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16" d="100"/>
          <a:sy n="116" d="100"/>
        </p:scale>
        <p:origin x="80" y="8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6795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%%TTSVOICE%cs-CZ-Wavenet-A%%TTSVOICE-END%
Analýzy stlačeného vzduchu</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Prezentace vznikla ve spolupráci s laboratoří KVALIFIKACE-VALIDACE.
Laboratoř KVALIFIKACE-VALIDACE provádí zkoušky kvality stlačeného vzduchu podle normy ISO 8573.
Více informací o termických procesech naleznete na stránkách:
https://kvalifikace-validace.cz/iso-8573-1/</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Tato prezentace se zaměřuje na význam stlačeného vzduchu, který je klíčovým médiem v mnoha výrobních procesech, zejména v odvětvích potravinářství, kosmetiky a farmacie. Dále se budeme věnovat analýze parametrů stlačeného vzduchu, která zahrnuje měření a sledování spotřeby i kvality vzduchu, což umožňuje efektivní správu systémů. Hlavními cíli této analýzy jsou snížení nákladů na výrobu a zajištění kvality vzduchu, která odpovídá přísným požadavkům výrobních procesů. Pravidelná analýza navíc pomáhá předcházet poruchám zařízení a zvyšuje celkovou spolehlivost výroby.</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Stlačený vzduch je vzduch, jehož objem byl mechanicky zmenšen pomocí kompresorů, což způsobuje zvýšení jeho tlaku nad úroveň běžného atmosférického vzduchu. Tento zvýšený tlak umožňuje využití stlačeného vzduchu jako zdroje energie pro pohon různých pneumatických zařízení, nástrojů a strojů ve výrobních procesech. Díky své snadné dostupnosti a jednoduchosti použití je stlačený vzduch klíčovou součástí mnoha průmyslových systémů, kde pomáhá efektivně přenášet energii a podporuje automatizaci výroby.</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Analýza stlačeného vzduchu je klíčová pro optimalizaci nákladů na jeho výrobu, což pomáhá snižovat provozní výdaje. Kvalita vzduchu je zvláště důležitá v citlivých výrobních odvětvích, kde může ovlivnit konečný produkt. Pravidelné měření a vyhodnocování umožňuje odhalit ztráty způsobené netěsnostmi, které by jinak zvyšovaly náklady. Kvalitní stlačený vzduch také minimalizuje riziko kontaminace výrobků, což je zásadní pro udržení vysokých standardů kvality. Celkově analýza přispívá ke zvýšení efektivity a spolehlivosti výrobních procesů, což vede k lepším výsledkům a úsporám.</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Cílem měření stlačeného vzduchu je sledovat klíčové parametry jako tlak, průtok a teplota, které jsou zásadní pro správný provoz systému. Díky měření je možné transparentně sledovat náklady na výrobu a provoz, což pomáhá lépe řídit rozpočet. Důležitou součástí je také odhalování netěsností, které mohou způsobovat až 30 % ztrát, a tím výrazně ovlivňovat efektivitu systému. Měření navíc umožňuje optimalizovat nastavení kompresorů, což vede k maximální energetické efektivitě. Nakonec data z měření slouží k detailní analýze spotřeby a kvalitativnímu hodnocení, což přispívá ke snížení provozních nákladů a zlepšení celkového výkonu systému.</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 tomto snímku se zaměříme na přesné měření spotřeby stlačeného vzduchu. Spotřeba se měří přímým průtokovým měřením přímo na přívodním potrubí, což umožňuje získat velmi přesná data i při vysokých průtocích a velkých dimenzích potrubí.
Důležitou výhodou je, že instalace měřicích zařízení probíhá bez nutnosti přerušení výroby. To znamená, že provoz může pokračovat bez omezení, což minimalizuje dopad na výrobní procesy.
Data jsou zaznamenávána s vysokou frekvencí, což umožňuje detailní analýzu spotřeby. Díky tomu lze identifikovat oblasti, kde je možné dosáhnout úspor a zlepšit efektivitu.
Celkově je měření spotřeby stlačeného vzduchu klíčové pro efektivní řízení a optimalizaci systémů, což vede k lepšímu využití zdrojů a snížení nákladů.</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Tato analýza spotřeby zahrnuje vizualizaci naměřených dat, což umožňuje snadnou interpretaci díky grafickému zobrazení minimálních, maximálních a průměrných hodnot spotřeby. Dále se zaměřujeme na identifikaci oblastí s potenciálem úspor ve výrobě, kde vyhodnocujeme skutečné potřeby výroby a možnosti snížení nákladů. Použití moderních kompresorů s regulací otáček přináší snížení energetických nákladů a efektivnější využití stlačeného vzduchu. Nakonec odborníci navrhují optimalizační opatření, která vedou ke zvýšení efektivity a dalšímu snížení provozních nákladů na základě provedených analýz. Každá z těchto oblastí představuje přibližně 25 % celkového potenciálu úspor.</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Audit stlačeného vzduchu představuje komplexní posouzení celého systému. Zahrnuje analýzu nákladů na výrobu, měření tlaků a spotřeby, identifikaci úniků, hodnocení stavu rozvodů a zařízení, a také kontrolu kvality vzduchu.
Cílem auditu je odhalit slabá místa v systému a navrhnout opatření, která povedou k úsporám a zvýšení efektivity provozu.
Audit je velmi důležitý pro udržení optimálního provozu a dlouhodobou spolehlivost systémů stlačeného vzduchu, zejména ve výrobních podnicích.
Součástí auditu je detailní analýza nákladů na výrobu a měření tlaků a spotřeby, což pomáhá identifikovat oblasti, kde je možné systém zlepšit.
Dále audit zahrnuje identifikaci úniků, hodnocení stavu rozvodů a zařízení a kontrolu kvality vzduchu, což vše přispívá k efektivnímu a spolehlivému provozu celého systému.</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Postup auditu začíná domluvením schůzky se specialistou, který provede úvodní konzultaci a nastaví další kroky. Následně probíhá detailní analýza provozu zařízení, která umožňuje přesně pochopit aktuální stav a identifikovat oblasti pro zlepšení. Na základě získaných dat je vytvořen optimalizační plán, který obsahuje konkrétní doporučení ke snížení nákladů, zlepšení kvality vzduchu a zvýšení celkové efektivity systému. Klíčovou součástí auditu je měření stlačeného vzduchu a analýza spotřeby, což umožňuje přesné cílení navrhovaných opatření. Celkovým přínosem auditu je dlouhodobé snížení provozních nákladů a zvýšení spolehlivosti výroby, což přispívá k efektivnějšímu a ekonomičtějšímu provozu.</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Norma ISO 8573-1 je základním standardem pro měření kvality stlačeného vzduchu. Tato norma stanovuje limity pro obsah pevných částic, vody a oleje ve stlačeném vzduchu, které musí být dodrženy pro zajištění správné kvality.
Proces měření zahrnuje odběr vzorků a fyzickou analýzu všech tří parametrů – pevných částic, vody a oleje. Výsledkem jsou protokoly, grafy a statistiky, které detailně dokumentují kvalitu vzduchu.
Dokumentace kvality vzduchu, tedy protokoly, grafy a statistiky, slouží jako důležitý podklad pro identifikaci a návrh řešení případných problémů s kvalitou vzduchu.
Pravidelné měření kvality stlačeného vzduchu je nezbytné pro zajištění spolehlivosti a bezpečnosti výrobních procesů. Díky tomu můžeme předcházet poruchám a zajistit optimální provoz zařízení.</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Norma ISO 8573-1 definuje požadavky na kvalitu stlačeného vzduchu, což je zásadní zejména pro odvětví jako potravinářství, kosmetika nebo farmacie, kde je kvalita vzduchu klíčová pro bezpečnost výrobků. Tato norma stanovuje limity pro obsah pevných částic, vody a oleje ve stlačeném vzduchu, čímž pomáhá minimalizovat riziko kontaminace výrobků a zároveň chrání zařízení před poškozením. Dodržování této normy je proto klíčové nejen pro zajištění bezpečnosti a kvality výroby, ale také pro splnění legislativních a certifikačních požadavků. Pro citlivá odvětví je norma nezbytná, protože zajišťuje ochranu jak výrobků, tak i výrobních zařízení před nežádoucí kontaminací.</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Filtrace a odstranění nečistot jsou klíčové pro udržení vysoké kvality stlačeného vzduchu. Efektivní odstranění kondenzátu, oleje a pevných částic zabraňuje kontaminaci a zajišťuje správnou funkci zařízení. Moderní technologie umožňují kombinovat odstranění všech těchto nečistot v jednom zařízení podle normy ISO 8573, což minimalizuje riziko poškození výrobních zařízení. Použití vhodných filtrů a odlučovačů nejen prodlužuje životnost zařízení, ale také zajišťuje stabilní provoz a snižuje náklady na opravy a údržbu. Tím se dosahuje vyšší efektivity a spolehlivosti celého systému.</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 této části prezentace se zaměříme na úspory a případové studie týkající se výroby stlačeného vzduchu. 
Nejprve je důležité pravidelně analyzovat spotřebu a kvalitu vzduchu, protože to je klíčové pro dosažení úspor nákladů. Identifikace netěsností a optimalizace provozu kompresorů jsou nezbytné kroky, které pomáhají snížit zbytečné výdaje.
Dále se podíváme na moderní technologie kompresorů. Případové studie ukazují, že zavedení kompresorů s regulací otáček může snížit náklady na energii až o 20 %. Kromě toho efektivní filtrace také přispívá k dosažení těchto úspor.
Nakonec je třeba zdůraznit, že investice do analýzy a optimalizace systémů stlačeného vzduchu se dlouhodobě vyplatí a přináší významné provozní úspory, což podporuje udržitelnost a efektivitu provozu.</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0" y="0"/>
            <a:ext cx="12192000" cy="6858000"/>
          </a:xfrm>
          <a:prstGeom prst="rect">
            <a:avLst/>
          </a:prstGeom>
          <a:solidFill>
            <a:srgbClr val="1570EF"/>
          </a:solidFill>
          <a:ln/>
        </p:spPr>
        <p:txBody>
          <a:bodyPr wrap="square" lIns="0" tIns="0" rIns="0" bIns="0" rtlCol="0" anchor="ctr"/>
          <a:lstStyle/>
          <a:p>
            <a:pPr marL="0" indent="0">
              <a:buNone/>
            </a:pPr>
            <a:endParaRPr lang="en-US" dirty="0"/>
          </a:p>
        </p:txBody>
      </p:sp>
      <p:sp>
        <p:nvSpPr>
          <p:cNvPr id="4" name="Text 2"/>
          <p:cNvSpPr/>
          <p:nvPr/>
        </p:nvSpPr>
        <p:spPr>
          <a:xfrm>
            <a:off x="0" y="3108960"/>
            <a:ext cx="12192000" cy="3749040"/>
          </a:xfrm>
          <a:prstGeom prst="rect">
            <a:avLst/>
          </a:prstGeom>
          <a:gradFill>
            <a:gsLst>
              <a:gs pos="15000">
                <a:srgbClr val="000000">
                  <a:alpha val="100000"/>
                </a:srgbClr>
              </a:gs>
              <a:gs pos="100000">
                <a:srgbClr val="000000">
                  <a:alpha val="0"/>
                </a:srgbClr>
              </a:gs>
            </a:gsLst>
            <a:lin ang="16200000"/>
          </a:gradFill>
          <a:ln/>
        </p:spPr>
        <p:txBody>
          <a:bodyPr wrap="square" lIns="0" tIns="0" rIns="0" bIns="0" rtlCol="0" anchor="ctr"/>
          <a:lstStyle/>
          <a:p>
            <a:pPr marL="0" indent="0">
              <a:buNone/>
            </a:pPr>
            <a:endParaRPr lang="en-US" dirty="0"/>
          </a:p>
        </p:txBody>
      </p:sp>
      <p:sp>
        <p:nvSpPr>
          <p:cNvPr id="5" name="Text 3"/>
          <p:cNvSpPr/>
          <p:nvPr/>
        </p:nvSpPr>
        <p:spPr>
          <a:xfrm>
            <a:off x="731519" y="5473446"/>
            <a:ext cx="10728960" cy="9525"/>
          </a:xfrm>
          <a:prstGeom prst="rect">
            <a:avLst/>
          </a:prstGeom>
          <a:solidFill>
            <a:srgbClr val="FFFFFF">
              <a:alpha val="50000"/>
            </a:srgbClr>
          </a:solidFill>
          <a:ln/>
        </p:spPr>
        <p:txBody>
          <a:bodyPr wrap="square" lIns="0" tIns="0" rIns="0" bIns="0" rtlCol="0" anchor="ctr"/>
          <a:lstStyle/>
          <a:p>
            <a:pPr marL="0" indent="0">
              <a:buNone/>
            </a:pPr>
            <a:endParaRPr lang="en-US" dirty="0"/>
          </a:p>
        </p:txBody>
      </p:sp>
      <p:sp>
        <p:nvSpPr>
          <p:cNvPr id="6" name="Text 4"/>
          <p:cNvSpPr/>
          <p:nvPr/>
        </p:nvSpPr>
        <p:spPr>
          <a:xfrm>
            <a:off x="731520" y="1723241"/>
            <a:ext cx="10728960" cy="3529224"/>
          </a:xfrm>
          <a:prstGeom prst="rect">
            <a:avLst/>
          </a:prstGeom>
          <a:noFill/>
          <a:ln/>
        </p:spPr>
        <p:txBody>
          <a:bodyPr wrap="square" lIns="0" tIns="0" rIns="0" bIns="0" rtlCol="0" anchor="b"/>
          <a:lstStyle/>
          <a:p>
            <a:pPr marL="0" indent="0" algn="l">
              <a:lnSpc>
                <a:spcPct val="90000"/>
              </a:lnSpc>
              <a:buNone/>
            </a:pPr>
            <a:r>
              <a:rPr lang="en-US" sz="4800" dirty="0">
                <a:solidFill>
                  <a:srgbClr val="FFFFFF"/>
                </a:solidFill>
                <a:latin typeface="Figtree SemiBold" pitchFamily="34" charset="0"/>
                <a:ea typeface="Figtree SemiBold" pitchFamily="34" charset="-122"/>
                <a:cs typeface="Figtree SemiBold" pitchFamily="34" charset="-120"/>
              </a:rPr>
              <a:t>Komplexní analýza a optimalizace stlačeného vzduchu ve výrobních procesech</a:t>
            </a:r>
            <a:endParaRPr lang="en-US" sz="4800" dirty="0"/>
          </a:p>
        </p:txBody>
      </p:sp>
      <p:sp>
        <p:nvSpPr>
          <p:cNvPr id="7" name="Text 5"/>
          <p:cNvSpPr/>
          <p:nvPr/>
        </p:nvSpPr>
        <p:spPr>
          <a:xfrm>
            <a:off x="731520" y="5712716"/>
            <a:ext cx="10728960" cy="823339"/>
          </a:xfrm>
          <a:prstGeom prst="rect">
            <a:avLst/>
          </a:prstGeom>
          <a:noFill/>
          <a:ln/>
        </p:spPr>
        <p:txBody>
          <a:bodyPr wrap="square" lIns="0" tIns="0" rIns="0" bIns="0" rtlCol="0" anchor="t"/>
          <a:lstStyle/>
          <a:p>
            <a:pPr marL="0" indent="0" algn="l">
              <a:lnSpc>
                <a:spcPct val="100000"/>
              </a:lnSpc>
              <a:spcBef>
                <a:spcPts val="1000"/>
              </a:spcBef>
              <a:buNone/>
            </a:pPr>
            <a:r>
              <a:rPr lang="en-US" sz="1600" dirty="0">
                <a:solidFill>
                  <a:srgbClr val="FFFFFF"/>
                </a:solidFill>
                <a:latin typeface="Figtree Regular" pitchFamily="34" charset="0"/>
                <a:ea typeface="Figtree Regular" pitchFamily="34" charset="-122"/>
                <a:cs typeface="Figtree Regular" pitchFamily="34" charset="-120"/>
              </a:rPr>
              <a:t>Zajištění kvality, efektivity a úspor nákladů prostřednictvím měření, auditu a moderních technologií</a:t>
            </a:r>
            <a:endParaRPr lang="en-US"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0" y="0"/>
            <a:ext cx="2743200" cy="6858000"/>
          </a:xfrm>
          <a:prstGeom prst="rect">
            <a:avLst/>
          </a:prstGeom>
          <a:solidFill>
            <a:srgbClr val="1570EF"/>
          </a:solidFill>
          <a:ln/>
        </p:spPr>
        <p:txBody>
          <a:bodyPr wrap="square" lIns="0" tIns="0" rIns="0" bIns="0" rtlCol="0" anchor="ctr"/>
          <a:lstStyle/>
          <a:p>
            <a:pPr marL="0" indent="0">
              <a:buNone/>
            </a:pPr>
            <a:endParaRPr lang="en-US" dirty="0"/>
          </a:p>
        </p:txBody>
      </p:sp>
      <p:sp>
        <p:nvSpPr>
          <p:cNvPr id="4" name="Text 2"/>
          <p:cNvSpPr/>
          <p:nvPr/>
        </p:nvSpPr>
        <p:spPr>
          <a:xfrm>
            <a:off x="3200400" y="1157457"/>
            <a:ext cx="8321040" cy="9525"/>
          </a:xfrm>
          <a:custGeom>
            <a:avLst/>
            <a:gdLst/>
            <a:ahLst/>
            <a:cxnLst/>
            <a:rect l="l" t="t" r="r" b="b"/>
            <a:pathLst>
              <a:path w="8321040" h="9525">
                <a:moveTo>
                  <a:pt x="0" y="0"/>
                </a:moveTo>
                <a:lnTo>
                  <a:pt x="8321040"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5" name="Text 3"/>
          <p:cNvSpPr/>
          <p:nvPr/>
        </p:nvSpPr>
        <p:spPr>
          <a:xfrm>
            <a:off x="-7641" y="0"/>
            <a:ext cx="2750841" cy="6858000"/>
          </a:xfrm>
          <a:prstGeom prst="rect">
            <a:avLst/>
          </a:prstGeom>
          <a:blipFill>
            <a:blip r:embed="rId3"/>
            <a:srcRect/>
            <a:stretch>
              <a:fillRect/>
            </a:stretch>
          </a:blipFill>
          <a:ln/>
        </p:spPr>
        <p:txBody>
          <a:bodyPr wrap="square" lIns="0" tIns="0" rIns="0" bIns="0" rtlCol="0" anchor="ctr"/>
          <a:lstStyle/>
          <a:p>
            <a:pPr marL="0" indent="0">
              <a:buNone/>
            </a:pPr>
            <a:endParaRPr lang="en-US" dirty="0"/>
          </a:p>
        </p:txBody>
      </p:sp>
      <p:sp>
        <p:nvSpPr>
          <p:cNvPr id="6" name="Text 4"/>
          <p:cNvSpPr/>
          <p:nvPr/>
        </p:nvSpPr>
        <p:spPr>
          <a:xfrm>
            <a:off x="10911840" y="1365505"/>
            <a:ext cx="640080" cy="4585080"/>
          </a:xfrm>
          <a:prstGeom prst="rect">
            <a:avLst/>
          </a:prstGeom>
          <a:noFill/>
          <a:ln/>
        </p:spPr>
        <p:txBody>
          <a:bodyPr wrap="square" lIns="0" tIns="0" rIns="0" bIns="0" rtlCol="0" anchor="t"/>
          <a:lstStyle/>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03</a:t>
            </a:r>
            <a:endParaRPr lang="en-US" sz="1600" dirty="0"/>
          </a:p>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04</a:t>
            </a:r>
            <a:endParaRPr lang="en-US" sz="1600" dirty="0"/>
          </a:p>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05</a:t>
            </a:r>
            <a:endParaRPr lang="en-US" sz="1600" dirty="0"/>
          </a:p>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06</a:t>
            </a:r>
            <a:endParaRPr lang="en-US" sz="1600" dirty="0"/>
          </a:p>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07</a:t>
            </a:r>
            <a:endParaRPr lang="en-US" sz="1600" dirty="0"/>
          </a:p>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08</a:t>
            </a:r>
            <a:endParaRPr lang="en-US" sz="1600" dirty="0"/>
          </a:p>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09</a:t>
            </a:r>
            <a:endParaRPr lang="en-US" sz="1600" dirty="0"/>
          </a:p>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10</a:t>
            </a:r>
            <a:endParaRPr lang="en-US" sz="1600" dirty="0"/>
          </a:p>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11</a:t>
            </a:r>
            <a:endParaRPr lang="en-US" sz="1600" dirty="0"/>
          </a:p>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12</a:t>
            </a:r>
            <a:endParaRPr lang="en-US" sz="1600" dirty="0"/>
          </a:p>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13</a:t>
            </a:r>
            <a:endParaRPr lang="en-US" sz="1600" dirty="0"/>
          </a:p>
          <a:p>
            <a:pPr marL="0" indent="0" algn="r">
              <a:lnSpc>
                <a:spcPct val="150000"/>
              </a:lnSpc>
              <a:buNone/>
            </a:pPr>
            <a:r>
              <a:rPr lang="en-US" sz="1600" dirty="0">
                <a:solidFill>
                  <a:srgbClr val="101828"/>
                </a:solidFill>
                <a:latin typeface="Figtree Regular" pitchFamily="34" charset="0"/>
                <a:ea typeface="Figtree Regular" pitchFamily="34" charset="-122"/>
                <a:cs typeface="Figtree Regular" pitchFamily="34" charset="-120"/>
              </a:rPr>
              <a:t>14</a:t>
            </a:r>
            <a:endParaRPr lang="en-US" sz="1600" dirty="0"/>
          </a:p>
        </p:txBody>
      </p:sp>
      <p:sp>
        <p:nvSpPr>
          <p:cNvPr id="7" name="Text 5"/>
          <p:cNvSpPr/>
          <p:nvPr/>
        </p:nvSpPr>
        <p:spPr>
          <a:xfrm>
            <a:off x="3200400" y="1365505"/>
            <a:ext cx="7498080" cy="4585080"/>
          </a:xfrm>
          <a:prstGeom prst="rect">
            <a:avLst/>
          </a:prstGeom>
          <a:noFill/>
          <a:ln/>
        </p:spPr>
        <p:txBody>
          <a:bodyPr wrap="square" lIns="0" tIns="0" rIns="0" bIns="0" rtlCol="0" anchor="t"/>
          <a:lstStyle/>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Úvod do analýzy stlačeného vzduchu</a:t>
            </a:r>
            <a:endParaRPr lang="en-US" sz="1600" dirty="0"/>
          </a:p>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Co je stlačený vzduch?</a:t>
            </a:r>
            <a:endParaRPr lang="en-US" sz="1600" dirty="0"/>
          </a:p>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Význam analýzy stlačeného vzduchu</a:t>
            </a:r>
            <a:endParaRPr lang="en-US" sz="1600" dirty="0"/>
          </a:p>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Cíle měření stlačeného vzduchu</a:t>
            </a:r>
            <a:endParaRPr lang="en-US" sz="1600" dirty="0"/>
          </a:p>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Měření spotřeby stlačeného vzduchu</a:t>
            </a:r>
            <a:endParaRPr lang="en-US" sz="1600" dirty="0"/>
          </a:p>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Analýza spotřeby a optimalizace</a:t>
            </a:r>
            <a:endParaRPr lang="en-US" sz="1600" dirty="0"/>
          </a:p>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Audit stlačeného vzduchu</a:t>
            </a:r>
            <a:endParaRPr lang="en-US" sz="1600" dirty="0"/>
          </a:p>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Postup auditu a jeho přínosy</a:t>
            </a:r>
            <a:endParaRPr lang="en-US" sz="1600" dirty="0"/>
          </a:p>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Měření kvality stlačeného vzduchu</a:t>
            </a:r>
            <a:endParaRPr lang="en-US" sz="1600" dirty="0"/>
          </a:p>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Normy ISO a jejich význam</a:t>
            </a:r>
            <a:endParaRPr lang="en-US" sz="1600" dirty="0"/>
          </a:p>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Filtrace a odstranění nečistot</a:t>
            </a:r>
            <a:endParaRPr lang="en-US" sz="1600" dirty="0"/>
          </a:p>
          <a:p>
            <a:pPr marL="0" indent="0" algn="l">
              <a:lnSpc>
                <a:spcPct val="150000"/>
              </a:lnSpc>
              <a:buNone/>
            </a:pPr>
            <a:r>
              <a:rPr lang="en-US" sz="1600" dirty="0">
                <a:solidFill>
                  <a:srgbClr val="101828"/>
                </a:solidFill>
                <a:latin typeface="Figtree SemiBold" pitchFamily="34" charset="0"/>
                <a:ea typeface="Figtree SemiBold" pitchFamily="34" charset="-122"/>
                <a:cs typeface="Figtree SemiBold" pitchFamily="34" charset="-120"/>
              </a:rPr>
              <a:t>Úspory a případové studie</a:t>
            </a:r>
            <a:endParaRPr lang="en-US" sz="1600" dirty="0"/>
          </a:p>
        </p:txBody>
      </p:sp>
      <p:sp>
        <p:nvSpPr>
          <p:cNvPr id="8" name="Text 6"/>
          <p:cNvSpPr/>
          <p:nvPr/>
        </p:nvSpPr>
        <p:spPr>
          <a:xfrm>
            <a:off x="3200400" y="503683"/>
            <a:ext cx="8261520" cy="538677"/>
          </a:xfrm>
          <a:prstGeom prst="rect">
            <a:avLst/>
          </a:prstGeom>
          <a:noFill/>
          <a:ln/>
        </p:spPr>
        <p:txBody>
          <a:bodyPr wrap="square" lIns="0" tIns="0" rIns="0" bIns="0" rtlCol="0" anchor="b"/>
          <a:lstStyle/>
          <a:p>
            <a:pPr>
              <a:lnSpc>
                <a:spcPct val="90000"/>
              </a:lnSpc>
              <a:spcBef>
                <a:spcPts val="1000"/>
              </a:spcBef>
            </a:pPr>
            <a:r>
              <a:rPr lang="en-US" sz="2400">
                <a:solidFill>
                  <a:srgbClr val="000000"/>
                </a:solidFill>
                <a:latin typeface="Figtree SemiBold" pitchFamily="34" charset="0"/>
                <a:ea typeface="Figtree SemiBold" pitchFamily="34" charset="-122"/>
                <a:cs typeface="Figtree SemiBold" pitchFamily="34" charset="-120"/>
              </a:rPr>
              <a:t>Obsah</a:t>
            </a:r>
            <a:endParaRPr 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9677394" y="1558799"/>
            <a:ext cx="1463040" cy="1463040"/>
          </a:xfrm>
          <a:custGeom>
            <a:avLst/>
            <a:gdLst/>
            <a:ahLst/>
            <a:cxnLst/>
            <a:rect l="l" t="t" r="r" b="b"/>
            <a:pathLst>
              <a:path w="1463040" h="1463040">
                <a:moveTo>
                  <a:pt x="0" y="731520"/>
                </a:moveTo>
                <a:cubicBezTo>
                  <a:pt x="0" y="327516"/>
                  <a:pt x="327516" y="0"/>
                  <a:pt x="731520" y="0"/>
                </a:cubicBezTo>
                <a:cubicBezTo>
                  <a:pt x="1135524" y="0"/>
                  <a:pt x="1463040" y="327516"/>
                  <a:pt x="1463040" y="731520"/>
                </a:cubicBezTo>
                <a:cubicBezTo>
                  <a:pt x="1463040" y="1135524"/>
                  <a:pt x="1135524" y="1463040"/>
                  <a:pt x="731520" y="1463040"/>
                </a:cubicBezTo>
                <a:cubicBezTo>
                  <a:pt x="327516" y="1463040"/>
                  <a:pt x="0" y="1135524"/>
                  <a:pt x="0" y="731520"/>
                </a:cubicBezTo>
              </a:path>
            </a:pathLst>
          </a:custGeom>
          <a:solidFill>
            <a:srgbClr val="1570EF">
              <a:alpha val="10196"/>
            </a:srgbClr>
          </a:solidFill>
          <a:ln/>
        </p:spPr>
        <p:txBody>
          <a:bodyPr wrap="square" lIns="0" tIns="0" rIns="0" bIns="0" rtlCol="0" anchor="ctr"/>
          <a:lstStyle/>
          <a:p>
            <a:pPr marL="0" indent="0">
              <a:buNone/>
            </a:pPr>
            <a:endParaRPr lang="en-US" dirty="0"/>
          </a:p>
        </p:txBody>
      </p:sp>
      <p:sp>
        <p:nvSpPr>
          <p:cNvPr id="4" name="Text 2"/>
          <p:cNvSpPr/>
          <p:nvPr/>
        </p:nvSpPr>
        <p:spPr>
          <a:xfrm>
            <a:off x="6802116" y="1558799"/>
            <a:ext cx="1463040" cy="1463040"/>
          </a:xfrm>
          <a:custGeom>
            <a:avLst/>
            <a:gdLst/>
            <a:ahLst/>
            <a:cxnLst/>
            <a:rect l="l" t="t" r="r" b="b"/>
            <a:pathLst>
              <a:path w="1463040" h="1463040">
                <a:moveTo>
                  <a:pt x="0" y="731520"/>
                </a:moveTo>
                <a:cubicBezTo>
                  <a:pt x="0" y="327516"/>
                  <a:pt x="327516" y="0"/>
                  <a:pt x="731520" y="0"/>
                </a:cubicBezTo>
                <a:cubicBezTo>
                  <a:pt x="1135524" y="0"/>
                  <a:pt x="1463040" y="327516"/>
                  <a:pt x="1463040" y="731520"/>
                </a:cubicBezTo>
                <a:cubicBezTo>
                  <a:pt x="1463040" y="1135524"/>
                  <a:pt x="1135524" y="1463040"/>
                  <a:pt x="731520" y="1463040"/>
                </a:cubicBezTo>
                <a:cubicBezTo>
                  <a:pt x="327516" y="1463040"/>
                  <a:pt x="0" y="1135524"/>
                  <a:pt x="0" y="731520"/>
                </a:cubicBezTo>
              </a:path>
            </a:pathLst>
          </a:custGeom>
          <a:solidFill>
            <a:srgbClr val="1570EF">
              <a:alpha val="10196"/>
            </a:srgbClr>
          </a:solidFill>
          <a:ln/>
        </p:spPr>
        <p:txBody>
          <a:bodyPr wrap="square" lIns="0" tIns="0" rIns="0" bIns="0" rtlCol="0" anchor="ctr"/>
          <a:lstStyle/>
          <a:p>
            <a:pPr marL="0" indent="0">
              <a:buNone/>
            </a:pPr>
            <a:endParaRPr lang="en-US" dirty="0"/>
          </a:p>
        </p:txBody>
      </p:sp>
      <p:sp>
        <p:nvSpPr>
          <p:cNvPr id="5" name="Text 3"/>
          <p:cNvSpPr/>
          <p:nvPr/>
        </p:nvSpPr>
        <p:spPr>
          <a:xfrm>
            <a:off x="3926838" y="1558799"/>
            <a:ext cx="1463040" cy="1463040"/>
          </a:xfrm>
          <a:custGeom>
            <a:avLst/>
            <a:gdLst/>
            <a:ahLst/>
            <a:cxnLst/>
            <a:rect l="l" t="t" r="r" b="b"/>
            <a:pathLst>
              <a:path w="1463040" h="1463040">
                <a:moveTo>
                  <a:pt x="0" y="731520"/>
                </a:moveTo>
                <a:cubicBezTo>
                  <a:pt x="0" y="327516"/>
                  <a:pt x="327516" y="0"/>
                  <a:pt x="731520" y="0"/>
                </a:cubicBezTo>
                <a:cubicBezTo>
                  <a:pt x="1135524" y="0"/>
                  <a:pt x="1463040" y="327516"/>
                  <a:pt x="1463040" y="731520"/>
                </a:cubicBezTo>
                <a:cubicBezTo>
                  <a:pt x="1463040" y="1135524"/>
                  <a:pt x="1135524" y="1463040"/>
                  <a:pt x="731520" y="1463040"/>
                </a:cubicBezTo>
                <a:cubicBezTo>
                  <a:pt x="327516" y="1463040"/>
                  <a:pt x="0" y="1135524"/>
                  <a:pt x="0" y="731520"/>
                </a:cubicBezTo>
              </a:path>
            </a:pathLst>
          </a:custGeom>
          <a:solidFill>
            <a:srgbClr val="1570EF">
              <a:alpha val="10196"/>
            </a:srgbClr>
          </a:solidFill>
          <a:ln/>
        </p:spPr>
        <p:txBody>
          <a:bodyPr wrap="square" lIns="0" tIns="0" rIns="0" bIns="0" rtlCol="0" anchor="ctr"/>
          <a:lstStyle/>
          <a:p>
            <a:pPr marL="0" indent="0">
              <a:buNone/>
            </a:pPr>
            <a:endParaRPr lang="en-US" dirty="0"/>
          </a:p>
        </p:txBody>
      </p:sp>
      <p:sp>
        <p:nvSpPr>
          <p:cNvPr id="6" name="Text 4"/>
          <p:cNvSpPr/>
          <p:nvPr/>
        </p:nvSpPr>
        <p:spPr>
          <a:xfrm>
            <a:off x="1051560" y="1558799"/>
            <a:ext cx="1463040" cy="1463040"/>
          </a:xfrm>
          <a:custGeom>
            <a:avLst/>
            <a:gdLst/>
            <a:ahLst/>
            <a:cxnLst/>
            <a:rect l="l" t="t" r="r" b="b"/>
            <a:pathLst>
              <a:path w="1463040" h="1463040">
                <a:moveTo>
                  <a:pt x="0" y="731520"/>
                </a:moveTo>
                <a:cubicBezTo>
                  <a:pt x="0" y="327516"/>
                  <a:pt x="327516" y="0"/>
                  <a:pt x="731520" y="0"/>
                </a:cubicBezTo>
                <a:cubicBezTo>
                  <a:pt x="1135524" y="0"/>
                  <a:pt x="1463040" y="327516"/>
                  <a:pt x="1463040" y="731520"/>
                </a:cubicBezTo>
                <a:cubicBezTo>
                  <a:pt x="1463040" y="1135524"/>
                  <a:pt x="1135524" y="1463040"/>
                  <a:pt x="731520" y="1463040"/>
                </a:cubicBezTo>
                <a:cubicBezTo>
                  <a:pt x="327516" y="1463040"/>
                  <a:pt x="0" y="1135524"/>
                  <a:pt x="0" y="731520"/>
                </a:cubicBezTo>
              </a:path>
            </a:pathLst>
          </a:custGeom>
          <a:solidFill>
            <a:srgbClr val="1570EF">
              <a:alpha val="10196"/>
            </a:srgbClr>
          </a:solidFill>
          <a:ln/>
        </p:spPr>
        <p:txBody>
          <a:bodyPr wrap="square" lIns="0" tIns="0" rIns="0" bIns="0" rtlCol="0" anchor="ctr"/>
          <a:lstStyle/>
          <a:p>
            <a:pPr marL="0" indent="0">
              <a:buNone/>
            </a:pPr>
            <a:endParaRPr lang="en-US" dirty="0"/>
          </a:p>
        </p:txBody>
      </p:sp>
      <p:sp>
        <p:nvSpPr>
          <p:cNvPr id="7" name="Text 5"/>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8" name="Text 6"/>
          <p:cNvSpPr/>
          <p:nvPr/>
        </p:nvSpPr>
        <p:spPr>
          <a:xfrm>
            <a:off x="640080" y="1164617"/>
            <a:ext cx="10881360" cy="10672"/>
          </a:xfrm>
          <a:custGeom>
            <a:avLst/>
            <a:gdLst/>
            <a:ahLst/>
            <a:cxnLst/>
            <a:rect l="l" t="t" r="r" b="b"/>
            <a:pathLst>
              <a:path w="10881360" h="10672">
                <a:moveTo>
                  <a:pt x="0" y="0"/>
                </a:moveTo>
                <a:lnTo>
                  <a:pt x="10881360"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9" name="Text 7"/>
          <p:cNvSpPr/>
          <p:nvPr/>
        </p:nvSpPr>
        <p:spPr>
          <a:xfrm>
            <a:off x="857765" y="6309360"/>
            <a:ext cx="787738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10" name="Text 8"/>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3</a:t>
            </a:r>
            <a:endParaRPr lang="en-US" sz="800" dirty="0"/>
          </a:p>
        </p:txBody>
      </p:sp>
      <p:sp>
        <p:nvSpPr>
          <p:cNvPr id="11" name="Text 9"/>
          <p:cNvSpPr/>
          <p:nvPr/>
        </p:nvSpPr>
        <p:spPr>
          <a:xfrm>
            <a:off x="640079" y="1"/>
            <a:ext cx="10915441" cy="1034799"/>
          </a:xfrm>
          <a:prstGeom prst="rect">
            <a:avLst/>
          </a:prstGeom>
          <a:noFill/>
          <a:ln/>
        </p:spPr>
        <p:txBody>
          <a:bodyPr wrap="square" lIns="0" tIns="0" rIns="0" bIns="0" rtlCol="0" anchor="b"/>
          <a:lstStyle/>
          <a:p>
            <a:pPr marL="0" indent="0" algn="ctr">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Úvod do analýzy stlačeného vzduchu</a:t>
            </a:r>
            <a:endParaRPr lang="en-US" sz="2400" dirty="0"/>
          </a:p>
        </p:txBody>
      </p:sp>
      <p:sp>
        <p:nvSpPr>
          <p:cNvPr id="12" name="Text 10"/>
          <p:cNvSpPr/>
          <p:nvPr/>
        </p:nvSpPr>
        <p:spPr>
          <a:xfrm>
            <a:off x="9971101" y="1833119"/>
            <a:ext cx="875627" cy="914400"/>
          </a:xfrm>
          <a:custGeom>
            <a:avLst/>
            <a:gdLst/>
            <a:ahLst/>
            <a:cxnLst/>
            <a:rect l="l" t="t" r="r" b="b"/>
            <a:pathLst>
              <a:path w="875627" h="914400">
                <a:moveTo>
                  <a:pt x="437822" y="0"/>
                </a:moveTo>
                <a:cubicBezTo>
                  <a:pt x="468180" y="0"/>
                  <a:pt x="497829" y="3036"/>
                  <a:pt x="526759" y="8577"/>
                </a:cubicBezTo>
                <a:cubicBezTo>
                  <a:pt x="540866" y="11256"/>
                  <a:pt x="565690" y="19468"/>
                  <a:pt x="579262" y="44476"/>
                </a:cubicBezTo>
                <a:cubicBezTo>
                  <a:pt x="582835" y="51088"/>
                  <a:pt x="585689" y="58046"/>
                  <a:pt x="587475" y="65553"/>
                </a:cubicBezTo>
                <a:lnTo>
                  <a:pt x="604086" y="134316"/>
                </a:lnTo>
                <a:cubicBezTo>
                  <a:pt x="606590" y="144676"/>
                  <a:pt x="624085" y="154854"/>
                  <a:pt x="634269" y="151818"/>
                </a:cubicBezTo>
                <a:lnTo>
                  <a:pt x="702139" y="131811"/>
                </a:lnTo>
                <a:cubicBezTo>
                  <a:pt x="709284" y="129671"/>
                  <a:pt x="716604" y="128592"/>
                  <a:pt x="723924" y="128418"/>
                </a:cubicBezTo>
                <a:cubicBezTo>
                  <a:pt x="752680" y="127522"/>
                  <a:pt x="772145" y="145207"/>
                  <a:pt x="781611" y="155923"/>
                </a:cubicBezTo>
                <a:cubicBezTo>
                  <a:pt x="821084" y="200747"/>
                  <a:pt x="851442" y="253435"/>
                  <a:pt x="870732" y="310046"/>
                </a:cubicBezTo>
                <a:cubicBezTo>
                  <a:pt x="875373" y="323615"/>
                  <a:pt x="880732" y="348981"/>
                  <a:pt x="865907" y="373267"/>
                </a:cubicBezTo>
                <a:cubicBezTo>
                  <a:pt x="861976" y="379695"/>
                  <a:pt x="857160" y="385767"/>
                  <a:pt x="851617" y="391125"/>
                </a:cubicBezTo>
                <a:lnTo>
                  <a:pt x="800358" y="439881"/>
                </a:lnTo>
                <a:cubicBezTo>
                  <a:pt x="792854" y="447023"/>
                  <a:pt x="792854" y="467560"/>
                  <a:pt x="800358" y="474711"/>
                </a:cubicBezTo>
                <a:lnTo>
                  <a:pt x="851617" y="523467"/>
                </a:lnTo>
                <a:cubicBezTo>
                  <a:pt x="857151" y="528825"/>
                  <a:pt x="861976" y="534897"/>
                  <a:pt x="865907" y="541325"/>
                </a:cubicBezTo>
                <a:cubicBezTo>
                  <a:pt x="880548" y="565611"/>
                  <a:pt x="875198" y="590977"/>
                  <a:pt x="870732" y="604546"/>
                </a:cubicBezTo>
                <a:cubicBezTo>
                  <a:pt x="851442" y="661157"/>
                  <a:pt x="821084" y="713671"/>
                  <a:pt x="781611" y="758669"/>
                </a:cubicBezTo>
                <a:cubicBezTo>
                  <a:pt x="772145" y="769385"/>
                  <a:pt x="752496" y="787061"/>
                  <a:pt x="723924" y="786174"/>
                </a:cubicBezTo>
                <a:cubicBezTo>
                  <a:pt x="716604" y="785991"/>
                  <a:pt x="709284" y="784747"/>
                  <a:pt x="702139" y="782781"/>
                </a:cubicBezTo>
                <a:lnTo>
                  <a:pt x="634269" y="762600"/>
                </a:lnTo>
                <a:cubicBezTo>
                  <a:pt x="624085" y="759565"/>
                  <a:pt x="606590" y="769742"/>
                  <a:pt x="604086" y="780102"/>
                </a:cubicBezTo>
                <a:lnTo>
                  <a:pt x="587475" y="848865"/>
                </a:lnTo>
                <a:cubicBezTo>
                  <a:pt x="585689" y="856363"/>
                  <a:pt x="582835" y="863514"/>
                  <a:pt x="579262" y="869942"/>
                </a:cubicBezTo>
                <a:cubicBezTo>
                  <a:pt x="565506" y="894942"/>
                  <a:pt x="540682" y="902979"/>
                  <a:pt x="526759" y="905841"/>
                </a:cubicBezTo>
                <a:cubicBezTo>
                  <a:pt x="497829" y="911373"/>
                  <a:pt x="468180" y="914409"/>
                  <a:pt x="437822" y="914409"/>
                </a:cubicBezTo>
                <a:cubicBezTo>
                  <a:pt x="407464" y="914409"/>
                  <a:pt x="377815" y="911373"/>
                  <a:pt x="348885" y="905832"/>
                </a:cubicBezTo>
                <a:cubicBezTo>
                  <a:pt x="334778" y="903153"/>
                  <a:pt x="309954" y="894942"/>
                  <a:pt x="296382" y="869933"/>
                </a:cubicBezTo>
                <a:cubicBezTo>
                  <a:pt x="292810" y="863322"/>
                  <a:pt x="289955" y="856363"/>
                  <a:pt x="288169" y="848856"/>
                </a:cubicBezTo>
                <a:lnTo>
                  <a:pt x="271558" y="780093"/>
                </a:lnTo>
                <a:cubicBezTo>
                  <a:pt x="269054" y="769733"/>
                  <a:pt x="251559" y="759556"/>
                  <a:pt x="241375" y="762591"/>
                </a:cubicBezTo>
                <a:lnTo>
                  <a:pt x="173505" y="782589"/>
                </a:lnTo>
                <a:cubicBezTo>
                  <a:pt x="166360" y="784729"/>
                  <a:pt x="159040" y="785808"/>
                  <a:pt x="151720" y="785982"/>
                </a:cubicBezTo>
                <a:cubicBezTo>
                  <a:pt x="122964" y="786878"/>
                  <a:pt x="103499" y="769193"/>
                  <a:pt x="94034" y="758477"/>
                </a:cubicBezTo>
                <a:cubicBezTo>
                  <a:pt x="54744" y="713653"/>
                  <a:pt x="24202" y="660965"/>
                  <a:pt x="4912" y="604354"/>
                </a:cubicBezTo>
                <a:cubicBezTo>
                  <a:pt x="271" y="590785"/>
                  <a:pt x="-5087" y="565419"/>
                  <a:pt x="9737" y="541133"/>
                </a:cubicBezTo>
                <a:cubicBezTo>
                  <a:pt x="13668" y="534705"/>
                  <a:pt x="18484" y="528633"/>
                  <a:pt x="24027" y="523275"/>
                </a:cubicBezTo>
                <a:lnTo>
                  <a:pt x="75286" y="474519"/>
                </a:lnTo>
                <a:cubicBezTo>
                  <a:pt x="82790" y="467377"/>
                  <a:pt x="82790" y="446840"/>
                  <a:pt x="75286" y="439689"/>
                </a:cubicBezTo>
                <a:lnTo>
                  <a:pt x="23852" y="390933"/>
                </a:lnTo>
                <a:cubicBezTo>
                  <a:pt x="18318" y="385575"/>
                  <a:pt x="13493" y="379503"/>
                  <a:pt x="9562" y="373075"/>
                </a:cubicBezTo>
                <a:cubicBezTo>
                  <a:pt x="-5079" y="348789"/>
                  <a:pt x="271" y="323423"/>
                  <a:pt x="4921" y="310027"/>
                </a:cubicBezTo>
                <a:cubicBezTo>
                  <a:pt x="24211" y="253417"/>
                  <a:pt x="54569" y="200903"/>
                  <a:pt x="94042" y="155905"/>
                </a:cubicBezTo>
                <a:cubicBezTo>
                  <a:pt x="103508" y="145188"/>
                  <a:pt x="123157" y="127513"/>
                  <a:pt x="151728" y="128400"/>
                </a:cubicBezTo>
                <a:cubicBezTo>
                  <a:pt x="159049" y="128583"/>
                  <a:pt x="166369" y="129827"/>
                  <a:pt x="173514" y="131792"/>
                </a:cubicBezTo>
                <a:lnTo>
                  <a:pt x="241384" y="151800"/>
                </a:lnTo>
                <a:cubicBezTo>
                  <a:pt x="251567" y="154835"/>
                  <a:pt x="269062" y="144658"/>
                  <a:pt x="271567" y="134298"/>
                </a:cubicBezTo>
                <a:lnTo>
                  <a:pt x="288177" y="65535"/>
                </a:lnTo>
                <a:cubicBezTo>
                  <a:pt x="289964" y="58037"/>
                  <a:pt x="292818" y="50886"/>
                  <a:pt x="296391" y="44458"/>
                </a:cubicBezTo>
                <a:cubicBezTo>
                  <a:pt x="310147" y="19458"/>
                  <a:pt x="334971" y="11421"/>
                  <a:pt x="348893" y="8559"/>
                </a:cubicBezTo>
                <a:cubicBezTo>
                  <a:pt x="377824" y="3027"/>
                  <a:pt x="407473" y="-18"/>
                  <a:pt x="437831" y="-18"/>
                </a:cubicBezTo>
                <a:lnTo>
                  <a:pt x="437822" y="0"/>
                </a:lnTo>
                <a:moveTo>
                  <a:pt x="370136" y="91797"/>
                </a:moveTo>
                <a:lnTo>
                  <a:pt x="354953" y="154479"/>
                </a:lnTo>
                <a:cubicBezTo>
                  <a:pt x="341022" y="212168"/>
                  <a:pt x="274054" y="250738"/>
                  <a:pt x="217077" y="234132"/>
                </a:cubicBezTo>
                <a:lnTo>
                  <a:pt x="155459" y="215917"/>
                </a:lnTo>
                <a:cubicBezTo>
                  <a:pt x="125994" y="250390"/>
                  <a:pt x="102772" y="290395"/>
                  <a:pt x="87589" y="333253"/>
                </a:cubicBezTo>
                <a:lnTo>
                  <a:pt x="134382" y="377720"/>
                </a:lnTo>
                <a:cubicBezTo>
                  <a:pt x="177244" y="418439"/>
                  <a:pt x="177244" y="495952"/>
                  <a:pt x="134382" y="536671"/>
                </a:cubicBezTo>
                <a:lnTo>
                  <a:pt x="87589" y="581138"/>
                </a:lnTo>
                <a:cubicBezTo>
                  <a:pt x="102772" y="624005"/>
                  <a:pt x="125985" y="664001"/>
                  <a:pt x="155459" y="698474"/>
                </a:cubicBezTo>
                <a:lnTo>
                  <a:pt x="217252" y="680259"/>
                </a:lnTo>
                <a:cubicBezTo>
                  <a:pt x="274045" y="663470"/>
                  <a:pt x="341197" y="702223"/>
                  <a:pt x="355128" y="759912"/>
                </a:cubicBezTo>
                <a:lnTo>
                  <a:pt x="370311" y="822594"/>
                </a:lnTo>
                <a:cubicBezTo>
                  <a:pt x="414241" y="830632"/>
                  <a:pt x="461928" y="830632"/>
                  <a:pt x="505867" y="822594"/>
                </a:cubicBezTo>
                <a:lnTo>
                  <a:pt x="521050" y="759912"/>
                </a:lnTo>
                <a:cubicBezTo>
                  <a:pt x="534982" y="702223"/>
                  <a:pt x="601950" y="663653"/>
                  <a:pt x="658927" y="680259"/>
                </a:cubicBezTo>
                <a:lnTo>
                  <a:pt x="720720" y="698474"/>
                </a:lnTo>
                <a:cubicBezTo>
                  <a:pt x="750184" y="664001"/>
                  <a:pt x="773406" y="623996"/>
                  <a:pt x="788589" y="581138"/>
                </a:cubicBezTo>
                <a:lnTo>
                  <a:pt x="741796" y="536671"/>
                </a:lnTo>
                <a:cubicBezTo>
                  <a:pt x="698934" y="495952"/>
                  <a:pt x="698934" y="418439"/>
                  <a:pt x="741796" y="377720"/>
                </a:cubicBezTo>
                <a:lnTo>
                  <a:pt x="788589" y="333253"/>
                </a:lnTo>
                <a:cubicBezTo>
                  <a:pt x="773406" y="290395"/>
                  <a:pt x="750193" y="250381"/>
                  <a:pt x="720720" y="215917"/>
                </a:cubicBezTo>
                <a:lnTo>
                  <a:pt x="658927" y="234132"/>
                </a:lnTo>
                <a:cubicBezTo>
                  <a:pt x="602133" y="250921"/>
                  <a:pt x="534982" y="212168"/>
                  <a:pt x="521050" y="154479"/>
                </a:cubicBezTo>
                <a:lnTo>
                  <a:pt x="505867" y="91797"/>
                </a:lnTo>
                <a:cubicBezTo>
                  <a:pt x="461937" y="83759"/>
                  <a:pt x="414250" y="83759"/>
                  <a:pt x="370311" y="91797"/>
                </a:cubicBezTo>
                <a:lnTo>
                  <a:pt x="370136" y="91797"/>
                </a:lnTo>
                <a:moveTo>
                  <a:pt x="352098" y="457200"/>
                </a:moveTo>
                <a:cubicBezTo>
                  <a:pt x="352098" y="504548"/>
                  <a:pt x="390477" y="542925"/>
                  <a:pt x="437822" y="542925"/>
                </a:cubicBezTo>
                <a:cubicBezTo>
                  <a:pt x="485167" y="542925"/>
                  <a:pt x="523546" y="504548"/>
                  <a:pt x="523546" y="457200"/>
                </a:cubicBezTo>
                <a:cubicBezTo>
                  <a:pt x="523546" y="409852"/>
                  <a:pt x="485167" y="371475"/>
                  <a:pt x="437822" y="371475"/>
                </a:cubicBezTo>
                <a:cubicBezTo>
                  <a:pt x="390477" y="371475"/>
                  <a:pt x="352098" y="409852"/>
                  <a:pt x="352098" y="457200"/>
                </a:cubicBezTo>
                <a:moveTo>
                  <a:pt x="437822" y="628650"/>
                </a:moveTo>
                <a:cubicBezTo>
                  <a:pt x="343132" y="628650"/>
                  <a:pt x="266374" y="551886"/>
                  <a:pt x="266374" y="457200"/>
                </a:cubicBezTo>
                <a:cubicBezTo>
                  <a:pt x="266374" y="362514"/>
                  <a:pt x="343132" y="285750"/>
                  <a:pt x="437822" y="285750"/>
                </a:cubicBezTo>
                <a:cubicBezTo>
                  <a:pt x="532512" y="285750"/>
                  <a:pt x="609270" y="362514"/>
                  <a:pt x="609270" y="457200"/>
                </a:cubicBezTo>
                <a:cubicBezTo>
                  <a:pt x="609270" y="551886"/>
                  <a:pt x="532512" y="628650"/>
                  <a:pt x="437822" y="628650"/>
                </a:cubicBezTo>
              </a:path>
            </a:pathLst>
          </a:custGeom>
          <a:solidFill>
            <a:srgbClr val="1570EF"/>
          </a:solidFill>
          <a:ln/>
        </p:spPr>
        <p:txBody>
          <a:bodyPr wrap="square" lIns="0" tIns="0" rIns="0" bIns="0" rtlCol="0" anchor="ctr"/>
          <a:lstStyle/>
          <a:p>
            <a:pPr marL="0" indent="0">
              <a:buNone/>
            </a:pPr>
            <a:endParaRPr lang="en-US" dirty="0"/>
          </a:p>
        </p:txBody>
      </p:sp>
      <p:sp>
        <p:nvSpPr>
          <p:cNvPr id="13" name="Text 11"/>
          <p:cNvSpPr/>
          <p:nvPr/>
        </p:nvSpPr>
        <p:spPr>
          <a:xfrm>
            <a:off x="9265914" y="3294639"/>
            <a:ext cx="2286000" cy="365760"/>
          </a:xfrm>
          <a:prstGeom prst="rect">
            <a:avLst/>
          </a:prstGeom>
          <a:noFill/>
          <a:ln/>
        </p:spPr>
        <p:txBody>
          <a:bodyPr wrap="square" lIns="0" tIns="0" rIns="0" bIns="0" rtlCol="0" anchor="t"/>
          <a:lstStyle/>
          <a:p>
            <a:pPr marL="0" indent="0" algn="ctr">
              <a:lnSpc>
                <a:spcPct val="90000"/>
              </a:lnSpc>
              <a:buNone/>
            </a:pPr>
            <a:r>
              <a:rPr lang="en-US" sz="1333" dirty="0">
                <a:solidFill>
                  <a:srgbClr val="000000"/>
                </a:solidFill>
                <a:latin typeface="Figtree SemiBold" pitchFamily="34" charset="0"/>
                <a:ea typeface="Figtree SemiBold" pitchFamily="34" charset="-122"/>
                <a:cs typeface="Figtree SemiBold" pitchFamily="34" charset="-120"/>
              </a:rPr>
              <a:t>Výhody pravidelné analýzy</a:t>
            </a:r>
            <a:endParaRPr lang="en-US" sz="1333" dirty="0"/>
          </a:p>
        </p:txBody>
      </p:sp>
      <p:sp>
        <p:nvSpPr>
          <p:cNvPr id="14" name="Text 12"/>
          <p:cNvSpPr/>
          <p:nvPr/>
        </p:nvSpPr>
        <p:spPr>
          <a:xfrm>
            <a:off x="9265914" y="3813052"/>
            <a:ext cx="2286000" cy="1828800"/>
          </a:xfrm>
          <a:prstGeom prst="rect">
            <a:avLst/>
          </a:prstGeom>
          <a:noFill/>
          <a:ln/>
        </p:spPr>
        <p:txBody>
          <a:bodyPr wrap="square" lIns="0" tIns="0" rIns="0" bIns="0" rtlCol="0" anchor="t"/>
          <a:lstStyle/>
          <a:p>
            <a:pPr marL="0" indent="0" algn="ctr">
              <a:lnSpc>
                <a:spcPct val="110000"/>
              </a:lnSpc>
              <a:buNone/>
            </a:pPr>
            <a:r>
              <a:rPr lang="en-US" sz="1200" dirty="0">
                <a:solidFill>
                  <a:srgbClr val="000000"/>
                </a:solidFill>
                <a:latin typeface="Figtree Regular" pitchFamily="34" charset="0"/>
                <a:ea typeface="Figtree Regular" pitchFamily="34" charset="-122"/>
                <a:cs typeface="Figtree Regular" pitchFamily="34" charset="-120"/>
              </a:rPr>
              <a:t>Pravidelná analýza přispívá k prevenci poruch zařízení.</a:t>
            </a:r>
            <a:endParaRPr lang="en-US" sz="1200" dirty="0"/>
          </a:p>
          <a:p>
            <a:pPr marL="0" indent="0" algn="ctr">
              <a:lnSpc>
                <a:spcPct val="110000"/>
              </a:lnSpc>
              <a:buNone/>
            </a:pPr>
            <a:r>
              <a:rPr lang="en-US" sz="1200" dirty="0">
                <a:solidFill>
                  <a:srgbClr val="000000"/>
                </a:solidFill>
                <a:latin typeface="Figtree Regular" pitchFamily="34" charset="0"/>
                <a:ea typeface="Figtree Regular" pitchFamily="34" charset="-122"/>
                <a:cs typeface="Figtree Regular" pitchFamily="34" charset="-120"/>
              </a:rPr>
              <a:t>Zvyšuje celkovou spolehlivost výroby.</a:t>
            </a:r>
            <a:endParaRPr lang="en-US" sz="1200" dirty="0"/>
          </a:p>
        </p:txBody>
      </p:sp>
      <p:sp>
        <p:nvSpPr>
          <p:cNvPr id="15" name="Text 13"/>
          <p:cNvSpPr/>
          <p:nvPr/>
        </p:nvSpPr>
        <p:spPr>
          <a:xfrm>
            <a:off x="7076436" y="1833119"/>
            <a:ext cx="914400" cy="914400"/>
          </a:xfrm>
          <a:custGeom>
            <a:avLst/>
            <a:gdLst/>
            <a:ahLst/>
            <a:cxnLst/>
            <a:rect l="l" t="t" r="r" b="b"/>
            <a:pathLst>
              <a:path w="914400" h="914400">
                <a:moveTo>
                  <a:pt x="457200" y="85725"/>
                </a:moveTo>
                <a:cubicBezTo>
                  <a:pt x="662364" y="85725"/>
                  <a:pt x="828675" y="252036"/>
                  <a:pt x="828675" y="457200"/>
                </a:cubicBezTo>
                <a:cubicBezTo>
                  <a:pt x="828675" y="662364"/>
                  <a:pt x="662364" y="828675"/>
                  <a:pt x="457200" y="828675"/>
                </a:cubicBezTo>
                <a:cubicBezTo>
                  <a:pt x="252036" y="828675"/>
                  <a:pt x="85725" y="662364"/>
                  <a:pt x="85725" y="457200"/>
                </a:cubicBezTo>
                <a:cubicBezTo>
                  <a:pt x="85725" y="252036"/>
                  <a:pt x="252036" y="85725"/>
                  <a:pt x="457200" y="85725"/>
                </a:cubicBezTo>
                <a:moveTo>
                  <a:pt x="457200" y="914400"/>
                </a:moveTo>
                <a:cubicBezTo>
                  <a:pt x="709702" y="914400"/>
                  <a:pt x="914400" y="709702"/>
                  <a:pt x="914400" y="457200"/>
                </a:cubicBezTo>
                <a:cubicBezTo>
                  <a:pt x="914400" y="204698"/>
                  <a:pt x="709702" y="0"/>
                  <a:pt x="457200" y="0"/>
                </a:cubicBezTo>
                <a:cubicBezTo>
                  <a:pt x="204698" y="0"/>
                  <a:pt x="0" y="204698"/>
                  <a:pt x="0" y="457200"/>
                </a:cubicBezTo>
                <a:cubicBezTo>
                  <a:pt x="0" y="709702"/>
                  <a:pt x="204698" y="914400"/>
                  <a:pt x="457200" y="914400"/>
                </a:cubicBezTo>
                <a:moveTo>
                  <a:pt x="557217" y="628650"/>
                </a:moveTo>
                <a:cubicBezTo>
                  <a:pt x="557217" y="588828"/>
                  <a:pt x="533818" y="554355"/>
                  <a:pt x="500067" y="538280"/>
                </a:cubicBezTo>
                <a:lnTo>
                  <a:pt x="500067" y="214308"/>
                </a:lnTo>
                <a:cubicBezTo>
                  <a:pt x="500067" y="190552"/>
                  <a:pt x="480956" y="171450"/>
                  <a:pt x="457209" y="171450"/>
                </a:cubicBezTo>
                <a:cubicBezTo>
                  <a:pt x="433453" y="171450"/>
                  <a:pt x="414351" y="190561"/>
                  <a:pt x="414351" y="214317"/>
                </a:cubicBezTo>
                <a:lnTo>
                  <a:pt x="414351" y="538289"/>
                </a:lnTo>
                <a:cubicBezTo>
                  <a:pt x="380601" y="554364"/>
                  <a:pt x="357201" y="588828"/>
                  <a:pt x="357201" y="628659"/>
                </a:cubicBezTo>
                <a:cubicBezTo>
                  <a:pt x="357201" y="683843"/>
                  <a:pt x="402025" y="728676"/>
                  <a:pt x="457218" y="728676"/>
                </a:cubicBezTo>
                <a:cubicBezTo>
                  <a:pt x="512402" y="728676"/>
                  <a:pt x="557235" y="683852"/>
                  <a:pt x="557235" y="628668"/>
                </a:cubicBezTo>
                <a:lnTo>
                  <a:pt x="557217" y="628650"/>
                </a:lnTo>
                <a:moveTo>
                  <a:pt x="285750" y="342900"/>
                </a:moveTo>
                <a:cubicBezTo>
                  <a:pt x="317315" y="342900"/>
                  <a:pt x="342900" y="317315"/>
                  <a:pt x="342900" y="285750"/>
                </a:cubicBezTo>
                <a:cubicBezTo>
                  <a:pt x="342900" y="254185"/>
                  <a:pt x="317315" y="228600"/>
                  <a:pt x="285750" y="228600"/>
                </a:cubicBezTo>
                <a:cubicBezTo>
                  <a:pt x="254185" y="228600"/>
                  <a:pt x="228600" y="254185"/>
                  <a:pt x="228600" y="285750"/>
                </a:cubicBezTo>
                <a:cubicBezTo>
                  <a:pt x="228600" y="317315"/>
                  <a:pt x="254185" y="342900"/>
                  <a:pt x="285750" y="342900"/>
                </a:cubicBezTo>
                <a:moveTo>
                  <a:pt x="257175" y="457200"/>
                </a:moveTo>
                <a:cubicBezTo>
                  <a:pt x="257175" y="425635"/>
                  <a:pt x="231590" y="400050"/>
                  <a:pt x="200025" y="400050"/>
                </a:cubicBezTo>
                <a:cubicBezTo>
                  <a:pt x="168460" y="400050"/>
                  <a:pt x="142875" y="425635"/>
                  <a:pt x="142875" y="457200"/>
                </a:cubicBezTo>
                <a:cubicBezTo>
                  <a:pt x="142875" y="488765"/>
                  <a:pt x="168460" y="514350"/>
                  <a:pt x="200025" y="514350"/>
                </a:cubicBezTo>
                <a:cubicBezTo>
                  <a:pt x="231590" y="514350"/>
                  <a:pt x="257175" y="488765"/>
                  <a:pt x="257175" y="457200"/>
                </a:cubicBezTo>
                <a:moveTo>
                  <a:pt x="714375" y="514350"/>
                </a:moveTo>
                <a:cubicBezTo>
                  <a:pt x="745940" y="514350"/>
                  <a:pt x="771525" y="488765"/>
                  <a:pt x="771525" y="457200"/>
                </a:cubicBezTo>
                <a:cubicBezTo>
                  <a:pt x="771525" y="425635"/>
                  <a:pt x="745940" y="400050"/>
                  <a:pt x="714375" y="400050"/>
                </a:cubicBezTo>
                <a:cubicBezTo>
                  <a:pt x="682810" y="400050"/>
                  <a:pt x="657225" y="425635"/>
                  <a:pt x="657225" y="457200"/>
                </a:cubicBezTo>
                <a:cubicBezTo>
                  <a:pt x="657225" y="488765"/>
                  <a:pt x="682810" y="514350"/>
                  <a:pt x="714375" y="514350"/>
                </a:cubicBezTo>
                <a:moveTo>
                  <a:pt x="685800" y="285750"/>
                </a:moveTo>
                <a:cubicBezTo>
                  <a:pt x="685800" y="254185"/>
                  <a:pt x="660215" y="228600"/>
                  <a:pt x="628650" y="228600"/>
                </a:cubicBezTo>
                <a:cubicBezTo>
                  <a:pt x="597085" y="228600"/>
                  <a:pt x="571500" y="254185"/>
                  <a:pt x="571500" y="285750"/>
                </a:cubicBezTo>
                <a:cubicBezTo>
                  <a:pt x="571500" y="317315"/>
                  <a:pt x="597085" y="342900"/>
                  <a:pt x="628650" y="342900"/>
                </a:cubicBezTo>
                <a:cubicBezTo>
                  <a:pt x="660215" y="342900"/>
                  <a:pt x="685800" y="317315"/>
                  <a:pt x="685800" y="285750"/>
                </a:cubicBezTo>
              </a:path>
            </a:pathLst>
          </a:custGeom>
          <a:solidFill>
            <a:srgbClr val="1570EF"/>
          </a:solidFill>
          <a:ln/>
        </p:spPr>
        <p:txBody>
          <a:bodyPr wrap="square" lIns="0" tIns="0" rIns="0" bIns="0" rtlCol="0" anchor="ctr"/>
          <a:lstStyle/>
          <a:p>
            <a:pPr marL="0" indent="0">
              <a:buNone/>
            </a:pPr>
            <a:endParaRPr lang="en-US" dirty="0"/>
          </a:p>
        </p:txBody>
      </p:sp>
      <p:sp>
        <p:nvSpPr>
          <p:cNvPr id="16" name="Text 14"/>
          <p:cNvSpPr/>
          <p:nvPr/>
        </p:nvSpPr>
        <p:spPr>
          <a:xfrm>
            <a:off x="6390636" y="3294639"/>
            <a:ext cx="2286000" cy="365760"/>
          </a:xfrm>
          <a:prstGeom prst="rect">
            <a:avLst/>
          </a:prstGeom>
          <a:noFill/>
          <a:ln/>
        </p:spPr>
        <p:txBody>
          <a:bodyPr wrap="square" lIns="0" tIns="0" rIns="0" bIns="0" rtlCol="0" anchor="t"/>
          <a:lstStyle/>
          <a:p>
            <a:pPr marL="0" indent="0" algn="ctr">
              <a:lnSpc>
                <a:spcPct val="90000"/>
              </a:lnSpc>
              <a:buNone/>
            </a:pPr>
            <a:r>
              <a:rPr lang="en-US" sz="1333" dirty="0">
                <a:solidFill>
                  <a:srgbClr val="000000"/>
                </a:solidFill>
                <a:latin typeface="Figtree SemiBold" pitchFamily="34" charset="0"/>
                <a:ea typeface="Figtree SemiBold" pitchFamily="34" charset="-122"/>
                <a:cs typeface="Figtree SemiBold" pitchFamily="34" charset="-120"/>
              </a:rPr>
              <a:t>Cíle analýzy stlačeného vzduchu</a:t>
            </a:r>
            <a:endParaRPr lang="en-US" sz="1333" dirty="0"/>
          </a:p>
        </p:txBody>
      </p:sp>
      <p:sp>
        <p:nvSpPr>
          <p:cNvPr id="17" name="Text 15"/>
          <p:cNvSpPr/>
          <p:nvPr/>
        </p:nvSpPr>
        <p:spPr>
          <a:xfrm>
            <a:off x="6390636" y="3813052"/>
            <a:ext cx="2286000" cy="1828800"/>
          </a:xfrm>
          <a:prstGeom prst="rect">
            <a:avLst/>
          </a:prstGeom>
          <a:noFill/>
          <a:ln/>
        </p:spPr>
        <p:txBody>
          <a:bodyPr wrap="square" lIns="0" tIns="0" rIns="0" bIns="0" rtlCol="0" anchor="t"/>
          <a:lstStyle/>
          <a:p>
            <a:pPr marL="0" indent="0" algn="ctr">
              <a:lnSpc>
                <a:spcPct val="110000"/>
              </a:lnSpc>
              <a:buNone/>
            </a:pPr>
            <a:r>
              <a:rPr lang="en-US" sz="1200" dirty="0">
                <a:solidFill>
                  <a:srgbClr val="000000"/>
                </a:solidFill>
                <a:latin typeface="Figtree Regular" pitchFamily="34" charset="0"/>
                <a:ea typeface="Figtree Regular" pitchFamily="34" charset="-122"/>
                <a:cs typeface="Figtree Regular" pitchFamily="34" charset="-120"/>
              </a:rPr>
              <a:t>Cílem je snížit náklady na výrobu.</a:t>
            </a:r>
            <a:endParaRPr lang="en-US" sz="1200" dirty="0"/>
          </a:p>
          <a:p>
            <a:pPr marL="0" indent="0" algn="ctr">
              <a:lnSpc>
                <a:spcPct val="110000"/>
              </a:lnSpc>
              <a:buNone/>
            </a:pPr>
            <a:r>
              <a:rPr lang="en-US" sz="1200" dirty="0">
                <a:solidFill>
                  <a:srgbClr val="000000"/>
                </a:solidFill>
                <a:latin typeface="Figtree Regular" pitchFamily="34" charset="0"/>
                <a:ea typeface="Figtree Regular" pitchFamily="34" charset="-122"/>
                <a:cs typeface="Figtree Regular" pitchFamily="34" charset="-120"/>
              </a:rPr>
              <a:t>Zajištění kvality vzduchu odpovídající přísným požadavkům výrobních procesů.</a:t>
            </a:r>
            <a:endParaRPr lang="en-US" sz="1200" dirty="0"/>
          </a:p>
        </p:txBody>
      </p:sp>
      <p:sp>
        <p:nvSpPr>
          <p:cNvPr id="18" name="Text 16"/>
          <p:cNvSpPr/>
          <p:nvPr/>
        </p:nvSpPr>
        <p:spPr>
          <a:xfrm>
            <a:off x="4201158" y="1833242"/>
            <a:ext cx="914400" cy="914155"/>
          </a:xfrm>
          <a:custGeom>
            <a:avLst/>
            <a:gdLst/>
            <a:ahLst/>
            <a:cxnLst/>
            <a:rect l="l" t="t" r="r" b="b"/>
            <a:pathLst>
              <a:path w="914400" h="914155">
                <a:moveTo>
                  <a:pt x="657161" y="371439"/>
                </a:moveTo>
                <a:cubicBezTo>
                  <a:pt x="657161" y="213638"/>
                  <a:pt x="529236" y="85720"/>
                  <a:pt x="371438" y="85720"/>
                </a:cubicBezTo>
                <a:cubicBezTo>
                  <a:pt x="213640" y="85720"/>
                  <a:pt x="85716" y="213638"/>
                  <a:pt x="85716" y="371439"/>
                </a:cubicBezTo>
                <a:cubicBezTo>
                  <a:pt x="85716" y="529241"/>
                  <a:pt x="213640" y="657158"/>
                  <a:pt x="371438" y="657158"/>
                </a:cubicBezTo>
                <a:cubicBezTo>
                  <a:pt x="529236" y="657158"/>
                  <a:pt x="657161" y="529241"/>
                  <a:pt x="657161" y="371439"/>
                </a:cubicBezTo>
                <a:lnTo>
                  <a:pt x="657161" y="371439"/>
                </a:lnTo>
                <a:moveTo>
                  <a:pt x="601977" y="662698"/>
                </a:moveTo>
                <a:cubicBezTo>
                  <a:pt x="538764" y="712876"/>
                  <a:pt x="458581" y="742879"/>
                  <a:pt x="371438" y="742879"/>
                </a:cubicBezTo>
                <a:cubicBezTo>
                  <a:pt x="166256" y="742879"/>
                  <a:pt x="0" y="576621"/>
                  <a:pt x="0" y="371439"/>
                </a:cubicBezTo>
                <a:cubicBezTo>
                  <a:pt x="0" y="166257"/>
                  <a:pt x="166256" y="0"/>
                  <a:pt x="371438" y="0"/>
                </a:cubicBezTo>
                <a:cubicBezTo>
                  <a:pt x="576621" y="0"/>
                  <a:pt x="742877" y="166257"/>
                  <a:pt x="742877" y="371439"/>
                </a:cubicBezTo>
                <a:cubicBezTo>
                  <a:pt x="742877" y="458586"/>
                  <a:pt x="712875" y="538766"/>
                  <a:pt x="662693" y="601980"/>
                </a:cubicBezTo>
                <a:lnTo>
                  <a:pt x="901809" y="841095"/>
                </a:lnTo>
                <a:cubicBezTo>
                  <a:pt x="918597" y="857879"/>
                  <a:pt x="918597" y="885030"/>
                  <a:pt x="901809" y="901631"/>
                </a:cubicBezTo>
                <a:cubicBezTo>
                  <a:pt x="885020" y="918241"/>
                  <a:pt x="857881" y="918415"/>
                  <a:pt x="841275" y="901631"/>
                </a:cubicBezTo>
                <a:lnTo>
                  <a:pt x="601977" y="662698"/>
                </a:lnTo>
              </a:path>
            </a:pathLst>
          </a:custGeom>
          <a:solidFill>
            <a:srgbClr val="1570EF"/>
          </a:solidFill>
          <a:ln/>
        </p:spPr>
        <p:txBody>
          <a:bodyPr wrap="square" lIns="0" tIns="0" rIns="0" bIns="0" rtlCol="0" anchor="ctr"/>
          <a:lstStyle/>
          <a:p>
            <a:pPr marL="0" indent="0">
              <a:buNone/>
            </a:pPr>
            <a:endParaRPr lang="en-US" dirty="0"/>
          </a:p>
        </p:txBody>
      </p:sp>
      <p:sp>
        <p:nvSpPr>
          <p:cNvPr id="19" name="Text 17"/>
          <p:cNvSpPr/>
          <p:nvPr/>
        </p:nvSpPr>
        <p:spPr>
          <a:xfrm>
            <a:off x="3515358" y="3294639"/>
            <a:ext cx="2286000" cy="365760"/>
          </a:xfrm>
          <a:prstGeom prst="rect">
            <a:avLst/>
          </a:prstGeom>
          <a:noFill/>
          <a:ln/>
        </p:spPr>
        <p:txBody>
          <a:bodyPr wrap="square" lIns="0" tIns="0" rIns="0" bIns="0" rtlCol="0" anchor="t"/>
          <a:lstStyle/>
          <a:p>
            <a:pPr marL="0" indent="0" algn="ctr">
              <a:lnSpc>
                <a:spcPct val="90000"/>
              </a:lnSpc>
              <a:buNone/>
            </a:pPr>
            <a:r>
              <a:rPr lang="en-US" sz="1333" dirty="0">
                <a:solidFill>
                  <a:srgbClr val="000000"/>
                </a:solidFill>
                <a:latin typeface="Figtree SemiBold" pitchFamily="34" charset="0"/>
                <a:ea typeface="Figtree SemiBold" pitchFamily="34" charset="-122"/>
                <a:cs typeface="Figtree SemiBold" pitchFamily="34" charset="-120"/>
              </a:rPr>
              <a:t>Analýza parametrů stlačeného vzduchu</a:t>
            </a:r>
            <a:endParaRPr lang="en-US" sz="1333" dirty="0"/>
          </a:p>
        </p:txBody>
      </p:sp>
      <p:sp>
        <p:nvSpPr>
          <p:cNvPr id="20" name="Text 18"/>
          <p:cNvSpPr/>
          <p:nvPr/>
        </p:nvSpPr>
        <p:spPr>
          <a:xfrm>
            <a:off x="3515358" y="3813052"/>
            <a:ext cx="2286000" cy="1828800"/>
          </a:xfrm>
          <a:prstGeom prst="rect">
            <a:avLst/>
          </a:prstGeom>
          <a:noFill/>
          <a:ln/>
        </p:spPr>
        <p:txBody>
          <a:bodyPr wrap="square" lIns="0" tIns="0" rIns="0" bIns="0" rtlCol="0" anchor="t"/>
          <a:lstStyle/>
          <a:p>
            <a:pPr marL="0" indent="0" algn="ctr">
              <a:lnSpc>
                <a:spcPct val="110000"/>
              </a:lnSpc>
              <a:buNone/>
            </a:pPr>
            <a:r>
              <a:rPr lang="en-US" sz="1200" dirty="0">
                <a:solidFill>
                  <a:srgbClr val="000000"/>
                </a:solidFill>
                <a:latin typeface="Figtree Regular" pitchFamily="34" charset="0"/>
                <a:ea typeface="Figtree Regular" pitchFamily="34" charset="-122"/>
                <a:cs typeface="Figtree Regular" pitchFamily="34" charset="-120"/>
              </a:rPr>
              <a:t>Analýza zahrnuje měření parametrů stlačeného vzduchu.</a:t>
            </a:r>
            <a:endParaRPr lang="en-US" sz="1200" dirty="0"/>
          </a:p>
          <a:p>
            <a:pPr marL="0" indent="0" algn="ctr">
              <a:lnSpc>
                <a:spcPct val="110000"/>
              </a:lnSpc>
              <a:buNone/>
            </a:pPr>
            <a:r>
              <a:rPr lang="en-US" sz="1200" dirty="0">
                <a:solidFill>
                  <a:srgbClr val="000000"/>
                </a:solidFill>
                <a:latin typeface="Figtree Regular" pitchFamily="34" charset="0"/>
                <a:ea typeface="Figtree Regular" pitchFamily="34" charset="-122"/>
                <a:cs typeface="Figtree Regular" pitchFamily="34" charset="-120"/>
              </a:rPr>
              <a:t>Sledování spotřeby a hodnocení kvality umožňuje efektivní správu systémů.</a:t>
            </a:r>
            <a:endParaRPr lang="en-US" sz="1200" dirty="0"/>
          </a:p>
        </p:txBody>
      </p:sp>
      <p:sp>
        <p:nvSpPr>
          <p:cNvPr id="21" name="Text 19"/>
          <p:cNvSpPr/>
          <p:nvPr/>
        </p:nvSpPr>
        <p:spPr>
          <a:xfrm>
            <a:off x="1740218" y="1833119"/>
            <a:ext cx="85725" cy="914400"/>
          </a:xfrm>
          <a:custGeom>
            <a:avLst/>
            <a:gdLst/>
            <a:ahLst/>
            <a:cxnLst/>
            <a:rect l="l" t="t" r="r" b="b"/>
            <a:pathLst>
              <a:path w="85725" h="914400">
                <a:moveTo>
                  <a:pt x="42863" y="0"/>
                </a:moveTo>
                <a:cubicBezTo>
                  <a:pt x="66615" y="0"/>
                  <a:pt x="85725" y="19111"/>
                  <a:pt x="85725" y="42867"/>
                </a:cubicBezTo>
                <a:lnTo>
                  <a:pt x="85725" y="871542"/>
                </a:lnTo>
                <a:cubicBezTo>
                  <a:pt x="85725" y="895298"/>
                  <a:pt x="66615" y="914409"/>
                  <a:pt x="42863" y="914409"/>
                </a:cubicBezTo>
                <a:cubicBezTo>
                  <a:pt x="19110" y="914409"/>
                  <a:pt x="0" y="895298"/>
                  <a:pt x="0" y="871551"/>
                </a:cubicBezTo>
                <a:lnTo>
                  <a:pt x="0" y="42876"/>
                </a:lnTo>
                <a:cubicBezTo>
                  <a:pt x="0" y="19120"/>
                  <a:pt x="19110" y="18"/>
                  <a:pt x="42863" y="18"/>
                </a:cubicBezTo>
                <a:lnTo>
                  <a:pt x="42863" y="0"/>
                </a:lnTo>
              </a:path>
            </a:pathLst>
          </a:custGeom>
          <a:solidFill>
            <a:srgbClr val="1570EF"/>
          </a:solidFill>
          <a:ln/>
        </p:spPr>
        <p:txBody>
          <a:bodyPr wrap="square" lIns="0" tIns="0" rIns="0" bIns="0" rtlCol="0" anchor="ctr"/>
          <a:lstStyle/>
          <a:p>
            <a:pPr marL="0" indent="0">
              <a:buNone/>
            </a:pPr>
            <a:endParaRPr lang="en-US" dirty="0"/>
          </a:p>
        </p:txBody>
      </p:sp>
      <p:sp>
        <p:nvSpPr>
          <p:cNvPr id="22" name="Text 20"/>
          <p:cNvSpPr/>
          <p:nvPr/>
        </p:nvSpPr>
        <p:spPr>
          <a:xfrm>
            <a:off x="640080" y="3294639"/>
            <a:ext cx="2286000" cy="365760"/>
          </a:xfrm>
          <a:prstGeom prst="rect">
            <a:avLst/>
          </a:prstGeom>
          <a:noFill/>
          <a:ln/>
        </p:spPr>
        <p:txBody>
          <a:bodyPr wrap="square" lIns="0" tIns="0" rIns="0" bIns="0" rtlCol="0" anchor="t"/>
          <a:lstStyle/>
          <a:p>
            <a:pPr marL="0" indent="0" algn="ctr">
              <a:lnSpc>
                <a:spcPct val="90000"/>
              </a:lnSpc>
              <a:buNone/>
            </a:pPr>
            <a:r>
              <a:rPr lang="en-US" sz="1333" dirty="0">
                <a:solidFill>
                  <a:srgbClr val="000000"/>
                </a:solidFill>
                <a:latin typeface="Figtree SemiBold" pitchFamily="34" charset="0"/>
                <a:ea typeface="Figtree SemiBold" pitchFamily="34" charset="-122"/>
                <a:cs typeface="Figtree SemiBold" pitchFamily="34" charset="-120"/>
              </a:rPr>
              <a:t>Význam stlačeného vzduchu</a:t>
            </a:r>
            <a:endParaRPr lang="en-US" sz="1333" dirty="0"/>
          </a:p>
        </p:txBody>
      </p:sp>
      <p:sp>
        <p:nvSpPr>
          <p:cNvPr id="23" name="Text 21"/>
          <p:cNvSpPr/>
          <p:nvPr/>
        </p:nvSpPr>
        <p:spPr>
          <a:xfrm>
            <a:off x="640080" y="3813052"/>
            <a:ext cx="2286000" cy="1828800"/>
          </a:xfrm>
          <a:prstGeom prst="rect">
            <a:avLst/>
          </a:prstGeom>
          <a:noFill/>
          <a:ln/>
        </p:spPr>
        <p:txBody>
          <a:bodyPr wrap="square" lIns="0" tIns="0" rIns="0" bIns="0" rtlCol="0" anchor="t"/>
          <a:lstStyle/>
          <a:p>
            <a:pPr marL="0" indent="0" algn="ctr">
              <a:lnSpc>
                <a:spcPct val="110000"/>
              </a:lnSpc>
              <a:buNone/>
            </a:pPr>
            <a:r>
              <a:rPr lang="en-US" sz="1200" dirty="0">
                <a:solidFill>
                  <a:srgbClr val="000000"/>
                </a:solidFill>
                <a:latin typeface="Figtree Regular" pitchFamily="34" charset="0"/>
                <a:ea typeface="Figtree Regular" pitchFamily="34" charset="-122"/>
                <a:cs typeface="Figtree Regular" pitchFamily="34" charset="-120"/>
              </a:rPr>
              <a:t>Stlačený vzduch je klíčovým médiem v mnoha výrobních procesech.</a:t>
            </a:r>
            <a:endParaRPr lang="en-US" sz="1200" dirty="0"/>
          </a:p>
          <a:p>
            <a:pPr marL="0" indent="0" algn="ctr">
              <a:lnSpc>
                <a:spcPct val="110000"/>
              </a:lnSpc>
              <a:buNone/>
            </a:pPr>
            <a:r>
              <a:rPr lang="en-US" sz="1200" dirty="0">
                <a:solidFill>
                  <a:srgbClr val="000000"/>
                </a:solidFill>
                <a:latin typeface="Figtree Regular" pitchFamily="34" charset="0"/>
                <a:ea typeface="Figtree Regular" pitchFamily="34" charset="-122"/>
                <a:cs typeface="Figtree Regular" pitchFamily="34" charset="-120"/>
              </a:rPr>
              <a:t>Jeho využití je zásadní zejména v odvětvích potravinářství, kosmetiky a farmacie.</a:t>
            </a:r>
            <a:endParaRPr lang="en-US" sz="1200" dirty="0"/>
          </a:p>
        </p:txBody>
      </p:sp>
      <p:sp>
        <p:nvSpPr>
          <p:cNvPr id="24" name="Text 22"/>
          <p:cNvSpPr/>
          <p:nvPr/>
        </p:nvSpPr>
        <p:spPr>
          <a:xfrm>
            <a:off x="11009743" y="6137907"/>
            <a:ext cx="548640" cy="548640"/>
          </a:xfrm>
          <a:prstGeom prst="rect">
            <a:avLst/>
          </a:prstGeom>
          <a:blipFill>
            <a:blip r:embed="rId3"/>
            <a:srcRect/>
            <a:stretch>
              <a:fillRect t="23488" b="23488"/>
            </a:stretch>
          </a:blipFill>
          <a:ln/>
        </p:spPr>
        <p:txBody>
          <a:bodyPr wrap="square" lIns="0" tIns="0" rIns="0" bIns="0" rtlCol="0" anchor="ctr"/>
          <a:lstStyle/>
          <a:p>
            <a:pPr marL="0" indent="0">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9441159" y="0"/>
            <a:ext cx="2750841" cy="6858000"/>
          </a:xfrm>
          <a:prstGeom prst="rect">
            <a:avLst/>
          </a:prstGeom>
          <a:solidFill>
            <a:srgbClr val="1570EF"/>
          </a:solidFill>
          <a:ln/>
        </p:spPr>
        <p:txBody>
          <a:bodyPr wrap="square" lIns="0" tIns="0" rIns="0" bIns="0" rtlCol="0" anchor="ctr"/>
          <a:lstStyle/>
          <a:p>
            <a:pPr marL="0" indent="0">
              <a:buNone/>
            </a:pPr>
            <a:endParaRPr lang="en-US" dirty="0"/>
          </a:p>
        </p:txBody>
      </p:sp>
      <p:sp>
        <p:nvSpPr>
          <p:cNvPr id="4" name="Text 2"/>
          <p:cNvSpPr/>
          <p:nvPr/>
        </p:nvSpPr>
        <p:spPr>
          <a:xfrm>
            <a:off x="640080" y="1159605"/>
            <a:ext cx="8321040" cy="9525"/>
          </a:xfrm>
          <a:custGeom>
            <a:avLst/>
            <a:gdLst/>
            <a:ahLst/>
            <a:cxnLst/>
            <a:rect l="l" t="t" r="r" b="b"/>
            <a:pathLst>
              <a:path w="8321040" h="9525">
                <a:moveTo>
                  <a:pt x="0" y="0"/>
                </a:moveTo>
                <a:lnTo>
                  <a:pt x="8321040"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5" name="Text 3"/>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6" name="Text 4"/>
          <p:cNvSpPr/>
          <p:nvPr/>
        </p:nvSpPr>
        <p:spPr>
          <a:xfrm>
            <a:off x="9441159" y="0"/>
            <a:ext cx="2750841" cy="6858000"/>
          </a:xfrm>
          <a:prstGeom prst="rect">
            <a:avLst/>
          </a:prstGeom>
          <a:blipFill>
            <a:blip r:embed="rId3"/>
            <a:srcRect/>
            <a:stretch>
              <a:fillRect/>
            </a:stretch>
          </a:blipFill>
          <a:ln/>
        </p:spPr>
        <p:txBody>
          <a:bodyPr wrap="square" lIns="0" tIns="0" rIns="0" bIns="0" rtlCol="0" anchor="ctr"/>
          <a:lstStyle/>
          <a:p>
            <a:pPr marL="0" indent="0">
              <a:buNone/>
            </a:pPr>
            <a:endParaRPr lang="en-US" dirty="0"/>
          </a:p>
        </p:txBody>
      </p:sp>
      <p:sp>
        <p:nvSpPr>
          <p:cNvPr id="7" name="Text 5"/>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4</a:t>
            </a:r>
            <a:endParaRPr lang="en-US" sz="800" dirty="0"/>
          </a:p>
        </p:txBody>
      </p:sp>
      <p:sp>
        <p:nvSpPr>
          <p:cNvPr id="8" name="Text 6"/>
          <p:cNvSpPr/>
          <p:nvPr/>
        </p:nvSpPr>
        <p:spPr>
          <a:xfrm>
            <a:off x="670559" y="1"/>
            <a:ext cx="8321040" cy="1034799"/>
          </a:xfrm>
          <a:prstGeom prst="rect">
            <a:avLst/>
          </a:prstGeom>
          <a:noFill/>
          <a:ln/>
        </p:spPr>
        <p:txBody>
          <a:bodyPr wrap="square" lIns="0" tIns="0" rIns="0" bIns="0" rtlCol="0" anchor="b"/>
          <a:lstStyle/>
          <a:p>
            <a:pPr marL="0" indent="0" algn="l">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Co je stlačený vzduch?</a:t>
            </a:r>
            <a:endParaRPr lang="en-US" sz="2400" dirty="0"/>
          </a:p>
        </p:txBody>
      </p:sp>
      <p:sp>
        <p:nvSpPr>
          <p:cNvPr id="9" name="Text 7"/>
          <p:cNvSpPr/>
          <p:nvPr/>
        </p:nvSpPr>
        <p:spPr>
          <a:xfrm>
            <a:off x="857765" y="6309360"/>
            <a:ext cx="737183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10" name="Text 8"/>
          <p:cNvSpPr/>
          <p:nvPr/>
        </p:nvSpPr>
        <p:spPr>
          <a:xfrm>
            <a:off x="640079" y="1481359"/>
            <a:ext cx="6309360" cy="565059"/>
          </a:xfrm>
          <a:prstGeom prst="rect">
            <a:avLst/>
          </a:prstGeom>
          <a:noFill/>
          <a:ln/>
        </p:spPr>
        <p:txBody>
          <a:bodyPr wrap="square" lIns="0" tIns="0" rIns="0" bIns="0" rtlCol="0" anchor="t"/>
          <a:lstStyle/>
          <a:p>
            <a:pPr marL="0" indent="0" algn="l">
              <a:lnSpc>
                <a:spcPct val="90000"/>
              </a:lnSpc>
              <a:spcBef>
                <a:spcPts val="1000"/>
              </a:spcBef>
              <a:buNone/>
            </a:pPr>
            <a:r>
              <a:rPr lang="en-US" sz="1800" dirty="0">
                <a:solidFill>
                  <a:srgbClr val="000000"/>
                </a:solidFill>
                <a:latin typeface="Figtree SemiBold" pitchFamily="34" charset="0"/>
                <a:ea typeface="Figtree SemiBold" pitchFamily="34" charset="-122"/>
                <a:cs typeface="Figtree SemiBold" pitchFamily="34" charset="-120"/>
              </a:rPr>
              <a:t>Co je stlačený vzduch?</a:t>
            </a:r>
            <a:endParaRPr lang="en-US" sz="1800" dirty="0"/>
          </a:p>
        </p:txBody>
      </p:sp>
      <p:sp>
        <p:nvSpPr>
          <p:cNvPr id="11" name="Text 9"/>
          <p:cNvSpPr/>
          <p:nvPr/>
        </p:nvSpPr>
        <p:spPr>
          <a:xfrm>
            <a:off x="640079" y="2268486"/>
            <a:ext cx="6309360" cy="3840480"/>
          </a:xfrm>
          <a:prstGeom prst="rect">
            <a:avLst/>
          </a:prstGeom>
          <a:noFill/>
          <a:ln/>
        </p:spPr>
        <p:txBody>
          <a:bodyPr wrap="square" lIns="0" tIns="0" rIns="0" bIns="0" rtlCol="0" anchor="t"/>
          <a:lstStyle/>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Stlačený vzduch je vzduch, jehož objem byl mechanicky zmenšen pomocí kompresorů, čímž se zvýšil jeho tlak nad úroveň atmosférického vzduchu.</a:t>
            </a:r>
            <a:endParaRPr lang="en-US" sz="1200" dirty="0"/>
          </a:p>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Tento vzduch se využívá jako zdroj energie pro pohon pneumatických zařízení, nástrojů a strojů ve výrobě.</a:t>
            </a:r>
            <a:endParaRPr lang="en-US" sz="1200" dirty="0"/>
          </a:p>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Díky své dostupnosti a jednoduchosti použití je stlačený vzduch nezbytnou součástí mnoha průmyslových systémů, kde zajišťuje efektivní přenos energie a podporuje automatizaci výrobních procesů.</a:t>
            </a:r>
            <a:endParaRPr lang="en-US" sz="1200" dirty="0"/>
          </a:p>
        </p:txBody>
      </p:sp>
      <p:sp>
        <p:nvSpPr>
          <p:cNvPr id="12" name="Text 10"/>
          <p:cNvSpPr/>
          <p:nvPr/>
        </p:nvSpPr>
        <p:spPr>
          <a:xfrm>
            <a:off x="11009743" y="6137907"/>
            <a:ext cx="548640" cy="548640"/>
          </a:xfrm>
          <a:prstGeom prst="rect">
            <a:avLst/>
          </a:prstGeom>
          <a:blipFill>
            <a:blip r:embed="rId4"/>
            <a:srcRect/>
            <a:stretch>
              <a:fillRect t="23488" b="23488"/>
            </a:stretch>
          </a:blipFill>
          <a:ln/>
        </p:spPr>
        <p:txBody>
          <a:bodyPr wrap="square" lIns="0" tIns="0" rIns="0" bIns="0" rtlCol="0" anchor="ctr"/>
          <a:lstStyle/>
          <a:p>
            <a:pPr marL="0" indent="0">
              <a:buNone/>
            </a:pP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640079" y="1554480"/>
            <a:ext cx="2103120" cy="438912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4" name="Text 2"/>
          <p:cNvSpPr/>
          <p:nvPr/>
        </p:nvSpPr>
        <p:spPr>
          <a:xfrm>
            <a:off x="2833739" y="1554480"/>
            <a:ext cx="2103120" cy="438912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5" name="Text 3"/>
          <p:cNvSpPr/>
          <p:nvPr/>
        </p:nvSpPr>
        <p:spPr>
          <a:xfrm>
            <a:off x="5027399" y="1554480"/>
            <a:ext cx="2103120" cy="438912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6" name="Text 4"/>
          <p:cNvSpPr/>
          <p:nvPr/>
        </p:nvSpPr>
        <p:spPr>
          <a:xfrm>
            <a:off x="7221059" y="1554480"/>
            <a:ext cx="2103120" cy="438912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7" name="Text 5"/>
          <p:cNvSpPr/>
          <p:nvPr/>
        </p:nvSpPr>
        <p:spPr>
          <a:xfrm>
            <a:off x="9414718" y="1554480"/>
            <a:ext cx="2103120" cy="438912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8" name="Text 6"/>
          <p:cNvSpPr/>
          <p:nvPr/>
        </p:nvSpPr>
        <p:spPr>
          <a:xfrm>
            <a:off x="9643318" y="2925509"/>
            <a:ext cx="1645920" cy="2746076"/>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Analýza stlačeného vzduchu vede k vyšší efektivitě a spolehlivosti výrobních procesů.</a:t>
            </a:r>
            <a:endParaRPr lang="en-US" sz="1100" dirty="0"/>
          </a:p>
        </p:txBody>
      </p:sp>
      <p:sp>
        <p:nvSpPr>
          <p:cNvPr id="9" name="Text 7"/>
          <p:cNvSpPr/>
          <p:nvPr/>
        </p:nvSpPr>
        <p:spPr>
          <a:xfrm>
            <a:off x="9643318" y="2350691"/>
            <a:ext cx="1645920" cy="457521"/>
          </a:xfrm>
          <a:prstGeom prst="rect">
            <a:avLst/>
          </a:prstGeom>
          <a:noFill/>
          <a:ln/>
        </p:spPr>
        <p:txBody>
          <a:bodyPr wrap="square" lIns="0" tIns="0" rIns="0" bIns="0" rtlCol="0" anchor="t"/>
          <a:lstStyle/>
          <a:p>
            <a:pPr marL="0" indent="0" algn="l">
              <a:lnSpc>
                <a:spcPct val="90000"/>
              </a:lnSpc>
              <a:buNone/>
            </a:pPr>
            <a:r>
              <a:rPr lang="en-US" sz="1112" dirty="0">
                <a:solidFill>
                  <a:srgbClr val="000000"/>
                </a:solidFill>
                <a:latin typeface="Figtree SemiBold" pitchFamily="34" charset="0"/>
                <a:ea typeface="Figtree SemiBold" pitchFamily="34" charset="-122"/>
                <a:cs typeface="Figtree SemiBold" pitchFamily="34" charset="-120"/>
              </a:rPr>
              <a:t>Zvýšení efektivity a spolehlivosti výrobních procesů</a:t>
            </a:r>
            <a:endParaRPr lang="en-US" sz="1112" dirty="0"/>
          </a:p>
        </p:txBody>
      </p:sp>
      <p:sp>
        <p:nvSpPr>
          <p:cNvPr id="10" name="Text 8"/>
          <p:cNvSpPr/>
          <p:nvPr/>
        </p:nvSpPr>
        <p:spPr>
          <a:xfrm>
            <a:off x="7449659" y="2925509"/>
            <a:ext cx="1645920" cy="2746076"/>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Kvalitní stlačený vzduch minimalizuje riziko kontaminace výrobků.</a:t>
            </a:r>
            <a:endParaRPr lang="en-US" sz="1100" dirty="0"/>
          </a:p>
        </p:txBody>
      </p:sp>
      <p:sp>
        <p:nvSpPr>
          <p:cNvPr id="11" name="Text 9"/>
          <p:cNvSpPr/>
          <p:nvPr/>
        </p:nvSpPr>
        <p:spPr>
          <a:xfrm>
            <a:off x="7449659" y="2350691"/>
            <a:ext cx="1645920" cy="457521"/>
          </a:xfrm>
          <a:prstGeom prst="rect">
            <a:avLst/>
          </a:prstGeom>
          <a:noFill/>
          <a:ln/>
        </p:spPr>
        <p:txBody>
          <a:bodyPr wrap="square" lIns="0" tIns="0" rIns="0" bIns="0" rtlCol="0" anchor="t"/>
          <a:lstStyle/>
          <a:p>
            <a:pPr marL="0" indent="0" algn="l">
              <a:lnSpc>
                <a:spcPct val="90000"/>
              </a:lnSpc>
              <a:buNone/>
            </a:pPr>
            <a:r>
              <a:rPr lang="en-US" sz="1112" dirty="0">
                <a:solidFill>
                  <a:srgbClr val="000000"/>
                </a:solidFill>
                <a:latin typeface="Figtree SemiBold" pitchFamily="34" charset="0"/>
                <a:ea typeface="Figtree SemiBold" pitchFamily="34" charset="-122"/>
                <a:cs typeface="Figtree SemiBold" pitchFamily="34" charset="-120"/>
              </a:rPr>
              <a:t>Minimalizace rizika kontaminace výrobků</a:t>
            </a:r>
            <a:endParaRPr lang="en-US" sz="1112" dirty="0"/>
          </a:p>
        </p:txBody>
      </p:sp>
      <p:sp>
        <p:nvSpPr>
          <p:cNvPr id="12" name="Text 10"/>
          <p:cNvSpPr/>
          <p:nvPr/>
        </p:nvSpPr>
        <p:spPr>
          <a:xfrm>
            <a:off x="5255999" y="2928385"/>
            <a:ext cx="1645920" cy="2743200"/>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Pravidelné měření a vyhodnocování pomáhá identifikovat ztráty způsobené netěsnostmi.</a:t>
            </a:r>
            <a:endParaRPr lang="en-US" sz="1100" dirty="0"/>
          </a:p>
        </p:txBody>
      </p:sp>
      <p:sp>
        <p:nvSpPr>
          <p:cNvPr id="13" name="Text 11"/>
          <p:cNvSpPr/>
          <p:nvPr/>
        </p:nvSpPr>
        <p:spPr>
          <a:xfrm>
            <a:off x="5255999" y="2353567"/>
            <a:ext cx="1645920" cy="457521"/>
          </a:xfrm>
          <a:prstGeom prst="rect">
            <a:avLst/>
          </a:prstGeom>
          <a:noFill/>
          <a:ln/>
        </p:spPr>
        <p:txBody>
          <a:bodyPr wrap="square" lIns="0" tIns="0" rIns="0" bIns="0" rtlCol="0" anchor="t"/>
          <a:lstStyle/>
          <a:p>
            <a:pPr marL="0" indent="0" algn="l">
              <a:lnSpc>
                <a:spcPct val="90000"/>
              </a:lnSpc>
              <a:buNone/>
            </a:pPr>
            <a:r>
              <a:rPr lang="en-US" sz="1112" dirty="0">
                <a:solidFill>
                  <a:srgbClr val="000000"/>
                </a:solidFill>
                <a:latin typeface="Figtree SemiBold" pitchFamily="34" charset="0"/>
                <a:ea typeface="Figtree SemiBold" pitchFamily="34" charset="-122"/>
                <a:cs typeface="Figtree SemiBold" pitchFamily="34" charset="-120"/>
              </a:rPr>
              <a:t>Identifikace ztrát způsobených netěsnostmi</a:t>
            </a:r>
            <a:endParaRPr lang="en-US" sz="1112" dirty="0"/>
          </a:p>
        </p:txBody>
      </p:sp>
      <p:sp>
        <p:nvSpPr>
          <p:cNvPr id="14" name="Text 12"/>
          <p:cNvSpPr/>
          <p:nvPr/>
        </p:nvSpPr>
        <p:spPr>
          <a:xfrm>
            <a:off x="3062339" y="2928385"/>
            <a:ext cx="1645920" cy="2743200"/>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Kvalita vzduchu je kritická zejména v citlivých výrobních odvětvích.</a:t>
            </a:r>
            <a:endParaRPr lang="en-US" sz="1100" dirty="0"/>
          </a:p>
        </p:txBody>
      </p:sp>
      <p:sp>
        <p:nvSpPr>
          <p:cNvPr id="15" name="Text 13"/>
          <p:cNvSpPr/>
          <p:nvPr/>
        </p:nvSpPr>
        <p:spPr>
          <a:xfrm>
            <a:off x="3062339" y="2353567"/>
            <a:ext cx="1645920" cy="457521"/>
          </a:xfrm>
          <a:prstGeom prst="rect">
            <a:avLst/>
          </a:prstGeom>
          <a:noFill/>
          <a:ln/>
        </p:spPr>
        <p:txBody>
          <a:bodyPr wrap="square" lIns="0" tIns="0" rIns="0" bIns="0" rtlCol="0" anchor="t"/>
          <a:lstStyle/>
          <a:p>
            <a:pPr marL="0" indent="0" algn="l">
              <a:lnSpc>
                <a:spcPct val="90000"/>
              </a:lnSpc>
              <a:buNone/>
            </a:pPr>
            <a:r>
              <a:rPr lang="en-US" sz="1112" dirty="0">
                <a:solidFill>
                  <a:srgbClr val="000000"/>
                </a:solidFill>
                <a:latin typeface="Figtree SemiBold" pitchFamily="34" charset="0"/>
                <a:ea typeface="Figtree SemiBold" pitchFamily="34" charset="-122"/>
                <a:cs typeface="Figtree SemiBold" pitchFamily="34" charset="-120"/>
              </a:rPr>
              <a:t>Zajištění požadované kvality vzduchu</a:t>
            </a:r>
            <a:endParaRPr lang="en-US" sz="1112" dirty="0"/>
          </a:p>
        </p:txBody>
      </p:sp>
      <p:sp>
        <p:nvSpPr>
          <p:cNvPr id="16" name="Text 14"/>
          <p:cNvSpPr/>
          <p:nvPr/>
        </p:nvSpPr>
        <p:spPr>
          <a:xfrm>
            <a:off x="827701" y="2928385"/>
            <a:ext cx="1645920" cy="2743200"/>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Analýza stlačeného vzduchu je zásadní pro optimalizaci nákladů na jeho výrobu.</a:t>
            </a:r>
            <a:endParaRPr lang="en-US" sz="1100" dirty="0"/>
          </a:p>
        </p:txBody>
      </p:sp>
      <p:sp>
        <p:nvSpPr>
          <p:cNvPr id="17" name="Text 15"/>
          <p:cNvSpPr/>
          <p:nvPr/>
        </p:nvSpPr>
        <p:spPr>
          <a:xfrm>
            <a:off x="827701" y="2353567"/>
            <a:ext cx="1645920" cy="457521"/>
          </a:xfrm>
          <a:prstGeom prst="rect">
            <a:avLst/>
          </a:prstGeom>
          <a:noFill/>
          <a:ln/>
        </p:spPr>
        <p:txBody>
          <a:bodyPr wrap="square" lIns="0" tIns="0" rIns="0" bIns="0" rtlCol="0" anchor="t"/>
          <a:lstStyle/>
          <a:p>
            <a:pPr marL="0" indent="0" algn="l">
              <a:lnSpc>
                <a:spcPct val="90000"/>
              </a:lnSpc>
              <a:buNone/>
            </a:pPr>
            <a:r>
              <a:rPr lang="en-US" sz="1112" dirty="0">
                <a:solidFill>
                  <a:srgbClr val="000000"/>
                </a:solidFill>
                <a:latin typeface="Figtree SemiBold" pitchFamily="34" charset="0"/>
                <a:ea typeface="Figtree SemiBold" pitchFamily="34" charset="-122"/>
                <a:cs typeface="Figtree SemiBold" pitchFamily="34" charset="-120"/>
              </a:rPr>
              <a:t>Optimalizace nákladů na výrobu stlačeného vzduchu</a:t>
            </a:r>
            <a:endParaRPr lang="en-US" sz="1112" dirty="0"/>
          </a:p>
        </p:txBody>
      </p:sp>
      <p:sp>
        <p:nvSpPr>
          <p:cNvPr id="18" name="Text 16"/>
          <p:cNvSpPr/>
          <p:nvPr/>
        </p:nvSpPr>
        <p:spPr>
          <a:xfrm>
            <a:off x="640079" y="1164795"/>
            <a:ext cx="10877759" cy="45719"/>
          </a:xfrm>
          <a:custGeom>
            <a:avLst/>
            <a:gdLst/>
            <a:ahLst/>
            <a:cxnLst/>
            <a:rect l="l" t="t" r="r" b="b"/>
            <a:pathLst>
              <a:path w="10877759" h="45719">
                <a:moveTo>
                  <a:pt x="0" y="0"/>
                </a:moveTo>
                <a:lnTo>
                  <a:pt x="10877759"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19" name="Text 17"/>
          <p:cNvSpPr/>
          <p:nvPr/>
        </p:nvSpPr>
        <p:spPr>
          <a:xfrm>
            <a:off x="640079" y="1"/>
            <a:ext cx="10915441" cy="1034799"/>
          </a:xfrm>
          <a:prstGeom prst="rect">
            <a:avLst/>
          </a:prstGeom>
          <a:noFill/>
          <a:ln/>
        </p:spPr>
        <p:txBody>
          <a:bodyPr wrap="square" lIns="0" tIns="0" rIns="0" bIns="0" rtlCol="0" anchor="b"/>
          <a:lstStyle/>
          <a:p>
            <a:pPr marL="0" indent="0" algn="l">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Význam analýzy stlačeného vzduchu</a:t>
            </a:r>
            <a:endParaRPr lang="en-US" sz="2400" dirty="0"/>
          </a:p>
        </p:txBody>
      </p:sp>
      <p:sp>
        <p:nvSpPr>
          <p:cNvPr id="20" name="Text 18"/>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21" name="Text 19"/>
          <p:cNvSpPr/>
          <p:nvPr/>
        </p:nvSpPr>
        <p:spPr>
          <a:xfrm>
            <a:off x="857765" y="6309360"/>
            <a:ext cx="787738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22" name="Text 20"/>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5</a:t>
            </a:r>
            <a:endParaRPr lang="en-US" sz="800" dirty="0"/>
          </a:p>
        </p:txBody>
      </p:sp>
      <p:sp>
        <p:nvSpPr>
          <p:cNvPr id="23" name="Text 21"/>
          <p:cNvSpPr/>
          <p:nvPr/>
        </p:nvSpPr>
        <p:spPr>
          <a:xfrm>
            <a:off x="11009743" y="6137907"/>
            <a:ext cx="548640" cy="548640"/>
          </a:xfrm>
          <a:prstGeom prst="rect">
            <a:avLst/>
          </a:prstGeom>
          <a:blipFill>
            <a:blip r:embed="rId3"/>
            <a:srcRect/>
            <a:stretch>
              <a:fillRect t="23488" b="23488"/>
            </a:stretch>
          </a:blipFill>
          <a:ln/>
        </p:spPr>
        <p:txBody>
          <a:bodyPr wrap="square" lIns="0" tIns="0" rIns="0" bIns="0" rtlCol="0" anchor="ctr"/>
          <a:lstStyle/>
          <a:p>
            <a:pPr marL="0" indent="0">
              <a:buNone/>
            </a:pPr>
            <a:endParaRPr lang="en-US" dirty="0"/>
          </a:p>
        </p:txBody>
      </p:sp>
      <p:sp>
        <p:nvSpPr>
          <p:cNvPr id="24" name="Text 22"/>
          <p:cNvSpPr/>
          <p:nvPr/>
        </p:nvSpPr>
        <p:spPr>
          <a:xfrm>
            <a:off x="9643318" y="1716002"/>
            <a:ext cx="365760" cy="365760"/>
          </a:xfrm>
          <a:custGeom>
            <a:avLst/>
            <a:gdLst/>
            <a:ahLst/>
            <a:cxnLst/>
            <a:rect l="l" t="t" r="r" b="b"/>
            <a:pathLst>
              <a:path w="365760" h="365760">
                <a:moveTo>
                  <a:pt x="182880" y="34290"/>
                </a:moveTo>
                <a:cubicBezTo>
                  <a:pt x="264946" y="34290"/>
                  <a:pt x="331470" y="100814"/>
                  <a:pt x="331470" y="182880"/>
                </a:cubicBezTo>
                <a:cubicBezTo>
                  <a:pt x="331470" y="264946"/>
                  <a:pt x="264946" y="331470"/>
                  <a:pt x="182880" y="331470"/>
                </a:cubicBezTo>
                <a:cubicBezTo>
                  <a:pt x="100814" y="331470"/>
                  <a:pt x="34290" y="264946"/>
                  <a:pt x="34290" y="182880"/>
                </a:cubicBezTo>
                <a:cubicBezTo>
                  <a:pt x="34290" y="100814"/>
                  <a:pt x="100814" y="34290"/>
                  <a:pt x="182880" y="34290"/>
                </a:cubicBezTo>
                <a:lnTo>
                  <a:pt x="182880" y="34290"/>
                </a:lnTo>
                <a:moveTo>
                  <a:pt x="182880" y="365760"/>
                </a:moveTo>
                <a:cubicBezTo>
                  <a:pt x="283881" y="365760"/>
                  <a:pt x="365760" y="283881"/>
                  <a:pt x="365760" y="182880"/>
                </a:cubicBezTo>
                <a:cubicBezTo>
                  <a:pt x="365760" y="81879"/>
                  <a:pt x="283881" y="0"/>
                  <a:pt x="182880" y="0"/>
                </a:cubicBezTo>
                <a:cubicBezTo>
                  <a:pt x="81879" y="0"/>
                  <a:pt x="0" y="81879"/>
                  <a:pt x="0" y="182880"/>
                </a:cubicBezTo>
                <a:cubicBezTo>
                  <a:pt x="0" y="283881"/>
                  <a:pt x="81879" y="365760"/>
                  <a:pt x="182880" y="365760"/>
                </a:cubicBezTo>
                <a:moveTo>
                  <a:pt x="222887" y="251460"/>
                </a:moveTo>
                <a:cubicBezTo>
                  <a:pt x="222887" y="235531"/>
                  <a:pt x="213527" y="221742"/>
                  <a:pt x="200027" y="215312"/>
                </a:cubicBezTo>
                <a:lnTo>
                  <a:pt x="200027" y="85723"/>
                </a:lnTo>
                <a:cubicBezTo>
                  <a:pt x="200027" y="76221"/>
                  <a:pt x="192382" y="68580"/>
                  <a:pt x="182884" y="68580"/>
                </a:cubicBezTo>
                <a:cubicBezTo>
                  <a:pt x="173381" y="68580"/>
                  <a:pt x="165740" y="76224"/>
                  <a:pt x="165740" y="85727"/>
                </a:cubicBezTo>
                <a:lnTo>
                  <a:pt x="165740" y="215316"/>
                </a:lnTo>
                <a:cubicBezTo>
                  <a:pt x="152240" y="221746"/>
                  <a:pt x="142880" y="235531"/>
                  <a:pt x="142880" y="251464"/>
                </a:cubicBezTo>
                <a:cubicBezTo>
                  <a:pt x="142880" y="273537"/>
                  <a:pt x="160810" y="291470"/>
                  <a:pt x="182887" y="291470"/>
                </a:cubicBezTo>
                <a:cubicBezTo>
                  <a:pt x="204961" y="291470"/>
                  <a:pt x="222894" y="273541"/>
                  <a:pt x="222894" y="251467"/>
                </a:cubicBezTo>
                <a:lnTo>
                  <a:pt x="222887" y="251460"/>
                </a:lnTo>
                <a:moveTo>
                  <a:pt x="114300" y="137160"/>
                </a:moveTo>
                <a:cubicBezTo>
                  <a:pt x="126926" y="137160"/>
                  <a:pt x="137160" y="126926"/>
                  <a:pt x="137160" y="114300"/>
                </a:cubicBezTo>
                <a:cubicBezTo>
                  <a:pt x="137160" y="101674"/>
                  <a:pt x="126926" y="91440"/>
                  <a:pt x="114300" y="91440"/>
                </a:cubicBezTo>
                <a:cubicBezTo>
                  <a:pt x="101674" y="91440"/>
                  <a:pt x="91440" y="101674"/>
                  <a:pt x="91440" y="114300"/>
                </a:cubicBezTo>
                <a:cubicBezTo>
                  <a:pt x="91440" y="126926"/>
                  <a:pt x="101674" y="137160"/>
                  <a:pt x="114300" y="137160"/>
                </a:cubicBezTo>
                <a:moveTo>
                  <a:pt x="102870" y="182880"/>
                </a:moveTo>
                <a:cubicBezTo>
                  <a:pt x="102870" y="170254"/>
                  <a:pt x="92636" y="160020"/>
                  <a:pt x="80010" y="160020"/>
                </a:cubicBezTo>
                <a:cubicBezTo>
                  <a:pt x="67384" y="160020"/>
                  <a:pt x="57150" y="170254"/>
                  <a:pt x="57150" y="182880"/>
                </a:cubicBezTo>
                <a:cubicBezTo>
                  <a:pt x="57150" y="195506"/>
                  <a:pt x="67384" y="205740"/>
                  <a:pt x="80010" y="205740"/>
                </a:cubicBezTo>
                <a:cubicBezTo>
                  <a:pt x="92636" y="205740"/>
                  <a:pt x="102870" y="195506"/>
                  <a:pt x="102870" y="182880"/>
                </a:cubicBezTo>
                <a:moveTo>
                  <a:pt x="285750" y="205740"/>
                </a:moveTo>
                <a:cubicBezTo>
                  <a:pt x="298376" y="205740"/>
                  <a:pt x="308610" y="195506"/>
                  <a:pt x="308610" y="182880"/>
                </a:cubicBezTo>
                <a:cubicBezTo>
                  <a:pt x="308610" y="170254"/>
                  <a:pt x="298376" y="160020"/>
                  <a:pt x="285750" y="160020"/>
                </a:cubicBezTo>
                <a:cubicBezTo>
                  <a:pt x="273124" y="160020"/>
                  <a:pt x="262890" y="170254"/>
                  <a:pt x="262890" y="182880"/>
                </a:cubicBezTo>
                <a:cubicBezTo>
                  <a:pt x="262890" y="195506"/>
                  <a:pt x="273124" y="205740"/>
                  <a:pt x="285750" y="205740"/>
                </a:cubicBezTo>
                <a:moveTo>
                  <a:pt x="274320" y="114300"/>
                </a:moveTo>
                <a:cubicBezTo>
                  <a:pt x="274320" y="101674"/>
                  <a:pt x="264086" y="91440"/>
                  <a:pt x="251460" y="91440"/>
                </a:cubicBezTo>
                <a:cubicBezTo>
                  <a:pt x="238834" y="91440"/>
                  <a:pt x="228600" y="101674"/>
                  <a:pt x="228600" y="114300"/>
                </a:cubicBezTo>
                <a:cubicBezTo>
                  <a:pt x="228600" y="126926"/>
                  <a:pt x="238834" y="137160"/>
                  <a:pt x="251460" y="137160"/>
                </a:cubicBezTo>
                <a:cubicBezTo>
                  <a:pt x="264086" y="137160"/>
                  <a:pt x="274320" y="126926"/>
                  <a:pt x="274320" y="114300"/>
                </a:cubicBezTo>
              </a:path>
            </a:pathLst>
          </a:custGeom>
          <a:solidFill>
            <a:srgbClr val="1570EF"/>
          </a:solidFill>
          <a:ln/>
        </p:spPr>
        <p:txBody>
          <a:bodyPr wrap="square" lIns="0" tIns="0" rIns="0" bIns="0" rtlCol="0" anchor="ctr"/>
          <a:lstStyle/>
          <a:p>
            <a:pPr marL="0" indent="0">
              <a:buNone/>
            </a:pPr>
            <a:endParaRPr lang="en-US" dirty="0"/>
          </a:p>
        </p:txBody>
      </p:sp>
      <p:sp>
        <p:nvSpPr>
          <p:cNvPr id="25" name="Text 23"/>
          <p:cNvSpPr/>
          <p:nvPr/>
        </p:nvSpPr>
        <p:spPr>
          <a:xfrm>
            <a:off x="7460146" y="1716002"/>
            <a:ext cx="344786" cy="365760"/>
          </a:xfrm>
          <a:custGeom>
            <a:avLst/>
            <a:gdLst/>
            <a:ahLst/>
            <a:cxnLst/>
            <a:rect l="l" t="t" r="r" b="b"/>
            <a:pathLst>
              <a:path w="344786" h="365760">
                <a:moveTo>
                  <a:pt x="172393" y="35482"/>
                </a:moveTo>
                <a:lnTo>
                  <a:pt x="40943" y="91224"/>
                </a:lnTo>
                <a:cubicBezTo>
                  <a:pt x="36706" y="93020"/>
                  <a:pt x="34406" y="96828"/>
                  <a:pt x="34479" y="100419"/>
                </a:cubicBezTo>
                <a:cubicBezTo>
                  <a:pt x="34837" y="166073"/>
                  <a:pt x="62061" y="279492"/>
                  <a:pt x="168369" y="330347"/>
                </a:cubicBezTo>
                <a:cubicBezTo>
                  <a:pt x="170955" y="331569"/>
                  <a:pt x="173972" y="331569"/>
                  <a:pt x="176486" y="330347"/>
                </a:cubicBezTo>
                <a:cubicBezTo>
                  <a:pt x="282794" y="279419"/>
                  <a:pt x="310018" y="166070"/>
                  <a:pt x="310304" y="100346"/>
                </a:cubicBezTo>
                <a:cubicBezTo>
                  <a:pt x="310304" y="96754"/>
                  <a:pt x="308077" y="93020"/>
                  <a:pt x="303839" y="91151"/>
                </a:cubicBezTo>
                <a:lnTo>
                  <a:pt x="172393" y="35482"/>
                </a:lnTo>
                <a:moveTo>
                  <a:pt x="182020" y="2085"/>
                </a:moveTo>
                <a:lnTo>
                  <a:pt x="317276" y="59476"/>
                </a:lnTo>
                <a:cubicBezTo>
                  <a:pt x="333077" y="66155"/>
                  <a:pt x="344859" y="81744"/>
                  <a:pt x="344786" y="100562"/>
                </a:cubicBezTo>
                <a:cubicBezTo>
                  <a:pt x="344428" y="171819"/>
                  <a:pt x="315121" y="302191"/>
                  <a:pt x="191356" y="361451"/>
                </a:cubicBezTo>
                <a:cubicBezTo>
                  <a:pt x="179361" y="367197"/>
                  <a:pt x="165425" y="367197"/>
                  <a:pt x="153430" y="361451"/>
                </a:cubicBezTo>
                <a:cubicBezTo>
                  <a:pt x="29665" y="302191"/>
                  <a:pt x="359" y="171819"/>
                  <a:pt x="0" y="100562"/>
                </a:cubicBezTo>
                <a:cubicBezTo>
                  <a:pt x="-72" y="81744"/>
                  <a:pt x="11709" y="66155"/>
                  <a:pt x="27510" y="59476"/>
                </a:cubicBezTo>
                <a:lnTo>
                  <a:pt x="162839" y="2085"/>
                </a:lnTo>
                <a:cubicBezTo>
                  <a:pt x="165784" y="721"/>
                  <a:pt x="169087" y="0"/>
                  <a:pt x="172393" y="0"/>
                </a:cubicBezTo>
                <a:cubicBezTo>
                  <a:pt x="175696" y="0"/>
                  <a:pt x="179003" y="717"/>
                  <a:pt x="182020" y="2085"/>
                </a:cubicBezTo>
                <a:lnTo>
                  <a:pt x="182020" y="2085"/>
                </a:lnTo>
              </a:path>
            </a:pathLst>
          </a:custGeom>
          <a:solidFill>
            <a:srgbClr val="1570EF"/>
          </a:solidFill>
          <a:ln/>
        </p:spPr>
        <p:txBody>
          <a:bodyPr wrap="square" lIns="0" tIns="0" rIns="0" bIns="0" rtlCol="0" anchor="ctr"/>
          <a:lstStyle/>
          <a:p>
            <a:pPr marL="0" indent="0">
              <a:buNone/>
            </a:pPr>
            <a:endParaRPr lang="en-US" dirty="0"/>
          </a:p>
        </p:txBody>
      </p:sp>
      <p:sp>
        <p:nvSpPr>
          <p:cNvPr id="26" name="Text 24"/>
          <p:cNvSpPr/>
          <p:nvPr/>
        </p:nvSpPr>
        <p:spPr>
          <a:xfrm>
            <a:off x="5301719" y="1716002"/>
            <a:ext cx="274320" cy="365760"/>
          </a:xfrm>
          <a:custGeom>
            <a:avLst/>
            <a:gdLst/>
            <a:ahLst/>
            <a:cxnLst/>
            <a:rect l="l" t="t" r="r" b="b"/>
            <a:pathLst>
              <a:path w="274320" h="365760">
                <a:moveTo>
                  <a:pt x="137160" y="331470"/>
                </a:moveTo>
                <a:cubicBezTo>
                  <a:pt x="80368" y="331470"/>
                  <a:pt x="34290" y="285392"/>
                  <a:pt x="34290" y="228600"/>
                </a:cubicBezTo>
                <a:cubicBezTo>
                  <a:pt x="34290" y="219313"/>
                  <a:pt x="37933" y="204668"/>
                  <a:pt x="46434" y="184950"/>
                </a:cubicBezTo>
                <a:cubicBezTo>
                  <a:pt x="54650" y="165949"/>
                  <a:pt x="66150" y="145090"/>
                  <a:pt x="78938" y="124443"/>
                </a:cubicBezTo>
                <a:cubicBezTo>
                  <a:pt x="99655" y="91008"/>
                  <a:pt x="122514" y="60007"/>
                  <a:pt x="137160" y="40859"/>
                </a:cubicBezTo>
                <a:cubicBezTo>
                  <a:pt x="151806" y="59933"/>
                  <a:pt x="174736" y="91008"/>
                  <a:pt x="195382" y="124443"/>
                </a:cubicBezTo>
                <a:cubicBezTo>
                  <a:pt x="208168" y="145090"/>
                  <a:pt x="219670" y="165876"/>
                  <a:pt x="227886" y="184950"/>
                </a:cubicBezTo>
                <a:cubicBezTo>
                  <a:pt x="236387" y="204668"/>
                  <a:pt x="240030" y="219383"/>
                  <a:pt x="240030" y="228600"/>
                </a:cubicBezTo>
                <a:cubicBezTo>
                  <a:pt x="240030" y="285392"/>
                  <a:pt x="193952" y="331470"/>
                  <a:pt x="137160" y="331470"/>
                </a:cubicBezTo>
                <a:lnTo>
                  <a:pt x="137160" y="331470"/>
                </a:lnTo>
                <a:moveTo>
                  <a:pt x="0" y="228600"/>
                </a:moveTo>
                <a:cubicBezTo>
                  <a:pt x="0" y="304323"/>
                  <a:pt x="61437" y="365760"/>
                  <a:pt x="137160" y="365760"/>
                </a:cubicBezTo>
                <a:cubicBezTo>
                  <a:pt x="212883" y="365760"/>
                  <a:pt x="274320" y="304323"/>
                  <a:pt x="274320" y="228600"/>
                </a:cubicBezTo>
                <a:cubicBezTo>
                  <a:pt x="274320" y="163451"/>
                  <a:pt x="181309" y="41221"/>
                  <a:pt x="155306" y="8358"/>
                </a:cubicBezTo>
                <a:cubicBezTo>
                  <a:pt x="151021" y="2999"/>
                  <a:pt x="144663" y="0"/>
                  <a:pt x="137805" y="0"/>
                </a:cubicBezTo>
                <a:lnTo>
                  <a:pt x="136518" y="0"/>
                </a:lnTo>
                <a:cubicBezTo>
                  <a:pt x="129660" y="0"/>
                  <a:pt x="123301" y="2999"/>
                  <a:pt x="119016" y="8358"/>
                </a:cubicBezTo>
                <a:cubicBezTo>
                  <a:pt x="93014" y="41218"/>
                  <a:pt x="3" y="163447"/>
                  <a:pt x="3" y="228600"/>
                </a:cubicBezTo>
                <a:lnTo>
                  <a:pt x="0" y="228600"/>
                </a:lnTo>
                <a:moveTo>
                  <a:pt x="190951" y="174808"/>
                </a:moveTo>
                <a:cubicBezTo>
                  <a:pt x="186521" y="170378"/>
                  <a:pt x="179235" y="170378"/>
                  <a:pt x="174808" y="174808"/>
                </a:cubicBezTo>
                <a:lnTo>
                  <a:pt x="83369" y="266248"/>
                </a:lnTo>
                <a:cubicBezTo>
                  <a:pt x="78938" y="270677"/>
                  <a:pt x="78938" y="277963"/>
                  <a:pt x="83369" y="282392"/>
                </a:cubicBezTo>
                <a:cubicBezTo>
                  <a:pt x="87799" y="286822"/>
                  <a:pt x="95085" y="286822"/>
                  <a:pt x="99512" y="282392"/>
                </a:cubicBezTo>
                <a:lnTo>
                  <a:pt x="190951" y="190952"/>
                </a:lnTo>
                <a:cubicBezTo>
                  <a:pt x="195382" y="186523"/>
                  <a:pt x="195382" y="179237"/>
                  <a:pt x="190951" y="174808"/>
                </a:cubicBezTo>
                <a:lnTo>
                  <a:pt x="190951" y="174808"/>
                </a:lnTo>
                <a:moveTo>
                  <a:pt x="97156" y="205740"/>
                </a:moveTo>
                <a:cubicBezTo>
                  <a:pt x="106626" y="205740"/>
                  <a:pt x="114301" y="198063"/>
                  <a:pt x="114301" y="188597"/>
                </a:cubicBezTo>
                <a:cubicBezTo>
                  <a:pt x="114301" y="179127"/>
                  <a:pt x="106626" y="171454"/>
                  <a:pt x="97156" y="171454"/>
                </a:cubicBezTo>
                <a:cubicBezTo>
                  <a:pt x="87686" y="171454"/>
                  <a:pt x="80011" y="179131"/>
                  <a:pt x="80011" y="188600"/>
                </a:cubicBezTo>
                <a:cubicBezTo>
                  <a:pt x="80011" y="198070"/>
                  <a:pt x="87686" y="205747"/>
                  <a:pt x="97156" y="205747"/>
                </a:cubicBezTo>
                <a:lnTo>
                  <a:pt x="97156" y="205740"/>
                </a:lnTo>
                <a:moveTo>
                  <a:pt x="177164" y="285750"/>
                </a:moveTo>
                <a:cubicBezTo>
                  <a:pt x="186634" y="285750"/>
                  <a:pt x="194309" y="278073"/>
                  <a:pt x="194309" y="268607"/>
                </a:cubicBezTo>
                <a:cubicBezTo>
                  <a:pt x="194309" y="259137"/>
                  <a:pt x="186634" y="251464"/>
                  <a:pt x="177164" y="251464"/>
                </a:cubicBezTo>
                <a:cubicBezTo>
                  <a:pt x="167694" y="251464"/>
                  <a:pt x="160019" y="259141"/>
                  <a:pt x="160019" y="268610"/>
                </a:cubicBezTo>
                <a:cubicBezTo>
                  <a:pt x="160019" y="278080"/>
                  <a:pt x="167694" y="285757"/>
                  <a:pt x="177164" y="285757"/>
                </a:cubicBezTo>
                <a:lnTo>
                  <a:pt x="177164" y="285750"/>
                </a:lnTo>
              </a:path>
            </a:pathLst>
          </a:custGeom>
          <a:solidFill>
            <a:srgbClr val="1570EF"/>
          </a:solidFill>
          <a:ln/>
        </p:spPr>
        <p:txBody>
          <a:bodyPr wrap="square" lIns="0" tIns="0" rIns="0" bIns="0" rtlCol="0" anchor="ctr"/>
          <a:lstStyle/>
          <a:p>
            <a:pPr marL="0" indent="0">
              <a:buNone/>
            </a:pPr>
            <a:endParaRPr lang="en-US" dirty="0"/>
          </a:p>
        </p:txBody>
      </p:sp>
      <p:sp>
        <p:nvSpPr>
          <p:cNvPr id="27" name="Text 25"/>
          <p:cNvSpPr/>
          <p:nvPr/>
        </p:nvSpPr>
        <p:spPr>
          <a:xfrm>
            <a:off x="3062339" y="1776962"/>
            <a:ext cx="365760" cy="243840"/>
          </a:xfrm>
          <a:custGeom>
            <a:avLst/>
            <a:gdLst/>
            <a:ahLst/>
            <a:cxnLst/>
            <a:rect l="l" t="t" r="r" b="b"/>
            <a:pathLst>
              <a:path w="365760" h="243840">
                <a:moveTo>
                  <a:pt x="58039" y="62421"/>
                </a:moveTo>
                <a:cubicBezTo>
                  <a:pt x="38734" y="79058"/>
                  <a:pt x="30479" y="102362"/>
                  <a:pt x="30479" y="132081"/>
                </a:cubicBezTo>
                <a:cubicBezTo>
                  <a:pt x="30479" y="159957"/>
                  <a:pt x="40193" y="179578"/>
                  <a:pt x="53847" y="192407"/>
                </a:cubicBezTo>
                <a:cubicBezTo>
                  <a:pt x="67816" y="205489"/>
                  <a:pt x="87947" y="213362"/>
                  <a:pt x="111758" y="213362"/>
                </a:cubicBezTo>
                <a:lnTo>
                  <a:pt x="117091" y="213362"/>
                </a:lnTo>
                <a:cubicBezTo>
                  <a:pt x="120964" y="213362"/>
                  <a:pt x="124457" y="211204"/>
                  <a:pt x="126173" y="207774"/>
                </a:cubicBezTo>
                <a:lnTo>
                  <a:pt x="140905" y="178374"/>
                </a:lnTo>
                <a:lnTo>
                  <a:pt x="165671" y="190756"/>
                </a:lnTo>
                <a:lnTo>
                  <a:pt x="140905" y="178374"/>
                </a:lnTo>
                <a:cubicBezTo>
                  <a:pt x="148842" y="162436"/>
                  <a:pt x="165100" y="152402"/>
                  <a:pt x="182880" y="152402"/>
                </a:cubicBezTo>
                <a:cubicBezTo>
                  <a:pt x="200659" y="152402"/>
                  <a:pt x="216917" y="162436"/>
                  <a:pt x="224854" y="178310"/>
                </a:cubicBezTo>
                <a:lnTo>
                  <a:pt x="239587" y="207710"/>
                </a:lnTo>
                <a:cubicBezTo>
                  <a:pt x="241303" y="211139"/>
                  <a:pt x="244796" y="213299"/>
                  <a:pt x="248669" y="213299"/>
                </a:cubicBezTo>
                <a:lnTo>
                  <a:pt x="254002" y="213299"/>
                </a:lnTo>
                <a:cubicBezTo>
                  <a:pt x="277751" y="213299"/>
                  <a:pt x="297944" y="205425"/>
                  <a:pt x="311913" y="192343"/>
                </a:cubicBezTo>
                <a:cubicBezTo>
                  <a:pt x="325566" y="179517"/>
                  <a:pt x="335281" y="159896"/>
                  <a:pt x="335281" y="132017"/>
                </a:cubicBezTo>
                <a:cubicBezTo>
                  <a:pt x="335281" y="102298"/>
                  <a:pt x="327026" y="78994"/>
                  <a:pt x="307721" y="62357"/>
                </a:cubicBezTo>
                <a:cubicBezTo>
                  <a:pt x="287593" y="45023"/>
                  <a:pt x="250381" y="30480"/>
                  <a:pt x="182880" y="30480"/>
                </a:cubicBezTo>
                <a:cubicBezTo>
                  <a:pt x="115379" y="30480"/>
                  <a:pt x="78170" y="45022"/>
                  <a:pt x="58039" y="62420"/>
                </a:cubicBezTo>
                <a:lnTo>
                  <a:pt x="58039" y="62421"/>
                </a:lnTo>
                <a:moveTo>
                  <a:pt x="0" y="132081"/>
                </a:moveTo>
                <a:cubicBezTo>
                  <a:pt x="0" y="60960"/>
                  <a:pt x="40640" y="0"/>
                  <a:pt x="182880" y="0"/>
                </a:cubicBezTo>
                <a:cubicBezTo>
                  <a:pt x="325120" y="0"/>
                  <a:pt x="365760" y="60960"/>
                  <a:pt x="365760" y="132081"/>
                </a:cubicBezTo>
                <a:cubicBezTo>
                  <a:pt x="365760" y="203202"/>
                  <a:pt x="314960" y="243840"/>
                  <a:pt x="253998" y="243840"/>
                </a:cubicBezTo>
                <a:lnTo>
                  <a:pt x="248666" y="243840"/>
                </a:lnTo>
                <a:cubicBezTo>
                  <a:pt x="233300" y="243840"/>
                  <a:pt x="219200" y="235140"/>
                  <a:pt x="212342" y="221360"/>
                </a:cubicBezTo>
                <a:lnTo>
                  <a:pt x="197609" y="191961"/>
                </a:lnTo>
                <a:cubicBezTo>
                  <a:pt x="194815" y="186372"/>
                  <a:pt x="189164" y="182880"/>
                  <a:pt x="182876" y="182880"/>
                </a:cubicBezTo>
                <a:cubicBezTo>
                  <a:pt x="176589" y="182880"/>
                  <a:pt x="170938" y="186372"/>
                  <a:pt x="168144" y="191961"/>
                </a:cubicBezTo>
                <a:lnTo>
                  <a:pt x="153411" y="221360"/>
                </a:lnTo>
                <a:cubicBezTo>
                  <a:pt x="146553" y="235140"/>
                  <a:pt x="132456" y="243840"/>
                  <a:pt x="117087" y="243840"/>
                </a:cubicBezTo>
                <a:lnTo>
                  <a:pt x="111755" y="243840"/>
                </a:lnTo>
                <a:cubicBezTo>
                  <a:pt x="50793" y="243840"/>
                  <a:pt x="-7" y="203199"/>
                  <a:pt x="-7" y="132081"/>
                </a:cubicBezTo>
                <a:lnTo>
                  <a:pt x="0" y="132081"/>
                </a:lnTo>
                <a:moveTo>
                  <a:pt x="60961" y="121920"/>
                </a:moveTo>
                <a:cubicBezTo>
                  <a:pt x="60961" y="99475"/>
                  <a:pt x="79158" y="81279"/>
                  <a:pt x="101601" y="81279"/>
                </a:cubicBezTo>
                <a:cubicBezTo>
                  <a:pt x="124044" y="81279"/>
                  <a:pt x="142240" y="99475"/>
                  <a:pt x="142240" y="121920"/>
                </a:cubicBezTo>
                <a:cubicBezTo>
                  <a:pt x="142240" y="144365"/>
                  <a:pt x="124044" y="162561"/>
                  <a:pt x="101601" y="162561"/>
                </a:cubicBezTo>
                <a:cubicBezTo>
                  <a:pt x="79158" y="162561"/>
                  <a:pt x="60961" y="144365"/>
                  <a:pt x="60961" y="121920"/>
                </a:cubicBezTo>
                <a:lnTo>
                  <a:pt x="60961" y="121920"/>
                </a:lnTo>
                <a:moveTo>
                  <a:pt x="264159" y="81279"/>
                </a:moveTo>
                <a:cubicBezTo>
                  <a:pt x="286602" y="81279"/>
                  <a:pt x="304799" y="99475"/>
                  <a:pt x="304799" y="121920"/>
                </a:cubicBezTo>
                <a:cubicBezTo>
                  <a:pt x="304799" y="144365"/>
                  <a:pt x="286602" y="162561"/>
                  <a:pt x="264159" y="162561"/>
                </a:cubicBezTo>
                <a:cubicBezTo>
                  <a:pt x="241716" y="162561"/>
                  <a:pt x="223520" y="144365"/>
                  <a:pt x="223520" y="121920"/>
                </a:cubicBezTo>
                <a:cubicBezTo>
                  <a:pt x="223520" y="99475"/>
                  <a:pt x="241716" y="81279"/>
                  <a:pt x="264159" y="81279"/>
                </a:cubicBezTo>
                <a:lnTo>
                  <a:pt x="264159" y="81279"/>
                </a:lnTo>
              </a:path>
            </a:pathLst>
          </a:custGeom>
          <a:solidFill>
            <a:srgbClr val="1570EF"/>
          </a:solidFill>
          <a:ln/>
        </p:spPr>
        <p:txBody>
          <a:bodyPr wrap="square" lIns="0" tIns="0" rIns="0" bIns="0" rtlCol="0" anchor="ctr"/>
          <a:lstStyle/>
          <a:p>
            <a:pPr marL="0" indent="0">
              <a:buNone/>
            </a:pPr>
            <a:endParaRPr lang="en-US" dirty="0"/>
          </a:p>
        </p:txBody>
      </p:sp>
      <p:sp>
        <p:nvSpPr>
          <p:cNvPr id="28" name="Text 26"/>
          <p:cNvSpPr/>
          <p:nvPr/>
        </p:nvSpPr>
        <p:spPr>
          <a:xfrm>
            <a:off x="873421" y="1716002"/>
            <a:ext cx="274320" cy="365760"/>
          </a:xfrm>
          <a:custGeom>
            <a:avLst/>
            <a:gdLst/>
            <a:ahLst/>
            <a:cxnLst/>
            <a:rect l="l" t="t" r="r" b="b"/>
            <a:pathLst>
              <a:path w="274320" h="365760">
                <a:moveTo>
                  <a:pt x="240030" y="125730"/>
                </a:moveTo>
                <a:lnTo>
                  <a:pt x="240030" y="320040"/>
                </a:lnTo>
                <a:cubicBezTo>
                  <a:pt x="240030" y="326327"/>
                  <a:pt x="234887" y="331470"/>
                  <a:pt x="228599" y="331470"/>
                </a:cubicBezTo>
                <a:lnTo>
                  <a:pt x="45718" y="331470"/>
                </a:lnTo>
                <a:cubicBezTo>
                  <a:pt x="39431" y="331470"/>
                  <a:pt x="34287" y="326327"/>
                  <a:pt x="34287" y="320040"/>
                </a:cubicBezTo>
                <a:lnTo>
                  <a:pt x="34287" y="125730"/>
                </a:lnTo>
                <a:lnTo>
                  <a:pt x="240030" y="125730"/>
                </a:lnTo>
                <a:moveTo>
                  <a:pt x="240030" y="91440"/>
                </a:moveTo>
                <a:lnTo>
                  <a:pt x="34290" y="91440"/>
                </a:lnTo>
                <a:lnTo>
                  <a:pt x="34290" y="45720"/>
                </a:lnTo>
                <a:cubicBezTo>
                  <a:pt x="34290" y="39433"/>
                  <a:pt x="39433" y="34290"/>
                  <a:pt x="45721" y="34290"/>
                </a:cubicBezTo>
                <a:lnTo>
                  <a:pt x="228602" y="34290"/>
                </a:lnTo>
                <a:cubicBezTo>
                  <a:pt x="234889" y="34290"/>
                  <a:pt x="240033" y="39433"/>
                  <a:pt x="240033" y="45720"/>
                </a:cubicBezTo>
                <a:lnTo>
                  <a:pt x="240030" y="91440"/>
                </a:lnTo>
                <a:moveTo>
                  <a:pt x="274320" y="91440"/>
                </a:moveTo>
                <a:lnTo>
                  <a:pt x="274320" y="45720"/>
                </a:lnTo>
                <a:cubicBezTo>
                  <a:pt x="274320" y="20501"/>
                  <a:pt x="253817" y="0"/>
                  <a:pt x="228599" y="0"/>
                </a:cubicBezTo>
                <a:lnTo>
                  <a:pt x="45718" y="0"/>
                </a:lnTo>
                <a:cubicBezTo>
                  <a:pt x="20500" y="0"/>
                  <a:pt x="-3" y="20501"/>
                  <a:pt x="-3" y="45720"/>
                </a:cubicBezTo>
                <a:lnTo>
                  <a:pt x="-3" y="91440"/>
                </a:lnTo>
                <a:lnTo>
                  <a:pt x="-3" y="108587"/>
                </a:lnTo>
                <a:lnTo>
                  <a:pt x="-3" y="125734"/>
                </a:lnTo>
                <a:lnTo>
                  <a:pt x="-3" y="320044"/>
                </a:lnTo>
                <a:cubicBezTo>
                  <a:pt x="-3" y="345263"/>
                  <a:pt x="20500" y="365764"/>
                  <a:pt x="45718" y="365764"/>
                </a:cubicBezTo>
                <a:lnTo>
                  <a:pt x="228599" y="365764"/>
                </a:lnTo>
                <a:cubicBezTo>
                  <a:pt x="253817" y="365764"/>
                  <a:pt x="274320" y="345263"/>
                  <a:pt x="274320" y="320044"/>
                </a:cubicBezTo>
                <a:lnTo>
                  <a:pt x="274320" y="125734"/>
                </a:lnTo>
                <a:lnTo>
                  <a:pt x="274320" y="108590"/>
                </a:lnTo>
                <a:lnTo>
                  <a:pt x="274320" y="91440"/>
                </a:lnTo>
                <a:moveTo>
                  <a:pt x="57149" y="165737"/>
                </a:moveTo>
                <a:cubicBezTo>
                  <a:pt x="57149" y="175206"/>
                  <a:pt x="64824" y="182884"/>
                  <a:pt x="74294" y="182884"/>
                </a:cubicBezTo>
                <a:cubicBezTo>
                  <a:pt x="83764" y="182884"/>
                  <a:pt x="91439" y="175206"/>
                  <a:pt x="91439" y="165740"/>
                </a:cubicBezTo>
                <a:cubicBezTo>
                  <a:pt x="91439" y="156271"/>
                  <a:pt x="83764" y="148597"/>
                  <a:pt x="74294" y="148597"/>
                </a:cubicBezTo>
                <a:cubicBezTo>
                  <a:pt x="64824" y="148597"/>
                  <a:pt x="57149" y="156275"/>
                  <a:pt x="57149" y="165744"/>
                </a:cubicBezTo>
                <a:lnTo>
                  <a:pt x="57149" y="165737"/>
                </a:lnTo>
                <a:moveTo>
                  <a:pt x="74294" y="211457"/>
                </a:moveTo>
                <a:cubicBezTo>
                  <a:pt x="64824" y="211457"/>
                  <a:pt x="57149" y="219134"/>
                  <a:pt x="57149" y="228604"/>
                </a:cubicBezTo>
                <a:cubicBezTo>
                  <a:pt x="57149" y="238073"/>
                  <a:pt x="64824" y="245750"/>
                  <a:pt x="74294" y="245750"/>
                </a:cubicBezTo>
                <a:cubicBezTo>
                  <a:pt x="83764" y="245750"/>
                  <a:pt x="91439" y="238073"/>
                  <a:pt x="91439" y="228607"/>
                </a:cubicBezTo>
                <a:cubicBezTo>
                  <a:pt x="91439" y="219138"/>
                  <a:pt x="83764" y="211464"/>
                  <a:pt x="74294" y="211464"/>
                </a:cubicBezTo>
                <a:lnTo>
                  <a:pt x="74294" y="211457"/>
                </a:lnTo>
                <a:moveTo>
                  <a:pt x="57149" y="291467"/>
                </a:moveTo>
                <a:cubicBezTo>
                  <a:pt x="57149" y="300969"/>
                  <a:pt x="64792" y="308614"/>
                  <a:pt x="74294" y="308614"/>
                </a:cubicBezTo>
                <a:lnTo>
                  <a:pt x="137160" y="308614"/>
                </a:lnTo>
                <a:cubicBezTo>
                  <a:pt x="146662" y="308614"/>
                  <a:pt x="154305" y="300969"/>
                  <a:pt x="154305" y="291470"/>
                </a:cubicBezTo>
                <a:cubicBezTo>
                  <a:pt x="154305" y="281968"/>
                  <a:pt x="146662" y="274327"/>
                  <a:pt x="137160" y="274327"/>
                </a:cubicBezTo>
                <a:lnTo>
                  <a:pt x="74294" y="274327"/>
                </a:lnTo>
                <a:cubicBezTo>
                  <a:pt x="64792" y="274327"/>
                  <a:pt x="57149" y="281972"/>
                  <a:pt x="57149" y="291474"/>
                </a:cubicBezTo>
                <a:lnTo>
                  <a:pt x="57149" y="291467"/>
                </a:lnTo>
                <a:moveTo>
                  <a:pt x="137160" y="148590"/>
                </a:moveTo>
                <a:cubicBezTo>
                  <a:pt x="127690" y="148590"/>
                  <a:pt x="120015" y="156267"/>
                  <a:pt x="120015" y="165737"/>
                </a:cubicBezTo>
                <a:cubicBezTo>
                  <a:pt x="120015" y="175206"/>
                  <a:pt x="127690" y="182884"/>
                  <a:pt x="137160" y="182884"/>
                </a:cubicBezTo>
                <a:cubicBezTo>
                  <a:pt x="146630" y="182884"/>
                  <a:pt x="154305" y="175206"/>
                  <a:pt x="154305" y="165740"/>
                </a:cubicBezTo>
                <a:cubicBezTo>
                  <a:pt x="154305" y="156271"/>
                  <a:pt x="146630" y="148597"/>
                  <a:pt x="137160" y="148597"/>
                </a:cubicBezTo>
                <a:lnTo>
                  <a:pt x="137160" y="148590"/>
                </a:lnTo>
                <a:moveTo>
                  <a:pt x="120015" y="228600"/>
                </a:moveTo>
                <a:cubicBezTo>
                  <a:pt x="120015" y="238070"/>
                  <a:pt x="127690" y="245747"/>
                  <a:pt x="137160" y="245747"/>
                </a:cubicBezTo>
                <a:cubicBezTo>
                  <a:pt x="146630" y="245747"/>
                  <a:pt x="154305" y="238069"/>
                  <a:pt x="154305" y="228604"/>
                </a:cubicBezTo>
                <a:cubicBezTo>
                  <a:pt x="154305" y="219134"/>
                  <a:pt x="146630" y="211460"/>
                  <a:pt x="137160" y="211460"/>
                </a:cubicBezTo>
                <a:cubicBezTo>
                  <a:pt x="127690" y="211460"/>
                  <a:pt x="120015" y="219138"/>
                  <a:pt x="120015" y="228607"/>
                </a:cubicBezTo>
                <a:lnTo>
                  <a:pt x="120015" y="228600"/>
                </a:lnTo>
                <a:moveTo>
                  <a:pt x="200026" y="148590"/>
                </a:moveTo>
                <a:cubicBezTo>
                  <a:pt x="190556" y="148590"/>
                  <a:pt x="182881" y="156267"/>
                  <a:pt x="182881" y="165737"/>
                </a:cubicBezTo>
                <a:cubicBezTo>
                  <a:pt x="182881" y="175206"/>
                  <a:pt x="190556" y="182884"/>
                  <a:pt x="200026" y="182884"/>
                </a:cubicBezTo>
                <a:cubicBezTo>
                  <a:pt x="209496" y="182884"/>
                  <a:pt x="217171" y="175206"/>
                  <a:pt x="217171" y="165740"/>
                </a:cubicBezTo>
                <a:cubicBezTo>
                  <a:pt x="217171" y="156271"/>
                  <a:pt x="209496" y="148597"/>
                  <a:pt x="200026" y="148597"/>
                </a:cubicBezTo>
                <a:lnTo>
                  <a:pt x="200026" y="148590"/>
                </a:lnTo>
                <a:moveTo>
                  <a:pt x="182881" y="228600"/>
                </a:moveTo>
                <a:cubicBezTo>
                  <a:pt x="182881" y="238070"/>
                  <a:pt x="190556" y="245747"/>
                  <a:pt x="200026" y="245747"/>
                </a:cubicBezTo>
                <a:cubicBezTo>
                  <a:pt x="209496" y="245747"/>
                  <a:pt x="217171" y="238069"/>
                  <a:pt x="217171" y="228604"/>
                </a:cubicBezTo>
                <a:cubicBezTo>
                  <a:pt x="217171" y="219134"/>
                  <a:pt x="209496" y="211460"/>
                  <a:pt x="200026" y="211460"/>
                </a:cubicBezTo>
                <a:cubicBezTo>
                  <a:pt x="190556" y="211460"/>
                  <a:pt x="182881" y="219138"/>
                  <a:pt x="182881" y="228607"/>
                </a:cubicBezTo>
                <a:lnTo>
                  <a:pt x="182881" y="228600"/>
                </a:lnTo>
                <a:moveTo>
                  <a:pt x="200026" y="274320"/>
                </a:moveTo>
                <a:cubicBezTo>
                  <a:pt x="190556" y="274320"/>
                  <a:pt x="182881" y="281997"/>
                  <a:pt x="182881" y="291467"/>
                </a:cubicBezTo>
                <a:cubicBezTo>
                  <a:pt x="182881" y="300936"/>
                  <a:pt x="190556" y="308614"/>
                  <a:pt x="200026" y="308614"/>
                </a:cubicBezTo>
                <a:cubicBezTo>
                  <a:pt x="209496" y="308614"/>
                  <a:pt x="217171" y="300936"/>
                  <a:pt x="217171" y="291470"/>
                </a:cubicBezTo>
                <a:cubicBezTo>
                  <a:pt x="217171" y="282001"/>
                  <a:pt x="209496" y="274327"/>
                  <a:pt x="200026" y="274327"/>
                </a:cubicBezTo>
                <a:lnTo>
                  <a:pt x="200026" y="274320"/>
                </a:lnTo>
              </a:path>
            </a:pathLst>
          </a:custGeom>
          <a:solidFill>
            <a:srgbClr val="1570EF"/>
          </a:solidFill>
          <a:ln/>
        </p:spPr>
        <p:txBody>
          <a:bodyPr wrap="square" lIns="0" tIns="0" rIns="0" bIns="0" rtlCol="0" anchor="ctr"/>
          <a:lstStyle/>
          <a:p>
            <a:pPr marL="0" indent="0">
              <a:buNone/>
            </a:pP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640079" y="1164795"/>
            <a:ext cx="10877759" cy="45719"/>
          </a:xfrm>
          <a:custGeom>
            <a:avLst/>
            <a:gdLst/>
            <a:ahLst/>
            <a:cxnLst/>
            <a:rect l="l" t="t" r="r" b="b"/>
            <a:pathLst>
              <a:path w="10877759" h="45719">
                <a:moveTo>
                  <a:pt x="0" y="0"/>
                </a:moveTo>
                <a:lnTo>
                  <a:pt x="10877759"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4" name="Text 2"/>
          <p:cNvSpPr/>
          <p:nvPr/>
        </p:nvSpPr>
        <p:spPr>
          <a:xfrm>
            <a:off x="640079" y="1"/>
            <a:ext cx="10915441" cy="1034799"/>
          </a:xfrm>
          <a:prstGeom prst="rect">
            <a:avLst/>
          </a:prstGeom>
          <a:noFill/>
          <a:ln/>
        </p:spPr>
        <p:txBody>
          <a:bodyPr wrap="square" lIns="0" tIns="0" rIns="0" bIns="0" rtlCol="0" anchor="b"/>
          <a:lstStyle/>
          <a:p>
            <a:pPr marL="0" indent="0" algn="l">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Cíle měření stlačeného vzduchu</a:t>
            </a:r>
            <a:endParaRPr lang="en-US" sz="2400" dirty="0"/>
          </a:p>
        </p:txBody>
      </p:sp>
      <p:sp>
        <p:nvSpPr>
          <p:cNvPr id="5" name="Text 3"/>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6" name="Text 4"/>
          <p:cNvSpPr/>
          <p:nvPr/>
        </p:nvSpPr>
        <p:spPr>
          <a:xfrm>
            <a:off x="857765" y="6309360"/>
            <a:ext cx="787738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7" name="Text 5"/>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6</a:t>
            </a:r>
            <a:endParaRPr lang="en-US" sz="800" dirty="0"/>
          </a:p>
        </p:txBody>
      </p:sp>
      <p:sp>
        <p:nvSpPr>
          <p:cNvPr id="8" name="Text 6"/>
          <p:cNvSpPr/>
          <p:nvPr/>
        </p:nvSpPr>
        <p:spPr>
          <a:xfrm>
            <a:off x="11009743" y="6137907"/>
            <a:ext cx="548640" cy="548640"/>
          </a:xfrm>
          <a:prstGeom prst="rect">
            <a:avLst/>
          </a:prstGeom>
          <a:blipFill>
            <a:blip r:embed="rId3"/>
            <a:srcRect/>
            <a:stretch>
              <a:fillRect t="23488" b="23488"/>
            </a:stretch>
          </a:blipFill>
          <a:ln/>
        </p:spPr>
        <p:txBody>
          <a:bodyPr wrap="square" lIns="0" tIns="0" rIns="0" bIns="0" rtlCol="0" anchor="ctr"/>
          <a:lstStyle/>
          <a:p>
            <a:pPr marL="0" indent="0">
              <a:buNone/>
            </a:pPr>
            <a:endParaRPr lang="en-US" dirty="0"/>
          </a:p>
        </p:txBody>
      </p:sp>
      <p:sp>
        <p:nvSpPr>
          <p:cNvPr id="9" name="Text 7"/>
          <p:cNvSpPr/>
          <p:nvPr/>
        </p:nvSpPr>
        <p:spPr>
          <a:xfrm>
            <a:off x="7195615" y="3625083"/>
            <a:ext cx="4114800" cy="73152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404040"/>
                </a:solidFill>
                <a:latin typeface="Figtree Regular" pitchFamily="34" charset="0"/>
                <a:ea typeface="Figtree Regular" pitchFamily="34" charset="-122"/>
                <a:cs typeface="Figtree Regular" pitchFamily="34" charset="-120"/>
              </a:rPr>
              <a:t>Data z měření slouží k detailní analýze spotřeby a kvalitativnímu hodnocení, což přispívá ke snížení provozních nákladů.</a:t>
            </a:r>
            <a:endParaRPr lang="en-US" sz="1200" dirty="0"/>
          </a:p>
        </p:txBody>
      </p:sp>
      <p:sp>
        <p:nvSpPr>
          <p:cNvPr id="10" name="Text 8"/>
          <p:cNvSpPr/>
          <p:nvPr/>
        </p:nvSpPr>
        <p:spPr>
          <a:xfrm>
            <a:off x="7195615" y="3163725"/>
            <a:ext cx="4114800" cy="365760"/>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Analýza spotřeby a kvality</a:t>
            </a:r>
            <a:endParaRPr lang="en-US" sz="1400" dirty="0"/>
          </a:p>
        </p:txBody>
      </p:sp>
      <p:sp>
        <p:nvSpPr>
          <p:cNvPr id="11" name="Text 9"/>
          <p:cNvSpPr/>
          <p:nvPr/>
        </p:nvSpPr>
        <p:spPr>
          <a:xfrm>
            <a:off x="7195616" y="2120432"/>
            <a:ext cx="4114800" cy="73152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404040"/>
                </a:solidFill>
                <a:latin typeface="Figtree Regular" pitchFamily="34" charset="0"/>
                <a:ea typeface="Figtree Regular" pitchFamily="34" charset="-122"/>
                <a:cs typeface="Figtree Regular" pitchFamily="34" charset="-120"/>
              </a:rPr>
              <a:t>Měření pomáhá optimalizovat nastavení kompresorů pro maximální energetickou efektivitu.</a:t>
            </a:r>
            <a:endParaRPr lang="en-US" sz="1200" dirty="0"/>
          </a:p>
        </p:txBody>
      </p:sp>
      <p:sp>
        <p:nvSpPr>
          <p:cNvPr id="12" name="Text 10"/>
          <p:cNvSpPr/>
          <p:nvPr/>
        </p:nvSpPr>
        <p:spPr>
          <a:xfrm>
            <a:off x="7195616" y="1662769"/>
            <a:ext cx="4114800" cy="365760"/>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Optimalizace kompresorů</a:t>
            </a:r>
            <a:endParaRPr lang="en-US" sz="1400" dirty="0"/>
          </a:p>
        </p:txBody>
      </p:sp>
      <p:sp>
        <p:nvSpPr>
          <p:cNvPr id="13" name="Text 11"/>
          <p:cNvSpPr/>
          <p:nvPr/>
        </p:nvSpPr>
        <p:spPr>
          <a:xfrm>
            <a:off x="1473342" y="5103406"/>
            <a:ext cx="4114800" cy="73152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404040"/>
                </a:solidFill>
                <a:latin typeface="Figtree Regular" pitchFamily="34" charset="0"/>
                <a:ea typeface="Figtree Regular" pitchFamily="34" charset="-122"/>
                <a:cs typeface="Figtree Regular" pitchFamily="34" charset="-120"/>
              </a:rPr>
              <a:t>Identifikace netěsností, které mohou způsobovat až 30 % ztrát, je klíčovým cílem měření.</a:t>
            </a:r>
            <a:endParaRPr lang="en-US" sz="1200" dirty="0"/>
          </a:p>
        </p:txBody>
      </p:sp>
      <p:sp>
        <p:nvSpPr>
          <p:cNvPr id="14" name="Text 12"/>
          <p:cNvSpPr/>
          <p:nvPr/>
        </p:nvSpPr>
        <p:spPr>
          <a:xfrm>
            <a:off x="1473343" y="4664803"/>
            <a:ext cx="4114800" cy="365760"/>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Odhalování netěsností</a:t>
            </a:r>
            <a:endParaRPr lang="en-US" sz="1400" dirty="0"/>
          </a:p>
        </p:txBody>
      </p:sp>
      <p:sp>
        <p:nvSpPr>
          <p:cNvPr id="15" name="Text 13"/>
          <p:cNvSpPr/>
          <p:nvPr/>
        </p:nvSpPr>
        <p:spPr>
          <a:xfrm>
            <a:off x="1482597" y="3625083"/>
            <a:ext cx="4114800" cy="73152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404040"/>
                </a:solidFill>
                <a:latin typeface="Figtree Regular" pitchFamily="34" charset="0"/>
                <a:ea typeface="Figtree Regular" pitchFamily="34" charset="-122"/>
                <a:cs typeface="Figtree Regular" pitchFamily="34" charset="-120"/>
              </a:rPr>
              <a:t>Měření umožňuje přesné sledování nákladů na výrobu a provoz systému stlačeného vzduchu.</a:t>
            </a:r>
            <a:endParaRPr lang="en-US" sz="1200" dirty="0"/>
          </a:p>
        </p:txBody>
      </p:sp>
      <p:sp>
        <p:nvSpPr>
          <p:cNvPr id="16" name="Text 14"/>
          <p:cNvSpPr/>
          <p:nvPr/>
        </p:nvSpPr>
        <p:spPr>
          <a:xfrm>
            <a:off x="1482597" y="3163725"/>
            <a:ext cx="4114800" cy="365760"/>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Transparentní sledování nákladů</a:t>
            </a:r>
            <a:endParaRPr lang="en-US" sz="1400" dirty="0"/>
          </a:p>
        </p:txBody>
      </p:sp>
      <p:sp>
        <p:nvSpPr>
          <p:cNvPr id="17" name="Text 15"/>
          <p:cNvSpPr/>
          <p:nvPr/>
        </p:nvSpPr>
        <p:spPr>
          <a:xfrm>
            <a:off x="1473343" y="2114700"/>
            <a:ext cx="4114800" cy="73152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404040"/>
                </a:solidFill>
                <a:latin typeface="Figtree Regular" pitchFamily="34" charset="0"/>
                <a:ea typeface="Figtree Regular" pitchFamily="34" charset="-122"/>
                <a:cs typeface="Figtree Regular" pitchFamily="34" charset="-120"/>
              </a:rPr>
              <a:t>Tlak, průtok a teplota jsou hlavními veličinami sledovanými při měření stlačeného vzduchu.</a:t>
            </a:r>
            <a:endParaRPr lang="en-US" sz="1200" dirty="0"/>
          </a:p>
        </p:txBody>
      </p:sp>
      <p:sp>
        <p:nvSpPr>
          <p:cNvPr id="18" name="Text 16"/>
          <p:cNvSpPr/>
          <p:nvPr/>
        </p:nvSpPr>
        <p:spPr>
          <a:xfrm>
            <a:off x="1473343" y="1662769"/>
            <a:ext cx="4114800" cy="365760"/>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Klíčové parametry měření</a:t>
            </a:r>
            <a:endParaRPr lang="en-US" sz="1400" dirty="0"/>
          </a:p>
        </p:txBody>
      </p:sp>
      <p:sp>
        <p:nvSpPr>
          <p:cNvPr id="19" name="Text 17"/>
          <p:cNvSpPr/>
          <p:nvPr/>
        </p:nvSpPr>
        <p:spPr>
          <a:xfrm>
            <a:off x="640079" y="1635600"/>
            <a:ext cx="548640" cy="54864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20" name="Text 18"/>
          <p:cNvSpPr/>
          <p:nvPr/>
        </p:nvSpPr>
        <p:spPr>
          <a:xfrm>
            <a:off x="640079" y="3161320"/>
            <a:ext cx="548640" cy="54864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21" name="Text 19"/>
          <p:cNvSpPr/>
          <p:nvPr/>
        </p:nvSpPr>
        <p:spPr>
          <a:xfrm>
            <a:off x="640079" y="4657245"/>
            <a:ext cx="548640" cy="54864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22" name="Text 20"/>
          <p:cNvSpPr/>
          <p:nvPr/>
        </p:nvSpPr>
        <p:spPr>
          <a:xfrm>
            <a:off x="6330866" y="1635600"/>
            <a:ext cx="548640" cy="54864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23" name="Text 21"/>
          <p:cNvSpPr/>
          <p:nvPr/>
        </p:nvSpPr>
        <p:spPr>
          <a:xfrm>
            <a:off x="6330866" y="3161320"/>
            <a:ext cx="548640" cy="54864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24" name="Text 22"/>
          <p:cNvSpPr/>
          <p:nvPr/>
        </p:nvSpPr>
        <p:spPr>
          <a:xfrm>
            <a:off x="6445166" y="3275620"/>
            <a:ext cx="320040" cy="320040"/>
          </a:xfrm>
          <a:custGeom>
            <a:avLst/>
            <a:gdLst/>
            <a:ahLst/>
            <a:cxnLst/>
            <a:rect l="l" t="t" r="r" b="b"/>
            <a:pathLst>
              <a:path w="320040" h="320040">
                <a:moveTo>
                  <a:pt x="290036" y="160020"/>
                </a:moveTo>
                <a:cubicBezTo>
                  <a:pt x="290036" y="88213"/>
                  <a:pt x="231827" y="30004"/>
                  <a:pt x="160020" y="30004"/>
                </a:cubicBezTo>
                <a:cubicBezTo>
                  <a:pt x="88213" y="30004"/>
                  <a:pt x="30004" y="88213"/>
                  <a:pt x="30004" y="160020"/>
                </a:cubicBezTo>
                <a:cubicBezTo>
                  <a:pt x="30004" y="231827"/>
                  <a:pt x="88213" y="290036"/>
                  <a:pt x="160020" y="290036"/>
                </a:cubicBezTo>
                <a:cubicBezTo>
                  <a:pt x="231827" y="290036"/>
                  <a:pt x="290036" y="231827"/>
                  <a:pt x="290036" y="160020"/>
                </a:cubicBezTo>
                <a:lnTo>
                  <a:pt x="290036" y="160020"/>
                </a:lnTo>
                <a:moveTo>
                  <a:pt x="0" y="160020"/>
                </a:moveTo>
                <a:cubicBezTo>
                  <a:pt x="0" y="71644"/>
                  <a:pt x="71644" y="0"/>
                  <a:pt x="160020" y="0"/>
                </a:cubicBezTo>
                <a:cubicBezTo>
                  <a:pt x="248396" y="0"/>
                  <a:pt x="320040" y="71644"/>
                  <a:pt x="320040" y="160020"/>
                </a:cubicBezTo>
                <a:cubicBezTo>
                  <a:pt x="320040" y="248396"/>
                  <a:pt x="248396" y="320040"/>
                  <a:pt x="160020" y="320040"/>
                </a:cubicBezTo>
                <a:cubicBezTo>
                  <a:pt x="71644" y="320040"/>
                  <a:pt x="0" y="248396"/>
                  <a:pt x="0" y="160020"/>
                </a:cubicBezTo>
                <a:moveTo>
                  <a:pt x="120015" y="95013"/>
                </a:moveTo>
                <a:lnTo>
                  <a:pt x="120015" y="125017"/>
                </a:lnTo>
                <a:cubicBezTo>
                  <a:pt x="120015" y="133332"/>
                  <a:pt x="113326" y="140021"/>
                  <a:pt x="105015" y="140021"/>
                </a:cubicBezTo>
                <a:cubicBezTo>
                  <a:pt x="96700" y="140021"/>
                  <a:pt x="90014" y="133332"/>
                  <a:pt x="90014" y="125020"/>
                </a:cubicBezTo>
                <a:lnTo>
                  <a:pt x="90014" y="95017"/>
                </a:lnTo>
                <a:cubicBezTo>
                  <a:pt x="90014" y="86702"/>
                  <a:pt x="96703" y="80016"/>
                  <a:pt x="105018" y="80016"/>
                </a:cubicBezTo>
                <a:cubicBezTo>
                  <a:pt x="113333" y="80016"/>
                  <a:pt x="120021" y="86705"/>
                  <a:pt x="120021" y="95020"/>
                </a:cubicBezTo>
                <a:lnTo>
                  <a:pt x="120015" y="95013"/>
                </a:lnTo>
                <a:moveTo>
                  <a:pt x="175023" y="95013"/>
                </a:moveTo>
                <a:lnTo>
                  <a:pt x="175023" y="125017"/>
                </a:lnTo>
                <a:cubicBezTo>
                  <a:pt x="175023" y="133332"/>
                  <a:pt x="168335" y="140021"/>
                  <a:pt x="160023" y="140021"/>
                </a:cubicBezTo>
                <a:cubicBezTo>
                  <a:pt x="151709" y="140021"/>
                  <a:pt x="145023" y="133332"/>
                  <a:pt x="145023" y="125020"/>
                </a:cubicBezTo>
                <a:lnTo>
                  <a:pt x="145023" y="95017"/>
                </a:lnTo>
                <a:cubicBezTo>
                  <a:pt x="145023" y="86702"/>
                  <a:pt x="151712" y="80016"/>
                  <a:pt x="160026" y="80016"/>
                </a:cubicBezTo>
                <a:cubicBezTo>
                  <a:pt x="168341" y="80016"/>
                  <a:pt x="175030" y="86705"/>
                  <a:pt x="175030" y="95020"/>
                </a:cubicBezTo>
                <a:lnTo>
                  <a:pt x="175023" y="95013"/>
                </a:lnTo>
                <a:moveTo>
                  <a:pt x="230029" y="95013"/>
                </a:moveTo>
                <a:lnTo>
                  <a:pt x="230029" y="125017"/>
                </a:lnTo>
                <a:cubicBezTo>
                  <a:pt x="230029" y="133332"/>
                  <a:pt x="223340" y="140021"/>
                  <a:pt x="215028" y="140021"/>
                </a:cubicBezTo>
                <a:cubicBezTo>
                  <a:pt x="206714" y="140021"/>
                  <a:pt x="200028" y="133332"/>
                  <a:pt x="200028" y="125020"/>
                </a:cubicBezTo>
                <a:lnTo>
                  <a:pt x="200028" y="95017"/>
                </a:lnTo>
                <a:cubicBezTo>
                  <a:pt x="200028" y="86702"/>
                  <a:pt x="206717" y="80016"/>
                  <a:pt x="215032" y="80016"/>
                </a:cubicBezTo>
                <a:cubicBezTo>
                  <a:pt x="223346" y="80016"/>
                  <a:pt x="230035" y="86705"/>
                  <a:pt x="230035" y="95020"/>
                </a:cubicBezTo>
                <a:lnTo>
                  <a:pt x="230029" y="95013"/>
                </a:lnTo>
              </a:path>
            </a:pathLst>
          </a:custGeom>
          <a:solidFill>
            <a:srgbClr val="1570EF"/>
          </a:solidFill>
          <a:ln/>
        </p:spPr>
        <p:txBody>
          <a:bodyPr wrap="square" lIns="0" tIns="0" rIns="0" bIns="0" rtlCol="0" anchor="ctr"/>
          <a:lstStyle/>
          <a:p>
            <a:pPr marL="0" indent="0">
              <a:buNone/>
            </a:pPr>
            <a:endParaRPr lang="en-US" dirty="0"/>
          </a:p>
        </p:txBody>
      </p:sp>
      <p:sp>
        <p:nvSpPr>
          <p:cNvPr id="25" name="Text 23"/>
          <p:cNvSpPr/>
          <p:nvPr/>
        </p:nvSpPr>
        <p:spPr>
          <a:xfrm>
            <a:off x="6445166" y="1749900"/>
            <a:ext cx="320040" cy="320040"/>
          </a:xfrm>
          <a:custGeom>
            <a:avLst/>
            <a:gdLst/>
            <a:ahLst/>
            <a:cxnLst/>
            <a:rect l="l" t="t" r="r" b="b"/>
            <a:pathLst>
              <a:path w="320040" h="320040">
                <a:moveTo>
                  <a:pt x="201462" y="167522"/>
                </a:moveTo>
                <a:cubicBezTo>
                  <a:pt x="207338" y="169148"/>
                  <a:pt x="213527" y="170021"/>
                  <a:pt x="220028" y="170021"/>
                </a:cubicBezTo>
                <a:cubicBezTo>
                  <a:pt x="257843" y="170021"/>
                  <a:pt x="288660" y="140017"/>
                  <a:pt x="289972" y="102512"/>
                </a:cubicBezTo>
                <a:lnTo>
                  <a:pt x="274159" y="118325"/>
                </a:lnTo>
                <a:cubicBezTo>
                  <a:pt x="266657" y="125827"/>
                  <a:pt x="256470" y="130013"/>
                  <a:pt x="245842" y="130013"/>
                </a:cubicBezTo>
                <a:lnTo>
                  <a:pt x="230029" y="130013"/>
                </a:lnTo>
                <a:cubicBezTo>
                  <a:pt x="207962" y="130013"/>
                  <a:pt x="190024" y="112075"/>
                  <a:pt x="190024" y="90008"/>
                </a:cubicBezTo>
                <a:lnTo>
                  <a:pt x="190024" y="74131"/>
                </a:lnTo>
                <a:cubicBezTo>
                  <a:pt x="190024" y="63506"/>
                  <a:pt x="194213" y="53316"/>
                  <a:pt x="201711" y="45814"/>
                </a:cubicBezTo>
                <a:lnTo>
                  <a:pt x="201711" y="45814"/>
                </a:lnTo>
                <a:lnTo>
                  <a:pt x="217525" y="30061"/>
                </a:lnTo>
                <a:cubicBezTo>
                  <a:pt x="180019" y="31313"/>
                  <a:pt x="150016" y="62190"/>
                  <a:pt x="150016" y="100006"/>
                </a:cubicBezTo>
                <a:cubicBezTo>
                  <a:pt x="150016" y="106445"/>
                  <a:pt x="150889" y="112696"/>
                  <a:pt x="152515" y="118572"/>
                </a:cubicBezTo>
                <a:cubicBezTo>
                  <a:pt x="155389" y="128947"/>
                  <a:pt x="152390" y="140075"/>
                  <a:pt x="144764" y="147702"/>
                </a:cubicBezTo>
                <a:lnTo>
                  <a:pt x="35688" y="256717"/>
                </a:lnTo>
                <a:cubicBezTo>
                  <a:pt x="32001" y="260343"/>
                  <a:pt x="30001" y="265342"/>
                  <a:pt x="30001" y="270530"/>
                </a:cubicBezTo>
                <a:cubicBezTo>
                  <a:pt x="30001" y="281280"/>
                  <a:pt x="38750" y="290033"/>
                  <a:pt x="49504" y="290033"/>
                </a:cubicBezTo>
                <a:cubicBezTo>
                  <a:pt x="54692" y="290033"/>
                  <a:pt x="59630" y="287969"/>
                  <a:pt x="63317" y="284346"/>
                </a:cubicBezTo>
                <a:lnTo>
                  <a:pt x="172329" y="175270"/>
                </a:lnTo>
                <a:cubicBezTo>
                  <a:pt x="179955" y="167643"/>
                  <a:pt x="191080" y="164705"/>
                  <a:pt x="201459" y="167519"/>
                </a:cubicBezTo>
                <a:lnTo>
                  <a:pt x="201462" y="167522"/>
                </a:lnTo>
                <a:moveTo>
                  <a:pt x="265409" y="24627"/>
                </a:moveTo>
                <a:lnTo>
                  <a:pt x="222965" y="67071"/>
                </a:lnTo>
                <a:cubicBezTo>
                  <a:pt x="221090" y="68946"/>
                  <a:pt x="220028" y="71510"/>
                  <a:pt x="220028" y="74134"/>
                </a:cubicBezTo>
                <a:lnTo>
                  <a:pt x="220028" y="90011"/>
                </a:lnTo>
                <a:cubicBezTo>
                  <a:pt x="220028" y="95513"/>
                  <a:pt x="224527" y="100013"/>
                  <a:pt x="230029" y="100013"/>
                </a:cubicBezTo>
                <a:lnTo>
                  <a:pt x="245906" y="100013"/>
                </a:lnTo>
                <a:cubicBezTo>
                  <a:pt x="248530" y="100013"/>
                  <a:pt x="251094" y="98950"/>
                  <a:pt x="252969" y="97075"/>
                </a:cubicBezTo>
                <a:lnTo>
                  <a:pt x="295413" y="54631"/>
                </a:lnTo>
                <a:cubicBezTo>
                  <a:pt x="299913" y="50131"/>
                  <a:pt x="307478" y="50944"/>
                  <a:pt x="310228" y="56695"/>
                </a:cubicBezTo>
                <a:cubicBezTo>
                  <a:pt x="316542" y="69823"/>
                  <a:pt x="320040" y="84510"/>
                  <a:pt x="320040" y="100013"/>
                </a:cubicBezTo>
                <a:cubicBezTo>
                  <a:pt x="320040" y="155271"/>
                  <a:pt x="275286" y="200025"/>
                  <a:pt x="220028" y="200025"/>
                </a:cubicBezTo>
                <a:cubicBezTo>
                  <a:pt x="210839" y="200025"/>
                  <a:pt x="201961" y="198774"/>
                  <a:pt x="193586" y="196463"/>
                </a:cubicBezTo>
                <a:lnTo>
                  <a:pt x="84510" y="305539"/>
                </a:lnTo>
                <a:cubicBezTo>
                  <a:pt x="75197" y="314852"/>
                  <a:pt x="62632" y="320040"/>
                  <a:pt x="49507" y="320040"/>
                </a:cubicBezTo>
                <a:cubicBezTo>
                  <a:pt x="22192" y="320040"/>
                  <a:pt x="0" y="297848"/>
                  <a:pt x="0" y="270533"/>
                </a:cubicBezTo>
                <a:cubicBezTo>
                  <a:pt x="0" y="257405"/>
                  <a:pt x="5188" y="244843"/>
                  <a:pt x="14501" y="235530"/>
                </a:cubicBezTo>
                <a:lnTo>
                  <a:pt x="123577" y="126454"/>
                </a:lnTo>
                <a:cubicBezTo>
                  <a:pt x="121263" y="118079"/>
                  <a:pt x="120015" y="109201"/>
                  <a:pt x="120015" y="100013"/>
                </a:cubicBezTo>
                <a:cubicBezTo>
                  <a:pt x="120015" y="44754"/>
                  <a:pt x="164769" y="0"/>
                  <a:pt x="220028" y="0"/>
                </a:cubicBezTo>
                <a:cubicBezTo>
                  <a:pt x="235530" y="0"/>
                  <a:pt x="250220" y="3562"/>
                  <a:pt x="263345" y="9813"/>
                </a:cubicBezTo>
                <a:cubicBezTo>
                  <a:pt x="269096" y="12562"/>
                  <a:pt x="269909" y="20127"/>
                  <a:pt x="265409" y="24627"/>
                </a:cubicBezTo>
                <a:lnTo>
                  <a:pt x="265409" y="24627"/>
                </a:lnTo>
                <a:moveTo>
                  <a:pt x="55008" y="255033"/>
                </a:moveTo>
                <a:cubicBezTo>
                  <a:pt x="60532" y="255033"/>
                  <a:pt x="65010" y="259511"/>
                  <a:pt x="65010" y="265035"/>
                </a:cubicBezTo>
                <a:cubicBezTo>
                  <a:pt x="65010" y="270559"/>
                  <a:pt x="60532" y="275036"/>
                  <a:pt x="55008" y="275036"/>
                </a:cubicBezTo>
                <a:cubicBezTo>
                  <a:pt x="49485" y="275036"/>
                  <a:pt x="45007" y="270559"/>
                  <a:pt x="45007" y="265035"/>
                </a:cubicBezTo>
                <a:cubicBezTo>
                  <a:pt x="45007" y="259511"/>
                  <a:pt x="49485" y="255033"/>
                  <a:pt x="55008" y="255033"/>
                </a:cubicBezTo>
              </a:path>
            </a:pathLst>
          </a:custGeom>
          <a:solidFill>
            <a:srgbClr val="1570EF"/>
          </a:solidFill>
          <a:ln/>
        </p:spPr>
        <p:txBody>
          <a:bodyPr wrap="square" lIns="0" tIns="0" rIns="0" bIns="0" rtlCol="0" anchor="ctr"/>
          <a:lstStyle/>
          <a:p>
            <a:pPr marL="0" indent="0">
              <a:buNone/>
            </a:pPr>
            <a:endParaRPr lang="en-US" dirty="0"/>
          </a:p>
        </p:txBody>
      </p:sp>
      <p:sp>
        <p:nvSpPr>
          <p:cNvPr id="26" name="Text 24"/>
          <p:cNvSpPr/>
          <p:nvPr/>
        </p:nvSpPr>
        <p:spPr>
          <a:xfrm>
            <a:off x="754379" y="4771588"/>
            <a:ext cx="320040" cy="319954"/>
          </a:xfrm>
          <a:custGeom>
            <a:avLst/>
            <a:gdLst/>
            <a:ahLst/>
            <a:cxnLst/>
            <a:rect l="l" t="t" r="r" b="b"/>
            <a:pathLst>
              <a:path w="320040" h="319954">
                <a:moveTo>
                  <a:pt x="230006" y="130004"/>
                </a:moveTo>
                <a:cubicBezTo>
                  <a:pt x="230006" y="74773"/>
                  <a:pt x="185233" y="30002"/>
                  <a:pt x="130003" y="30002"/>
                </a:cubicBezTo>
                <a:cubicBezTo>
                  <a:pt x="74774" y="30002"/>
                  <a:pt x="30001" y="74773"/>
                  <a:pt x="30001" y="130004"/>
                </a:cubicBezTo>
                <a:cubicBezTo>
                  <a:pt x="30001" y="185234"/>
                  <a:pt x="74774" y="230005"/>
                  <a:pt x="130003" y="230005"/>
                </a:cubicBezTo>
                <a:cubicBezTo>
                  <a:pt x="185233" y="230005"/>
                  <a:pt x="230006" y="185234"/>
                  <a:pt x="230006" y="130004"/>
                </a:cubicBezTo>
                <a:lnTo>
                  <a:pt x="230006" y="130004"/>
                </a:lnTo>
                <a:moveTo>
                  <a:pt x="210692" y="231944"/>
                </a:moveTo>
                <a:cubicBezTo>
                  <a:pt x="188568" y="249507"/>
                  <a:pt x="160503" y="260007"/>
                  <a:pt x="130003" y="260007"/>
                </a:cubicBezTo>
                <a:cubicBezTo>
                  <a:pt x="58190" y="260007"/>
                  <a:pt x="0" y="201817"/>
                  <a:pt x="0" y="130004"/>
                </a:cubicBezTo>
                <a:cubicBezTo>
                  <a:pt x="0" y="58190"/>
                  <a:pt x="58190" y="0"/>
                  <a:pt x="130003" y="0"/>
                </a:cubicBezTo>
                <a:cubicBezTo>
                  <a:pt x="201817" y="0"/>
                  <a:pt x="260007" y="58190"/>
                  <a:pt x="260007" y="130004"/>
                </a:cubicBezTo>
                <a:cubicBezTo>
                  <a:pt x="260007" y="160505"/>
                  <a:pt x="249506" y="188568"/>
                  <a:pt x="231943" y="210693"/>
                </a:cubicBezTo>
                <a:lnTo>
                  <a:pt x="315633" y="294383"/>
                </a:lnTo>
                <a:cubicBezTo>
                  <a:pt x="321509" y="300258"/>
                  <a:pt x="321509" y="309760"/>
                  <a:pt x="315633" y="315571"/>
                </a:cubicBezTo>
                <a:cubicBezTo>
                  <a:pt x="309757" y="321384"/>
                  <a:pt x="300258" y="321445"/>
                  <a:pt x="294447" y="315571"/>
                </a:cubicBezTo>
                <a:lnTo>
                  <a:pt x="210692" y="231944"/>
                </a:lnTo>
              </a:path>
            </a:pathLst>
          </a:custGeom>
          <a:solidFill>
            <a:srgbClr val="1570EF"/>
          </a:solidFill>
          <a:ln/>
        </p:spPr>
        <p:txBody>
          <a:bodyPr wrap="square" lIns="0" tIns="0" rIns="0" bIns="0" rtlCol="0" anchor="ctr"/>
          <a:lstStyle/>
          <a:p>
            <a:pPr marL="0" indent="0">
              <a:buNone/>
            </a:pPr>
            <a:endParaRPr lang="en-US" dirty="0"/>
          </a:p>
        </p:txBody>
      </p:sp>
      <p:sp>
        <p:nvSpPr>
          <p:cNvPr id="27" name="Text 25"/>
          <p:cNvSpPr/>
          <p:nvPr/>
        </p:nvSpPr>
        <p:spPr>
          <a:xfrm>
            <a:off x="754379" y="3275620"/>
            <a:ext cx="320040" cy="320040"/>
          </a:xfrm>
          <a:custGeom>
            <a:avLst/>
            <a:gdLst/>
            <a:ahLst/>
            <a:cxnLst/>
            <a:rect l="l" t="t" r="r" b="b"/>
            <a:pathLst>
              <a:path w="320040" h="320040">
                <a:moveTo>
                  <a:pt x="160020" y="30004"/>
                </a:moveTo>
                <a:cubicBezTo>
                  <a:pt x="231827" y="30004"/>
                  <a:pt x="290036" y="88213"/>
                  <a:pt x="290036" y="160020"/>
                </a:cubicBezTo>
                <a:cubicBezTo>
                  <a:pt x="290036" y="231827"/>
                  <a:pt x="231827" y="290036"/>
                  <a:pt x="160020" y="290036"/>
                </a:cubicBezTo>
                <a:cubicBezTo>
                  <a:pt x="88213" y="290036"/>
                  <a:pt x="30004" y="231827"/>
                  <a:pt x="30004" y="160020"/>
                </a:cubicBezTo>
                <a:cubicBezTo>
                  <a:pt x="30004" y="88213"/>
                  <a:pt x="88213" y="30004"/>
                  <a:pt x="160020" y="30004"/>
                </a:cubicBezTo>
                <a:lnTo>
                  <a:pt x="160020" y="30004"/>
                </a:lnTo>
                <a:moveTo>
                  <a:pt x="160020" y="320040"/>
                </a:moveTo>
                <a:cubicBezTo>
                  <a:pt x="248396" y="320040"/>
                  <a:pt x="320040" y="248396"/>
                  <a:pt x="320040" y="160020"/>
                </a:cubicBezTo>
                <a:cubicBezTo>
                  <a:pt x="320040" y="71644"/>
                  <a:pt x="248396" y="0"/>
                  <a:pt x="160020" y="0"/>
                </a:cubicBezTo>
                <a:cubicBezTo>
                  <a:pt x="71644" y="0"/>
                  <a:pt x="0" y="71644"/>
                  <a:pt x="0" y="160020"/>
                </a:cubicBezTo>
                <a:cubicBezTo>
                  <a:pt x="0" y="248396"/>
                  <a:pt x="71644" y="320040"/>
                  <a:pt x="160020" y="320040"/>
                </a:cubicBezTo>
                <a:moveTo>
                  <a:pt x="195026" y="220028"/>
                </a:moveTo>
                <a:cubicBezTo>
                  <a:pt x="195026" y="206090"/>
                  <a:pt x="186836" y="194024"/>
                  <a:pt x="175023" y="188398"/>
                </a:cubicBezTo>
                <a:lnTo>
                  <a:pt x="175023" y="75008"/>
                </a:lnTo>
                <a:cubicBezTo>
                  <a:pt x="175023" y="66693"/>
                  <a:pt x="168335" y="60008"/>
                  <a:pt x="160023" y="60008"/>
                </a:cubicBezTo>
                <a:cubicBezTo>
                  <a:pt x="151709" y="60008"/>
                  <a:pt x="145023" y="66696"/>
                  <a:pt x="145023" y="75011"/>
                </a:cubicBezTo>
                <a:lnTo>
                  <a:pt x="145023" y="188401"/>
                </a:lnTo>
                <a:cubicBezTo>
                  <a:pt x="133210" y="194027"/>
                  <a:pt x="125020" y="206090"/>
                  <a:pt x="125020" y="220031"/>
                </a:cubicBezTo>
                <a:cubicBezTo>
                  <a:pt x="125020" y="239345"/>
                  <a:pt x="140709" y="255037"/>
                  <a:pt x="160026" y="255037"/>
                </a:cubicBezTo>
                <a:cubicBezTo>
                  <a:pt x="179341" y="255037"/>
                  <a:pt x="195032" y="239348"/>
                  <a:pt x="195032" y="220034"/>
                </a:cubicBezTo>
                <a:lnTo>
                  <a:pt x="195026" y="220028"/>
                </a:lnTo>
                <a:moveTo>
                  <a:pt x="100013" y="120015"/>
                </a:moveTo>
                <a:cubicBezTo>
                  <a:pt x="111060" y="120015"/>
                  <a:pt x="120015" y="111060"/>
                  <a:pt x="120015" y="100013"/>
                </a:cubicBezTo>
                <a:cubicBezTo>
                  <a:pt x="120015" y="88965"/>
                  <a:pt x="111060" y="80010"/>
                  <a:pt x="100013" y="80010"/>
                </a:cubicBezTo>
                <a:cubicBezTo>
                  <a:pt x="88965" y="80010"/>
                  <a:pt x="80010" y="88965"/>
                  <a:pt x="80010" y="100013"/>
                </a:cubicBezTo>
                <a:cubicBezTo>
                  <a:pt x="80010" y="111060"/>
                  <a:pt x="88965" y="120015"/>
                  <a:pt x="100013" y="120015"/>
                </a:cubicBezTo>
                <a:moveTo>
                  <a:pt x="90011" y="160020"/>
                </a:moveTo>
                <a:cubicBezTo>
                  <a:pt x="90011" y="148972"/>
                  <a:pt x="81057" y="140018"/>
                  <a:pt x="70009" y="140018"/>
                </a:cubicBezTo>
                <a:cubicBezTo>
                  <a:pt x="58961" y="140018"/>
                  <a:pt x="50006" y="148972"/>
                  <a:pt x="50006" y="160020"/>
                </a:cubicBezTo>
                <a:cubicBezTo>
                  <a:pt x="50006" y="171068"/>
                  <a:pt x="58961" y="180023"/>
                  <a:pt x="70009" y="180023"/>
                </a:cubicBezTo>
                <a:cubicBezTo>
                  <a:pt x="81057" y="180023"/>
                  <a:pt x="90011" y="171068"/>
                  <a:pt x="90011" y="160020"/>
                </a:cubicBezTo>
                <a:moveTo>
                  <a:pt x="250031" y="180023"/>
                </a:moveTo>
                <a:cubicBezTo>
                  <a:pt x="261079" y="180023"/>
                  <a:pt x="270034" y="171068"/>
                  <a:pt x="270034" y="160020"/>
                </a:cubicBezTo>
                <a:cubicBezTo>
                  <a:pt x="270034" y="148972"/>
                  <a:pt x="261079" y="140017"/>
                  <a:pt x="250031" y="140017"/>
                </a:cubicBezTo>
                <a:cubicBezTo>
                  <a:pt x="238983" y="140017"/>
                  <a:pt x="230029" y="148972"/>
                  <a:pt x="230029" y="160020"/>
                </a:cubicBezTo>
                <a:cubicBezTo>
                  <a:pt x="230029" y="171068"/>
                  <a:pt x="238983" y="180023"/>
                  <a:pt x="250031" y="180023"/>
                </a:cubicBezTo>
                <a:moveTo>
                  <a:pt x="240030" y="100013"/>
                </a:moveTo>
                <a:cubicBezTo>
                  <a:pt x="240030" y="88965"/>
                  <a:pt x="231075" y="80010"/>
                  <a:pt x="220027" y="80010"/>
                </a:cubicBezTo>
                <a:cubicBezTo>
                  <a:pt x="208980" y="80010"/>
                  <a:pt x="200025" y="88965"/>
                  <a:pt x="200025" y="100013"/>
                </a:cubicBezTo>
                <a:cubicBezTo>
                  <a:pt x="200025" y="111060"/>
                  <a:pt x="208980" y="120015"/>
                  <a:pt x="220027" y="120015"/>
                </a:cubicBezTo>
                <a:cubicBezTo>
                  <a:pt x="231075" y="120015"/>
                  <a:pt x="240030" y="111060"/>
                  <a:pt x="240030" y="100013"/>
                </a:cubicBezTo>
              </a:path>
            </a:pathLst>
          </a:custGeom>
          <a:solidFill>
            <a:srgbClr val="1570EF"/>
          </a:solidFill>
          <a:ln/>
        </p:spPr>
        <p:txBody>
          <a:bodyPr wrap="square" lIns="0" tIns="0" rIns="0" bIns="0" rtlCol="0" anchor="ctr"/>
          <a:lstStyle/>
          <a:p>
            <a:pPr marL="0" indent="0">
              <a:buNone/>
            </a:pPr>
            <a:endParaRPr lang="en-US" dirty="0"/>
          </a:p>
        </p:txBody>
      </p:sp>
      <p:sp>
        <p:nvSpPr>
          <p:cNvPr id="28" name="Text 26"/>
          <p:cNvSpPr/>
          <p:nvPr/>
        </p:nvSpPr>
        <p:spPr>
          <a:xfrm>
            <a:off x="754379" y="1749943"/>
            <a:ext cx="320040" cy="319954"/>
          </a:xfrm>
          <a:custGeom>
            <a:avLst/>
            <a:gdLst/>
            <a:ahLst/>
            <a:cxnLst/>
            <a:rect l="l" t="t" r="r" b="b"/>
            <a:pathLst>
              <a:path w="320040" h="319954">
                <a:moveTo>
                  <a:pt x="231162" y="40125"/>
                </a:moveTo>
                <a:cubicBezTo>
                  <a:pt x="237601" y="33624"/>
                  <a:pt x="246412" y="29999"/>
                  <a:pt x="255536" y="29999"/>
                </a:cubicBezTo>
                <a:cubicBezTo>
                  <a:pt x="274598" y="29999"/>
                  <a:pt x="290036" y="45437"/>
                  <a:pt x="290036" y="64500"/>
                </a:cubicBezTo>
                <a:cubicBezTo>
                  <a:pt x="290036" y="73625"/>
                  <a:pt x="286410" y="82436"/>
                  <a:pt x="279910" y="88874"/>
                </a:cubicBezTo>
                <a:lnTo>
                  <a:pt x="140280" y="228566"/>
                </a:lnTo>
                <a:cubicBezTo>
                  <a:pt x="139342" y="229503"/>
                  <a:pt x="138091" y="230002"/>
                  <a:pt x="136718" y="230002"/>
                </a:cubicBezTo>
                <a:lnTo>
                  <a:pt x="90030" y="230002"/>
                </a:lnTo>
                <a:lnTo>
                  <a:pt x="90030" y="183314"/>
                </a:lnTo>
                <a:cubicBezTo>
                  <a:pt x="90030" y="182003"/>
                  <a:pt x="90530" y="180691"/>
                  <a:pt x="91467" y="179753"/>
                </a:cubicBezTo>
                <a:lnTo>
                  <a:pt x="108532" y="162690"/>
                </a:lnTo>
                <a:lnTo>
                  <a:pt x="127907" y="182067"/>
                </a:lnTo>
                <a:cubicBezTo>
                  <a:pt x="131783" y="185941"/>
                  <a:pt x="138158" y="185941"/>
                  <a:pt x="142034" y="182067"/>
                </a:cubicBezTo>
                <a:cubicBezTo>
                  <a:pt x="145909" y="178192"/>
                  <a:pt x="145909" y="171815"/>
                  <a:pt x="142034" y="167941"/>
                </a:cubicBezTo>
                <a:lnTo>
                  <a:pt x="122658" y="148564"/>
                </a:lnTo>
                <a:lnTo>
                  <a:pt x="148534" y="122690"/>
                </a:lnTo>
                <a:lnTo>
                  <a:pt x="167909" y="142066"/>
                </a:lnTo>
                <a:cubicBezTo>
                  <a:pt x="171785" y="145941"/>
                  <a:pt x="178160" y="145941"/>
                  <a:pt x="182035" y="142066"/>
                </a:cubicBezTo>
                <a:cubicBezTo>
                  <a:pt x="185911" y="138191"/>
                  <a:pt x="185911" y="131815"/>
                  <a:pt x="182035" y="127940"/>
                </a:cubicBezTo>
                <a:lnTo>
                  <a:pt x="162660" y="108564"/>
                </a:lnTo>
                <a:lnTo>
                  <a:pt x="188535" y="82689"/>
                </a:lnTo>
                <a:lnTo>
                  <a:pt x="207911" y="102065"/>
                </a:lnTo>
                <a:cubicBezTo>
                  <a:pt x="211786" y="105940"/>
                  <a:pt x="218162" y="105940"/>
                  <a:pt x="222037" y="102065"/>
                </a:cubicBezTo>
                <a:cubicBezTo>
                  <a:pt x="225913" y="98191"/>
                  <a:pt x="225913" y="91814"/>
                  <a:pt x="222037" y="87939"/>
                </a:cubicBezTo>
                <a:lnTo>
                  <a:pt x="202662" y="68563"/>
                </a:lnTo>
                <a:lnTo>
                  <a:pt x="231101" y="40125"/>
                </a:lnTo>
                <a:lnTo>
                  <a:pt x="231162" y="40125"/>
                </a:lnTo>
                <a:moveTo>
                  <a:pt x="60033" y="183318"/>
                </a:moveTo>
                <a:lnTo>
                  <a:pt x="60033" y="238820"/>
                </a:lnTo>
                <a:lnTo>
                  <a:pt x="4407" y="294383"/>
                </a:lnTo>
                <a:cubicBezTo>
                  <a:pt x="-1469" y="300258"/>
                  <a:pt x="-1469" y="309760"/>
                  <a:pt x="4407" y="315571"/>
                </a:cubicBezTo>
                <a:cubicBezTo>
                  <a:pt x="10283" y="321384"/>
                  <a:pt x="19782" y="321445"/>
                  <a:pt x="25594" y="315571"/>
                </a:cubicBezTo>
                <a:lnTo>
                  <a:pt x="81220" y="259943"/>
                </a:lnTo>
                <a:lnTo>
                  <a:pt x="136721" y="259943"/>
                </a:lnTo>
                <a:cubicBezTo>
                  <a:pt x="146034" y="259943"/>
                  <a:pt x="154909" y="256254"/>
                  <a:pt x="161473" y="249692"/>
                </a:cubicBezTo>
                <a:lnTo>
                  <a:pt x="301164" y="110125"/>
                </a:lnTo>
                <a:cubicBezTo>
                  <a:pt x="313290" y="97999"/>
                  <a:pt x="320040" y="81623"/>
                  <a:pt x="320040" y="64499"/>
                </a:cubicBezTo>
                <a:cubicBezTo>
                  <a:pt x="320040" y="28873"/>
                  <a:pt x="291163" y="-3"/>
                  <a:pt x="255539" y="-3"/>
                </a:cubicBezTo>
                <a:cubicBezTo>
                  <a:pt x="238414" y="-3"/>
                  <a:pt x="222037" y="6809"/>
                  <a:pt x="209914" y="18871"/>
                </a:cubicBezTo>
                <a:lnTo>
                  <a:pt x="70284" y="158563"/>
                </a:lnTo>
                <a:cubicBezTo>
                  <a:pt x="63720" y="165125"/>
                  <a:pt x="60033" y="174001"/>
                  <a:pt x="60033" y="183314"/>
                </a:cubicBezTo>
                <a:lnTo>
                  <a:pt x="60033" y="183318"/>
                </a:lnTo>
              </a:path>
            </a:pathLst>
          </a:custGeom>
          <a:solidFill>
            <a:srgbClr val="1570EF"/>
          </a:solidFill>
          <a:ln/>
        </p:spPr>
        <p:txBody>
          <a:bodyPr wrap="square" lIns="0" tIns="0" rIns="0" bIns="0" rtlCol="0" anchor="ctr"/>
          <a:lstStyle/>
          <a:p>
            <a:pPr marL="0" indent="0">
              <a:buNone/>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640080" y="1506600"/>
            <a:ext cx="2651760" cy="457200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4" name="Text 2"/>
          <p:cNvSpPr/>
          <p:nvPr/>
        </p:nvSpPr>
        <p:spPr>
          <a:xfrm>
            <a:off x="3393440" y="1506600"/>
            <a:ext cx="2651760" cy="457200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5" name="Text 3"/>
          <p:cNvSpPr/>
          <p:nvPr/>
        </p:nvSpPr>
        <p:spPr>
          <a:xfrm>
            <a:off x="6146800" y="1506600"/>
            <a:ext cx="2651760" cy="457200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6" name="Text 4"/>
          <p:cNvSpPr/>
          <p:nvPr/>
        </p:nvSpPr>
        <p:spPr>
          <a:xfrm>
            <a:off x="8900160" y="1506600"/>
            <a:ext cx="2651760" cy="457200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7" name="Text 5"/>
          <p:cNvSpPr/>
          <p:nvPr/>
        </p:nvSpPr>
        <p:spPr>
          <a:xfrm>
            <a:off x="640079" y="1164795"/>
            <a:ext cx="10911841" cy="45719"/>
          </a:xfrm>
          <a:custGeom>
            <a:avLst/>
            <a:gdLst/>
            <a:ahLst/>
            <a:cxnLst/>
            <a:rect l="l" t="t" r="r" b="b"/>
            <a:pathLst>
              <a:path w="10911841" h="45719">
                <a:moveTo>
                  <a:pt x="0" y="0"/>
                </a:moveTo>
                <a:lnTo>
                  <a:pt x="10911841"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8" name="Text 6"/>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9" name="Text 7"/>
          <p:cNvSpPr/>
          <p:nvPr/>
        </p:nvSpPr>
        <p:spPr>
          <a:xfrm>
            <a:off x="640079" y="1"/>
            <a:ext cx="10915441" cy="1034799"/>
          </a:xfrm>
          <a:prstGeom prst="rect">
            <a:avLst/>
          </a:prstGeom>
          <a:noFill/>
          <a:ln/>
        </p:spPr>
        <p:txBody>
          <a:bodyPr wrap="square" lIns="0" tIns="0" rIns="0" bIns="0" rtlCol="0" anchor="b"/>
          <a:lstStyle/>
          <a:p>
            <a:pPr marL="0" indent="0" algn="l">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Měření spotřeby stlačeného vzduchu</a:t>
            </a:r>
            <a:endParaRPr lang="en-US" sz="2400" dirty="0"/>
          </a:p>
        </p:txBody>
      </p:sp>
      <p:sp>
        <p:nvSpPr>
          <p:cNvPr id="10" name="Text 8"/>
          <p:cNvSpPr/>
          <p:nvPr/>
        </p:nvSpPr>
        <p:spPr>
          <a:xfrm>
            <a:off x="857765" y="6309360"/>
            <a:ext cx="787738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11" name="Text 9"/>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7</a:t>
            </a:r>
            <a:endParaRPr lang="en-US" sz="800" dirty="0"/>
          </a:p>
        </p:txBody>
      </p:sp>
      <p:sp>
        <p:nvSpPr>
          <p:cNvPr id="12" name="Text 10"/>
          <p:cNvSpPr/>
          <p:nvPr/>
        </p:nvSpPr>
        <p:spPr>
          <a:xfrm>
            <a:off x="9128760" y="3299287"/>
            <a:ext cx="2194560" cy="2468880"/>
          </a:xfrm>
          <a:prstGeom prst="rect">
            <a:avLst/>
          </a:prstGeom>
          <a:noFill/>
          <a:ln/>
        </p:spPr>
        <p:txBody>
          <a:bodyPr wrap="square" lIns="0" tIns="0" rIns="0" bIns="0" rtlCol="0" anchor="t"/>
          <a:lstStyle/>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Měření spotřeby stlačeného vzduchu je základem pro efektivní řízení.</a:t>
            </a:r>
            <a:endParaRPr lang="en-US" sz="1200" dirty="0"/>
          </a:p>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Pomáhá při optimalizaci systémů stlačeného vzduchu.</a:t>
            </a:r>
            <a:endParaRPr lang="en-US" sz="1200" dirty="0"/>
          </a:p>
        </p:txBody>
      </p:sp>
      <p:sp>
        <p:nvSpPr>
          <p:cNvPr id="13" name="Text 11"/>
          <p:cNvSpPr/>
          <p:nvPr/>
        </p:nvSpPr>
        <p:spPr>
          <a:xfrm>
            <a:off x="9128760" y="2504653"/>
            <a:ext cx="2194560" cy="640080"/>
          </a:xfrm>
          <a:prstGeom prst="rect">
            <a:avLst/>
          </a:prstGeom>
          <a:noFill/>
          <a:ln/>
        </p:spPr>
        <p:txBody>
          <a:bodyPr wrap="square" lIns="0" tIns="0" rIns="0" bIns="0" rtlCol="0" anchor="t"/>
          <a:lstStyle/>
          <a:p>
            <a:pPr marL="0" indent="0" algn="l">
              <a:lnSpc>
                <a:spcPct val="90000"/>
              </a:lnSpc>
              <a:buNone/>
            </a:pPr>
            <a:r>
              <a:rPr lang="en-US" sz="1600" dirty="0">
                <a:solidFill>
                  <a:srgbClr val="000000"/>
                </a:solidFill>
                <a:latin typeface="Figtree SemiBold" pitchFamily="34" charset="0"/>
                <a:ea typeface="Figtree SemiBold" pitchFamily="34" charset="-122"/>
                <a:cs typeface="Figtree SemiBold" pitchFamily="34" charset="-120"/>
              </a:rPr>
              <a:t>Optimalizace systémů</a:t>
            </a:r>
            <a:endParaRPr lang="en-US" sz="1600" dirty="0"/>
          </a:p>
        </p:txBody>
      </p:sp>
      <p:sp>
        <p:nvSpPr>
          <p:cNvPr id="14" name="Text 12"/>
          <p:cNvSpPr/>
          <p:nvPr/>
        </p:nvSpPr>
        <p:spPr>
          <a:xfrm>
            <a:off x="6375400" y="3299287"/>
            <a:ext cx="2194560" cy="2468880"/>
          </a:xfrm>
          <a:prstGeom prst="rect">
            <a:avLst/>
          </a:prstGeom>
          <a:noFill/>
          <a:ln/>
        </p:spPr>
        <p:txBody>
          <a:bodyPr wrap="square" lIns="0" tIns="0" rIns="0" bIns="0" rtlCol="0" anchor="t"/>
          <a:lstStyle/>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Data jsou zaznamenávána s vysokou frekvencí.</a:t>
            </a:r>
            <a:endParaRPr lang="en-US" sz="1200" dirty="0"/>
          </a:p>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Tento přístup umožňuje detailní analýzy spotřeby a identifikaci potenciálních úspor.</a:t>
            </a:r>
            <a:endParaRPr lang="en-US" sz="1200" dirty="0"/>
          </a:p>
        </p:txBody>
      </p:sp>
      <p:sp>
        <p:nvSpPr>
          <p:cNvPr id="15" name="Text 13"/>
          <p:cNvSpPr/>
          <p:nvPr/>
        </p:nvSpPr>
        <p:spPr>
          <a:xfrm>
            <a:off x="6375400" y="2504653"/>
            <a:ext cx="2194560" cy="640080"/>
          </a:xfrm>
          <a:prstGeom prst="rect">
            <a:avLst/>
          </a:prstGeom>
          <a:noFill/>
          <a:ln/>
        </p:spPr>
        <p:txBody>
          <a:bodyPr wrap="square" lIns="0" tIns="0" rIns="0" bIns="0" rtlCol="0" anchor="t"/>
          <a:lstStyle/>
          <a:p>
            <a:pPr marL="0" indent="0" algn="l">
              <a:lnSpc>
                <a:spcPct val="90000"/>
              </a:lnSpc>
              <a:buNone/>
            </a:pPr>
            <a:r>
              <a:rPr lang="en-US" sz="1600" dirty="0">
                <a:solidFill>
                  <a:srgbClr val="000000"/>
                </a:solidFill>
                <a:latin typeface="Figtree SemiBold" pitchFamily="34" charset="0"/>
                <a:ea typeface="Figtree SemiBold" pitchFamily="34" charset="-122"/>
                <a:cs typeface="Figtree SemiBold" pitchFamily="34" charset="-120"/>
              </a:rPr>
              <a:t>Detailní analýza dat</a:t>
            </a:r>
            <a:endParaRPr lang="en-US" sz="1600" dirty="0"/>
          </a:p>
        </p:txBody>
      </p:sp>
      <p:sp>
        <p:nvSpPr>
          <p:cNvPr id="16" name="Text 14"/>
          <p:cNvSpPr/>
          <p:nvPr/>
        </p:nvSpPr>
        <p:spPr>
          <a:xfrm>
            <a:off x="3622040" y="3299287"/>
            <a:ext cx="2194560" cy="2468880"/>
          </a:xfrm>
          <a:prstGeom prst="rect">
            <a:avLst/>
          </a:prstGeom>
          <a:noFill/>
          <a:ln/>
        </p:spPr>
        <p:txBody>
          <a:bodyPr wrap="square" lIns="0" tIns="0" rIns="0" bIns="0" rtlCol="0" anchor="t"/>
          <a:lstStyle/>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Instalace měřicích zařízení probíhá bez nutnosti přerušení výroby.</a:t>
            </a:r>
            <a:endParaRPr lang="en-US" sz="1200" dirty="0"/>
          </a:p>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To zajišťuje kontinuitu provozu a minimalizuje dopad na výrobní procesy.</a:t>
            </a:r>
            <a:endParaRPr lang="en-US" sz="1200" dirty="0"/>
          </a:p>
        </p:txBody>
      </p:sp>
      <p:sp>
        <p:nvSpPr>
          <p:cNvPr id="17" name="Text 15"/>
          <p:cNvSpPr/>
          <p:nvPr/>
        </p:nvSpPr>
        <p:spPr>
          <a:xfrm>
            <a:off x="3622040" y="2504653"/>
            <a:ext cx="2194560" cy="640080"/>
          </a:xfrm>
          <a:prstGeom prst="rect">
            <a:avLst/>
          </a:prstGeom>
          <a:noFill/>
          <a:ln/>
        </p:spPr>
        <p:txBody>
          <a:bodyPr wrap="square" lIns="0" tIns="0" rIns="0" bIns="0" rtlCol="0" anchor="t"/>
          <a:lstStyle/>
          <a:p>
            <a:pPr marL="0" indent="0" algn="l">
              <a:lnSpc>
                <a:spcPct val="90000"/>
              </a:lnSpc>
              <a:buNone/>
            </a:pPr>
            <a:r>
              <a:rPr lang="en-US" sz="1600" dirty="0">
                <a:solidFill>
                  <a:srgbClr val="000000"/>
                </a:solidFill>
                <a:latin typeface="Figtree SemiBold" pitchFamily="34" charset="0"/>
                <a:ea typeface="Figtree SemiBold" pitchFamily="34" charset="-122"/>
                <a:cs typeface="Figtree SemiBold" pitchFamily="34" charset="-120"/>
              </a:rPr>
              <a:t>Nepřerušovaná instalace</a:t>
            </a:r>
            <a:endParaRPr lang="en-US" sz="1600" dirty="0"/>
          </a:p>
        </p:txBody>
      </p:sp>
      <p:sp>
        <p:nvSpPr>
          <p:cNvPr id="18" name="Text 16"/>
          <p:cNvSpPr/>
          <p:nvPr/>
        </p:nvSpPr>
        <p:spPr>
          <a:xfrm>
            <a:off x="868680" y="3299287"/>
            <a:ext cx="2194560" cy="2468880"/>
          </a:xfrm>
          <a:prstGeom prst="rect">
            <a:avLst/>
          </a:prstGeom>
          <a:noFill/>
          <a:ln/>
        </p:spPr>
        <p:txBody>
          <a:bodyPr wrap="square" lIns="0" tIns="0" rIns="0" bIns="0" rtlCol="0" anchor="t"/>
          <a:lstStyle/>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Spotřeba stlačeného vzduchu se měří přímým průtokovým měřením na přívodním potrubí.</a:t>
            </a:r>
            <a:endParaRPr lang="en-US" sz="1200" dirty="0"/>
          </a:p>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Tato metoda umožňuje získat přesná data i při vysokých průtocích a velkých dimenzích potrubí.</a:t>
            </a:r>
            <a:endParaRPr lang="en-US" sz="1200" dirty="0"/>
          </a:p>
        </p:txBody>
      </p:sp>
      <p:sp>
        <p:nvSpPr>
          <p:cNvPr id="19" name="Text 17"/>
          <p:cNvSpPr/>
          <p:nvPr/>
        </p:nvSpPr>
        <p:spPr>
          <a:xfrm>
            <a:off x="868680" y="2504653"/>
            <a:ext cx="2194560" cy="640080"/>
          </a:xfrm>
          <a:prstGeom prst="rect">
            <a:avLst/>
          </a:prstGeom>
          <a:noFill/>
          <a:ln/>
        </p:spPr>
        <p:txBody>
          <a:bodyPr wrap="square" lIns="0" tIns="0" rIns="0" bIns="0" rtlCol="0" anchor="t"/>
          <a:lstStyle/>
          <a:p>
            <a:pPr marL="0" indent="0" algn="l">
              <a:lnSpc>
                <a:spcPct val="90000"/>
              </a:lnSpc>
              <a:buNone/>
            </a:pPr>
            <a:r>
              <a:rPr lang="en-US" sz="1600" dirty="0">
                <a:solidFill>
                  <a:srgbClr val="000000"/>
                </a:solidFill>
                <a:latin typeface="Figtree SemiBold" pitchFamily="34" charset="0"/>
                <a:ea typeface="Figtree SemiBold" pitchFamily="34" charset="-122"/>
                <a:cs typeface="Figtree SemiBold" pitchFamily="34" charset="-120"/>
              </a:rPr>
              <a:t>Přesné měření spotřeby</a:t>
            </a:r>
            <a:endParaRPr lang="en-US" sz="1600" dirty="0"/>
          </a:p>
        </p:txBody>
      </p:sp>
      <p:sp>
        <p:nvSpPr>
          <p:cNvPr id="20" name="Text 18"/>
          <p:cNvSpPr/>
          <p:nvPr/>
        </p:nvSpPr>
        <p:spPr>
          <a:xfrm>
            <a:off x="11009743" y="6137907"/>
            <a:ext cx="548640" cy="548640"/>
          </a:xfrm>
          <a:prstGeom prst="rect">
            <a:avLst/>
          </a:prstGeom>
          <a:blipFill>
            <a:blip r:embed="rId3"/>
            <a:srcRect/>
            <a:stretch>
              <a:fillRect t="23488" b="23488"/>
            </a:stretch>
          </a:blipFill>
          <a:ln/>
        </p:spPr>
        <p:txBody>
          <a:bodyPr wrap="square" lIns="0" tIns="0" rIns="0" bIns="0" rtlCol="0" anchor="ctr"/>
          <a:lstStyle/>
          <a:p>
            <a:pPr marL="0" indent="0">
              <a:buNone/>
            </a:pPr>
            <a:endParaRPr lang="en-US" dirty="0"/>
          </a:p>
        </p:txBody>
      </p:sp>
      <p:sp>
        <p:nvSpPr>
          <p:cNvPr id="21" name="Text 19"/>
          <p:cNvSpPr/>
          <p:nvPr/>
        </p:nvSpPr>
        <p:spPr>
          <a:xfrm>
            <a:off x="868680" y="1816693"/>
            <a:ext cx="365760" cy="365760"/>
          </a:xfrm>
          <a:custGeom>
            <a:avLst/>
            <a:gdLst/>
            <a:ahLst/>
            <a:cxnLst/>
            <a:rect l="l" t="t" r="r" b="b"/>
            <a:pathLst>
              <a:path w="365760" h="365760">
                <a:moveTo>
                  <a:pt x="331470" y="182880"/>
                </a:moveTo>
                <a:cubicBezTo>
                  <a:pt x="331470" y="100814"/>
                  <a:pt x="264946" y="34290"/>
                  <a:pt x="182880" y="34290"/>
                </a:cubicBezTo>
                <a:cubicBezTo>
                  <a:pt x="100814" y="34290"/>
                  <a:pt x="34290" y="100814"/>
                  <a:pt x="34290" y="182880"/>
                </a:cubicBezTo>
                <a:cubicBezTo>
                  <a:pt x="34290" y="264946"/>
                  <a:pt x="100814" y="331470"/>
                  <a:pt x="182880" y="331470"/>
                </a:cubicBezTo>
                <a:cubicBezTo>
                  <a:pt x="264946" y="331470"/>
                  <a:pt x="331470" y="264946"/>
                  <a:pt x="331470" y="182880"/>
                </a:cubicBezTo>
                <a:lnTo>
                  <a:pt x="331470" y="182880"/>
                </a:lnTo>
                <a:moveTo>
                  <a:pt x="0" y="182880"/>
                </a:moveTo>
                <a:cubicBezTo>
                  <a:pt x="0" y="81879"/>
                  <a:pt x="81879" y="0"/>
                  <a:pt x="182880" y="0"/>
                </a:cubicBezTo>
                <a:cubicBezTo>
                  <a:pt x="283881" y="0"/>
                  <a:pt x="365760" y="81879"/>
                  <a:pt x="365760" y="182880"/>
                </a:cubicBezTo>
                <a:cubicBezTo>
                  <a:pt x="365760" y="283881"/>
                  <a:pt x="283881" y="365760"/>
                  <a:pt x="182880" y="365760"/>
                </a:cubicBezTo>
                <a:cubicBezTo>
                  <a:pt x="81879" y="365760"/>
                  <a:pt x="0" y="283881"/>
                  <a:pt x="0" y="182880"/>
                </a:cubicBezTo>
                <a:moveTo>
                  <a:pt x="137160" y="108587"/>
                </a:moveTo>
                <a:lnTo>
                  <a:pt x="137160" y="142877"/>
                </a:lnTo>
                <a:cubicBezTo>
                  <a:pt x="137160" y="152379"/>
                  <a:pt x="129516" y="160024"/>
                  <a:pt x="120017" y="160024"/>
                </a:cubicBezTo>
                <a:cubicBezTo>
                  <a:pt x="110514" y="160024"/>
                  <a:pt x="102874" y="152379"/>
                  <a:pt x="102874" y="142880"/>
                </a:cubicBezTo>
                <a:lnTo>
                  <a:pt x="102874" y="108590"/>
                </a:lnTo>
                <a:cubicBezTo>
                  <a:pt x="102874" y="99088"/>
                  <a:pt x="110518" y="91447"/>
                  <a:pt x="120020" y="91447"/>
                </a:cubicBezTo>
                <a:cubicBezTo>
                  <a:pt x="129523" y="91447"/>
                  <a:pt x="137167" y="99092"/>
                  <a:pt x="137167" y="108594"/>
                </a:cubicBezTo>
                <a:lnTo>
                  <a:pt x="137160" y="108587"/>
                </a:lnTo>
                <a:moveTo>
                  <a:pt x="200027" y="108587"/>
                </a:moveTo>
                <a:lnTo>
                  <a:pt x="200027" y="142877"/>
                </a:lnTo>
                <a:cubicBezTo>
                  <a:pt x="200027" y="152379"/>
                  <a:pt x="192382" y="160024"/>
                  <a:pt x="182884" y="160024"/>
                </a:cubicBezTo>
                <a:cubicBezTo>
                  <a:pt x="173381" y="160024"/>
                  <a:pt x="165740" y="152379"/>
                  <a:pt x="165740" y="142880"/>
                </a:cubicBezTo>
                <a:lnTo>
                  <a:pt x="165740" y="108590"/>
                </a:lnTo>
                <a:cubicBezTo>
                  <a:pt x="165740" y="99088"/>
                  <a:pt x="173385" y="91447"/>
                  <a:pt x="182887" y="91447"/>
                </a:cubicBezTo>
                <a:cubicBezTo>
                  <a:pt x="192390" y="91447"/>
                  <a:pt x="200034" y="99092"/>
                  <a:pt x="200034" y="108594"/>
                </a:cubicBezTo>
                <a:lnTo>
                  <a:pt x="200027" y="108587"/>
                </a:lnTo>
                <a:moveTo>
                  <a:pt x="262890" y="108587"/>
                </a:moveTo>
                <a:lnTo>
                  <a:pt x="262890" y="142877"/>
                </a:lnTo>
                <a:cubicBezTo>
                  <a:pt x="262890" y="152379"/>
                  <a:pt x="255246" y="160024"/>
                  <a:pt x="245747" y="160024"/>
                </a:cubicBezTo>
                <a:cubicBezTo>
                  <a:pt x="236244" y="160024"/>
                  <a:pt x="228604" y="152379"/>
                  <a:pt x="228604" y="142880"/>
                </a:cubicBezTo>
                <a:lnTo>
                  <a:pt x="228604" y="108590"/>
                </a:lnTo>
                <a:cubicBezTo>
                  <a:pt x="228604" y="99088"/>
                  <a:pt x="236248" y="91447"/>
                  <a:pt x="245750" y="91447"/>
                </a:cubicBezTo>
                <a:cubicBezTo>
                  <a:pt x="255253" y="91447"/>
                  <a:pt x="262897" y="99092"/>
                  <a:pt x="262897" y="108594"/>
                </a:cubicBezTo>
                <a:lnTo>
                  <a:pt x="262890" y="108587"/>
                </a:lnTo>
              </a:path>
            </a:pathLst>
          </a:custGeom>
          <a:solidFill>
            <a:srgbClr val="1570EF"/>
          </a:solidFill>
          <a:ln/>
        </p:spPr>
        <p:txBody>
          <a:bodyPr wrap="square" lIns="0" tIns="0" rIns="0" bIns="0" rtlCol="0" anchor="ctr"/>
          <a:lstStyle/>
          <a:p>
            <a:pPr marL="0" indent="0">
              <a:buNone/>
            </a:pPr>
            <a:endParaRPr lang="en-US" dirty="0"/>
          </a:p>
        </p:txBody>
      </p:sp>
      <p:sp>
        <p:nvSpPr>
          <p:cNvPr id="22" name="Text 20"/>
          <p:cNvSpPr/>
          <p:nvPr/>
        </p:nvSpPr>
        <p:spPr>
          <a:xfrm>
            <a:off x="3622040" y="1816693"/>
            <a:ext cx="365760" cy="365760"/>
          </a:xfrm>
          <a:custGeom>
            <a:avLst/>
            <a:gdLst/>
            <a:ahLst/>
            <a:cxnLst/>
            <a:rect l="l" t="t" r="r" b="b"/>
            <a:pathLst>
              <a:path w="365760" h="365760">
                <a:moveTo>
                  <a:pt x="182880" y="34290"/>
                </a:moveTo>
                <a:cubicBezTo>
                  <a:pt x="264946" y="34290"/>
                  <a:pt x="331470" y="100814"/>
                  <a:pt x="331470" y="182880"/>
                </a:cubicBezTo>
                <a:cubicBezTo>
                  <a:pt x="331470" y="264946"/>
                  <a:pt x="264946" y="331470"/>
                  <a:pt x="182880" y="331470"/>
                </a:cubicBezTo>
                <a:cubicBezTo>
                  <a:pt x="100814" y="331470"/>
                  <a:pt x="34290" y="264946"/>
                  <a:pt x="34290" y="182880"/>
                </a:cubicBezTo>
                <a:cubicBezTo>
                  <a:pt x="34290" y="100814"/>
                  <a:pt x="100814" y="34290"/>
                  <a:pt x="182880" y="34290"/>
                </a:cubicBezTo>
                <a:lnTo>
                  <a:pt x="182880" y="34290"/>
                </a:lnTo>
                <a:moveTo>
                  <a:pt x="182880" y="365760"/>
                </a:moveTo>
                <a:cubicBezTo>
                  <a:pt x="283881" y="365760"/>
                  <a:pt x="365760" y="283881"/>
                  <a:pt x="365760" y="182880"/>
                </a:cubicBezTo>
                <a:cubicBezTo>
                  <a:pt x="365760" y="81879"/>
                  <a:pt x="283881" y="0"/>
                  <a:pt x="182880" y="0"/>
                </a:cubicBezTo>
                <a:cubicBezTo>
                  <a:pt x="81879" y="0"/>
                  <a:pt x="0" y="81879"/>
                  <a:pt x="0" y="182880"/>
                </a:cubicBezTo>
                <a:cubicBezTo>
                  <a:pt x="0" y="283881"/>
                  <a:pt x="81879" y="365760"/>
                  <a:pt x="182880" y="365760"/>
                </a:cubicBezTo>
                <a:moveTo>
                  <a:pt x="222887" y="251460"/>
                </a:moveTo>
                <a:cubicBezTo>
                  <a:pt x="222887" y="235531"/>
                  <a:pt x="213527" y="221742"/>
                  <a:pt x="200027" y="215312"/>
                </a:cubicBezTo>
                <a:lnTo>
                  <a:pt x="200027" y="85723"/>
                </a:lnTo>
                <a:cubicBezTo>
                  <a:pt x="200027" y="76221"/>
                  <a:pt x="192382" y="68580"/>
                  <a:pt x="182884" y="68580"/>
                </a:cubicBezTo>
                <a:cubicBezTo>
                  <a:pt x="173381" y="68580"/>
                  <a:pt x="165740" y="76224"/>
                  <a:pt x="165740" y="85727"/>
                </a:cubicBezTo>
                <a:lnTo>
                  <a:pt x="165740" y="215316"/>
                </a:lnTo>
                <a:cubicBezTo>
                  <a:pt x="152240" y="221746"/>
                  <a:pt x="142880" y="235531"/>
                  <a:pt x="142880" y="251464"/>
                </a:cubicBezTo>
                <a:cubicBezTo>
                  <a:pt x="142880" y="273537"/>
                  <a:pt x="160810" y="291470"/>
                  <a:pt x="182887" y="291470"/>
                </a:cubicBezTo>
                <a:cubicBezTo>
                  <a:pt x="204961" y="291470"/>
                  <a:pt x="222894" y="273541"/>
                  <a:pt x="222894" y="251467"/>
                </a:cubicBezTo>
                <a:lnTo>
                  <a:pt x="222887" y="251460"/>
                </a:lnTo>
                <a:moveTo>
                  <a:pt x="114300" y="137160"/>
                </a:moveTo>
                <a:cubicBezTo>
                  <a:pt x="126926" y="137160"/>
                  <a:pt x="137160" y="126926"/>
                  <a:pt x="137160" y="114300"/>
                </a:cubicBezTo>
                <a:cubicBezTo>
                  <a:pt x="137160" y="101674"/>
                  <a:pt x="126926" y="91440"/>
                  <a:pt x="114300" y="91440"/>
                </a:cubicBezTo>
                <a:cubicBezTo>
                  <a:pt x="101674" y="91440"/>
                  <a:pt x="91440" y="101674"/>
                  <a:pt x="91440" y="114300"/>
                </a:cubicBezTo>
                <a:cubicBezTo>
                  <a:pt x="91440" y="126926"/>
                  <a:pt x="101674" y="137160"/>
                  <a:pt x="114300" y="137160"/>
                </a:cubicBezTo>
                <a:moveTo>
                  <a:pt x="102870" y="182880"/>
                </a:moveTo>
                <a:cubicBezTo>
                  <a:pt x="102870" y="170254"/>
                  <a:pt x="92636" y="160020"/>
                  <a:pt x="80010" y="160020"/>
                </a:cubicBezTo>
                <a:cubicBezTo>
                  <a:pt x="67384" y="160020"/>
                  <a:pt x="57150" y="170254"/>
                  <a:pt x="57150" y="182880"/>
                </a:cubicBezTo>
                <a:cubicBezTo>
                  <a:pt x="57150" y="195506"/>
                  <a:pt x="67384" y="205740"/>
                  <a:pt x="80010" y="205740"/>
                </a:cubicBezTo>
                <a:cubicBezTo>
                  <a:pt x="92636" y="205740"/>
                  <a:pt x="102870" y="195506"/>
                  <a:pt x="102870" y="182880"/>
                </a:cubicBezTo>
                <a:moveTo>
                  <a:pt x="285750" y="205740"/>
                </a:moveTo>
                <a:cubicBezTo>
                  <a:pt x="298376" y="205740"/>
                  <a:pt x="308610" y="195506"/>
                  <a:pt x="308610" y="182880"/>
                </a:cubicBezTo>
                <a:cubicBezTo>
                  <a:pt x="308610" y="170254"/>
                  <a:pt x="298376" y="160020"/>
                  <a:pt x="285750" y="160020"/>
                </a:cubicBezTo>
                <a:cubicBezTo>
                  <a:pt x="273124" y="160020"/>
                  <a:pt x="262890" y="170254"/>
                  <a:pt x="262890" y="182880"/>
                </a:cubicBezTo>
                <a:cubicBezTo>
                  <a:pt x="262890" y="195506"/>
                  <a:pt x="273124" y="205740"/>
                  <a:pt x="285750" y="205740"/>
                </a:cubicBezTo>
                <a:moveTo>
                  <a:pt x="274320" y="114300"/>
                </a:moveTo>
                <a:cubicBezTo>
                  <a:pt x="274320" y="101674"/>
                  <a:pt x="264086" y="91440"/>
                  <a:pt x="251460" y="91440"/>
                </a:cubicBezTo>
                <a:cubicBezTo>
                  <a:pt x="238834" y="91440"/>
                  <a:pt x="228600" y="101674"/>
                  <a:pt x="228600" y="114300"/>
                </a:cubicBezTo>
                <a:cubicBezTo>
                  <a:pt x="228600" y="126926"/>
                  <a:pt x="238834" y="137160"/>
                  <a:pt x="251460" y="137160"/>
                </a:cubicBezTo>
                <a:cubicBezTo>
                  <a:pt x="264086" y="137160"/>
                  <a:pt x="274320" y="126926"/>
                  <a:pt x="274320" y="114300"/>
                </a:cubicBezTo>
              </a:path>
            </a:pathLst>
          </a:custGeom>
          <a:solidFill>
            <a:srgbClr val="1570EF"/>
          </a:solidFill>
          <a:ln/>
        </p:spPr>
        <p:txBody>
          <a:bodyPr wrap="square" lIns="0" tIns="0" rIns="0" bIns="0" rtlCol="0" anchor="ctr"/>
          <a:lstStyle/>
          <a:p>
            <a:pPr marL="0" indent="0">
              <a:buNone/>
            </a:pPr>
            <a:endParaRPr lang="en-US" dirty="0"/>
          </a:p>
        </p:txBody>
      </p:sp>
      <p:sp>
        <p:nvSpPr>
          <p:cNvPr id="23" name="Text 21"/>
          <p:cNvSpPr/>
          <p:nvPr/>
        </p:nvSpPr>
        <p:spPr>
          <a:xfrm>
            <a:off x="6375400" y="1816693"/>
            <a:ext cx="365760" cy="365760"/>
          </a:xfrm>
          <a:custGeom>
            <a:avLst/>
            <a:gdLst/>
            <a:ahLst/>
            <a:cxnLst/>
            <a:rect l="l" t="t" r="r" b="b"/>
            <a:pathLst>
              <a:path w="365760" h="365760">
                <a:moveTo>
                  <a:pt x="52252" y="39188"/>
                </a:moveTo>
                <a:cubicBezTo>
                  <a:pt x="45069" y="39188"/>
                  <a:pt x="39191" y="45065"/>
                  <a:pt x="39191" y="52249"/>
                </a:cubicBezTo>
                <a:lnTo>
                  <a:pt x="39191" y="313508"/>
                </a:lnTo>
                <a:cubicBezTo>
                  <a:pt x="39191" y="320691"/>
                  <a:pt x="45069" y="326569"/>
                  <a:pt x="52252" y="326569"/>
                </a:cubicBezTo>
                <a:lnTo>
                  <a:pt x="313511" y="326569"/>
                </a:lnTo>
                <a:cubicBezTo>
                  <a:pt x="320695" y="326569"/>
                  <a:pt x="326572" y="320691"/>
                  <a:pt x="326572" y="313508"/>
                </a:cubicBezTo>
                <a:lnTo>
                  <a:pt x="326572" y="52249"/>
                </a:lnTo>
                <a:cubicBezTo>
                  <a:pt x="326572" y="45065"/>
                  <a:pt x="320695" y="39188"/>
                  <a:pt x="313511" y="39188"/>
                </a:cubicBezTo>
                <a:lnTo>
                  <a:pt x="52252" y="39188"/>
                </a:lnTo>
                <a:moveTo>
                  <a:pt x="0" y="52252"/>
                </a:moveTo>
                <a:cubicBezTo>
                  <a:pt x="0" y="23434"/>
                  <a:pt x="23431" y="0"/>
                  <a:pt x="52252" y="0"/>
                </a:cubicBezTo>
                <a:lnTo>
                  <a:pt x="313511" y="0"/>
                </a:lnTo>
                <a:cubicBezTo>
                  <a:pt x="342329" y="0"/>
                  <a:pt x="365764" y="23431"/>
                  <a:pt x="365764" y="52252"/>
                </a:cubicBezTo>
                <a:lnTo>
                  <a:pt x="365764" y="313511"/>
                </a:lnTo>
                <a:cubicBezTo>
                  <a:pt x="365764" y="342329"/>
                  <a:pt x="342333" y="365764"/>
                  <a:pt x="313511" y="365764"/>
                </a:cubicBezTo>
                <a:lnTo>
                  <a:pt x="52252" y="365764"/>
                </a:lnTo>
                <a:cubicBezTo>
                  <a:pt x="23434" y="365764"/>
                  <a:pt x="0" y="342333"/>
                  <a:pt x="0" y="313511"/>
                </a:cubicBezTo>
                <a:lnTo>
                  <a:pt x="0" y="52252"/>
                </a:lnTo>
                <a:moveTo>
                  <a:pt x="117566" y="97972"/>
                </a:moveTo>
                <a:lnTo>
                  <a:pt x="117566" y="189412"/>
                </a:lnTo>
                <a:cubicBezTo>
                  <a:pt x="117566" y="200272"/>
                  <a:pt x="108832" y="209006"/>
                  <a:pt x="97972" y="209006"/>
                </a:cubicBezTo>
                <a:cubicBezTo>
                  <a:pt x="87113" y="209006"/>
                  <a:pt x="78379" y="200272"/>
                  <a:pt x="78379" y="189412"/>
                </a:cubicBezTo>
                <a:lnTo>
                  <a:pt x="78379" y="97972"/>
                </a:lnTo>
                <a:cubicBezTo>
                  <a:pt x="78379" y="87113"/>
                  <a:pt x="87113" y="78379"/>
                  <a:pt x="97972" y="78379"/>
                </a:cubicBezTo>
                <a:cubicBezTo>
                  <a:pt x="108832" y="78379"/>
                  <a:pt x="117566" y="87113"/>
                  <a:pt x="117566" y="97972"/>
                </a:cubicBezTo>
                <a:moveTo>
                  <a:pt x="195941" y="97972"/>
                </a:moveTo>
                <a:lnTo>
                  <a:pt x="195941" y="189412"/>
                </a:lnTo>
                <a:cubicBezTo>
                  <a:pt x="195941" y="200272"/>
                  <a:pt x="187207" y="209006"/>
                  <a:pt x="176347" y="209006"/>
                </a:cubicBezTo>
                <a:cubicBezTo>
                  <a:pt x="165488" y="209006"/>
                  <a:pt x="156754" y="200272"/>
                  <a:pt x="156754" y="189412"/>
                </a:cubicBezTo>
                <a:lnTo>
                  <a:pt x="156754" y="97972"/>
                </a:lnTo>
                <a:cubicBezTo>
                  <a:pt x="156754" y="87113"/>
                  <a:pt x="165488" y="78379"/>
                  <a:pt x="176347" y="78379"/>
                </a:cubicBezTo>
                <a:cubicBezTo>
                  <a:pt x="187207" y="78379"/>
                  <a:pt x="195941" y="87113"/>
                  <a:pt x="195941" y="97972"/>
                </a:cubicBezTo>
              </a:path>
            </a:pathLst>
          </a:custGeom>
          <a:solidFill>
            <a:srgbClr val="1570EF"/>
          </a:solidFill>
          <a:ln/>
        </p:spPr>
        <p:txBody>
          <a:bodyPr wrap="square" lIns="0" tIns="0" rIns="0" bIns="0" rtlCol="0" anchor="ctr"/>
          <a:lstStyle/>
          <a:p>
            <a:pPr marL="0" indent="0">
              <a:buNone/>
            </a:pPr>
            <a:endParaRPr lang="en-US" dirty="0"/>
          </a:p>
        </p:txBody>
      </p:sp>
      <p:sp>
        <p:nvSpPr>
          <p:cNvPr id="24" name="Text 22"/>
          <p:cNvSpPr/>
          <p:nvPr/>
        </p:nvSpPr>
        <p:spPr>
          <a:xfrm>
            <a:off x="9174480" y="1816693"/>
            <a:ext cx="274320" cy="365760"/>
          </a:xfrm>
          <a:custGeom>
            <a:avLst/>
            <a:gdLst/>
            <a:ahLst/>
            <a:cxnLst/>
            <a:rect l="l" t="t" r="r" b="b"/>
            <a:pathLst>
              <a:path w="274320" h="365760">
                <a:moveTo>
                  <a:pt x="240030" y="125730"/>
                </a:moveTo>
                <a:lnTo>
                  <a:pt x="240030" y="320040"/>
                </a:lnTo>
                <a:cubicBezTo>
                  <a:pt x="240030" y="326327"/>
                  <a:pt x="234887" y="331470"/>
                  <a:pt x="228599" y="331470"/>
                </a:cubicBezTo>
                <a:lnTo>
                  <a:pt x="45718" y="331470"/>
                </a:lnTo>
                <a:cubicBezTo>
                  <a:pt x="39431" y="331470"/>
                  <a:pt x="34287" y="326327"/>
                  <a:pt x="34287" y="320040"/>
                </a:cubicBezTo>
                <a:lnTo>
                  <a:pt x="34287" y="125730"/>
                </a:lnTo>
                <a:lnTo>
                  <a:pt x="240030" y="125730"/>
                </a:lnTo>
                <a:moveTo>
                  <a:pt x="240030" y="91440"/>
                </a:moveTo>
                <a:lnTo>
                  <a:pt x="34290" y="91440"/>
                </a:lnTo>
                <a:lnTo>
                  <a:pt x="34290" y="45720"/>
                </a:lnTo>
                <a:cubicBezTo>
                  <a:pt x="34290" y="39433"/>
                  <a:pt x="39433" y="34290"/>
                  <a:pt x="45721" y="34290"/>
                </a:cubicBezTo>
                <a:lnTo>
                  <a:pt x="228602" y="34290"/>
                </a:lnTo>
                <a:cubicBezTo>
                  <a:pt x="234889" y="34290"/>
                  <a:pt x="240033" y="39433"/>
                  <a:pt x="240033" y="45720"/>
                </a:cubicBezTo>
                <a:lnTo>
                  <a:pt x="240030" y="91440"/>
                </a:lnTo>
                <a:moveTo>
                  <a:pt x="274320" y="91440"/>
                </a:moveTo>
                <a:lnTo>
                  <a:pt x="274320" y="45720"/>
                </a:lnTo>
                <a:cubicBezTo>
                  <a:pt x="274320" y="20501"/>
                  <a:pt x="253817" y="0"/>
                  <a:pt x="228599" y="0"/>
                </a:cubicBezTo>
                <a:lnTo>
                  <a:pt x="45718" y="0"/>
                </a:lnTo>
                <a:cubicBezTo>
                  <a:pt x="20500" y="0"/>
                  <a:pt x="-3" y="20501"/>
                  <a:pt x="-3" y="45720"/>
                </a:cubicBezTo>
                <a:lnTo>
                  <a:pt x="-3" y="91440"/>
                </a:lnTo>
                <a:lnTo>
                  <a:pt x="-3" y="108587"/>
                </a:lnTo>
                <a:lnTo>
                  <a:pt x="-3" y="125734"/>
                </a:lnTo>
                <a:lnTo>
                  <a:pt x="-3" y="320044"/>
                </a:lnTo>
                <a:cubicBezTo>
                  <a:pt x="-3" y="345263"/>
                  <a:pt x="20500" y="365764"/>
                  <a:pt x="45718" y="365764"/>
                </a:cubicBezTo>
                <a:lnTo>
                  <a:pt x="228599" y="365764"/>
                </a:lnTo>
                <a:cubicBezTo>
                  <a:pt x="253817" y="365764"/>
                  <a:pt x="274320" y="345263"/>
                  <a:pt x="274320" y="320044"/>
                </a:cubicBezTo>
                <a:lnTo>
                  <a:pt x="274320" y="125734"/>
                </a:lnTo>
                <a:lnTo>
                  <a:pt x="274320" y="108590"/>
                </a:lnTo>
                <a:lnTo>
                  <a:pt x="274320" y="91440"/>
                </a:lnTo>
                <a:moveTo>
                  <a:pt x="57149" y="165737"/>
                </a:moveTo>
                <a:cubicBezTo>
                  <a:pt x="57149" y="175206"/>
                  <a:pt x="64824" y="182884"/>
                  <a:pt x="74294" y="182884"/>
                </a:cubicBezTo>
                <a:cubicBezTo>
                  <a:pt x="83764" y="182884"/>
                  <a:pt x="91439" y="175206"/>
                  <a:pt x="91439" y="165740"/>
                </a:cubicBezTo>
                <a:cubicBezTo>
                  <a:pt x="91439" y="156271"/>
                  <a:pt x="83764" y="148597"/>
                  <a:pt x="74294" y="148597"/>
                </a:cubicBezTo>
                <a:cubicBezTo>
                  <a:pt x="64824" y="148597"/>
                  <a:pt x="57149" y="156275"/>
                  <a:pt x="57149" y="165744"/>
                </a:cubicBezTo>
                <a:lnTo>
                  <a:pt x="57149" y="165737"/>
                </a:lnTo>
                <a:moveTo>
                  <a:pt x="74294" y="211457"/>
                </a:moveTo>
                <a:cubicBezTo>
                  <a:pt x="64824" y="211457"/>
                  <a:pt x="57149" y="219134"/>
                  <a:pt x="57149" y="228604"/>
                </a:cubicBezTo>
                <a:cubicBezTo>
                  <a:pt x="57149" y="238073"/>
                  <a:pt x="64824" y="245750"/>
                  <a:pt x="74294" y="245750"/>
                </a:cubicBezTo>
                <a:cubicBezTo>
                  <a:pt x="83764" y="245750"/>
                  <a:pt x="91439" y="238073"/>
                  <a:pt x="91439" y="228607"/>
                </a:cubicBezTo>
                <a:cubicBezTo>
                  <a:pt x="91439" y="219138"/>
                  <a:pt x="83764" y="211464"/>
                  <a:pt x="74294" y="211464"/>
                </a:cubicBezTo>
                <a:lnTo>
                  <a:pt x="74294" y="211457"/>
                </a:lnTo>
                <a:moveTo>
                  <a:pt x="57149" y="291467"/>
                </a:moveTo>
                <a:cubicBezTo>
                  <a:pt x="57149" y="300969"/>
                  <a:pt x="64792" y="308614"/>
                  <a:pt x="74294" y="308614"/>
                </a:cubicBezTo>
                <a:lnTo>
                  <a:pt x="137160" y="308614"/>
                </a:lnTo>
                <a:cubicBezTo>
                  <a:pt x="146662" y="308614"/>
                  <a:pt x="154305" y="300969"/>
                  <a:pt x="154305" y="291470"/>
                </a:cubicBezTo>
                <a:cubicBezTo>
                  <a:pt x="154305" y="281968"/>
                  <a:pt x="146662" y="274327"/>
                  <a:pt x="137160" y="274327"/>
                </a:cubicBezTo>
                <a:lnTo>
                  <a:pt x="74294" y="274327"/>
                </a:lnTo>
                <a:cubicBezTo>
                  <a:pt x="64792" y="274327"/>
                  <a:pt x="57149" y="281972"/>
                  <a:pt x="57149" y="291474"/>
                </a:cubicBezTo>
                <a:lnTo>
                  <a:pt x="57149" y="291467"/>
                </a:lnTo>
                <a:moveTo>
                  <a:pt x="137160" y="148590"/>
                </a:moveTo>
                <a:cubicBezTo>
                  <a:pt x="127690" y="148590"/>
                  <a:pt x="120015" y="156267"/>
                  <a:pt x="120015" y="165737"/>
                </a:cubicBezTo>
                <a:cubicBezTo>
                  <a:pt x="120015" y="175206"/>
                  <a:pt x="127690" y="182884"/>
                  <a:pt x="137160" y="182884"/>
                </a:cubicBezTo>
                <a:cubicBezTo>
                  <a:pt x="146630" y="182884"/>
                  <a:pt x="154305" y="175206"/>
                  <a:pt x="154305" y="165740"/>
                </a:cubicBezTo>
                <a:cubicBezTo>
                  <a:pt x="154305" y="156271"/>
                  <a:pt x="146630" y="148597"/>
                  <a:pt x="137160" y="148597"/>
                </a:cubicBezTo>
                <a:lnTo>
                  <a:pt x="137160" y="148590"/>
                </a:lnTo>
                <a:moveTo>
                  <a:pt x="120015" y="228600"/>
                </a:moveTo>
                <a:cubicBezTo>
                  <a:pt x="120015" y="238070"/>
                  <a:pt x="127690" y="245747"/>
                  <a:pt x="137160" y="245747"/>
                </a:cubicBezTo>
                <a:cubicBezTo>
                  <a:pt x="146630" y="245747"/>
                  <a:pt x="154305" y="238069"/>
                  <a:pt x="154305" y="228604"/>
                </a:cubicBezTo>
                <a:cubicBezTo>
                  <a:pt x="154305" y="219134"/>
                  <a:pt x="146630" y="211460"/>
                  <a:pt x="137160" y="211460"/>
                </a:cubicBezTo>
                <a:cubicBezTo>
                  <a:pt x="127690" y="211460"/>
                  <a:pt x="120015" y="219138"/>
                  <a:pt x="120015" y="228607"/>
                </a:cubicBezTo>
                <a:lnTo>
                  <a:pt x="120015" y="228600"/>
                </a:lnTo>
                <a:moveTo>
                  <a:pt x="200026" y="148590"/>
                </a:moveTo>
                <a:cubicBezTo>
                  <a:pt x="190556" y="148590"/>
                  <a:pt x="182881" y="156267"/>
                  <a:pt x="182881" y="165737"/>
                </a:cubicBezTo>
                <a:cubicBezTo>
                  <a:pt x="182881" y="175206"/>
                  <a:pt x="190556" y="182884"/>
                  <a:pt x="200026" y="182884"/>
                </a:cubicBezTo>
                <a:cubicBezTo>
                  <a:pt x="209496" y="182884"/>
                  <a:pt x="217171" y="175206"/>
                  <a:pt x="217171" y="165740"/>
                </a:cubicBezTo>
                <a:cubicBezTo>
                  <a:pt x="217171" y="156271"/>
                  <a:pt x="209496" y="148597"/>
                  <a:pt x="200026" y="148597"/>
                </a:cubicBezTo>
                <a:lnTo>
                  <a:pt x="200026" y="148590"/>
                </a:lnTo>
                <a:moveTo>
                  <a:pt x="182881" y="228600"/>
                </a:moveTo>
                <a:cubicBezTo>
                  <a:pt x="182881" y="238070"/>
                  <a:pt x="190556" y="245747"/>
                  <a:pt x="200026" y="245747"/>
                </a:cubicBezTo>
                <a:cubicBezTo>
                  <a:pt x="209496" y="245747"/>
                  <a:pt x="217171" y="238069"/>
                  <a:pt x="217171" y="228604"/>
                </a:cubicBezTo>
                <a:cubicBezTo>
                  <a:pt x="217171" y="219134"/>
                  <a:pt x="209496" y="211460"/>
                  <a:pt x="200026" y="211460"/>
                </a:cubicBezTo>
                <a:cubicBezTo>
                  <a:pt x="190556" y="211460"/>
                  <a:pt x="182881" y="219138"/>
                  <a:pt x="182881" y="228607"/>
                </a:cubicBezTo>
                <a:lnTo>
                  <a:pt x="182881" y="228600"/>
                </a:lnTo>
                <a:moveTo>
                  <a:pt x="200026" y="274320"/>
                </a:moveTo>
                <a:cubicBezTo>
                  <a:pt x="190556" y="274320"/>
                  <a:pt x="182881" y="281997"/>
                  <a:pt x="182881" y="291467"/>
                </a:cubicBezTo>
                <a:cubicBezTo>
                  <a:pt x="182881" y="300936"/>
                  <a:pt x="190556" y="308614"/>
                  <a:pt x="200026" y="308614"/>
                </a:cubicBezTo>
                <a:cubicBezTo>
                  <a:pt x="209496" y="308614"/>
                  <a:pt x="217171" y="300936"/>
                  <a:pt x="217171" y="291470"/>
                </a:cubicBezTo>
                <a:cubicBezTo>
                  <a:pt x="217171" y="282001"/>
                  <a:pt x="209496" y="274327"/>
                  <a:pt x="200026" y="274327"/>
                </a:cubicBezTo>
                <a:lnTo>
                  <a:pt x="200026" y="274320"/>
                </a:lnTo>
              </a:path>
            </a:pathLst>
          </a:custGeom>
          <a:solidFill>
            <a:srgbClr val="1570EF"/>
          </a:solidFill>
          <a:ln/>
        </p:spPr>
        <p:txBody>
          <a:bodyPr wrap="square" lIns="0" tIns="0" rIns="0" bIns="0" rtlCol="0" anchor="ctr"/>
          <a:lstStyle/>
          <a:p>
            <a:pPr marL="0" indent="0">
              <a:buNone/>
            </a:pP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640080" y="1164617"/>
            <a:ext cx="10881360" cy="10672"/>
          </a:xfrm>
          <a:custGeom>
            <a:avLst/>
            <a:gdLst/>
            <a:ahLst/>
            <a:cxnLst/>
            <a:rect l="l" t="t" r="r" b="b"/>
            <a:pathLst>
              <a:path w="10881360" h="10672">
                <a:moveTo>
                  <a:pt x="0" y="0"/>
                </a:moveTo>
                <a:lnTo>
                  <a:pt x="10881360"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4" name="Text 2"/>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5" name="Text 3"/>
          <p:cNvSpPr/>
          <p:nvPr/>
        </p:nvSpPr>
        <p:spPr>
          <a:xfrm>
            <a:off x="640079" y="1"/>
            <a:ext cx="10915441" cy="1034799"/>
          </a:xfrm>
          <a:prstGeom prst="rect">
            <a:avLst/>
          </a:prstGeom>
          <a:noFill/>
          <a:ln/>
        </p:spPr>
        <p:txBody>
          <a:bodyPr wrap="square" lIns="0" tIns="0" rIns="0" bIns="0" rtlCol="0" anchor="b"/>
          <a:lstStyle/>
          <a:p>
            <a:pPr marL="0" indent="0" algn="l">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Analýza spotřeby a optimalizace</a:t>
            </a:r>
            <a:endParaRPr lang="en-US" sz="2400" dirty="0"/>
          </a:p>
        </p:txBody>
      </p:sp>
      <p:sp>
        <p:nvSpPr>
          <p:cNvPr id="6" name="Text 4"/>
          <p:cNvSpPr/>
          <p:nvPr/>
        </p:nvSpPr>
        <p:spPr>
          <a:xfrm>
            <a:off x="857765" y="6309360"/>
            <a:ext cx="787738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7" name="Text 5"/>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8</a:t>
            </a:r>
            <a:endParaRPr lang="en-US" sz="800" dirty="0"/>
          </a:p>
        </p:txBody>
      </p:sp>
      <p:sp>
        <p:nvSpPr>
          <p:cNvPr id="8" name="Text 6"/>
          <p:cNvSpPr/>
          <p:nvPr/>
        </p:nvSpPr>
        <p:spPr>
          <a:xfrm>
            <a:off x="9144000" y="3382434"/>
            <a:ext cx="2377440" cy="365760"/>
          </a:xfrm>
          <a:prstGeom prst="rect">
            <a:avLst/>
          </a:prstGeom>
          <a:noFill/>
          <a:ln/>
        </p:spPr>
        <p:txBody>
          <a:bodyPr wrap="square" lIns="0" tIns="0" rIns="0" bIns="0" rtlCol="0" anchor="t"/>
          <a:lstStyle/>
          <a:p>
            <a:pPr marL="0" indent="0" algn="l">
              <a:lnSpc>
                <a:spcPct val="90000"/>
              </a:lnSpc>
              <a:buNone/>
            </a:pPr>
            <a:r>
              <a:rPr lang="en-US" sz="1333" dirty="0">
                <a:solidFill>
                  <a:srgbClr val="000000"/>
                </a:solidFill>
                <a:latin typeface="Figtree SemiBold" pitchFamily="34" charset="0"/>
                <a:ea typeface="Figtree SemiBold" pitchFamily="34" charset="-122"/>
                <a:cs typeface="Figtree SemiBold" pitchFamily="34" charset="-120"/>
              </a:rPr>
              <a:t>Optimalizační opatření odborníků</a:t>
            </a:r>
            <a:endParaRPr lang="en-US" sz="1333" dirty="0"/>
          </a:p>
        </p:txBody>
      </p:sp>
      <p:sp>
        <p:nvSpPr>
          <p:cNvPr id="9" name="Text 7"/>
          <p:cNvSpPr/>
          <p:nvPr/>
        </p:nvSpPr>
        <p:spPr>
          <a:xfrm>
            <a:off x="9144000" y="3862268"/>
            <a:ext cx="2377440" cy="914400"/>
          </a:xfrm>
          <a:prstGeom prst="rect">
            <a:avLst/>
          </a:prstGeom>
          <a:noFill/>
          <a:ln/>
        </p:spPr>
        <p:txBody>
          <a:bodyPr wrap="square" lIns="0" tIns="0" rIns="0" bIns="0" rtlCol="0" anchor="t"/>
          <a:lstStyle/>
          <a:p>
            <a:pPr marL="0" indent="0" algn="l">
              <a:lnSpc>
                <a:spcPct val="120000"/>
              </a:lnSpc>
              <a:buNone/>
            </a:pPr>
            <a:r>
              <a:rPr lang="en-US" sz="1200" dirty="0">
                <a:solidFill>
                  <a:srgbClr val="000000"/>
                </a:solidFill>
                <a:latin typeface="Figtree Regular" pitchFamily="34" charset="0"/>
                <a:ea typeface="Figtree Regular" pitchFamily="34" charset="-122"/>
                <a:cs typeface="Figtree Regular" pitchFamily="34" charset="-120"/>
              </a:rPr>
              <a:t>Návrhy vedoucí ke zvýšení efektivity.</a:t>
            </a:r>
            <a:endParaRPr lang="en-US" sz="1200" dirty="0"/>
          </a:p>
          <a:p>
            <a:pPr marL="0" indent="0" algn="l">
              <a:lnSpc>
                <a:spcPct val="120000"/>
              </a:lnSpc>
              <a:buNone/>
            </a:pPr>
            <a:r>
              <a:rPr lang="en-US" sz="1200" dirty="0">
                <a:solidFill>
                  <a:srgbClr val="000000"/>
                </a:solidFill>
                <a:latin typeface="Figtree Regular" pitchFamily="34" charset="0"/>
                <a:ea typeface="Figtree Regular" pitchFamily="34" charset="-122"/>
                <a:cs typeface="Figtree Regular" pitchFamily="34" charset="-120"/>
              </a:rPr>
              <a:t>Snížení provozních nákladů na základě analýz.</a:t>
            </a:r>
            <a:endParaRPr lang="en-US" sz="1200" dirty="0"/>
          </a:p>
        </p:txBody>
      </p:sp>
      <p:sp>
        <p:nvSpPr>
          <p:cNvPr id="10" name="Text 8"/>
          <p:cNvSpPr/>
          <p:nvPr/>
        </p:nvSpPr>
        <p:spPr>
          <a:xfrm>
            <a:off x="9144000" y="2312617"/>
            <a:ext cx="2377440" cy="830997"/>
          </a:xfrm>
          <a:prstGeom prst="rect">
            <a:avLst/>
          </a:prstGeom>
          <a:noFill/>
          <a:ln/>
        </p:spPr>
        <p:txBody>
          <a:bodyPr wrap="square" lIns="0" tIns="0" rIns="0" bIns="0" rtlCol="0" anchor="t"/>
          <a:lstStyle/>
          <a:p>
            <a:pPr marL="0" indent="0" algn="l">
              <a:lnSpc>
                <a:spcPct val="100000"/>
              </a:lnSpc>
              <a:spcBef>
                <a:spcPts val="1000"/>
              </a:spcBef>
              <a:buNone/>
            </a:pPr>
            <a:r>
              <a:rPr lang="en-US" sz="5400" dirty="0">
                <a:solidFill>
                  <a:srgbClr val="1570EF"/>
                </a:solidFill>
                <a:latin typeface="Figtree SemiBold" pitchFamily="34" charset="0"/>
                <a:ea typeface="Figtree SemiBold" pitchFamily="34" charset="-122"/>
                <a:cs typeface="Figtree SemiBold" pitchFamily="34" charset="-120"/>
              </a:rPr>
              <a:t>25 %</a:t>
            </a:r>
            <a:endParaRPr lang="en-US" sz="5400" dirty="0"/>
          </a:p>
        </p:txBody>
      </p:sp>
      <p:sp>
        <p:nvSpPr>
          <p:cNvPr id="11" name="Text 9"/>
          <p:cNvSpPr/>
          <p:nvPr/>
        </p:nvSpPr>
        <p:spPr>
          <a:xfrm>
            <a:off x="6309360" y="3382434"/>
            <a:ext cx="2377440" cy="365760"/>
          </a:xfrm>
          <a:prstGeom prst="rect">
            <a:avLst/>
          </a:prstGeom>
          <a:noFill/>
          <a:ln/>
        </p:spPr>
        <p:txBody>
          <a:bodyPr wrap="square" lIns="0" tIns="0" rIns="0" bIns="0" rtlCol="0" anchor="t"/>
          <a:lstStyle/>
          <a:p>
            <a:pPr marL="0" indent="0" algn="l">
              <a:lnSpc>
                <a:spcPct val="90000"/>
              </a:lnSpc>
              <a:buNone/>
            </a:pPr>
            <a:r>
              <a:rPr lang="en-US" sz="1333" dirty="0">
                <a:solidFill>
                  <a:srgbClr val="000000"/>
                </a:solidFill>
                <a:latin typeface="Figtree SemiBold" pitchFamily="34" charset="0"/>
                <a:ea typeface="Figtree SemiBold" pitchFamily="34" charset="-122"/>
                <a:cs typeface="Figtree SemiBold" pitchFamily="34" charset="-120"/>
              </a:rPr>
              <a:t>Moderní kompresory s regulací otáček</a:t>
            </a:r>
            <a:endParaRPr lang="en-US" sz="1333" dirty="0"/>
          </a:p>
        </p:txBody>
      </p:sp>
      <p:sp>
        <p:nvSpPr>
          <p:cNvPr id="12" name="Text 10"/>
          <p:cNvSpPr/>
          <p:nvPr/>
        </p:nvSpPr>
        <p:spPr>
          <a:xfrm>
            <a:off x="6309360" y="3862268"/>
            <a:ext cx="2377440" cy="914400"/>
          </a:xfrm>
          <a:prstGeom prst="rect">
            <a:avLst/>
          </a:prstGeom>
          <a:noFill/>
          <a:ln/>
        </p:spPr>
        <p:txBody>
          <a:bodyPr wrap="square" lIns="0" tIns="0" rIns="0" bIns="0" rtlCol="0" anchor="t"/>
          <a:lstStyle/>
          <a:p>
            <a:pPr marL="0" indent="0" algn="l">
              <a:lnSpc>
                <a:spcPct val="120000"/>
              </a:lnSpc>
              <a:buNone/>
            </a:pPr>
            <a:r>
              <a:rPr lang="en-US" sz="1200" dirty="0">
                <a:solidFill>
                  <a:srgbClr val="000000"/>
                </a:solidFill>
                <a:latin typeface="Figtree Regular" pitchFamily="34" charset="0"/>
                <a:ea typeface="Figtree Regular" pitchFamily="34" charset="-122"/>
                <a:cs typeface="Figtree Regular" pitchFamily="34" charset="-120"/>
              </a:rPr>
              <a:t>Snížení energetických nákladů díky regulaci otáček.</a:t>
            </a:r>
            <a:endParaRPr lang="en-US" sz="1200" dirty="0"/>
          </a:p>
          <a:p>
            <a:pPr marL="0" indent="0" algn="l">
              <a:lnSpc>
                <a:spcPct val="120000"/>
              </a:lnSpc>
              <a:buNone/>
            </a:pPr>
            <a:r>
              <a:rPr lang="en-US" sz="1200" dirty="0">
                <a:solidFill>
                  <a:srgbClr val="000000"/>
                </a:solidFill>
                <a:latin typeface="Figtree Regular" pitchFamily="34" charset="0"/>
                <a:ea typeface="Figtree Regular" pitchFamily="34" charset="-122"/>
                <a:cs typeface="Figtree Regular" pitchFamily="34" charset="-120"/>
              </a:rPr>
              <a:t>Efektivnější využití stlačeného vzduchu.</a:t>
            </a:r>
            <a:endParaRPr lang="en-US" sz="1200" dirty="0"/>
          </a:p>
        </p:txBody>
      </p:sp>
      <p:sp>
        <p:nvSpPr>
          <p:cNvPr id="13" name="Text 11"/>
          <p:cNvSpPr/>
          <p:nvPr/>
        </p:nvSpPr>
        <p:spPr>
          <a:xfrm>
            <a:off x="6309360" y="2312617"/>
            <a:ext cx="2377440" cy="830997"/>
          </a:xfrm>
          <a:prstGeom prst="rect">
            <a:avLst/>
          </a:prstGeom>
          <a:noFill/>
          <a:ln/>
        </p:spPr>
        <p:txBody>
          <a:bodyPr wrap="square" lIns="0" tIns="0" rIns="0" bIns="0" rtlCol="0" anchor="t"/>
          <a:lstStyle/>
          <a:p>
            <a:pPr marL="0" indent="0" algn="l">
              <a:lnSpc>
                <a:spcPct val="100000"/>
              </a:lnSpc>
              <a:spcBef>
                <a:spcPts val="1000"/>
              </a:spcBef>
              <a:buNone/>
            </a:pPr>
            <a:r>
              <a:rPr lang="en-US" sz="5400" dirty="0">
                <a:solidFill>
                  <a:srgbClr val="1570EF"/>
                </a:solidFill>
                <a:latin typeface="Figtree SemiBold" pitchFamily="34" charset="0"/>
                <a:ea typeface="Figtree SemiBold" pitchFamily="34" charset="-122"/>
                <a:cs typeface="Figtree SemiBold" pitchFamily="34" charset="-120"/>
              </a:rPr>
              <a:t>25 %</a:t>
            </a:r>
            <a:endParaRPr lang="en-US" sz="5400" dirty="0"/>
          </a:p>
        </p:txBody>
      </p:sp>
      <p:sp>
        <p:nvSpPr>
          <p:cNvPr id="14" name="Text 12"/>
          <p:cNvSpPr/>
          <p:nvPr/>
        </p:nvSpPr>
        <p:spPr>
          <a:xfrm>
            <a:off x="3474720" y="3382434"/>
            <a:ext cx="2377440" cy="365760"/>
          </a:xfrm>
          <a:prstGeom prst="rect">
            <a:avLst/>
          </a:prstGeom>
          <a:noFill/>
          <a:ln/>
        </p:spPr>
        <p:txBody>
          <a:bodyPr wrap="square" lIns="0" tIns="0" rIns="0" bIns="0" rtlCol="0" anchor="t"/>
          <a:lstStyle/>
          <a:p>
            <a:pPr marL="0" indent="0" algn="l">
              <a:lnSpc>
                <a:spcPct val="90000"/>
              </a:lnSpc>
              <a:buNone/>
            </a:pPr>
            <a:r>
              <a:rPr lang="en-US" sz="1333" dirty="0">
                <a:solidFill>
                  <a:srgbClr val="000000"/>
                </a:solidFill>
                <a:latin typeface="Figtree SemiBold" pitchFamily="34" charset="0"/>
                <a:ea typeface="Figtree SemiBold" pitchFamily="34" charset="-122"/>
                <a:cs typeface="Figtree SemiBold" pitchFamily="34" charset="-120"/>
              </a:rPr>
              <a:t>Potenciál úspor ve výrobě</a:t>
            </a:r>
            <a:endParaRPr lang="en-US" sz="1333" dirty="0"/>
          </a:p>
        </p:txBody>
      </p:sp>
      <p:sp>
        <p:nvSpPr>
          <p:cNvPr id="15" name="Text 13"/>
          <p:cNvSpPr/>
          <p:nvPr/>
        </p:nvSpPr>
        <p:spPr>
          <a:xfrm>
            <a:off x="3474720" y="3862268"/>
            <a:ext cx="2377440" cy="914400"/>
          </a:xfrm>
          <a:prstGeom prst="rect">
            <a:avLst/>
          </a:prstGeom>
          <a:noFill/>
          <a:ln/>
        </p:spPr>
        <p:txBody>
          <a:bodyPr wrap="square" lIns="0" tIns="0" rIns="0" bIns="0" rtlCol="0" anchor="t"/>
          <a:lstStyle/>
          <a:p>
            <a:pPr marL="0" indent="0" algn="l">
              <a:lnSpc>
                <a:spcPct val="120000"/>
              </a:lnSpc>
              <a:buNone/>
            </a:pPr>
            <a:r>
              <a:rPr lang="en-US" sz="1200" dirty="0">
                <a:solidFill>
                  <a:srgbClr val="000000"/>
                </a:solidFill>
                <a:latin typeface="Figtree Regular" pitchFamily="34" charset="0"/>
                <a:ea typeface="Figtree Regular" pitchFamily="34" charset="-122"/>
                <a:cs typeface="Figtree Regular" pitchFamily="34" charset="-120"/>
              </a:rPr>
              <a:t>Identifikace oblastí s možností snížení nákladů.</a:t>
            </a:r>
            <a:endParaRPr lang="en-US" sz="1200" dirty="0"/>
          </a:p>
          <a:p>
            <a:pPr marL="0" indent="0" algn="l">
              <a:lnSpc>
                <a:spcPct val="120000"/>
              </a:lnSpc>
              <a:buNone/>
            </a:pPr>
            <a:r>
              <a:rPr lang="en-US" sz="1200" dirty="0">
                <a:solidFill>
                  <a:srgbClr val="000000"/>
                </a:solidFill>
                <a:latin typeface="Figtree Regular" pitchFamily="34" charset="0"/>
                <a:ea typeface="Figtree Regular" pitchFamily="34" charset="-122"/>
                <a:cs typeface="Figtree Regular" pitchFamily="34" charset="-120"/>
              </a:rPr>
              <a:t>Vyhodnocení skutečných potřeb výroby.</a:t>
            </a:r>
            <a:endParaRPr lang="en-US" sz="1200" dirty="0"/>
          </a:p>
        </p:txBody>
      </p:sp>
      <p:sp>
        <p:nvSpPr>
          <p:cNvPr id="16" name="Text 14"/>
          <p:cNvSpPr/>
          <p:nvPr/>
        </p:nvSpPr>
        <p:spPr>
          <a:xfrm>
            <a:off x="3474720" y="2312617"/>
            <a:ext cx="2377440" cy="830997"/>
          </a:xfrm>
          <a:prstGeom prst="rect">
            <a:avLst/>
          </a:prstGeom>
          <a:noFill/>
          <a:ln/>
        </p:spPr>
        <p:txBody>
          <a:bodyPr wrap="square" lIns="0" tIns="0" rIns="0" bIns="0" rtlCol="0" anchor="t"/>
          <a:lstStyle/>
          <a:p>
            <a:pPr marL="0" indent="0" algn="l">
              <a:lnSpc>
                <a:spcPct val="100000"/>
              </a:lnSpc>
              <a:spcBef>
                <a:spcPts val="1000"/>
              </a:spcBef>
              <a:buNone/>
            </a:pPr>
            <a:r>
              <a:rPr lang="en-US" sz="5400" dirty="0">
                <a:solidFill>
                  <a:srgbClr val="1570EF"/>
                </a:solidFill>
                <a:latin typeface="Figtree SemiBold" pitchFamily="34" charset="0"/>
                <a:ea typeface="Figtree SemiBold" pitchFamily="34" charset="-122"/>
                <a:cs typeface="Figtree SemiBold" pitchFamily="34" charset="-120"/>
              </a:rPr>
              <a:t>25 %</a:t>
            </a:r>
            <a:endParaRPr lang="en-US" sz="5400" dirty="0"/>
          </a:p>
        </p:txBody>
      </p:sp>
      <p:sp>
        <p:nvSpPr>
          <p:cNvPr id="17" name="Text 15"/>
          <p:cNvSpPr/>
          <p:nvPr/>
        </p:nvSpPr>
        <p:spPr>
          <a:xfrm>
            <a:off x="640080" y="3382434"/>
            <a:ext cx="2377440" cy="365760"/>
          </a:xfrm>
          <a:prstGeom prst="rect">
            <a:avLst/>
          </a:prstGeom>
          <a:noFill/>
          <a:ln/>
        </p:spPr>
        <p:txBody>
          <a:bodyPr wrap="square" lIns="0" tIns="0" rIns="0" bIns="0" rtlCol="0" anchor="t"/>
          <a:lstStyle/>
          <a:p>
            <a:pPr marL="0" indent="0" algn="l">
              <a:lnSpc>
                <a:spcPct val="90000"/>
              </a:lnSpc>
              <a:buNone/>
            </a:pPr>
            <a:r>
              <a:rPr lang="en-US" sz="1333" dirty="0">
                <a:solidFill>
                  <a:srgbClr val="000000"/>
                </a:solidFill>
                <a:latin typeface="Figtree SemiBold" pitchFamily="34" charset="0"/>
                <a:ea typeface="Figtree SemiBold" pitchFamily="34" charset="-122"/>
                <a:cs typeface="Figtree SemiBold" pitchFamily="34" charset="-120"/>
              </a:rPr>
              <a:t>Minimální, maximální a průměrné hodnoty spotřeby</a:t>
            </a:r>
            <a:endParaRPr lang="en-US" sz="1333" dirty="0"/>
          </a:p>
        </p:txBody>
      </p:sp>
      <p:sp>
        <p:nvSpPr>
          <p:cNvPr id="18" name="Text 16"/>
          <p:cNvSpPr/>
          <p:nvPr/>
        </p:nvSpPr>
        <p:spPr>
          <a:xfrm>
            <a:off x="640080" y="3862268"/>
            <a:ext cx="2377440" cy="914400"/>
          </a:xfrm>
          <a:prstGeom prst="rect">
            <a:avLst/>
          </a:prstGeom>
          <a:noFill/>
          <a:ln/>
        </p:spPr>
        <p:txBody>
          <a:bodyPr wrap="square" lIns="0" tIns="0" rIns="0" bIns="0" rtlCol="0" anchor="t"/>
          <a:lstStyle/>
          <a:p>
            <a:pPr marL="0" indent="0" algn="l">
              <a:lnSpc>
                <a:spcPct val="120000"/>
              </a:lnSpc>
              <a:buNone/>
            </a:pPr>
            <a:r>
              <a:rPr lang="en-US" sz="1200" dirty="0">
                <a:solidFill>
                  <a:srgbClr val="000000"/>
                </a:solidFill>
                <a:latin typeface="Figtree Regular" pitchFamily="34" charset="0"/>
                <a:ea typeface="Figtree Regular" pitchFamily="34" charset="-122"/>
                <a:cs typeface="Figtree Regular" pitchFamily="34" charset="-120"/>
              </a:rPr>
              <a:t>Analýza zahrnuje vizualizaci naměřených dat.</a:t>
            </a:r>
            <a:endParaRPr lang="en-US" sz="1200" dirty="0"/>
          </a:p>
          <a:p>
            <a:pPr marL="0" indent="0" algn="l">
              <a:lnSpc>
                <a:spcPct val="120000"/>
              </a:lnSpc>
              <a:buNone/>
            </a:pPr>
            <a:r>
              <a:rPr lang="en-US" sz="1200" dirty="0">
                <a:solidFill>
                  <a:srgbClr val="000000"/>
                </a:solidFill>
                <a:latin typeface="Figtree Regular" pitchFamily="34" charset="0"/>
                <a:ea typeface="Figtree Regular" pitchFamily="34" charset="-122"/>
                <a:cs typeface="Figtree Regular" pitchFamily="34" charset="-120"/>
              </a:rPr>
              <a:t>Snadná interpretace díky grafickému zobrazení.</a:t>
            </a:r>
            <a:endParaRPr lang="en-US" sz="1200" dirty="0"/>
          </a:p>
        </p:txBody>
      </p:sp>
      <p:sp>
        <p:nvSpPr>
          <p:cNvPr id="19" name="Text 17"/>
          <p:cNvSpPr/>
          <p:nvPr/>
        </p:nvSpPr>
        <p:spPr>
          <a:xfrm>
            <a:off x="640079" y="2312617"/>
            <a:ext cx="2377440" cy="830997"/>
          </a:xfrm>
          <a:prstGeom prst="rect">
            <a:avLst/>
          </a:prstGeom>
          <a:noFill/>
          <a:ln/>
        </p:spPr>
        <p:txBody>
          <a:bodyPr wrap="square" lIns="0" tIns="0" rIns="0" bIns="0" rtlCol="0" anchor="t"/>
          <a:lstStyle/>
          <a:p>
            <a:pPr marL="0" indent="0" algn="l">
              <a:lnSpc>
                <a:spcPct val="100000"/>
              </a:lnSpc>
              <a:spcBef>
                <a:spcPts val="1000"/>
              </a:spcBef>
              <a:buNone/>
            </a:pPr>
            <a:r>
              <a:rPr lang="en-US" sz="5400" dirty="0">
                <a:solidFill>
                  <a:srgbClr val="1570EF"/>
                </a:solidFill>
                <a:latin typeface="Figtree SemiBold" pitchFamily="34" charset="0"/>
                <a:ea typeface="Figtree SemiBold" pitchFamily="34" charset="-122"/>
                <a:cs typeface="Figtree SemiBold" pitchFamily="34" charset="-120"/>
              </a:rPr>
              <a:t>25 %</a:t>
            </a:r>
            <a:endParaRPr lang="en-US" sz="5400" dirty="0"/>
          </a:p>
        </p:txBody>
      </p:sp>
      <p:sp>
        <p:nvSpPr>
          <p:cNvPr id="20" name="Text 18"/>
          <p:cNvSpPr/>
          <p:nvPr/>
        </p:nvSpPr>
        <p:spPr>
          <a:xfrm>
            <a:off x="11009743" y="6137907"/>
            <a:ext cx="548640" cy="548640"/>
          </a:xfrm>
          <a:prstGeom prst="rect">
            <a:avLst/>
          </a:prstGeom>
          <a:blipFill>
            <a:blip r:embed="rId3"/>
            <a:srcRect/>
            <a:stretch>
              <a:fillRect t="23488" b="23488"/>
            </a:stretch>
          </a:blipFill>
          <a:ln/>
        </p:spPr>
        <p:txBody>
          <a:bodyPr wrap="square" lIns="0" tIns="0" rIns="0" bIns="0" rtlCol="0" anchor="ctr"/>
          <a:lstStyle/>
          <a:p>
            <a:pPr marL="0" indent="0">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640079" y="1164795"/>
            <a:ext cx="10877759" cy="45719"/>
          </a:xfrm>
          <a:custGeom>
            <a:avLst/>
            <a:gdLst/>
            <a:ahLst/>
            <a:cxnLst/>
            <a:rect l="l" t="t" r="r" b="b"/>
            <a:pathLst>
              <a:path w="10877759" h="45719">
                <a:moveTo>
                  <a:pt x="0" y="0"/>
                </a:moveTo>
                <a:lnTo>
                  <a:pt x="10877759"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4" name="Text 2"/>
          <p:cNvSpPr/>
          <p:nvPr/>
        </p:nvSpPr>
        <p:spPr>
          <a:xfrm>
            <a:off x="640079" y="1"/>
            <a:ext cx="10915441" cy="1034799"/>
          </a:xfrm>
          <a:prstGeom prst="rect">
            <a:avLst/>
          </a:prstGeom>
          <a:noFill/>
          <a:ln/>
        </p:spPr>
        <p:txBody>
          <a:bodyPr wrap="square" lIns="0" tIns="0" rIns="0" bIns="0" rtlCol="0" anchor="b"/>
          <a:lstStyle/>
          <a:p>
            <a:pPr marL="0" indent="0" algn="l">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Audit stlačeného vzduchu</a:t>
            </a:r>
            <a:endParaRPr lang="en-US" sz="2400" dirty="0"/>
          </a:p>
        </p:txBody>
      </p:sp>
      <p:sp>
        <p:nvSpPr>
          <p:cNvPr id="5" name="Text 3"/>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6" name="Text 4"/>
          <p:cNvSpPr/>
          <p:nvPr/>
        </p:nvSpPr>
        <p:spPr>
          <a:xfrm>
            <a:off x="857765" y="6309360"/>
            <a:ext cx="787738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7" name="Text 5"/>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9</a:t>
            </a:r>
            <a:endParaRPr lang="en-US" sz="800" dirty="0"/>
          </a:p>
        </p:txBody>
      </p:sp>
      <p:sp>
        <p:nvSpPr>
          <p:cNvPr id="8" name="Text 6"/>
          <p:cNvSpPr/>
          <p:nvPr/>
        </p:nvSpPr>
        <p:spPr>
          <a:xfrm>
            <a:off x="11009743" y="6137907"/>
            <a:ext cx="548640" cy="548640"/>
          </a:xfrm>
          <a:prstGeom prst="rect">
            <a:avLst/>
          </a:prstGeom>
          <a:blipFill>
            <a:blip r:embed="rId3"/>
            <a:srcRect/>
            <a:stretch>
              <a:fillRect t="23488" b="23488"/>
            </a:stretch>
          </a:blipFill>
          <a:ln/>
        </p:spPr>
        <p:txBody>
          <a:bodyPr wrap="square" lIns="0" tIns="0" rIns="0" bIns="0" rtlCol="0" anchor="ctr"/>
          <a:lstStyle/>
          <a:p>
            <a:pPr marL="0" indent="0">
              <a:buNone/>
            </a:pPr>
            <a:endParaRPr lang="en-US" dirty="0"/>
          </a:p>
        </p:txBody>
      </p:sp>
      <p:sp>
        <p:nvSpPr>
          <p:cNvPr id="9" name="Text 7"/>
          <p:cNvSpPr/>
          <p:nvPr/>
        </p:nvSpPr>
        <p:spPr>
          <a:xfrm>
            <a:off x="3555176" y="1759227"/>
            <a:ext cx="731520" cy="73152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10" name="Text 8"/>
          <p:cNvSpPr/>
          <p:nvPr/>
        </p:nvSpPr>
        <p:spPr>
          <a:xfrm>
            <a:off x="5709075" y="1759227"/>
            <a:ext cx="731520" cy="73152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11" name="Text 9"/>
          <p:cNvSpPr/>
          <p:nvPr/>
        </p:nvSpPr>
        <p:spPr>
          <a:xfrm>
            <a:off x="7965028" y="1759227"/>
            <a:ext cx="731520" cy="73152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12" name="Text 10"/>
          <p:cNvSpPr/>
          <p:nvPr/>
        </p:nvSpPr>
        <p:spPr>
          <a:xfrm>
            <a:off x="10047082" y="1759227"/>
            <a:ext cx="731520" cy="73152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13" name="Text 11"/>
          <p:cNvSpPr/>
          <p:nvPr/>
        </p:nvSpPr>
        <p:spPr>
          <a:xfrm>
            <a:off x="1401277" y="1759227"/>
            <a:ext cx="731520" cy="73152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14" name="Text 12"/>
          <p:cNvSpPr/>
          <p:nvPr/>
        </p:nvSpPr>
        <p:spPr>
          <a:xfrm>
            <a:off x="9498442" y="3408485"/>
            <a:ext cx="1828800" cy="2377440"/>
          </a:xfrm>
          <a:prstGeom prst="rect">
            <a:avLst/>
          </a:prstGeom>
          <a:noFill/>
          <a:ln/>
        </p:spPr>
        <p:txBody>
          <a:bodyPr wrap="square" lIns="0" tIns="0" rIns="0" bIns="0" rtlCol="0" anchor="t"/>
          <a:lstStyle/>
          <a:p>
            <a:pPr marL="0" indent="0" algn="ctr">
              <a:lnSpc>
                <a:spcPct val="90000"/>
              </a:lnSpc>
              <a:spcBef>
                <a:spcPts val="1000"/>
              </a:spcBef>
              <a:buNone/>
            </a:pPr>
            <a:r>
              <a:rPr lang="en-US" sz="1400" dirty="0">
                <a:solidFill>
                  <a:srgbClr val="404040"/>
                </a:solidFill>
                <a:latin typeface="Figtree Regular" pitchFamily="34" charset="0"/>
                <a:ea typeface="Figtree Regular" pitchFamily="34" charset="-122"/>
                <a:cs typeface="Figtree Regular" pitchFamily="34" charset="-120"/>
              </a:rPr>
              <a:t>Audit zahrnuje identifikaci úniků, hodnocení stavu rozvodů a zařízení, a kontrolu kvality vzduchu, což přispívá k efektivnímu provozu.</a:t>
            </a:r>
            <a:endParaRPr lang="en-US" sz="1400" dirty="0"/>
          </a:p>
        </p:txBody>
      </p:sp>
      <p:sp>
        <p:nvSpPr>
          <p:cNvPr id="15" name="Text 13"/>
          <p:cNvSpPr/>
          <p:nvPr/>
        </p:nvSpPr>
        <p:spPr>
          <a:xfrm>
            <a:off x="9498442" y="2739393"/>
            <a:ext cx="1828800" cy="548640"/>
          </a:xfrm>
          <a:prstGeom prst="rect">
            <a:avLst/>
          </a:prstGeom>
          <a:noFill/>
          <a:ln/>
        </p:spPr>
        <p:txBody>
          <a:bodyPr wrap="square" lIns="0" tIns="0" rIns="0" bIns="0" rtlCol="0" anchor="t"/>
          <a:lstStyle/>
          <a:p>
            <a:pPr marL="0" indent="0" algn="ctr">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Identifikace úniků a kontrola kvality</a:t>
            </a:r>
            <a:endParaRPr lang="en-US" sz="1400" dirty="0"/>
          </a:p>
        </p:txBody>
      </p:sp>
      <p:sp>
        <p:nvSpPr>
          <p:cNvPr id="16" name="Text 14"/>
          <p:cNvSpPr/>
          <p:nvPr/>
        </p:nvSpPr>
        <p:spPr>
          <a:xfrm>
            <a:off x="7416388" y="3408965"/>
            <a:ext cx="1828800" cy="2377440"/>
          </a:xfrm>
          <a:prstGeom prst="rect">
            <a:avLst/>
          </a:prstGeom>
          <a:noFill/>
          <a:ln/>
        </p:spPr>
        <p:txBody>
          <a:bodyPr wrap="square" lIns="0" tIns="0" rIns="0" bIns="0" rtlCol="0" anchor="t"/>
          <a:lstStyle/>
          <a:p>
            <a:pPr marL="0" indent="0" algn="ctr">
              <a:lnSpc>
                <a:spcPct val="90000"/>
              </a:lnSpc>
              <a:spcBef>
                <a:spcPts val="1000"/>
              </a:spcBef>
              <a:buNone/>
            </a:pPr>
            <a:r>
              <a:rPr lang="en-US" sz="1400" dirty="0">
                <a:solidFill>
                  <a:srgbClr val="404040"/>
                </a:solidFill>
                <a:latin typeface="Figtree Regular" pitchFamily="34" charset="0"/>
                <a:ea typeface="Figtree Regular" pitchFamily="34" charset="-122"/>
                <a:cs typeface="Figtree Regular" pitchFamily="34" charset="-120"/>
              </a:rPr>
              <a:t>Součástí auditu je analýza nákladů na výrobu, měření tlaků a spotřeby, což umožňuje identifikovat oblasti pro zlepšení.</a:t>
            </a:r>
            <a:endParaRPr lang="en-US" sz="1400" dirty="0"/>
          </a:p>
        </p:txBody>
      </p:sp>
      <p:sp>
        <p:nvSpPr>
          <p:cNvPr id="17" name="Text 15"/>
          <p:cNvSpPr/>
          <p:nvPr/>
        </p:nvSpPr>
        <p:spPr>
          <a:xfrm>
            <a:off x="7416388" y="2743568"/>
            <a:ext cx="1828800" cy="548640"/>
          </a:xfrm>
          <a:prstGeom prst="rect">
            <a:avLst/>
          </a:prstGeom>
          <a:noFill/>
          <a:ln/>
        </p:spPr>
        <p:txBody>
          <a:bodyPr wrap="square" lIns="0" tIns="0" rIns="0" bIns="0" rtlCol="0" anchor="t"/>
          <a:lstStyle/>
          <a:p>
            <a:pPr marL="0" indent="0" algn="ctr">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Analýza nákladů a spotřeby</a:t>
            </a:r>
            <a:endParaRPr lang="en-US" sz="1400" dirty="0"/>
          </a:p>
        </p:txBody>
      </p:sp>
      <p:sp>
        <p:nvSpPr>
          <p:cNvPr id="18" name="Text 16"/>
          <p:cNvSpPr/>
          <p:nvPr/>
        </p:nvSpPr>
        <p:spPr>
          <a:xfrm>
            <a:off x="5160435" y="3375444"/>
            <a:ext cx="1828800" cy="2377440"/>
          </a:xfrm>
          <a:prstGeom prst="rect">
            <a:avLst/>
          </a:prstGeom>
          <a:noFill/>
          <a:ln/>
        </p:spPr>
        <p:txBody>
          <a:bodyPr wrap="square" lIns="0" tIns="0" rIns="0" bIns="0" rtlCol="0" anchor="t"/>
          <a:lstStyle/>
          <a:p>
            <a:pPr marL="0" indent="0" algn="ctr">
              <a:lnSpc>
                <a:spcPct val="90000"/>
              </a:lnSpc>
              <a:spcBef>
                <a:spcPts val="1000"/>
              </a:spcBef>
              <a:buNone/>
            </a:pPr>
            <a:r>
              <a:rPr lang="en-US" sz="1400" dirty="0">
                <a:solidFill>
                  <a:srgbClr val="404040"/>
                </a:solidFill>
                <a:latin typeface="Figtree Regular" pitchFamily="34" charset="0"/>
                <a:ea typeface="Figtree Regular" pitchFamily="34" charset="-122"/>
                <a:cs typeface="Figtree Regular" pitchFamily="34" charset="-120"/>
              </a:rPr>
              <a:t>Audit je nezbytný pro udržení optimálního provozu a dlouhodobou spolehlivost systémů stlačeného vzduchu ve výrobních podnicích.</a:t>
            </a:r>
            <a:endParaRPr lang="en-US" sz="1400" dirty="0"/>
          </a:p>
        </p:txBody>
      </p:sp>
      <p:sp>
        <p:nvSpPr>
          <p:cNvPr id="19" name="Text 17"/>
          <p:cNvSpPr/>
          <p:nvPr/>
        </p:nvSpPr>
        <p:spPr>
          <a:xfrm>
            <a:off x="5160435" y="2729107"/>
            <a:ext cx="1828800" cy="548640"/>
          </a:xfrm>
          <a:prstGeom prst="rect">
            <a:avLst/>
          </a:prstGeom>
          <a:noFill/>
          <a:ln/>
        </p:spPr>
        <p:txBody>
          <a:bodyPr wrap="square" lIns="0" tIns="0" rIns="0" bIns="0" rtlCol="0" anchor="t"/>
          <a:lstStyle/>
          <a:p>
            <a:pPr marL="0" indent="0" algn="ctr">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Význam auditu</a:t>
            </a:r>
            <a:endParaRPr lang="en-US" sz="1400" dirty="0"/>
          </a:p>
        </p:txBody>
      </p:sp>
      <p:sp>
        <p:nvSpPr>
          <p:cNvPr id="20" name="Text 18"/>
          <p:cNvSpPr/>
          <p:nvPr/>
        </p:nvSpPr>
        <p:spPr>
          <a:xfrm>
            <a:off x="3006536" y="3408965"/>
            <a:ext cx="1828800" cy="2377440"/>
          </a:xfrm>
          <a:prstGeom prst="rect">
            <a:avLst/>
          </a:prstGeom>
          <a:noFill/>
          <a:ln/>
        </p:spPr>
        <p:txBody>
          <a:bodyPr wrap="square" lIns="0" tIns="0" rIns="0" bIns="0" rtlCol="0" anchor="t"/>
          <a:lstStyle/>
          <a:p>
            <a:pPr marL="0" indent="0" algn="ctr">
              <a:lnSpc>
                <a:spcPct val="90000"/>
              </a:lnSpc>
              <a:spcBef>
                <a:spcPts val="1000"/>
              </a:spcBef>
              <a:buNone/>
            </a:pPr>
            <a:r>
              <a:rPr lang="en-US" sz="1400" dirty="0">
                <a:solidFill>
                  <a:srgbClr val="404040"/>
                </a:solidFill>
                <a:latin typeface="Figtree Regular" pitchFamily="34" charset="0"/>
                <a:ea typeface="Figtree Regular" pitchFamily="34" charset="-122"/>
                <a:cs typeface="Figtree Regular" pitchFamily="34" charset="-120"/>
              </a:rPr>
              <a:t>Cílem auditu je odhalit slabá místa a navrhnout opatření vedoucí k úsporám a zvýšení efektivity.</a:t>
            </a:r>
            <a:endParaRPr lang="en-US" sz="1400" dirty="0"/>
          </a:p>
        </p:txBody>
      </p:sp>
      <p:sp>
        <p:nvSpPr>
          <p:cNvPr id="21" name="Text 19"/>
          <p:cNvSpPr/>
          <p:nvPr/>
        </p:nvSpPr>
        <p:spPr>
          <a:xfrm>
            <a:off x="3006536" y="2739873"/>
            <a:ext cx="1828800" cy="548640"/>
          </a:xfrm>
          <a:prstGeom prst="rect">
            <a:avLst/>
          </a:prstGeom>
          <a:noFill/>
          <a:ln/>
        </p:spPr>
        <p:txBody>
          <a:bodyPr wrap="square" lIns="0" tIns="0" rIns="0" bIns="0" rtlCol="0" anchor="t"/>
          <a:lstStyle/>
          <a:p>
            <a:pPr marL="0" indent="0" algn="ctr">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Cíl auditu</a:t>
            </a:r>
            <a:endParaRPr lang="en-US" sz="1400" dirty="0"/>
          </a:p>
        </p:txBody>
      </p:sp>
      <p:sp>
        <p:nvSpPr>
          <p:cNvPr id="22" name="Text 20"/>
          <p:cNvSpPr/>
          <p:nvPr/>
        </p:nvSpPr>
        <p:spPr>
          <a:xfrm>
            <a:off x="852637" y="3399058"/>
            <a:ext cx="1828800" cy="2377440"/>
          </a:xfrm>
          <a:prstGeom prst="rect">
            <a:avLst/>
          </a:prstGeom>
          <a:noFill/>
          <a:ln/>
        </p:spPr>
        <p:txBody>
          <a:bodyPr wrap="square" lIns="0" tIns="0" rIns="0" bIns="0" rtlCol="0" anchor="t"/>
          <a:lstStyle/>
          <a:p>
            <a:pPr marL="0" indent="0" algn="ctr">
              <a:lnSpc>
                <a:spcPct val="90000"/>
              </a:lnSpc>
              <a:spcBef>
                <a:spcPts val="1000"/>
              </a:spcBef>
              <a:buNone/>
            </a:pPr>
            <a:r>
              <a:rPr lang="en-US" sz="1400" dirty="0">
                <a:solidFill>
                  <a:srgbClr val="404040"/>
                </a:solidFill>
                <a:latin typeface="Figtree Regular" pitchFamily="34" charset="0"/>
                <a:ea typeface="Figtree Regular" pitchFamily="34" charset="-122"/>
                <a:cs typeface="Figtree Regular" pitchFamily="34" charset="-120"/>
              </a:rPr>
              <a:t>Audit stlačeného vzduchu představuje komplexní posouzení celého systému, zahrnující analýzu nákladů na výrobu, měření tlaků a spotřeby, identifikaci úniků, hodnocení stavu rozvodů a zařízení, a kontrolu kvality vzduchu.</a:t>
            </a:r>
            <a:endParaRPr lang="en-US" sz="1400" dirty="0"/>
          </a:p>
        </p:txBody>
      </p:sp>
      <p:sp>
        <p:nvSpPr>
          <p:cNvPr id="23" name="Text 21"/>
          <p:cNvSpPr/>
          <p:nvPr/>
        </p:nvSpPr>
        <p:spPr>
          <a:xfrm>
            <a:off x="852637" y="2739393"/>
            <a:ext cx="1828800" cy="548640"/>
          </a:xfrm>
          <a:prstGeom prst="rect">
            <a:avLst/>
          </a:prstGeom>
          <a:noFill/>
          <a:ln/>
        </p:spPr>
        <p:txBody>
          <a:bodyPr wrap="square" lIns="0" tIns="0" rIns="0" bIns="0" rtlCol="0" anchor="t"/>
          <a:lstStyle/>
          <a:p>
            <a:pPr marL="0" indent="0" algn="ctr">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Komplexní posouzení systému</a:t>
            </a:r>
            <a:endParaRPr lang="en-US" sz="1400" dirty="0"/>
          </a:p>
        </p:txBody>
      </p:sp>
      <p:sp>
        <p:nvSpPr>
          <p:cNvPr id="24" name="Text 22"/>
          <p:cNvSpPr/>
          <p:nvPr/>
        </p:nvSpPr>
        <p:spPr>
          <a:xfrm>
            <a:off x="10391411" y="1896387"/>
            <a:ext cx="42863" cy="457200"/>
          </a:xfrm>
          <a:custGeom>
            <a:avLst/>
            <a:gdLst/>
            <a:ahLst/>
            <a:cxnLst/>
            <a:rect l="l" t="t" r="r" b="b"/>
            <a:pathLst>
              <a:path w="42863" h="457200">
                <a:moveTo>
                  <a:pt x="21431" y="0"/>
                </a:moveTo>
                <a:cubicBezTo>
                  <a:pt x="33308" y="0"/>
                  <a:pt x="42863" y="9555"/>
                  <a:pt x="42863" y="21434"/>
                </a:cubicBezTo>
                <a:lnTo>
                  <a:pt x="42863" y="435771"/>
                </a:lnTo>
                <a:cubicBezTo>
                  <a:pt x="42863" y="447649"/>
                  <a:pt x="33308" y="457205"/>
                  <a:pt x="21431" y="457205"/>
                </a:cubicBezTo>
                <a:cubicBezTo>
                  <a:pt x="9555" y="457205"/>
                  <a:pt x="0" y="447649"/>
                  <a:pt x="0" y="435776"/>
                </a:cubicBezTo>
                <a:lnTo>
                  <a:pt x="0" y="21438"/>
                </a:lnTo>
                <a:cubicBezTo>
                  <a:pt x="0" y="9560"/>
                  <a:pt x="9555" y="9"/>
                  <a:pt x="21431" y="9"/>
                </a:cubicBezTo>
                <a:lnTo>
                  <a:pt x="21431" y="0"/>
                </a:lnTo>
              </a:path>
            </a:pathLst>
          </a:custGeom>
          <a:solidFill>
            <a:srgbClr val="1570EF"/>
          </a:solidFill>
          <a:ln/>
        </p:spPr>
        <p:txBody>
          <a:bodyPr wrap="square" lIns="0" tIns="0" rIns="0" bIns="0" rtlCol="0" anchor="ctr"/>
          <a:lstStyle/>
          <a:p>
            <a:pPr marL="0" indent="0">
              <a:buNone/>
            </a:pPr>
            <a:endParaRPr lang="en-US" dirty="0"/>
          </a:p>
        </p:txBody>
      </p:sp>
      <p:sp>
        <p:nvSpPr>
          <p:cNvPr id="25" name="Text 23"/>
          <p:cNvSpPr/>
          <p:nvPr/>
        </p:nvSpPr>
        <p:spPr>
          <a:xfrm>
            <a:off x="8159338" y="1896387"/>
            <a:ext cx="342900" cy="457200"/>
          </a:xfrm>
          <a:custGeom>
            <a:avLst/>
            <a:gdLst/>
            <a:ahLst/>
            <a:cxnLst/>
            <a:rect l="l" t="t" r="r" b="b"/>
            <a:pathLst>
              <a:path w="342900" h="457200">
                <a:moveTo>
                  <a:pt x="300038" y="157163"/>
                </a:moveTo>
                <a:lnTo>
                  <a:pt x="300038" y="400050"/>
                </a:lnTo>
                <a:cubicBezTo>
                  <a:pt x="300038" y="407909"/>
                  <a:pt x="293608" y="414338"/>
                  <a:pt x="285749" y="414338"/>
                </a:cubicBezTo>
                <a:lnTo>
                  <a:pt x="57148" y="414338"/>
                </a:lnTo>
                <a:cubicBezTo>
                  <a:pt x="49288" y="414338"/>
                  <a:pt x="42859" y="407909"/>
                  <a:pt x="42859" y="400050"/>
                </a:cubicBezTo>
                <a:lnTo>
                  <a:pt x="42859" y="157163"/>
                </a:lnTo>
                <a:lnTo>
                  <a:pt x="300038" y="157163"/>
                </a:lnTo>
                <a:moveTo>
                  <a:pt x="300038" y="114300"/>
                </a:moveTo>
                <a:lnTo>
                  <a:pt x="42863" y="114300"/>
                </a:lnTo>
                <a:lnTo>
                  <a:pt x="42863" y="57150"/>
                </a:lnTo>
                <a:cubicBezTo>
                  <a:pt x="42863" y="49291"/>
                  <a:pt x="49292" y="42863"/>
                  <a:pt x="57151" y="42863"/>
                </a:cubicBezTo>
                <a:lnTo>
                  <a:pt x="285752" y="42863"/>
                </a:lnTo>
                <a:cubicBezTo>
                  <a:pt x="293612" y="42863"/>
                  <a:pt x="300041" y="49291"/>
                  <a:pt x="300041" y="57150"/>
                </a:cubicBezTo>
                <a:lnTo>
                  <a:pt x="300038" y="114300"/>
                </a:lnTo>
                <a:moveTo>
                  <a:pt x="342900" y="114300"/>
                </a:moveTo>
                <a:lnTo>
                  <a:pt x="342900" y="57150"/>
                </a:lnTo>
                <a:cubicBezTo>
                  <a:pt x="342900" y="25626"/>
                  <a:pt x="317272" y="0"/>
                  <a:pt x="285749" y="0"/>
                </a:cubicBezTo>
                <a:lnTo>
                  <a:pt x="57148" y="0"/>
                </a:lnTo>
                <a:cubicBezTo>
                  <a:pt x="25625" y="0"/>
                  <a:pt x="-3" y="25626"/>
                  <a:pt x="-3" y="57150"/>
                </a:cubicBezTo>
                <a:lnTo>
                  <a:pt x="-3" y="114300"/>
                </a:lnTo>
                <a:lnTo>
                  <a:pt x="-3" y="135734"/>
                </a:lnTo>
                <a:lnTo>
                  <a:pt x="-3" y="157167"/>
                </a:lnTo>
                <a:lnTo>
                  <a:pt x="-3" y="400055"/>
                </a:lnTo>
                <a:cubicBezTo>
                  <a:pt x="-3" y="431579"/>
                  <a:pt x="25625" y="457205"/>
                  <a:pt x="57148" y="457205"/>
                </a:cubicBezTo>
                <a:lnTo>
                  <a:pt x="285749" y="457205"/>
                </a:lnTo>
                <a:cubicBezTo>
                  <a:pt x="317272" y="457205"/>
                  <a:pt x="342900" y="431579"/>
                  <a:pt x="342900" y="400055"/>
                </a:cubicBezTo>
                <a:lnTo>
                  <a:pt x="342900" y="157167"/>
                </a:lnTo>
                <a:lnTo>
                  <a:pt x="342900" y="135738"/>
                </a:lnTo>
                <a:lnTo>
                  <a:pt x="342900" y="114300"/>
                </a:lnTo>
                <a:moveTo>
                  <a:pt x="71436" y="207171"/>
                </a:moveTo>
                <a:cubicBezTo>
                  <a:pt x="71436" y="219008"/>
                  <a:pt x="81031" y="228605"/>
                  <a:pt x="92868" y="228605"/>
                </a:cubicBezTo>
                <a:cubicBezTo>
                  <a:pt x="104705" y="228605"/>
                  <a:pt x="114299" y="219008"/>
                  <a:pt x="114299" y="207176"/>
                </a:cubicBezTo>
                <a:cubicBezTo>
                  <a:pt x="114299" y="195339"/>
                  <a:pt x="104705" y="185747"/>
                  <a:pt x="92868" y="185747"/>
                </a:cubicBezTo>
                <a:cubicBezTo>
                  <a:pt x="81031" y="185747"/>
                  <a:pt x="71436" y="195343"/>
                  <a:pt x="71436" y="207180"/>
                </a:cubicBezTo>
                <a:lnTo>
                  <a:pt x="71436" y="207171"/>
                </a:lnTo>
                <a:moveTo>
                  <a:pt x="92868" y="264321"/>
                </a:moveTo>
                <a:cubicBezTo>
                  <a:pt x="81031" y="264321"/>
                  <a:pt x="71436" y="273918"/>
                  <a:pt x="71436" y="285755"/>
                </a:cubicBezTo>
                <a:cubicBezTo>
                  <a:pt x="71436" y="297591"/>
                  <a:pt x="81031" y="307188"/>
                  <a:pt x="92868" y="307188"/>
                </a:cubicBezTo>
                <a:cubicBezTo>
                  <a:pt x="104705" y="307188"/>
                  <a:pt x="114299" y="297591"/>
                  <a:pt x="114299" y="285759"/>
                </a:cubicBezTo>
                <a:cubicBezTo>
                  <a:pt x="114299" y="273922"/>
                  <a:pt x="104705" y="264330"/>
                  <a:pt x="92868" y="264330"/>
                </a:cubicBezTo>
                <a:lnTo>
                  <a:pt x="92868" y="264321"/>
                </a:lnTo>
                <a:moveTo>
                  <a:pt x="71436" y="364334"/>
                </a:moveTo>
                <a:cubicBezTo>
                  <a:pt x="71436" y="376212"/>
                  <a:pt x="80990" y="385767"/>
                  <a:pt x="92868" y="385767"/>
                </a:cubicBezTo>
                <a:lnTo>
                  <a:pt x="171450" y="385767"/>
                </a:lnTo>
                <a:cubicBezTo>
                  <a:pt x="183328" y="385767"/>
                  <a:pt x="192881" y="376212"/>
                  <a:pt x="192881" y="364338"/>
                </a:cubicBezTo>
                <a:cubicBezTo>
                  <a:pt x="192881" y="352460"/>
                  <a:pt x="183328" y="342909"/>
                  <a:pt x="171450" y="342909"/>
                </a:cubicBezTo>
                <a:lnTo>
                  <a:pt x="92868" y="342909"/>
                </a:lnTo>
                <a:cubicBezTo>
                  <a:pt x="80990" y="342909"/>
                  <a:pt x="71436" y="352465"/>
                  <a:pt x="71436" y="364343"/>
                </a:cubicBezTo>
                <a:lnTo>
                  <a:pt x="71436" y="364334"/>
                </a:lnTo>
                <a:moveTo>
                  <a:pt x="171450" y="185738"/>
                </a:moveTo>
                <a:cubicBezTo>
                  <a:pt x="159613" y="185738"/>
                  <a:pt x="150019" y="195334"/>
                  <a:pt x="150019" y="207171"/>
                </a:cubicBezTo>
                <a:cubicBezTo>
                  <a:pt x="150019" y="219008"/>
                  <a:pt x="159613" y="228605"/>
                  <a:pt x="171450" y="228605"/>
                </a:cubicBezTo>
                <a:cubicBezTo>
                  <a:pt x="183287" y="228605"/>
                  <a:pt x="192881" y="219008"/>
                  <a:pt x="192881" y="207176"/>
                </a:cubicBezTo>
                <a:cubicBezTo>
                  <a:pt x="192881" y="195339"/>
                  <a:pt x="183287" y="185747"/>
                  <a:pt x="171450" y="185747"/>
                </a:cubicBezTo>
                <a:lnTo>
                  <a:pt x="171450" y="185738"/>
                </a:lnTo>
                <a:moveTo>
                  <a:pt x="150019" y="285750"/>
                </a:moveTo>
                <a:cubicBezTo>
                  <a:pt x="150019" y="297587"/>
                  <a:pt x="159613" y="307184"/>
                  <a:pt x="171450" y="307184"/>
                </a:cubicBezTo>
                <a:cubicBezTo>
                  <a:pt x="183287" y="307184"/>
                  <a:pt x="192881" y="297587"/>
                  <a:pt x="192881" y="285755"/>
                </a:cubicBezTo>
                <a:cubicBezTo>
                  <a:pt x="192881" y="273918"/>
                  <a:pt x="183287" y="264326"/>
                  <a:pt x="171450" y="264326"/>
                </a:cubicBezTo>
                <a:cubicBezTo>
                  <a:pt x="159613" y="264326"/>
                  <a:pt x="150019" y="273922"/>
                  <a:pt x="150019" y="285759"/>
                </a:cubicBezTo>
                <a:lnTo>
                  <a:pt x="150019" y="285750"/>
                </a:lnTo>
                <a:moveTo>
                  <a:pt x="250032" y="185738"/>
                </a:moveTo>
                <a:cubicBezTo>
                  <a:pt x="238195" y="185738"/>
                  <a:pt x="228601" y="195334"/>
                  <a:pt x="228601" y="207171"/>
                </a:cubicBezTo>
                <a:cubicBezTo>
                  <a:pt x="228601" y="219008"/>
                  <a:pt x="238195" y="228605"/>
                  <a:pt x="250032" y="228605"/>
                </a:cubicBezTo>
                <a:cubicBezTo>
                  <a:pt x="261869" y="228605"/>
                  <a:pt x="271464" y="219008"/>
                  <a:pt x="271464" y="207176"/>
                </a:cubicBezTo>
                <a:cubicBezTo>
                  <a:pt x="271464" y="195339"/>
                  <a:pt x="261869" y="185747"/>
                  <a:pt x="250032" y="185747"/>
                </a:cubicBezTo>
                <a:lnTo>
                  <a:pt x="250032" y="185738"/>
                </a:lnTo>
                <a:moveTo>
                  <a:pt x="228601" y="285750"/>
                </a:moveTo>
                <a:cubicBezTo>
                  <a:pt x="228601" y="297587"/>
                  <a:pt x="238195" y="307184"/>
                  <a:pt x="250032" y="307184"/>
                </a:cubicBezTo>
                <a:cubicBezTo>
                  <a:pt x="261869" y="307184"/>
                  <a:pt x="271464" y="297587"/>
                  <a:pt x="271464" y="285755"/>
                </a:cubicBezTo>
                <a:cubicBezTo>
                  <a:pt x="271464" y="273918"/>
                  <a:pt x="261869" y="264326"/>
                  <a:pt x="250032" y="264326"/>
                </a:cubicBezTo>
                <a:cubicBezTo>
                  <a:pt x="238195" y="264326"/>
                  <a:pt x="228601" y="273922"/>
                  <a:pt x="228601" y="285759"/>
                </a:cubicBezTo>
                <a:lnTo>
                  <a:pt x="228601" y="285750"/>
                </a:lnTo>
                <a:moveTo>
                  <a:pt x="250032" y="342900"/>
                </a:moveTo>
                <a:cubicBezTo>
                  <a:pt x="238195" y="342900"/>
                  <a:pt x="228601" y="352497"/>
                  <a:pt x="228601" y="364334"/>
                </a:cubicBezTo>
                <a:cubicBezTo>
                  <a:pt x="228601" y="376170"/>
                  <a:pt x="238195" y="385767"/>
                  <a:pt x="250032" y="385767"/>
                </a:cubicBezTo>
                <a:cubicBezTo>
                  <a:pt x="261869" y="385767"/>
                  <a:pt x="271464" y="376170"/>
                  <a:pt x="271464" y="364338"/>
                </a:cubicBezTo>
                <a:cubicBezTo>
                  <a:pt x="271464" y="352501"/>
                  <a:pt x="261869" y="342909"/>
                  <a:pt x="250032" y="342909"/>
                </a:cubicBezTo>
                <a:lnTo>
                  <a:pt x="250032" y="342900"/>
                </a:lnTo>
              </a:path>
            </a:pathLst>
          </a:custGeom>
          <a:solidFill>
            <a:srgbClr val="1570EF"/>
          </a:solidFill>
          <a:ln/>
        </p:spPr>
        <p:txBody>
          <a:bodyPr wrap="square" lIns="0" tIns="0" rIns="0" bIns="0" rtlCol="0" anchor="ctr"/>
          <a:lstStyle/>
          <a:p>
            <a:pPr marL="0" indent="0">
              <a:buNone/>
            </a:pPr>
            <a:endParaRPr lang="en-US" dirty="0"/>
          </a:p>
        </p:txBody>
      </p:sp>
      <p:sp>
        <p:nvSpPr>
          <p:cNvPr id="26" name="Text 24"/>
          <p:cNvSpPr/>
          <p:nvPr/>
        </p:nvSpPr>
        <p:spPr>
          <a:xfrm>
            <a:off x="5903385" y="1896387"/>
            <a:ext cx="342900" cy="457200"/>
          </a:xfrm>
          <a:custGeom>
            <a:avLst/>
            <a:gdLst/>
            <a:ahLst/>
            <a:cxnLst/>
            <a:rect l="l" t="t" r="r" b="b"/>
            <a:pathLst>
              <a:path w="342900" h="457200">
                <a:moveTo>
                  <a:pt x="250032" y="57150"/>
                </a:moveTo>
                <a:lnTo>
                  <a:pt x="285752" y="57150"/>
                </a:lnTo>
                <a:cubicBezTo>
                  <a:pt x="317275" y="57150"/>
                  <a:pt x="342903" y="82776"/>
                  <a:pt x="342903" y="114300"/>
                </a:cubicBezTo>
                <a:lnTo>
                  <a:pt x="342903" y="400050"/>
                </a:lnTo>
                <a:cubicBezTo>
                  <a:pt x="342903" y="431574"/>
                  <a:pt x="317275" y="457200"/>
                  <a:pt x="285752" y="457200"/>
                </a:cubicBezTo>
                <a:lnTo>
                  <a:pt x="57151" y="457200"/>
                </a:lnTo>
                <a:cubicBezTo>
                  <a:pt x="25628" y="457200"/>
                  <a:pt x="0" y="431574"/>
                  <a:pt x="0" y="400050"/>
                </a:cubicBezTo>
                <a:lnTo>
                  <a:pt x="0" y="114300"/>
                </a:lnTo>
                <a:cubicBezTo>
                  <a:pt x="0" y="82776"/>
                  <a:pt x="25628" y="57150"/>
                  <a:pt x="57151" y="57150"/>
                </a:cubicBezTo>
                <a:lnTo>
                  <a:pt x="92871" y="57150"/>
                </a:lnTo>
                <a:lnTo>
                  <a:pt x="101444" y="57150"/>
                </a:lnTo>
                <a:cubicBezTo>
                  <a:pt x="108051" y="24556"/>
                  <a:pt x="136896" y="0"/>
                  <a:pt x="171453" y="0"/>
                </a:cubicBezTo>
                <a:cubicBezTo>
                  <a:pt x="206011" y="0"/>
                  <a:pt x="234856" y="24556"/>
                  <a:pt x="241463" y="57150"/>
                </a:cubicBezTo>
                <a:lnTo>
                  <a:pt x="250032" y="57150"/>
                </a:lnTo>
                <a:moveTo>
                  <a:pt x="57151" y="100013"/>
                </a:moveTo>
                <a:cubicBezTo>
                  <a:pt x="49292" y="100013"/>
                  <a:pt x="42863" y="106441"/>
                  <a:pt x="42863" y="114300"/>
                </a:cubicBezTo>
                <a:lnTo>
                  <a:pt x="42863" y="400050"/>
                </a:lnTo>
                <a:cubicBezTo>
                  <a:pt x="42863" y="407909"/>
                  <a:pt x="49292" y="414338"/>
                  <a:pt x="57151" y="414338"/>
                </a:cubicBezTo>
                <a:lnTo>
                  <a:pt x="285752" y="414338"/>
                </a:lnTo>
                <a:cubicBezTo>
                  <a:pt x="293612" y="414338"/>
                  <a:pt x="300041" y="407909"/>
                  <a:pt x="300041" y="400050"/>
                </a:cubicBezTo>
                <a:lnTo>
                  <a:pt x="300041" y="114300"/>
                </a:lnTo>
                <a:cubicBezTo>
                  <a:pt x="300041" y="106441"/>
                  <a:pt x="293612" y="100013"/>
                  <a:pt x="285752" y="100013"/>
                </a:cubicBezTo>
                <a:lnTo>
                  <a:pt x="271464" y="100013"/>
                </a:lnTo>
                <a:lnTo>
                  <a:pt x="271464" y="121446"/>
                </a:lnTo>
                <a:cubicBezTo>
                  <a:pt x="271464" y="133324"/>
                  <a:pt x="261910" y="142880"/>
                  <a:pt x="250032" y="142880"/>
                </a:cubicBezTo>
                <a:lnTo>
                  <a:pt x="171450" y="142880"/>
                </a:lnTo>
                <a:lnTo>
                  <a:pt x="92868" y="142880"/>
                </a:lnTo>
                <a:cubicBezTo>
                  <a:pt x="80990" y="142880"/>
                  <a:pt x="71436" y="133324"/>
                  <a:pt x="71436" y="121451"/>
                </a:cubicBezTo>
                <a:lnTo>
                  <a:pt x="71436" y="100022"/>
                </a:lnTo>
                <a:lnTo>
                  <a:pt x="57151" y="100013"/>
                </a:lnTo>
                <a:moveTo>
                  <a:pt x="171450" y="92871"/>
                </a:moveTo>
                <a:cubicBezTo>
                  <a:pt x="183287" y="92871"/>
                  <a:pt x="192881" y="83274"/>
                  <a:pt x="192881" y="71442"/>
                </a:cubicBezTo>
                <a:cubicBezTo>
                  <a:pt x="192881" y="59605"/>
                  <a:pt x="183287" y="50013"/>
                  <a:pt x="171450" y="50013"/>
                </a:cubicBezTo>
                <a:cubicBezTo>
                  <a:pt x="159613" y="50013"/>
                  <a:pt x="150019" y="59610"/>
                  <a:pt x="150019" y="71447"/>
                </a:cubicBezTo>
                <a:cubicBezTo>
                  <a:pt x="150019" y="83284"/>
                  <a:pt x="159613" y="92880"/>
                  <a:pt x="171450" y="92880"/>
                </a:cubicBezTo>
                <a:lnTo>
                  <a:pt x="171450" y="92871"/>
                </a:lnTo>
              </a:path>
            </a:pathLst>
          </a:custGeom>
          <a:solidFill>
            <a:srgbClr val="1570EF"/>
          </a:solidFill>
          <a:ln/>
        </p:spPr>
        <p:txBody>
          <a:bodyPr wrap="square" lIns="0" tIns="0" rIns="0" bIns="0" rtlCol="0" anchor="ctr"/>
          <a:lstStyle/>
          <a:p>
            <a:pPr marL="0" indent="0">
              <a:buNone/>
            </a:pPr>
            <a:endParaRPr lang="en-US" dirty="0"/>
          </a:p>
        </p:txBody>
      </p:sp>
      <p:sp>
        <p:nvSpPr>
          <p:cNvPr id="27" name="Text 25"/>
          <p:cNvSpPr/>
          <p:nvPr/>
        </p:nvSpPr>
        <p:spPr>
          <a:xfrm>
            <a:off x="3763773" y="1896387"/>
            <a:ext cx="314325" cy="457200"/>
          </a:xfrm>
          <a:custGeom>
            <a:avLst/>
            <a:gdLst/>
            <a:ahLst/>
            <a:cxnLst/>
            <a:rect l="l" t="t" r="r" b="b"/>
            <a:pathLst>
              <a:path w="314325" h="457200">
                <a:moveTo>
                  <a:pt x="251102" y="222259"/>
                </a:moveTo>
                <a:cubicBezTo>
                  <a:pt x="263961" y="203865"/>
                  <a:pt x="271460" y="181449"/>
                  <a:pt x="271460" y="157163"/>
                </a:cubicBezTo>
                <a:cubicBezTo>
                  <a:pt x="271460" y="94028"/>
                  <a:pt x="220295" y="42863"/>
                  <a:pt x="157159" y="42863"/>
                </a:cubicBezTo>
                <a:cubicBezTo>
                  <a:pt x="94027" y="42863"/>
                  <a:pt x="42858" y="94028"/>
                  <a:pt x="42858" y="157163"/>
                </a:cubicBezTo>
                <a:cubicBezTo>
                  <a:pt x="42858" y="181449"/>
                  <a:pt x="50358" y="203865"/>
                  <a:pt x="63217" y="222259"/>
                </a:cubicBezTo>
                <a:cubicBezTo>
                  <a:pt x="66521" y="226991"/>
                  <a:pt x="70450" y="232349"/>
                  <a:pt x="74646" y="238064"/>
                </a:cubicBezTo>
                <a:lnTo>
                  <a:pt x="74646" y="238064"/>
                </a:lnTo>
                <a:cubicBezTo>
                  <a:pt x="86166" y="253869"/>
                  <a:pt x="99918" y="272802"/>
                  <a:pt x="110187" y="291465"/>
                </a:cubicBezTo>
                <a:cubicBezTo>
                  <a:pt x="119475" y="308432"/>
                  <a:pt x="124206" y="326112"/>
                  <a:pt x="126528" y="342809"/>
                </a:cubicBezTo>
                <a:lnTo>
                  <a:pt x="83042" y="342900"/>
                </a:lnTo>
                <a:cubicBezTo>
                  <a:pt x="81077" y="332183"/>
                  <a:pt x="77773" y="321736"/>
                  <a:pt x="72505" y="312094"/>
                </a:cubicBezTo>
                <a:cubicBezTo>
                  <a:pt x="63663" y="296019"/>
                  <a:pt x="52681" y="280931"/>
                  <a:pt x="41698" y="265839"/>
                </a:cubicBezTo>
                <a:lnTo>
                  <a:pt x="41698" y="265839"/>
                </a:lnTo>
                <a:lnTo>
                  <a:pt x="41698" y="265839"/>
                </a:lnTo>
                <a:cubicBezTo>
                  <a:pt x="37056" y="259498"/>
                  <a:pt x="32410" y="253161"/>
                  <a:pt x="27947" y="246728"/>
                </a:cubicBezTo>
                <a:cubicBezTo>
                  <a:pt x="10354" y="221367"/>
                  <a:pt x="-3" y="190470"/>
                  <a:pt x="-3" y="157163"/>
                </a:cubicBezTo>
                <a:cubicBezTo>
                  <a:pt x="-3" y="70368"/>
                  <a:pt x="70362" y="0"/>
                  <a:pt x="157159" y="0"/>
                </a:cubicBezTo>
                <a:cubicBezTo>
                  <a:pt x="243957" y="0"/>
                  <a:pt x="314322" y="70368"/>
                  <a:pt x="314322" y="157163"/>
                </a:cubicBezTo>
                <a:cubicBezTo>
                  <a:pt x="314322" y="190470"/>
                  <a:pt x="303965" y="221367"/>
                  <a:pt x="286284" y="246728"/>
                </a:cubicBezTo>
                <a:cubicBezTo>
                  <a:pt x="281821" y="253156"/>
                  <a:pt x="277175" y="259498"/>
                  <a:pt x="272532" y="265839"/>
                </a:cubicBezTo>
                <a:lnTo>
                  <a:pt x="272532" y="265839"/>
                </a:lnTo>
                <a:lnTo>
                  <a:pt x="272532" y="265839"/>
                </a:lnTo>
                <a:cubicBezTo>
                  <a:pt x="261550" y="280840"/>
                  <a:pt x="250564" y="295932"/>
                  <a:pt x="241725" y="312094"/>
                </a:cubicBezTo>
                <a:cubicBezTo>
                  <a:pt x="236457" y="321736"/>
                  <a:pt x="233154" y="332188"/>
                  <a:pt x="231189" y="342900"/>
                </a:cubicBezTo>
                <a:lnTo>
                  <a:pt x="187790" y="342900"/>
                </a:lnTo>
                <a:cubicBezTo>
                  <a:pt x="190113" y="326203"/>
                  <a:pt x="194844" y="308432"/>
                  <a:pt x="204132" y="291556"/>
                </a:cubicBezTo>
                <a:cubicBezTo>
                  <a:pt x="214401" y="272894"/>
                  <a:pt x="228153" y="253961"/>
                  <a:pt x="239673" y="238155"/>
                </a:cubicBezTo>
                <a:lnTo>
                  <a:pt x="239673" y="238155"/>
                </a:lnTo>
                <a:lnTo>
                  <a:pt x="239673" y="238155"/>
                </a:lnTo>
                <a:lnTo>
                  <a:pt x="239673" y="238155"/>
                </a:lnTo>
                <a:cubicBezTo>
                  <a:pt x="243869" y="232440"/>
                  <a:pt x="247710" y="227082"/>
                  <a:pt x="251014" y="222350"/>
                </a:cubicBezTo>
                <a:lnTo>
                  <a:pt x="251102" y="222259"/>
                </a:lnTo>
              </a:path>
              <a:path w="314325" h="457200">
                <a:moveTo>
                  <a:pt x="157163" y="114300"/>
                </a:moveTo>
                <a:cubicBezTo>
                  <a:pt x="133500" y="114300"/>
                  <a:pt x="114301" y="133498"/>
                  <a:pt x="114301" y="157163"/>
                </a:cubicBezTo>
                <a:cubicBezTo>
                  <a:pt x="114301" y="165022"/>
                  <a:pt x="107873" y="171450"/>
                  <a:pt x="100015" y="171450"/>
                </a:cubicBezTo>
                <a:cubicBezTo>
                  <a:pt x="92157" y="171450"/>
                  <a:pt x="85729" y="165022"/>
                  <a:pt x="85729" y="157163"/>
                </a:cubicBezTo>
                <a:cubicBezTo>
                  <a:pt x="85729" y="117692"/>
                  <a:pt x="117696" y="85725"/>
                  <a:pt x="157166" y="85725"/>
                </a:cubicBezTo>
                <a:cubicBezTo>
                  <a:pt x="165024" y="85725"/>
                  <a:pt x="171452" y="92153"/>
                  <a:pt x="171452" y="100013"/>
                </a:cubicBezTo>
                <a:cubicBezTo>
                  <a:pt x="171452" y="107872"/>
                  <a:pt x="165024" y="114300"/>
                  <a:pt x="157166" y="114300"/>
                </a:cubicBezTo>
                <a:lnTo>
                  <a:pt x="157163" y="114300"/>
                </a:lnTo>
              </a:path>
              <a:path w="314325" h="457200">
                <a:moveTo>
                  <a:pt x="157163" y="457200"/>
                </a:moveTo>
                <a:cubicBezTo>
                  <a:pt x="117693" y="457200"/>
                  <a:pt x="85726" y="425233"/>
                  <a:pt x="85726" y="385763"/>
                </a:cubicBezTo>
                <a:lnTo>
                  <a:pt x="85726" y="371475"/>
                </a:lnTo>
                <a:lnTo>
                  <a:pt x="228602" y="371475"/>
                </a:lnTo>
                <a:lnTo>
                  <a:pt x="228602" y="385763"/>
                </a:lnTo>
                <a:cubicBezTo>
                  <a:pt x="228602" y="425233"/>
                  <a:pt x="196635" y="457200"/>
                  <a:pt x="157166" y="457200"/>
                </a:cubicBezTo>
                <a:lnTo>
                  <a:pt x="157163" y="457200"/>
                </a:lnTo>
              </a:path>
            </a:pathLst>
          </a:custGeom>
          <a:solidFill>
            <a:srgbClr val="1570EF"/>
          </a:solidFill>
          <a:ln/>
        </p:spPr>
        <p:txBody>
          <a:bodyPr wrap="square" lIns="0" tIns="0" rIns="0" bIns="0" rtlCol="0" anchor="ctr"/>
          <a:lstStyle/>
          <a:p>
            <a:pPr marL="0" indent="0">
              <a:buNone/>
            </a:pPr>
            <a:endParaRPr lang="en-US" dirty="0"/>
          </a:p>
        </p:txBody>
      </p:sp>
      <p:sp>
        <p:nvSpPr>
          <p:cNvPr id="28" name="Text 26"/>
          <p:cNvSpPr/>
          <p:nvPr/>
        </p:nvSpPr>
        <p:spPr>
          <a:xfrm>
            <a:off x="1538437" y="1896448"/>
            <a:ext cx="457200" cy="457077"/>
          </a:xfrm>
          <a:custGeom>
            <a:avLst/>
            <a:gdLst/>
            <a:ahLst/>
            <a:cxnLst/>
            <a:rect l="l" t="t" r="r" b="b"/>
            <a:pathLst>
              <a:path w="457200" h="457077">
                <a:moveTo>
                  <a:pt x="328580" y="185720"/>
                </a:moveTo>
                <a:cubicBezTo>
                  <a:pt x="328580" y="106819"/>
                  <a:pt x="264618" y="42860"/>
                  <a:pt x="185719" y="42860"/>
                </a:cubicBezTo>
                <a:cubicBezTo>
                  <a:pt x="106820" y="42860"/>
                  <a:pt x="42858" y="106819"/>
                  <a:pt x="42858" y="185720"/>
                </a:cubicBezTo>
                <a:cubicBezTo>
                  <a:pt x="42858" y="264620"/>
                  <a:pt x="106820" y="328579"/>
                  <a:pt x="185719" y="328579"/>
                </a:cubicBezTo>
                <a:cubicBezTo>
                  <a:pt x="264618" y="328579"/>
                  <a:pt x="328580" y="264620"/>
                  <a:pt x="328580" y="185720"/>
                </a:cubicBezTo>
                <a:moveTo>
                  <a:pt x="300988" y="331349"/>
                </a:moveTo>
                <a:cubicBezTo>
                  <a:pt x="269382" y="356438"/>
                  <a:pt x="229290" y="371439"/>
                  <a:pt x="185719" y="371439"/>
                </a:cubicBezTo>
                <a:cubicBezTo>
                  <a:pt x="83128" y="371439"/>
                  <a:pt x="0" y="288311"/>
                  <a:pt x="0" y="185720"/>
                </a:cubicBezTo>
                <a:cubicBezTo>
                  <a:pt x="0" y="83129"/>
                  <a:pt x="83128" y="0"/>
                  <a:pt x="185719" y="0"/>
                </a:cubicBezTo>
                <a:cubicBezTo>
                  <a:pt x="288310" y="0"/>
                  <a:pt x="371438" y="83129"/>
                  <a:pt x="371438" y="185720"/>
                </a:cubicBezTo>
                <a:cubicBezTo>
                  <a:pt x="371438" y="229293"/>
                  <a:pt x="356438" y="269383"/>
                  <a:pt x="331347" y="300990"/>
                </a:cubicBezTo>
                <a:lnTo>
                  <a:pt x="450904" y="420548"/>
                </a:lnTo>
                <a:cubicBezTo>
                  <a:pt x="459299" y="428940"/>
                  <a:pt x="459299" y="442515"/>
                  <a:pt x="450904" y="450815"/>
                </a:cubicBezTo>
                <a:cubicBezTo>
                  <a:pt x="442510" y="459121"/>
                  <a:pt x="428940" y="459207"/>
                  <a:pt x="420638" y="450815"/>
                </a:cubicBezTo>
                <a:lnTo>
                  <a:pt x="300988" y="331349"/>
                </a:lnTo>
              </a:path>
            </a:pathLst>
          </a:custGeom>
          <a:solidFill>
            <a:srgbClr val="1570EF"/>
          </a:solidFill>
          <a:ln/>
        </p:spPr>
        <p:txBody>
          <a:bodyPr wrap="square" lIns="0" tIns="0" rIns="0" bIns="0" rtlCol="0" anchor="ctr"/>
          <a:lstStyle/>
          <a:p>
            <a:pPr marL="0" indent="0">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640080" y="1164617"/>
            <a:ext cx="10881360" cy="10672"/>
          </a:xfrm>
          <a:custGeom>
            <a:avLst/>
            <a:gdLst/>
            <a:ahLst/>
            <a:cxnLst/>
            <a:rect l="l" t="t" r="r" b="b"/>
            <a:pathLst>
              <a:path w="10881360" h="10672">
                <a:moveTo>
                  <a:pt x="0" y="0"/>
                </a:moveTo>
                <a:lnTo>
                  <a:pt x="10881360"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4" name="Text 2"/>
          <p:cNvSpPr/>
          <p:nvPr/>
        </p:nvSpPr>
        <p:spPr>
          <a:xfrm>
            <a:off x="640079" y="1"/>
            <a:ext cx="10915441" cy="1034799"/>
          </a:xfrm>
          <a:prstGeom prst="rect">
            <a:avLst/>
          </a:prstGeom>
          <a:noFill/>
          <a:ln/>
        </p:spPr>
        <p:txBody>
          <a:bodyPr wrap="square" lIns="0" tIns="0" rIns="0" bIns="0" rtlCol="0" anchor="b"/>
          <a:lstStyle/>
          <a:p>
            <a:pPr marL="0" indent="0" algn="l">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Postup auditu a jeho přínosy</a:t>
            </a:r>
            <a:endParaRPr lang="en-US" sz="2400" dirty="0"/>
          </a:p>
        </p:txBody>
      </p:sp>
      <p:sp>
        <p:nvSpPr>
          <p:cNvPr id="5" name="Text 3"/>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6" name="Text 4"/>
          <p:cNvSpPr/>
          <p:nvPr/>
        </p:nvSpPr>
        <p:spPr>
          <a:xfrm>
            <a:off x="857765" y="6309360"/>
            <a:ext cx="787738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7" name="Text 5"/>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10</a:t>
            </a:r>
            <a:endParaRPr lang="en-US" sz="800" dirty="0"/>
          </a:p>
        </p:txBody>
      </p:sp>
      <p:sp>
        <p:nvSpPr>
          <p:cNvPr id="8" name="Text 6"/>
          <p:cNvSpPr/>
          <p:nvPr/>
        </p:nvSpPr>
        <p:spPr>
          <a:xfrm>
            <a:off x="2857649"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0C53B7"/>
          </a:solidFill>
          <a:ln/>
        </p:spPr>
        <p:txBody>
          <a:bodyPr wrap="square" lIns="0" tIns="0" rIns="0" bIns="0" rtlCol="0" anchor="ctr"/>
          <a:lstStyle/>
          <a:p>
            <a:pPr marL="0" indent="0">
              <a:buNone/>
            </a:pPr>
            <a:endParaRPr lang="en-US" dirty="0"/>
          </a:p>
        </p:txBody>
      </p:sp>
      <p:sp>
        <p:nvSpPr>
          <p:cNvPr id="9" name="Text 7"/>
          <p:cNvSpPr/>
          <p:nvPr/>
        </p:nvSpPr>
        <p:spPr>
          <a:xfrm>
            <a:off x="4891295"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1570EF"/>
          </a:solidFill>
          <a:ln/>
        </p:spPr>
        <p:txBody>
          <a:bodyPr wrap="square" lIns="0" tIns="0" rIns="0" bIns="0" rtlCol="0" anchor="ctr"/>
          <a:lstStyle/>
          <a:p>
            <a:pPr marL="0" indent="0">
              <a:buNone/>
            </a:pPr>
            <a:endParaRPr lang="en-US" dirty="0"/>
          </a:p>
        </p:txBody>
      </p:sp>
      <p:sp>
        <p:nvSpPr>
          <p:cNvPr id="10" name="Text 8"/>
          <p:cNvSpPr/>
          <p:nvPr/>
        </p:nvSpPr>
        <p:spPr>
          <a:xfrm>
            <a:off x="6963541"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0C53B7"/>
          </a:solidFill>
          <a:ln/>
        </p:spPr>
        <p:txBody>
          <a:bodyPr wrap="square" lIns="0" tIns="0" rIns="0" bIns="0" rtlCol="0" anchor="ctr"/>
          <a:lstStyle/>
          <a:p>
            <a:pPr marL="0" indent="0">
              <a:buNone/>
            </a:pPr>
            <a:endParaRPr lang="en-US" dirty="0"/>
          </a:p>
        </p:txBody>
      </p:sp>
      <p:sp>
        <p:nvSpPr>
          <p:cNvPr id="11" name="Text 9"/>
          <p:cNvSpPr/>
          <p:nvPr/>
        </p:nvSpPr>
        <p:spPr>
          <a:xfrm>
            <a:off x="8969591"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1570EF"/>
          </a:solidFill>
          <a:ln/>
        </p:spPr>
        <p:txBody>
          <a:bodyPr wrap="square" lIns="0" tIns="0" rIns="0" bIns="0" rtlCol="0" anchor="ctr"/>
          <a:lstStyle/>
          <a:p>
            <a:pPr marL="0" indent="0">
              <a:buNone/>
            </a:pPr>
            <a:endParaRPr lang="en-US" dirty="0"/>
          </a:p>
        </p:txBody>
      </p:sp>
      <p:sp>
        <p:nvSpPr>
          <p:cNvPr id="12" name="Text 10"/>
          <p:cNvSpPr/>
          <p:nvPr/>
        </p:nvSpPr>
        <p:spPr>
          <a:xfrm>
            <a:off x="746804" y="2123123"/>
            <a:ext cx="2532888" cy="3270960"/>
          </a:xfrm>
          <a:custGeom>
            <a:avLst/>
            <a:gdLst/>
            <a:ahLst/>
            <a:cxnLst/>
            <a:rect l="l" t="t" r="r" b="b"/>
            <a:pathLst>
              <a:path w="2532888" h="3270960">
                <a:moveTo>
                  <a:pt x="0" y="0"/>
                </a:moveTo>
                <a:lnTo>
                  <a:pt x="2124358" y="0"/>
                </a:lnTo>
                <a:lnTo>
                  <a:pt x="2532888" y="1635480"/>
                </a:lnTo>
                <a:lnTo>
                  <a:pt x="2124358" y="3270960"/>
                </a:lnTo>
                <a:lnTo>
                  <a:pt x="0" y="3270960"/>
                </a:lnTo>
                <a:lnTo>
                  <a:pt x="408530" y="1635480"/>
                </a:lnTo>
                <a:lnTo>
                  <a:pt x="0" y="0"/>
                </a:lnTo>
              </a:path>
            </a:pathLst>
          </a:custGeom>
          <a:solidFill>
            <a:srgbClr val="1570EF"/>
          </a:solidFill>
          <a:ln/>
        </p:spPr>
        <p:txBody>
          <a:bodyPr wrap="square" lIns="0" tIns="0" rIns="0" bIns="0" rtlCol="0" anchor="ctr"/>
          <a:lstStyle/>
          <a:p>
            <a:pPr marL="0" indent="0">
              <a:buNone/>
            </a:pPr>
            <a:endParaRPr lang="en-US" dirty="0"/>
          </a:p>
        </p:txBody>
      </p:sp>
      <p:sp>
        <p:nvSpPr>
          <p:cNvPr id="13" name="Text 11"/>
          <p:cNvSpPr/>
          <p:nvPr/>
        </p:nvSpPr>
        <p:spPr>
          <a:xfrm>
            <a:off x="763171" y="3385080"/>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FFFFF"/>
          </a:solidFill>
          <a:ln w="38100">
            <a:solidFill>
              <a:srgbClr val="1570EF"/>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14" name="Text 12"/>
          <p:cNvSpPr/>
          <p:nvPr/>
        </p:nvSpPr>
        <p:spPr>
          <a:xfrm>
            <a:off x="2807766"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FFFFF"/>
          </a:solidFill>
          <a:ln w="38100">
            <a:solidFill>
              <a:srgbClr val="0C53B7"/>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15" name="Text 13"/>
          <p:cNvSpPr/>
          <p:nvPr/>
        </p:nvSpPr>
        <p:spPr>
          <a:xfrm>
            <a:off x="4836413"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FFFFF"/>
          </a:solidFill>
          <a:ln w="38100">
            <a:solidFill>
              <a:srgbClr val="1570EF"/>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16" name="Text 14"/>
          <p:cNvSpPr/>
          <p:nvPr/>
        </p:nvSpPr>
        <p:spPr>
          <a:xfrm>
            <a:off x="6912289"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FFFFF"/>
          </a:solidFill>
          <a:ln w="38100">
            <a:solidFill>
              <a:srgbClr val="0C53B7"/>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17" name="Text 15"/>
          <p:cNvSpPr/>
          <p:nvPr/>
        </p:nvSpPr>
        <p:spPr>
          <a:xfrm>
            <a:off x="8918398" y="3372330"/>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FFFFF"/>
          </a:solidFill>
          <a:ln w="38100">
            <a:solidFill>
              <a:srgbClr val="1570EF"/>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18" name="Text 16"/>
          <p:cNvSpPr/>
          <p:nvPr/>
        </p:nvSpPr>
        <p:spPr>
          <a:xfrm>
            <a:off x="9095862" y="3585853"/>
            <a:ext cx="360000" cy="320000"/>
          </a:xfrm>
          <a:custGeom>
            <a:avLst/>
            <a:gdLst/>
            <a:ahLst/>
            <a:cxnLst/>
            <a:rect l="l" t="t" r="r" b="b"/>
            <a:pathLst>
              <a:path w="360000" h="320000">
                <a:moveTo>
                  <a:pt x="173189" y="30000"/>
                </a:moveTo>
                <a:cubicBezTo>
                  <a:pt x="187564" y="30000"/>
                  <a:pt x="199750" y="39187"/>
                  <a:pt x="204314" y="52000"/>
                </a:cubicBezTo>
                <a:cubicBezTo>
                  <a:pt x="207065" y="59811"/>
                  <a:pt x="215626" y="63875"/>
                  <a:pt x="223441" y="61126"/>
                </a:cubicBezTo>
                <a:cubicBezTo>
                  <a:pt x="231253" y="58378"/>
                  <a:pt x="235318" y="49814"/>
                  <a:pt x="232567" y="42000"/>
                </a:cubicBezTo>
                <a:cubicBezTo>
                  <a:pt x="223942" y="17562"/>
                  <a:pt x="200628" y="0"/>
                  <a:pt x="173192" y="0"/>
                </a:cubicBezTo>
                <a:cubicBezTo>
                  <a:pt x="145753" y="0"/>
                  <a:pt x="122378" y="17562"/>
                  <a:pt x="113756" y="42000"/>
                </a:cubicBezTo>
                <a:cubicBezTo>
                  <a:pt x="111006" y="49811"/>
                  <a:pt x="115070" y="58374"/>
                  <a:pt x="122882" y="61126"/>
                </a:cubicBezTo>
                <a:cubicBezTo>
                  <a:pt x="130694" y="63875"/>
                  <a:pt x="139259" y="59814"/>
                  <a:pt x="142006" y="52000"/>
                </a:cubicBezTo>
                <a:cubicBezTo>
                  <a:pt x="146567" y="39187"/>
                  <a:pt x="158818" y="30000"/>
                  <a:pt x="173192" y="30000"/>
                </a:cubicBezTo>
                <a:lnTo>
                  <a:pt x="173189" y="30000"/>
                </a:lnTo>
                <a:moveTo>
                  <a:pt x="41688" y="123437"/>
                </a:moveTo>
                <a:cubicBezTo>
                  <a:pt x="49126" y="119750"/>
                  <a:pt x="52124" y="110749"/>
                  <a:pt x="48377" y="103312"/>
                </a:cubicBezTo>
                <a:cubicBezTo>
                  <a:pt x="44626" y="95875"/>
                  <a:pt x="35690" y="92874"/>
                  <a:pt x="28253" y="96624"/>
                </a:cubicBezTo>
                <a:lnTo>
                  <a:pt x="25315" y="98061"/>
                </a:lnTo>
                <a:cubicBezTo>
                  <a:pt x="9814" y="105811"/>
                  <a:pt x="4" y="121686"/>
                  <a:pt x="4" y="139123"/>
                </a:cubicBezTo>
                <a:cubicBezTo>
                  <a:pt x="4" y="162499"/>
                  <a:pt x="17503" y="181811"/>
                  <a:pt x="40129" y="184685"/>
                </a:cubicBezTo>
                <a:cubicBezTo>
                  <a:pt x="41504" y="215434"/>
                  <a:pt x="56880" y="242621"/>
                  <a:pt x="80003" y="259997"/>
                </a:cubicBezTo>
                <a:lnTo>
                  <a:pt x="80003" y="289997"/>
                </a:lnTo>
                <a:cubicBezTo>
                  <a:pt x="80003" y="306560"/>
                  <a:pt x="93441" y="319997"/>
                  <a:pt x="110001" y="319997"/>
                </a:cubicBezTo>
                <a:lnTo>
                  <a:pt x="140000" y="319997"/>
                </a:lnTo>
                <a:cubicBezTo>
                  <a:pt x="156564" y="319997"/>
                  <a:pt x="169999" y="306560"/>
                  <a:pt x="169999" y="289997"/>
                </a:cubicBezTo>
                <a:lnTo>
                  <a:pt x="169999" y="279997"/>
                </a:lnTo>
                <a:lnTo>
                  <a:pt x="199998" y="279997"/>
                </a:lnTo>
                <a:lnTo>
                  <a:pt x="199998" y="289997"/>
                </a:lnTo>
                <a:cubicBezTo>
                  <a:pt x="199998" y="306560"/>
                  <a:pt x="213437" y="319997"/>
                  <a:pt x="229997" y="319997"/>
                </a:cubicBezTo>
                <a:lnTo>
                  <a:pt x="259995" y="319997"/>
                </a:lnTo>
                <a:cubicBezTo>
                  <a:pt x="276559" y="319997"/>
                  <a:pt x="289994" y="306560"/>
                  <a:pt x="289994" y="289997"/>
                </a:cubicBezTo>
                <a:lnTo>
                  <a:pt x="289994" y="266621"/>
                </a:lnTo>
                <a:cubicBezTo>
                  <a:pt x="301683" y="259872"/>
                  <a:pt x="311933" y="250746"/>
                  <a:pt x="319993" y="239997"/>
                </a:cubicBezTo>
                <a:lnTo>
                  <a:pt x="339995" y="239997"/>
                </a:lnTo>
                <a:cubicBezTo>
                  <a:pt x="351057" y="239997"/>
                  <a:pt x="359996" y="231059"/>
                  <a:pt x="359996" y="219997"/>
                </a:cubicBezTo>
                <a:lnTo>
                  <a:pt x="359996" y="159997"/>
                </a:lnTo>
                <a:cubicBezTo>
                  <a:pt x="359996" y="148934"/>
                  <a:pt x="351057" y="139997"/>
                  <a:pt x="339995" y="139997"/>
                </a:cubicBezTo>
                <a:lnTo>
                  <a:pt x="331682" y="139997"/>
                </a:lnTo>
                <a:cubicBezTo>
                  <a:pt x="326556" y="128246"/>
                  <a:pt x="319244" y="117683"/>
                  <a:pt x="310309" y="108870"/>
                </a:cubicBezTo>
                <a:lnTo>
                  <a:pt x="317372" y="85869"/>
                </a:lnTo>
                <a:lnTo>
                  <a:pt x="303059" y="81494"/>
                </a:lnTo>
                <a:lnTo>
                  <a:pt x="317372" y="85869"/>
                </a:lnTo>
                <a:cubicBezTo>
                  <a:pt x="321311" y="72995"/>
                  <a:pt x="311684" y="59994"/>
                  <a:pt x="298249" y="59994"/>
                </a:cubicBezTo>
                <a:lnTo>
                  <a:pt x="284997" y="59994"/>
                </a:lnTo>
                <a:cubicBezTo>
                  <a:pt x="265309" y="59994"/>
                  <a:pt x="247374" y="67619"/>
                  <a:pt x="233996" y="79994"/>
                </a:cubicBezTo>
                <a:lnTo>
                  <a:pt x="139997" y="79994"/>
                </a:lnTo>
                <a:cubicBezTo>
                  <a:pt x="93495" y="79994"/>
                  <a:pt x="54371" y="111744"/>
                  <a:pt x="43185" y="154742"/>
                </a:cubicBezTo>
                <a:cubicBezTo>
                  <a:pt x="35687" y="153491"/>
                  <a:pt x="29999" y="146931"/>
                  <a:pt x="29999" y="139056"/>
                </a:cubicBezTo>
                <a:cubicBezTo>
                  <a:pt x="29999" y="133056"/>
                  <a:pt x="33372" y="127555"/>
                  <a:pt x="38811" y="124806"/>
                </a:cubicBezTo>
                <a:lnTo>
                  <a:pt x="41749" y="123370"/>
                </a:lnTo>
                <a:lnTo>
                  <a:pt x="41688" y="123437"/>
                </a:lnTo>
                <a:moveTo>
                  <a:pt x="265000" y="180000"/>
                </a:moveTo>
                <a:cubicBezTo>
                  <a:pt x="273283" y="180000"/>
                  <a:pt x="280001" y="173283"/>
                  <a:pt x="280001" y="165002"/>
                </a:cubicBezTo>
                <a:cubicBezTo>
                  <a:pt x="280001" y="156717"/>
                  <a:pt x="273287" y="150003"/>
                  <a:pt x="265000" y="150003"/>
                </a:cubicBezTo>
                <a:cubicBezTo>
                  <a:pt x="256716" y="150003"/>
                  <a:pt x="249998" y="156720"/>
                  <a:pt x="249998" y="165005"/>
                </a:cubicBezTo>
                <a:cubicBezTo>
                  <a:pt x="249998" y="173290"/>
                  <a:pt x="256712" y="180006"/>
                  <a:pt x="265000" y="180006"/>
                </a:cubicBezTo>
                <a:lnTo>
                  <a:pt x="265000" y="180000"/>
                </a:lnTo>
                <a:moveTo>
                  <a:pt x="251438" y="105002"/>
                </a:moveTo>
                <a:cubicBezTo>
                  <a:pt x="259625" y="95814"/>
                  <a:pt x="271501" y="90064"/>
                  <a:pt x="284688" y="90003"/>
                </a:cubicBezTo>
                <a:lnTo>
                  <a:pt x="278752" y="109254"/>
                </a:lnTo>
                <a:cubicBezTo>
                  <a:pt x="276941" y="115130"/>
                  <a:pt x="278878" y="121504"/>
                  <a:pt x="283691" y="125379"/>
                </a:cubicBezTo>
                <a:cubicBezTo>
                  <a:pt x="294566" y="134067"/>
                  <a:pt x="302692" y="145878"/>
                  <a:pt x="306878" y="159443"/>
                </a:cubicBezTo>
                <a:cubicBezTo>
                  <a:pt x="308815" y="165757"/>
                  <a:pt x="314629" y="170067"/>
                  <a:pt x="321192" y="170067"/>
                </a:cubicBezTo>
                <a:lnTo>
                  <a:pt x="329944" y="170067"/>
                </a:lnTo>
                <a:lnTo>
                  <a:pt x="329944" y="210067"/>
                </a:lnTo>
                <a:lnTo>
                  <a:pt x="312069" y="210067"/>
                </a:lnTo>
                <a:cubicBezTo>
                  <a:pt x="306882" y="210067"/>
                  <a:pt x="302069" y="212755"/>
                  <a:pt x="299383" y="217130"/>
                </a:cubicBezTo>
                <a:cubicBezTo>
                  <a:pt x="292071" y="228816"/>
                  <a:pt x="281444" y="238192"/>
                  <a:pt x="268819" y="243878"/>
                </a:cubicBezTo>
                <a:cubicBezTo>
                  <a:pt x="263444" y="246253"/>
                  <a:pt x="260006" y="251565"/>
                  <a:pt x="260006" y="257504"/>
                </a:cubicBezTo>
                <a:lnTo>
                  <a:pt x="260006" y="290003"/>
                </a:lnTo>
                <a:lnTo>
                  <a:pt x="230007" y="290003"/>
                </a:lnTo>
                <a:lnTo>
                  <a:pt x="230007" y="265005"/>
                </a:lnTo>
                <a:cubicBezTo>
                  <a:pt x="230007" y="256691"/>
                  <a:pt x="223319" y="250006"/>
                  <a:pt x="215006" y="250006"/>
                </a:cubicBezTo>
                <a:lnTo>
                  <a:pt x="155005" y="250006"/>
                </a:lnTo>
                <a:cubicBezTo>
                  <a:pt x="146693" y="250006"/>
                  <a:pt x="140004" y="256694"/>
                  <a:pt x="140004" y="265008"/>
                </a:cubicBezTo>
                <a:lnTo>
                  <a:pt x="140004" y="290009"/>
                </a:lnTo>
                <a:lnTo>
                  <a:pt x="110005" y="290009"/>
                </a:lnTo>
                <a:lnTo>
                  <a:pt x="110005" y="252134"/>
                </a:lnTo>
                <a:cubicBezTo>
                  <a:pt x="110005" y="246947"/>
                  <a:pt x="107316" y="242134"/>
                  <a:pt x="102942" y="239446"/>
                </a:cubicBezTo>
                <a:cubicBezTo>
                  <a:pt x="83131" y="227072"/>
                  <a:pt x="70005" y="205072"/>
                  <a:pt x="70005" y="180070"/>
                </a:cubicBezTo>
                <a:cubicBezTo>
                  <a:pt x="70005" y="141382"/>
                  <a:pt x="101318" y="110070"/>
                  <a:pt x="140004" y="110070"/>
                </a:cubicBezTo>
                <a:lnTo>
                  <a:pt x="240005" y="110070"/>
                </a:lnTo>
                <a:lnTo>
                  <a:pt x="240005" y="110070"/>
                </a:lnTo>
                <a:lnTo>
                  <a:pt x="240253" y="110070"/>
                </a:lnTo>
                <a:cubicBezTo>
                  <a:pt x="244505" y="110070"/>
                  <a:pt x="248627" y="108259"/>
                  <a:pt x="251442" y="105072"/>
                </a:cubicBezTo>
                <a:lnTo>
                  <a:pt x="251438" y="105002"/>
                </a:lnTo>
              </a:path>
            </a:pathLst>
          </a:custGeom>
          <a:solidFill>
            <a:srgbClr val="1570EF"/>
          </a:solidFill>
          <a:ln/>
        </p:spPr>
        <p:txBody>
          <a:bodyPr wrap="square" lIns="0" tIns="0" rIns="0" bIns="0" rtlCol="0" anchor="ctr"/>
          <a:lstStyle/>
          <a:p>
            <a:pPr marL="0" indent="0">
              <a:buNone/>
            </a:pPr>
            <a:endParaRPr lang="en-US" dirty="0"/>
          </a:p>
        </p:txBody>
      </p:sp>
      <p:sp>
        <p:nvSpPr>
          <p:cNvPr id="19" name="Text 17"/>
          <p:cNvSpPr/>
          <p:nvPr/>
        </p:nvSpPr>
        <p:spPr>
          <a:xfrm>
            <a:off x="9729311" y="3105515"/>
            <a:ext cx="1124726" cy="1742396"/>
          </a:xfrm>
          <a:prstGeom prst="rect">
            <a:avLst/>
          </a:prstGeom>
          <a:noFill/>
          <a:ln/>
        </p:spPr>
        <p:txBody>
          <a:bodyPr wrap="square" lIns="0" tIns="0" rIns="0" bIns="0" rtlCol="0" anchor="ctr"/>
          <a:lstStyle/>
          <a:p>
            <a:pPr marL="0" indent="0" algn="l">
              <a:lnSpc>
                <a:spcPct val="140000"/>
              </a:lnSpc>
              <a:spcAft>
                <a:spcPts val="820"/>
              </a:spcAft>
              <a:buNone/>
            </a:pPr>
            <a:r>
              <a:rPr lang="en-US" sz="820" dirty="0">
                <a:solidFill>
                  <a:srgbClr val="FFFFFF"/>
                </a:solidFill>
                <a:latin typeface="Figtree Regular" pitchFamily="34" charset="0"/>
                <a:ea typeface="Figtree Regular" pitchFamily="34" charset="-122"/>
                <a:cs typeface="Figtree Regular" pitchFamily="34" charset="-120"/>
              </a:rPr>
              <a:t>Výsledkem je dlouhodobé snížení provozních nákladů a zvýšení spolehlivosti výroby.</a:t>
            </a:r>
            <a:endParaRPr lang="en-US" sz="820" dirty="0"/>
          </a:p>
        </p:txBody>
      </p:sp>
      <p:sp>
        <p:nvSpPr>
          <p:cNvPr id="20" name="Text 18"/>
          <p:cNvSpPr/>
          <p:nvPr/>
        </p:nvSpPr>
        <p:spPr>
          <a:xfrm>
            <a:off x="9729311" y="2633644"/>
            <a:ext cx="1124726" cy="385467"/>
          </a:xfrm>
          <a:prstGeom prst="rect">
            <a:avLst/>
          </a:prstGeom>
          <a:noFill/>
          <a:ln/>
        </p:spPr>
        <p:txBody>
          <a:bodyPr wrap="square" lIns="0" tIns="0" rIns="0" bIns="0" rtlCol="0" anchor="b"/>
          <a:lstStyle/>
          <a:p>
            <a:pPr marL="0" indent="0" algn="l">
              <a:lnSpc>
                <a:spcPct val="100000"/>
              </a:lnSpc>
              <a:buNone/>
            </a:pPr>
            <a:r>
              <a:rPr lang="en-US" sz="843" dirty="0">
                <a:solidFill>
                  <a:srgbClr val="FFFFFF"/>
                </a:solidFill>
                <a:latin typeface="Figtree SemiBold" pitchFamily="34" charset="0"/>
                <a:ea typeface="Figtree SemiBold" pitchFamily="34" charset="-122"/>
                <a:cs typeface="Figtree SemiBold" pitchFamily="34" charset="-120"/>
              </a:rPr>
              <a:t>Dlouhodobé snížení nákladů a zvýšení spolehlivosti</a:t>
            </a:r>
            <a:endParaRPr lang="en-US" sz="843" dirty="0"/>
          </a:p>
        </p:txBody>
      </p:sp>
      <p:sp>
        <p:nvSpPr>
          <p:cNvPr id="21" name="Text 19"/>
          <p:cNvSpPr/>
          <p:nvPr/>
        </p:nvSpPr>
        <p:spPr>
          <a:xfrm>
            <a:off x="7089753" y="3567082"/>
            <a:ext cx="360000" cy="360000"/>
          </a:xfrm>
          <a:custGeom>
            <a:avLst/>
            <a:gdLst/>
            <a:ahLst/>
            <a:cxnLst/>
            <a:rect l="l" t="t" r="r" b="b"/>
            <a:pathLst>
              <a:path w="360000" h="360000">
                <a:moveTo>
                  <a:pt x="192856" y="38570"/>
                </a:moveTo>
                <a:lnTo>
                  <a:pt x="192856" y="321426"/>
                </a:lnTo>
                <a:lnTo>
                  <a:pt x="167141" y="321426"/>
                </a:lnTo>
                <a:lnTo>
                  <a:pt x="167141" y="38570"/>
                </a:lnTo>
                <a:lnTo>
                  <a:pt x="192856" y="38570"/>
                </a:lnTo>
                <a:moveTo>
                  <a:pt x="167144" y="0"/>
                </a:moveTo>
                <a:cubicBezTo>
                  <a:pt x="145850" y="0"/>
                  <a:pt x="128574" y="17276"/>
                  <a:pt x="128574" y="38570"/>
                </a:cubicBezTo>
                <a:lnTo>
                  <a:pt x="128574" y="321426"/>
                </a:lnTo>
                <a:cubicBezTo>
                  <a:pt x="128574" y="342720"/>
                  <a:pt x="145850" y="359997"/>
                  <a:pt x="167144" y="359997"/>
                </a:cubicBezTo>
                <a:lnTo>
                  <a:pt x="192859" y="359997"/>
                </a:lnTo>
                <a:cubicBezTo>
                  <a:pt x="214153" y="359997"/>
                  <a:pt x="231430" y="342720"/>
                  <a:pt x="231430" y="321426"/>
                </a:cubicBezTo>
                <a:lnTo>
                  <a:pt x="231430" y="38570"/>
                </a:lnTo>
                <a:cubicBezTo>
                  <a:pt x="231430" y="17276"/>
                  <a:pt x="214153" y="0"/>
                  <a:pt x="192859" y="0"/>
                </a:cubicBezTo>
                <a:lnTo>
                  <a:pt x="167144" y="0"/>
                </a:lnTo>
                <a:moveTo>
                  <a:pt x="64285" y="192856"/>
                </a:moveTo>
                <a:lnTo>
                  <a:pt x="64285" y="321426"/>
                </a:lnTo>
                <a:lnTo>
                  <a:pt x="38570" y="321426"/>
                </a:lnTo>
                <a:lnTo>
                  <a:pt x="38570" y="192856"/>
                </a:lnTo>
                <a:lnTo>
                  <a:pt x="64285" y="192856"/>
                </a:lnTo>
                <a:moveTo>
                  <a:pt x="38570" y="154285"/>
                </a:moveTo>
                <a:cubicBezTo>
                  <a:pt x="17276" y="154285"/>
                  <a:pt x="0" y="171562"/>
                  <a:pt x="0" y="192856"/>
                </a:cubicBezTo>
                <a:lnTo>
                  <a:pt x="0" y="321426"/>
                </a:lnTo>
                <a:cubicBezTo>
                  <a:pt x="0" y="342720"/>
                  <a:pt x="17276" y="359996"/>
                  <a:pt x="38570" y="359996"/>
                </a:cubicBezTo>
                <a:lnTo>
                  <a:pt x="64285" y="359996"/>
                </a:lnTo>
                <a:cubicBezTo>
                  <a:pt x="85579" y="359996"/>
                  <a:pt x="102856" y="342720"/>
                  <a:pt x="102856" y="321426"/>
                </a:cubicBezTo>
                <a:lnTo>
                  <a:pt x="102856" y="192856"/>
                </a:lnTo>
                <a:cubicBezTo>
                  <a:pt x="102856" y="171562"/>
                  <a:pt x="85579" y="154285"/>
                  <a:pt x="64285" y="154285"/>
                </a:cubicBezTo>
                <a:lnTo>
                  <a:pt x="38570" y="154285"/>
                </a:lnTo>
                <a:moveTo>
                  <a:pt x="295715" y="90000"/>
                </a:moveTo>
                <a:lnTo>
                  <a:pt x="321430" y="90000"/>
                </a:lnTo>
                <a:lnTo>
                  <a:pt x="321430" y="321430"/>
                </a:lnTo>
                <a:lnTo>
                  <a:pt x="295715" y="321430"/>
                </a:lnTo>
                <a:lnTo>
                  <a:pt x="295715" y="90000"/>
                </a:lnTo>
                <a:moveTo>
                  <a:pt x="257144" y="90000"/>
                </a:moveTo>
                <a:lnTo>
                  <a:pt x="257144" y="321430"/>
                </a:lnTo>
                <a:cubicBezTo>
                  <a:pt x="257144" y="342724"/>
                  <a:pt x="274421" y="360000"/>
                  <a:pt x="295715" y="360000"/>
                </a:cubicBezTo>
                <a:lnTo>
                  <a:pt x="321430" y="360000"/>
                </a:lnTo>
                <a:cubicBezTo>
                  <a:pt x="342724" y="360000"/>
                  <a:pt x="360000" y="342724"/>
                  <a:pt x="360000" y="321430"/>
                </a:cubicBezTo>
                <a:lnTo>
                  <a:pt x="360000" y="90000"/>
                </a:lnTo>
                <a:cubicBezTo>
                  <a:pt x="360000" y="68706"/>
                  <a:pt x="342724" y="51430"/>
                  <a:pt x="321430" y="51430"/>
                </a:cubicBezTo>
                <a:lnTo>
                  <a:pt x="295715" y="51430"/>
                </a:lnTo>
                <a:cubicBezTo>
                  <a:pt x="274421" y="51430"/>
                  <a:pt x="257144" y="68706"/>
                  <a:pt x="257144" y="90000"/>
                </a:cubicBezTo>
                <a:lnTo>
                  <a:pt x="257144" y="90000"/>
                </a:lnTo>
              </a:path>
            </a:pathLst>
          </a:custGeom>
          <a:solidFill>
            <a:srgbClr val="1570EF"/>
          </a:solidFill>
          <a:ln/>
        </p:spPr>
        <p:txBody>
          <a:bodyPr wrap="square" lIns="0" tIns="0" rIns="0" bIns="0" rtlCol="0" anchor="ctr"/>
          <a:lstStyle/>
          <a:p>
            <a:pPr marL="0" indent="0">
              <a:buNone/>
            </a:pPr>
            <a:endParaRPr lang="en-US" dirty="0"/>
          </a:p>
        </p:txBody>
      </p:sp>
      <p:sp>
        <p:nvSpPr>
          <p:cNvPr id="22" name="Text 20"/>
          <p:cNvSpPr/>
          <p:nvPr/>
        </p:nvSpPr>
        <p:spPr>
          <a:xfrm>
            <a:off x="7723202" y="3106744"/>
            <a:ext cx="1124726" cy="1742396"/>
          </a:xfrm>
          <a:prstGeom prst="rect">
            <a:avLst/>
          </a:prstGeom>
          <a:noFill/>
          <a:ln/>
        </p:spPr>
        <p:txBody>
          <a:bodyPr wrap="square" lIns="0" tIns="0" rIns="0" bIns="0" rtlCol="0" anchor="ctr"/>
          <a:lstStyle/>
          <a:p>
            <a:pPr marL="0" indent="0" algn="l">
              <a:lnSpc>
                <a:spcPct val="140000"/>
              </a:lnSpc>
              <a:spcAft>
                <a:spcPts val="820"/>
              </a:spcAft>
              <a:buNone/>
            </a:pPr>
            <a:r>
              <a:rPr lang="en-US" sz="820" dirty="0">
                <a:solidFill>
                  <a:srgbClr val="FFFFFF"/>
                </a:solidFill>
                <a:latin typeface="Figtree Regular" pitchFamily="34" charset="0"/>
                <a:ea typeface="Figtree Regular" pitchFamily="34" charset="-122"/>
                <a:cs typeface="Figtree Regular" pitchFamily="34" charset="-120"/>
              </a:rPr>
              <a:t>Klíčovou součástí je měření stlačeného vzduchu a analýza spotřeby, které umožňují přesné cílení opatření.</a:t>
            </a:r>
            <a:endParaRPr lang="en-US" sz="820" dirty="0"/>
          </a:p>
        </p:txBody>
      </p:sp>
      <p:sp>
        <p:nvSpPr>
          <p:cNvPr id="23" name="Text 21"/>
          <p:cNvSpPr/>
          <p:nvPr/>
        </p:nvSpPr>
        <p:spPr>
          <a:xfrm>
            <a:off x="7723202" y="2634873"/>
            <a:ext cx="1124726" cy="385467"/>
          </a:xfrm>
          <a:prstGeom prst="rect">
            <a:avLst/>
          </a:prstGeom>
          <a:noFill/>
          <a:ln/>
        </p:spPr>
        <p:txBody>
          <a:bodyPr wrap="square" lIns="0" tIns="0" rIns="0" bIns="0" rtlCol="0" anchor="b"/>
          <a:lstStyle/>
          <a:p>
            <a:pPr marL="0" indent="0" algn="l">
              <a:lnSpc>
                <a:spcPct val="100000"/>
              </a:lnSpc>
              <a:buNone/>
            </a:pPr>
            <a:r>
              <a:rPr lang="en-US" sz="843" dirty="0">
                <a:solidFill>
                  <a:srgbClr val="FFFFFF"/>
                </a:solidFill>
                <a:latin typeface="Figtree SemiBold" pitchFamily="34" charset="0"/>
                <a:ea typeface="Figtree SemiBold" pitchFamily="34" charset="-122"/>
                <a:cs typeface="Figtree SemiBold" pitchFamily="34" charset="-120"/>
              </a:rPr>
              <a:t>Měření stlačeného vzduchu a analýza spotřeby</a:t>
            </a:r>
            <a:endParaRPr lang="en-US" sz="843" dirty="0"/>
          </a:p>
        </p:txBody>
      </p:sp>
      <p:sp>
        <p:nvSpPr>
          <p:cNvPr id="24" name="Text 22"/>
          <p:cNvSpPr/>
          <p:nvPr/>
        </p:nvSpPr>
        <p:spPr>
          <a:xfrm>
            <a:off x="5021510" y="3567082"/>
            <a:ext cx="344735" cy="360000"/>
          </a:xfrm>
          <a:custGeom>
            <a:avLst/>
            <a:gdLst/>
            <a:ahLst/>
            <a:cxnLst/>
            <a:rect l="l" t="t" r="r" b="b"/>
            <a:pathLst>
              <a:path w="344735" h="360000">
                <a:moveTo>
                  <a:pt x="172371" y="0"/>
                </a:moveTo>
                <a:cubicBezTo>
                  <a:pt x="184323" y="0"/>
                  <a:pt x="195996" y="1195"/>
                  <a:pt x="207386" y="3377"/>
                </a:cubicBezTo>
                <a:cubicBezTo>
                  <a:pt x="212939" y="4432"/>
                  <a:pt x="222713" y="7664"/>
                  <a:pt x="228056" y="17510"/>
                </a:cubicBezTo>
                <a:cubicBezTo>
                  <a:pt x="229462" y="20113"/>
                  <a:pt x="230586" y="22853"/>
                  <a:pt x="231290" y="25808"/>
                </a:cubicBezTo>
                <a:lnTo>
                  <a:pt x="237829" y="52880"/>
                </a:lnTo>
                <a:cubicBezTo>
                  <a:pt x="238815" y="56959"/>
                  <a:pt x="245703" y="60966"/>
                  <a:pt x="249712" y="59771"/>
                </a:cubicBezTo>
                <a:lnTo>
                  <a:pt x="276433" y="51894"/>
                </a:lnTo>
                <a:cubicBezTo>
                  <a:pt x="279246" y="51052"/>
                  <a:pt x="282128" y="50627"/>
                  <a:pt x="285010" y="50558"/>
                </a:cubicBezTo>
                <a:cubicBezTo>
                  <a:pt x="296331" y="50206"/>
                  <a:pt x="303994" y="57168"/>
                  <a:pt x="307721" y="61387"/>
                </a:cubicBezTo>
                <a:cubicBezTo>
                  <a:pt x="323261" y="79034"/>
                  <a:pt x="335213" y="99778"/>
                  <a:pt x="342808" y="122065"/>
                </a:cubicBezTo>
                <a:cubicBezTo>
                  <a:pt x="344635" y="127407"/>
                  <a:pt x="346745" y="137394"/>
                  <a:pt x="340908" y="146956"/>
                </a:cubicBezTo>
                <a:cubicBezTo>
                  <a:pt x="339361" y="149486"/>
                  <a:pt x="337464" y="151877"/>
                  <a:pt x="335282" y="153986"/>
                </a:cubicBezTo>
                <a:lnTo>
                  <a:pt x="315101" y="173181"/>
                </a:lnTo>
                <a:cubicBezTo>
                  <a:pt x="312147" y="175993"/>
                  <a:pt x="312147" y="184079"/>
                  <a:pt x="315101" y="186894"/>
                </a:cubicBezTo>
                <a:lnTo>
                  <a:pt x="335282" y="206089"/>
                </a:lnTo>
                <a:cubicBezTo>
                  <a:pt x="337461" y="208199"/>
                  <a:pt x="339361" y="210589"/>
                  <a:pt x="340908" y="213120"/>
                </a:cubicBezTo>
                <a:cubicBezTo>
                  <a:pt x="346672" y="222681"/>
                  <a:pt x="344566" y="232668"/>
                  <a:pt x="342808" y="238010"/>
                </a:cubicBezTo>
                <a:cubicBezTo>
                  <a:pt x="335213" y="260298"/>
                  <a:pt x="323261" y="280973"/>
                  <a:pt x="307721" y="298688"/>
                </a:cubicBezTo>
                <a:cubicBezTo>
                  <a:pt x="303994" y="302907"/>
                  <a:pt x="296258" y="309866"/>
                  <a:pt x="285010" y="309517"/>
                </a:cubicBezTo>
                <a:cubicBezTo>
                  <a:pt x="282128" y="309445"/>
                  <a:pt x="279246" y="308955"/>
                  <a:pt x="276433" y="308181"/>
                </a:cubicBezTo>
                <a:lnTo>
                  <a:pt x="249712" y="300236"/>
                </a:lnTo>
                <a:cubicBezTo>
                  <a:pt x="245703" y="299041"/>
                  <a:pt x="238815" y="303048"/>
                  <a:pt x="237829" y="307127"/>
                </a:cubicBezTo>
                <a:lnTo>
                  <a:pt x="231290" y="334199"/>
                </a:lnTo>
                <a:cubicBezTo>
                  <a:pt x="230586" y="337151"/>
                  <a:pt x="229462" y="339966"/>
                  <a:pt x="228056" y="342497"/>
                </a:cubicBezTo>
                <a:cubicBezTo>
                  <a:pt x="222640" y="352339"/>
                  <a:pt x="212867" y="355503"/>
                  <a:pt x="207386" y="356630"/>
                </a:cubicBezTo>
                <a:cubicBezTo>
                  <a:pt x="195996" y="358808"/>
                  <a:pt x="184323" y="360003"/>
                  <a:pt x="172371" y="360003"/>
                </a:cubicBezTo>
                <a:cubicBezTo>
                  <a:pt x="160419" y="360003"/>
                  <a:pt x="148746" y="358808"/>
                  <a:pt x="137356" y="356626"/>
                </a:cubicBezTo>
                <a:cubicBezTo>
                  <a:pt x="131802" y="355572"/>
                  <a:pt x="122029" y="352339"/>
                  <a:pt x="116686" y="342493"/>
                </a:cubicBezTo>
                <a:cubicBezTo>
                  <a:pt x="115279" y="339890"/>
                  <a:pt x="114156" y="337151"/>
                  <a:pt x="113452" y="334195"/>
                </a:cubicBezTo>
                <a:lnTo>
                  <a:pt x="106913" y="307123"/>
                </a:lnTo>
                <a:cubicBezTo>
                  <a:pt x="105927" y="303044"/>
                  <a:pt x="99039" y="299037"/>
                  <a:pt x="95030" y="300233"/>
                </a:cubicBezTo>
                <a:lnTo>
                  <a:pt x="68309" y="308106"/>
                </a:lnTo>
                <a:cubicBezTo>
                  <a:pt x="65496" y="308948"/>
                  <a:pt x="62614" y="309373"/>
                  <a:pt x="59732" y="309441"/>
                </a:cubicBezTo>
                <a:cubicBezTo>
                  <a:pt x="48411" y="309794"/>
                  <a:pt x="40748" y="302832"/>
                  <a:pt x="37021" y="298613"/>
                </a:cubicBezTo>
                <a:cubicBezTo>
                  <a:pt x="21553" y="280965"/>
                  <a:pt x="9529" y="260222"/>
                  <a:pt x="1934" y="237935"/>
                </a:cubicBezTo>
                <a:cubicBezTo>
                  <a:pt x="107" y="232592"/>
                  <a:pt x="-2003" y="222606"/>
                  <a:pt x="3833" y="213044"/>
                </a:cubicBezTo>
                <a:cubicBezTo>
                  <a:pt x="5381" y="210513"/>
                  <a:pt x="7277" y="208123"/>
                  <a:pt x="9459" y="206013"/>
                </a:cubicBezTo>
                <a:lnTo>
                  <a:pt x="29640" y="186818"/>
                </a:lnTo>
                <a:cubicBezTo>
                  <a:pt x="32595" y="184007"/>
                  <a:pt x="32595" y="175921"/>
                  <a:pt x="29640" y="173106"/>
                </a:cubicBezTo>
                <a:lnTo>
                  <a:pt x="9391" y="153911"/>
                </a:lnTo>
                <a:cubicBezTo>
                  <a:pt x="7212" y="151801"/>
                  <a:pt x="5312" y="149411"/>
                  <a:pt x="3764" y="146880"/>
                </a:cubicBezTo>
                <a:cubicBezTo>
                  <a:pt x="-1999" y="137318"/>
                  <a:pt x="107" y="127332"/>
                  <a:pt x="1937" y="122058"/>
                </a:cubicBezTo>
                <a:cubicBezTo>
                  <a:pt x="9532" y="99770"/>
                  <a:pt x="21484" y="79096"/>
                  <a:pt x="37025" y="61380"/>
                </a:cubicBezTo>
                <a:cubicBezTo>
                  <a:pt x="40751" y="57161"/>
                  <a:pt x="48487" y="50202"/>
                  <a:pt x="59736" y="50551"/>
                </a:cubicBezTo>
                <a:cubicBezTo>
                  <a:pt x="62618" y="50623"/>
                  <a:pt x="65500" y="51113"/>
                  <a:pt x="68313" y="51887"/>
                </a:cubicBezTo>
                <a:lnTo>
                  <a:pt x="95033" y="59764"/>
                </a:lnTo>
                <a:cubicBezTo>
                  <a:pt x="99042" y="60959"/>
                  <a:pt x="105930" y="56952"/>
                  <a:pt x="106916" y="52873"/>
                </a:cubicBezTo>
                <a:lnTo>
                  <a:pt x="113456" y="25801"/>
                </a:lnTo>
                <a:cubicBezTo>
                  <a:pt x="114159" y="22849"/>
                  <a:pt x="115283" y="20034"/>
                  <a:pt x="116689" y="17503"/>
                </a:cubicBezTo>
                <a:cubicBezTo>
                  <a:pt x="122105" y="7661"/>
                  <a:pt x="131878" y="4496"/>
                  <a:pt x="137360" y="3370"/>
                </a:cubicBezTo>
                <a:cubicBezTo>
                  <a:pt x="148750" y="1192"/>
                  <a:pt x="160422" y="-7"/>
                  <a:pt x="172374" y="-7"/>
                </a:cubicBezTo>
                <a:lnTo>
                  <a:pt x="172371" y="0"/>
                </a:lnTo>
                <a:moveTo>
                  <a:pt x="145723" y="36140"/>
                </a:moveTo>
                <a:lnTo>
                  <a:pt x="139745" y="60818"/>
                </a:lnTo>
                <a:cubicBezTo>
                  <a:pt x="134260" y="83531"/>
                  <a:pt x="107895" y="98716"/>
                  <a:pt x="85463" y="92178"/>
                </a:cubicBezTo>
                <a:lnTo>
                  <a:pt x="61204" y="85007"/>
                </a:lnTo>
                <a:cubicBezTo>
                  <a:pt x="49604" y="98579"/>
                  <a:pt x="40462" y="114329"/>
                  <a:pt x="34484" y="131202"/>
                </a:cubicBezTo>
                <a:lnTo>
                  <a:pt x="52906" y="148709"/>
                </a:lnTo>
                <a:cubicBezTo>
                  <a:pt x="69781" y="164740"/>
                  <a:pt x="69781" y="195257"/>
                  <a:pt x="52906" y="211288"/>
                </a:cubicBezTo>
                <a:lnTo>
                  <a:pt x="34484" y="228794"/>
                </a:lnTo>
                <a:cubicBezTo>
                  <a:pt x="40462" y="245671"/>
                  <a:pt x="49600" y="261418"/>
                  <a:pt x="61204" y="274990"/>
                </a:cubicBezTo>
                <a:lnTo>
                  <a:pt x="85532" y="267818"/>
                </a:lnTo>
                <a:cubicBezTo>
                  <a:pt x="107892" y="261209"/>
                  <a:pt x="134329" y="276466"/>
                  <a:pt x="139814" y="299178"/>
                </a:cubicBezTo>
                <a:lnTo>
                  <a:pt x="145792" y="323856"/>
                </a:lnTo>
                <a:cubicBezTo>
                  <a:pt x="163087" y="327020"/>
                  <a:pt x="181861" y="327020"/>
                  <a:pt x="199160" y="323856"/>
                </a:cubicBezTo>
                <a:lnTo>
                  <a:pt x="205138" y="299178"/>
                </a:lnTo>
                <a:cubicBezTo>
                  <a:pt x="210623" y="276466"/>
                  <a:pt x="236988" y="261281"/>
                  <a:pt x="259420" y="267818"/>
                </a:cubicBezTo>
                <a:lnTo>
                  <a:pt x="283748" y="274990"/>
                </a:lnTo>
                <a:cubicBezTo>
                  <a:pt x="295348" y="261418"/>
                  <a:pt x="304490" y="245668"/>
                  <a:pt x="310468" y="228794"/>
                </a:cubicBezTo>
                <a:lnTo>
                  <a:pt x="292045" y="211288"/>
                </a:lnTo>
                <a:cubicBezTo>
                  <a:pt x="275171" y="195257"/>
                  <a:pt x="275171" y="164740"/>
                  <a:pt x="292045" y="148709"/>
                </a:cubicBezTo>
                <a:lnTo>
                  <a:pt x="310468" y="131202"/>
                </a:lnTo>
                <a:cubicBezTo>
                  <a:pt x="304490" y="114329"/>
                  <a:pt x="295351" y="98575"/>
                  <a:pt x="283748" y="85007"/>
                </a:cubicBezTo>
                <a:lnTo>
                  <a:pt x="259420" y="92178"/>
                </a:lnTo>
                <a:cubicBezTo>
                  <a:pt x="237060" y="98788"/>
                  <a:pt x="210623" y="83531"/>
                  <a:pt x="205138" y="60818"/>
                </a:cubicBezTo>
                <a:lnTo>
                  <a:pt x="199160" y="36140"/>
                </a:lnTo>
                <a:cubicBezTo>
                  <a:pt x="181865" y="32976"/>
                  <a:pt x="163090" y="32976"/>
                  <a:pt x="145792" y="36140"/>
                </a:cubicBezTo>
                <a:lnTo>
                  <a:pt x="145723" y="36140"/>
                </a:lnTo>
                <a:moveTo>
                  <a:pt x="138621" y="180000"/>
                </a:moveTo>
                <a:cubicBezTo>
                  <a:pt x="138621" y="198641"/>
                  <a:pt x="153731" y="213750"/>
                  <a:pt x="172371" y="213750"/>
                </a:cubicBezTo>
                <a:cubicBezTo>
                  <a:pt x="191011" y="213750"/>
                  <a:pt x="206120" y="198641"/>
                  <a:pt x="206120" y="180000"/>
                </a:cubicBezTo>
                <a:cubicBezTo>
                  <a:pt x="206120" y="161359"/>
                  <a:pt x="191011" y="146250"/>
                  <a:pt x="172371" y="146250"/>
                </a:cubicBezTo>
                <a:cubicBezTo>
                  <a:pt x="153731" y="146250"/>
                  <a:pt x="138621" y="161359"/>
                  <a:pt x="138621" y="180000"/>
                </a:cubicBezTo>
                <a:lnTo>
                  <a:pt x="138621" y="180000"/>
                </a:lnTo>
                <a:moveTo>
                  <a:pt x="172371" y="247500"/>
                </a:moveTo>
                <a:cubicBezTo>
                  <a:pt x="135091" y="247500"/>
                  <a:pt x="104872" y="217278"/>
                  <a:pt x="104872" y="180000"/>
                </a:cubicBezTo>
                <a:cubicBezTo>
                  <a:pt x="104872" y="142722"/>
                  <a:pt x="135091" y="112500"/>
                  <a:pt x="172371" y="112500"/>
                </a:cubicBezTo>
                <a:cubicBezTo>
                  <a:pt x="209650" y="112500"/>
                  <a:pt x="239870" y="142722"/>
                  <a:pt x="239870" y="180000"/>
                </a:cubicBezTo>
                <a:cubicBezTo>
                  <a:pt x="239870" y="217278"/>
                  <a:pt x="209650" y="247500"/>
                  <a:pt x="172371" y="247500"/>
                </a:cubicBezTo>
              </a:path>
            </a:pathLst>
          </a:custGeom>
          <a:solidFill>
            <a:srgbClr val="1570EF"/>
          </a:solidFill>
          <a:ln/>
        </p:spPr>
        <p:txBody>
          <a:bodyPr wrap="square" lIns="0" tIns="0" rIns="0" bIns="0" rtlCol="0" anchor="ctr"/>
          <a:lstStyle/>
          <a:p>
            <a:pPr marL="0" indent="0">
              <a:buNone/>
            </a:pPr>
            <a:endParaRPr lang="en-US" dirty="0"/>
          </a:p>
        </p:txBody>
      </p:sp>
      <p:sp>
        <p:nvSpPr>
          <p:cNvPr id="25" name="Text 23"/>
          <p:cNvSpPr/>
          <p:nvPr/>
        </p:nvSpPr>
        <p:spPr>
          <a:xfrm>
            <a:off x="5647326" y="3106744"/>
            <a:ext cx="1124726" cy="1742396"/>
          </a:xfrm>
          <a:prstGeom prst="rect">
            <a:avLst/>
          </a:prstGeom>
          <a:noFill/>
          <a:ln/>
        </p:spPr>
        <p:txBody>
          <a:bodyPr wrap="square" lIns="0" tIns="0" rIns="0" bIns="0" rtlCol="0" anchor="ctr"/>
          <a:lstStyle/>
          <a:p>
            <a:pPr marL="0" indent="0" algn="l">
              <a:lnSpc>
                <a:spcPct val="140000"/>
              </a:lnSpc>
              <a:spcAft>
                <a:spcPts val="820"/>
              </a:spcAft>
              <a:buNone/>
            </a:pPr>
            <a:r>
              <a:rPr lang="en-US" sz="820" dirty="0">
                <a:solidFill>
                  <a:srgbClr val="FFFFFF"/>
                </a:solidFill>
                <a:latin typeface="Figtree Regular" pitchFamily="34" charset="0"/>
                <a:ea typeface="Figtree Regular" pitchFamily="34" charset="-122"/>
                <a:cs typeface="Figtree Regular" pitchFamily="34" charset="-120"/>
              </a:rPr>
              <a:t>Na základě získaných dat je vytvořen optimalizační plán, který obsahuje konkrétní doporučení ke snížení nákladů, zlepšení kvality vzduchu a zvýšení celkové efektivity systému.</a:t>
            </a:r>
            <a:endParaRPr lang="en-US" sz="820" dirty="0"/>
          </a:p>
        </p:txBody>
      </p:sp>
      <p:sp>
        <p:nvSpPr>
          <p:cNvPr id="26" name="Text 24"/>
          <p:cNvSpPr/>
          <p:nvPr/>
        </p:nvSpPr>
        <p:spPr>
          <a:xfrm>
            <a:off x="5647326" y="2634873"/>
            <a:ext cx="1124726" cy="385467"/>
          </a:xfrm>
          <a:prstGeom prst="rect">
            <a:avLst/>
          </a:prstGeom>
          <a:noFill/>
          <a:ln/>
        </p:spPr>
        <p:txBody>
          <a:bodyPr wrap="square" lIns="0" tIns="0" rIns="0" bIns="0" rtlCol="0" anchor="b"/>
          <a:lstStyle/>
          <a:p>
            <a:pPr marL="0" indent="0" algn="l">
              <a:lnSpc>
                <a:spcPct val="100000"/>
              </a:lnSpc>
              <a:buNone/>
            </a:pPr>
            <a:r>
              <a:rPr lang="en-US" sz="843" dirty="0">
                <a:solidFill>
                  <a:srgbClr val="FFFFFF"/>
                </a:solidFill>
                <a:latin typeface="Figtree SemiBold" pitchFamily="34" charset="0"/>
                <a:ea typeface="Figtree SemiBold" pitchFamily="34" charset="-122"/>
                <a:cs typeface="Figtree SemiBold" pitchFamily="34" charset="-120"/>
              </a:rPr>
              <a:t>Vytvoření optimalizačního plánu</a:t>
            </a:r>
            <a:endParaRPr lang="en-US" sz="843" dirty="0"/>
          </a:p>
        </p:txBody>
      </p:sp>
      <p:sp>
        <p:nvSpPr>
          <p:cNvPr id="27" name="Text 25"/>
          <p:cNvSpPr/>
          <p:nvPr/>
        </p:nvSpPr>
        <p:spPr>
          <a:xfrm>
            <a:off x="2985230" y="3567130"/>
            <a:ext cx="360000" cy="359903"/>
          </a:xfrm>
          <a:custGeom>
            <a:avLst/>
            <a:gdLst/>
            <a:ahLst/>
            <a:cxnLst/>
            <a:rect l="l" t="t" r="r" b="b"/>
            <a:pathLst>
              <a:path w="360000" h="359903">
                <a:moveTo>
                  <a:pt x="258725" y="146236"/>
                </a:moveTo>
                <a:cubicBezTo>
                  <a:pt x="258725" y="84109"/>
                  <a:pt x="208361" y="33748"/>
                  <a:pt x="146236" y="33748"/>
                </a:cubicBezTo>
                <a:cubicBezTo>
                  <a:pt x="84110" y="33748"/>
                  <a:pt x="33746" y="84109"/>
                  <a:pt x="33746" y="146236"/>
                </a:cubicBezTo>
                <a:cubicBezTo>
                  <a:pt x="33746" y="208362"/>
                  <a:pt x="84110" y="258724"/>
                  <a:pt x="146236" y="258724"/>
                </a:cubicBezTo>
                <a:cubicBezTo>
                  <a:pt x="208361" y="258724"/>
                  <a:pt x="258725" y="208362"/>
                  <a:pt x="258725" y="146236"/>
                </a:cubicBezTo>
                <a:lnTo>
                  <a:pt x="258725" y="146236"/>
                </a:lnTo>
                <a:moveTo>
                  <a:pt x="236999" y="260905"/>
                </a:moveTo>
                <a:cubicBezTo>
                  <a:pt x="212112" y="280660"/>
                  <a:pt x="180544" y="292472"/>
                  <a:pt x="146236" y="292472"/>
                </a:cubicBezTo>
                <a:cubicBezTo>
                  <a:pt x="65455" y="292472"/>
                  <a:pt x="0" y="227016"/>
                  <a:pt x="0" y="146236"/>
                </a:cubicBezTo>
                <a:cubicBezTo>
                  <a:pt x="0" y="65456"/>
                  <a:pt x="65455" y="0"/>
                  <a:pt x="146236" y="0"/>
                </a:cubicBezTo>
                <a:cubicBezTo>
                  <a:pt x="227016" y="0"/>
                  <a:pt x="292471" y="65456"/>
                  <a:pt x="292471" y="146236"/>
                </a:cubicBezTo>
                <a:cubicBezTo>
                  <a:pt x="292471" y="180546"/>
                  <a:pt x="280660" y="212113"/>
                  <a:pt x="260903" y="237000"/>
                </a:cubicBezTo>
                <a:lnTo>
                  <a:pt x="355043" y="331140"/>
                </a:lnTo>
                <a:cubicBezTo>
                  <a:pt x="361652" y="337748"/>
                  <a:pt x="361652" y="348437"/>
                  <a:pt x="355043" y="354973"/>
                </a:cubicBezTo>
                <a:cubicBezTo>
                  <a:pt x="348433" y="361512"/>
                  <a:pt x="337748" y="361580"/>
                  <a:pt x="331211" y="354973"/>
                </a:cubicBezTo>
                <a:lnTo>
                  <a:pt x="236999" y="260905"/>
                </a:lnTo>
              </a:path>
            </a:pathLst>
          </a:custGeom>
          <a:solidFill>
            <a:srgbClr val="1570EF"/>
          </a:solidFill>
          <a:ln/>
        </p:spPr>
        <p:txBody>
          <a:bodyPr wrap="square" lIns="0" tIns="0" rIns="0" bIns="0" rtlCol="0" anchor="ctr"/>
          <a:lstStyle/>
          <a:p>
            <a:pPr marL="0" indent="0">
              <a:buNone/>
            </a:pPr>
            <a:endParaRPr lang="en-US" dirty="0"/>
          </a:p>
        </p:txBody>
      </p:sp>
      <p:sp>
        <p:nvSpPr>
          <p:cNvPr id="28" name="Text 26"/>
          <p:cNvSpPr/>
          <p:nvPr/>
        </p:nvSpPr>
        <p:spPr>
          <a:xfrm>
            <a:off x="3618679" y="3106744"/>
            <a:ext cx="1124726" cy="1742396"/>
          </a:xfrm>
          <a:prstGeom prst="rect">
            <a:avLst/>
          </a:prstGeom>
          <a:noFill/>
          <a:ln/>
        </p:spPr>
        <p:txBody>
          <a:bodyPr wrap="square" lIns="0" tIns="0" rIns="0" bIns="0" rtlCol="0" anchor="ctr"/>
          <a:lstStyle/>
          <a:p>
            <a:pPr marL="0" indent="0" algn="l">
              <a:lnSpc>
                <a:spcPct val="140000"/>
              </a:lnSpc>
              <a:spcAft>
                <a:spcPts val="820"/>
              </a:spcAft>
              <a:buNone/>
            </a:pPr>
            <a:r>
              <a:rPr lang="en-US" sz="820" dirty="0">
                <a:solidFill>
                  <a:srgbClr val="FFFFFF"/>
                </a:solidFill>
                <a:latin typeface="Figtree Regular" pitchFamily="34" charset="0"/>
                <a:ea typeface="Figtree Regular" pitchFamily="34" charset="-122"/>
                <a:cs typeface="Figtree Regular" pitchFamily="34" charset="-120"/>
              </a:rPr>
              <a:t>Následně probíhá detailní analýza provozu zařízení.</a:t>
            </a:r>
            <a:endParaRPr lang="en-US" sz="820" dirty="0"/>
          </a:p>
        </p:txBody>
      </p:sp>
      <p:sp>
        <p:nvSpPr>
          <p:cNvPr id="29" name="Text 27"/>
          <p:cNvSpPr/>
          <p:nvPr/>
        </p:nvSpPr>
        <p:spPr>
          <a:xfrm>
            <a:off x="3618679" y="2634873"/>
            <a:ext cx="1124726" cy="385467"/>
          </a:xfrm>
          <a:prstGeom prst="rect">
            <a:avLst/>
          </a:prstGeom>
          <a:noFill/>
          <a:ln/>
        </p:spPr>
        <p:txBody>
          <a:bodyPr wrap="square" lIns="0" tIns="0" rIns="0" bIns="0" rtlCol="0" anchor="b"/>
          <a:lstStyle/>
          <a:p>
            <a:pPr marL="0" indent="0" algn="l">
              <a:lnSpc>
                <a:spcPct val="100000"/>
              </a:lnSpc>
              <a:buNone/>
            </a:pPr>
            <a:r>
              <a:rPr lang="en-US" sz="843" dirty="0">
                <a:solidFill>
                  <a:srgbClr val="FFFFFF"/>
                </a:solidFill>
                <a:latin typeface="Figtree SemiBold" pitchFamily="34" charset="0"/>
                <a:ea typeface="Figtree SemiBold" pitchFamily="34" charset="-122"/>
                <a:cs typeface="Figtree SemiBold" pitchFamily="34" charset="-120"/>
              </a:rPr>
              <a:t>Detailní analýza provozu zařízení</a:t>
            </a:r>
            <a:endParaRPr lang="en-US" sz="843" dirty="0"/>
          </a:p>
        </p:txBody>
      </p:sp>
      <p:sp>
        <p:nvSpPr>
          <p:cNvPr id="30" name="Text 28"/>
          <p:cNvSpPr/>
          <p:nvPr/>
        </p:nvSpPr>
        <p:spPr>
          <a:xfrm>
            <a:off x="1580570" y="3106744"/>
            <a:ext cx="1124726" cy="1742396"/>
          </a:xfrm>
          <a:prstGeom prst="rect">
            <a:avLst/>
          </a:prstGeom>
          <a:noFill/>
          <a:ln/>
        </p:spPr>
        <p:txBody>
          <a:bodyPr wrap="square" lIns="0" tIns="0" rIns="0" bIns="0" rtlCol="0" anchor="ctr"/>
          <a:lstStyle/>
          <a:p>
            <a:pPr marL="0" indent="0" algn="l">
              <a:lnSpc>
                <a:spcPct val="140000"/>
              </a:lnSpc>
              <a:spcAft>
                <a:spcPts val="820"/>
              </a:spcAft>
              <a:buNone/>
            </a:pPr>
            <a:r>
              <a:rPr lang="en-US" sz="820" dirty="0">
                <a:solidFill>
                  <a:srgbClr val="FFFFFF"/>
                </a:solidFill>
                <a:latin typeface="Figtree Regular" pitchFamily="34" charset="0"/>
                <a:ea typeface="Figtree Regular" pitchFamily="34" charset="-122"/>
                <a:cs typeface="Figtree Regular" pitchFamily="34" charset="-120"/>
              </a:rPr>
              <a:t>Audit začíná domluvením schůzky se specialistou.</a:t>
            </a:r>
            <a:endParaRPr lang="en-US" sz="820" dirty="0"/>
          </a:p>
        </p:txBody>
      </p:sp>
      <p:sp>
        <p:nvSpPr>
          <p:cNvPr id="31" name="Text 29"/>
          <p:cNvSpPr/>
          <p:nvPr/>
        </p:nvSpPr>
        <p:spPr>
          <a:xfrm>
            <a:off x="963135" y="3578603"/>
            <a:ext cx="315000" cy="360000"/>
          </a:xfrm>
          <a:custGeom>
            <a:avLst/>
            <a:gdLst/>
            <a:ahLst/>
            <a:cxnLst/>
            <a:rect l="l" t="t" r="r" b="b"/>
            <a:pathLst>
              <a:path w="315000" h="360000">
                <a:moveTo>
                  <a:pt x="106876" y="16877"/>
                </a:moveTo>
                <a:cubicBezTo>
                  <a:pt x="106876" y="7524"/>
                  <a:pt x="99354" y="4"/>
                  <a:pt x="90002" y="4"/>
                </a:cubicBezTo>
                <a:cubicBezTo>
                  <a:pt x="80649" y="4"/>
                  <a:pt x="73127" y="7528"/>
                  <a:pt x="73127" y="16880"/>
                </a:cubicBezTo>
                <a:lnTo>
                  <a:pt x="73127" y="45007"/>
                </a:lnTo>
                <a:lnTo>
                  <a:pt x="45001" y="45007"/>
                </a:lnTo>
                <a:cubicBezTo>
                  <a:pt x="20182" y="45007"/>
                  <a:pt x="0" y="65185"/>
                  <a:pt x="0" y="90007"/>
                </a:cubicBezTo>
                <a:lnTo>
                  <a:pt x="0" y="101257"/>
                </a:lnTo>
                <a:lnTo>
                  <a:pt x="0" y="135007"/>
                </a:lnTo>
                <a:lnTo>
                  <a:pt x="0" y="315007"/>
                </a:lnTo>
                <a:cubicBezTo>
                  <a:pt x="0" y="339829"/>
                  <a:pt x="20179" y="360007"/>
                  <a:pt x="45001" y="360007"/>
                </a:cubicBezTo>
                <a:lnTo>
                  <a:pt x="270002" y="360007"/>
                </a:lnTo>
                <a:cubicBezTo>
                  <a:pt x="294821" y="360007"/>
                  <a:pt x="315003" y="339829"/>
                  <a:pt x="315003" y="315007"/>
                </a:cubicBezTo>
                <a:lnTo>
                  <a:pt x="315003" y="135007"/>
                </a:lnTo>
                <a:lnTo>
                  <a:pt x="315003" y="101257"/>
                </a:lnTo>
                <a:lnTo>
                  <a:pt x="315003" y="90007"/>
                </a:lnTo>
                <a:cubicBezTo>
                  <a:pt x="315003" y="65185"/>
                  <a:pt x="294824" y="45007"/>
                  <a:pt x="270002" y="45007"/>
                </a:cubicBezTo>
                <a:lnTo>
                  <a:pt x="241876" y="45007"/>
                </a:lnTo>
                <a:lnTo>
                  <a:pt x="241876" y="16884"/>
                </a:lnTo>
                <a:cubicBezTo>
                  <a:pt x="241876" y="7531"/>
                  <a:pt x="234354" y="11"/>
                  <a:pt x="225001" y="11"/>
                </a:cubicBezTo>
                <a:cubicBezTo>
                  <a:pt x="215649" y="11"/>
                  <a:pt x="208127" y="7535"/>
                  <a:pt x="208127" y="16888"/>
                </a:cubicBezTo>
                <a:lnTo>
                  <a:pt x="208127" y="45014"/>
                </a:lnTo>
                <a:lnTo>
                  <a:pt x="106876" y="45014"/>
                </a:lnTo>
                <a:lnTo>
                  <a:pt x="106876" y="16877"/>
                </a:lnTo>
                <a:moveTo>
                  <a:pt x="33749" y="135000"/>
                </a:moveTo>
                <a:lnTo>
                  <a:pt x="281248" y="135000"/>
                </a:lnTo>
                <a:lnTo>
                  <a:pt x="281248" y="315000"/>
                </a:lnTo>
                <a:cubicBezTo>
                  <a:pt x="281248" y="321188"/>
                  <a:pt x="276186" y="326250"/>
                  <a:pt x="269999" y="326250"/>
                </a:cubicBezTo>
                <a:lnTo>
                  <a:pt x="44998" y="326250"/>
                </a:lnTo>
                <a:cubicBezTo>
                  <a:pt x="38811" y="326250"/>
                  <a:pt x="33749" y="321188"/>
                  <a:pt x="33749" y="315000"/>
                </a:cubicBezTo>
                <a:lnTo>
                  <a:pt x="33749" y="135000"/>
                </a:lnTo>
              </a:path>
            </a:pathLst>
          </a:custGeom>
          <a:solidFill>
            <a:srgbClr val="1570EF"/>
          </a:solidFill>
          <a:ln/>
        </p:spPr>
        <p:txBody>
          <a:bodyPr wrap="square" lIns="0" tIns="0" rIns="0" bIns="0" rtlCol="0" anchor="ctr"/>
          <a:lstStyle/>
          <a:p>
            <a:pPr marL="0" indent="0">
              <a:buNone/>
            </a:pPr>
            <a:endParaRPr lang="en-US" dirty="0"/>
          </a:p>
        </p:txBody>
      </p:sp>
      <p:sp>
        <p:nvSpPr>
          <p:cNvPr id="32" name="Text 30"/>
          <p:cNvSpPr/>
          <p:nvPr/>
        </p:nvSpPr>
        <p:spPr>
          <a:xfrm>
            <a:off x="1580570" y="2634873"/>
            <a:ext cx="1124726" cy="385467"/>
          </a:xfrm>
          <a:prstGeom prst="rect">
            <a:avLst/>
          </a:prstGeom>
          <a:noFill/>
          <a:ln/>
        </p:spPr>
        <p:txBody>
          <a:bodyPr wrap="square" lIns="0" tIns="0" rIns="0" bIns="0" rtlCol="0" anchor="b"/>
          <a:lstStyle/>
          <a:p>
            <a:pPr marL="0" indent="0" algn="l">
              <a:lnSpc>
                <a:spcPct val="100000"/>
              </a:lnSpc>
              <a:buNone/>
            </a:pPr>
            <a:r>
              <a:rPr lang="en-US" sz="843" dirty="0">
                <a:solidFill>
                  <a:srgbClr val="FFFFFF"/>
                </a:solidFill>
                <a:latin typeface="Figtree SemiBold" pitchFamily="34" charset="0"/>
                <a:ea typeface="Figtree SemiBold" pitchFamily="34" charset="-122"/>
                <a:cs typeface="Figtree SemiBold" pitchFamily="34" charset="-120"/>
              </a:rPr>
              <a:t>Domluvení schůzky se specialistou</a:t>
            </a:r>
            <a:endParaRPr lang="en-US" sz="843" dirty="0"/>
          </a:p>
        </p:txBody>
      </p:sp>
      <p:sp>
        <p:nvSpPr>
          <p:cNvPr id="33" name="Text 31"/>
          <p:cNvSpPr/>
          <p:nvPr/>
        </p:nvSpPr>
        <p:spPr>
          <a:xfrm>
            <a:off x="11009743" y="6137907"/>
            <a:ext cx="548640" cy="548640"/>
          </a:xfrm>
          <a:prstGeom prst="rect">
            <a:avLst/>
          </a:prstGeom>
          <a:blipFill>
            <a:blip r:embed="rId3"/>
            <a:srcRect/>
            <a:stretch>
              <a:fillRect t="23488" b="23488"/>
            </a:stretch>
          </a:blipFill>
          <a:ln/>
        </p:spPr>
        <p:txBody>
          <a:bodyPr wrap="square" lIns="0" tIns="0" rIns="0" bIns="0" rtlCol="0" anchor="ctr"/>
          <a:lstStyle/>
          <a:p>
            <a:pPr marL="0" indent="0">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640080" y="1506600"/>
            <a:ext cx="2651760" cy="457200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4" name="Text 2"/>
          <p:cNvSpPr/>
          <p:nvPr/>
        </p:nvSpPr>
        <p:spPr>
          <a:xfrm>
            <a:off x="3393440" y="1506600"/>
            <a:ext cx="2651760" cy="457200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5" name="Text 3"/>
          <p:cNvSpPr/>
          <p:nvPr/>
        </p:nvSpPr>
        <p:spPr>
          <a:xfrm>
            <a:off x="6146800" y="1506600"/>
            <a:ext cx="2651760" cy="457200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6" name="Text 4"/>
          <p:cNvSpPr/>
          <p:nvPr/>
        </p:nvSpPr>
        <p:spPr>
          <a:xfrm>
            <a:off x="8900160" y="1506600"/>
            <a:ext cx="2651760" cy="4572000"/>
          </a:xfrm>
          <a:prstGeom prst="rect">
            <a:avLst/>
          </a:prstGeom>
          <a:solidFill>
            <a:srgbClr val="0E2841">
              <a:alpha val="3000"/>
            </a:srgbClr>
          </a:solidFill>
          <a:ln/>
        </p:spPr>
        <p:txBody>
          <a:bodyPr wrap="square" lIns="0" tIns="0" rIns="0" bIns="0" rtlCol="0" anchor="ctr"/>
          <a:lstStyle/>
          <a:p>
            <a:pPr marL="0" indent="0">
              <a:buNone/>
            </a:pPr>
            <a:endParaRPr lang="en-US" dirty="0"/>
          </a:p>
        </p:txBody>
      </p:sp>
      <p:sp>
        <p:nvSpPr>
          <p:cNvPr id="7" name="Text 5"/>
          <p:cNvSpPr/>
          <p:nvPr/>
        </p:nvSpPr>
        <p:spPr>
          <a:xfrm>
            <a:off x="640079" y="1164795"/>
            <a:ext cx="10911841" cy="45719"/>
          </a:xfrm>
          <a:custGeom>
            <a:avLst/>
            <a:gdLst/>
            <a:ahLst/>
            <a:cxnLst/>
            <a:rect l="l" t="t" r="r" b="b"/>
            <a:pathLst>
              <a:path w="10911841" h="45719">
                <a:moveTo>
                  <a:pt x="0" y="0"/>
                </a:moveTo>
                <a:lnTo>
                  <a:pt x="10911841"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8" name="Text 6"/>
          <p:cNvSpPr/>
          <p:nvPr/>
        </p:nvSpPr>
        <p:spPr>
          <a:xfrm>
            <a:off x="868680" y="1816693"/>
            <a:ext cx="457200" cy="45720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9" name="Text 7"/>
          <p:cNvSpPr/>
          <p:nvPr/>
        </p:nvSpPr>
        <p:spPr>
          <a:xfrm>
            <a:off x="868680" y="1816693"/>
            <a:ext cx="457200" cy="457200"/>
          </a:xfrm>
          <a:prstGeom prst="rect">
            <a:avLst/>
          </a:prstGeom>
          <a:noFill/>
          <a:ln/>
        </p:spPr>
        <p:txBody>
          <a:bodyPr wrap="square" lIns="0" tIns="0" rIns="0" bIns="0" rtlCol="0" anchor="ctr"/>
          <a:lstStyle/>
          <a:p>
            <a:pPr marL="0" indent="0" algn="ctr">
              <a:lnSpc>
                <a:spcPct val="100000"/>
              </a:lnSpc>
              <a:buNone/>
            </a:pPr>
            <a:r>
              <a:rPr lang="en-US" sz="1400" dirty="0">
                <a:solidFill>
                  <a:srgbClr val="1570EF"/>
                </a:solidFill>
                <a:latin typeface="Figtree SemiBold" pitchFamily="34" charset="0"/>
                <a:ea typeface="Figtree SemiBold" pitchFamily="34" charset="-122"/>
                <a:cs typeface="Figtree SemiBold" pitchFamily="34" charset="-120"/>
              </a:rPr>
              <a:t>01</a:t>
            </a:r>
            <a:endParaRPr lang="en-US" sz="1400" dirty="0"/>
          </a:p>
        </p:txBody>
      </p:sp>
      <p:sp>
        <p:nvSpPr>
          <p:cNvPr id="10" name="Text 8"/>
          <p:cNvSpPr/>
          <p:nvPr/>
        </p:nvSpPr>
        <p:spPr>
          <a:xfrm>
            <a:off x="3622040" y="1816693"/>
            <a:ext cx="457200" cy="45720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11" name="Text 9"/>
          <p:cNvSpPr/>
          <p:nvPr/>
        </p:nvSpPr>
        <p:spPr>
          <a:xfrm>
            <a:off x="3622040" y="1816693"/>
            <a:ext cx="457200" cy="457200"/>
          </a:xfrm>
          <a:prstGeom prst="rect">
            <a:avLst/>
          </a:prstGeom>
          <a:noFill/>
          <a:ln/>
        </p:spPr>
        <p:txBody>
          <a:bodyPr wrap="square" lIns="0" tIns="0" rIns="0" bIns="0" rtlCol="0" anchor="ctr"/>
          <a:lstStyle/>
          <a:p>
            <a:pPr marL="0" indent="0" algn="ctr">
              <a:lnSpc>
                <a:spcPct val="100000"/>
              </a:lnSpc>
              <a:buNone/>
            </a:pPr>
            <a:r>
              <a:rPr lang="en-US" sz="1400" dirty="0">
                <a:solidFill>
                  <a:srgbClr val="1570EF"/>
                </a:solidFill>
                <a:latin typeface="Figtree SemiBold" pitchFamily="34" charset="0"/>
                <a:ea typeface="Figtree SemiBold" pitchFamily="34" charset="-122"/>
                <a:cs typeface="Figtree SemiBold" pitchFamily="34" charset="-120"/>
              </a:rPr>
              <a:t>02</a:t>
            </a:r>
            <a:endParaRPr lang="en-US" sz="1400" dirty="0"/>
          </a:p>
        </p:txBody>
      </p:sp>
      <p:sp>
        <p:nvSpPr>
          <p:cNvPr id="12" name="Text 10"/>
          <p:cNvSpPr/>
          <p:nvPr/>
        </p:nvSpPr>
        <p:spPr>
          <a:xfrm>
            <a:off x="6375400" y="1816693"/>
            <a:ext cx="457200" cy="45720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13" name="Text 11"/>
          <p:cNvSpPr/>
          <p:nvPr/>
        </p:nvSpPr>
        <p:spPr>
          <a:xfrm>
            <a:off x="6375400" y="1816693"/>
            <a:ext cx="457200" cy="457200"/>
          </a:xfrm>
          <a:prstGeom prst="rect">
            <a:avLst/>
          </a:prstGeom>
          <a:noFill/>
          <a:ln/>
        </p:spPr>
        <p:txBody>
          <a:bodyPr wrap="square" lIns="0" tIns="0" rIns="0" bIns="0" rtlCol="0" anchor="ctr"/>
          <a:lstStyle/>
          <a:p>
            <a:pPr marL="0" indent="0" algn="ctr">
              <a:lnSpc>
                <a:spcPct val="100000"/>
              </a:lnSpc>
              <a:buNone/>
            </a:pPr>
            <a:r>
              <a:rPr lang="en-US" sz="1400" dirty="0">
                <a:solidFill>
                  <a:srgbClr val="1570EF"/>
                </a:solidFill>
                <a:latin typeface="Figtree SemiBold" pitchFamily="34" charset="0"/>
                <a:ea typeface="Figtree SemiBold" pitchFamily="34" charset="-122"/>
                <a:cs typeface="Figtree SemiBold" pitchFamily="34" charset="-120"/>
              </a:rPr>
              <a:t>03</a:t>
            </a:r>
            <a:endParaRPr lang="en-US" sz="1400" dirty="0"/>
          </a:p>
        </p:txBody>
      </p:sp>
      <p:sp>
        <p:nvSpPr>
          <p:cNvPr id="14" name="Text 12"/>
          <p:cNvSpPr/>
          <p:nvPr/>
        </p:nvSpPr>
        <p:spPr>
          <a:xfrm>
            <a:off x="9128760" y="1816693"/>
            <a:ext cx="457200" cy="45720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15" name="Text 13"/>
          <p:cNvSpPr/>
          <p:nvPr/>
        </p:nvSpPr>
        <p:spPr>
          <a:xfrm>
            <a:off x="9128760" y="1816693"/>
            <a:ext cx="457200" cy="457200"/>
          </a:xfrm>
          <a:prstGeom prst="rect">
            <a:avLst/>
          </a:prstGeom>
          <a:noFill/>
          <a:ln/>
        </p:spPr>
        <p:txBody>
          <a:bodyPr wrap="square" lIns="0" tIns="0" rIns="0" bIns="0" rtlCol="0" anchor="ctr"/>
          <a:lstStyle/>
          <a:p>
            <a:pPr marL="0" indent="0" algn="ctr">
              <a:lnSpc>
                <a:spcPct val="100000"/>
              </a:lnSpc>
              <a:buNone/>
            </a:pPr>
            <a:r>
              <a:rPr lang="en-US" sz="1400" dirty="0">
                <a:solidFill>
                  <a:srgbClr val="1570EF"/>
                </a:solidFill>
                <a:latin typeface="Figtree SemiBold" pitchFamily="34" charset="0"/>
                <a:ea typeface="Figtree SemiBold" pitchFamily="34" charset="-122"/>
                <a:cs typeface="Figtree SemiBold" pitchFamily="34" charset="-120"/>
              </a:rPr>
              <a:t>04</a:t>
            </a:r>
            <a:endParaRPr lang="en-US" sz="1400" dirty="0"/>
          </a:p>
        </p:txBody>
      </p:sp>
      <p:sp>
        <p:nvSpPr>
          <p:cNvPr id="16" name="Text 14"/>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17" name="Text 15"/>
          <p:cNvSpPr/>
          <p:nvPr/>
        </p:nvSpPr>
        <p:spPr>
          <a:xfrm>
            <a:off x="640079" y="1"/>
            <a:ext cx="10915441" cy="1034799"/>
          </a:xfrm>
          <a:prstGeom prst="rect">
            <a:avLst/>
          </a:prstGeom>
          <a:noFill/>
          <a:ln/>
        </p:spPr>
        <p:txBody>
          <a:bodyPr wrap="square" lIns="0" tIns="0" rIns="0" bIns="0" rtlCol="0" anchor="b"/>
          <a:lstStyle/>
          <a:p>
            <a:pPr marL="0" indent="0" algn="l">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Měření kvality stlačeného vzduchu</a:t>
            </a:r>
            <a:endParaRPr lang="en-US" sz="2400" dirty="0"/>
          </a:p>
        </p:txBody>
      </p:sp>
      <p:sp>
        <p:nvSpPr>
          <p:cNvPr id="18" name="Text 16"/>
          <p:cNvSpPr/>
          <p:nvPr/>
        </p:nvSpPr>
        <p:spPr>
          <a:xfrm>
            <a:off x="857765" y="6309360"/>
            <a:ext cx="787738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19" name="Text 17"/>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11</a:t>
            </a:r>
            <a:endParaRPr lang="en-US" sz="800" dirty="0"/>
          </a:p>
        </p:txBody>
      </p:sp>
      <p:sp>
        <p:nvSpPr>
          <p:cNvPr id="20" name="Text 18"/>
          <p:cNvSpPr/>
          <p:nvPr/>
        </p:nvSpPr>
        <p:spPr>
          <a:xfrm>
            <a:off x="9128760" y="3299287"/>
            <a:ext cx="2194560" cy="2468880"/>
          </a:xfrm>
          <a:prstGeom prst="rect">
            <a:avLst/>
          </a:prstGeom>
          <a:noFill/>
          <a:ln/>
        </p:spPr>
        <p:txBody>
          <a:bodyPr wrap="square" lIns="0" tIns="0" rIns="0" bIns="0" rtlCol="0" anchor="t"/>
          <a:lstStyle/>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Pravidelné měření kvality je nezbytné pro zajištění spolehlivosti výrobních procesů.</a:t>
            </a:r>
            <a:endParaRPr lang="en-US" sz="1200" dirty="0"/>
          </a:p>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Zajišťuje bezpečnost výrobních procesů.</a:t>
            </a:r>
            <a:endParaRPr lang="en-US" sz="1200" dirty="0"/>
          </a:p>
        </p:txBody>
      </p:sp>
      <p:sp>
        <p:nvSpPr>
          <p:cNvPr id="21" name="Text 19"/>
          <p:cNvSpPr/>
          <p:nvPr/>
        </p:nvSpPr>
        <p:spPr>
          <a:xfrm>
            <a:off x="9128760" y="2504653"/>
            <a:ext cx="2194560" cy="640080"/>
          </a:xfrm>
          <a:prstGeom prst="rect">
            <a:avLst/>
          </a:prstGeom>
          <a:noFill/>
          <a:ln/>
        </p:spPr>
        <p:txBody>
          <a:bodyPr wrap="square" lIns="0" tIns="0" rIns="0" bIns="0" rtlCol="0" anchor="t"/>
          <a:lstStyle/>
          <a:p>
            <a:pPr marL="0" indent="0" algn="l">
              <a:lnSpc>
                <a:spcPct val="90000"/>
              </a:lnSpc>
              <a:buNone/>
            </a:pPr>
            <a:r>
              <a:rPr lang="en-US" sz="1600" dirty="0">
                <a:solidFill>
                  <a:srgbClr val="000000"/>
                </a:solidFill>
                <a:latin typeface="Figtree SemiBold" pitchFamily="34" charset="0"/>
                <a:ea typeface="Figtree SemiBold" pitchFamily="34" charset="-122"/>
                <a:cs typeface="Figtree SemiBold" pitchFamily="34" charset="-120"/>
              </a:rPr>
              <a:t>Význam pravidelného měření</a:t>
            </a:r>
            <a:endParaRPr lang="en-US" sz="1600" dirty="0"/>
          </a:p>
        </p:txBody>
      </p:sp>
      <p:sp>
        <p:nvSpPr>
          <p:cNvPr id="22" name="Text 20"/>
          <p:cNvSpPr/>
          <p:nvPr/>
        </p:nvSpPr>
        <p:spPr>
          <a:xfrm>
            <a:off x="6375400" y="3299287"/>
            <a:ext cx="2194560" cy="2468880"/>
          </a:xfrm>
          <a:prstGeom prst="rect">
            <a:avLst/>
          </a:prstGeom>
          <a:noFill/>
          <a:ln/>
        </p:spPr>
        <p:txBody>
          <a:bodyPr wrap="square" lIns="0" tIns="0" rIns="0" bIns="0" rtlCol="0" anchor="t"/>
          <a:lstStyle/>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Protokoly, grafy a statistiky dokumentují stav kvality vzduchu.</a:t>
            </a:r>
            <a:endParaRPr lang="en-US" sz="1200" dirty="0"/>
          </a:p>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Slouží jako podklad pro návrh řešení případných problémů.</a:t>
            </a:r>
            <a:endParaRPr lang="en-US" sz="1200" dirty="0"/>
          </a:p>
        </p:txBody>
      </p:sp>
      <p:sp>
        <p:nvSpPr>
          <p:cNvPr id="23" name="Text 21"/>
          <p:cNvSpPr/>
          <p:nvPr/>
        </p:nvSpPr>
        <p:spPr>
          <a:xfrm>
            <a:off x="6375400" y="2504653"/>
            <a:ext cx="2194560" cy="640080"/>
          </a:xfrm>
          <a:prstGeom prst="rect">
            <a:avLst/>
          </a:prstGeom>
          <a:noFill/>
          <a:ln/>
        </p:spPr>
        <p:txBody>
          <a:bodyPr wrap="square" lIns="0" tIns="0" rIns="0" bIns="0" rtlCol="0" anchor="t"/>
          <a:lstStyle/>
          <a:p>
            <a:pPr marL="0" indent="0" algn="l">
              <a:lnSpc>
                <a:spcPct val="90000"/>
              </a:lnSpc>
              <a:buNone/>
            </a:pPr>
            <a:r>
              <a:rPr lang="en-US" sz="1600" dirty="0">
                <a:solidFill>
                  <a:srgbClr val="000000"/>
                </a:solidFill>
                <a:latin typeface="Figtree SemiBold" pitchFamily="34" charset="0"/>
                <a:ea typeface="Figtree SemiBold" pitchFamily="34" charset="-122"/>
                <a:cs typeface="Figtree SemiBold" pitchFamily="34" charset="-120"/>
              </a:rPr>
              <a:t>Dokumentace kvality vzduchu</a:t>
            </a:r>
            <a:endParaRPr lang="en-US" sz="1600" dirty="0"/>
          </a:p>
        </p:txBody>
      </p:sp>
      <p:sp>
        <p:nvSpPr>
          <p:cNvPr id="24" name="Text 22"/>
          <p:cNvSpPr/>
          <p:nvPr/>
        </p:nvSpPr>
        <p:spPr>
          <a:xfrm>
            <a:off x="3622040" y="3299287"/>
            <a:ext cx="2194560" cy="2468880"/>
          </a:xfrm>
          <a:prstGeom prst="rect">
            <a:avLst/>
          </a:prstGeom>
          <a:noFill/>
          <a:ln/>
        </p:spPr>
        <p:txBody>
          <a:bodyPr wrap="square" lIns="0" tIns="0" rIns="0" bIns="0" rtlCol="0" anchor="t"/>
          <a:lstStyle/>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Měření probíhá odběrem vzorků a fyzickou analýzou všech tří parametrů.</a:t>
            </a:r>
            <a:endParaRPr lang="en-US" sz="1200" dirty="0"/>
          </a:p>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Výstupem jsou protokoly, grafy a statistiky.</a:t>
            </a:r>
            <a:endParaRPr lang="en-US" sz="1200" dirty="0"/>
          </a:p>
        </p:txBody>
      </p:sp>
      <p:sp>
        <p:nvSpPr>
          <p:cNvPr id="25" name="Text 23"/>
          <p:cNvSpPr/>
          <p:nvPr/>
        </p:nvSpPr>
        <p:spPr>
          <a:xfrm>
            <a:off x="3622040" y="2504653"/>
            <a:ext cx="2194560" cy="640080"/>
          </a:xfrm>
          <a:prstGeom prst="rect">
            <a:avLst/>
          </a:prstGeom>
          <a:noFill/>
          <a:ln/>
        </p:spPr>
        <p:txBody>
          <a:bodyPr wrap="square" lIns="0" tIns="0" rIns="0" bIns="0" rtlCol="0" anchor="t"/>
          <a:lstStyle/>
          <a:p>
            <a:pPr marL="0" indent="0" algn="l">
              <a:lnSpc>
                <a:spcPct val="90000"/>
              </a:lnSpc>
              <a:buNone/>
            </a:pPr>
            <a:r>
              <a:rPr lang="en-US" sz="1600" dirty="0">
                <a:solidFill>
                  <a:srgbClr val="000000"/>
                </a:solidFill>
                <a:latin typeface="Figtree SemiBold" pitchFamily="34" charset="0"/>
                <a:ea typeface="Figtree SemiBold" pitchFamily="34" charset="-122"/>
                <a:cs typeface="Figtree SemiBold" pitchFamily="34" charset="-120"/>
              </a:rPr>
              <a:t>Proces měření</a:t>
            </a:r>
            <a:endParaRPr lang="en-US" sz="1600" dirty="0"/>
          </a:p>
        </p:txBody>
      </p:sp>
      <p:sp>
        <p:nvSpPr>
          <p:cNvPr id="26" name="Text 24"/>
          <p:cNvSpPr/>
          <p:nvPr/>
        </p:nvSpPr>
        <p:spPr>
          <a:xfrm>
            <a:off x="868680" y="3299287"/>
            <a:ext cx="2194560" cy="2468880"/>
          </a:xfrm>
          <a:prstGeom prst="rect">
            <a:avLst/>
          </a:prstGeom>
          <a:noFill/>
          <a:ln/>
        </p:spPr>
        <p:txBody>
          <a:bodyPr wrap="square" lIns="0" tIns="0" rIns="0" bIns="0" rtlCol="0" anchor="t"/>
          <a:lstStyle/>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Kvalita stlačeného vzduchu se měří certifikovaným měřicím zařízením podle normy ISO 8573-1.</a:t>
            </a:r>
            <a:endParaRPr lang="en-US" sz="1200" dirty="0"/>
          </a:p>
          <a:p>
            <a:pPr marL="0" indent="0" algn="l">
              <a:lnSpc>
                <a:spcPct val="100000"/>
              </a:lnSpc>
              <a:spcBef>
                <a:spcPts val="1200"/>
              </a:spcBef>
              <a:buNone/>
            </a:pPr>
            <a:r>
              <a:rPr lang="en-US" sz="1200" dirty="0">
                <a:solidFill>
                  <a:srgbClr val="000000"/>
                </a:solidFill>
                <a:latin typeface="Figtree Regular" pitchFamily="34" charset="0"/>
                <a:ea typeface="Figtree Regular" pitchFamily="34" charset="-122"/>
                <a:cs typeface="Figtree Regular" pitchFamily="34" charset="-120"/>
              </a:rPr>
              <a:t>Norma stanovuje limity pro obsah pevných částic, vody a oleje.</a:t>
            </a:r>
            <a:endParaRPr lang="en-US" sz="1200" dirty="0"/>
          </a:p>
        </p:txBody>
      </p:sp>
      <p:sp>
        <p:nvSpPr>
          <p:cNvPr id="27" name="Text 25"/>
          <p:cNvSpPr/>
          <p:nvPr/>
        </p:nvSpPr>
        <p:spPr>
          <a:xfrm>
            <a:off x="868680" y="2504653"/>
            <a:ext cx="2194560" cy="640080"/>
          </a:xfrm>
          <a:prstGeom prst="rect">
            <a:avLst/>
          </a:prstGeom>
          <a:noFill/>
          <a:ln/>
        </p:spPr>
        <p:txBody>
          <a:bodyPr wrap="square" lIns="0" tIns="0" rIns="0" bIns="0" rtlCol="0" anchor="t"/>
          <a:lstStyle/>
          <a:p>
            <a:pPr marL="0" indent="0" algn="l">
              <a:lnSpc>
                <a:spcPct val="90000"/>
              </a:lnSpc>
              <a:buNone/>
            </a:pPr>
            <a:r>
              <a:rPr lang="en-US" sz="1600" dirty="0">
                <a:solidFill>
                  <a:srgbClr val="000000"/>
                </a:solidFill>
                <a:latin typeface="Figtree SemiBold" pitchFamily="34" charset="0"/>
                <a:ea typeface="Figtree SemiBold" pitchFamily="34" charset="-122"/>
                <a:cs typeface="Figtree SemiBold" pitchFamily="34" charset="-120"/>
              </a:rPr>
              <a:t>Norma ISO 8573-1</a:t>
            </a:r>
            <a:endParaRPr lang="en-US" sz="1600" dirty="0"/>
          </a:p>
        </p:txBody>
      </p:sp>
      <p:sp>
        <p:nvSpPr>
          <p:cNvPr id="28" name="Text 26"/>
          <p:cNvSpPr/>
          <p:nvPr/>
        </p:nvSpPr>
        <p:spPr>
          <a:xfrm>
            <a:off x="11009743" y="6137907"/>
            <a:ext cx="548640" cy="548640"/>
          </a:xfrm>
          <a:prstGeom prst="rect">
            <a:avLst/>
          </a:prstGeom>
          <a:blipFill>
            <a:blip r:embed="rId3"/>
            <a:srcRect/>
            <a:stretch>
              <a:fillRect t="23488" b="23488"/>
            </a:stretch>
          </a:blipFill>
          <a:ln/>
        </p:spPr>
        <p:txBody>
          <a:bodyPr wrap="square" lIns="0" tIns="0" rIns="0" bIns="0" rtlCol="0" anchor="ctr"/>
          <a:lstStyle/>
          <a:p>
            <a:pPr marL="0" indent="0">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008379" y="1164795"/>
            <a:ext cx="10546525" cy="45719"/>
          </a:xfrm>
          <a:custGeom>
            <a:avLst/>
            <a:gdLst/>
            <a:ahLst/>
            <a:cxnLst/>
            <a:rect l="l" t="t" r="r" b="b"/>
            <a:pathLst>
              <a:path w="10546525" h="45719">
                <a:moveTo>
                  <a:pt x="0" y="0"/>
                </a:moveTo>
                <a:lnTo>
                  <a:pt x="10546525"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4" name="Text 2"/>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5" name="Text 3"/>
          <p:cNvSpPr/>
          <p:nvPr/>
        </p:nvSpPr>
        <p:spPr>
          <a:xfrm>
            <a:off x="1008380" y="1"/>
            <a:ext cx="10550004" cy="1034799"/>
          </a:xfrm>
          <a:prstGeom prst="rect">
            <a:avLst/>
          </a:prstGeom>
          <a:noFill/>
          <a:ln/>
        </p:spPr>
        <p:txBody>
          <a:bodyPr wrap="square" lIns="0" tIns="0" rIns="0" bIns="0" rtlCol="0" anchor="b"/>
          <a:lstStyle/>
          <a:p>
            <a:pPr marL="0" indent="0" algn="l">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Normy ISO a jejich význam</a:t>
            </a:r>
            <a:endParaRPr lang="en-US" sz="2400" dirty="0"/>
          </a:p>
        </p:txBody>
      </p:sp>
      <p:sp>
        <p:nvSpPr>
          <p:cNvPr id="6" name="Text 4"/>
          <p:cNvSpPr/>
          <p:nvPr/>
        </p:nvSpPr>
        <p:spPr>
          <a:xfrm>
            <a:off x="857765" y="6309360"/>
            <a:ext cx="787738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7" name="Text 5"/>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12</a:t>
            </a:r>
            <a:endParaRPr lang="en-US" sz="800" dirty="0"/>
          </a:p>
        </p:txBody>
      </p:sp>
      <p:sp>
        <p:nvSpPr>
          <p:cNvPr id="8" name="Text 6"/>
          <p:cNvSpPr/>
          <p:nvPr/>
        </p:nvSpPr>
        <p:spPr>
          <a:xfrm>
            <a:off x="1008379" y="4087138"/>
            <a:ext cx="731520" cy="73152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9" name="Text 7"/>
          <p:cNvSpPr/>
          <p:nvPr/>
        </p:nvSpPr>
        <p:spPr>
          <a:xfrm>
            <a:off x="6489649" y="1730804"/>
            <a:ext cx="731520" cy="73152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10" name="Text 8"/>
          <p:cNvSpPr/>
          <p:nvPr/>
        </p:nvSpPr>
        <p:spPr>
          <a:xfrm>
            <a:off x="1008379" y="1730329"/>
            <a:ext cx="731520" cy="73152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11" name="Text 9"/>
          <p:cNvSpPr/>
          <p:nvPr/>
        </p:nvSpPr>
        <p:spPr>
          <a:xfrm>
            <a:off x="6485958" y="4091368"/>
            <a:ext cx="731520" cy="731520"/>
          </a:xfrm>
          <a:prstGeom prst="rect">
            <a:avLst/>
          </a:prstGeom>
          <a:solidFill>
            <a:srgbClr val="1570EF">
              <a:alpha val="5000"/>
            </a:srgbClr>
          </a:solidFill>
          <a:ln/>
        </p:spPr>
        <p:txBody>
          <a:bodyPr wrap="square" lIns="0" tIns="0" rIns="0" bIns="0" rtlCol="0" anchor="ctr"/>
          <a:lstStyle/>
          <a:p>
            <a:pPr marL="0" indent="0">
              <a:buNone/>
            </a:pPr>
            <a:endParaRPr lang="en-US" dirty="0"/>
          </a:p>
        </p:txBody>
      </p:sp>
      <p:sp>
        <p:nvSpPr>
          <p:cNvPr id="12" name="Text 10"/>
          <p:cNvSpPr/>
          <p:nvPr/>
        </p:nvSpPr>
        <p:spPr>
          <a:xfrm>
            <a:off x="7435253" y="4504163"/>
            <a:ext cx="3657600" cy="109728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Norma je nezbytná pro odvětví, kde je kvalita stlačeného vzduchu kritická.</a:t>
            </a:r>
            <a:endParaRPr lang="en-US" sz="1200" dirty="0"/>
          </a:p>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Zajišťuje ochranu výrobků a zařízení před kontaminací.</a:t>
            </a:r>
            <a:endParaRPr lang="en-US" sz="1200" dirty="0"/>
          </a:p>
        </p:txBody>
      </p:sp>
      <p:sp>
        <p:nvSpPr>
          <p:cNvPr id="13" name="Text 11"/>
          <p:cNvSpPr/>
          <p:nvPr/>
        </p:nvSpPr>
        <p:spPr>
          <a:xfrm>
            <a:off x="7435253" y="4087632"/>
            <a:ext cx="3657600" cy="309783"/>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Význam pro citlivé odvětví</a:t>
            </a:r>
            <a:endParaRPr lang="en-US" sz="1400" dirty="0"/>
          </a:p>
        </p:txBody>
      </p:sp>
      <p:sp>
        <p:nvSpPr>
          <p:cNvPr id="14" name="Text 12"/>
          <p:cNvSpPr/>
          <p:nvPr/>
        </p:nvSpPr>
        <p:spPr>
          <a:xfrm>
            <a:off x="1957674" y="4504162"/>
            <a:ext cx="3657600" cy="109728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Dodržování normy je klíčové pro zajištění bezpečnosti, kvality a efektivity výroby.</a:t>
            </a:r>
            <a:endParaRPr lang="en-US" sz="1200" dirty="0"/>
          </a:p>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Podporuje splnění legislativních a certifikačních požadavků.</a:t>
            </a:r>
            <a:endParaRPr lang="en-US" sz="1200" dirty="0"/>
          </a:p>
        </p:txBody>
      </p:sp>
      <p:sp>
        <p:nvSpPr>
          <p:cNvPr id="15" name="Text 13"/>
          <p:cNvSpPr/>
          <p:nvPr/>
        </p:nvSpPr>
        <p:spPr>
          <a:xfrm>
            <a:off x="1957674" y="4087632"/>
            <a:ext cx="3657600" cy="309783"/>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Klíčová role normy</a:t>
            </a:r>
            <a:endParaRPr lang="en-US" sz="1400" dirty="0"/>
          </a:p>
        </p:txBody>
      </p:sp>
      <p:sp>
        <p:nvSpPr>
          <p:cNvPr id="16" name="Text 14"/>
          <p:cNvSpPr/>
          <p:nvPr/>
        </p:nvSpPr>
        <p:spPr>
          <a:xfrm>
            <a:off x="7435252" y="2146286"/>
            <a:ext cx="3657600" cy="109728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Norma stanovuje limity pro obsah pevných částic, vody a oleje.</a:t>
            </a:r>
            <a:endParaRPr lang="en-US" sz="1200" dirty="0"/>
          </a:p>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Pomáhá minimalizovat riziko kontaminace výrobků a poškození zařízení.</a:t>
            </a:r>
            <a:endParaRPr lang="en-US" sz="1200" dirty="0"/>
          </a:p>
        </p:txBody>
      </p:sp>
      <p:sp>
        <p:nvSpPr>
          <p:cNvPr id="17" name="Text 15"/>
          <p:cNvSpPr/>
          <p:nvPr/>
        </p:nvSpPr>
        <p:spPr>
          <a:xfrm>
            <a:off x="7435252" y="1729756"/>
            <a:ext cx="3657600" cy="309783"/>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Stanovení limitů</a:t>
            </a:r>
            <a:endParaRPr lang="en-US" sz="1400" dirty="0"/>
          </a:p>
        </p:txBody>
      </p:sp>
      <p:sp>
        <p:nvSpPr>
          <p:cNvPr id="18" name="Text 16"/>
          <p:cNvSpPr/>
          <p:nvPr/>
        </p:nvSpPr>
        <p:spPr>
          <a:xfrm>
            <a:off x="1957674" y="1735919"/>
            <a:ext cx="3657600" cy="309783"/>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Definice normy ISO 8573-1</a:t>
            </a:r>
            <a:endParaRPr lang="en-US" sz="1400" dirty="0"/>
          </a:p>
        </p:txBody>
      </p:sp>
      <p:sp>
        <p:nvSpPr>
          <p:cNvPr id="19" name="Text 17"/>
          <p:cNvSpPr/>
          <p:nvPr/>
        </p:nvSpPr>
        <p:spPr>
          <a:xfrm>
            <a:off x="1957674" y="2152449"/>
            <a:ext cx="3657600" cy="109728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Norma ISO 8573-1 definuje požadavky na kvalitu stlačeného vzduchu.</a:t>
            </a:r>
            <a:endParaRPr lang="en-US" sz="1200" dirty="0"/>
          </a:p>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Je zásadní pro odvětví potravinářství, kosmetiky, farmacie a dalších citlivých výrob.</a:t>
            </a:r>
            <a:endParaRPr lang="en-US" sz="1200" dirty="0"/>
          </a:p>
        </p:txBody>
      </p:sp>
      <p:sp>
        <p:nvSpPr>
          <p:cNvPr id="20" name="Text 18"/>
          <p:cNvSpPr/>
          <p:nvPr/>
        </p:nvSpPr>
        <p:spPr>
          <a:xfrm>
            <a:off x="-5568" y="0"/>
            <a:ext cx="536759" cy="6858000"/>
          </a:xfrm>
          <a:prstGeom prst="rect">
            <a:avLst/>
          </a:prstGeom>
          <a:solidFill>
            <a:srgbClr val="1570EF"/>
          </a:solidFill>
          <a:ln/>
        </p:spPr>
        <p:txBody>
          <a:bodyPr wrap="square" lIns="0" tIns="0" rIns="0" bIns="0" rtlCol="0" anchor="ctr"/>
          <a:lstStyle/>
          <a:p>
            <a:pPr marL="0" indent="0">
              <a:buNone/>
            </a:pPr>
            <a:endParaRPr lang="en-US" dirty="0"/>
          </a:p>
        </p:txBody>
      </p:sp>
      <p:sp>
        <p:nvSpPr>
          <p:cNvPr id="21" name="Text 19"/>
          <p:cNvSpPr/>
          <p:nvPr/>
        </p:nvSpPr>
        <p:spPr>
          <a:xfrm>
            <a:off x="-5566" y="0"/>
            <a:ext cx="536757" cy="6858000"/>
          </a:xfrm>
          <a:prstGeom prst="rect">
            <a:avLst/>
          </a:prstGeom>
          <a:blipFill>
            <a:blip r:embed="rId3"/>
            <a:srcRect r="80488"/>
            <a:stretch>
              <a:fillRect/>
            </a:stretch>
          </a:blipFill>
          <a:ln/>
        </p:spPr>
        <p:txBody>
          <a:bodyPr wrap="square" lIns="0" tIns="0" rIns="0" bIns="0" rtlCol="0" anchor="ctr"/>
          <a:lstStyle/>
          <a:p>
            <a:pPr marL="0" indent="0">
              <a:buNone/>
            </a:pPr>
            <a:endParaRPr lang="en-US" dirty="0"/>
          </a:p>
        </p:txBody>
      </p:sp>
      <p:sp>
        <p:nvSpPr>
          <p:cNvPr id="22" name="Text 20"/>
          <p:cNvSpPr/>
          <p:nvPr/>
        </p:nvSpPr>
        <p:spPr>
          <a:xfrm>
            <a:off x="11009743" y="6137907"/>
            <a:ext cx="548640" cy="548640"/>
          </a:xfrm>
          <a:prstGeom prst="rect">
            <a:avLst/>
          </a:prstGeom>
          <a:blipFill>
            <a:blip r:embed="rId4"/>
            <a:srcRect/>
            <a:stretch>
              <a:fillRect t="23488" b="23488"/>
            </a:stretch>
          </a:blipFill>
          <a:ln/>
        </p:spPr>
        <p:txBody>
          <a:bodyPr wrap="square" lIns="0" tIns="0" rIns="0" bIns="0" rtlCol="0" anchor="ctr"/>
          <a:lstStyle/>
          <a:p>
            <a:pPr marL="0" indent="0">
              <a:buNone/>
            </a:pPr>
            <a:endParaRPr lang="en-US" dirty="0"/>
          </a:p>
        </p:txBody>
      </p:sp>
      <p:sp>
        <p:nvSpPr>
          <p:cNvPr id="23" name="Text 21"/>
          <p:cNvSpPr/>
          <p:nvPr/>
        </p:nvSpPr>
        <p:spPr>
          <a:xfrm>
            <a:off x="6623118" y="4257103"/>
            <a:ext cx="457200" cy="400050"/>
          </a:xfrm>
          <a:custGeom>
            <a:avLst/>
            <a:gdLst/>
            <a:ahLst/>
            <a:cxnLst/>
            <a:rect l="l" t="t" r="r" b="b"/>
            <a:pathLst>
              <a:path w="457200" h="400050">
                <a:moveTo>
                  <a:pt x="0" y="37237"/>
                </a:moveTo>
                <a:cubicBezTo>
                  <a:pt x="0" y="16698"/>
                  <a:pt x="16697" y="0"/>
                  <a:pt x="37239" y="0"/>
                </a:cubicBezTo>
                <a:lnTo>
                  <a:pt x="419966" y="0"/>
                </a:lnTo>
                <a:cubicBezTo>
                  <a:pt x="440503" y="0"/>
                  <a:pt x="457205" y="16698"/>
                  <a:pt x="457205" y="37237"/>
                </a:cubicBezTo>
                <a:cubicBezTo>
                  <a:pt x="457205" y="45810"/>
                  <a:pt x="454256" y="54115"/>
                  <a:pt x="448810" y="60724"/>
                </a:cubicBezTo>
                <a:lnTo>
                  <a:pt x="300042" y="243334"/>
                </a:lnTo>
                <a:lnTo>
                  <a:pt x="300042" y="371206"/>
                </a:lnTo>
                <a:cubicBezTo>
                  <a:pt x="300042" y="387100"/>
                  <a:pt x="287094" y="400050"/>
                  <a:pt x="271197" y="400050"/>
                </a:cubicBezTo>
                <a:cubicBezTo>
                  <a:pt x="264678" y="400050"/>
                  <a:pt x="258341" y="397818"/>
                  <a:pt x="253248" y="393801"/>
                </a:cubicBezTo>
                <a:lnTo>
                  <a:pt x="170650" y="328257"/>
                </a:lnTo>
                <a:cubicBezTo>
                  <a:pt x="162077" y="321472"/>
                  <a:pt x="157167" y="311203"/>
                  <a:pt x="157167" y="300306"/>
                </a:cubicBezTo>
                <a:lnTo>
                  <a:pt x="157167" y="243422"/>
                </a:lnTo>
                <a:lnTo>
                  <a:pt x="8399" y="60720"/>
                </a:lnTo>
                <a:cubicBezTo>
                  <a:pt x="2954" y="54111"/>
                  <a:pt x="5" y="45806"/>
                  <a:pt x="5" y="37233"/>
                </a:cubicBezTo>
                <a:lnTo>
                  <a:pt x="0" y="37237"/>
                </a:lnTo>
                <a:moveTo>
                  <a:pt x="49112" y="42861"/>
                </a:moveTo>
                <a:lnTo>
                  <a:pt x="195202" y="222168"/>
                </a:lnTo>
                <a:cubicBezTo>
                  <a:pt x="198329" y="226008"/>
                  <a:pt x="200025" y="230741"/>
                  <a:pt x="200025" y="235741"/>
                </a:cubicBezTo>
                <a:lnTo>
                  <a:pt x="200025" y="296821"/>
                </a:lnTo>
                <a:lnTo>
                  <a:pt x="257175" y="342183"/>
                </a:lnTo>
                <a:lnTo>
                  <a:pt x="257175" y="235741"/>
                </a:lnTo>
                <a:cubicBezTo>
                  <a:pt x="257175" y="230829"/>
                  <a:pt x="258871" y="226008"/>
                  <a:pt x="261998" y="222168"/>
                </a:cubicBezTo>
                <a:lnTo>
                  <a:pt x="408088" y="42861"/>
                </a:lnTo>
                <a:lnTo>
                  <a:pt x="49112" y="42861"/>
                </a:lnTo>
              </a:path>
            </a:pathLst>
          </a:custGeom>
          <a:solidFill>
            <a:srgbClr val="1570EF"/>
          </a:solidFill>
          <a:ln/>
        </p:spPr>
        <p:txBody>
          <a:bodyPr wrap="square" lIns="0" tIns="0" rIns="0" bIns="0" rtlCol="0" anchor="ctr"/>
          <a:lstStyle/>
          <a:p>
            <a:pPr marL="0" indent="0">
              <a:buNone/>
            </a:pPr>
            <a:endParaRPr lang="en-US" dirty="0"/>
          </a:p>
        </p:txBody>
      </p:sp>
      <p:sp>
        <p:nvSpPr>
          <p:cNvPr id="24" name="Text 22"/>
          <p:cNvSpPr/>
          <p:nvPr/>
        </p:nvSpPr>
        <p:spPr>
          <a:xfrm>
            <a:off x="1158648" y="4224298"/>
            <a:ext cx="430983" cy="457200"/>
          </a:xfrm>
          <a:custGeom>
            <a:avLst/>
            <a:gdLst/>
            <a:ahLst/>
            <a:cxnLst/>
            <a:rect l="l" t="t" r="r" b="b"/>
            <a:pathLst>
              <a:path w="430983" h="457200">
                <a:moveTo>
                  <a:pt x="215491" y="44353"/>
                </a:moveTo>
                <a:lnTo>
                  <a:pt x="51179" y="114030"/>
                </a:lnTo>
                <a:cubicBezTo>
                  <a:pt x="45882" y="116275"/>
                  <a:pt x="43008" y="121035"/>
                  <a:pt x="43098" y="125524"/>
                </a:cubicBezTo>
                <a:cubicBezTo>
                  <a:pt x="43547" y="207592"/>
                  <a:pt x="77577" y="349365"/>
                  <a:pt x="210462" y="412934"/>
                </a:cubicBezTo>
                <a:cubicBezTo>
                  <a:pt x="213694" y="414461"/>
                  <a:pt x="217465" y="414461"/>
                  <a:pt x="220607" y="412934"/>
                </a:cubicBezTo>
                <a:cubicBezTo>
                  <a:pt x="353492" y="349273"/>
                  <a:pt x="387523" y="207587"/>
                  <a:pt x="387880" y="125433"/>
                </a:cubicBezTo>
                <a:cubicBezTo>
                  <a:pt x="387880" y="120943"/>
                  <a:pt x="385096" y="116275"/>
                  <a:pt x="379799" y="113939"/>
                </a:cubicBezTo>
                <a:lnTo>
                  <a:pt x="215491" y="44353"/>
                </a:lnTo>
                <a:moveTo>
                  <a:pt x="227524" y="2606"/>
                </a:moveTo>
                <a:lnTo>
                  <a:pt x="396595" y="74345"/>
                </a:lnTo>
                <a:cubicBezTo>
                  <a:pt x="416347" y="82694"/>
                  <a:pt x="431073" y="102180"/>
                  <a:pt x="430983" y="125703"/>
                </a:cubicBezTo>
                <a:cubicBezTo>
                  <a:pt x="430534" y="214774"/>
                  <a:pt x="393901" y="377739"/>
                  <a:pt x="239195" y="451814"/>
                </a:cubicBezTo>
                <a:cubicBezTo>
                  <a:pt x="224202" y="458997"/>
                  <a:pt x="206781" y="458997"/>
                  <a:pt x="191787" y="451814"/>
                </a:cubicBezTo>
                <a:cubicBezTo>
                  <a:pt x="37082" y="377739"/>
                  <a:pt x="448" y="214774"/>
                  <a:pt x="0" y="125703"/>
                </a:cubicBezTo>
                <a:cubicBezTo>
                  <a:pt x="-90" y="102180"/>
                  <a:pt x="14636" y="82694"/>
                  <a:pt x="34388" y="74345"/>
                </a:cubicBezTo>
                <a:lnTo>
                  <a:pt x="203549" y="2606"/>
                </a:lnTo>
                <a:cubicBezTo>
                  <a:pt x="207229" y="901"/>
                  <a:pt x="211358" y="0"/>
                  <a:pt x="215491" y="0"/>
                </a:cubicBezTo>
                <a:cubicBezTo>
                  <a:pt x="219620" y="0"/>
                  <a:pt x="223753" y="896"/>
                  <a:pt x="227524" y="2606"/>
                </a:cubicBezTo>
                <a:lnTo>
                  <a:pt x="227524" y="2606"/>
                </a:lnTo>
              </a:path>
            </a:pathLst>
          </a:custGeom>
          <a:solidFill>
            <a:srgbClr val="1570EF"/>
          </a:solidFill>
          <a:ln/>
        </p:spPr>
        <p:txBody>
          <a:bodyPr wrap="square" lIns="0" tIns="0" rIns="0" bIns="0" rtlCol="0" anchor="ctr"/>
          <a:lstStyle/>
          <a:p>
            <a:pPr marL="0" indent="0">
              <a:buNone/>
            </a:pPr>
            <a:endParaRPr lang="en-US" dirty="0"/>
          </a:p>
        </p:txBody>
      </p:sp>
      <p:sp>
        <p:nvSpPr>
          <p:cNvPr id="25" name="Text 23"/>
          <p:cNvSpPr/>
          <p:nvPr/>
        </p:nvSpPr>
        <p:spPr>
          <a:xfrm>
            <a:off x="6626809" y="1867964"/>
            <a:ext cx="457200" cy="457200"/>
          </a:xfrm>
          <a:custGeom>
            <a:avLst/>
            <a:gdLst/>
            <a:ahLst/>
            <a:cxnLst/>
            <a:rect l="l" t="t" r="r" b="b"/>
            <a:pathLst>
              <a:path w="457200" h="457200">
                <a:moveTo>
                  <a:pt x="49035" y="343435"/>
                </a:moveTo>
                <a:cubicBezTo>
                  <a:pt x="43260" y="337660"/>
                  <a:pt x="43260" y="328160"/>
                  <a:pt x="49035" y="322385"/>
                </a:cubicBezTo>
                <a:lnTo>
                  <a:pt x="85730" y="285691"/>
                </a:lnTo>
                <a:lnTo>
                  <a:pt x="113765" y="313726"/>
                </a:lnTo>
                <a:cubicBezTo>
                  <a:pt x="119540" y="319501"/>
                  <a:pt x="129040" y="319501"/>
                  <a:pt x="134815" y="313726"/>
                </a:cubicBezTo>
                <a:cubicBezTo>
                  <a:pt x="140589" y="307952"/>
                  <a:pt x="140589" y="298451"/>
                  <a:pt x="134815" y="292677"/>
                </a:cubicBezTo>
                <a:lnTo>
                  <a:pt x="106779" y="264641"/>
                </a:lnTo>
                <a:lnTo>
                  <a:pt x="145335" y="226085"/>
                </a:lnTo>
                <a:lnTo>
                  <a:pt x="173370" y="254121"/>
                </a:lnTo>
                <a:cubicBezTo>
                  <a:pt x="179145" y="259895"/>
                  <a:pt x="188645" y="259895"/>
                  <a:pt x="194420" y="254121"/>
                </a:cubicBezTo>
                <a:cubicBezTo>
                  <a:pt x="200194" y="248346"/>
                  <a:pt x="200194" y="238846"/>
                  <a:pt x="194420" y="233071"/>
                </a:cubicBezTo>
                <a:lnTo>
                  <a:pt x="166384" y="205036"/>
                </a:lnTo>
                <a:lnTo>
                  <a:pt x="204940" y="166480"/>
                </a:lnTo>
                <a:lnTo>
                  <a:pt x="232975" y="194516"/>
                </a:lnTo>
                <a:cubicBezTo>
                  <a:pt x="238750" y="200290"/>
                  <a:pt x="248250" y="200290"/>
                  <a:pt x="254025" y="194516"/>
                </a:cubicBezTo>
                <a:cubicBezTo>
                  <a:pt x="259799" y="188741"/>
                  <a:pt x="259799" y="179241"/>
                  <a:pt x="254025" y="173466"/>
                </a:cubicBezTo>
                <a:lnTo>
                  <a:pt x="225989" y="145431"/>
                </a:lnTo>
                <a:lnTo>
                  <a:pt x="264545" y="106875"/>
                </a:lnTo>
                <a:lnTo>
                  <a:pt x="292581" y="134911"/>
                </a:lnTo>
                <a:cubicBezTo>
                  <a:pt x="298355" y="140685"/>
                  <a:pt x="307856" y="140685"/>
                  <a:pt x="313630" y="134911"/>
                </a:cubicBezTo>
                <a:cubicBezTo>
                  <a:pt x="319404" y="129136"/>
                  <a:pt x="319404" y="119636"/>
                  <a:pt x="313630" y="113861"/>
                </a:cubicBezTo>
                <a:lnTo>
                  <a:pt x="285595" y="85826"/>
                </a:lnTo>
                <a:lnTo>
                  <a:pt x="322289" y="49131"/>
                </a:lnTo>
                <a:cubicBezTo>
                  <a:pt x="328064" y="43356"/>
                  <a:pt x="337564" y="43356"/>
                  <a:pt x="343339" y="49131"/>
                </a:cubicBezTo>
                <a:lnTo>
                  <a:pt x="408069" y="113861"/>
                </a:lnTo>
                <a:cubicBezTo>
                  <a:pt x="413844" y="119636"/>
                  <a:pt x="413844" y="129136"/>
                  <a:pt x="408069" y="134911"/>
                </a:cubicBezTo>
                <a:lnTo>
                  <a:pt x="134810" y="408170"/>
                </a:lnTo>
                <a:cubicBezTo>
                  <a:pt x="129036" y="413944"/>
                  <a:pt x="119535" y="413944"/>
                  <a:pt x="113761" y="408170"/>
                </a:cubicBezTo>
                <a:lnTo>
                  <a:pt x="49035" y="343435"/>
                </a:lnTo>
                <a:moveTo>
                  <a:pt x="82099" y="439735"/>
                </a:moveTo>
                <a:cubicBezTo>
                  <a:pt x="105385" y="463020"/>
                  <a:pt x="143104" y="463020"/>
                  <a:pt x="166389" y="439735"/>
                </a:cubicBezTo>
                <a:lnTo>
                  <a:pt x="439740" y="166476"/>
                </a:lnTo>
                <a:cubicBezTo>
                  <a:pt x="463025" y="143190"/>
                  <a:pt x="463025" y="105471"/>
                  <a:pt x="439740" y="82186"/>
                </a:cubicBezTo>
                <a:lnTo>
                  <a:pt x="375105" y="17456"/>
                </a:lnTo>
                <a:cubicBezTo>
                  <a:pt x="351820" y="-5829"/>
                  <a:pt x="314101" y="-5829"/>
                  <a:pt x="290816" y="17456"/>
                </a:cubicBezTo>
                <a:lnTo>
                  <a:pt x="17465" y="290715"/>
                </a:lnTo>
                <a:cubicBezTo>
                  <a:pt x="-5820" y="314000"/>
                  <a:pt x="-5820" y="351719"/>
                  <a:pt x="17465" y="375005"/>
                </a:cubicBezTo>
                <a:lnTo>
                  <a:pt x="82195" y="439735"/>
                </a:lnTo>
                <a:lnTo>
                  <a:pt x="82099" y="439735"/>
                </a:lnTo>
              </a:path>
            </a:pathLst>
          </a:custGeom>
          <a:solidFill>
            <a:srgbClr val="1570EF"/>
          </a:solidFill>
          <a:ln/>
        </p:spPr>
        <p:txBody>
          <a:bodyPr wrap="square" lIns="0" tIns="0" rIns="0" bIns="0" rtlCol="0" anchor="ctr"/>
          <a:lstStyle/>
          <a:p>
            <a:pPr marL="0" indent="0">
              <a:buNone/>
            </a:pPr>
            <a:endParaRPr lang="en-US" dirty="0"/>
          </a:p>
        </p:txBody>
      </p:sp>
      <p:sp>
        <p:nvSpPr>
          <p:cNvPr id="26" name="Text 24"/>
          <p:cNvSpPr/>
          <p:nvPr/>
        </p:nvSpPr>
        <p:spPr>
          <a:xfrm>
            <a:off x="1145539" y="1867489"/>
            <a:ext cx="457200" cy="457200"/>
          </a:xfrm>
          <a:custGeom>
            <a:avLst/>
            <a:gdLst/>
            <a:ahLst/>
            <a:cxnLst/>
            <a:rect l="l" t="t" r="r" b="b"/>
            <a:pathLst>
              <a:path w="457200" h="457200">
                <a:moveTo>
                  <a:pt x="159590" y="109134"/>
                </a:moveTo>
                <a:cubicBezTo>
                  <a:pt x="169594" y="103327"/>
                  <a:pt x="176827" y="93772"/>
                  <a:pt x="179684" y="82520"/>
                </a:cubicBezTo>
                <a:lnTo>
                  <a:pt x="184416" y="63857"/>
                </a:lnTo>
                <a:lnTo>
                  <a:pt x="197812" y="77701"/>
                </a:lnTo>
                <a:cubicBezTo>
                  <a:pt x="205850" y="86008"/>
                  <a:pt x="216923" y="90649"/>
                  <a:pt x="228536" y="90649"/>
                </a:cubicBezTo>
                <a:cubicBezTo>
                  <a:pt x="240144" y="90649"/>
                  <a:pt x="251222" y="86004"/>
                  <a:pt x="259260" y="77701"/>
                </a:cubicBezTo>
                <a:lnTo>
                  <a:pt x="272656" y="63857"/>
                </a:lnTo>
                <a:lnTo>
                  <a:pt x="277388" y="82520"/>
                </a:lnTo>
                <a:cubicBezTo>
                  <a:pt x="280245" y="93772"/>
                  <a:pt x="287478" y="103327"/>
                  <a:pt x="297482" y="109134"/>
                </a:cubicBezTo>
                <a:cubicBezTo>
                  <a:pt x="307485" y="114940"/>
                  <a:pt x="319450" y="116367"/>
                  <a:pt x="330524" y="113244"/>
                </a:cubicBezTo>
                <a:lnTo>
                  <a:pt x="349100" y="107977"/>
                </a:lnTo>
                <a:lnTo>
                  <a:pt x="343833" y="126553"/>
                </a:lnTo>
                <a:cubicBezTo>
                  <a:pt x="340705" y="137718"/>
                  <a:pt x="342136" y="149596"/>
                  <a:pt x="347943" y="159595"/>
                </a:cubicBezTo>
                <a:cubicBezTo>
                  <a:pt x="353749" y="169598"/>
                  <a:pt x="363305" y="176831"/>
                  <a:pt x="374557" y="179689"/>
                </a:cubicBezTo>
                <a:lnTo>
                  <a:pt x="393219" y="184421"/>
                </a:lnTo>
                <a:lnTo>
                  <a:pt x="379375" y="197817"/>
                </a:lnTo>
                <a:cubicBezTo>
                  <a:pt x="371068" y="205854"/>
                  <a:pt x="366428" y="216928"/>
                  <a:pt x="366428" y="228541"/>
                </a:cubicBezTo>
                <a:cubicBezTo>
                  <a:pt x="366428" y="240149"/>
                  <a:pt x="371073" y="251227"/>
                  <a:pt x="379375" y="259264"/>
                </a:cubicBezTo>
                <a:lnTo>
                  <a:pt x="393219" y="272660"/>
                </a:lnTo>
                <a:lnTo>
                  <a:pt x="374557" y="277392"/>
                </a:lnTo>
                <a:cubicBezTo>
                  <a:pt x="363305" y="280250"/>
                  <a:pt x="353749" y="287483"/>
                  <a:pt x="347943" y="297486"/>
                </a:cubicBezTo>
                <a:cubicBezTo>
                  <a:pt x="342136" y="307490"/>
                  <a:pt x="340710" y="319455"/>
                  <a:pt x="343833" y="330528"/>
                </a:cubicBezTo>
                <a:lnTo>
                  <a:pt x="349100" y="349104"/>
                </a:lnTo>
                <a:lnTo>
                  <a:pt x="330524" y="343837"/>
                </a:lnTo>
                <a:cubicBezTo>
                  <a:pt x="319359" y="340710"/>
                  <a:pt x="307481" y="342141"/>
                  <a:pt x="297482" y="347947"/>
                </a:cubicBezTo>
                <a:cubicBezTo>
                  <a:pt x="287478" y="353754"/>
                  <a:pt x="280245" y="363309"/>
                  <a:pt x="277388" y="374561"/>
                </a:cubicBezTo>
                <a:lnTo>
                  <a:pt x="272656" y="393224"/>
                </a:lnTo>
                <a:lnTo>
                  <a:pt x="259260" y="379380"/>
                </a:lnTo>
                <a:cubicBezTo>
                  <a:pt x="251222" y="371073"/>
                  <a:pt x="240149" y="366432"/>
                  <a:pt x="228536" y="366432"/>
                </a:cubicBezTo>
                <a:cubicBezTo>
                  <a:pt x="216928" y="366432"/>
                  <a:pt x="205850" y="371077"/>
                  <a:pt x="197812" y="379380"/>
                </a:cubicBezTo>
                <a:lnTo>
                  <a:pt x="184416" y="393224"/>
                </a:lnTo>
                <a:lnTo>
                  <a:pt x="179684" y="374561"/>
                </a:lnTo>
                <a:cubicBezTo>
                  <a:pt x="176827" y="363309"/>
                  <a:pt x="169594" y="353754"/>
                  <a:pt x="159590" y="347947"/>
                </a:cubicBezTo>
                <a:cubicBezTo>
                  <a:pt x="149587" y="342141"/>
                  <a:pt x="137622" y="340715"/>
                  <a:pt x="126548" y="343837"/>
                </a:cubicBezTo>
                <a:lnTo>
                  <a:pt x="107972" y="349104"/>
                </a:lnTo>
                <a:lnTo>
                  <a:pt x="113239" y="330528"/>
                </a:lnTo>
                <a:cubicBezTo>
                  <a:pt x="116367" y="319363"/>
                  <a:pt x="114936" y="307485"/>
                  <a:pt x="109129" y="297486"/>
                </a:cubicBezTo>
                <a:cubicBezTo>
                  <a:pt x="103323" y="287483"/>
                  <a:pt x="93767" y="280250"/>
                  <a:pt x="82515" y="277392"/>
                </a:cubicBezTo>
                <a:lnTo>
                  <a:pt x="63853" y="272660"/>
                </a:lnTo>
                <a:lnTo>
                  <a:pt x="77697" y="259264"/>
                </a:lnTo>
                <a:cubicBezTo>
                  <a:pt x="86004" y="251227"/>
                  <a:pt x="90644" y="240153"/>
                  <a:pt x="90644" y="228541"/>
                </a:cubicBezTo>
                <a:cubicBezTo>
                  <a:pt x="90644" y="216932"/>
                  <a:pt x="85999" y="205854"/>
                  <a:pt x="77697" y="197817"/>
                </a:cubicBezTo>
                <a:lnTo>
                  <a:pt x="63853" y="184421"/>
                </a:lnTo>
                <a:lnTo>
                  <a:pt x="82515" y="179689"/>
                </a:lnTo>
                <a:cubicBezTo>
                  <a:pt x="93767" y="176831"/>
                  <a:pt x="103323" y="169598"/>
                  <a:pt x="109129" y="159595"/>
                </a:cubicBezTo>
                <a:cubicBezTo>
                  <a:pt x="114936" y="149591"/>
                  <a:pt x="116362" y="137626"/>
                  <a:pt x="113239" y="126553"/>
                </a:cubicBezTo>
                <a:lnTo>
                  <a:pt x="107972" y="107977"/>
                </a:lnTo>
                <a:lnTo>
                  <a:pt x="126548" y="113244"/>
                </a:lnTo>
                <a:cubicBezTo>
                  <a:pt x="137713" y="116371"/>
                  <a:pt x="149591" y="114940"/>
                  <a:pt x="159682" y="109134"/>
                </a:cubicBezTo>
                <a:lnTo>
                  <a:pt x="159590" y="109134"/>
                </a:lnTo>
                <a:moveTo>
                  <a:pt x="198708" y="17058"/>
                </a:moveTo>
                <a:lnTo>
                  <a:pt x="188440" y="6520"/>
                </a:lnTo>
                <a:cubicBezTo>
                  <a:pt x="183081" y="892"/>
                  <a:pt x="175044" y="-1248"/>
                  <a:pt x="167541" y="713"/>
                </a:cubicBezTo>
                <a:cubicBezTo>
                  <a:pt x="160038" y="2679"/>
                  <a:pt x="154236" y="8659"/>
                  <a:pt x="152270" y="16162"/>
                </a:cubicBezTo>
                <a:lnTo>
                  <a:pt x="148700" y="30363"/>
                </a:lnTo>
                <a:lnTo>
                  <a:pt x="138161" y="71982"/>
                </a:lnTo>
                <a:lnTo>
                  <a:pt x="96904" y="60282"/>
                </a:lnTo>
                <a:lnTo>
                  <a:pt x="82794" y="56354"/>
                </a:lnTo>
                <a:cubicBezTo>
                  <a:pt x="75292" y="54210"/>
                  <a:pt x="67254" y="56354"/>
                  <a:pt x="61809" y="61804"/>
                </a:cubicBezTo>
                <a:cubicBezTo>
                  <a:pt x="56359" y="67254"/>
                  <a:pt x="54219" y="75292"/>
                  <a:pt x="56359" y="82790"/>
                </a:cubicBezTo>
                <a:lnTo>
                  <a:pt x="60378" y="96899"/>
                </a:lnTo>
                <a:lnTo>
                  <a:pt x="72078" y="138157"/>
                </a:lnTo>
                <a:lnTo>
                  <a:pt x="30459" y="148695"/>
                </a:lnTo>
                <a:lnTo>
                  <a:pt x="16258" y="152266"/>
                </a:lnTo>
                <a:cubicBezTo>
                  <a:pt x="8755" y="154140"/>
                  <a:pt x="2862" y="160034"/>
                  <a:pt x="809" y="167536"/>
                </a:cubicBezTo>
                <a:cubicBezTo>
                  <a:pt x="-1244" y="175039"/>
                  <a:pt x="901" y="183077"/>
                  <a:pt x="6524" y="188435"/>
                </a:cubicBezTo>
                <a:lnTo>
                  <a:pt x="17063" y="198704"/>
                </a:lnTo>
                <a:lnTo>
                  <a:pt x="47787" y="228623"/>
                </a:lnTo>
                <a:lnTo>
                  <a:pt x="17063" y="258542"/>
                </a:lnTo>
                <a:lnTo>
                  <a:pt x="6524" y="268811"/>
                </a:lnTo>
                <a:cubicBezTo>
                  <a:pt x="896" y="274169"/>
                  <a:pt x="-1244" y="282207"/>
                  <a:pt x="718" y="289709"/>
                </a:cubicBezTo>
                <a:cubicBezTo>
                  <a:pt x="2684" y="297212"/>
                  <a:pt x="8664" y="303014"/>
                  <a:pt x="16167" y="304980"/>
                </a:cubicBezTo>
                <a:lnTo>
                  <a:pt x="30367" y="308551"/>
                </a:lnTo>
                <a:lnTo>
                  <a:pt x="71895" y="319089"/>
                </a:lnTo>
                <a:lnTo>
                  <a:pt x="60286" y="360347"/>
                </a:lnTo>
                <a:lnTo>
                  <a:pt x="56268" y="374456"/>
                </a:lnTo>
                <a:cubicBezTo>
                  <a:pt x="54123" y="381959"/>
                  <a:pt x="56268" y="389996"/>
                  <a:pt x="61717" y="395441"/>
                </a:cubicBezTo>
                <a:cubicBezTo>
                  <a:pt x="67167" y="400891"/>
                  <a:pt x="75205" y="403031"/>
                  <a:pt x="82703" y="400891"/>
                </a:cubicBezTo>
                <a:lnTo>
                  <a:pt x="96812" y="396872"/>
                </a:lnTo>
                <a:lnTo>
                  <a:pt x="138070" y="385173"/>
                </a:lnTo>
                <a:lnTo>
                  <a:pt x="148608" y="426700"/>
                </a:lnTo>
                <a:lnTo>
                  <a:pt x="152179" y="440901"/>
                </a:lnTo>
                <a:cubicBezTo>
                  <a:pt x="154054" y="448403"/>
                  <a:pt x="159947" y="454297"/>
                  <a:pt x="167449" y="456350"/>
                </a:cubicBezTo>
                <a:cubicBezTo>
                  <a:pt x="174952" y="458402"/>
                  <a:pt x="182898" y="456171"/>
                  <a:pt x="188348" y="450635"/>
                </a:cubicBezTo>
                <a:lnTo>
                  <a:pt x="198708" y="440274"/>
                </a:lnTo>
                <a:lnTo>
                  <a:pt x="228627" y="409464"/>
                </a:lnTo>
                <a:lnTo>
                  <a:pt x="258547" y="440274"/>
                </a:lnTo>
                <a:lnTo>
                  <a:pt x="268815" y="450721"/>
                </a:lnTo>
                <a:cubicBezTo>
                  <a:pt x="274265" y="456258"/>
                  <a:pt x="282211" y="458489"/>
                  <a:pt x="289714" y="456436"/>
                </a:cubicBezTo>
                <a:cubicBezTo>
                  <a:pt x="297217" y="454384"/>
                  <a:pt x="303018" y="448490"/>
                  <a:pt x="304984" y="440988"/>
                </a:cubicBezTo>
                <a:lnTo>
                  <a:pt x="308555" y="426787"/>
                </a:lnTo>
                <a:lnTo>
                  <a:pt x="319094" y="385260"/>
                </a:lnTo>
                <a:lnTo>
                  <a:pt x="360351" y="396959"/>
                </a:lnTo>
                <a:lnTo>
                  <a:pt x="374461" y="400978"/>
                </a:lnTo>
                <a:cubicBezTo>
                  <a:pt x="381963" y="403122"/>
                  <a:pt x="390001" y="400978"/>
                  <a:pt x="395446" y="395528"/>
                </a:cubicBezTo>
                <a:cubicBezTo>
                  <a:pt x="400896" y="390078"/>
                  <a:pt x="403036" y="382041"/>
                  <a:pt x="400896" y="374543"/>
                </a:cubicBezTo>
                <a:lnTo>
                  <a:pt x="396877" y="360434"/>
                </a:lnTo>
                <a:lnTo>
                  <a:pt x="385177" y="319176"/>
                </a:lnTo>
                <a:lnTo>
                  <a:pt x="426705" y="308637"/>
                </a:lnTo>
                <a:lnTo>
                  <a:pt x="440905" y="305067"/>
                </a:lnTo>
                <a:cubicBezTo>
                  <a:pt x="448408" y="303192"/>
                  <a:pt x="454301" y="297299"/>
                  <a:pt x="456354" y="289796"/>
                </a:cubicBezTo>
                <a:cubicBezTo>
                  <a:pt x="458407" y="282294"/>
                  <a:pt x="456176" y="274256"/>
                  <a:pt x="450639" y="268898"/>
                </a:cubicBezTo>
                <a:lnTo>
                  <a:pt x="440279" y="258537"/>
                </a:lnTo>
                <a:lnTo>
                  <a:pt x="409468" y="228618"/>
                </a:lnTo>
                <a:lnTo>
                  <a:pt x="440279" y="198699"/>
                </a:lnTo>
                <a:lnTo>
                  <a:pt x="450726" y="188430"/>
                </a:lnTo>
                <a:cubicBezTo>
                  <a:pt x="456263" y="182981"/>
                  <a:pt x="458494" y="175034"/>
                  <a:pt x="456441" y="167532"/>
                </a:cubicBezTo>
                <a:cubicBezTo>
                  <a:pt x="454388" y="160029"/>
                  <a:pt x="448495" y="154227"/>
                  <a:pt x="440992" y="152261"/>
                </a:cubicBezTo>
                <a:lnTo>
                  <a:pt x="426792" y="148691"/>
                </a:lnTo>
                <a:lnTo>
                  <a:pt x="385264" y="138152"/>
                </a:lnTo>
                <a:lnTo>
                  <a:pt x="396964" y="96894"/>
                </a:lnTo>
                <a:lnTo>
                  <a:pt x="400983" y="82785"/>
                </a:lnTo>
                <a:cubicBezTo>
                  <a:pt x="403127" y="75283"/>
                  <a:pt x="400983" y="67245"/>
                  <a:pt x="395533" y="61800"/>
                </a:cubicBezTo>
                <a:cubicBezTo>
                  <a:pt x="390083" y="56350"/>
                  <a:pt x="382045" y="54210"/>
                  <a:pt x="374547" y="56350"/>
                </a:cubicBezTo>
                <a:lnTo>
                  <a:pt x="360438" y="60369"/>
                </a:lnTo>
                <a:lnTo>
                  <a:pt x="319089" y="71977"/>
                </a:lnTo>
                <a:lnTo>
                  <a:pt x="308551" y="30450"/>
                </a:lnTo>
                <a:lnTo>
                  <a:pt x="304980" y="16249"/>
                </a:lnTo>
                <a:cubicBezTo>
                  <a:pt x="303105" y="8746"/>
                  <a:pt x="297212" y="2853"/>
                  <a:pt x="289709" y="800"/>
                </a:cubicBezTo>
                <a:cubicBezTo>
                  <a:pt x="282207" y="-1253"/>
                  <a:pt x="274169" y="892"/>
                  <a:pt x="268811" y="6515"/>
                </a:cubicBezTo>
                <a:lnTo>
                  <a:pt x="258542" y="17054"/>
                </a:lnTo>
                <a:lnTo>
                  <a:pt x="228623" y="47777"/>
                </a:lnTo>
                <a:lnTo>
                  <a:pt x="198708" y="17058"/>
                </a:lnTo>
              </a:path>
            </a:pathLst>
          </a:custGeom>
          <a:solidFill>
            <a:srgbClr val="1570EF"/>
          </a:solidFill>
          <a:ln/>
        </p:spPr>
        <p:txBody>
          <a:bodyPr wrap="square" lIns="0" tIns="0" rIns="0" bIns="0" rtlCol="0" anchor="ctr"/>
          <a:lstStyle/>
          <a:p>
            <a:pPr marL="0" indent="0">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640079" y="1164795"/>
            <a:ext cx="8229600" cy="45719"/>
          </a:xfrm>
          <a:custGeom>
            <a:avLst/>
            <a:gdLst/>
            <a:ahLst/>
            <a:cxnLst/>
            <a:rect l="l" t="t" r="r" b="b"/>
            <a:pathLst>
              <a:path w="8229600" h="45719">
                <a:moveTo>
                  <a:pt x="0" y="0"/>
                </a:moveTo>
                <a:lnTo>
                  <a:pt x="8229600"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4" name="Text 2"/>
          <p:cNvSpPr/>
          <p:nvPr/>
        </p:nvSpPr>
        <p:spPr>
          <a:xfrm>
            <a:off x="640079" y="1"/>
            <a:ext cx="8229600" cy="1034799"/>
          </a:xfrm>
          <a:prstGeom prst="rect">
            <a:avLst/>
          </a:prstGeom>
          <a:noFill/>
          <a:ln/>
        </p:spPr>
        <p:txBody>
          <a:bodyPr wrap="square" lIns="0" tIns="0" rIns="0" bIns="0" rtlCol="0" anchor="b"/>
          <a:lstStyle/>
          <a:p>
            <a:pPr marL="0" indent="0" algn="l">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Filtrace a odstranění nečistot</a:t>
            </a:r>
            <a:endParaRPr lang="en-US" sz="2400" dirty="0"/>
          </a:p>
        </p:txBody>
      </p:sp>
      <p:sp>
        <p:nvSpPr>
          <p:cNvPr id="5" name="Text 3"/>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6" name="Text 4"/>
          <p:cNvSpPr/>
          <p:nvPr/>
        </p:nvSpPr>
        <p:spPr>
          <a:xfrm>
            <a:off x="857765" y="6309360"/>
            <a:ext cx="787738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7" name="Text 5"/>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13</a:t>
            </a:r>
            <a:endParaRPr lang="en-US" sz="800" dirty="0"/>
          </a:p>
        </p:txBody>
      </p:sp>
      <p:sp>
        <p:nvSpPr>
          <p:cNvPr id="8" name="Text 6"/>
          <p:cNvSpPr/>
          <p:nvPr/>
        </p:nvSpPr>
        <p:spPr>
          <a:xfrm>
            <a:off x="1303243" y="5491732"/>
            <a:ext cx="6858000" cy="45720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Použití vhodných filtrů a odlučovačů zajišťuje stabilní provoz a snižuje náklady spojené s opravami a údržbou.</a:t>
            </a:r>
            <a:endParaRPr lang="en-US" sz="1200" dirty="0"/>
          </a:p>
        </p:txBody>
      </p:sp>
      <p:sp>
        <p:nvSpPr>
          <p:cNvPr id="9" name="Text 7"/>
          <p:cNvSpPr/>
          <p:nvPr/>
        </p:nvSpPr>
        <p:spPr>
          <a:xfrm>
            <a:off x="1303243" y="5075201"/>
            <a:ext cx="6858000" cy="309783"/>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Stabilní provoz a úspora nákladů</a:t>
            </a:r>
            <a:endParaRPr lang="en-US" sz="1400" dirty="0"/>
          </a:p>
        </p:txBody>
      </p:sp>
      <p:sp>
        <p:nvSpPr>
          <p:cNvPr id="10" name="Text 8"/>
          <p:cNvSpPr/>
          <p:nvPr/>
        </p:nvSpPr>
        <p:spPr>
          <a:xfrm>
            <a:off x="1303243" y="4368928"/>
            <a:ext cx="6858000" cy="45720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Použití vhodných filtrů a odlučovačů prodlužuje životnost zařízení.</a:t>
            </a:r>
            <a:endParaRPr lang="en-US" sz="1200" dirty="0"/>
          </a:p>
        </p:txBody>
      </p:sp>
      <p:sp>
        <p:nvSpPr>
          <p:cNvPr id="11" name="Text 9"/>
          <p:cNvSpPr/>
          <p:nvPr/>
        </p:nvSpPr>
        <p:spPr>
          <a:xfrm>
            <a:off x="1303243" y="3952398"/>
            <a:ext cx="6858000" cy="309783"/>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Prodloužení životnosti zařízení</a:t>
            </a:r>
            <a:endParaRPr lang="en-US" sz="1400" dirty="0"/>
          </a:p>
        </p:txBody>
      </p:sp>
      <p:sp>
        <p:nvSpPr>
          <p:cNvPr id="12" name="Text 10"/>
          <p:cNvSpPr/>
          <p:nvPr/>
        </p:nvSpPr>
        <p:spPr>
          <a:xfrm>
            <a:off x="1303243" y="3202172"/>
            <a:ext cx="6858000" cy="45720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Moderní technologie umožňují v jednom zařízení kombinovat odstranění všech těchto nečistot podle normy ISO 8573, čímž se minimalizuje riziko kontaminace a poškození výrobních zařízení.</a:t>
            </a:r>
            <a:endParaRPr lang="en-US" sz="1200" dirty="0"/>
          </a:p>
        </p:txBody>
      </p:sp>
      <p:sp>
        <p:nvSpPr>
          <p:cNvPr id="13" name="Text 11"/>
          <p:cNvSpPr/>
          <p:nvPr/>
        </p:nvSpPr>
        <p:spPr>
          <a:xfrm>
            <a:off x="1303243" y="2785642"/>
            <a:ext cx="6858000" cy="309783"/>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Moderní technologie pro odstranění nečistot</a:t>
            </a:r>
            <a:endParaRPr lang="en-US" sz="1400" dirty="0"/>
          </a:p>
        </p:txBody>
      </p:sp>
      <p:sp>
        <p:nvSpPr>
          <p:cNvPr id="14" name="Text 12"/>
          <p:cNvSpPr/>
          <p:nvPr/>
        </p:nvSpPr>
        <p:spPr>
          <a:xfrm>
            <a:off x="1303243" y="1600270"/>
            <a:ext cx="6858000" cy="309783"/>
          </a:xfrm>
          <a:prstGeom prst="rect">
            <a:avLst/>
          </a:prstGeom>
          <a:noFill/>
          <a:ln/>
        </p:spPr>
        <p:txBody>
          <a:bodyPr wrap="square" lIns="0" tIns="0" rIns="0" bIns="0" rtlCol="0" anchor="t"/>
          <a:lstStyle/>
          <a:p>
            <a:pPr marL="0" indent="0" algn="l">
              <a:lnSpc>
                <a:spcPct val="90000"/>
              </a:lnSpc>
              <a:spcBef>
                <a:spcPts val="1000"/>
              </a:spcBef>
              <a:buNone/>
            </a:pPr>
            <a:r>
              <a:rPr lang="en-US" sz="1400" dirty="0">
                <a:solidFill>
                  <a:srgbClr val="000000"/>
                </a:solidFill>
                <a:latin typeface="Figtree Bold" pitchFamily="34" charset="0"/>
                <a:ea typeface="Figtree Bold" pitchFamily="34" charset="-122"/>
                <a:cs typeface="Figtree Bold" pitchFamily="34" charset="-120"/>
              </a:rPr>
              <a:t>Význam filtrace a odstranění nečistot</a:t>
            </a:r>
            <a:endParaRPr lang="en-US" sz="1400" dirty="0"/>
          </a:p>
        </p:txBody>
      </p:sp>
      <p:sp>
        <p:nvSpPr>
          <p:cNvPr id="15" name="Text 13"/>
          <p:cNvSpPr/>
          <p:nvPr/>
        </p:nvSpPr>
        <p:spPr>
          <a:xfrm>
            <a:off x="1303243" y="2016800"/>
            <a:ext cx="6858000" cy="457200"/>
          </a:xfrm>
          <a:prstGeom prst="rect">
            <a:avLst/>
          </a:prstGeom>
          <a:noFill/>
          <a:ln/>
        </p:spPr>
        <p:txBody>
          <a:bodyPr wrap="square" lIns="0" tIns="0" rIns="0" bIns="0" rtlCol="0" anchor="t"/>
          <a:lstStyle/>
          <a:p>
            <a:pPr marL="0" indent="0" algn="l">
              <a:lnSpc>
                <a:spcPct val="90000"/>
              </a:lnSpc>
              <a:spcBef>
                <a:spcPts val="1000"/>
              </a:spcBef>
              <a:buNone/>
            </a:pPr>
            <a:r>
              <a:rPr lang="en-US" sz="1200" dirty="0">
                <a:solidFill>
                  <a:srgbClr val="000000"/>
                </a:solidFill>
                <a:latin typeface="Figtree Regular" pitchFamily="34" charset="0"/>
                <a:ea typeface="Figtree Regular" pitchFamily="34" charset="-122"/>
                <a:cs typeface="Figtree Regular" pitchFamily="34" charset="-120"/>
              </a:rPr>
              <a:t>Efektivní filtrace a odstranění kondenzátu, oleje a pevných částic jsou nezbytné pro udržení vysoké kvality stlačeného vzduchu.</a:t>
            </a:r>
            <a:endParaRPr lang="en-US" sz="1200" dirty="0"/>
          </a:p>
        </p:txBody>
      </p:sp>
      <p:sp>
        <p:nvSpPr>
          <p:cNvPr id="16" name="Text 14"/>
          <p:cNvSpPr/>
          <p:nvPr/>
        </p:nvSpPr>
        <p:spPr>
          <a:xfrm>
            <a:off x="9441159" y="0"/>
            <a:ext cx="2750841" cy="6858000"/>
          </a:xfrm>
          <a:prstGeom prst="rect">
            <a:avLst/>
          </a:prstGeom>
          <a:solidFill>
            <a:srgbClr val="1570EF"/>
          </a:solidFill>
          <a:ln/>
        </p:spPr>
        <p:txBody>
          <a:bodyPr wrap="square" lIns="0" tIns="0" rIns="0" bIns="0" rtlCol="0" anchor="ctr"/>
          <a:lstStyle/>
          <a:p>
            <a:pPr marL="0" indent="0">
              <a:buNone/>
            </a:pPr>
            <a:endParaRPr lang="en-US" dirty="0"/>
          </a:p>
        </p:txBody>
      </p:sp>
      <p:sp>
        <p:nvSpPr>
          <p:cNvPr id="17" name="Text 15"/>
          <p:cNvSpPr/>
          <p:nvPr/>
        </p:nvSpPr>
        <p:spPr>
          <a:xfrm>
            <a:off x="9441159" y="0"/>
            <a:ext cx="2750841" cy="6858000"/>
          </a:xfrm>
          <a:prstGeom prst="rect">
            <a:avLst/>
          </a:prstGeom>
          <a:blipFill>
            <a:blip r:embed="rId3"/>
            <a:srcRect/>
            <a:stretch>
              <a:fillRect/>
            </a:stretch>
          </a:blipFill>
          <a:ln/>
        </p:spPr>
        <p:txBody>
          <a:bodyPr wrap="square" lIns="0" tIns="0" rIns="0" bIns="0" rtlCol="0" anchor="ctr"/>
          <a:lstStyle/>
          <a:p>
            <a:pPr marL="0" indent="0">
              <a:buNone/>
            </a:pPr>
            <a:endParaRPr lang="en-US" dirty="0"/>
          </a:p>
        </p:txBody>
      </p:sp>
      <p:sp>
        <p:nvSpPr>
          <p:cNvPr id="18" name="Text 16"/>
          <p:cNvSpPr/>
          <p:nvPr/>
        </p:nvSpPr>
        <p:spPr>
          <a:xfrm>
            <a:off x="11009743" y="6137907"/>
            <a:ext cx="548640" cy="548640"/>
          </a:xfrm>
          <a:prstGeom prst="rect">
            <a:avLst/>
          </a:prstGeom>
          <a:blipFill>
            <a:blip r:embed="rId4"/>
            <a:srcRect/>
            <a:stretch>
              <a:fillRect t="23488" b="23488"/>
            </a:stretch>
          </a:blipFill>
          <a:ln/>
        </p:spPr>
        <p:txBody>
          <a:bodyPr wrap="square" lIns="0" tIns="0" rIns="0" bIns="0" rtlCol="0" anchor="ctr"/>
          <a:lstStyle/>
          <a:p>
            <a:pPr marL="0" indent="0">
              <a:buNone/>
            </a:pPr>
            <a:endParaRPr lang="en-US" dirty="0"/>
          </a:p>
        </p:txBody>
      </p:sp>
      <p:sp>
        <p:nvSpPr>
          <p:cNvPr id="19" name="Text 17"/>
          <p:cNvSpPr/>
          <p:nvPr/>
        </p:nvSpPr>
        <p:spPr>
          <a:xfrm>
            <a:off x="629165" y="5069022"/>
            <a:ext cx="457200" cy="457200"/>
          </a:xfrm>
          <a:custGeom>
            <a:avLst/>
            <a:gdLst/>
            <a:ahLst/>
            <a:cxnLst/>
            <a:rect l="l" t="t" r="r" b="b"/>
            <a:pathLst>
              <a:path w="457200" h="457200">
                <a:moveTo>
                  <a:pt x="287803" y="239317"/>
                </a:moveTo>
                <a:cubicBezTo>
                  <a:pt x="296197" y="241639"/>
                  <a:pt x="305039" y="242888"/>
                  <a:pt x="314325" y="242888"/>
                </a:cubicBezTo>
                <a:cubicBezTo>
                  <a:pt x="368348" y="242888"/>
                  <a:pt x="412372" y="200025"/>
                  <a:pt x="414246" y="146446"/>
                </a:cubicBezTo>
                <a:lnTo>
                  <a:pt x="391656" y="169036"/>
                </a:lnTo>
                <a:cubicBezTo>
                  <a:pt x="380939" y="179753"/>
                  <a:pt x="366386" y="185733"/>
                  <a:pt x="351203" y="185733"/>
                </a:cubicBezTo>
                <a:lnTo>
                  <a:pt x="328613" y="185733"/>
                </a:lnTo>
                <a:cubicBezTo>
                  <a:pt x="297089" y="185733"/>
                  <a:pt x="271463" y="160107"/>
                  <a:pt x="271463" y="128583"/>
                </a:cubicBezTo>
                <a:lnTo>
                  <a:pt x="271463" y="105901"/>
                </a:lnTo>
                <a:cubicBezTo>
                  <a:pt x="271463" y="90722"/>
                  <a:pt x="277447" y="76165"/>
                  <a:pt x="288159" y="65448"/>
                </a:cubicBezTo>
                <a:lnTo>
                  <a:pt x="288159" y="65448"/>
                </a:lnTo>
                <a:lnTo>
                  <a:pt x="310750" y="42945"/>
                </a:lnTo>
                <a:cubicBezTo>
                  <a:pt x="257170" y="44732"/>
                  <a:pt x="214308" y="88843"/>
                  <a:pt x="214308" y="142866"/>
                </a:cubicBezTo>
                <a:cubicBezTo>
                  <a:pt x="214308" y="152065"/>
                  <a:pt x="215556" y="160994"/>
                  <a:pt x="217879" y="169388"/>
                </a:cubicBezTo>
                <a:cubicBezTo>
                  <a:pt x="221984" y="184210"/>
                  <a:pt x="217700" y="200107"/>
                  <a:pt x="206805" y="211002"/>
                </a:cubicBezTo>
                <a:lnTo>
                  <a:pt x="50982" y="366738"/>
                </a:lnTo>
                <a:cubicBezTo>
                  <a:pt x="45715" y="371918"/>
                  <a:pt x="42858" y="379060"/>
                  <a:pt x="42858" y="386471"/>
                </a:cubicBezTo>
                <a:cubicBezTo>
                  <a:pt x="42858" y="401829"/>
                  <a:pt x="55358" y="414333"/>
                  <a:pt x="70720" y="414333"/>
                </a:cubicBezTo>
                <a:cubicBezTo>
                  <a:pt x="78131" y="414333"/>
                  <a:pt x="85186" y="411384"/>
                  <a:pt x="90452" y="406208"/>
                </a:cubicBezTo>
                <a:lnTo>
                  <a:pt x="246184" y="250386"/>
                </a:lnTo>
                <a:cubicBezTo>
                  <a:pt x="257079" y="239491"/>
                  <a:pt x="272971" y="235293"/>
                  <a:pt x="287798" y="239312"/>
                </a:cubicBezTo>
                <a:lnTo>
                  <a:pt x="287803" y="239317"/>
                </a:lnTo>
                <a:moveTo>
                  <a:pt x="379156" y="35182"/>
                </a:moveTo>
                <a:lnTo>
                  <a:pt x="318522" y="95815"/>
                </a:lnTo>
                <a:cubicBezTo>
                  <a:pt x="315843" y="98495"/>
                  <a:pt x="314325" y="102157"/>
                  <a:pt x="314325" y="105906"/>
                </a:cubicBezTo>
                <a:lnTo>
                  <a:pt x="314325" y="128588"/>
                </a:lnTo>
                <a:cubicBezTo>
                  <a:pt x="314325" y="136447"/>
                  <a:pt x="320753" y="142875"/>
                  <a:pt x="328612" y="142875"/>
                </a:cubicBezTo>
                <a:lnTo>
                  <a:pt x="351294" y="142875"/>
                </a:lnTo>
                <a:cubicBezTo>
                  <a:pt x="355043" y="142875"/>
                  <a:pt x="358705" y="141357"/>
                  <a:pt x="361385" y="138678"/>
                </a:cubicBezTo>
                <a:lnTo>
                  <a:pt x="422018" y="78044"/>
                </a:lnTo>
                <a:cubicBezTo>
                  <a:pt x="428447" y="71616"/>
                  <a:pt x="439255" y="72777"/>
                  <a:pt x="443182" y="80993"/>
                </a:cubicBezTo>
                <a:cubicBezTo>
                  <a:pt x="452203" y="99747"/>
                  <a:pt x="457200" y="120728"/>
                  <a:pt x="457200" y="142875"/>
                </a:cubicBezTo>
                <a:cubicBezTo>
                  <a:pt x="457200" y="221815"/>
                  <a:pt x="393265" y="285750"/>
                  <a:pt x="314325" y="285750"/>
                </a:cubicBezTo>
                <a:cubicBezTo>
                  <a:pt x="301199" y="285750"/>
                  <a:pt x="288516" y="283962"/>
                  <a:pt x="276551" y="280661"/>
                </a:cubicBezTo>
                <a:lnTo>
                  <a:pt x="120728" y="436484"/>
                </a:lnTo>
                <a:cubicBezTo>
                  <a:pt x="107424" y="449789"/>
                  <a:pt x="89474" y="457200"/>
                  <a:pt x="70724" y="457200"/>
                </a:cubicBezTo>
                <a:cubicBezTo>
                  <a:pt x="31702" y="457200"/>
                  <a:pt x="0" y="425498"/>
                  <a:pt x="0" y="386476"/>
                </a:cubicBezTo>
                <a:cubicBezTo>
                  <a:pt x="0" y="367721"/>
                  <a:pt x="7411" y="349776"/>
                  <a:pt x="20716" y="336472"/>
                </a:cubicBezTo>
                <a:lnTo>
                  <a:pt x="176539" y="180649"/>
                </a:lnTo>
                <a:cubicBezTo>
                  <a:pt x="173233" y="168684"/>
                  <a:pt x="171450" y="156001"/>
                  <a:pt x="171450" y="142875"/>
                </a:cubicBezTo>
                <a:cubicBezTo>
                  <a:pt x="171450" y="63935"/>
                  <a:pt x="235385" y="0"/>
                  <a:pt x="314325" y="0"/>
                </a:cubicBezTo>
                <a:cubicBezTo>
                  <a:pt x="336472" y="0"/>
                  <a:pt x="357457" y="5089"/>
                  <a:pt x="376207" y="14018"/>
                </a:cubicBezTo>
                <a:cubicBezTo>
                  <a:pt x="384423" y="17945"/>
                  <a:pt x="385584" y="28753"/>
                  <a:pt x="379156" y="35182"/>
                </a:cubicBezTo>
                <a:lnTo>
                  <a:pt x="379156" y="35182"/>
                </a:lnTo>
                <a:moveTo>
                  <a:pt x="78584" y="364334"/>
                </a:moveTo>
                <a:cubicBezTo>
                  <a:pt x="86475" y="364334"/>
                  <a:pt x="92871" y="370730"/>
                  <a:pt x="92871" y="378621"/>
                </a:cubicBezTo>
                <a:cubicBezTo>
                  <a:pt x="92871" y="386512"/>
                  <a:pt x="86475" y="392909"/>
                  <a:pt x="78584" y="392909"/>
                </a:cubicBezTo>
                <a:cubicBezTo>
                  <a:pt x="70692" y="392909"/>
                  <a:pt x="64296" y="386512"/>
                  <a:pt x="64296" y="378621"/>
                </a:cubicBezTo>
                <a:cubicBezTo>
                  <a:pt x="64296" y="370730"/>
                  <a:pt x="70692" y="364334"/>
                  <a:pt x="78584" y="364334"/>
                </a:cubicBezTo>
              </a:path>
            </a:pathLst>
          </a:custGeom>
          <a:solidFill>
            <a:srgbClr val="1570EF"/>
          </a:solidFill>
          <a:ln/>
        </p:spPr>
        <p:txBody>
          <a:bodyPr wrap="square" lIns="0" tIns="0" rIns="0" bIns="0" rtlCol="0" anchor="ctr"/>
          <a:lstStyle/>
          <a:p>
            <a:pPr marL="0" indent="0">
              <a:buNone/>
            </a:pPr>
            <a:endParaRPr lang="en-US" dirty="0"/>
          </a:p>
        </p:txBody>
      </p:sp>
      <p:sp>
        <p:nvSpPr>
          <p:cNvPr id="20" name="Text 18"/>
          <p:cNvSpPr/>
          <p:nvPr/>
        </p:nvSpPr>
        <p:spPr>
          <a:xfrm>
            <a:off x="649772" y="3946426"/>
            <a:ext cx="437813" cy="457200"/>
          </a:xfrm>
          <a:custGeom>
            <a:avLst/>
            <a:gdLst/>
            <a:ahLst/>
            <a:cxnLst/>
            <a:rect l="l" t="t" r="r" b="b"/>
            <a:pathLst>
              <a:path w="437813" h="457200">
                <a:moveTo>
                  <a:pt x="218911" y="0"/>
                </a:moveTo>
                <a:cubicBezTo>
                  <a:pt x="234090" y="0"/>
                  <a:pt x="248914" y="1518"/>
                  <a:pt x="263380" y="4289"/>
                </a:cubicBezTo>
                <a:cubicBezTo>
                  <a:pt x="270433" y="5628"/>
                  <a:pt x="282845" y="9734"/>
                  <a:pt x="289631" y="22238"/>
                </a:cubicBezTo>
                <a:cubicBezTo>
                  <a:pt x="291417" y="25544"/>
                  <a:pt x="292845" y="29023"/>
                  <a:pt x="293738" y="32777"/>
                </a:cubicBezTo>
                <a:lnTo>
                  <a:pt x="302043" y="67158"/>
                </a:lnTo>
                <a:cubicBezTo>
                  <a:pt x="303295" y="72338"/>
                  <a:pt x="312043" y="77427"/>
                  <a:pt x="317134" y="75909"/>
                </a:cubicBezTo>
                <a:lnTo>
                  <a:pt x="351069" y="65905"/>
                </a:lnTo>
                <a:cubicBezTo>
                  <a:pt x="354642" y="64836"/>
                  <a:pt x="358302" y="64296"/>
                  <a:pt x="361962" y="64209"/>
                </a:cubicBezTo>
                <a:cubicBezTo>
                  <a:pt x="376340" y="63761"/>
                  <a:pt x="386073" y="72603"/>
                  <a:pt x="390805" y="77962"/>
                </a:cubicBezTo>
                <a:cubicBezTo>
                  <a:pt x="410542" y="100374"/>
                  <a:pt x="425721" y="126718"/>
                  <a:pt x="435366" y="155023"/>
                </a:cubicBezTo>
                <a:cubicBezTo>
                  <a:pt x="437686" y="161808"/>
                  <a:pt x="440366" y="174490"/>
                  <a:pt x="432954" y="186634"/>
                </a:cubicBezTo>
                <a:cubicBezTo>
                  <a:pt x="430988" y="189848"/>
                  <a:pt x="428580" y="192884"/>
                  <a:pt x="425808" y="195563"/>
                </a:cubicBezTo>
                <a:lnTo>
                  <a:pt x="400179" y="219941"/>
                </a:lnTo>
                <a:cubicBezTo>
                  <a:pt x="396427" y="223511"/>
                  <a:pt x="396427" y="233780"/>
                  <a:pt x="400179" y="237355"/>
                </a:cubicBezTo>
                <a:lnTo>
                  <a:pt x="425808" y="261733"/>
                </a:lnTo>
                <a:cubicBezTo>
                  <a:pt x="428575" y="264412"/>
                  <a:pt x="430988" y="267448"/>
                  <a:pt x="432954" y="270662"/>
                </a:cubicBezTo>
                <a:cubicBezTo>
                  <a:pt x="440274" y="282806"/>
                  <a:pt x="437599" y="295488"/>
                  <a:pt x="435366" y="302273"/>
                </a:cubicBezTo>
                <a:cubicBezTo>
                  <a:pt x="425721" y="330578"/>
                  <a:pt x="410542" y="356835"/>
                  <a:pt x="390805" y="379334"/>
                </a:cubicBezTo>
                <a:cubicBezTo>
                  <a:pt x="386073" y="384693"/>
                  <a:pt x="376248" y="393530"/>
                  <a:pt x="361962" y="393087"/>
                </a:cubicBezTo>
                <a:cubicBezTo>
                  <a:pt x="358302" y="392995"/>
                  <a:pt x="354642" y="392374"/>
                  <a:pt x="351069" y="391391"/>
                </a:cubicBezTo>
                <a:lnTo>
                  <a:pt x="317134" y="381300"/>
                </a:lnTo>
                <a:cubicBezTo>
                  <a:pt x="312043" y="379782"/>
                  <a:pt x="303295" y="384871"/>
                  <a:pt x="302043" y="390051"/>
                </a:cubicBezTo>
                <a:lnTo>
                  <a:pt x="293738" y="424432"/>
                </a:lnTo>
                <a:cubicBezTo>
                  <a:pt x="292845" y="428182"/>
                  <a:pt x="291417" y="431757"/>
                  <a:pt x="289631" y="434971"/>
                </a:cubicBezTo>
                <a:cubicBezTo>
                  <a:pt x="282753" y="447471"/>
                  <a:pt x="270341" y="451490"/>
                  <a:pt x="263380" y="452921"/>
                </a:cubicBezTo>
                <a:cubicBezTo>
                  <a:pt x="248914" y="455687"/>
                  <a:pt x="234090" y="457205"/>
                  <a:pt x="218911" y="457205"/>
                </a:cubicBezTo>
                <a:cubicBezTo>
                  <a:pt x="203732" y="457205"/>
                  <a:pt x="188908" y="455687"/>
                  <a:pt x="174442" y="452916"/>
                </a:cubicBezTo>
                <a:cubicBezTo>
                  <a:pt x="167389" y="451576"/>
                  <a:pt x="154977" y="447471"/>
                  <a:pt x="148191" y="434966"/>
                </a:cubicBezTo>
                <a:cubicBezTo>
                  <a:pt x="146405" y="431661"/>
                  <a:pt x="144978" y="428182"/>
                  <a:pt x="144084" y="424428"/>
                </a:cubicBezTo>
                <a:lnTo>
                  <a:pt x="135779" y="390046"/>
                </a:lnTo>
                <a:cubicBezTo>
                  <a:pt x="134527" y="384866"/>
                  <a:pt x="125779" y="379778"/>
                  <a:pt x="120688" y="381296"/>
                </a:cubicBezTo>
                <a:lnTo>
                  <a:pt x="86753" y="391295"/>
                </a:lnTo>
                <a:cubicBezTo>
                  <a:pt x="83180" y="392364"/>
                  <a:pt x="79520" y="392904"/>
                  <a:pt x="75860" y="392991"/>
                </a:cubicBezTo>
                <a:cubicBezTo>
                  <a:pt x="61482" y="393439"/>
                  <a:pt x="51750" y="384597"/>
                  <a:pt x="47017" y="379238"/>
                </a:cubicBezTo>
                <a:cubicBezTo>
                  <a:pt x="27372" y="356826"/>
                  <a:pt x="12101" y="330482"/>
                  <a:pt x="2456" y="302177"/>
                </a:cubicBezTo>
                <a:cubicBezTo>
                  <a:pt x="136" y="295392"/>
                  <a:pt x="-2544" y="282710"/>
                  <a:pt x="4869" y="270566"/>
                </a:cubicBezTo>
                <a:cubicBezTo>
                  <a:pt x="6834" y="267352"/>
                  <a:pt x="9242" y="264316"/>
                  <a:pt x="12014" y="261637"/>
                </a:cubicBezTo>
                <a:lnTo>
                  <a:pt x="37643" y="237259"/>
                </a:lnTo>
                <a:cubicBezTo>
                  <a:pt x="41395" y="233689"/>
                  <a:pt x="41395" y="223420"/>
                  <a:pt x="37643" y="219845"/>
                </a:cubicBezTo>
                <a:lnTo>
                  <a:pt x="11926" y="195467"/>
                </a:lnTo>
                <a:cubicBezTo>
                  <a:pt x="9159" y="192788"/>
                  <a:pt x="6747" y="189752"/>
                  <a:pt x="4781" y="186538"/>
                </a:cubicBezTo>
                <a:cubicBezTo>
                  <a:pt x="-2539" y="174394"/>
                  <a:pt x="136" y="161712"/>
                  <a:pt x="2461" y="155014"/>
                </a:cubicBezTo>
                <a:cubicBezTo>
                  <a:pt x="12106" y="126708"/>
                  <a:pt x="27285" y="100451"/>
                  <a:pt x="47021" y="77953"/>
                </a:cubicBezTo>
                <a:cubicBezTo>
                  <a:pt x="51754" y="72594"/>
                  <a:pt x="61579" y="63757"/>
                  <a:pt x="75864" y="64200"/>
                </a:cubicBezTo>
                <a:cubicBezTo>
                  <a:pt x="79525" y="64291"/>
                  <a:pt x="83185" y="64913"/>
                  <a:pt x="86757" y="65896"/>
                </a:cubicBezTo>
                <a:lnTo>
                  <a:pt x="120692" y="75900"/>
                </a:lnTo>
                <a:cubicBezTo>
                  <a:pt x="125784" y="77418"/>
                  <a:pt x="134531" y="72329"/>
                  <a:pt x="135784" y="67149"/>
                </a:cubicBezTo>
                <a:lnTo>
                  <a:pt x="144089" y="32768"/>
                </a:lnTo>
                <a:cubicBezTo>
                  <a:pt x="144982" y="29018"/>
                  <a:pt x="146409" y="25443"/>
                  <a:pt x="148196" y="22229"/>
                </a:cubicBezTo>
                <a:cubicBezTo>
                  <a:pt x="155074" y="9729"/>
                  <a:pt x="167486" y="5710"/>
                  <a:pt x="174447" y="4279"/>
                </a:cubicBezTo>
                <a:cubicBezTo>
                  <a:pt x="188912" y="1513"/>
                  <a:pt x="203737" y="-9"/>
                  <a:pt x="218916" y="-9"/>
                </a:cubicBezTo>
                <a:lnTo>
                  <a:pt x="218911" y="0"/>
                </a:lnTo>
                <a:moveTo>
                  <a:pt x="185068" y="45898"/>
                </a:moveTo>
                <a:lnTo>
                  <a:pt x="177476" y="77239"/>
                </a:lnTo>
                <a:cubicBezTo>
                  <a:pt x="170511" y="106084"/>
                  <a:pt x="137027" y="125369"/>
                  <a:pt x="108538" y="117066"/>
                </a:cubicBezTo>
                <a:lnTo>
                  <a:pt x="77729" y="107959"/>
                </a:lnTo>
                <a:cubicBezTo>
                  <a:pt x="62997" y="125195"/>
                  <a:pt x="51386" y="145198"/>
                  <a:pt x="43795" y="166627"/>
                </a:cubicBezTo>
                <a:lnTo>
                  <a:pt x="67191" y="188860"/>
                </a:lnTo>
                <a:cubicBezTo>
                  <a:pt x="88622" y="209219"/>
                  <a:pt x="88622" y="247976"/>
                  <a:pt x="67191" y="268335"/>
                </a:cubicBezTo>
                <a:lnTo>
                  <a:pt x="43795" y="290569"/>
                </a:lnTo>
                <a:cubicBezTo>
                  <a:pt x="51386" y="312002"/>
                  <a:pt x="62993" y="332000"/>
                  <a:pt x="77729" y="349237"/>
                </a:cubicBezTo>
                <a:lnTo>
                  <a:pt x="108626" y="340129"/>
                </a:lnTo>
                <a:cubicBezTo>
                  <a:pt x="137023" y="331735"/>
                  <a:pt x="170598" y="351111"/>
                  <a:pt x="177564" y="379956"/>
                </a:cubicBezTo>
                <a:lnTo>
                  <a:pt x="185156" y="411297"/>
                </a:lnTo>
                <a:cubicBezTo>
                  <a:pt x="207121" y="415316"/>
                  <a:pt x="230964" y="415316"/>
                  <a:pt x="252934" y="411297"/>
                </a:cubicBezTo>
                <a:lnTo>
                  <a:pt x="260525" y="379956"/>
                </a:lnTo>
                <a:cubicBezTo>
                  <a:pt x="267491" y="351111"/>
                  <a:pt x="300975" y="331827"/>
                  <a:pt x="329463" y="340129"/>
                </a:cubicBezTo>
                <a:lnTo>
                  <a:pt x="360360" y="349237"/>
                </a:lnTo>
                <a:cubicBezTo>
                  <a:pt x="375092" y="332000"/>
                  <a:pt x="386703" y="311998"/>
                  <a:pt x="394295" y="290569"/>
                </a:cubicBezTo>
                <a:lnTo>
                  <a:pt x="370898" y="268335"/>
                </a:lnTo>
                <a:cubicBezTo>
                  <a:pt x="349467" y="247976"/>
                  <a:pt x="349467" y="209219"/>
                  <a:pt x="370898" y="188860"/>
                </a:cubicBezTo>
                <a:lnTo>
                  <a:pt x="394295" y="166627"/>
                </a:lnTo>
                <a:cubicBezTo>
                  <a:pt x="386703" y="145198"/>
                  <a:pt x="375097" y="125191"/>
                  <a:pt x="360360" y="107959"/>
                </a:cubicBezTo>
                <a:lnTo>
                  <a:pt x="329463" y="117066"/>
                </a:lnTo>
                <a:cubicBezTo>
                  <a:pt x="301067" y="125460"/>
                  <a:pt x="267491" y="106084"/>
                  <a:pt x="260525" y="77239"/>
                </a:cubicBezTo>
                <a:lnTo>
                  <a:pt x="252934" y="45898"/>
                </a:lnTo>
                <a:cubicBezTo>
                  <a:pt x="230968" y="41880"/>
                  <a:pt x="207125" y="41880"/>
                  <a:pt x="185156" y="45898"/>
                </a:cubicBezTo>
                <a:lnTo>
                  <a:pt x="185068" y="45898"/>
                </a:lnTo>
                <a:moveTo>
                  <a:pt x="176049" y="228600"/>
                </a:moveTo>
                <a:cubicBezTo>
                  <a:pt x="176049" y="252274"/>
                  <a:pt x="195238" y="271463"/>
                  <a:pt x="218911" y="271463"/>
                </a:cubicBezTo>
                <a:cubicBezTo>
                  <a:pt x="242584" y="271463"/>
                  <a:pt x="261773" y="252274"/>
                  <a:pt x="261773" y="228600"/>
                </a:cubicBezTo>
                <a:cubicBezTo>
                  <a:pt x="261773" y="204926"/>
                  <a:pt x="242584" y="185738"/>
                  <a:pt x="218911" y="185738"/>
                </a:cubicBezTo>
                <a:cubicBezTo>
                  <a:pt x="195238" y="185738"/>
                  <a:pt x="176049" y="204926"/>
                  <a:pt x="176049" y="228600"/>
                </a:cubicBezTo>
                <a:moveTo>
                  <a:pt x="218911" y="314325"/>
                </a:moveTo>
                <a:cubicBezTo>
                  <a:pt x="171566" y="314325"/>
                  <a:pt x="133187" y="275943"/>
                  <a:pt x="133187" y="228600"/>
                </a:cubicBezTo>
                <a:cubicBezTo>
                  <a:pt x="133187" y="181257"/>
                  <a:pt x="171566" y="142875"/>
                  <a:pt x="218911" y="142875"/>
                </a:cubicBezTo>
                <a:cubicBezTo>
                  <a:pt x="266256" y="142875"/>
                  <a:pt x="304635" y="181257"/>
                  <a:pt x="304635" y="228600"/>
                </a:cubicBezTo>
                <a:cubicBezTo>
                  <a:pt x="304635" y="275943"/>
                  <a:pt x="266256" y="314325"/>
                  <a:pt x="218911" y="314325"/>
                </a:cubicBezTo>
              </a:path>
            </a:pathLst>
          </a:custGeom>
          <a:solidFill>
            <a:srgbClr val="1570EF"/>
          </a:solidFill>
          <a:ln/>
        </p:spPr>
        <p:txBody>
          <a:bodyPr wrap="square" lIns="0" tIns="0" rIns="0" bIns="0" rtlCol="0" anchor="ctr"/>
          <a:lstStyle/>
          <a:p>
            <a:pPr marL="0" indent="0">
              <a:buNone/>
            </a:pPr>
            <a:endParaRPr lang="en-US" dirty="0"/>
          </a:p>
        </p:txBody>
      </p:sp>
      <p:sp>
        <p:nvSpPr>
          <p:cNvPr id="21" name="Text 19"/>
          <p:cNvSpPr/>
          <p:nvPr/>
        </p:nvSpPr>
        <p:spPr>
          <a:xfrm>
            <a:off x="640079" y="2779503"/>
            <a:ext cx="457200" cy="457200"/>
          </a:xfrm>
          <a:custGeom>
            <a:avLst/>
            <a:gdLst/>
            <a:ahLst/>
            <a:cxnLst/>
            <a:rect l="l" t="t" r="r" b="b"/>
            <a:pathLst>
              <a:path w="457200" h="457200">
                <a:moveTo>
                  <a:pt x="48984" y="228600"/>
                </a:moveTo>
                <a:cubicBezTo>
                  <a:pt x="48984" y="327794"/>
                  <a:pt x="129401" y="408216"/>
                  <a:pt x="228600" y="408216"/>
                </a:cubicBezTo>
                <a:cubicBezTo>
                  <a:pt x="327794" y="408216"/>
                  <a:pt x="408216" y="327799"/>
                  <a:pt x="408216" y="228600"/>
                </a:cubicBezTo>
                <a:lnTo>
                  <a:pt x="408216" y="163284"/>
                </a:lnTo>
                <a:lnTo>
                  <a:pt x="342900" y="163284"/>
                </a:lnTo>
                <a:lnTo>
                  <a:pt x="342900" y="228600"/>
                </a:lnTo>
                <a:cubicBezTo>
                  <a:pt x="342900" y="291771"/>
                  <a:pt x="291771" y="342900"/>
                  <a:pt x="228600" y="342900"/>
                </a:cubicBezTo>
                <a:cubicBezTo>
                  <a:pt x="165429" y="342900"/>
                  <a:pt x="114300" y="291771"/>
                  <a:pt x="114300" y="228600"/>
                </a:cubicBezTo>
                <a:lnTo>
                  <a:pt x="114300" y="163284"/>
                </a:lnTo>
                <a:lnTo>
                  <a:pt x="48984" y="163284"/>
                </a:lnTo>
                <a:lnTo>
                  <a:pt x="48984" y="228600"/>
                </a:lnTo>
                <a:moveTo>
                  <a:pt x="0" y="57150"/>
                </a:moveTo>
                <a:cubicBezTo>
                  <a:pt x="0" y="25617"/>
                  <a:pt x="25617" y="0"/>
                  <a:pt x="57150" y="0"/>
                </a:cubicBezTo>
                <a:lnTo>
                  <a:pt x="106134" y="0"/>
                </a:lnTo>
                <a:cubicBezTo>
                  <a:pt x="137667" y="0"/>
                  <a:pt x="163284" y="25617"/>
                  <a:pt x="163284" y="57150"/>
                </a:cubicBezTo>
                <a:lnTo>
                  <a:pt x="163284" y="228600"/>
                </a:lnTo>
                <a:cubicBezTo>
                  <a:pt x="163284" y="264623"/>
                  <a:pt x="192573" y="293916"/>
                  <a:pt x="228600" y="293916"/>
                </a:cubicBezTo>
                <a:cubicBezTo>
                  <a:pt x="264623" y="293916"/>
                  <a:pt x="293916" y="264627"/>
                  <a:pt x="293916" y="228600"/>
                </a:cubicBezTo>
                <a:lnTo>
                  <a:pt x="293916" y="57150"/>
                </a:lnTo>
                <a:cubicBezTo>
                  <a:pt x="293916" y="25617"/>
                  <a:pt x="319533" y="0"/>
                  <a:pt x="351066" y="0"/>
                </a:cubicBezTo>
                <a:lnTo>
                  <a:pt x="400050" y="0"/>
                </a:lnTo>
                <a:cubicBezTo>
                  <a:pt x="431583" y="0"/>
                  <a:pt x="457200" y="25617"/>
                  <a:pt x="457200" y="57150"/>
                </a:cubicBezTo>
                <a:lnTo>
                  <a:pt x="457200" y="228600"/>
                </a:lnTo>
                <a:cubicBezTo>
                  <a:pt x="457200" y="354842"/>
                  <a:pt x="354842" y="457200"/>
                  <a:pt x="228600" y="457200"/>
                </a:cubicBezTo>
                <a:cubicBezTo>
                  <a:pt x="102358" y="457200"/>
                  <a:pt x="0" y="354842"/>
                  <a:pt x="0" y="228600"/>
                </a:cubicBezTo>
                <a:lnTo>
                  <a:pt x="0" y="57150"/>
                </a:lnTo>
              </a:path>
            </a:pathLst>
          </a:custGeom>
          <a:solidFill>
            <a:srgbClr val="1570EF"/>
          </a:solidFill>
          <a:ln/>
        </p:spPr>
        <p:txBody>
          <a:bodyPr wrap="square" lIns="0" tIns="0" rIns="0" bIns="0" rtlCol="0" anchor="ctr"/>
          <a:lstStyle/>
          <a:p>
            <a:pPr marL="0" indent="0">
              <a:buNone/>
            </a:pPr>
            <a:endParaRPr lang="en-US" dirty="0"/>
          </a:p>
        </p:txBody>
      </p:sp>
      <p:sp>
        <p:nvSpPr>
          <p:cNvPr id="22" name="Text 20"/>
          <p:cNvSpPr/>
          <p:nvPr/>
        </p:nvSpPr>
        <p:spPr>
          <a:xfrm>
            <a:off x="640079" y="1632771"/>
            <a:ext cx="457200" cy="400050"/>
          </a:xfrm>
          <a:custGeom>
            <a:avLst/>
            <a:gdLst/>
            <a:ahLst/>
            <a:cxnLst/>
            <a:rect l="l" t="t" r="r" b="b"/>
            <a:pathLst>
              <a:path w="457200" h="400050">
                <a:moveTo>
                  <a:pt x="0" y="37237"/>
                </a:moveTo>
                <a:cubicBezTo>
                  <a:pt x="0" y="16698"/>
                  <a:pt x="16697" y="0"/>
                  <a:pt x="37239" y="0"/>
                </a:cubicBezTo>
                <a:lnTo>
                  <a:pt x="419966" y="0"/>
                </a:lnTo>
                <a:cubicBezTo>
                  <a:pt x="440503" y="0"/>
                  <a:pt x="457205" y="16698"/>
                  <a:pt x="457205" y="37237"/>
                </a:cubicBezTo>
                <a:cubicBezTo>
                  <a:pt x="457205" y="45810"/>
                  <a:pt x="454256" y="54115"/>
                  <a:pt x="448810" y="60724"/>
                </a:cubicBezTo>
                <a:lnTo>
                  <a:pt x="300042" y="243334"/>
                </a:lnTo>
                <a:lnTo>
                  <a:pt x="300042" y="371206"/>
                </a:lnTo>
                <a:cubicBezTo>
                  <a:pt x="300042" y="387100"/>
                  <a:pt x="287094" y="400050"/>
                  <a:pt x="271197" y="400050"/>
                </a:cubicBezTo>
                <a:cubicBezTo>
                  <a:pt x="264678" y="400050"/>
                  <a:pt x="258341" y="397818"/>
                  <a:pt x="253248" y="393801"/>
                </a:cubicBezTo>
                <a:lnTo>
                  <a:pt x="170650" y="328257"/>
                </a:lnTo>
                <a:cubicBezTo>
                  <a:pt x="162077" y="321472"/>
                  <a:pt x="157167" y="311203"/>
                  <a:pt x="157167" y="300306"/>
                </a:cubicBezTo>
                <a:lnTo>
                  <a:pt x="157167" y="243422"/>
                </a:lnTo>
                <a:lnTo>
                  <a:pt x="8399" y="60720"/>
                </a:lnTo>
                <a:cubicBezTo>
                  <a:pt x="2954" y="54111"/>
                  <a:pt x="5" y="45806"/>
                  <a:pt x="5" y="37233"/>
                </a:cubicBezTo>
                <a:lnTo>
                  <a:pt x="0" y="37237"/>
                </a:lnTo>
                <a:moveTo>
                  <a:pt x="49112" y="42861"/>
                </a:moveTo>
                <a:lnTo>
                  <a:pt x="195202" y="222168"/>
                </a:lnTo>
                <a:cubicBezTo>
                  <a:pt x="198329" y="226008"/>
                  <a:pt x="200025" y="230741"/>
                  <a:pt x="200025" y="235741"/>
                </a:cubicBezTo>
                <a:lnTo>
                  <a:pt x="200025" y="296821"/>
                </a:lnTo>
                <a:lnTo>
                  <a:pt x="257175" y="342183"/>
                </a:lnTo>
                <a:lnTo>
                  <a:pt x="257175" y="235741"/>
                </a:lnTo>
                <a:cubicBezTo>
                  <a:pt x="257175" y="230829"/>
                  <a:pt x="258871" y="226008"/>
                  <a:pt x="261998" y="222168"/>
                </a:cubicBezTo>
                <a:lnTo>
                  <a:pt x="408088" y="42861"/>
                </a:lnTo>
                <a:lnTo>
                  <a:pt x="49112" y="42861"/>
                </a:lnTo>
              </a:path>
            </a:pathLst>
          </a:custGeom>
          <a:solidFill>
            <a:srgbClr val="1570EF"/>
          </a:solidFill>
          <a:ln/>
        </p:spPr>
        <p:txBody>
          <a:bodyPr wrap="square" lIns="0" tIns="0" rIns="0" bIns="0" rtlCol="0" anchor="ctr"/>
          <a:lstStyle/>
          <a:p>
            <a:pPr marL="0" indent="0">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5336074" y="1538836"/>
            <a:ext cx="1828800" cy="1828800"/>
          </a:xfrm>
          <a:custGeom>
            <a:avLst/>
            <a:gdLst/>
            <a:ahLst/>
            <a:cxnLst/>
            <a:rect l="l" t="t" r="r" b="b"/>
            <a:pathLst>
              <a:path w="1828800" h="1828800">
                <a:moveTo>
                  <a:pt x="0" y="914400"/>
                </a:moveTo>
                <a:cubicBezTo>
                  <a:pt x="0" y="409395"/>
                  <a:pt x="409395" y="0"/>
                  <a:pt x="914400" y="0"/>
                </a:cubicBezTo>
                <a:cubicBezTo>
                  <a:pt x="1419405" y="0"/>
                  <a:pt x="1828800" y="409395"/>
                  <a:pt x="1828800" y="914400"/>
                </a:cubicBezTo>
                <a:cubicBezTo>
                  <a:pt x="1828800" y="1419405"/>
                  <a:pt x="1419405" y="1828800"/>
                  <a:pt x="914400" y="1828800"/>
                </a:cubicBezTo>
                <a:cubicBezTo>
                  <a:pt x="409395" y="1828800"/>
                  <a:pt x="0" y="1419405"/>
                  <a:pt x="0" y="914400"/>
                </a:cubicBezTo>
              </a:path>
            </a:pathLst>
          </a:custGeom>
          <a:solidFill>
            <a:srgbClr val="1570EF">
              <a:alpha val="10196"/>
            </a:srgbClr>
          </a:solidFill>
          <a:ln/>
        </p:spPr>
        <p:txBody>
          <a:bodyPr wrap="square" lIns="0" tIns="0" rIns="0" bIns="0" rtlCol="0" anchor="ctr"/>
          <a:lstStyle/>
          <a:p>
            <a:pPr marL="0" indent="0">
              <a:buNone/>
            </a:pPr>
            <a:endParaRPr lang="en-US" dirty="0"/>
          </a:p>
        </p:txBody>
      </p:sp>
      <p:sp>
        <p:nvSpPr>
          <p:cNvPr id="4" name="Text 2"/>
          <p:cNvSpPr/>
          <p:nvPr/>
        </p:nvSpPr>
        <p:spPr>
          <a:xfrm>
            <a:off x="9128759" y="1538836"/>
            <a:ext cx="1828800" cy="1828800"/>
          </a:xfrm>
          <a:custGeom>
            <a:avLst/>
            <a:gdLst/>
            <a:ahLst/>
            <a:cxnLst/>
            <a:rect l="l" t="t" r="r" b="b"/>
            <a:pathLst>
              <a:path w="1828800" h="1828800">
                <a:moveTo>
                  <a:pt x="0" y="914400"/>
                </a:moveTo>
                <a:cubicBezTo>
                  <a:pt x="0" y="409395"/>
                  <a:pt x="409395" y="0"/>
                  <a:pt x="914400" y="0"/>
                </a:cubicBezTo>
                <a:cubicBezTo>
                  <a:pt x="1419405" y="0"/>
                  <a:pt x="1828800" y="409395"/>
                  <a:pt x="1828800" y="914400"/>
                </a:cubicBezTo>
                <a:cubicBezTo>
                  <a:pt x="1828800" y="1419405"/>
                  <a:pt x="1419405" y="1828800"/>
                  <a:pt x="914400" y="1828800"/>
                </a:cubicBezTo>
                <a:cubicBezTo>
                  <a:pt x="409395" y="1828800"/>
                  <a:pt x="0" y="1419405"/>
                  <a:pt x="0" y="914400"/>
                </a:cubicBezTo>
              </a:path>
            </a:pathLst>
          </a:custGeom>
          <a:solidFill>
            <a:srgbClr val="1570EF">
              <a:alpha val="10196"/>
            </a:srgbClr>
          </a:solidFill>
          <a:ln/>
        </p:spPr>
        <p:txBody>
          <a:bodyPr wrap="square" lIns="0" tIns="0" rIns="0" bIns="0" rtlCol="0" anchor="ctr"/>
          <a:lstStyle/>
          <a:p>
            <a:pPr marL="0" indent="0">
              <a:buNone/>
            </a:pPr>
            <a:endParaRPr lang="en-US" dirty="0"/>
          </a:p>
        </p:txBody>
      </p:sp>
      <p:sp>
        <p:nvSpPr>
          <p:cNvPr id="5" name="Text 3"/>
          <p:cNvSpPr/>
          <p:nvPr/>
        </p:nvSpPr>
        <p:spPr>
          <a:xfrm>
            <a:off x="1543388" y="1538836"/>
            <a:ext cx="1828800" cy="1828800"/>
          </a:xfrm>
          <a:custGeom>
            <a:avLst/>
            <a:gdLst/>
            <a:ahLst/>
            <a:cxnLst/>
            <a:rect l="l" t="t" r="r" b="b"/>
            <a:pathLst>
              <a:path w="1828800" h="1828800">
                <a:moveTo>
                  <a:pt x="0" y="914400"/>
                </a:moveTo>
                <a:cubicBezTo>
                  <a:pt x="0" y="409395"/>
                  <a:pt x="409395" y="0"/>
                  <a:pt x="914400" y="0"/>
                </a:cubicBezTo>
                <a:cubicBezTo>
                  <a:pt x="1419405" y="0"/>
                  <a:pt x="1828800" y="409395"/>
                  <a:pt x="1828800" y="914400"/>
                </a:cubicBezTo>
                <a:cubicBezTo>
                  <a:pt x="1828800" y="1419405"/>
                  <a:pt x="1419405" y="1828800"/>
                  <a:pt x="914400" y="1828800"/>
                </a:cubicBezTo>
                <a:cubicBezTo>
                  <a:pt x="409395" y="1828800"/>
                  <a:pt x="0" y="1419405"/>
                  <a:pt x="0" y="914400"/>
                </a:cubicBezTo>
              </a:path>
            </a:pathLst>
          </a:custGeom>
          <a:solidFill>
            <a:srgbClr val="1570EF">
              <a:alpha val="10196"/>
            </a:srgbClr>
          </a:solidFill>
          <a:ln/>
        </p:spPr>
        <p:txBody>
          <a:bodyPr wrap="square" lIns="0" tIns="0" rIns="0" bIns="0" rtlCol="0" anchor="ctr"/>
          <a:lstStyle/>
          <a:p>
            <a:pPr marL="0" indent="0">
              <a:buNone/>
            </a:pPr>
            <a:endParaRPr lang="en-US" dirty="0"/>
          </a:p>
        </p:txBody>
      </p:sp>
      <p:sp>
        <p:nvSpPr>
          <p:cNvPr id="6" name="Text 4"/>
          <p:cNvSpPr/>
          <p:nvPr/>
        </p:nvSpPr>
        <p:spPr>
          <a:xfrm>
            <a:off x="749390" y="6318000"/>
            <a:ext cx="108375" cy="540000"/>
          </a:xfrm>
          <a:prstGeom prst="rect">
            <a:avLst/>
          </a:prstGeom>
          <a:noFill/>
          <a:ln/>
        </p:spPr>
        <p:txBody>
          <a:bodyPr wrap="square" lIns="0" tIns="0" rIns="0" bIns="0" rtlCol="0" anchor="ctr"/>
          <a:lstStyle/>
          <a:p>
            <a:pPr marL="0" indent="0" algn="l">
              <a:lnSpc>
                <a:spcPct val="100000"/>
              </a:lnSpc>
              <a:buNone/>
            </a:pPr>
            <a:r>
              <a:rPr lang="en-US" sz="800" dirty="0">
                <a:solidFill>
                  <a:srgbClr val="808080"/>
                </a:solidFill>
                <a:latin typeface="Figtree Regular" pitchFamily="34" charset="0"/>
                <a:ea typeface="Figtree Regular" pitchFamily="34" charset="-122"/>
                <a:cs typeface="Figtree Regular" pitchFamily="34" charset="-120"/>
              </a:rPr>
              <a:t> /</a:t>
            </a:r>
            <a:endParaRPr lang="en-US" sz="800" dirty="0"/>
          </a:p>
        </p:txBody>
      </p:sp>
      <p:sp>
        <p:nvSpPr>
          <p:cNvPr id="7" name="Text 5"/>
          <p:cNvSpPr/>
          <p:nvPr/>
        </p:nvSpPr>
        <p:spPr>
          <a:xfrm>
            <a:off x="857765" y="6309360"/>
            <a:ext cx="7877385" cy="548640"/>
          </a:xfrm>
          <a:prstGeom prst="rect">
            <a:avLst/>
          </a:prstGeom>
          <a:noFill/>
          <a:ln/>
        </p:spPr>
        <p:txBody>
          <a:bodyPr wrap="square" lIns="0" tIns="0" rIns="0" bIns="0" rtlCol="0" anchor="ctr"/>
          <a:lstStyle/>
          <a:p>
            <a:pPr marL="0" indent="0" algn="l">
              <a:lnSpc>
                <a:spcPct val="100000"/>
              </a:lnSpc>
              <a:spcBef>
                <a:spcPts val="1000"/>
              </a:spcBef>
              <a:buNone/>
            </a:pPr>
            <a:r>
              <a:rPr lang="en-US" sz="800" dirty="0">
                <a:solidFill>
                  <a:srgbClr val="808080"/>
                </a:solidFill>
                <a:latin typeface="Figtree Regular" pitchFamily="34" charset="0"/>
                <a:ea typeface="Figtree Regular" pitchFamily="34" charset="-122"/>
                <a:cs typeface="Figtree Regular" pitchFamily="34" charset="-120"/>
              </a:rPr>
              <a:t>Komplexní analýza a optimalizace stlačeného vzduchu ve výrobních procesech</a:t>
            </a:r>
            <a:endParaRPr lang="en-US" sz="800" dirty="0"/>
          </a:p>
        </p:txBody>
      </p:sp>
      <p:sp>
        <p:nvSpPr>
          <p:cNvPr id="8" name="Text 6"/>
          <p:cNvSpPr/>
          <p:nvPr/>
        </p:nvSpPr>
        <p:spPr>
          <a:xfrm>
            <a:off x="430891" y="6308725"/>
            <a:ext cx="287113" cy="549275"/>
          </a:xfrm>
          <a:prstGeom prst="rect">
            <a:avLst/>
          </a:prstGeom>
          <a:noFill/>
          <a:ln/>
        </p:spPr>
        <p:txBody>
          <a:bodyPr wrap="square" lIns="0" tIns="0" rIns="0" bIns="0" rtlCol="0" anchor="ctr"/>
          <a:lstStyle/>
          <a:p>
            <a:pPr marL="0" indent="0" algn="r">
              <a:lnSpc>
                <a:spcPct val="100000"/>
              </a:lnSpc>
              <a:spcBef>
                <a:spcPts val="1000"/>
              </a:spcBef>
              <a:buNone/>
            </a:pPr>
            <a:r>
              <a:rPr lang="en-US" sz="800" dirty="0">
                <a:solidFill>
                  <a:srgbClr val="000000"/>
                </a:solidFill>
                <a:latin typeface="Figtree Regular" pitchFamily="34" charset="0"/>
                <a:ea typeface="Figtree Regular" pitchFamily="34" charset="-122"/>
                <a:cs typeface="Figtree Regular" pitchFamily="34" charset="-120"/>
              </a:rPr>
              <a:t>14</a:t>
            </a:r>
            <a:endParaRPr lang="en-US" sz="800" dirty="0"/>
          </a:p>
        </p:txBody>
      </p:sp>
      <p:sp>
        <p:nvSpPr>
          <p:cNvPr id="9" name="Text 7"/>
          <p:cNvSpPr/>
          <p:nvPr/>
        </p:nvSpPr>
        <p:spPr>
          <a:xfrm>
            <a:off x="8534399" y="4199241"/>
            <a:ext cx="3017520" cy="1463040"/>
          </a:xfrm>
          <a:prstGeom prst="rect">
            <a:avLst/>
          </a:prstGeom>
          <a:noFill/>
          <a:ln/>
        </p:spPr>
        <p:txBody>
          <a:bodyPr wrap="square" lIns="0" tIns="0" rIns="0" bIns="0" rtlCol="0" anchor="t"/>
          <a:lstStyle/>
          <a:p>
            <a:pPr marL="0" indent="0" algn="ctr">
              <a:lnSpc>
                <a:spcPct val="110000"/>
              </a:lnSpc>
              <a:buNone/>
            </a:pPr>
            <a:r>
              <a:rPr lang="en-US" sz="1273" dirty="0">
                <a:solidFill>
                  <a:srgbClr val="000000"/>
                </a:solidFill>
                <a:latin typeface="Figtree Regular" pitchFamily="34" charset="0"/>
                <a:ea typeface="Figtree Regular" pitchFamily="34" charset="-122"/>
                <a:cs typeface="Figtree Regular" pitchFamily="34" charset="-120"/>
              </a:rPr>
              <a:t>Investice do analýzy a optimalizace systémů stlačeného vzduchu se dlouhodobě vyplatí.</a:t>
            </a:r>
            <a:endParaRPr lang="en-US" sz="1273" dirty="0"/>
          </a:p>
          <a:p>
            <a:pPr marL="0" indent="0" algn="ctr">
              <a:lnSpc>
                <a:spcPct val="110000"/>
              </a:lnSpc>
              <a:buNone/>
            </a:pPr>
            <a:r>
              <a:rPr lang="en-US" sz="1273" dirty="0">
                <a:solidFill>
                  <a:srgbClr val="000000"/>
                </a:solidFill>
                <a:latin typeface="Figtree Regular" pitchFamily="34" charset="0"/>
                <a:ea typeface="Figtree Regular" pitchFamily="34" charset="-122"/>
                <a:cs typeface="Figtree Regular" pitchFamily="34" charset="-120"/>
              </a:rPr>
              <a:t>Přináší významné provozní úspory.</a:t>
            </a:r>
            <a:endParaRPr lang="en-US" sz="1273" dirty="0"/>
          </a:p>
        </p:txBody>
      </p:sp>
      <p:sp>
        <p:nvSpPr>
          <p:cNvPr id="10" name="Text 8"/>
          <p:cNvSpPr/>
          <p:nvPr/>
        </p:nvSpPr>
        <p:spPr>
          <a:xfrm>
            <a:off x="8534399" y="3578978"/>
            <a:ext cx="3017520" cy="457200"/>
          </a:xfrm>
          <a:prstGeom prst="rect">
            <a:avLst/>
          </a:prstGeom>
          <a:noFill/>
          <a:ln/>
        </p:spPr>
        <p:txBody>
          <a:bodyPr wrap="square" lIns="0" tIns="0" rIns="0" bIns="0" rtlCol="0" anchor="t"/>
          <a:lstStyle/>
          <a:p>
            <a:pPr marL="0" indent="0" algn="ctr">
              <a:lnSpc>
                <a:spcPct val="90000"/>
              </a:lnSpc>
              <a:buNone/>
            </a:pPr>
            <a:r>
              <a:rPr lang="en-US" sz="1600" dirty="0">
                <a:solidFill>
                  <a:srgbClr val="000000"/>
                </a:solidFill>
                <a:latin typeface="Figtree SemiBold" pitchFamily="34" charset="0"/>
                <a:ea typeface="Figtree SemiBold" pitchFamily="34" charset="-122"/>
                <a:cs typeface="Figtree SemiBold" pitchFamily="34" charset="-120"/>
              </a:rPr>
              <a:t>Dlouhodobé výhody investic</a:t>
            </a:r>
            <a:endParaRPr lang="en-US" sz="1600" dirty="0"/>
          </a:p>
        </p:txBody>
      </p:sp>
      <p:sp>
        <p:nvSpPr>
          <p:cNvPr id="11" name="Text 9"/>
          <p:cNvSpPr/>
          <p:nvPr/>
        </p:nvSpPr>
        <p:spPr>
          <a:xfrm>
            <a:off x="9494519" y="1965556"/>
            <a:ext cx="1097280" cy="975360"/>
          </a:xfrm>
          <a:custGeom>
            <a:avLst/>
            <a:gdLst/>
            <a:ahLst/>
            <a:cxnLst/>
            <a:rect l="l" t="t" r="r" b="b"/>
            <a:pathLst>
              <a:path w="1097280" h="975360">
                <a:moveTo>
                  <a:pt x="527880" y="91440"/>
                </a:moveTo>
                <a:cubicBezTo>
                  <a:pt x="571694" y="91440"/>
                  <a:pt x="608837" y="119443"/>
                  <a:pt x="622750" y="158496"/>
                </a:cubicBezTo>
                <a:cubicBezTo>
                  <a:pt x="631134" y="182304"/>
                  <a:pt x="657227" y="194692"/>
                  <a:pt x="681049" y="186313"/>
                </a:cubicBezTo>
                <a:cubicBezTo>
                  <a:pt x="704860" y="177935"/>
                  <a:pt x="717248" y="151834"/>
                  <a:pt x="708865" y="128016"/>
                </a:cubicBezTo>
                <a:cubicBezTo>
                  <a:pt x="682574" y="53528"/>
                  <a:pt x="611514" y="0"/>
                  <a:pt x="527890" y="0"/>
                </a:cubicBezTo>
                <a:cubicBezTo>
                  <a:pt x="444256" y="0"/>
                  <a:pt x="373009" y="53528"/>
                  <a:pt x="346730" y="128016"/>
                </a:cubicBezTo>
                <a:cubicBezTo>
                  <a:pt x="338346" y="151824"/>
                  <a:pt x="350735" y="177925"/>
                  <a:pt x="374546" y="186313"/>
                </a:cubicBezTo>
                <a:cubicBezTo>
                  <a:pt x="398357" y="194692"/>
                  <a:pt x="424461" y="182314"/>
                  <a:pt x="432833" y="158496"/>
                </a:cubicBezTo>
                <a:cubicBezTo>
                  <a:pt x="446736" y="119443"/>
                  <a:pt x="484076" y="91440"/>
                  <a:pt x="527890" y="91440"/>
                </a:cubicBezTo>
                <a:lnTo>
                  <a:pt x="527880" y="91440"/>
                </a:lnTo>
                <a:moveTo>
                  <a:pt x="127065" y="376235"/>
                </a:moveTo>
                <a:cubicBezTo>
                  <a:pt x="149735" y="364999"/>
                  <a:pt x="158875" y="337562"/>
                  <a:pt x="147453" y="314895"/>
                </a:cubicBezTo>
                <a:cubicBezTo>
                  <a:pt x="136019" y="292228"/>
                  <a:pt x="108784" y="283079"/>
                  <a:pt x="86115" y="294510"/>
                </a:cubicBezTo>
                <a:lnTo>
                  <a:pt x="77161" y="298889"/>
                </a:lnTo>
                <a:cubicBezTo>
                  <a:pt x="29912" y="322513"/>
                  <a:pt x="11" y="370900"/>
                  <a:pt x="11" y="424048"/>
                </a:cubicBezTo>
                <a:cubicBezTo>
                  <a:pt x="11" y="495298"/>
                  <a:pt x="53350" y="554161"/>
                  <a:pt x="122314" y="562919"/>
                </a:cubicBezTo>
                <a:cubicBezTo>
                  <a:pt x="126505" y="656642"/>
                  <a:pt x="173370" y="739508"/>
                  <a:pt x="243849" y="792470"/>
                </a:cubicBezTo>
                <a:lnTo>
                  <a:pt x="243849" y="883910"/>
                </a:lnTo>
                <a:cubicBezTo>
                  <a:pt x="243849" y="934395"/>
                  <a:pt x="284810" y="975350"/>
                  <a:pt x="335285" y="975350"/>
                </a:cubicBezTo>
                <a:lnTo>
                  <a:pt x="426721" y="975350"/>
                </a:lnTo>
                <a:cubicBezTo>
                  <a:pt x="477207" y="975350"/>
                  <a:pt x="518158" y="934395"/>
                  <a:pt x="518158" y="883910"/>
                </a:cubicBezTo>
                <a:lnTo>
                  <a:pt x="518158" y="853430"/>
                </a:lnTo>
                <a:lnTo>
                  <a:pt x="609594" y="853430"/>
                </a:lnTo>
                <a:lnTo>
                  <a:pt x="609594" y="883910"/>
                </a:lnTo>
                <a:cubicBezTo>
                  <a:pt x="609594" y="934395"/>
                  <a:pt x="650556" y="975350"/>
                  <a:pt x="701030" y="975350"/>
                </a:cubicBezTo>
                <a:lnTo>
                  <a:pt x="792467" y="975350"/>
                </a:lnTo>
                <a:cubicBezTo>
                  <a:pt x="842953" y="975350"/>
                  <a:pt x="883903" y="934395"/>
                  <a:pt x="883903" y="883910"/>
                </a:cubicBezTo>
                <a:lnTo>
                  <a:pt x="883903" y="812660"/>
                </a:lnTo>
                <a:cubicBezTo>
                  <a:pt x="919532" y="792090"/>
                  <a:pt x="950771" y="764273"/>
                  <a:pt x="975340" y="731510"/>
                </a:cubicBezTo>
                <a:lnTo>
                  <a:pt x="1036304" y="731510"/>
                </a:lnTo>
                <a:cubicBezTo>
                  <a:pt x="1070024" y="731510"/>
                  <a:pt x="1097269" y="704268"/>
                  <a:pt x="1097269" y="670550"/>
                </a:cubicBezTo>
                <a:lnTo>
                  <a:pt x="1097269" y="487670"/>
                </a:lnTo>
                <a:cubicBezTo>
                  <a:pt x="1097269" y="453952"/>
                  <a:pt x="1070024" y="426710"/>
                  <a:pt x="1036304" y="426710"/>
                </a:cubicBezTo>
                <a:lnTo>
                  <a:pt x="1010968" y="426710"/>
                </a:lnTo>
                <a:cubicBezTo>
                  <a:pt x="995343" y="390895"/>
                  <a:pt x="973057" y="358698"/>
                  <a:pt x="945823" y="331837"/>
                </a:cubicBezTo>
                <a:lnTo>
                  <a:pt x="967351" y="261728"/>
                </a:lnTo>
                <a:lnTo>
                  <a:pt x="923724" y="248395"/>
                </a:lnTo>
                <a:lnTo>
                  <a:pt x="967351" y="261728"/>
                </a:lnTo>
                <a:cubicBezTo>
                  <a:pt x="979356" y="222489"/>
                  <a:pt x="950014" y="182861"/>
                  <a:pt x="909064" y="182861"/>
                </a:cubicBezTo>
                <a:lnTo>
                  <a:pt x="868673" y="182861"/>
                </a:lnTo>
                <a:cubicBezTo>
                  <a:pt x="808663" y="182861"/>
                  <a:pt x="753996" y="206103"/>
                  <a:pt x="713221" y="243821"/>
                </a:cubicBezTo>
                <a:lnTo>
                  <a:pt x="426711" y="243821"/>
                </a:lnTo>
                <a:cubicBezTo>
                  <a:pt x="284975" y="243821"/>
                  <a:pt x="165723" y="340596"/>
                  <a:pt x="131630" y="471655"/>
                </a:cubicBezTo>
                <a:cubicBezTo>
                  <a:pt x="108774" y="467841"/>
                  <a:pt x="91437" y="447846"/>
                  <a:pt x="91437" y="423843"/>
                </a:cubicBezTo>
                <a:cubicBezTo>
                  <a:pt x="91437" y="405555"/>
                  <a:pt x="101718" y="388788"/>
                  <a:pt x="118298" y="380410"/>
                </a:cubicBezTo>
                <a:lnTo>
                  <a:pt x="127252" y="376031"/>
                </a:lnTo>
                <a:lnTo>
                  <a:pt x="127065" y="376235"/>
                </a:lnTo>
                <a:moveTo>
                  <a:pt x="807719" y="548640"/>
                </a:moveTo>
                <a:cubicBezTo>
                  <a:pt x="832967" y="548640"/>
                  <a:pt x="853442" y="528167"/>
                  <a:pt x="853442" y="502925"/>
                </a:cubicBezTo>
                <a:cubicBezTo>
                  <a:pt x="853442" y="477673"/>
                  <a:pt x="832978" y="457210"/>
                  <a:pt x="807719" y="457210"/>
                </a:cubicBezTo>
                <a:cubicBezTo>
                  <a:pt x="782470" y="457210"/>
                  <a:pt x="761995" y="477683"/>
                  <a:pt x="761995" y="502935"/>
                </a:cubicBezTo>
                <a:cubicBezTo>
                  <a:pt x="761995" y="528187"/>
                  <a:pt x="782459" y="548659"/>
                  <a:pt x="807719" y="548659"/>
                </a:cubicBezTo>
                <a:lnTo>
                  <a:pt x="807719" y="548640"/>
                </a:lnTo>
                <a:moveTo>
                  <a:pt x="766384" y="320045"/>
                </a:moveTo>
                <a:cubicBezTo>
                  <a:pt x="791336" y="292042"/>
                  <a:pt x="827536" y="274515"/>
                  <a:pt x="867729" y="274330"/>
                </a:cubicBezTo>
                <a:lnTo>
                  <a:pt x="849635" y="333007"/>
                </a:lnTo>
                <a:cubicBezTo>
                  <a:pt x="844116" y="350915"/>
                  <a:pt x="850019" y="370344"/>
                  <a:pt x="864690" y="382156"/>
                </a:cubicBezTo>
                <a:cubicBezTo>
                  <a:pt x="897838" y="408637"/>
                  <a:pt x="922604" y="444637"/>
                  <a:pt x="935365" y="485983"/>
                </a:cubicBezTo>
                <a:cubicBezTo>
                  <a:pt x="941269" y="505227"/>
                  <a:pt x="958990" y="518365"/>
                  <a:pt x="978993" y="518365"/>
                </a:cubicBezTo>
                <a:lnTo>
                  <a:pt x="1005668" y="518365"/>
                </a:lnTo>
                <a:lnTo>
                  <a:pt x="1005668" y="640285"/>
                </a:lnTo>
                <a:lnTo>
                  <a:pt x="951188" y="640285"/>
                </a:lnTo>
                <a:cubicBezTo>
                  <a:pt x="935376" y="640285"/>
                  <a:pt x="920706" y="648478"/>
                  <a:pt x="912520" y="661811"/>
                </a:cubicBezTo>
                <a:cubicBezTo>
                  <a:pt x="890234" y="697431"/>
                  <a:pt x="857842" y="726009"/>
                  <a:pt x="819361" y="743341"/>
                </a:cubicBezTo>
                <a:cubicBezTo>
                  <a:pt x="802978" y="750579"/>
                  <a:pt x="792499" y="766770"/>
                  <a:pt x="792499" y="784872"/>
                </a:cubicBezTo>
                <a:lnTo>
                  <a:pt x="792499" y="883930"/>
                </a:lnTo>
                <a:lnTo>
                  <a:pt x="701063" y="883930"/>
                </a:lnTo>
                <a:lnTo>
                  <a:pt x="701063" y="807735"/>
                </a:lnTo>
                <a:cubicBezTo>
                  <a:pt x="701063" y="782395"/>
                  <a:pt x="680675" y="762019"/>
                  <a:pt x="655339" y="762019"/>
                </a:cubicBezTo>
                <a:lnTo>
                  <a:pt x="472456" y="762019"/>
                </a:lnTo>
                <a:cubicBezTo>
                  <a:pt x="447120" y="762019"/>
                  <a:pt x="426732" y="782404"/>
                  <a:pt x="426732" y="807744"/>
                </a:cubicBezTo>
                <a:lnTo>
                  <a:pt x="426732" y="883949"/>
                </a:lnTo>
                <a:lnTo>
                  <a:pt x="335296" y="883949"/>
                </a:lnTo>
                <a:lnTo>
                  <a:pt x="335296" y="768506"/>
                </a:lnTo>
                <a:cubicBezTo>
                  <a:pt x="335296" y="752695"/>
                  <a:pt x="327099" y="738026"/>
                  <a:pt x="313767" y="729833"/>
                </a:cubicBezTo>
                <a:cubicBezTo>
                  <a:pt x="253384" y="692115"/>
                  <a:pt x="213377" y="625059"/>
                  <a:pt x="213377" y="548855"/>
                </a:cubicBezTo>
                <a:cubicBezTo>
                  <a:pt x="213377" y="430933"/>
                  <a:pt x="308818" y="335495"/>
                  <a:pt x="426732" y="335495"/>
                </a:cubicBezTo>
                <a:lnTo>
                  <a:pt x="731535" y="335495"/>
                </a:lnTo>
                <a:lnTo>
                  <a:pt x="731535" y="335495"/>
                </a:lnTo>
                <a:lnTo>
                  <a:pt x="732292" y="335495"/>
                </a:lnTo>
                <a:cubicBezTo>
                  <a:pt x="745251" y="335495"/>
                  <a:pt x="757814" y="329974"/>
                  <a:pt x="766395" y="320259"/>
                </a:cubicBezTo>
                <a:lnTo>
                  <a:pt x="766384" y="320045"/>
                </a:lnTo>
              </a:path>
            </a:pathLst>
          </a:custGeom>
          <a:solidFill>
            <a:srgbClr val="1570EF"/>
          </a:solidFill>
          <a:ln/>
        </p:spPr>
        <p:txBody>
          <a:bodyPr wrap="square" lIns="0" tIns="0" rIns="0" bIns="0" rtlCol="0" anchor="ctr"/>
          <a:lstStyle/>
          <a:p>
            <a:pPr marL="0" indent="0">
              <a:buNone/>
            </a:pPr>
            <a:endParaRPr lang="en-US" dirty="0"/>
          </a:p>
        </p:txBody>
      </p:sp>
      <p:sp>
        <p:nvSpPr>
          <p:cNvPr id="12" name="Text 10"/>
          <p:cNvSpPr/>
          <p:nvPr/>
        </p:nvSpPr>
        <p:spPr>
          <a:xfrm>
            <a:off x="4741714" y="4199241"/>
            <a:ext cx="3017520" cy="1463040"/>
          </a:xfrm>
          <a:prstGeom prst="rect">
            <a:avLst/>
          </a:prstGeom>
          <a:noFill/>
          <a:ln/>
        </p:spPr>
        <p:txBody>
          <a:bodyPr wrap="square" lIns="0" tIns="0" rIns="0" bIns="0" rtlCol="0" anchor="t"/>
          <a:lstStyle/>
          <a:p>
            <a:pPr marL="0" indent="0" algn="ctr">
              <a:lnSpc>
                <a:spcPct val="110000"/>
              </a:lnSpc>
              <a:buNone/>
            </a:pPr>
            <a:r>
              <a:rPr lang="en-US" sz="1273" dirty="0">
                <a:solidFill>
                  <a:srgbClr val="000000"/>
                </a:solidFill>
                <a:latin typeface="Figtree Regular" pitchFamily="34" charset="0"/>
                <a:ea typeface="Figtree Regular" pitchFamily="34" charset="-122"/>
                <a:cs typeface="Figtree Regular" pitchFamily="34" charset="-120"/>
              </a:rPr>
              <a:t>Případové studie ukazují, že implementace moderních kompresorů s regulací otáček vedla ke snížení nákladů na energii až o 20 %.</a:t>
            </a:r>
            <a:endParaRPr lang="en-US" sz="1273" dirty="0"/>
          </a:p>
          <a:p>
            <a:pPr marL="0" indent="0" algn="ctr">
              <a:lnSpc>
                <a:spcPct val="110000"/>
              </a:lnSpc>
              <a:buNone/>
            </a:pPr>
            <a:r>
              <a:rPr lang="en-US" sz="1273" dirty="0">
                <a:solidFill>
                  <a:srgbClr val="000000"/>
                </a:solidFill>
                <a:latin typeface="Figtree Regular" pitchFamily="34" charset="0"/>
                <a:ea typeface="Figtree Regular" pitchFamily="34" charset="-122"/>
                <a:cs typeface="Figtree Regular" pitchFamily="34" charset="-120"/>
              </a:rPr>
              <a:t>Efektivní filtrace přispívá k dosažení těchto úspor.</a:t>
            </a:r>
            <a:endParaRPr lang="en-US" sz="1273" dirty="0"/>
          </a:p>
        </p:txBody>
      </p:sp>
      <p:sp>
        <p:nvSpPr>
          <p:cNvPr id="13" name="Text 11"/>
          <p:cNvSpPr/>
          <p:nvPr/>
        </p:nvSpPr>
        <p:spPr>
          <a:xfrm>
            <a:off x="4741714" y="3578978"/>
            <a:ext cx="3017520" cy="457200"/>
          </a:xfrm>
          <a:prstGeom prst="rect">
            <a:avLst/>
          </a:prstGeom>
          <a:noFill/>
          <a:ln/>
        </p:spPr>
        <p:txBody>
          <a:bodyPr wrap="square" lIns="0" tIns="0" rIns="0" bIns="0" rtlCol="0" anchor="t"/>
          <a:lstStyle/>
          <a:p>
            <a:pPr marL="0" indent="0" algn="ctr">
              <a:lnSpc>
                <a:spcPct val="90000"/>
              </a:lnSpc>
              <a:buNone/>
            </a:pPr>
            <a:r>
              <a:rPr lang="en-US" sz="1600" dirty="0">
                <a:solidFill>
                  <a:srgbClr val="000000"/>
                </a:solidFill>
                <a:latin typeface="Figtree SemiBold" pitchFamily="34" charset="0"/>
                <a:ea typeface="Figtree SemiBold" pitchFamily="34" charset="-122"/>
                <a:cs typeface="Figtree SemiBold" pitchFamily="34" charset="-120"/>
              </a:rPr>
              <a:t>Moderní technologie kompresorů</a:t>
            </a:r>
            <a:endParaRPr lang="en-US" sz="1600" dirty="0"/>
          </a:p>
        </p:txBody>
      </p:sp>
      <p:sp>
        <p:nvSpPr>
          <p:cNvPr id="14" name="Text 12"/>
          <p:cNvSpPr/>
          <p:nvPr/>
        </p:nvSpPr>
        <p:spPr>
          <a:xfrm>
            <a:off x="5725098" y="1904596"/>
            <a:ext cx="1050752" cy="1097280"/>
          </a:xfrm>
          <a:custGeom>
            <a:avLst/>
            <a:gdLst/>
            <a:ahLst/>
            <a:cxnLst/>
            <a:rect l="l" t="t" r="r" b="b"/>
            <a:pathLst>
              <a:path w="1050752" h="1097280">
                <a:moveTo>
                  <a:pt x="525387" y="0"/>
                </a:moveTo>
                <a:cubicBezTo>
                  <a:pt x="561816" y="0"/>
                  <a:pt x="597395" y="3643"/>
                  <a:pt x="632111" y="10293"/>
                </a:cubicBezTo>
                <a:cubicBezTo>
                  <a:pt x="649039" y="13508"/>
                  <a:pt x="678828" y="23361"/>
                  <a:pt x="695114" y="53372"/>
                </a:cubicBezTo>
                <a:cubicBezTo>
                  <a:pt x="699402" y="61305"/>
                  <a:pt x="702827" y="69655"/>
                  <a:pt x="704971" y="78664"/>
                </a:cubicBezTo>
                <a:lnTo>
                  <a:pt x="724903" y="161179"/>
                </a:lnTo>
                <a:cubicBezTo>
                  <a:pt x="727909" y="173612"/>
                  <a:pt x="748903" y="185824"/>
                  <a:pt x="761123" y="182181"/>
                </a:cubicBezTo>
                <a:lnTo>
                  <a:pt x="842567" y="158173"/>
                </a:lnTo>
                <a:cubicBezTo>
                  <a:pt x="851141" y="155605"/>
                  <a:pt x="859925" y="154311"/>
                  <a:pt x="868709" y="154102"/>
                </a:cubicBezTo>
                <a:cubicBezTo>
                  <a:pt x="903216" y="153027"/>
                  <a:pt x="926574" y="174248"/>
                  <a:pt x="937933" y="187108"/>
                </a:cubicBezTo>
                <a:cubicBezTo>
                  <a:pt x="985301" y="240897"/>
                  <a:pt x="1021730" y="304122"/>
                  <a:pt x="1044878" y="372055"/>
                </a:cubicBezTo>
                <a:cubicBezTo>
                  <a:pt x="1050447" y="388338"/>
                  <a:pt x="1056878" y="418777"/>
                  <a:pt x="1039089" y="447921"/>
                </a:cubicBezTo>
                <a:cubicBezTo>
                  <a:pt x="1034371" y="455635"/>
                  <a:pt x="1028592" y="462921"/>
                  <a:pt x="1021940" y="469351"/>
                </a:cubicBezTo>
                <a:lnTo>
                  <a:pt x="960429" y="527858"/>
                </a:lnTo>
                <a:cubicBezTo>
                  <a:pt x="951424" y="536427"/>
                  <a:pt x="951424" y="561072"/>
                  <a:pt x="960429" y="569653"/>
                </a:cubicBezTo>
                <a:lnTo>
                  <a:pt x="1021940" y="628160"/>
                </a:lnTo>
                <a:cubicBezTo>
                  <a:pt x="1028581" y="634590"/>
                  <a:pt x="1034371" y="641876"/>
                  <a:pt x="1039089" y="649590"/>
                </a:cubicBezTo>
                <a:cubicBezTo>
                  <a:pt x="1056657" y="678734"/>
                  <a:pt x="1050237" y="709172"/>
                  <a:pt x="1044878" y="725456"/>
                </a:cubicBezTo>
                <a:cubicBezTo>
                  <a:pt x="1021730" y="793388"/>
                  <a:pt x="985301" y="856405"/>
                  <a:pt x="937933" y="910402"/>
                </a:cubicBezTo>
                <a:cubicBezTo>
                  <a:pt x="926574" y="923262"/>
                  <a:pt x="902995" y="944473"/>
                  <a:pt x="868709" y="943409"/>
                </a:cubicBezTo>
                <a:cubicBezTo>
                  <a:pt x="859925" y="943189"/>
                  <a:pt x="851141" y="941697"/>
                  <a:pt x="842567" y="939338"/>
                </a:cubicBezTo>
                <a:lnTo>
                  <a:pt x="761123" y="915121"/>
                </a:lnTo>
                <a:cubicBezTo>
                  <a:pt x="748902" y="911478"/>
                  <a:pt x="727909" y="923690"/>
                  <a:pt x="724903" y="936123"/>
                </a:cubicBezTo>
                <a:lnTo>
                  <a:pt x="704971" y="1018638"/>
                </a:lnTo>
                <a:cubicBezTo>
                  <a:pt x="702827" y="1027636"/>
                  <a:pt x="699402" y="1036217"/>
                  <a:pt x="695114" y="1043930"/>
                </a:cubicBezTo>
                <a:cubicBezTo>
                  <a:pt x="678607" y="1073930"/>
                  <a:pt x="648818" y="1083575"/>
                  <a:pt x="632111" y="1087010"/>
                </a:cubicBezTo>
                <a:cubicBezTo>
                  <a:pt x="597395" y="1093648"/>
                  <a:pt x="561816" y="1097291"/>
                  <a:pt x="525387" y="1097291"/>
                </a:cubicBezTo>
                <a:cubicBezTo>
                  <a:pt x="488957" y="1097291"/>
                  <a:pt x="453378" y="1093648"/>
                  <a:pt x="418662" y="1086999"/>
                </a:cubicBezTo>
                <a:cubicBezTo>
                  <a:pt x="401734" y="1083784"/>
                  <a:pt x="371945" y="1073930"/>
                  <a:pt x="355659" y="1043919"/>
                </a:cubicBezTo>
                <a:cubicBezTo>
                  <a:pt x="351371" y="1035986"/>
                  <a:pt x="347946" y="1027636"/>
                  <a:pt x="345802" y="1018627"/>
                </a:cubicBezTo>
                <a:lnTo>
                  <a:pt x="325870" y="936112"/>
                </a:lnTo>
                <a:cubicBezTo>
                  <a:pt x="322865" y="923679"/>
                  <a:pt x="301870" y="911467"/>
                  <a:pt x="289650" y="915110"/>
                </a:cubicBezTo>
                <a:lnTo>
                  <a:pt x="208206" y="939107"/>
                </a:lnTo>
                <a:cubicBezTo>
                  <a:pt x="199632" y="941675"/>
                  <a:pt x="190848" y="942970"/>
                  <a:pt x="182064" y="943178"/>
                </a:cubicBezTo>
                <a:cubicBezTo>
                  <a:pt x="147557" y="944253"/>
                  <a:pt x="124199" y="923032"/>
                  <a:pt x="112840" y="910172"/>
                </a:cubicBezTo>
                <a:cubicBezTo>
                  <a:pt x="65693" y="856383"/>
                  <a:pt x="29043" y="793158"/>
                  <a:pt x="5895" y="725225"/>
                </a:cubicBezTo>
                <a:cubicBezTo>
                  <a:pt x="326" y="708942"/>
                  <a:pt x="-6105" y="678503"/>
                  <a:pt x="11684" y="649359"/>
                </a:cubicBezTo>
                <a:cubicBezTo>
                  <a:pt x="16402" y="641645"/>
                  <a:pt x="22181" y="634360"/>
                  <a:pt x="28833" y="627929"/>
                </a:cubicBezTo>
                <a:lnTo>
                  <a:pt x="90344" y="569423"/>
                </a:lnTo>
                <a:cubicBezTo>
                  <a:pt x="99349" y="560853"/>
                  <a:pt x="99349" y="536208"/>
                  <a:pt x="90344" y="527627"/>
                </a:cubicBezTo>
                <a:lnTo>
                  <a:pt x="28623" y="469120"/>
                </a:lnTo>
                <a:cubicBezTo>
                  <a:pt x="21982" y="462690"/>
                  <a:pt x="16192" y="455404"/>
                  <a:pt x="11474" y="447690"/>
                </a:cubicBezTo>
                <a:cubicBezTo>
                  <a:pt x="-6094" y="418547"/>
                  <a:pt x="326" y="388108"/>
                  <a:pt x="5905" y="372033"/>
                </a:cubicBezTo>
                <a:cubicBezTo>
                  <a:pt x="29053" y="304100"/>
                  <a:pt x="65483" y="241083"/>
                  <a:pt x="112851" y="187086"/>
                </a:cubicBezTo>
                <a:cubicBezTo>
                  <a:pt x="124210" y="174226"/>
                  <a:pt x="147788" y="153016"/>
                  <a:pt x="182074" y="154080"/>
                </a:cubicBezTo>
                <a:cubicBezTo>
                  <a:pt x="190859" y="154299"/>
                  <a:pt x="199643" y="155792"/>
                  <a:pt x="208217" y="158151"/>
                </a:cubicBezTo>
                <a:lnTo>
                  <a:pt x="289661" y="182159"/>
                </a:lnTo>
                <a:cubicBezTo>
                  <a:pt x="301881" y="185802"/>
                  <a:pt x="322875" y="173590"/>
                  <a:pt x="325880" y="161157"/>
                </a:cubicBezTo>
                <a:lnTo>
                  <a:pt x="345813" y="78642"/>
                </a:lnTo>
                <a:cubicBezTo>
                  <a:pt x="347957" y="69644"/>
                  <a:pt x="351382" y="61064"/>
                  <a:pt x="355669" y="53350"/>
                </a:cubicBezTo>
                <a:cubicBezTo>
                  <a:pt x="372176" y="23350"/>
                  <a:pt x="401965" y="13705"/>
                  <a:pt x="418672" y="10271"/>
                </a:cubicBezTo>
                <a:cubicBezTo>
                  <a:pt x="453389" y="3632"/>
                  <a:pt x="488967" y="-22"/>
                  <a:pt x="525397" y="-22"/>
                </a:cubicBezTo>
                <a:lnTo>
                  <a:pt x="525387" y="0"/>
                </a:lnTo>
                <a:moveTo>
                  <a:pt x="444163" y="110156"/>
                </a:moveTo>
                <a:lnTo>
                  <a:pt x="425943" y="185375"/>
                </a:lnTo>
                <a:cubicBezTo>
                  <a:pt x="409226" y="254602"/>
                  <a:pt x="328864" y="300885"/>
                  <a:pt x="260492" y="280959"/>
                </a:cubicBezTo>
                <a:lnTo>
                  <a:pt x="186550" y="259101"/>
                </a:lnTo>
                <a:cubicBezTo>
                  <a:pt x="151193" y="300468"/>
                  <a:pt x="123327" y="348474"/>
                  <a:pt x="105107" y="399904"/>
                </a:cubicBezTo>
                <a:lnTo>
                  <a:pt x="161259" y="453264"/>
                </a:lnTo>
                <a:cubicBezTo>
                  <a:pt x="212693" y="502126"/>
                  <a:pt x="212693" y="595143"/>
                  <a:pt x="161259" y="644005"/>
                </a:cubicBezTo>
                <a:lnTo>
                  <a:pt x="105107" y="697365"/>
                </a:lnTo>
                <a:cubicBezTo>
                  <a:pt x="123327" y="748806"/>
                  <a:pt x="151182" y="796801"/>
                  <a:pt x="186550" y="838168"/>
                </a:cubicBezTo>
                <a:lnTo>
                  <a:pt x="260702" y="816311"/>
                </a:lnTo>
                <a:cubicBezTo>
                  <a:pt x="328854" y="796165"/>
                  <a:pt x="409436" y="842667"/>
                  <a:pt x="426153" y="911895"/>
                </a:cubicBezTo>
                <a:lnTo>
                  <a:pt x="444374" y="987113"/>
                </a:lnTo>
                <a:cubicBezTo>
                  <a:pt x="497090" y="996758"/>
                  <a:pt x="554314" y="996758"/>
                  <a:pt x="607040" y="987113"/>
                </a:cubicBezTo>
                <a:lnTo>
                  <a:pt x="625261" y="911895"/>
                </a:lnTo>
                <a:cubicBezTo>
                  <a:pt x="641978" y="842667"/>
                  <a:pt x="722340" y="796384"/>
                  <a:pt x="790712" y="816311"/>
                </a:cubicBezTo>
                <a:lnTo>
                  <a:pt x="864864" y="838168"/>
                </a:lnTo>
                <a:cubicBezTo>
                  <a:pt x="900221" y="796801"/>
                  <a:pt x="928087" y="748795"/>
                  <a:pt x="946307" y="697365"/>
                </a:cubicBezTo>
                <a:lnTo>
                  <a:pt x="890155" y="644005"/>
                </a:lnTo>
                <a:cubicBezTo>
                  <a:pt x="838721" y="595143"/>
                  <a:pt x="838721" y="502126"/>
                  <a:pt x="890155" y="453264"/>
                </a:cubicBezTo>
                <a:lnTo>
                  <a:pt x="946307" y="399904"/>
                </a:lnTo>
                <a:cubicBezTo>
                  <a:pt x="928087" y="348474"/>
                  <a:pt x="900232" y="300457"/>
                  <a:pt x="864864" y="259101"/>
                </a:cubicBezTo>
                <a:lnTo>
                  <a:pt x="790712" y="280959"/>
                </a:lnTo>
                <a:cubicBezTo>
                  <a:pt x="722560" y="301105"/>
                  <a:pt x="641978" y="254602"/>
                  <a:pt x="625261" y="185375"/>
                </a:cubicBezTo>
                <a:lnTo>
                  <a:pt x="607040" y="110156"/>
                </a:lnTo>
                <a:cubicBezTo>
                  <a:pt x="554324" y="100511"/>
                  <a:pt x="497100" y="100511"/>
                  <a:pt x="444374" y="110156"/>
                </a:cubicBezTo>
                <a:lnTo>
                  <a:pt x="444163" y="110156"/>
                </a:lnTo>
                <a:moveTo>
                  <a:pt x="422518" y="548640"/>
                </a:moveTo>
                <a:cubicBezTo>
                  <a:pt x="422518" y="605457"/>
                  <a:pt x="468572" y="651510"/>
                  <a:pt x="525387" y="651510"/>
                </a:cubicBezTo>
                <a:cubicBezTo>
                  <a:pt x="582201" y="651510"/>
                  <a:pt x="628255" y="605457"/>
                  <a:pt x="628255" y="548640"/>
                </a:cubicBezTo>
                <a:cubicBezTo>
                  <a:pt x="628255" y="491823"/>
                  <a:pt x="582201" y="445770"/>
                  <a:pt x="525387" y="445770"/>
                </a:cubicBezTo>
                <a:cubicBezTo>
                  <a:pt x="468572" y="445770"/>
                  <a:pt x="422518" y="491823"/>
                  <a:pt x="422518" y="548640"/>
                </a:cubicBezTo>
                <a:lnTo>
                  <a:pt x="422518" y="548640"/>
                </a:lnTo>
                <a:moveTo>
                  <a:pt x="525387" y="754380"/>
                </a:moveTo>
                <a:cubicBezTo>
                  <a:pt x="411758" y="754380"/>
                  <a:pt x="319649" y="662263"/>
                  <a:pt x="319649" y="548640"/>
                </a:cubicBezTo>
                <a:cubicBezTo>
                  <a:pt x="319649" y="435017"/>
                  <a:pt x="411758" y="342900"/>
                  <a:pt x="525387" y="342900"/>
                </a:cubicBezTo>
                <a:cubicBezTo>
                  <a:pt x="639015" y="342900"/>
                  <a:pt x="731124" y="435017"/>
                  <a:pt x="731124" y="548640"/>
                </a:cubicBezTo>
                <a:cubicBezTo>
                  <a:pt x="731124" y="662263"/>
                  <a:pt x="639015" y="754380"/>
                  <a:pt x="525387" y="754380"/>
                </a:cubicBezTo>
                <a:lnTo>
                  <a:pt x="525387" y="754380"/>
                </a:lnTo>
              </a:path>
            </a:pathLst>
          </a:custGeom>
          <a:solidFill>
            <a:srgbClr val="1570EF"/>
          </a:solidFill>
          <a:ln/>
        </p:spPr>
        <p:txBody>
          <a:bodyPr wrap="square" lIns="0" tIns="0" rIns="0" bIns="0" rtlCol="0" anchor="ctr"/>
          <a:lstStyle/>
          <a:p>
            <a:pPr marL="0" indent="0">
              <a:buNone/>
            </a:pPr>
            <a:endParaRPr lang="en-US" dirty="0"/>
          </a:p>
        </p:txBody>
      </p:sp>
      <p:sp>
        <p:nvSpPr>
          <p:cNvPr id="15" name="Text 13"/>
          <p:cNvSpPr/>
          <p:nvPr/>
        </p:nvSpPr>
        <p:spPr>
          <a:xfrm>
            <a:off x="949028" y="4199241"/>
            <a:ext cx="3017520" cy="1463040"/>
          </a:xfrm>
          <a:prstGeom prst="rect">
            <a:avLst/>
          </a:prstGeom>
          <a:noFill/>
          <a:ln/>
        </p:spPr>
        <p:txBody>
          <a:bodyPr wrap="square" lIns="0" tIns="0" rIns="0" bIns="0" rtlCol="0" anchor="t"/>
          <a:lstStyle/>
          <a:p>
            <a:pPr marL="0" indent="0" algn="ctr">
              <a:lnSpc>
                <a:spcPct val="110000"/>
              </a:lnSpc>
              <a:buNone/>
            </a:pPr>
            <a:r>
              <a:rPr lang="en-US" sz="1273" dirty="0">
                <a:solidFill>
                  <a:srgbClr val="000000"/>
                </a:solidFill>
                <a:latin typeface="Figtree Regular" pitchFamily="34" charset="0"/>
                <a:ea typeface="Figtree Regular" pitchFamily="34" charset="-122"/>
                <a:cs typeface="Figtree Regular" pitchFamily="34" charset="-120"/>
              </a:rPr>
              <a:t>Pro dosažení úspor nákladů na výrobu stlačeného vzduchu je klíčové zavést pravidelnou analýzu spotřeby a kvality vzduchu.</a:t>
            </a:r>
            <a:endParaRPr lang="en-US" sz="1273" dirty="0"/>
          </a:p>
          <a:p>
            <a:pPr marL="0" indent="0" algn="ctr">
              <a:lnSpc>
                <a:spcPct val="110000"/>
              </a:lnSpc>
              <a:buNone/>
            </a:pPr>
            <a:r>
              <a:rPr lang="en-US" sz="1273" dirty="0">
                <a:solidFill>
                  <a:srgbClr val="000000"/>
                </a:solidFill>
                <a:latin typeface="Figtree Regular" pitchFamily="34" charset="0"/>
                <a:ea typeface="Figtree Regular" pitchFamily="34" charset="-122"/>
                <a:cs typeface="Figtree Regular" pitchFamily="34" charset="-120"/>
              </a:rPr>
              <a:t>Odhalování netěsností a optimalizace provozu kompresorů jsou nezbytné kroky.</a:t>
            </a:r>
            <a:endParaRPr lang="en-US" sz="1273" dirty="0"/>
          </a:p>
        </p:txBody>
      </p:sp>
      <p:sp>
        <p:nvSpPr>
          <p:cNvPr id="16" name="Text 14"/>
          <p:cNvSpPr/>
          <p:nvPr/>
        </p:nvSpPr>
        <p:spPr>
          <a:xfrm>
            <a:off x="949028" y="3578978"/>
            <a:ext cx="3017520" cy="457200"/>
          </a:xfrm>
          <a:prstGeom prst="rect">
            <a:avLst/>
          </a:prstGeom>
          <a:noFill/>
          <a:ln/>
        </p:spPr>
        <p:txBody>
          <a:bodyPr wrap="square" lIns="0" tIns="0" rIns="0" bIns="0" rtlCol="0" anchor="t"/>
          <a:lstStyle/>
          <a:p>
            <a:pPr marL="0" indent="0" algn="ctr">
              <a:lnSpc>
                <a:spcPct val="90000"/>
              </a:lnSpc>
              <a:buNone/>
            </a:pPr>
            <a:r>
              <a:rPr lang="en-US" sz="1600" dirty="0">
                <a:solidFill>
                  <a:srgbClr val="000000"/>
                </a:solidFill>
                <a:latin typeface="Figtree SemiBold" pitchFamily="34" charset="0"/>
                <a:ea typeface="Figtree SemiBold" pitchFamily="34" charset="-122"/>
                <a:cs typeface="Figtree SemiBold" pitchFamily="34" charset="-120"/>
              </a:rPr>
              <a:t>Analýza spotřeby a kvality vzduchu</a:t>
            </a:r>
            <a:endParaRPr lang="en-US" sz="1600" dirty="0"/>
          </a:p>
        </p:txBody>
      </p:sp>
      <p:sp>
        <p:nvSpPr>
          <p:cNvPr id="17" name="Text 15"/>
          <p:cNvSpPr/>
          <p:nvPr/>
        </p:nvSpPr>
        <p:spPr>
          <a:xfrm>
            <a:off x="1909148" y="1904743"/>
            <a:ext cx="1097280" cy="1096985"/>
          </a:xfrm>
          <a:custGeom>
            <a:avLst/>
            <a:gdLst/>
            <a:ahLst/>
            <a:cxnLst/>
            <a:rect l="l" t="t" r="r" b="b"/>
            <a:pathLst>
              <a:path w="1097280" h="1096985">
                <a:moveTo>
                  <a:pt x="788593" y="445727"/>
                </a:moveTo>
                <a:cubicBezTo>
                  <a:pt x="788593" y="256365"/>
                  <a:pt x="635084" y="102864"/>
                  <a:pt x="445726" y="102864"/>
                </a:cubicBezTo>
                <a:cubicBezTo>
                  <a:pt x="256369" y="102864"/>
                  <a:pt x="102859" y="256366"/>
                  <a:pt x="102859" y="445727"/>
                </a:cubicBezTo>
                <a:cubicBezTo>
                  <a:pt x="102859" y="635089"/>
                  <a:pt x="256369" y="788590"/>
                  <a:pt x="445726" y="788590"/>
                </a:cubicBezTo>
                <a:cubicBezTo>
                  <a:pt x="635084" y="788590"/>
                  <a:pt x="788593" y="635089"/>
                  <a:pt x="788593" y="445727"/>
                </a:cubicBezTo>
                <a:moveTo>
                  <a:pt x="722372" y="795238"/>
                </a:moveTo>
                <a:cubicBezTo>
                  <a:pt x="646517" y="855451"/>
                  <a:pt x="550297" y="891454"/>
                  <a:pt x="445726" y="891454"/>
                </a:cubicBezTo>
                <a:cubicBezTo>
                  <a:pt x="199508" y="891454"/>
                  <a:pt x="0" y="691946"/>
                  <a:pt x="0" y="445727"/>
                </a:cubicBezTo>
                <a:cubicBezTo>
                  <a:pt x="0" y="199509"/>
                  <a:pt x="199508" y="0"/>
                  <a:pt x="445726" y="0"/>
                </a:cubicBezTo>
                <a:cubicBezTo>
                  <a:pt x="691945" y="0"/>
                  <a:pt x="891452" y="199509"/>
                  <a:pt x="891452" y="445727"/>
                </a:cubicBezTo>
                <a:cubicBezTo>
                  <a:pt x="891452" y="550303"/>
                  <a:pt x="855451" y="646519"/>
                  <a:pt x="795232" y="722376"/>
                </a:cubicBezTo>
                <a:lnTo>
                  <a:pt x="1082170" y="1009314"/>
                </a:lnTo>
                <a:cubicBezTo>
                  <a:pt x="1102317" y="1029455"/>
                  <a:pt x="1102317" y="1062036"/>
                  <a:pt x="1082170" y="1081957"/>
                </a:cubicBezTo>
                <a:cubicBezTo>
                  <a:pt x="1062024" y="1101889"/>
                  <a:pt x="1029457" y="1102097"/>
                  <a:pt x="1009531" y="1081957"/>
                </a:cubicBezTo>
                <a:lnTo>
                  <a:pt x="722372" y="795238"/>
                </a:lnTo>
              </a:path>
            </a:pathLst>
          </a:custGeom>
          <a:solidFill>
            <a:srgbClr val="1570EF"/>
          </a:solidFill>
          <a:ln/>
        </p:spPr>
        <p:txBody>
          <a:bodyPr wrap="square" lIns="0" tIns="0" rIns="0" bIns="0" rtlCol="0" anchor="ctr"/>
          <a:lstStyle/>
          <a:p>
            <a:pPr marL="0" indent="0">
              <a:buNone/>
            </a:pPr>
            <a:endParaRPr lang="en-US" dirty="0"/>
          </a:p>
        </p:txBody>
      </p:sp>
      <p:sp>
        <p:nvSpPr>
          <p:cNvPr id="18" name="Text 16"/>
          <p:cNvSpPr/>
          <p:nvPr/>
        </p:nvSpPr>
        <p:spPr>
          <a:xfrm>
            <a:off x="-7641" y="0"/>
            <a:ext cx="536759" cy="6858000"/>
          </a:xfrm>
          <a:prstGeom prst="rect">
            <a:avLst/>
          </a:prstGeom>
          <a:solidFill>
            <a:srgbClr val="1570EF"/>
          </a:solidFill>
          <a:ln/>
        </p:spPr>
        <p:txBody>
          <a:bodyPr wrap="square" lIns="0" tIns="0" rIns="0" bIns="0" rtlCol="0" anchor="ctr"/>
          <a:lstStyle/>
          <a:p>
            <a:pPr marL="0" indent="0">
              <a:buNone/>
            </a:pPr>
            <a:endParaRPr lang="en-US" dirty="0"/>
          </a:p>
        </p:txBody>
      </p:sp>
      <p:sp>
        <p:nvSpPr>
          <p:cNvPr id="19" name="Text 17"/>
          <p:cNvSpPr/>
          <p:nvPr/>
        </p:nvSpPr>
        <p:spPr>
          <a:xfrm>
            <a:off x="-7640" y="0"/>
            <a:ext cx="536757" cy="6858000"/>
          </a:xfrm>
          <a:prstGeom prst="rect">
            <a:avLst/>
          </a:prstGeom>
          <a:blipFill>
            <a:blip r:embed="rId3"/>
            <a:srcRect r="80488"/>
            <a:stretch>
              <a:fillRect/>
            </a:stretch>
          </a:blipFill>
          <a:ln/>
        </p:spPr>
        <p:txBody>
          <a:bodyPr wrap="square" lIns="0" tIns="0" rIns="0" bIns="0" rtlCol="0" anchor="ctr"/>
          <a:lstStyle/>
          <a:p>
            <a:pPr marL="0" indent="0">
              <a:buNone/>
            </a:pPr>
            <a:endParaRPr lang="en-US" dirty="0"/>
          </a:p>
        </p:txBody>
      </p:sp>
      <p:sp>
        <p:nvSpPr>
          <p:cNvPr id="20" name="Text 18"/>
          <p:cNvSpPr/>
          <p:nvPr/>
        </p:nvSpPr>
        <p:spPr>
          <a:xfrm>
            <a:off x="949028" y="1164617"/>
            <a:ext cx="10572412" cy="10672"/>
          </a:xfrm>
          <a:custGeom>
            <a:avLst/>
            <a:gdLst/>
            <a:ahLst/>
            <a:cxnLst/>
            <a:rect l="l" t="t" r="r" b="b"/>
            <a:pathLst>
              <a:path w="10572412" h="10672">
                <a:moveTo>
                  <a:pt x="0" y="0"/>
                </a:moveTo>
                <a:lnTo>
                  <a:pt x="10572412" y="0"/>
                </a:lnTo>
              </a:path>
            </a:pathLst>
          </a:custGeom>
          <a:noFill/>
          <a:ln w="25400">
            <a:solidFill>
              <a:srgbClr val="EAECF0"/>
            </a:solidFill>
          </a:ln>
        </p:spPr>
        <p:txBody>
          <a:bodyPr wrap="square" lIns="0" tIns="0" rIns="0" bIns="0" rtlCol="0" anchor="ctr"/>
          <a:lstStyle/>
          <a:p>
            <a:pPr marL="0" indent="0">
              <a:buNone/>
            </a:pPr>
            <a:endParaRPr lang="en-US" dirty="0"/>
          </a:p>
        </p:txBody>
      </p:sp>
      <p:sp>
        <p:nvSpPr>
          <p:cNvPr id="21" name="Text 19"/>
          <p:cNvSpPr/>
          <p:nvPr/>
        </p:nvSpPr>
        <p:spPr>
          <a:xfrm>
            <a:off x="949995" y="1"/>
            <a:ext cx="10605525" cy="1034799"/>
          </a:xfrm>
          <a:prstGeom prst="rect">
            <a:avLst/>
          </a:prstGeom>
          <a:noFill/>
          <a:ln/>
        </p:spPr>
        <p:txBody>
          <a:bodyPr wrap="square" lIns="0" tIns="0" rIns="0" bIns="0" rtlCol="0" anchor="b"/>
          <a:lstStyle/>
          <a:p>
            <a:pPr marL="0" indent="0" algn="ctr">
              <a:lnSpc>
                <a:spcPct val="100000"/>
              </a:lnSpc>
              <a:spcBef>
                <a:spcPts val="1000"/>
              </a:spcBef>
              <a:buNone/>
            </a:pPr>
            <a:r>
              <a:rPr lang="en-US" sz="2400" dirty="0">
                <a:solidFill>
                  <a:srgbClr val="000000"/>
                </a:solidFill>
                <a:latin typeface="Figtree SemiBold" pitchFamily="34" charset="0"/>
                <a:ea typeface="Figtree SemiBold" pitchFamily="34" charset="-122"/>
                <a:cs typeface="Figtree SemiBold" pitchFamily="34" charset="-120"/>
              </a:rPr>
              <a:t>Úspory a případové studie</a:t>
            </a:r>
            <a:endParaRPr lang="en-US" sz="2400" dirty="0"/>
          </a:p>
        </p:txBody>
      </p:sp>
      <p:sp>
        <p:nvSpPr>
          <p:cNvPr id="22" name="Text 20"/>
          <p:cNvSpPr/>
          <p:nvPr/>
        </p:nvSpPr>
        <p:spPr>
          <a:xfrm>
            <a:off x="11009743" y="6137907"/>
            <a:ext cx="548640" cy="548640"/>
          </a:xfrm>
          <a:prstGeom prst="rect">
            <a:avLst/>
          </a:prstGeom>
          <a:blipFill>
            <a:blip r:embed="rId4"/>
            <a:srcRect/>
            <a:stretch>
              <a:fillRect t="23488" b="23488"/>
            </a:stretch>
          </a:blipFill>
          <a:ln/>
        </p:spPr>
        <p:txBody>
          <a:bodyPr wrap="square" lIns="0" tIns="0" rIns="0" bIns="0" rtlCol="0" anchor="ctr"/>
          <a:lstStyle/>
          <a:p>
            <a:pPr marL="0" indent="0">
              <a:buNone/>
            </a:pP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2664</Words>
  <Application>Microsoft Office PowerPoint</Application>
  <PresentationFormat>Panoramiczny</PresentationFormat>
  <Paragraphs>232</Paragraphs>
  <Slides>14</Slides>
  <Notes>14</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14</vt:i4>
      </vt:variant>
    </vt:vector>
  </HeadingPairs>
  <TitlesOfParts>
    <vt:vector size="19" baseType="lpstr">
      <vt:lpstr>Arial</vt:lpstr>
      <vt:lpstr>Figtree Bold</vt:lpstr>
      <vt:lpstr>Figtree Regular</vt:lpstr>
      <vt:lpstr>Figtree SemiBold</vt:lpstr>
      <vt:lpstr>Office Theme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SlideSpeak</dc:creator>
  <cp:lastModifiedBy>BNT SIGMA</cp:lastModifiedBy>
  <cp:revision>2</cp:revision>
  <dcterms:created xsi:type="dcterms:W3CDTF">2025-10-31T08:17:24Z</dcterms:created>
  <dcterms:modified xsi:type="dcterms:W3CDTF">2025-10-31T09:39:16Z</dcterms:modified>
</cp:coreProperties>
</file>