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58"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83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6/29/2022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1.wav"/><Relationship Id="rId2" Type="http://schemas.microsoft.com/office/2007/relationships/media" Target="../media/media1.wav"/><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2.wav"/><Relationship Id="rId2" Type="http://schemas.microsoft.com/office/2007/relationships/media" Target="../media/media2.wav"/><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3.wav"/><Relationship Id="rId2" Type="http://schemas.microsoft.com/office/2007/relationships/media" Target="../media/media3.wav"/><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image" Target="../media/image4.jp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4.wav"/><Relationship Id="rId2" Type="http://schemas.microsoft.com/office/2007/relationships/media" Target="../media/media4.wav"/><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5.wav"/><Relationship Id="rId2" Type="http://schemas.microsoft.com/office/2007/relationships/media" Target="../media/media5.wav"/><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6.jpg"/><Relationship Id="rId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audio" Target="../media/media6.wav"/><Relationship Id="rId2" Type="http://schemas.microsoft.com/office/2007/relationships/media" Target="../media/media6.wav"/><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media7.wav"/><Relationship Id="rId2" Type="http://schemas.microsoft.com/office/2007/relationships/media" Target="../media/media7.wav"/><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media8.wav"/><Relationship Id="rId2" Type="http://schemas.microsoft.com/office/2007/relationships/media" Target="../media/media8.wav"/><Relationship Id="rId1" Type="http://schemas.openxmlformats.org/officeDocument/2006/relationships/tags" Target="../tags/tag8.xml"/><Relationship Id="rId5" Type="http://schemas.openxmlformats.org/officeDocument/2006/relationships/image" Target="../media/image2.png"/><Relationship Id="rId4"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audio" Target="../media/media9.wav"/><Relationship Id="rId7" Type="http://schemas.openxmlformats.org/officeDocument/2006/relationships/audio" Target="../media/media11.wav"/><Relationship Id="rId2" Type="http://schemas.microsoft.com/office/2007/relationships/media" Target="../media/media9.wav"/><Relationship Id="rId1" Type="http://schemas.openxmlformats.org/officeDocument/2006/relationships/tags" Target="../tags/tag9.xml"/><Relationship Id="rId6" Type="http://schemas.microsoft.com/office/2007/relationships/media" Target="../media/media11.wav"/><Relationship Id="rId5" Type="http://schemas.openxmlformats.org/officeDocument/2006/relationships/audio" Target="../media/media10.wav"/><Relationship Id="rId10" Type="http://schemas.openxmlformats.org/officeDocument/2006/relationships/image" Target="../media/image2.png"/><Relationship Id="rId4" Type="http://schemas.microsoft.com/office/2007/relationships/media" Target="../media/media10.wav"/><Relationship Id="rId9" Type="http://schemas.openxmlformats.org/officeDocument/2006/relationships/image" Target="../media/image9.jp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2.wav"/><Relationship Id="rId7" Type="http://schemas.openxmlformats.org/officeDocument/2006/relationships/image" Target="../media/image10.jpeg"/><Relationship Id="rId2" Type="http://schemas.microsoft.com/office/2007/relationships/media" Target="../media/media12.wav"/><Relationship Id="rId1" Type="http://schemas.openxmlformats.org/officeDocument/2006/relationships/tags" Target="../tags/tag10.xml"/><Relationship Id="rId6" Type="http://schemas.openxmlformats.org/officeDocument/2006/relationships/slideLayout" Target="../slideLayouts/slideLayout1.xml"/><Relationship Id="rId5" Type="http://schemas.openxmlformats.org/officeDocument/2006/relationships/audio" Target="../media/media13.wav"/><Relationship Id="rId4" Type="http://schemas.microsoft.com/office/2007/relationships/media" Target="../media/media13.wav"/></Relationships>
</file>

<file path=ppt/slides/_rels/slide12.xml.rels><?xml version="1.0" encoding="UTF-8" standalone="yes"?>
<Relationships xmlns="http://schemas.openxmlformats.org/package/2006/relationships"><Relationship Id="rId3" Type="http://schemas.openxmlformats.org/officeDocument/2006/relationships/audio" Target="../media/media14.wav"/><Relationship Id="rId2" Type="http://schemas.microsoft.com/office/2007/relationships/media" Target="../media/media14.wav"/><Relationship Id="rId1" Type="http://schemas.openxmlformats.org/officeDocument/2006/relationships/tags" Target="../tags/tag11.xml"/><Relationship Id="rId6" Type="http://schemas.openxmlformats.org/officeDocument/2006/relationships/image" Target="../media/image2.png"/><Relationship Id="rId5" Type="http://schemas.openxmlformats.org/officeDocument/2006/relationships/image" Target="../media/image11.jpeg"/><Relationship Id="rId4"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audio" Target="../media/media15.wav"/><Relationship Id="rId2" Type="http://schemas.microsoft.com/office/2007/relationships/media" Target="../media/media15.wav"/><Relationship Id="rId1" Type="http://schemas.openxmlformats.org/officeDocument/2006/relationships/tags" Target="../tags/tag12.xml"/><Relationship Id="rId6" Type="http://schemas.openxmlformats.org/officeDocument/2006/relationships/image" Target="../media/image2.png"/><Relationship Id="rId5" Type="http://schemas.openxmlformats.org/officeDocument/2006/relationships/image" Target="../media/image12.jpg"/><Relationship Id="rId4"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audio" Target="../media/media16.wav"/><Relationship Id="rId2" Type="http://schemas.microsoft.com/office/2007/relationships/media" Target="../media/media16.wav"/><Relationship Id="rId1" Type="http://schemas.openxmlformats.org/officeDocument/2006/relationships/tags" Target="../tags/tag13.xml"/><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audio" Target="../media/media17.wav"/><Relationship Id="rId2" Type="http://schemas.microsoft.com/office/2007/relationships/media" Target="../media/media17.wav"/><Relationship Id="rId1" Type="http://schemas.openxmlformats.org/officeDocument/2006/relationships/tags" Target="../tags/tag14.xml"/><Relationship Id="rId6" Type="http://schemas.openxmlformats.org/officeDocument/2006/relationships/image" Target="../media/image2.png"/><Relationship Id="rId5" Type="http://schemas.openxmlformats.org/officeDocument/2006/relationships/image" Target="../media/image14.jpg"/><Relationship Id="rId4"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1"/>
            <a:ext cx="7772400" cy="761999"/>
          </a:xfrm>
        </p:spPr>
        <p:txBody>
          <a:bodyPr>
            <a:normAutofit/>
          </a:bodyPr>
          <a:lstStyle/>
          <a:p>
            <a:r>
              <a:rPr lang="en-US" sz="3500" b="1" dirty="0" smtClean="0">
                <a:solidFill>
                  <a:schemeClr val="bg2">
                    <a:lumMod val="25000"/>
                  </a:schemeClr>
                </a:solidFill>
              </a:rPr>
              <a:t>Disclaimer</a:t>
            </a:r>
            <a:endParaRPr lang="en-US" sz="3500" b="1" dirty="0">
              <a:solidFill>
                <a:schemeClr val="bg2">
                  <a:lumMod val="25000"/>
                </a:schemeClr>
              </a:solidFill>
            </a:endParaRPr>
          </a:p>
        </p:txBody>
      </p:sp>
      <p:sp>
        <p:nvSpPr>
          <p:cNvPr id="3" name="Subtitle 2"/>
          <p:cNvSpPr>
            <a:spLocks noGrp="1"/>
          </p:cNvSpPr>
          <p:nvPr>
            <p:ph type="subTitle" idx="1"/>
          </p:nvPr>
        </p:nvSpPr>
        <p:spPr>
          <a:xfrm>
            <a:off x="1371600" y="1447800"/>
            <a:ext cx="6400800" cy="4800600"/>
          </a:xfrm>
        </p:spPr>
        <p:txBody>
          <a:bodyPr>
            <a:normAutofit fontScale="70000" lnSpcReduction="20000"/>
          </a:bodyPr>
          <a:lstStyle/>
          <a:p>
            <a:pPr algn="l"/>
            <a:r>
              <a:rPr lang="en-US" sz="2900" b="1" dirty="0">
                <a:solidFill>
                  <a:schemeClr val="bg2">
                    <a:lumMod val="25000"/>
                  </a:schemeClr>
                </a:solidFill>
              </a:rPr>
              <a:t>This short film has been made with the objective of sharing aspects of our glorious history with the masses and covers historical facts and draws inspiration from various books, texts  and articles written on this subject over the years</a:t>
            </a:r>
            <a:r>
              <a:rPr lang="en-US" sz="2900" b="1" dirty="0" smtClean="0">
                <a:solidFill>
                  <a:schemeClr val="bg2">
                    <a:lumMod val="25000"/>
                  </a:schemeClr>
                </a:solidFill>
              </a:rPr>
              <a:t>.</a:t>
            </a:r>
            <a:r>
              <a:rPr lang="en-US" sz="2900" dirty="0" smtClean="0">
                <a:solidFill>
                  <a:schemeClr val="bg2">
                    <a:lumMod val="25000"/>
                  </a:schemeClr>
                </a:solidFill>
              </a:rPr>
              <a:t> </a:t>
            </a:r>
            <a:r>
              <a:rPr lang="en-US" sz="2900" b="1" dirty="0" smtClean="0">
                <a:solidFill>
                  <a:schemeClr val="bg2">
                    <a:lumMod val="25000"/>
                  </a:schemeClr>
                </a:solidFill>
              </a:rPr>
              <a:t>Veer </a:t>
            </a:r>
            <a:r>
              <a:rPr lang="en-US" sz="2900" b="1" dirty="0" err="1" smtClean="0">
                <a:solidFill>
                  <a:schemeClr val="bg2">
                    <a:lumMod val="25000"/>
                  </a:schemeClr>
                </a:solidFill>
              </a:rPr>
              <a:t>Savarkar’s</a:t>
            </a:r>
            <a:r>
              <a:rPr lang="en-US" sz="2900" b="1" dirty="0" smtClean="0">
                <a:solidFill>
                  <a:schemeClr val="bg2">
                    <a:lumMod val="25000"/>
                  </a:schemeClr>
                </a:solidFill>
              </a:rPr>
              <a:t> historical books have been a major inspiration.</a:t>
            </a:r>
            <a:endParaRPr lang="en-US" sz="2900" b="1" dirty="0">
              <a:solidFill>
                <a:schemeClr val="bg2">
                  <a:lumMod val="25000"/>
                </a:schemeClr>
              </a:solidFill>
            </a:endParaRPr>
          </a:p>
          <a:p>
            <a:pPr algn="l"/>
            <a:r>
              <a:rPr lang="en-US" sz="2900" b="1" dirty="0">
                <a:solidFill>
                  <a:schemeClr val="bg2">
                    <a:lumMod val="25000"/>
                  </a:schemeClr>
                </a:solidFill>
              </a:rPr>
              <a:t>The objective of this short film hence is not to hurt the sentiments of any particular caste or community.</a:t>
            </a:r>
          </a:p>
          <a:p>
            <a:pPr algn="l"/>
            <a:r>
              <a:rPr lang="en-US" sz="2900" b="1" dirty="0">
                <a:solidFill>
                  <a:schemeClr val="bg2">
                    <a:lumMod val="25000"/>
                  </a:schemeClr>
                </a:solidFill>
              </a:rPr>
              <a:t>Various imagery commonly available is obtained from the web and has been used to depict people, places and scenes  and we do not claim for this imagery to be our own creation in any way.  </a:t>
            </a:r>
          </a:p>
          <a:p>
            <a:pPr algn="l"/>
            <a:r>
              <a:rPr lang="en-US" sz="2900" b="1" dirty="0">
                <a:solidFill>
                  <a:schemeClr val="bg2">
                    <a:lumMod val="25000"/>
                  </a:schemeClr>
                </a:solidFill>
              </a:rPr>
              <a:t>We have used simple tools like PCs and mobile phones to create this short film hence technology wise this may seem very basic but we do have our hearts in the right place as we attempt to revisit our glorious history and share it with you. </a:t>
            </a:r>
          </a:p>
          <a:p>
            <a:endParaRPr lang="en-US" dirty="0"/>
          </a:p>
        </p:txBody>
      </p:sp>
    </p:spTree>
    <p:extLst>
      <p:ext uri="{BB962C8B-B14F-4D97-AF65-F5344CB8AC3E}">
        <p14:creationId xmlns:p14="http://schemas.microsoft.com/office/powerpoint/2010/main" val="3998227282"/>
      </p:ext>
    </p:extLst>
  </p:cSld>
  <p:clrMapOvr>
    <a:masterClrMapping/>
  </p:clrMapOvr>
  <mc:AlternateContent xmlns:mc="http://schemas.openxmlformats.org/markup-compatibility/2006">
    <mc:Choice xmlns:p14="http://schemas.microsoft.com/office/powerpoint/2010/main" Requires="p14">
      <p:transition spd="slow" p14:dur="2000" advTm="4195"/>
    </mc:Choice>
    <mc:Fallback>
      <p:transition spd="slow" advTm="419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914400"/>
            <a:ext cx="7772400" cy="1470025"/>
          </a:xfrm>
        </p:spPr>
        <p:txBody>
          <a:bodyPr/>
          <a:lstStyle/>
          <a:p>
            <a:r>
              <a:rPr lang="en-US" b="1" dirty="0">
                <a:solidFill>
                  <a:schemeClr val="bg2">
                    <a:lumMod val="25000"/>
                  </a:schemeClr>
                </a:solidFill>
                <a:latin typeface="Times New Roman" panose="02020603050405020304" pitchFamily="18" charset="0"/>
                <a:cs typeface="Times New Roman" panose="02020603050405020304" pitchFamily="18" charset="0"/>
              </a:rPr>
              <a:t>The Guardians of Bharat over the Ages</a:t>
            </a:r>
            <a:endParaRPr lang="en-US" dirty="0">
              <a:solidFill>
                <a:schemeClr val="bg2">
                  <a:lumMod val="25000"/>
                </a:schemeClr>
              </a:solidFill>
            </a:endParaRPr>
          </a:p>
        </p:txBody>
      </p:sp>
      <p:sp>
        <p:nvSpPr>
          <p:cNvPr id="3" name="Subtitle 2"/>
          <p:cNvSpPr>
            <a:spLocks noGrp="1"/>
          </p:cNvSpPr>
          <p:nvPr>
            <p:ph type="subTitle" idx="1"/>
          </p:nvPr>
        </p:nvSpPr>
        <p:spPr>
          <a:xfrm>
            <a:off x="1600200" y="2590800"/>
            <a:ext cx="6400800" cy="762000"/>
          </a:xfrm>
        </p:spPr>
        <p:txBody>
          <a:bodyPr/>
          <a:lstStyle/>
          <a:p>
            <a:r>
              <a:rPr lang="en-US" b="1" dirty="0" smtClean="0">
                <a:solidFill>
                  <a:schemeClr val="bg2">
                    <a:lumMod val="25000"/>
                  </a:schemeClr>
                </a:solidFill>
              </a:rPr>
              <a:t>Part 2- The </a:t>
            </a:r>
            <a:r>
              <a:rPr lang="en-US" b="1" dirty="0" err="1" smtClean="0">
                <a:solidFill>
                  <a:schemeClr val="bg2">
                    <a:lumMod val="25000"/>
                  </a:schemeClr>
                </a:solidFill>
              </a:rPr>
              <a:t>Vijaynagar</a:t>
            </a:r>
            <a:r>
              <a:rPr lang="en-US" b="1" dirty="0" smtClean="0">
                <a:solidFill>
                  <a:schemeClr val="bg2">
                    <a:lumMod val="25000"/>
                  </a:schemeClr>
                </a:solidFill>
              </a:rPr>
              <a:t> Empire</a:t>
            </a:r>
            <a:endParaRPr lang="en-US" b="1" dirty="0">
              <a:solidFill>
                <a:schemeClr val="bg2">
                  <a:lumMod val="25000"/>
                </a:schemeClr>
              </a:solidFill>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2200" y="4038600"/>
            <a:ext cx="5029200" cy="2438400"/>
          </a:xfrm>
          <a:prstGeom prst="rect">
            <a:avLst/>
          </a:prstGeom>
        </p:spPr>
      </p:pic>
      <p:pic>
        <p:nvPicPr>
          <p:cNvPr id="5" name="Slide 2 nikhi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161152619"/>
      </p:ext>
    </p:extLst>
  </p:cSld>
  <p:clrMapOvr>
    <a:masterClrMapping/>
  </p:clrMapOvr>
  <mc:AlternateContent xmlns:mc="http://schemas.openxmlformats.org/markup-compatibility/2006">
    <mc:Choice xmlns:p14="http://schemas.microsoft.com/office/powerpoint/2010/main" Requires="p14">
      <p:transition spd="slow" p14:dur="2000" advTm="25935"/>
    </mc:Choice>
    <mc:Fallback>
      <p:transition spd="slow" advTm="259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5"/>
                    </p:tgtEl>
                  </p:cond>
                </p:stCondLst>
                <p:endSync evt="end" delay="0">
                  <p:rtn val="all"/>
                </p:endSync>
                <p:childTnLst>
                  <p:par>
                    <p:cTn id="18" fill="hold">
                      <p:stCondLst>
                        <p:cond delay="0"/>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18886" fill="hold"/>
                                        <p:tgtEl>
                                          <p:spTgt spid="5"/>
                                        </p:tgtEl>
                                      </p:cBhvr>
                                    </p:cmd>
                                  </p:childTnLst>
                                </p:cTn>
                              </p:par>
                            </p:childTnLst>
                          </p:cTn>
                        </p:par>
                      </p:childTnLst>
                    </p:cTn>
                  </p:par>
                </p:childTnLst>
              </p:cTn>
              <p:nextCondLst>
                <p:cond evt="onClick" delay="0">
                  <p:tgtEl>
                    <p:spTgt spid="5"/>
                  </p:tgtEl>
                </p:cond>
              </p:nextCondLst>
            </p:seq>
            <p:audio>
              <p:cMediaNode vol="80000">
                <p:cTn id="22"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6267" objId="5"/>
        <p14:stopEvt time="25315" objId="5"/>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304800"/>
            <a:ext cx="7772400" cy="1142999"/>
          </a:xfrm>
        </p:spPr>
        <p:txBody>
          <a:bodyPr>
            <a:normAutofit fontScale="90000"/>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Attacked, Captured and Converted</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62000" y="3276600"/>
            <a:ext cx="7620000" cy="3124200"/>
          </a:xfrm>
        </p:spPr>
        <p:txBody>
          <a:bodyPr>
            <a:normAutofit/>
          </a:bodyPr>
          <a:lstStyle/>
          <a:p>
            <a:pPr marL="342900" indent="-342900" algn="l">
              <a:buFont typeface="Arial" panose="020B0604020202020204" pitchFamily="34" charset="0"/>
              <a:buChar char="•"/>
            </a:pPr>
            <a:r>
              <a:rPr lang="en-US" sz="2000" b="1" dirty="0" smtClean="0">
                <a:solidFill>
                  <a:schemeClr val="bg2">
                    <a:lumMod val="25000"/>
                  </a:schemeClr>
                </a:solidFill>
              </a:rPr>
              <a:t>Brothers </a:t>
            </a:r>
            <a:r>
              <a:rPr lang="en-US" sz="2000" b="1" dirty="0" err="1" smtClean="0">
                <a:solidFill>
                  <a:schemeClr val="bg2">
                    <a:lumMod val="25000"/>
                  </a:schemeClr>
                </a:solidFill>
              </a:rPr>
              <a:t>Hariharraya</a:t>
            </a:r>
            <a:r>
              <a:rPr lang="en-US" sz="2000" b="1" dirty="0" smtClean="0">
                <a:solidFill>
                  <a:schemeClr val="bg2">
                    <a:lumMod val="25000"/>
                  </a:schemeClr>
                </a:solidFill>
              </a:rPr>
              <a:t> and </a:t>
            </a:r>
            <a:r>
              <a:rPr lang="en-US" sz="2000" b="1" dirty="0" err="1" smtClean="0">
                <a:solidFill>
                  <a:schemeClr val="bg2">
                    <a:lumMod val="25000"/>
                  </a:schemeClr>
                </a:solidFill>
              </a:rPr>
              <a:t>Bukkaraya</a:t>
            </a:r>
            <a:r>
              <a:rPr lang="en-US" sz="2000" b="1" dirty="0" smtClean="0">
                <a:solidFill>
                  <a:schemeClr val="bg2">
                    <a:lumMod val="25000"/>
                  </a:schemeClr>
                </a:solidFill>
              </a:rPr>
              <a:t> belonged to the </a:t>
            </a:r>
            <a:r>
              <a:rPr lang="en-US" sz="2000" b="1" dirty="0" err="1" smtClean="0">
                <a:solidFill>
                  <a:schemeClr val="bg2">
                    <a:lumMod val="25000"/>
                  </a:schemeClr>
                </a:solidFill>
              </a:rPr>
              <a:t>Yadava</a:t>
            </a:r>
            <a:r>
              <a:rPr lang="en-US" sz="2000" b="1" dirty="0" smtClean="0">
                <a:solidFill>
                  <a:schemeClr val="bg2">
                    <a:lumMod val="25000"/>
                  </a:schemeClr>
                </a:solidFill>
              </a:rPr>
              <a:t> family of </a:t>
            </a:r>
            <a:r>
              <a:rPr lang="en-US" sz="2000" b="1" dirty="0" err="1" smtClean="0">
                <a:solidFill>
                  <a:schemeClr val="bg2">
                    <a:lumMod val="25000"/>
                  </a:schemeClr>
                </a:solidFill>
              </a:rPr>
              <a:t>Anagondi</a:t>
            </a:r>
            <a:r>
              <a:rPr lang="en-US" sz="2000" b="1" dirty="0" smtClean="0">
                <a:solidFill>
                  <a:schemeClr val="bg2">
                    <a:lumMod val="25000"/>
                  </a:schemeClr>
                </a:solidFill>
              </a:rPr>
              <a:t>.</a:t>
            </a:r>
          </a:p>
          <a:p>
            <a:pPr marL="342900" indent="-342900" algn="l">
              <a:buFont typeface="Arial" panose="020B0604020202020204" pitchFamily="34" charset="0"/>
              <a:buChar char="•"/>
            </a:pPr>
            <a:r>
              <a:rPr lang="en-US" sz="2000" b="1" dirty="0" smtClean="0">
                <a:solidFill>
                  <a:schemeClr val="bg2">
                    <a:lumMod val="25000"/>
                  </a:schemeClr>
                </a:solidFill>
              </a:rPr>
              <a:t>The Sultan of Delhi </a:t>
            </a:r>
            <a:r>
              <a:rPr lang="en-US" sz="2000" b="1" dirty="0" err="1" smtClean="0">
                <a:solidFill>
                  <a:schemeClr val="bg2">
                    <a:lumMod val="25000"/>
                  </a:schemeClr>
                </a:solidFill>
              </a:rPr>
              <a:t>Mohd</a:t>
            </a:r>
            <a:r>
              <a:rPr lang="en-US" sz="2000" b="1" dirty="0" smtClean="0">
                <a:solidFill>
                  <a:schemeClr val="bg2">
                    <a:lumMod val="25000"/>
                  </a:schemeClr>
                </a:solidFill>
              </a:rPr>
              <a:t> </a:t>
            </a:r>
            <a:r>
              <a:rPr lang="en-US" sz="2000" b="1" dirty="0" err="1" smtClean="0">
                <a:solidFill>
                  <a:schemeClr val="bg2">
                    <a:lumMod val="25000"/>
                  </a:schemeClr>
                </a:solidFill>
              </a:rPr>
              <a:t>Tughlaq’s</a:t>
            </a:r>
            <a:r>
              <a:rPr lang="en-US" sz="2000" b="1" dirty="0" smtClean="0">
                <a:solidFill>
                  <a:schemeClr val="bg2">
                    <a:lumMod val="25000"/>
                  </a:schemeClr>
                </a:solidFill>
              </a:rPr>
              <a:t> army attacked </a:t>
            </a:r>
            <a:r>
              <a:rPr lang="en-US" sz="2000" b="1" dirty="0" err="1" smtClean="0">
                <a:solidFill>
                  <a:schemeClr val="bg2">
                    <a:lumMod val="25000"/>
                  </a:schemeClr>
                </a:solidFill>
              </a:rPr>
              <a:t>Anagondi</a:t>
            </a:r>
            <a:r>
              <a:rPr lang="en-US" sz="2000" b="1" dirty="0" smtClean="0">
                <a:solidFill>
                  <a:schemeClr val="bg2">
                    <a:lumMod val="25000"/>
                  </a:schemeClr>
                </a:solidFill>
              </a:rPr>
              <a:t> and took both the brothers captive in the year 1327 and brought them to Delhi where they were forcibly converted to Islam.</a:t>
            </a:r>
          </a:p>
          <a:p>
            <a:pPr marL="342900" indent="-342900" algn="l">
              <a:buFont typeface="Arial" panose="020B0604020202020204" pitchFamily="34" charset="0"/>
              <a:buChar char="•"/>
            </a:pPr>
            <a:r>
              <a:rPr lang="en-US" sz="2000" b="1" dirty="0" smtClean="0">
                <a:solidFill>
                  <a:schemeClr val="bg2">
                    <a:lumMod val="25000"/>
                  </a:schemeClr>
                </a:solidFill>
              </a:rPr>
              <a:t>Both the brothers were then given employment in the Sultan’s army and seeing their caliber for leadership </a:t>
            </a:r>
            <a:r>
              <a:rPr lang="en-US" sz="2000" b="1" dirty="0" err="1" smtClean="0">
                <a:solidFill>
                  <a:schemeClr val="bg2">
                    <a:lumMod val="25000"/>
                  </a:schemeClr>
                </a:solidFill>
              </a:rPr>
              <a:t>Mohd</a:t>
            </a:r>
            <a:r>
              <a:rPr lang="en-US" sz="2000" b="1" dirty="0" smtClean="0">
                <a:solidFill>
                  <a:schemeClr val="bg2">
                    <a:lumMod val="25000"/>
                  </a:schemeClr>
                </a:solidFill>
              </a:rPr>
              <a:t> </a:t>
            </a:r>
            <a:r>
              <a:rPr lang="en-US" sz="2000" b="1" dirty="0" err="1" smtClean="0">
                <a:solidFill>
                  <a:schemeClr val="bg2">
                    <a:lumMod val="25000"/>
                  </a:schemeClr>
                </a:solidFill>
              </a:rPr>
              <a:t>Tughlaq</a:t>
            </a:r>
            <a:r>
              <a:rPr lang="en-US" sz="2000" b="1" dirty="0" smtClean="0">
                <a:solidFill>
                  <a:schemeClr val="bg2">
                    <a:lumMod val="25000"/>
                  </a:schemeClr>
                </a:solidFill>
              </a:rPr>
              <a:t> sent them to invade the Deccan in 1331.</a:t>
            </a:r>
          </a:p>
          <a:p>
            <a:pPr marL="342900" indent="-342900" algn="l">
              <a:buFont typeface="Arial" panose="020B0604020202020204" pitchFamily="34" charset="0"/>
              <a:buChar char="•"/>
            </a:pPr>
            <a:r>
              <a:rPr lang="en-US" sz="2000" b="1" dirty="0" smtClean="0">
                <a:solidFill>
                  <a:schemeClr val="bg2">
                    <a:lumMod val="25000"/>
                  </a:schemeClr>
                </a:solidFill>
              </a:rPr>
              <a:t>But the brothers had some other plans. </a:t>
            </a:r>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5200" y="1447800"/>
            <a:ext cx="2333625" cy="1657350"/>
          </a:xfrm>
          <a:prstGeom prst="rect">
            <a:avLst/>
          </a:prstGeom>
        </p:spPr>
      </p:pic>
      <p:pic>
        <p:nvPicPr>
          <p:cNvPr id="5" name="Slide 3 Nikhi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13165" y="1447800"/>
            <a:ext cx="609600" cy="609600"/>
          </a:xfrm>
          <a:prstGeom prst="rect">
            <a:avLst/>
          </a:prstGeom>
        </p:spPr>
      </p:pic>
    </p:spTree>
    <p:custDataLst>
      <p:tags r:id="rId1"/>
    </p:custDataLst>
    <p:extLst>
      <p:ext uri="{BB962C8B-B14F-4D97-AF65-F5344CB8AC3E}">
        <p14:creationId xmlns:p14="http://schemas.microsoft.com/office/powerpoint/2010/main" val="1462368885"/>
      </p:ext>
    </p:extLst>
  </p:cSld>
  <p:clrMapOvr>
    <a:masterClrMapping/>
  </p:clrMapOvr>
  <mc:AlternateContent xmlns:mc="http://schemas.openxmlformats.org/markup-compatibility/2006">
    <mc:Choice xmlns:p14="http://schemas.microsoft.com/office/powerpoint/2010/main" Requires="p14">
      <p:transition spd="slow" p14:dur="2000" advTm="36848"/>
    </mc:Choice>
    <mc:Fallback>
      <p:transition spd="slow" advTm="368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5"/>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9333" fill="hold"/>
                                        <p:tgtEl>
                                          <p:spTgt spid="5"/>
                                        </p:tgtEl>
                                      </p:cBhvr>
                                    </p:cmd>
                                  </p:childTnLst>
                                </p:cTn>
                              </p:par>
                            </p:childTnLst>
                          </p:cTn>
                        </p:par>
                      </p:childTnLst>
                    </p:cTn>
                  </p:par>
                </p:childTnLst>
              </p:cTn>
              <p:nextCondLst>
                <p:cond evt="onClick" delay="0">
                  <p:tgtEl>
                    <p:spTgt spid="5"/>
                  </p:tgtEl>
                </p:cond>
              </p:nextCondLst>
            </p:seq>
            <p:audio>
              <p:cMediaNode vol="80000">
                <p:cTn id="27"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6037" objId="5"/>
        <p14:stopEvt time="35585" objId="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04800"/>
            <a:ext cx="7772400" cy="1523999"/>
          </a:xfrm>
        </p:spPr>
        <p:txBody>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Return and the Foundation of the </a:t>
            </a:r>
            <a:r>
              <a:rPr lang="en-US" b="1" dirty="0" err="1" smtClean="0">
                <a:solidFill>
                  <a:schemeClr val="bg2">
                    <a:lumMod val="25000"/>
                  </a:schemeClr>
                </a:solidFill>
                <a:latin typeface="Times New Roman" panose="02020603050405020304" pitchFamily="18" charset="0"/>
                <a:cs typeface="Times New Roman" panose="02020603050405020304" pitchFamily="18" charset="0"/>
              </a:rPr>
              <a:t>Vijaynagar</a:t>
            </a:r>
            <a:r>
              <a:rPr lang="en-US" b="1" dirty="0" smtClean="0">
                <a:solidFill>
                  <a:schemeClr val="bg2">
                    <a:lumMod val="25000"/>
                  </a:schemeClr>
                </a:solidFill>
                <a:latin typeface="Times New Roman" panose="02020603050405020304" pitchFamily="18" charset="0"/>
                <a:cs typeface="Times New Roman" panose="02020603050405020304" pitchFamily="18" charset="0"/>
              </a:rPr>
              <a:t> Empire</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62000" y="3886200"/>
            <a:ext cx="7696200" cy="2438400"/>
          </a:xfrm>
        </p:spPr>
        <p:txBody>
          <a:bodyPr>
            <a:normAutofit/>
          </a:bodyPr>
          <a:lstStyle/>
          <a:p>
            <a:pPr marL="342900" indent="-342900" algn="l">
              <a:buFont typeface="Arial" panose="020B0604020202020204" pitchFamily="34" charset="0"/>
              <a:buChar char="•"/>
            </a:pPr>
            <a:r>
              <a:rPr lang="en-US" sz="2000" b="1" dirty="0" smtClean="0">
                <a:solidFill>
                  <a:schemeClr val="bg2">
                    <a:lumMod val="25000"/>
                  </a:schemeClr>
                </a:solidFill>
              </a:rPr>
              <a:t>On reaching the Deccan both brothers met Swami </a:t>
            </a:r>
            <a:r>
              <a:rPr lang="en-US" sz="2000" b="1" dirty="0" err="1" smtClean="0">
                <a:solidFill>
                  <a:schemeClr val="bg2">
                    <a:lumMod val="25000"/>
                  </a:schemeClr>
                </a:solidFill>
              </a:rPr>
              <a:t>Vidyaaranya</a:t>
            </a:r>
            <a:r>
              <a:rPr lang="en-US" sz="2000" b="1" dirty="0" smtClean="0">
                <a:solidFill>
                  <a:schemeClr val="bg2">
                    <a:lumMod val="25000"/>
                  </a:schemeClr>
                </a:solidFill>
              </a:rPr>
              <a:t> also an astute visionary politician </a:t>
            </a:r>
            <a:r>
              <a:rPr lang="en-US" sz="2000" b="1" dirty="0">
                <a:solidFill>
                  <a:schemeClr val="bg2">
                    <a:lumMod val="25000"/>
                  </a:schemeClr>
                </a:solidFill>
              </a:rPr>
              <a:t>at the </a:t>
            </a:r>
            <a:r>
              <a:rPr lang="en-US" sz="2000" b="1" dirty="0" err="1">
                <a:solidFill>
                  <a:schemeClr val="bg2">
                    <a:lumMod val="25000"/>
                  </a:schemeClr>
                </a:solidFill>
              </a:rPr>
              <a:t>Sankeshwar</a:t>
            </a:r>
            <a:r>
              <a:rPr lang="en-US" sz="2000" b="1" dirty="0">
                <a:solidFill>
                  <a:schemeClr val="bg2">
                    <a:lumMod val="25000"/>
                  </a:schemeClr>
                </a:solidFill>
              </a:rPr>
              <a:t> Monastery</a:t>
            </a:r>
            <a:r>
              <a:rPr lang="en-US" sz="2000" b="1" dirty="0" smtClean="0">
                <a:solidFill>
                  <a:schemeClr val="bg2">
                    <a:lumMod val="25000"/>
                  </a:schemeClr>
                </a:solidFill>
              </a:rPr>
              <a:t> who reconverted them back to Hinduism.</a:t>
            </a:r>
          </a:p>
          <a:p>
            <a:pPr marL="342900" indent="-342900" algn="l">
              <a:buFont typeface="Arial" panose="020B0604020202020204" pitchFamily="34" charset="0"/>
              <a:buChar char="•"/>
            </a:pPr>
            <a:r>
              <a:rPr lang="en-US" sz="2000" b="1" dirty="0" smtClean="0">
                <a:solidFill>
                  <a:schemeClr val="bg2">
                    <a:lumMod val="25000"/>
                  </a:schemeClr>
                </a:solidFill>
              </a:rPr>
              <a:t>They soon raised a Hindu Army which overpowered the Muslim soldiers of the Sultan and in 1336 </a:t>
            </a:r>
            <a:r>
              <a:rPr lang="en-US" sz="2000" b="1" dirty="0" err="1" smtClean="0">
                <a:solidFill>
                  <a:schemeClr val="bg2">
                    <a:lumMod val="25000"/>
                  </a:schemeClr>
                </a:solidFill>
              </a:rPr>
              <a:t>Hariharraya</a:t>
            </a:r>
            <a:r>
              <a:rPr lang="en-US" sz="2000" b="1" dirty="0" smtClean="0">
                <a:solidFill>
                  <a:schemeClr val="bg2">
                    <a:lumMod val="25000"/>
                  </a:schemeClr>
                </a:solidFill>
              </a:rPr>
              <a:t>, </a:t>
            </a:r>
            <a:r>
              <a:rPr lang="en-US" sz="2000" b="1" dirty="0" err="1" smtClean="0">
                <a:solidFill>
                  <a:schemeClr val="bg2">
                    <a:lumMod val="25000"/>
                  </a:schemeClr>
                </a:solidFill>
              </a:rPr>
              <a:t>Bukkaraya</a:t>
            </a:r>
            <a:r>
              <a:rPr lang="en-US" sz="2000" b="1" dirty="0" smtClean="0">
                <a:solidFill>
                  <a:schemeClr val="bg2">
                    <a:lumMod val="25000"/>
                  </a:schemeClr>
                </a:solidFill>
              </a:rPr>
              <a:t> and Swami </a:t>
            </a:r>
            <a:r>
              <a:rPr lang="en-US" sz="2000" b="1" dirty="0" err="1" smtClean="0">
                <a:solidFill>
                  <a:schemeClr val="bg2">
                    <a:lumMod val="25000"/>
                  </a:schemeClr>
                </a:solidFill>
              </a:rPr>
              <a:t>Vidyaaranya</a:t>
            </a:r>
            <a:r>
              <a:rPr lang="en-US" sz="2000" b="1" dirty="0" smtClean="0">
                <a:solidFill>
                  <a:schemeClr val="bg2">
                    <a:lumMod val="25000"/>
                  </a:schemeClr>
                </a:solidFill>
              </a:rPr>
              <a:t> founded the </a:t>
            </a:r>
            <a:r>
              <a:rPr lang="en-US" sz="2000" b="1" dirty="0" err="1" smtClean="0">
                <a:solidFill>
                  <a:schemeClr val="bg2">
                    <a:lumMod val="25000"/>
                  </a:schemeClr>
                </a:solidFill>
              </a:rPr>
              <a:t>Vijaynagar</a:t>
            </a:r>
            <a:r>
              <a:rPr lang="en-US" sz="2000" b="1" dirty="0" smtClean="0">
                <a:solidFill>
                  <a:schemeClr val="bg2">
                    <a:lumMod val="25000"/>
                  </a:schemeClr>
                </a:solidFill>
              </a:rPr>
              <a:t> Empire where </a:t>
            </a:r>
            <a:r>
              <a:rPr lang="en-US" sz="2000" b="1" dirty="0" err="1" smtClean="0">
                <a:solidFill>
                  <a:schemeClr val="bg2">
                    <a:lumMod val="25000"/>
                  </a:schemeClr>
                </a:solidFill>
              </a:rPr>
              <a:t>Hariharraya</a:t>
            </a:r>
            <a:r>
              <a:rPr lang="en-US" sz="2000" b="1" dirty="0" smtClean="0">
                <a:solidFill>
                  <a:schemeClr val="bg2">
                    <a:lumMod val="25000"/>
                  </a:schemeClr>
                </a:solidFill>
              </a:rPr>
              <a:t> was </a:t>
            </a:r>
            <a:r>
              <a:rPr lang="en-US" sz="2000" b="1" dirty="0" err="1" smtClean="0">
                <a:solidFill>
                  <a:schemeClr val="bg2">
                    <a:lumMod val="25000"/>
                  </a:schemeClr>
                </a:solidFill>
              </a:rPr>
              <a:t>coronated</a:t>
            </a:r>
            <a:r>
              <a:rPr lang="en-US" sz="2000" b="1" dirty="0" smtClean="0">
                <a:solidFill>
                  <a:schemeClr val="bg2">
                    <a:lumMod val="25000"/>
                  </a:schemeClr>
                </a:solidFill>
              </a:rPr>
              <a:t> as the </a:t>
            </a:r>
            <a:r>
              <a:rPr lang="en-US" sz="2000" b="1" dirty="0" err="1" smtClean="0">
                <a:solidFill>
                  <a:schemeClr val="bg2">
                    <a:lumMod val="25000"/>
                  </a:schemeClr>
                </a:solidFill>
              </a:rPr>
              <a:t>Maharajadhiraj</a:t>
            </a:r>
            <a:r>
              <a:rPr lang="en-US" sz="2000" b="1" dirty="0" smtClean="0">
                <a:solidFill>
                  <a:schemeClr val="bg2">
                    <a:lumMod val="25000"/>
                  </a:schemeClr>
                </a:solidFill>
              </a:rPr>
              <a:t>.</a:t>
            </a:r>
          </a:p>
          <a:p>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1800" y="1828800"/>
            <a:ext cx="3048000" cy="1905000"/>
          </a:xfrm>
          <a:prstGeom prst="rect">
            <a:avLst/>
          </a:prstGeom>
        </p:spPr>
      </p:pic>
      <p:pic>
        <p:nvPicPr>
          <p:cNvPr id="5" name="slide 4 Nikhi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27018" y="2573482"/>
            <a:ext cx="609600" cy="609600"/>
          </a:xfrm>
          <a:prstGeom prst="rect">
            <a:avLst/>
          </a:prstGeom>
        </p:spPr>
      </p:pic>
    </p:spTree>
    <p:custDataLst>
      <p:tags r:id="rId1"/>
    </p:custDataLst>
    <p:extLst>
      <p:ext uri="{BB962C8B-B14F-4D97-AF65-F5344CB8AC3E}">
        <p14:creationId xmlns:p14="http://schemas.microsoft.com/office/powerpoint/2010/main" val="4156450276"/>
      </p:ext>
    </p:extLst>
  </p:cSld>
  <p:clrMapOvr>
    <a:masterClrMapping/>
  </p:clrMapOvr>
  <mc:AlternateContent xmlns:mc="http://schemas.openxmlformats.org/markup-compatibility/2006">
    <mc:Choice xmlns:p14="http://schemas.microsoft.com/office/powerpoint/2010/main" Requires="p14">
      <p:transition spd="slow" p14:dur="2000" advTm="33018"/>
    </mc:Choice>
    <mc:Fallback>
      <p:transition spd="slow" advTm="330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26880" fill="hold"/>
                                        <p:tgtEl>
                                          <p:spTgt spid="5"/>
                                        </p:tgtEl>
                                      </p:cBhvr>
                                    </p:cmd>
                                  </p:childTnLst>
                                </p:cTn>
                              </p:par>
                            </p:childTnLst>
                          </p:cTn>
                        </p:par>
                      </p:childTnLst>
                    </p:cTn>
                  </p:par>
                </p:childTnLst>
              </p:cTn>
              <p:nextCondLst>
                <p:cond evt="onClick" delay="0">
                  <p:tgtEl>
                    <p:spTgt spid="5"/>
                  </p:tgtEl>
                </p:cond>
              </p:nextCondLst>
            </p:seq>
            <p:audio>
              <p:cMediaNode vol="80000">
                <p:cTn id="21"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4815" objId="5"/>
        <p14:stopEvt time="31816" objId="5"/>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325562"/>
          </a:xfrm>
        </p:spPr>
        <p:txBody>
          <a:bodyPr>
            <a:noAutofit/>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Tungabhadra River: A Common Boundary</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4876800"/>
            <a:ext cx="8229600" cy="1858963"/>
          </a:xfrm>
        </p:spPr>
        <p:txBody>
          <a:bodyPr>
            <a:normAutofit/>
          </a:bodyPr>
          <a:lstStyle/>
          <a:p>
            <a:r>
              <a:rPr lang="en-US" sz="2000" b="1" dirty="0" smtClean="0">
                <a:solidFill>
                  <a:schemeClr val="bg2">
                    <a:lumMod val="25000"/>
                  </a:schemeClr>
                </a:solidFill>
              </a:rPr>
              <a:t>In 1346 the </a:t>
            </a:r>
            <a:r>
              <a:rPr lang="en-US" sz="2000" b="1" dirty="0" err="1" smtClean="0">
                <a:solidFill>
                  <a:schemeClr val="bg2">
                    <a:lumMod val="25000"/>
                  </a:schemeClr>
                </a:solidFill>
              </a:rPr>
              <a:t>Bahamani</a:t>
            </a:r>
            <a:r>
              <a:rPr lang="en-US" sz="2000" b="1" dirty="0" smtClean="0">
                <a:solidFill>
                  <a:schemeClr val="bg2">
                    <a:lumMod val="25000"/>
                  </a:schemeClr>
                </a:solidFill>
              </a:rPr>
              <a:t> Sultanate was formed in South India as Hassan </a:t>
            </a:r>
            <a:r>
              <a:rPr lang="en-US" sz="2000" b="1" dirty="0" err="1" smtClean="0">
                <a:solidFill>
                  <a:schemeClr val="bg2">
                    <a:lumMod val="25000"/>
                  </a:schemeClr>
                </a:solidFill>
              </a:rPr>
              <a:t>Gangu</a:t>
            </a:r>
            <a:r>
              <a:rPr lang="en-US" sz="2000" b="1" dirty="0" smtClean="0">
                <a:solidFill>
                  <a:schemeClr val="bg2">
                    <a:lumMod val="25000"/>
                  </a:schemeClr>
                </a:solidFill>
              </a:rPr>
              <a:t> the Governor of the Delhi Sultan rebelled against </a:t>
            </a:r>
            <a:r>
              <a:rPr lang="en-US" sz="2000" b="1" dirty="0" err="1" smtClean="0">
                <a:solidFill>
                  <a:schemeClr val="bg2">
                    <a:lumMod val="25000"/>
                  </a:schemeClr>
                </a:solidFill>
              </a:rPr>
              <a:t>Tughlaq</a:t>
            </a:r>
            <a:r>
              <a:rPr lang="en-US" sz="2000" b="1" dirty="0" smtClean="0">
                <a:solidFill>
                  <a:schemeClr val="bg2">
                    <a:lumMod val="25000"/>
                  </a:schemeClr>
                </a:solidFill>
              </a:rPr>
              <a:t> and formed his own kingdom.</a:t>
            </a:r>
          </a:p>
          <a:p>
            <a:r>
              <a:rPr lang="en-US" sz="2000" b="1" dirty="0" smtClean="0">
                <a:solidFill>
                  <a:schemeClr val="bg2">
                    <a:lumMod val="25000"/>
                  </a:schemeClr>
                </a:solidFill>
              </a:rPr>
              <a:t>The Tungabhadra river near </a:t>
            </a:r>
            <a:r>
              <a:rPr lang="en-US" sz="2000" b="1" dirty="0" err="1" smtClean="0">
                <a:solidFill>
                  <a:schemeClr val="bg2">
                    <a:lumMod val="25000"/>
                  </a:schemeClr>
                </a:solidFill>
              </a:rPr>
              <a:t>Hampi</a:t>
            </a:r>
            <a:r>
              <a:rPr lang="en-US" sz="2000" b="1" dirty="0" smtClean="0">
                <a:solidFill>
                  <a:schemeClr val="bg2">
                    <a:lumMod val="25000"/>
                  </a:schemeClr>
                </a:solidFill>
              </a:rPr>
              <a:t> Karnataka became a common border for the </a:t>
            </a:r>
            <a:r>
              <a:rPr lang="en-US" sz="2000" b="1" dirty="0" err="1" smtClean="0">
                <a:solidFill>
                  <a:schemeClr val="bg2">
                    <a:lumMod val="25000"/>
                  </a:schemeClr>
                </a:solidFill>
              </a:rPr>
              <a:t>Vijaynagar</a:t>
            </a:r>
            <a:r>
              <a:rPr lang="en-US" sz="2000" b="1" dirty="0" smtClean="0">
                <a:solidFill>
                  <a:schemeClr val="bg2">
                    <a:lumMod val="25000"/>
                  </a:schemeClr>
                </a:solidFill>
              </a:rPr>
              <a:t> Empire and the </a:t>
            </a:r>
            <a:r>
              <a:rPr lang="en-US" sz="2000" b="1" dirty="0" err="1" smtClean="0">
                <a:solidFill>
                  <a:schemeClr val="bg2">
                    <a:lumMod val="25000"/>
                  </a:schemeClr>
                </a:solidFill>
              </a:rPr>
              <a:t>Bahamani</a:t>
            </a:r>
            <a:r>
              <a:rPr lang="en-US" sz="2000" b="1" dirty="0" smtClean="0">
                <a:solidFill>
                  <a:schemeClr val="bg2">
                    <a:lumMod val="25000"/>
                  </a:schemeClr>
                </a:solidFill>
              </a:rPr>
              <a:t> Sultanate.</a:t>
            </a:r>
            <a:endParaRPr lang="en-US" sz="2000" b="1" dirty="0">
              <a:solidFill>
                <a:schemeClr val="bg2">
                  <a:lumMod val="25000"/>
                </a:schemeClr>
              </a:solidFill>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1524000"/>
            <a:ext cx="9144000" cy="3276600"/>
          </a:xfrm>
          <a:prstGeom prst="rect">
            <a:avLst/>
          </a:prstGeom>
        </p:spPr>
      </p:pic>
      <p:pic>
        <p:nvPicPr>
          <p:cNvPr id="4" name="Slide 5 Tanish.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524000" y="976745"/>
            <a:ext cx="609600" cy="609600"/>
          </a:xfrm>
          <a:prstGeom prst="rect">
            <a:avLst/>
          </a:prstGeom>
        </p:spPr>
      </p:pic>
    </p:spTree>
    <p:custDataLst>
      <p:tags r:id="rId1"/>
    </p:custDataLst>
    <p:extLst>
      <p:ext uri="{BB962C8B-B14F-4D97-AF65-F5344CB8AC3E}">
        <p14:creationId xmlns:p14="http://schemas.microsoft.com/office/powerpoint/2010/main" val="1403468435"/>
      </p:ext>
    </p:extLst>
  </p:cSld>
  <p:clrMapOvr>
    <a:masterClrMapping/>
  </p:clrMapOvr>
  <mc:AlternateContent xmlns:mc="http://schemas.openxmlformats.org/markup-compatibility/2006">
    <mc:Choice xmlns:p14="http://schemas.microsoft.com/office/powerpoint/2010/main" Requires="p14">
      <p:transition spd="slow" p14:dur="2000" advTm="23072"/>
    </mc:Choice>
    <mc:Fallback>
      <p:transition spd="slow" advTm="230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16117" fill="hold"/>
                                        <p:tgtEl>
                                          <p:spTgt spid="4"/>
                                        </p:tgtEl>
                                      </p:cBhvr>
                                    </p:cmd>
                                  </p:childTnLst>
                                </p:cTn>
                              </p:par>
                            </p:childTnLst>
                          </p:cTn>
                        </p:par>
                      </p:childTnLst>
                    </p:cTn>
                  </p:par>
                </p:childTnLst>
              </p:cTn>
              <p:nextCondLst>
                <p:cond evt="onClick" delay="0">
                  <p:tgtEl>
                    <p:spTgt spid="4"/>
                  </p:tgtEl>
                </p:cond>
              </p:nextCondLst>
            </p:seq>
            <p:audio>
              <p:cMediaNode vol="80000">
                <p:cTn id="23" fill="hold" display="0">
                  <p:stCondLst>
                    <p:cond delay="indefinite"/>
                  </p:stCondLst>
                  <p:endCondLst>
                    <p:cond evt="onStopAudio" delay="0">
                      <p:tgtEl>
                        <p:sldTgt/>
                      </p:tgtEl>
                    </p:cond>
                  </p:endCondLst>
                </p:cTn>
                <p:tgtEl>
                  <p:spTgt spid="4"/>
                </p:tgtEl>
              </p:cMediaNode>
            </p:audio>
          </p:childTnLst>
        </p:cTn>
      </p:par>
    </p:tnLst>
    <p:bldLst>
      <p:bldP spid="2" grpId="0"/>
    </p:bldLst>
  </p:timing>
  <p:extLst>
    <p:ext uri="{E180D4A7-C9FB-4DFB-919C-405C955672EB}">
      <p14:showEvtLst xmlns:p14="http://schemas.microsoft.com/office/powerpoint/2010/main">
        <p14:playEvt time="5317" objId="4"/>
        <p14:stopEvt time="21659"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1"/>
            <a:ext cx="7772400" cy="1066800"/>
          </a:xfrm>
        </p:spPr>
        <p:txBody>
          <a:bodyPr/>
          <a:lstStyle/>
          <a:p>
            <a:r>
              <a:rPr lang="en-US" b="1" dirty="0" err="1" smtClean="0">
                <a:solidFill>
                  <a:schemeClr val="bg2">
                    <a:lumMod val="25000"/>
                  </a:schemeClr>
                </a:solidFill>
                <a:latin typeface="Times New Roman" panose="02020603050405020304" pitchFamily="18" charset="0"/>
                <a:cs typeface="Times New Roman" panose="02020603050405020304" pitchFamily="18" charset="0"/>
              </a:rPr>
              <a:t>Bukkaraya</a:t>
            </a:r>
            <a:r>
              <a:rPr lang="en-US" b="1" dirty="0" smtClean="0">
                <a:solidFill>
                  <a:schemeClr val="bg2">
                    <a:lumMod val="25000"/>
                  </a:schemeClr>
                </a:solidFill>
                <a:latin typeface="Times New Roman" panose="02020603050405020304" pitchFamily="18" charset="0"/>
                <a:cs typeface="Times New Roman" panose="02020603050405020304" pitchFamily="18" charset="0"/>
              </a:rPr>
              <a:t> and </a:t>
            </a:r>
            <a:r>
              <a:rPr lang="en-US" b="1" dirty="0" err="1" smtClean="0">
                <a:solidFill>
                  <a:schemeClr val="bg2">
                    <a:lumMod val="25000"/>
                  </a:schemeClr>
                </a:solidFill>
                <a:latin typeface="Times New Roman" panose="02020603050405020304" pitchFamily="18" charset="0"/>
                <a:cs typeface="Times New Roman" panose="02020603050405020304" pitchFamily="18" charset="0"/>
              </a:rPr>
              <a:t>Hariharraya</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990600" y="3124200"/>
            <a:ext cx="7162800" cy="3429000"/>
          </a:xfrm>
        </p:spPr>
        <p:txBody>
          <a:bodyPr>
            <a:normAutofit/>
          </a:bodyPr>
          <a:lstStyle/>
          <a:p>
            <a:pPr marL="342900" indent="-342900" algn="l">
              <a:buFont typeface="Arial" panose="020B0604020202020204" pitchFamily="34" charset="0"/>
              <a:buChar char="•"/>
            </a:pPr>
            <a:r>
              <a:rPr lang="en-US" sz="2000" b="1" dirty="0" err="1" smtClean="0">
                <a:solidFill>
                  <a:schemeClr val="bg2">
                    <a:lumMod val="25000"/>
                  </a:schemeClr>
                </a:solidFill>
              </a:rPr>
              <a:t>Hariharraya</a:t>
            </a:r>
            <a:r>
              <a:rPr lang="en-US" sz="2000" b="1" dirty="0" smtClean="0">
                <a:solidFill>
                  <a:schemeClr val="bg2">
                    <a:lumMod val="25000"/>
                  </a:schemeClr>
                </a:solidFill>
              </a:rPr>
              <a:t> and </a:t>
            </a:r>
            <a:r>
              <a:rPr lang="en-US" sz="2000" b="1" dirty="0" err="1" smtClean="0">
                <a:solidFill>
                  <a:schemeClr val="bg2">
                    <a:lumMod val="25000"/>
                  </a:schemeClr>
                </a:solidFill>
              </a:rPr>
              <a:t>Bukkaraya</a:t>
            </a:r>
            <a:r>
              <a:rPr lang="en-US" sz="2000" b="1" dirty="0" smtClean="0">
                <a:solidFill>
                  <a:schemeClr val="bg2">
                    <a:lumMod val="25000"/>
                  </a:schemeClr>
                </a:solidFill>
              </a:rPr>
              <a:t> expanded the kingdom of </a:t>
            </a:r>
            <a:r>
              <a:rPr lang="en-US" sz="2000" b="1" dirty="0" err="1" smtClean="0">
                <a:solidFill>
                  <a:schemeClr val="bg2">
                    <a:lumMod val="25000"/>
                  </a:schemeClr>
                </a:solidFill>
              </a:rPr>
              <a:t>Vijaynagar</a:t>
            </a:r>
            <a:r>
              <a:rPr lang="en-US" sz="2000" b="1" dirty="0" smtClean="0">
                <a:solidFill>
                  <a:schemeClr val="bg2">
                    <a:lumMod val="25000"/>
                  </a:schemeClr>
                </a:solidFill>
              </a:rPr>
              <a:t> very effectively and also made it an advanced kingdom of that time. </a:t>
            </a:r>
          </a:p>
          <a:p>
            <a:pPr marL="342900" indent="-342900" algn="l">
              <a:buFont typeface="Arial" panose="020B0604020202020204" pitchFamily="34" charset="0"/>
              <a:buChar char="•"/>
            </a:pPr>
            <a:r>
              <a:rPr lang="en-US" sz="2000" b="1" dirty="0" smtClean="0">
                <a:solidFill>
                  <a:schemeClr val="bg2">
                    <a:lumMod val="25000"/>
                  </a:schemeClr>
                </a:solidFill>
              </a:rPr>
              <a:t>After </a:t>
            </a:r>
            <a:r>
              <a:rPr lang="en-US" sz="2000" b="1" dirty="0" err="1" smtClean="0">
                <a:solidFill>
                  <a:schemeClr val="bg2">
                    <a:lumMod val="25000"/>
                  </a:schemeClr>
                </a:solidFill>
              </a:rPr>
              <a:t>Hariharraya</a:t>
            </a:r>
            <a:r>
              <a:rPr lang="en-US" sz="2000" b="1" dirty="0" smtClean="0">
                <a:solidFill>
                  <a:schemeClr val="bg2">
                    <a:lumMod val="25000"/>
                  </a:schemeClr>
                </a:solidFill>
              </a:rPr>
              <a:t> died </a:t>
            </a:r>
            <a:r>
              <a:rPr lang="en-US" sz="2000" b="1" dirty="0" err="1" smtClean="0">
                <a:solidFill>
                  <a:schemeClr val="bg2">
                    <a:lumMod val="25000"/>
                  </a:schemeClr>
                </a:solidFill>
              </a:rPr>
              <a:t>Bukkaraya</a:t>
            </a:r>
            <a:r>
              <a:rPr lang="en-US" sz="2000" b="1" dirty="0" smtClean="0">
                <a:solidFill>
                  <a:schemeClr val="bg2">
                    <a:lumMod val="25000"/>
                  </a:schemeClr>
                </a:solidFill>
              </a:rPr>
              <a:t> took over the reigns of the kingdom. </a:t>
            </a:r>
          </a:p>
          <a:p>
            <a:pPr marL="342900" indent="-342900" algn="l">
              <a:buFont typeface="Arial" panose="020B0604020202020204" pitchFamily="34" charset="0"/>
              <a:buChar char="•"/>
            </a:pPr>
            <a:r>
              <a:rPr lang="en-US" sz="2000" b="1" dirty="0" err="1" smtClean="0">
                <a:solidFill>
                  <a:schemeClr val="bg2">
                    <a:lumMod val="25000"/>
                  </a:schemeClr>
                </a:solidFill>
              </a:rPr>
              <a:t>Bukkaraya</a:t>
            </a:r>
            <a:r>
              <a:rPr lang="en-US" sz="2000" b="1" dirty="0" smtClean="0">
                <a:solidFill>
                  <a:schemeClr val="bg2">
                    <a:lumMod val="25000"/>
                  </a:schemeClr>
                </a:solidFill>
              </a:rPr>
              <a:t> with a vision for developing a Hindu Empire and seeing the meddlesomeness of his </a:t>
            </a:r>
            <a:r>
              <a:rPr lang="en-US" sz="2000" b="1" dirty="0" err="1" smtClean="0">
                <a:solidFill>
                  <a:schemeClr val="bg2">
                    <a:lumMod val="25000"/>
                  </a:schemeClr>
                </a:solidFill>
              </a:rPr>
              <a:t>neighbouring</a:t>
            </a:r>
            <a:r>
              <a:rPr lang="en-US" sz="2000" b="1" dirty="0" smtClean="0">
                <a:solidFill>
                  <a:schemeClr val="bg2">
                    <a:lumMod val="25000"/>
                  </a:schemeClr>
                </a:solidFill>
              </a:rPr>
              <a:t> Sultanate took the offensive route. </a:t>
            </a:r>
          </a:p>
          <a:p>
            <a:pPr marL="342900" indent="-342900" algn="l">
              <a:buFont typeface="Arial" panose="020B0604020202020204" pitchFamily="34" charset="0"/>
              <a:buChar char="•"/>
            </a:pPr>
            <a:r>
              <a:rPr lang="en-US" sz="2000" b="1" dirty="0" smtClean="0">
                <a:solidFill>
                  <a:schemeClr val="bg2">
                    <a:lumMod val="25000"/>
                  </a:schemeClr>
                </a:solidFill>
              </a:rPr>
              <a:t>In 1374 </a:t>
            </a:r>
            <a:r>
              <a:rPr lang="en-US" sz="2000" b="1" dirty="0" err="1" smtClean="0">
                <a:solidFill>
                  <a:schemeClr val="bg2">
                    <a:lumMod val="25000"/>
                  </a:schemeClr>
                </a:solidFill>
              </a:rPr>
              <a:t>Bukkaraya</a:t>
            </a:r>
            <a:r>
              <a:rPr lang="en-US" sz="2000" b="1" dirty="0" smtClean="0">
                <a:solidFill>
                  <a:schemeClr val="bg2">
                    <a:lumMod val="25000"/>
                  </a:schemeClr>
                </a:solidFill>
              </a:rPr>
              <a:t> defeated </a:t>
            </a:r>
            <a:r>
              <a:rPr lang="en-US" sz="2000" b="1" dirty="0" err="1" smtClean="0">
                <a:solidFill>
                  <a:schemeClr val="bg2">
                    <a:lumMod val="25000"/>
                  </a:schemeClr>
                </a:solidFill>
              </a:rPr>
              <a:t>Mahajid</a:t>
            </a:r>
            <a:r>
              <a:rPr lang="en-US" sz="2000" b="1" dirty="0" smtClean="0">
                <a:solidFill>
                  <a:schemeClr val="bg2">
                    <a:lumMod val="25000"/>
                  </a:schemeClr>
                </a:solidFill>
              </a:rPr>
              <a:t> Shah who was the Sultan of the </a:t>
            </a:r>
            <a:r>
              <a:rPr lang="en-US" sz="2000" b="1" dirty="0" err="1" smtClean="0">
                <a:solidFill>
                  <a:schemeClr val="bg2">
                    <a:lumMod val="25000"/>
                  </a:schemeClr>
                </a:solidFill>
              </a:rPr>
              <a:t>Bahamani</a:t>
            </a:r>
            <a:r>
              <a:rPr lang="en-US" sz="2000" b="1" dirty="0" smtClean="0">
                <a:solidFill>
                  <a:schemeClr val="bg2">
                    <a:lumMod val="25000"/>
                  </a:schemeClr>
                </a:solidFill>
              </a:rPr>
              <a:t> Sultanate.</a:t>
            </a:r>
          </a:p>
          <a:p>
            <a:pPr marL="342900" indent="-342900" algn="l">
              <a:buFont typeface="Arial" panose="020B0604020202020204" pitchFamily="34" charset="0"/>
              <a:buChar char="•"/>
            </a:pPr>
            <a:endParaRPr lang="en-US" sz="2000" b="1" dirty="0" smtClean="0">
              <a:solidFill>
                <a:schemeClr val="bg2">
                  <a:lumMod val="25000"/>
                </a:schemeClr>
              </a:solidFill>
            </a:endParaRPr>
          </a:p>
          <a:p>
            <a:pPr algn="l"/>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5352" y="1143000"/>
            <a:ext cx="3867150" cy="1962150"/>
          </a:xfrm>
          <a:prstGeom prst="rect">
            <a:avLst/>
          </a:prstGeom>
        </p:spPr>
      </p:pic>
      <p:pic>
        <p:nvPicPr>
          <p:cNvPr id="5" name="Slide 6 Tanish.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47800" y="2013239"/>
            <a:ext cx="609600" cy="609600"/>
          </a:xfrm>
          <a:prstGeom prst="rect">
            <a:avLst/>
          </a:prstGeom>
        </p:spPr>
      </p:pic>
    </p:spTree>
    <p:custDataLst>
      <p:tags r:id="rId1"/>
    </p:custDataLst>
    <p:extLst>
      <p:ext uri="{BB962C8B-B14F-4D97-AF65-F5344CB8AC3E}">
        <p14:creationId xmlns:p14="http://schemas.microsoft.com/office/powerpoint/2010/main" val="3106327975"/>
      </p:ext>
    </p:extLst>
  </p:cSld>
  <p:clrMapOvr>
    <a:masterClrMapping/>
  </p:clrMapOvr>
  <mc:AlternateContent xmlns:mc="http://schemas.openxmlformats.org/markup-compatibility/2006">
    <mc:Choice xmlns:p14="http://schemas.microsoft.com/office/powerpoint/2010/main" Requires="p14">
      <p:transition spd="slow" p14:dur="2000" advTm="35318"/>
    </mc:Choice>
    <mc:Fallback>
      <p:transition spd="slow" advTm="353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5"/>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7737" fill="hold"/>
                                        <p:tgtEl>
                                          <p:spTgt spid="5"/>
                                        </p:tgtEl>
                                      </p:cBhvr>
                                    </p:cmd>
                                  </p:childTnLst>
                                </p:cTn>
                              </p:par>
                            </p:childTnLst>
                          </p:cTn>
                        </p:par>
                      </p:childTnLst>
                    </p:cTn>
                  </p:par>
                </p:childTnLst>
              </p:cTn>
              <p:nextCondLst>
                <p:cond evt="onClick" delay="0">
                  <p:tgtEl>
                    <p:spTgt spid="5"/>
                  </p:tgtEl>
                </p:cond>
              </p:nextCondLst>
            </p:seq>
            <p:audio>
              <p:cMediaNode vol="80000">
                <p:cTn id="27"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5320" objId="5"/>
        <p14:stopEvt time="33272" objId="5"/>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1"/>
            <a:ext cx="7772400" cy="990600"/>
          </a:xfrm>
        </p:spPr>
        <p:txBody>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A Prominent Empire</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381000" y="3352800"/>
            <a:ext cx="8229600" cy="3124200"/>
          </a:xfrm>
        </p:spPr>
        <p:txBody>
          <a:bodyPr>
            <a:normAutofit/>
          </a:bodyPr>
          <a:lstStyle/>
          <a:p>
            <a:pPr marL="342900" indent="-342900" algn="l">
              <a:buFont typeface="Arial" panose="020B0604020202020204" pitchFamily="34" charset="0"/>
              <a:buChar char="•"/>
            </a:pPr>
            <a:r>
              <a:rPr lang="en-US" sz="2000" b="1" dirty="0" err="1" smtClean="0">
                <a:solidFill>
                  <a:schemeClr val="bg2">
                    <a:lumMod val="25000"/>
                  </a:schemeClr>
                </a:solidFill>
              </a:rPr>
              <a:t>Vijaynagar</a:t>
            </a:r>
            <a:r>
              <a:rPr lang="en-US" sz="2000" b="1" dirty="0" smtClean="0">
                <a:solidFill>
                  <a:schemeClr val="bg2">
                    <a:lumMod val="25000"/>
                  </a:schemeClr>
                </a:solidFill>
              </a:rPr>
              <a:t> soon became known for its lifestyle, </a:t>
            </a:r>
            <a:r>
              <a:rPr lang="en-US" sz="2000" b="1" dirty="0" err="1" smtClean="0">
                <a:solidFill>
                  <a:schemeClr val="bg2">
                    <a:lumMod val="25000"/>
                  </a:schemeClr>
                </a:solidFill>
              </a:rPr>
              <a:t>marvellous</a:t>
            </a:r>
            <a:r>
              <a:rPr lang="en-US" sz="2000" b="1" dirty="0" smtClean="0">
                <a:solidFill>
                  <a:schemeClr val="bg2">
                    <a:lumMod val="25000"/>
                  </a:schemeClr>
                </a:solidFill>
              </a:rPr>
              <a:t> architecture, </a:t>
            </a:r>
            <a:r>
              <a:rPr lang="en-US" sz="2000" b="1" dirty="0" err="1" smtClean="0">
                <a:solidFill>
                  <a:schemeClr val="bg2">
                    <a:lumMod val="25000"/>
                  </a:schemeClr>
                </a:solidFill>
              </a:rPr>
              <a:t>centres</a:t>
            </a:r>
            <a:r>
              <a:rPr lang="en-US" sz="2000" b="1" dirty="0" smtClean="0">
                <a:solidFill>
                  <a:schemeClr val="bg2">
                    <a:lumMod val="25000"/>
                  </a:schemeClr>
                </a:solidFill>
              </a:rPr>
              <a:t> of knowledge and learning beautiful gardens and statues.</a:t>
            </a:r>
          </a:p>
          <a:p>
            <a:pPr marL="342900" indent="-342900" algn="l">
              <a:buFont typeface="Arial" panose="020B0604020202020204" pitchFamily="34" charset="0"/>
              <a:buChar char="•"/>
            </a:pPr>
            <a:r>
              <a:rPr lang="en-US" sz="2000" b="1" dirty="0" err="1" smtClean="0">
                <a:solidFill>
                  <a:schemeClr val="bg2">
                    <a:lumMod val="25000"/>
                  </a:schemeClr>
                </a:solidFill>
              </a:rPr>
              <a:t>Bukkaraya</a:t>
            </a:r>
            <a:r>
              <a:rPr lang="en-US" sz="2000" b="1" dirty="0" smtClean="0">
                <a:solidFill>
                  <a:schemeClr val="bg2">
                    <a:lumMod val="25000"/>
                  </a:schemeClr>
                </a:solidFill>
              </a:rPr>
              <a:t> even established trade links with the King of China spreading the name of his kingdom far and wide. </a:t>
            </a:r>
          </a:p>
          <a:p>
            <a:pPr marL="342900" indent="-342900" algn="l">
              <a:buFont typeface="Arial" panose="020B0604020202020204" pitchFamily="34" charset="0"/>
              <a:buChar char="•"/>
            </a:pPr>
            <a:r>
              <a:rPr lang="en-US" sz="2000" b="1" dirty="0" smtClean="0">
                <a:solidFill>
                  <a:schemeClr val="bg2">
                    <a:lumMod val="25000"/>
                  </a:schemeClr>
                </a:solidFill>
              </a:rPr>
              <a:t>After the death of </a:t>
            </a:r>
            <a:r>
              <a:rPr lang="en-US" sz="2000" b="1" dirty="0" err="1" smtClean="0">
                <a:solidFill>
                  <a:schemeClr val="bg2">
                    <a:lumMod val="25000"/>
                  </a:schemeClr>
                </a:solidFill>
              </a:rPr>
              <a:t>Bukkaraya</a:t>
            </a:r>
            <a:r>
              <a:rPr lang="en-US" sz="2000" b="1" dirty="0" smtClean="0">
                <a:solidFill>
                  <a:schemeClr val="bg2">
                    <a:lumMod val="25000"/>
                  </a:schemeClr>
                </a:solidFill>
              </a:rPr>
              <a:t> in 1379 his son </a:t>
            </a:r>
            <a:r>
              <a:rPr lang="en-US" sz="2000" b="1" dirty="0" err="1" smtClean="0">
                <a:solidFill>
                  <a:schemeClr val="bg2">
                    <a:lumMod val="25000"/>
                  </a:schemeClr>
                </a:solidFill>
              </a:rPr>
              <a:t>Hariharraya</a:t>
            </a:r>
            <a:r>
              <a:rPr lang="en-US" sz="2000" b="1" dirty="0" smtClean="0">
                <a:solidFill>
                  <a:schemeClr val="bg2">
                    <a:lumMod val="25000"/>
                  </a:schemeClr>
                </a:solidFill>
              </a:rPr>
              <a:t>-II ascended the throne and he expanded the Empire till Goa. </a:t>
            </a:r>
          </a:p>
          <a:p>
            <a:pPr marL="342900" indent="-342900" algn="l">
              <a:buFont typeface="Arial" panose="020B0604020202020204" pitchFamily="34" charset="0"/>
              <a:buChar char="•"/>
            </a:pPr>
            <a:r>
              <a:rPr lang="en-US" sz="2000" b="1" dirty="0" err="1" smtClean="0">
                <a:solidFill>
                  <a:schemeClr val="bg2">
                    <a:lumMod val="25000"/>
                  </a:schemeClr>
                </a:solidFill>
              </a:rPr>
              <a:t>Vijaynagar</a:t>
            </a:r>
            <a:r>
              <a:rPr lang="en-US" sz="2000" b="1" dirty="0" smtClean="0">
                <a:solidFill>
                  <a:schemeClr val="bg2">
                    <a:lumMod val="25000"/>
                  </a:schemeClr>
                </a:solidFill>
              </a:rPr>
              <a:t> Empire in its entire history of 3 centuries was blessed with all excellent rulers, well not all. </a:t>
            </a:r>
            <a:endParaRPr lang="en-US" sz="2000" b="1" dirty="0">
              <a:solidFill>
                <a:schemeClr val="bg2">
                  <a:lumMod val="25000"/>
                </a:schemeClr>
              </a:solidFill>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1676400"/>
            <a:ext cx="9144000" cy="1447800"/>
          </a:xfrm>
          <a:prstGeom prst="rect">
            <a:avLst/>
          </a:prstGeom>
        </p:spPr>
      </p:pic>
      <p:pic>
        <p:nvPicPr>
          <p:cNvPr id="5" name="Slide 7 Divya Mehandiratta.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5777345"/>
            <a:ext cx="609600" cy="609600"/>
          </a:xfrm>
          <a:prstGeom prst="rect">
            <a:avLst/>
          </a:prstGeom>
        </p:spPr>
      </p:pic>
    </p:spTree>
    <p:custDataLst>
      <p:tags r:id="rId1"/>
    </p:custDataLst>
    <p:extLst>
      <p:ext uri="{BB962C8B-B14F-4D97-AF65-F5344CB8AC3E}">
        <p14:creationId xmlns:p14="http://schemas.microsoft.com/office/powerpoint/2010/main" val="1385589628"/>
      </p:ext>
    </p:extLst>
  </p:cSld>
  <p:clrMapOvr>
    <a:masterClrMapping/>
  </p:clrMapOvr>
  <mc:AlternateContent xmlns:mc="http://schemas.openxmlformats.org/markup-compatibility/2006">
    <mc:Choice xmlns:p14="http://schemas.microsoft.com/office/powerpoint/2010/main" Requires="p14">
      <p:transition spd="slow" p14:dur="2000" advTm="48904"/>
    </mc:Choice>
    <mc:Fallback>
      <p:transition spd="slow" advTm="489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5"/>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44832" fill="hold"/>
                                        <p:tgtEl>
                                          <p:spTgt spid="5"/>
                                        </p:tgtEl>
                                      </p:cBhvr>
                                    </p:cmd>
                                  </p:childTnLst>
                                </p:cTn>
                              </p:par>
                            </p:childTnLst>
                          </p:cTn>
                        </p:par>
                      </p:childTnLst>
                    </p:cTn>
                  </p:par>
                </p:childTnLst>
              </p:cTn>
              <p:nextCondLst>
                <p:cond evt="onClick" delay="0">
                  <p:tgtEl>
                    <p:spTgt spid="5"/>
                  </p:tgtEl>
                </p:cond>
              </p:nextCondLst>
            </p:seq>
            <p:audio>
              <p:cMediaNode vol="80000">
                <p:cTn id="27"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5741" objId="5"/>
        <p14:stopEvt time="48904" objId="5"/>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04801"/>
            <a:ext cx="7772400" cy="1066800"/>
          </a:xfrm>
        </p:spPr>
        <p:txBody>
          <a:bodyPr>
            <a:normAutofit fontScale="90000"/>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The Appeasement Politics of </a:t>
            </a:r>
            <a:r>
              <a:rPr lang="en-US" b="1" dirty="0" err="1" smtClean="0">
                <a:solidFill>
                  <a:schemeClr val="bg2">
                    <a:lumMod val="25000"/>
                  </a:schemeClr>
                </a:solidFill>
                <a:latin typeface="Times New Roman" panose="02020603050405020304" pitchFamily="18" charset="0"/>
                <a:cs typeface="Times New Roman" panose="02020603050405020304" pitchFamily="18" charset="0"/>
              </a:rPr>
              <a:t>Devaraya</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62000" y="3429000"/>
            <a:ext cx="7696200" cy="3048000"/>
          </a:xfrm>
        </p:spPr>
        <p:txBody>
          <a:bodyPr>
            <a:normAutofit fontScale="92500" lnSpcReduction="20000"/>
          </a:bodyPr>
          <a:lstStyle/>
          <a:p>
            <a:pPr marL="342900" indent="-342900" algn="l">
              <a:buFont typeface="Arial" panose="020B0604020202020204" pitchFamily="34" charset="0"/>
              <a:buChar char="•"/>
            </a:pPr>
            <a:r>
              <a:rPr lang="en-US" sz="2000" b="1" dirty="0" err="1" smtClean="0">
                <a:solidFill>
                  <a:schemeClr val="bg2">
                    <a:lumMod val="25000"/>
                  </a:schemeClr>
                </a:solidFill>
              </a:rPr>
              <a:t>Devaraya</a:t>
            </a:r>
            <a:r>
              <a:rPr lang="en-US" sz="2000" b="1" dirty="0" smtClean="0">
                <a:solidFill>
                  <a:schemeClr val="bg2">
                    <a:lumMod val="25000"/>
                  </a:schemeClr>
                </a:solidFill>
              </a:rPr>
              <a:t>, a later </a:t>
            </a:r>
            <a:r>
              <a:rPr lang="en-US" sz="2000" b="1" dirty="0" err="1" smtClean="0">
                <a:solidFill>
                  <a:schemeClr val="bg2">
                    <a:lumMod val="25000"/>
                  </a:schemeClr>
                </a:solidFill>
              </a:rPr>
              <a:t>Vijaynagar</a:t>
            </a:r>
            <a:r>
              <a:rPr lang="en-US" sz="2000" b="1" dirty="0" smtClean="0">
                <a:solidFill>
                  <a:schemeClr val="bg2">
                    <a:lumMod val="25000"/>
                  </a:schemeClr>
                </a:solidFill>
              </a:rPr>
              <a:t> King ruling from year 1406 proved weak. To appease Muslims in his state he employed many but did not command their respect.</a:t>
            </a:r>
          </a:p>
          <a:p>
            <a:pPr marL="342900" indent="-342900" algn="l">
              <a:buFont typeface="Arial" panose="020B0604020202020204" pitchFamily="34" charset="0"/>
              <a:buChar char="•"/>
            </a:pPr>
            <a:r>
              <a:rPr lang="en-US" sz="2000" b="1" dirty="0" smtClean="0">
                <a:solidFill>
                  <a:schemeClr val="bg2">
                    <a:lumMod val="25000"/>
                  </a:schemeClr>
                </a:solidFill>
              </a:rPr>
              <a:t>As a result Muslims in his Court refused to bow down to him, so he hatched upon an idea.</a:t>
            </a:r>
          </a:p>
          <a:p>
            <a:pPr marL="342900" indent="-342900" algn="l">
              <a:buFont typeface="Arial" panose="020B0604020202020204" pitchFamily="34" charset="0"/>
              <a:buChar char="•"/>
            </a:pPr>
            <a:r>
              <a:rPr lang="en-US" sz="2000" b="1" dirty="0" smtClean="0">
                <a:solidFill>
                  <a:schemeClr val="bg2">
                    <a:lumMod val="25000"/>
                  </a:schemeClr>
                </a:solidFill>
              </a:rPr>
              <a:t>He started keeping a copy of the Quran next to his throne and Muslim Courtiers started bowing down to the Quran, so the protocol of saluting the king was maintained </a:t>
            </a:r>
            <a:r>
              <a:rPr lang="en-US" sz="2000" b="1" dirty="0" err="1" smtClean="0">
                <a:solidFill>
                  <a:schemeClr val="bg2">
                    <a:lumMod val="25000"/>
                  </a:schemeClr>
                </a:solidFill>
              </a:rPr>
              <a:t>atleast</a:t>
            </a:r>
            <a:r>
              <a:rPr lang="en-US" sz="2000" b="1" dirty="0" smtClean="0">
                <a:solidFill>
                  <a:schemeClr val="bg2">
                    <a:lumMod val="25000"/>
                  </a:schemeClr>
                </a:solidFill>
              </a:rPr>
              <a:t> visually though not in reality.   </a:t>
            </a:r>
          </a:p>
          <a:p>
            <a:pPr marL="342900" indent="-342900" algn="l">
              <a:buFont typeface="Arial" panose="020B0604020202020204" pitchFamily="34" charset="0"/>
              <a:buChar char="•"/>
            </a:pPr>
            <a:r>
              <a:rPr lang="en-US" sz="2000" b="1" dirty="0" smtClean="0">
                <a:solidFill>
                  <a:schemeClr val="bg2">
                    <a:lumMod val="25000"/>
                  </a:schemeClr>
                </a:solidFill>
              </a:rPr>
              <a:t>His Muslim soldiers ditched him in battle as he lost to the </a:t>
            </a:r>
            <a:r>
              <a:rPr lang="en-US" sz="2000" b="1" dirty="0" err="1" smtClean="0">
                <a:solidFill>
                  <a:schemeClr val="bg2">
                    <a:lumMod val="25000"/>
                  </a:schemeClr>
                </a:solidFill>
              </a:rPr>
              <a:t>Bahmani</a:t>
            </a:r>
            <a:r>
              <a:rPr lang="en-US" sz="2000" b="1" dirty="0" smtClean="0">
                <a:solidFill>
                  <a:schemeClr val="bg2">
                    <a:lumMod val="25000"/>
                  </a:schemeClr>
                </a:solidFill>
              </a:rPr>
              <a:t> Sultan </a:t>
            </a:r>
            <a:r>
              <a:rPr lang="en-US" sz="2000" b="1" dirty="0" err="1" smtClean="0">
                <a:solidFill>
                  <a:schemeClr val="bg2">
                    <a:lumMod val="25000"/>
                  </a:schemeClr>
                </a:solidFill>
              </a:rPr>
              <a:t>Phiroz</a:t>
            </a:r>
            <a:r>
              <a:rPr lang="en-US" sz="2000" b="1" dirty="0" smtClean="0">
                <a:solidFill>
                  <a:schemeClr val="bg2">
                    <a:lumMod val="25000"/>
                  </a:schemeClr>
                </a:solidFill>
              </a:rPr>
              <a:t> Khan. </a:t>
            </a:r>
            <a:r>
              <a:rPr lang="en-US" sz="2000" b="1" dirty="0" err="1" smtClean="0">
                <a:solidFill>
                  <a:schemeClr val="bg2">
                    <a:lumMod val="25000"/>
                  </a:schemeClr>
                </a:solidFill>
              </a:rPr>
              <a:t>Phiroz</a:t>
            </a:r>
            <a:r>
              <a:rPr lang="en-US" sz="2000" b="1" dirty="0" smtClean="0">
                <a:solidFill>
                  <a:schemeClr val="bg2">
                    <a:lumMod val="25000"/>
                  </a:schemeClr>
                </a:solidFill>
              </a:rPr>
              <a:t> Khan demanded </a:t>
            </a:r>
            <a:r>
              <a:rPr lang="en-US" sz="2000" b="1" dirty="0" err="1" smtClean="0">
                <a:solidFill>
                  <a:schemeClr val="bg2">
                    <a:lumMod val="25000"/>
                  </a:schemeClr>
                </a:solidFill>
              </a:rPr>
              <a:t>Devaraya’s</a:t>
            </a:r>
            <a:r>
              <a:rPr lang="en-US" sz="2000" b="1" dirty="0" smtClean="0">
                <a:solidFill>
                  <a:schemeClr val="bg2">
                    <a:lumMod val="25000"/>
                  </a:schemeClr>
                </a:solidFill>
              </a:rPr>
              <a:t> daughter in marriage and he had no other choice but to comply. </a:t>
            </a:r>
          </a:p>
          <a:p>
            <a:pPr marL="342900" indent="-342900" algn="l">
              <a:buFont typeface="Arial" panose="020B0604020202020204" pitchFamily="34" charset="0"/>
              <a:buChar char="•"/>
            </a:pPr>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95600" y="1524000"/>
            <a:ext cx="3352800" cy="1752600"/>
          </a:xfrm>
          <a:prstGeom prst="rect">
            <a:avLst/>
          </a:prstGeom>
        </p:spPr>
      </p:pic>
      <p:pic>
        <p:nvPicPr>
          <p:cNvPr id="5" name="slide 8 Nikhi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47800" y="2157845"/>
            <a:ext cx="609600" cy="609600"/>
          </a:xfrm>
          <a:prstGeom prst="rect">
            <a:avLst/>
          </a:prstGeom>
        </p:spPr>
      </p:pic>
    </p:spTree>
    <p:custDataLst>
      <p:tags r:id="rId1"/>
    </p:custDataLst>
    <p:extLst>
      <p:ext uri="{BB962C8B-B14F-4D97-AF65-F5344CB8AC3E}">
        <p14:creationId xmlns:p14="http://schemas.microsoft.com/office/powerpoint/2010/main" val="2986213058"/>
      </p:ext>
    </p:extLst>
  </p:cSld>
  <p:clrMapOvr>
    <a:masterClrMapping/>
  </p:clrMapOvr>
  <mc:AlternateContent xmlns:mc="http://schemas.openxmlformats.org/markup-compatibility/2006">
    <mc:Choice xmlns:p14="http://schemas.microsoft.com/office/powerpoint/2010/main" Requires="p14">
      <p:transition spd="slow" p14:dur="2000" advTm="44871"/>
    </mc:Choice>
    <mc:Fallback>
      <p:transition spd="slow" advTm="448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5"/>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40000" fill="hold"/>
                                        <p:tgtEl>
                                          <p:spTgt spid="5"/>
                                        </p:tgtEl>
                                      </p:cBhvr>
                                    </p:cmd>
                                  </p:childTnLst>
                                </p:cTn>
                              </p:par>
                            </p:childTnLst>
                          </p:cTn>
                        </p:par>
                      </p:childTnLst>
                    </p:cTn>
                  </p:par>
                </p:childTnLst>
              </p:cTn>
              <p:nextCondLst>
                <p:cond evt="onClick" delay="0">
                  <p:tgtEl>
                    <p:spTgt spid="5"/>
                  </p:tgtEl>
                </p:cond>
              </p:nextCondLst>
            </p:seq>
            <p:audio>
              <p:cMediaNode vol="80000">
                <p:cTn id="27"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4300" objId="5"/>
        <p14:stopEvt time="44417" objId="5"/>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304800"/>
            <a:ext cx="7772400" cy="1219199"/>
          </a:xfrm>
        </p:spPr>
        <p:txBody>
          <a:bodyPr>
            <a:normAutofit fontScale="90000"/>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The Break Up of the </a:t>
            </a:r>
            <a:r>
              <a:rPr lang="en-US" b="1" dirty="0" err="1" smtClean="0">
                <a:solidFill>
                  <a:schemeClr val="bg2">
                    <a:lumMod val="25000"/>
                  </a:schemeClr>
                </a:solidFill>
                <a:latin typeface="Times New Roman" panose="02020603050405020304" pitchFamily="18" charset="0"/>
                <a:cs typeface="Times New Roman" panose="02020603050405020304" pitchFamily="18" charset="0"/>
              </a:rPr>
              <a:t>Bahamani</a:t>
            </a:r>
            <a:r>
              <a:rPr lang="en-US" b="1" dirty="0" smtClean="0">
                <a:solidFill>
                  <a:schemeClr val="bg2">
                    <a:lumMod val="25000"/>
                  </a:schemeClr>
                </a:solidFill>
                <a:latin typeface="Times New Roman" panose="02020603050405020304" pitchFamily="18" charset="0"/>
                <a:cs typeface="Times New Roman" panose="02020603050405020304" pitchFamily="18" charset="0"/>
              </a:rPr>
              <a:t> Sultanate</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066800" y="1752600"/>
            <a:ext cx="7391400" cy="4648200"/>
          </a:xfrm>
        </p:spPr>
        <p:txBody>
          <a:bodyPr>
            <a:normAutofit/>
          </a:bodyPr>
          <a:lstStyle/>
          <a:p>
            <a:pPr marL="457200" indent="-457200" algn="l">
              <a:buFont typeface="Arial" panose="020B0604020202020204" pitchFamily="34" charset="0"/>
              <a:buChar char="•"/>
            </a:pPr>
            <a:r>
              <a:rPr lang="en-US" sz="2000" b="1" dirty="0" smtClean="0">
                <a:solidFill>
                  <a:schemeClr val="bg2">
                    <a:lumMod val="25000"/>
                  </a:schemeClr>
                </a:solidFill>
              </a:rPr>
              <a:t>After the death of </a:t>
            </a:r>
            <a:r>
              <a:rPr lang="en-US" sz="2000" b="1" dirty="0" err="1" smtClean="0">
                <a:solidFill>
                  <a:schemeClr val="bg2">
                    <a:lumMod val="25000"/>
                  </a:schemeClr>
                </a:solidFill>
              </a:rPr>
              <a:t>Devaraya</a:t>
            </a:r>
            <a:r>
              <a:rPr lang="en-US" sz="2000" b="1" dirty="0" smtClean="0">
                <a:solidFill>
                  <a:schemeClr val="bg2">
                    <a:lumMod val="25000"/>
                  </a:schemeClr>
                </a:solidFill>
              </a:rPr>
              <a:t> the next </a:t>
            </a:r>
            <a:r>
              <a:rPr lang="en-US" sz="2000" b="1" dirty="0" err="1" smtClean="0">
                <a:solidFill>
                  <a:schemeClr val="bg2">
                    <a:lumMod val="25000"/>
                  </a:schemeClr>
                </a:solidFill>
              </a:rPr>
              <a:t>Vijaynagar</a:t>
            </a:r>
            <a:r>
              <a:rPr lang="en-US" sz="2000" b="1" dirty="0" smtClean="0">
                <a:solidFill>
                  <a:schemeClr val="bg2">
                    <a:lumMod val="25000"/>
                  </a:schemeClr>
                </a:solidFill>
              </a:rPr>
              <a:t> kings again proved effective against the </a:t>
            </a:r>
            <a:r>
              <a:rPr lang="en-US" sz="2000" b="1" dirty="0" err="1" smtClean="0">
                <a:solidFill>
                  <a:schemeClr val="bg2">
                    <a:lumMod val="25000"/>
                  </a:schemeClr>
                </a:solidFill>
              </a:rPr>
              <a:t>Bahmani</a:t>
            </a:r>
            <a:r>
              <a:rPr lang="en-US" sz="2000" b="1" dirty="0" smtClean="0">
                <a:solidFill>
                  <a:schemeClr val="bg2">
                    <a:lumMod val="25000"/>
                  </a:schemeClr>
                </a:solidFill>
              </a:rPr>
              <a:t> Sultanate as in 1417 they defeated </a:t>
            </a:r>
            <a:r>
              <a:rPr lang="en-US" sz="2000" b="1" dirty="0" err="1" smtClean="0">
                <a:solidFill>
                  <a:schemeClr val="bg2">
                    <a:lumMod val="25000"/>
                  </a:schemeClr>
                </a:solidFill>
              </a:rPr>
              <a:t>Phiroz</a:t>
            </a:r>
            <a:r>
              <a:rPr lang="en-US" sz="2000" b="1" dirty="0" smtClean="0">
                <a:solidFill>
                  <a:schemeClr val="bg2">
                    <a:lumMod val="25000"/>
                  </a:schemeClr>
                </a:solidFill>
              </a:rPr>
              <a:t> Khan’s army. </a:t>
            </a:r>
          </a:p>
          <a:p>
            <a:pPr marL="457200" indent="-457200" algn="l">
              <a:buFont typeface="Arial" panose="020B0604020202020204" pitchFamily="34" charset="0"/>
              <a:buChar char="•"/>
            </a:pPr>
            <a:r>
              <a:rPr lang="en-US" sz="2000" b="1" dirty="0" smtClean="0">
                <a:solidFill>
                  <a:schemeClr val="bg2">
                    <a:lumMod val="25000"/>
                  </a:schemeClr>
                </a:solidFill>
              </a:rPr>
              <a:t>Between 1460 to 1507 there were ruling dynasty changes in the </a:t>
            </a:r>
            <a:r>
              <a:rPr lang="en-US" sz="2000" b="1" dirty="0" err="1" smtClean="0">
                <a:solidFill>
                  <a:schemeClr val="bg2">
                    <a:lumMod val="25000"/>
                  </a:schemeClr>
                </a:solidFill>
              </a:rPr>
              <a:t>Vijaynagar</a:t>
            </a:r>
            <a:r>
              <a:rPr lang="en-US" sz="2000" b="1" dirty="0" smtClean="0">
                <a:solidFill>
                  <a:schemeClr val="bg2">
                    <a:lumMod val="25000"/>
                  </a:schemeClr>
                </a:solidFill>
              </a:rPr>
              <a:t> Empire too, however despite this turmoil all Kings proved strong.</a:t>
            </a:r>
          </a:p>
          <a:p>
            <a:pPr marL="457200" indent="-457200" algn="l">
              <a:buFont typeface="Arial" panose="020B0604020202020204" pitchFamily="34" charset="0"/>
              <a:buChar char="•"/>
            </a:pPr>
            <a:r>
              <a:rPr lang="en-US" sz="2000" b="1" dirty="0" smtClean="0">
                <a:solidFill>
                  <a:schemeClr val="bg2">
                    <a:lumMod val="25000"/>
                  </a:schemeClr>
                </a:solidFill>
              </a:rPr>
              <a:t>In this course </a:t>
            </a:r>
            <a:r>
              <a:rPr lang="en-US" sz="2000" b="1" dirty="0">
                <a:solidFill>
                  <a:schemeClr val="bg2">
                    <a:lumMod val="25000"/>
                  </a:schemeClr>
                </a:solidFill>
              </a:rPr>
              <a:t>the </a:t>
            </a:r>
            <a:r>
              <a:rPr lang="en-US" sz="2000" b="1" dirty="0" err="1">
                <a:solidFill>
                  <a:schemeClr val="bg2">
                    <a:lumMod val="25000"/>
                  </a:schemeClr>
                </a:solidFill>
              </a:rPr>
              <a:t>Vijaynagar</a:t>
            </a:r>
            <a:r>
              <a:rPr lang="en-US" sz="2000" b="1" dirty="0">
                <a:solidFill>
                  <a:schemeClr val="bg2">
                    <a:lumMod val="25000"/>
                  </a:schemeClr>
                </a:solidFill>
              </a:rPr>
              <a:t> Empire won the </a:t>
            </a:r>
            <a:r>
              <a:rPr lang="en-US" sz="2000" b="1" dirty="0" err="1">
                <a:solidFill>
                  <a:schemeClr val="bg2">
                    <a:lumMod val="25000"/>
                  </a:schemeClr>
                </a:solidFill>
              </a:rPr>
              <a:t>Gomantak</a:t>
            </a:r>
            <a:r>
              <a:rPr lang="en-US" sz="2000" b="1" dirty="0">
                <a:solidFill>
                  <a:schemeClr val="bg2">
                    <a:lumMod val="25000"/>
                  </a:schemeClr>
                </a:solidFill>
              </a:rPr>
              <a:t> </a:t>
            </a:r>
            <a:r>
              <a:rPr lang="en-US" sz="2000" b="1" dirty="0" smtClean="0">
                <a:solidFill>
                  <a:schemeClr val="bg2">
                    <a:lumMod val="25000"/>
                  </a:schemeClr>
                </a:solidFill>
              </a:rPr>
              <a:t>province  </a:t>
            </a:r>
            <a:r>
              <a:rPr lang="en-US" sz="2000" b="1" dirty="0">
                <a:solidFill>
                  <a:schemeClr val="bg2">
                    <a:lumMod val="25000"/>
                  </a:schemeClr>
                </a:solidFill>
              </a:rPr>
              <a:t>from the </a:t>
            </a:r>
            <a:r>
              <a:rPr lang="en-US" sz="2000" b="1" dirty="0" err="1">
                <a:solidFill>
                  <a:schemeClr val="bg2">
                    <a:lumMod val="25000"/>
                  </a:schemeClr>
                </a:solidFill>
              </a:rPr>
              <a:t>Bahmani</a:t>
            </a:r>
            <a:r>
              <a:rPr lang="en-US" sz="2000" b="1" dirty="0">
                <a:solidFill>
                  <a:schemeClr val="bg2">
                    <a:lumMod val="25000"/>
                  </a:schemeClr>
                </a:solidFill>
              </a:rPr>
              <a:t> Sultanate and expanded </a:t>
            </a:r>
            <a:r>
              <a:rPr lang="en-US" sz="2000" b="1" dirty="0" smtClean="0">
                <a:solidFill>
                  <a:schemeClr val="bg2">
                    <a:lumMod val="25000"/>
                  </a:schemeClr>
                </a:solidFill>
              </a:rPr>
              <a:t>its borders till </a:t>
            </a:r>
            <a:r>
              <a:rPr lang="en-US" sz="2000" b="1" dirty="0">
                <a:solidFill>
                  <a:schemeClr val="bg2">
                    <a:lumMod val="25000"/>
                  </a:schemeClr>
                </a:solidFill>
              </a:rPr>
              <a:t>Orissa. </a:t>
            </a:r>
            <a:endParaRPr lang="en-US" sz="2000" b="1" dirty="0" smtClean="0">
              <a:solidFill>
                <a:schemeClr val="bg2">
                  <a:lumMod val="25000"/>
                </a:schemeClr>
              </a:solidFill>
            </a:endParaRPr>
          </a:p>
          <a:p>
            <a:pPr marL="457200" indent="-457200" algn="l">
              <a:buFont typeface="Arial" panose="020B0604020202020204" pitchFamily="34" charset="0"/>
              <a:buChar char="•"/>
            </a:pPr>
            <a:r>
              <a:rPr lang="en-US" sz="2000" b="1" dirty="0" smtClean="0">
                <a:solidFill>
                  <a:schemeClr val="bg2">
                    <a:lumMod val="25000"/>
                  </a:schemeClr>
                </a:solidFill>
              </a:rPr>
              <a:t>A weakened </a:t>
            </a:r>
            <a:r>
              <a:rPr lang="en-US" sz="2000" b="1" dirty="0" err="1" smtClean="0">
                <a:solidFill>
                  <a:schemeClr val="bg2">
                    <a:lumMod val="25000"/>
                  </a:schemeClr>
                </a:solidFill>
              </a:rPr>
              <a:t>Bahmani</a:t>
            </a:r>
            <a:r>
              <a:rPr lang="en-US" sz="2000" b="1" dirty="0" smtClean="0">
                <a:solidFill>
                  <a:schemeClr val="bg2">
                    <a:lumMod val="25000"/>
                  </a:schemeClr>
                </a:solidFill>
              </a:rPr>
              <a:t> Sultanate broke up into 5 smaller Islamic Sultanates- the </a:t>
            </a:r>
            <a:r>
              <a:rPr lang="en-US" sz="2000" b="1" dirty="0" err="1" smtClean="0">
                <a:solidFill>
                  <a:schemeClr val="bg2">
                    <a:lumMod val="25000"/>
                  </a:schemeClr>
                </a:solidFill>
              </a:rPr>
              <a:t>Adilshahi</a:t>
            </a:r>
            <a:r>
              <a:rPr lang="en-US" sz="2000" b="1" dirty="0" smtClean="0">
                <a:solidFill>
                  <a:schemeClr val="bg2">
                    <a:lumMod val="25000"/>
                  </a:schemeClr>
                </a:solidFill>
              </a:rPr>
              <a:t> of </a:t>
            </a:r>
            <a:r>
              <a:rPr lang="en-US" sz="2000" b="1" dirty="0" err="1" smtClean="0">
                <a:solidFill>
                  <a:schemeClr val="bg2">
                    <a:lumMod val="25000"/>
                  </a:schemeClr>
                </a:solidFill>
              </a:rPr>
              <a:t>Bijapur</a:t>
            </a:r>
            <a:r>
              <a:rPr lang="en-US" sz="2000" b="1" dirty="0" smtClean="0">
                <a:solidFill>
                  <a:schemeClr val="bg2">
                    <a:lumMod val="25000"/>
                  </a:schemeClr>
                </a:solidFill>
              </a:rPr>
              <a:t>, the </a:t>
            </a:r>
            <a:r>
              <a:rPr lang="en-US" sz="2000" b="1" dirty="0" err="1" smtClean="0">
                <a:solidFill>
                  <a:schemeClr val="bg2">
                    <a:lumMod val="25000"/>
                  </a:schemeClr>
                </a:solidFill>
              </a:rPr>
              <a:t>Baridshahi</a:t>
            </a:r>
            <a:r>
              <a:rPr lang="en-US" sz="2000" b="1" dirty="0" smtClean="0">
                <a:solidFill>
                  <a:schemeClr val="bg2">
                    <a:lumMod val="25000"/>
                  </a:schemeClr>
                </a:solidFill>
              </a:rPr>
              <a:t> of </a:t>
            </a:r>
            <a:r>
              <a:rPr lang="en-US" sz="2000" b="1" dirty="0" err="1" smtClean="0">
                <a:solidFill>
                  <a:schemeClr val="bg2">
                    <a:lumMod val="25000"/>
                  </a:schemeClr>
                </a:solidFill>
              </a:rPr>
              <a:t>Bidar</a:t>
            </a:r>
            <a:r>
              <a:rPr lang="en-US" sz="2000" b="1" dirty="0" smtClean="0">
                <a:solidFill>
                  <a:schemeClr val="bg2">
                    <a:lumMod val="25000"/>
                  </a:schemeClr>
                </a:solidFill>
              </a:rPr>
              <a:t>, the </a:t>
            </a:r>
            <a:r>
              <a:rPr lang="en-US" sz="2000" b="1" dirty="0" err="1" smtClean="0">
                <a:solidFill>
                  <a:schemeClr val="bg2">
                    <a:lumMod val="25000"/>
                  </a:schemeClr>
                </a:solidFill>
              </a:rPr>
              <a:t>Imadshahi</a:t>
            </a:r>
            <a:r>
              <a:rPr lang="en-US" sz="2000" b="1" dirty="0" smtClean="0">
                <a:solidFill>
                  <a:schemeClr val="bg2">
                    <a:lumMod val="25000"/>
                  </a:schemeClr>
                </a:solidFill>
              </a:rPr>
              <a:t> of </a:t>
            </a:r>
            <a:r>
              <a:rPr lang="en-US" sz="2000" b="1" dirty="0" err="1" smtClean="0">
                <a:solidFill>
                  <a:schemeClr val="bg2">
                    <a:lumMod val="25000"/>
                  </a:schemeClr>
                </a:solidFill>
              </a:rPr>
              <a:t>Vidarbha</a:t>
            </a:r>
            <a:r>
              <a:rPr lang="en-US" sz="2000" b="1" dirty="0" smtClean="0">
                <a:solidFill>
                  <a:schemeClr val="bg2">
                    <a:lumMod val="25000"/>
                  </a:schemeClr>
                </a:solidFill>
              </a:rPr>
              <a:t>, the </a:t>
            </a:r>
            <a:r>
              <a:rPr lang="en-US" sz="2000" b="1" dirty="0" err="1" smtClean="0">
                <a:solidFill>
                  <a:schemeClr val="bg2">
                    <a:lumMod val="25000"/>
                  </a:schemeClr>
                </a:solidFill>
              </a:rPr>
              <a:t>Qutubshahi</a:t>
            </a:r>
            <a:r>
              <a:rPr lang="en-US" sz="2000" b="1" dirty="0" smtClean="0">
                <a:solidFill>
                  <a:schemeClr val="bg2">
                    <a:lumMod val="25000"/>
                  </a:schemeClr>
                </a:solidFill>
              </a:rPr>
              <a:t> of Golconda and the </a:t>
            </a:r>
            <a:r>
              <a:rPr lang="en-US" sz="2000" b="1" dirty="0" err="1" smtClean="0">
                <a:solidFill>
                  <a:schemeClr val="bg2">
                    <a:lumMod val="25000"/>
                  </a:schemeClr>
                </a:solidFill>
              </a:rPr>
              <a:t>Nizamshahi</a:t>
            </a:r>
            <a:r>
              <a:rPr lang="en-US" sz="2000" b="1" dirty="0" smtClean="0">
                <a:solidFill>
                  <a:schemeClr val="bg2">
                    <a:lumMod val="25000"/>
                  </a:schemeClr>
                </a:solidFill>
              </a:rPr>
              <a:t> of Nagar.</a:t>
            </a:r>
          </a:p>
          <a:p>
            <a:pPr marL="457200" indent="-457200" algn="l">
              <a:buFont typeface="Arial" panose="020B0604020202020204" pitchFamily="34" charset="0"/>
              <a:buChar char="•"/>
            </a:pPr>
            <a:endParaRPr lang="en-US" sz="2000" b="1" dirty="0" smtClean="0"/>
          </a:p>
          <a:p>
            <a:pPr marL="457200" indent="-457200">
              <a:buFont typeface="Arial" panose="020B0604020202020204" pitchFamily="34" charset="0"/>
              <a:buChar char="•"/>
            </a:pPr>
            <a:endParaRPr lang="en-US" sz="2000" dirty="0"/>
          </a:p>
        </p:txBody>
      </p:sp>
      <p:pic>
        <p:nvPicPr>
          <p:cNvPr id="4" name="Slide 9 Tanish.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495800" y="5715000"/>
            <a:ext cx="609600" cy="609600"/>
          </a:xfrm>
          <a:prstGeom prst="rect">
            <a:avLst/>
          </a:prstGeom>
        </p:spPr>
      </p:pic>
    </p:spTree>
    <p:custDataLst>
      <p:tags r:id="rId1"/>
    </p:custDataLst>
    <p:extLst>
      <p:ext uri="{BB962C8B-B14F-4D97-AF65-F5344CB8AC3E}">
        <p14:creationId xmlns:p14="http://schemas.microsoft.com/office/powerpoint/2010/main" val="3511175438"/>
      </p:ext>
    </p:extLst>
  </p:cSld>
  <p:clrMapOvr>
    <a:masterClrMapping/>
  </p:clrMapOvr>
  <mc:AlternateContent xmlns:mc="http://schemas.openxmlformats.org/markup-compatibility/2006">
    <mc:Choice xmlns:p14="http://schemas.microsoft.com/office/powerpoint/2010/main" Requires="p14">
      <p:transition spd="slow" p14:dur="2000" advTm="46330"/>
    </mc:Choice>
    <mc:Fallback>
      <p:transition spd="slow" advTm="463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4"/>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39277" fill="hold"/>
                                        <p:tgtEl>
                                          <p:spTgt spid="4"/>
                                        </p:tgtEl>
                                      </p:cBhvr>
                                    </p:cmd>
                                  </p:childTnLst>
                                </p:cTn>
                              </p:par>
                            </p:childTnLst>
                          </p:cTn>
                        </p:par>
                      </p:childTnLst>
                    </p:cTn>
                  </p:par>
                </p:childTnLst>
              </p:cTn>
              <p:nextCondLst>
                <p:cond evt="onClick" delay="0">
                  <p:tgtEl>
                    <p:spTgt spid="4"/>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extLst>
    <p:ext uri="{E180D4A7-C9FB-4DFB-919C-405C955672EB}">
      <p14:showEvtLst xmlns:p14="http://schemas.microsoft.com/office/powerpoint/2010/main">
        <p14:playEvt time="5799" objId="4"/>
        <p14:stopEvt time="45197"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normAutofit/>
          </a:bodyPr>
          <a:lstStyle/>
          <a:p>
            <a:r>
              <a:rPr lang="en-US" b="1" dirty="0" err="1" smtClean="0">
                <a:solidFill>
                  <a:schemeClr val="bg2">
                    <a:lumMod val="25000"/>
                  </a:schemeClr>
                </a:solidFill>
                <a:latin typeface="Times New Roman" panose="02020603050405020304" pitchFamily="18" charset="0"/>
                <a:cs typeface="Times New Roman" panose="02020603050405020304" pitchFamily="18" charset="0"/>
              </a:rPr>
              <a:t>Krishnadevaraya</a:t>
            </a:r>
            <a:r>
              <a:rPr lang="en-US" b="1" dirty="0" smtClean="0">
                <a:solidFill>
                  <a:schemeClr val="bg2">
                    <a:lumMod val="25000"/>
                  </a:schemeClr>
                </a:solidFill>
                <a:latin typeface="Times New Roman" panose="02020603050405020304" pitchFamily="18" charset="0"/>
                <a:cs typeface="Times New Roman" panose="02020603050405020304" pitchFamily="18" charset="0"/>
              </a:rPr>
              <a:t>- A Golden Era</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a:xfrm>
            <a:off x="457200" y="3733800"/>
            <a:ext cx="8229600" cy="2743200"/>
          </a:xfrm>
        </p:spPr>
        <p:txBody>
          <a:bodyPr>
            <a:normAutofit fontScale="92500"/>
          </a:bodyPr>
          <a:lstStyle/>
          <a:p>
            <a:r>
              <a:rPr lang="en-US" sz="2000" b="1" dirty="0" smtClean="0">
                <a:solidFill>
                  <a:schemeClr val="bg2">
                    <a:lumMod val="25000"/>
                  </a:schemeClr>
                </a:solidFill>
              </a:rPr>
              <a:t>Maharaja </a:t>
            </a:r>
            <a:r>
              <a:rPr lang="en-US" sz="2000" b="1" dirty="0" err="1" smtClean="0">
                <a:solidFill>
                  <a:schemeClr val="bg2">
                    <a:lumMod val="25000"/>
                  </a:schemeClr>
                </a:solidFill>
              </a:rPr>
              <a:t>Krishnadevaraya</a:t>
            </a:r>
            <a:r>
              <a:rPr lang="en-US" sz="2000" b="1" dirty="0" smtClean="0">
                <a:solidFill>
                  <a:schemeClr val="bg2">
                    <a:lumMod val="25000"/>
                  </a:schemeClr>
                </a:solidFill>
              </a:rPr>
              <a:t> who ascended the </a:t>
            </a:r>
            <a:r>
              <a:rPr lang="en-US" sz="2000" b="1" dirty="0" err="1" smtClean="0">
                <a:solidFill>
                  <a:schemeClr val="bg2">
                    <a:lumMod val="25000"/>
                  </a:schemeClr>
                </a:solidFill>
              </a:rPr>
              <a:t>Vijaynagar</a:t>
            </a:r>
            <a:r>
              <a:rPr lang="en-US" sz="2000" b="1" dirty="0" smtClean="0">
                <a:solidFill>
                  <a:schemeClr val="bg2">
                    <a:lumMod val="25000"/>
                  </a:schemeClr>
                </a:solidFill>
              </a:rPr>
              <a:t> Throne in 1509 is regarded arguably as the greatest of all </a:t>
            </a:r>
            <a:r>
              <a:rPr lang="en-US" sz="2000" b="1" dirty="0" err="1" smtClean="0">
                <a:solidFill>
                  <a:schemeClr val="bg2">
                    <a:lumMod val="25000"/>
                  </a:schemeClr>
                </a:solidFill>
              </a:rPr>
              <a:t>Vijaynagar</a:t>
            </a:r>
            <a:r>
              <a:rPr lang="en-US" sz="2000" b="1" dirty="0" smtClean="0">
                <a:solidFill>
                  <a:schemeClr val="bg2">
                    <a:lumMod val="25000"/>
                  </a:schemeClr>
                </a:solidFill>
              </a:rPr>
              <a:t> Kings to the extent that he is regarded as the main icon of the </a:t>
            </a:r>
            <a:r>
              <a:rPr lang="en-US" sz="2000" b="1" dirty="0" err="1" smtClean="0">
                <a:solidFill>
                  <a:schemeClr val="bg2">
                    <a:lumMod val="25000"/>
                  </a:schemeClr>
                </a:solidFill>
              </a:rPr>
              <a:t>Vijaynagar</a:t>
            </a:r>
            <a:r>
              <a:rPr lang="en-US" sz="2000" b="1" dirty="0" smtClean="0">
                <a:solidFill>
                  <a:schemeClr val="bg2">
                    <a:lumMod val="25000"/>
                  </a:schemeClr>
                </a:solidFill>
              </a:rPr>
              <a:t> Empire just as </a:t>
            </a:r>
            <a:r>
              <a:rPr lang="en-US" sz="2000" b="1" dirty="0" err="1" smtClean="0">
                <a:solidFill>
                  <a:schemeClr val="bg2">
                    <a:lumMod val="25000"/>
                  </a:schemeClr>
                </a:solidFill>
              </a:rPr>
              <a:t>Chhatrapati</a:t>
            </a:r>
            <a:r>
              <a:rPr lang="en-US" sz="2000" b="1" dirty="0" smtClean="0">
                <a:solidFill>
                  <a:schemeClr val="bg2">
                    <a:lumMod val="25000"/>
                  </a:schemeClr>
                </a:solidFill>
              </a:rPr>
              <a:t> </a:t>
            </a:r>
            <a:r>
              <a:rPr lang="en-US" sz="2000" b="1" dirty="0" err="1" smtClean="0">
                <a:solidFill>
                  <a:schemeClr val="bg2">
                    <a:lumMod val="25000"/>
                  </a:schemeClr>
                </a:solidFill>
              </a:rPr>
              <a:t>Shivaji</a:t>
            </a:r>
            <a:r>
              <a:rPr lang="en-US" sz="2000" b="1" dirty="0" smtClean="0">
                <a:solidFill>
                  <a:schemeClr val="bg2">
                    <a:lumMod val="25000"/>
                  </a:schemeClr>
                </a:solidFill>
              </a:rPr>
              <a:t> </a:t>
            </a:r>
            <a:r>
              <a:rPr lang="en-US" sz="2000" b="1" dirty="0" err="1" smtClean="0">
                <a:solidFill>
                  <a:schemeClr val="bg2">
                    <a:lumMod val="25000"/>
                  </a:schemeClr>
                </a:solidFill>
              </a:rPr>
              <a:t>Maharaj</a:t>
            </a:r>
            <a:r>
              <a:rPr lang="en-US" sz="2000" b="1" dirty="0" smtClean="0">
                <a:solidFill>
                  <a:schemeClr val="bg2">
                    <a:lumMod val="25000"/>
                  </a:schemeClr>
                </a:solidFill>
              </a:rPr>
              <a:t> is regarded as the main icon of the Maratha Empire.</a:t>
            </a:r>
          </a:p>
          <a:p>
            <a:r>
              <a:rPr lang="en-US" sz="2000" b="1" dirty="0" err="1" smtClean="0">
                <a:solidFill>
                  <a:schemeClr val="bg2">
                    <a:lumMod val="25000"/>
                  </a:schemeClr>
                </a:solidFill>
              </a:rPr>
              <a:t>Travellers</a:t>
            </a:r>
            <a:r>
              <a:rPr lang="en-US" sz="2000" b="1" dirty="0" smtClean="0">
                <a:solidFill>
                  <a:schemeClr val="bg2">
                    <a:lumMod val="25000"/>
                  </a:schemeClr>
                </a:solidFill>
              </a:rPr>
              <a:t> such as </a:t>
            </a:r>
            <a:r>
              <a:rPr lang="en-US" sz="2000" b="1" dirty="0" err="1" smtClean="0">
                <a:solidFill>
                  <a:schemeClr val="bg2">
                    <a:lumMod val="25000"/>
                  </a:schemeClr>
                </a:solidFill>
              </a:rPr>
              <a:t>Duerte</a:t>
            </a:r>
            <a:r>
              <a:rPr lang="en-US" sz="2000" b="1" dirty="0" smtClean="0">
                <a:solidFill>
                  <a:schemeClr val="bg2">
                    <a:lumMod val="25000"/>
                  </a:schemeClr>
                </a:solidFill>
              </a:rPr>
              <a:t> of Portugal and an envoy of the Shah of Persia visited </a:t>
            </a:r>
            <a:r>
              <a:rPr lang="en-US" sz="2000" b="1" dirty="0" err="1" smtClean="0">
                <a:solidFill>
                  <a:schemeClr val="bg2">
                    <a:lumMod val="25000"/>
                  </a:schemeClr>
                </a:solidFill>
              </a:rPr>
              <a:t>Vijaynagar</a:t>
            </a:r>
            <a:r>
              <a:rPr lang="en-US" sz="2000" b="1" dirty="0" smtClean="0">
                <a:solidFill>
                  <a:schemeClr val="bg2">
                    <a:lumMod val="25000"/>
                  </a:schemeClr>
                </a:solidFill>
              </a:rPr>
              <a:t> in his era and sang praises of the rich lifestyle there.</a:t>
            </a:r>
          </a:p>
          <a:p>
            <a:r>
              <a:rPr lang="en-US" sz="2000" b="1" dirty="0" err="1" smtClean="0">
                <a:solidFill>
                  <a:schemeClr val="bg2">
                    <a:lumMod val="25000"/>
                  </a:schemeClr>
                </a:solidFill>
              </a:rPr>
              <a:t>Krishnadevaraya</a:t>
            </a:r>
            <a:r>
              <a:rPr lang="en-US" sz="2000" b="1" dirty="0" smtClean="0">
                <a:solidFill>
                  <a:schemeClr val="bg2">
                    <a:lumMod val="25000"/>
                  </a:schemeClr>
                </a:solidFill>
              </a:rPr>
              <a:t> is himself described as a handsome, learned personality, an excellent communicator and a very popular and generous king.   </a:t>
            </a:r>
            <a:endParaRPr lang="en-US" sz="2000" b="1" dirty="0">
              <a:solidFill>
                <a:schemeClr val="bg2">
                  <a:lumMod val="25000"/>
                </a:schemeClr>
              </a:solidFill>
            </a:endParaRPr>
          </a:p>
        </p:txBody>
      </p:sp>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71800" y="1295400"/>
            <a:ext cx="3200400" cy="2375694"/>
          </a:xfrm>
          <a:prstGeom prst="rect">
            <a:avLst/>
          </a:prstGeom>
        </p:spPr>
      </p:pic>
      <p:pic>
        <p:nvPicPr>
          <p:cNvPr id="3" name="Slide 10-1 Deepti Ghosa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537855" y="1295400"/>
            <a:ext cx="609600" cy="609600"/>
          </a:xfrm>
          <a:prstGeom prst="rect">
            <a:avLst/>
          </a:prstGeom>
        </p:spPr>
      </p:pic>
      <p:pic>
        <p:nvPicPr>
          <p:cNvPr id="4" name="Slide 10-2 Deepti Ghosal.wav">
            <a:hlinkClick r:id="" action="ppaction://media"/>
          </p:cNvPr>
          <p:cNvPicPr>
            <a:picLocks noChangeAspect="1"/>
          </p:cNvPicPr>
          <p:nvPr>
            <a:audioFile r:link="rId5"/>
            <p:extLst>
              <p:ext uri="{DAA4B4D4-6D71-4841-9C94-3DE7FCFB9230}">
                <p14:media xmlns:p14="http://schemas.microsoft.com/office/powerpoint/2010/main" r:embed="rId4"/>
              </p:ext>
            </p:extLst>
          </p:nvPr>
        </p:nvPicPr>
        <p:blipFill>
          <a:blip r:embed="rId10"/>
          <a:stretch>
            <a:fillRect/>
          </a:stretch>
        </p:blipFill>
        <p:spPr>
          <a:xfrm>
            <a:off x="1537855" y="2362200"/>
            <a:ext cx="609600" cy="609600"/>
          </a:xfrm>
          <a:prstGeom prst="rect">
            <a:avLst/>
          </a:prstGeom>
        </p:spPr>
      </p:pic>
      <p:pic>
        <p:nvPicPr>
          <p:cNvPr id="6" name="sllide 10-3 Deepti Ghosal.wav">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10"/>
          <a:stretch>
            <a:fillRect/>
          </a:stretch>
        </p:blipFill>
        <p:spPr>
          <a:xfrm>
            <a:off x="7135091" y="1260764"/>
            <a:ext cx="609600" cy="609600"/>
          </a:xfrm>
          <a:prstGeom prst="rect">
            <a:avLst/>
          </a:prstGeom>
        </p:spPr>
      </p:pic>
    </p:spTree>
    <p:custDataLst>
      <p:tags r:id="rId1"/>
    </p:custDataLst>
    <p:extLst>
      <p:ext uri="{BB962C8B-B14F-4D97-AF65-F5344CB8AC3E}">
        <p14:creationId xmlns:p14="http://schemas.microsoft.com/office/powerpoint/2010/main" val="266256592"/>
      </p:ext>
    </p:extLst>
  </p:cSld>
  <p:clrMapOvr>
    <a:masterClrMapping/>
  </p:clrMapOvr>
  <mc:AlternateContent xmlns:mc="http://schemas.openxmlformats.org/markup-compatibility/2006">
    <mc:Choice xmlns:p14="http://schemas.microsoft.com/office/powerpoint/2010/main" Requires="p14">
      <p:transition spd="slow" p14:dur="2000" advTm="50565"/>
    </mc:Choice>
    <mc:Fallback>
      <p:transition spd="slow" advTm="505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down)">
                                      <p:cBhvr>
                                        <p:cTn id="15" dur="500"/>
                                        <p:tgtEl>
                                          <p:spTgt spid="5">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wipe(down)">
                                      <p:cBhvr>
                                        <p:cTn id="18"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3"/>
                    </p:tgtEl>
                  </p:cond>
                </p:stCondLst>
                <p:endSync evt="end" delay="0">
                  <p:rtn val="all"/>
                </p:endSync>
                <p:childTnLst>
                  <p:par>
                    <p:cTn id="20" fill="hold">
                      <p:stCondLst>
                        <p:cond delay="0"/>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16757" fill="hold"/>
                                        <p:tgtEl>
                                          <p:spTgt spid="3"/>
                                        </p:tgtEl>
                                      </p:cBhvr>
                                    </p:cmd>
                                  </p:childTnLst>
                                </p:cTn>
                              </p:par>
                            </p:childTnLst>
                          </p:cTn>
                        </p:par>
                      </p:childTnLst>
                    </p:cTn>
                  </p:par>
                </p:childTnLst>
              </p:cTn>
              <p:nextCondLst>
                <p:cond evt="onClick" delay="0">
                  <p:tgtEl>
                    <p:spTgt spid="3"/>
                  </p:tgtEl>
                </p:cond>
              </p:nextCondLst>
            </p:seq>
            <p:audio>
              <p:cMediaNode vol="80000">
                <p:cTn id="24" fill="hold" display="0">
                  <p:stCondLst>
                    <p:cond delay="indefinite"/>
                  </p:stCondLst>
                  <p:endCondLst>
                    <p:cond evt="onStopAudio" delay="0">
                      <p:tgtEl>
                        <p:sldTgt/>
                      </p:tgtEl>
                    </p:cond>
                  </p:endCondLst>
                </p:cTn>
                <p:tgtEl>
                  <p:spTgt spid="3"/>
                </p:tgtEl>
              </p:cMediaNode>
            </p:audio>
            <p:seq concurrent="1" nextAc="seek">
              <p:cTn id="25" restart="whenNotActive" fill="hold" evtFilter="cancelBubble" nodeType="interactiveSeq">
                <p:stCondLst>
                  <p:cond evt="onClick" delay="0">
                    <p:tgtEl>
                      <p:spTgt spid="4"/>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10217" fill="hold"/>
                                        <p:tgtEl>
                                          <p:spTgt spid="4"/>
                                        </p:tgtEl>
                                      </p:cBhvr>
                                    </p:cmd>
                                  </p:childTnLst>
                                </p:cTn>
                              </p:par>
                            </p:childTnLst>
                          </p:cTn>
                        </p:par>
                      </p:childTnLst>
                    </p:cTn>
                  </p:par>
                </p:childTnLst>
              </p:cTn>
              <p:nextCondLst>
                <p:cond evt="onClick" delay="0">
                  <p:tgtEl>
                    <p:spTgt spid="4"/>
                  </p:tgtEl>
                </p:cond>
              </p:nextCondLst>
            </p:seq>
            <p:audio>
              <p:cMediaNode vol="80000">
                <p:cTn id="30" fill="hold" display="0">
                  <p:stCondLst>
                    <p:cond delay="indefinite"/>
                  </p:stCondLst>
                  <p:endCondLst>
                    <p:cond evt="onStopAudio" delay="0">
                      <p:tgtEl>
                        <p:sldTgt/>
                      </p:tgtEl>
                    </p:cond>
                  </p:endCondLst>
                </p:cTn>
                <p:tgtEl>
                  <p:spTgt spid="4"/>
                </p:tgtEl>
              </p:cMediaNode>
            </p:audio>
            <p:seq concurrent="1" nextAc="seek">
              <p:cTn id="31" restart="whenNotActive" fill="hold" evtFilter="cancelBubble" nodeType="interactiveSeq">
                <p:stCondLst>
                  <p:cond evt="onClick" delay="0">
                    <p:tgtEl>
                      <p:spTgt spid="6"/>
                    </p:tgtEl>
                  </p:cond>
                </p:stCondLst>
                <p:endSync evt="end" delay="0">
                  <p:rtn val="all"/>
                </p:endSync>
                <p:childTnLst>
                  <p:par>
                    <p:cTn id="32" fill="hold">
                      <p:stCondLst>
                        <p:cond delay="0"/>
                      </p:stCondLst>
                      <p:childTnLst>
                        <p:par>
                          <p:cTn id="33" fill="hold">
                            <p:stCondLst>
                              <p:cond delay="0"/>
                            </p:stCondLst>
                            <p:childTnLst>
                              <p:par>
                                <p:cTn id="34" presetID="1" presetClass="mediacall" presetSubtype="0" fill="hold" nodeType="clickEffect">
                                  <p:stCondLst>
                                    <p:cond delay="0"/>
                                  </p:stCondLst>
                                  <p:childTnLst>
                                    <p:cmd type="call" cmd="playFrom(0.0)">
                                      <p:cBhvr>
                                        <p:cTn id="35" dur="10257" fill="hold"/>
                                        <p:tgtEl>
                                          <p:spTgt spid="6"/>
                                        </p:tgtEl>
                                      </p:cBhvr>
                                    </p:cmd>
                                  </p:childTnLst>
                                </p:cTn>
                              </p:par>
                            </p:childTnLst>
                          </p:cTn>
                        </p:par>
                      </p:childTnLst>
                    </p:cTn>
                  </p:par>
                </p:childTnLst>
              </p:cTn>
              <p:nextCondLst>
                <p:cond evt="onClick" delay="0">
                  <p:tgtEl>
                    <p:spTgt spid="6"/>
                  </p:tgtEl>
                </p:cond>
              </p:nextCondLst>
            </p:seq>
            <p:audio>
              <p:cMediaNode vol="80000">
                <p:cTn id="36" fill="hold" display="0">
                  <p:stCondLst>
                    <p:cond delay="indefinite"/>
                  </p:stCondLst>
                  <p:endCondLst>
                    <p:cond evt="onStopAudio" delay="0">
                      <p:tgtEl>
                        <p:sldTgt/>
                      </p:tgtEl>
                    </p:cond>
                  </p:endCondLst>
                </p:cTn>
                <p:tgtEl>
                  <p:spTgt spid="6"/>
                </p:tgtEl>
              </p:cMediaNode>
            </p:audio>
          </p:childTnLst>
        </p:cTn>
      </p:par>
    </p:tnLst>
    <p:bldLst>
      <p:bldP spid="2" grpId="0"/>
    </p:bldLst>
  </p:timing>
  <p:extLst>
    <p:ext uri="{E180D4A7-C9FB-4DFB-919C-405C955672EB}">
      <p14:showEvtLst xmlns:p14="http://schemas.microsoft.com/office/powerpoint/2010/main">
        <p14:playEvt time="6666" objId="3"/>
        <p14:stopEvt time="23548" objId="3"/>
        <p14:playEvt time="25389" objId="4"/>
        <p14:stopEvt time="35741" objId="4"/>
        <p14:playEvt time="37886" objId="6"/>
        <p14:stopEvt time="48275" objId="6"/>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04801"/>
            <a:ext cx="7772400" cy="1066800"/>
          </a:xfrm>
        </p:spPr>
        <p:txBody>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The Reign of </a:t>
            </a:r>
            <a:r>
              <a:rPr lang="en-US" b="1" dirty="0" err="1" smtClean="0">
                <a:solidFill>
                  <a:schemeClr val="bg2">
                    <a:lumMod val="25000"/>
                  </a:schemeClr>
                </a:solidFill>
                <a:latin typeface="Times New Roman" panose="02020603050405020304" pitchFamily="18" charset="0"/>
                <a:cs typeface="Times New Roman" panose="02020603050405020304" pitchFamily="18" charset="0"/>
              </a:rPr>
              <a:t>Krishnadevaraya</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381000" y="3429000"/>
            <a:ext cx="8382000" cy="3200400"/>
          </a:xfrm>
        </p:spPr>
        <p:txBody>
          <a:bodyPr>
            <a:normAutofit/>
          </a:bodyPr>
          <a:lstStyle/>
          <a:p>
            <a:pPr marL="342900" indent="-342900" algn="l">
              <a:buFont typeface="Arial" panose="020B0604020202020204" pitchFamily="34" charset="0"/>
              <a:buChar char="•"/>
            </a:pPr>
            <a:r>
              <a:rPr lang="en-US" sz="2000" b="1" dirty="0" smtClean="0">
                <a:solidFill>
                  <a:schemeClr val="bg2">
                    <a:lumMod val="25000"/>
                  </a:schemeClr>
                </a:solidFill>
              </a:rPr>
              <a:t>Literature and knowledge reaches its zenith in his rule. </a:t>
            </a:r>
            <a:r>
              <a:rPr lang="en-US" sz="2000" b="1" dirty="0" err="1" smtClean="0">
                <a:solidFill>
                  <a:schemeClr val="bg2">
                    <a:lumMod val="25000"/>
                  </a:schemeClr>
                </a:solidFill>
              </a:rPr>
              <a:t>Krishnadevaraya</a:t>
            </a:r>
            <a:r>
              <a:rPr lang="en-US" sz="2000" b="1" dirty="0" smtClean="0">
                <a:solidFill>
                  <a:schemeClr val="bg2">
                    <a:lumMod val="25000"/>
                  </a:schemeClr>
                </a:solidFill>
              </a:rPr>
              <a:t> who was himself a great scholar well versed in Sanskrit, Telugu and Kannada wrote a number of books including the </a:t>
            </a:r>
            <a:r>
              <a:rPr lang="en-US" sz="2000" b="1" dirty="0" err="1" smtClean="0">
                <a:solidFill>
                  <a:schemeClr val="bg2">
                    <a:lumMod val="25000"/>
                  </a:schemeClr>
                </a:solidFill>
              </a:rPr>
              <a:t>Amukta</a:t>
            </a:r>
            <a:r>
              <a:rPr lang="en-US" sz="2000" b="1" dirty="0" smtClean="0">
                <a:solidFill>
                  <a:schemeClr val="bg2">
                    <a:lumMod val="25000"/>
                  </a:schemeClr>
                </a:solidFill>
              </a:rPr>
              <a:t> </a:t>
            </a:r>
            <a:r>
              <a:rPr lang="en-US" sz="2000" b="1" dirty="0" err="1" smtClean="0">
                <a:solidFill>
                  <a:schemeClr val="bg2">
                    <a:lumMod val="25000"/>
                  </a:schemeClr>
                </a:solidFill>
              </a:rPr>
              <a:t>Malyada</a:t>
            </a:r>
            <a:r>
              <a:rPr lang="en-US" sz="2000" b="1" dirty="0" smtClean="0">
                <a:solidFill>
                  <a:schemeClr val="bg2">
                    <a:lumMod val="25000"/>
                  </a:schemeClr>
                </a:solidFill>
              </a:rPr>
              <a:t> which is referred to even today.</a:t>
            </a:r>
          </a:p>
          <a:p>
            <a:pPr marL="342900" indent="-342900" algn="l">
              <a:buFont typeface="Arial" panose="020B0604020202020204" pitchFamily="34" charset="0"/>
              <a:buChar char="•"/>
            </a:pPr>
            <a:r>
              <a:rPr lang="en-US" sz="2000" b="1" dirty="0" smtClean="0">
                <a:solidFill>
                  <a:schemeClr val="bg2">
                    <a:lumMod val="25000"/>
                  </a:schemeClr>
                </a:solidFill>
              </a:rPr>
              <a:t>It is said that in his reign </a:t>
            </a:r>
            <a:r>
              <a:rPr lang="en-US" sz="2000" b="1" dirty="0" err="1" smtClean="0">
                <a:solidFill>
                  <a:schemeClr val="bg2">
                    <a:lumMod val="25000"/>
                  </a:schemeClr>
                </a:solidFill>
              </a:rPr>
              <a:t>jewellery</a:t>
            </a:r>
            <a:r>
              <a:rPr lang="en-US" sz="2000" b="1" dirty="0" smtClean="0">
                <a:solidFill>
                  <a:schemeClr val="bg2">
                    <a:lumMod val="25000"/>
                  </a:schemeClr>
                </a:solidFill>
              </a:rPr>
              <a:t> became so affordable to common people that gold, silver and diamonds were bought just like groceries in </a:t>
            </a:r>
            <a:r>
              <a:rPr lang="en-US" sz="2000" b="1" dirty="0" err="1" smtClean="0">
                <a:solidFill>
                  <a:schemeClr val="bg2">
                    <a:lumMod val="25000"/>
                  </a:schemeClr>
                </a:solidFill>
              </a:rPr>
              <a:t>Vijaynagar</a:t>
            </a:r>
            <a:r>
              <a:rPr lang="en-US" sz="2000" b="1" dirty="0" smtClean="0">
                <a:solidFill>
                  <a:schemeClr val="bg2">
                    <a:lumMod val="25000"/>
                  </a:schemeClr>
                </a:solidFill>
              </a:rPr>
              <a:t>.</a:t>
            </a:r>
          </a:p>
          <a:p>
            <a:pPr marL="342900" indent="-342900" algn="l">
              <a:buFont typeface="Arial" panose="020B0604020202020204" pitchFamily="34" charset="0"/>
              <a:buChar char="•"/>
            </a:pPr>
            <a:r>
              <a:rPr lang="en-US" sz="2000" b="1" dirty="0" smtClean="0">
                <a:solidFill>
                  <a:schemeClr val="bg2">
                    <a:lumMod val="25000"/>
                  </a:schemeClr>
                </a:solidFill>
              </a:rPr>
              <a:t>Trade flourished in his era as </a:t>
            </a:r>
            <a:r>
              <a:rPr lang="en-US" sz="2000" b="1" dirty="0" err="1" smtClean="0">
                <a:solidFill>
                  <a:schemeClr val="bg2">
                    <a:lumMod val="25000"/>
                  </a:schemeClr>
                </a:solidFill>
              </a:rPr>
              <a:t>Vijaynagar</a:t>
            </a:r>
            <a:r>
              <a:rPr lang="en-US" sz="2000" b="1" dirty="0" smtClean="0">
                <a:solidFill>
                  <a:schemeClr val="bg2">
                    <a:lumMod val="25000"/>
                  </a:schemeClr>
                </a:solidFill>
              </a:rPr>
              <a:t> became a prominent center for trade.</a:t>
            </a:r>
            <a:endParaRPr lang="en-US" sz="2000" b="1" dirty="0">
              <a:solidFill>
                <a:schemeClr val="bg2">
                  <a:lumMod val="25000"/>
                </a:schemeClr>
              </a:solidFill>
            </a:endParaRP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81400" y="1295399"/>
            <a:ext cx="2133600" cy="1981201"/>
          </a:xfrm>
          <a:prstGeom prst="rect">
            <a:avLst/>
          </a:prstGeom>
        </p:spPr>
      </p:pic>
      <p:pic>
        <p:nvPicPr>
          <p:cNvPr id="5" name="slide 11-1 Deepti Ghosa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496291" y="1295399"/>
            <a:ext cx="609600" cy="609600"/>
          </a:xfrm>
          <a:prstGeom prst="rect">
            <a:avLst/>
          </a:prstGeom>
        </p:spPr>
      </p:pic>
      <p:pic>
        <p:nvPicPr>
          <p:cNvPr id="6" name="slide 11-2 Deepti Ghosal.wav">
            <a:hlinkClick r:id="" action="ppaction://media"/>
          </p:cNvPr>
          <p:cNvPicPr>
            <a:picLocks noChangeAspect="1"/>
          </p:cNvPicPr>
          <p:nvPr>
            <a:audioFile r:link="rId5"/>
            <p:extLst>
              <p:ext uri="{DAA4B4D4-6D71-4841-9C94-3DE7FCFB9230}">
                <p14:media xmlns:p14="http://schemas.microsoft.com/office/powerpoint/2010/main" r:embed="rId4"/>
              </p:ext>
            </p:extLst>
          </p:nvPr>
        </p:nvPicPr>
        <p:blipFill>
          <a:blip r:embed="rId8"/>
          <a:stretch>
            <a:fillRect/>
          </a:stretch>
        </p:blipFill>
        <p:spPr>
          <a:xfrm>
            <a:off x="7162800" y="1295399"/>
            <a:ext cx="609600" cy="609600"/>
          </a:xfrm>
          <a:prstGeom prst="rect">
            <a:avLst/>
          </a:prstGeom>
        </p:spPr>
      </p:pic>
    </p:spTree>
    <p:custDataLst>
      <p:tags r:id="rId1"/>
    </p:custDataLst>
    <p:extLst>
      <p:ext uri="{BB962C8B-B14F-4D97-AF65-F5344CB8AC3E}">
        <p14:creationId xmlns:p14="http://schemas.microsoft.com/office/powerpoint/2010/main" val="1056220133"/>
      </p:ext>
    </p:extLst>
  </p:cSld>
  <p:clrMapOvr>
    <a:masterClrMapping/>
  </p:clrMapOvr>
  <mc:AlternateContent xmlns:mc="http://schemas.openxmlformats.org/markup-compatibility/2006">
    <mc:Choice xmlns:p14="http://schemas.microsoft.com/office/powerpoint/2010/main" Requires="p14">
      <p:transition spd="slow" p14:dur="2000" advTm="37893"/>
    </mc:Choice>
    <mc:Fallback>
      <p:transition spd="slow" advTm="37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5"/>
                    </p:tgtEl>
                  </p:cond>
                </p:stCondLst>
                <p:endSync evt="end" delay="0">
                  <p:rtn val="all"/>
                </p:endSync>
                <p:childTnLst>
                  <p:par>
                    <p:cTn id="20" fill="hold">
                      <p:stCondLst>
                        <p:cond delay="0"/>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12337" fill="hold"/>
                                        <p:tgtEl>
                                          <p:spTgt spid="5"/>
                                        </p:tgtEl>
                                      </p:cBhvr>
                                    </p:cmd>
                                  </p:childTnLst>
                                </p:cTn>
                              </p:par>
                            </p:childTnLst>
                          </p:cTn>
                        </p:par>
                      </p:childTnLst>
                    </p:cTn>
                  </p:par>
                </p:childTnLst>
              </p:cTn>
              <p:nextCondLst>
                <p:cond evt="onClick" delay="0">
                  <p:tgtEl>
                    <p:spTgt spid="5"/>
                  </p:tgtEl>
                </p:cond>
              </p:nextCondLst>
            </p:seq>
            <p:audio>
              <p:cMediaNode vol="80000">
                <p:cTn id="24" fill="hold" display="0">
                  <p:stCondLst>
                    <p:cond delay="indefinite"/>
                  </p:stCondLst>
                  <p:endCondLst>
                    <p:cond evt="onStopAudio" delay="0">
                      <p:tgtEl>
                        <p:sldTgt/>
                      </p:tgtEl>
                    </p:cond>
                  </p:endCondLst>
                </p:cTn>
                <p:tgtEl>
                  <p:spTgt spid="5"/>
                </p:tgtEl>
              </p:cMediaNode>
            </p:audio>
            <p:seq concurrent="1" nextAc="seek">
              <p:cTn id="25" restart="whenNotActive" fill="hold" evtFilter="cancelBubble" nodeType="interactiveSeq">
                <p:stCondLst>
                  <p:cond evt="onClick" delay="0">
                    <p:tgtEl>
                      <p:spTgt spid="6"/>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16497" fill="hold"/>
                                        <p:tgtEl>
                                          <p:spTgt spid="6"/>
                                        </p:tgtEl>
                                      </p:cBhvr>
                                    </p:cmd>
                                  </p:childTnLst>
                                </p:cTn>
                              </p:par>
                            </p:childTnLst>
                          </p:cTn>
                        </p:par>
                      </p:childTnLst>
                    </p:cTn>
                  </p:par>
                </p:childTnLst>
              </p:cTn>
              <p:nextCondLst>
                <p:cond evt="onClick" delay="0">
                  <p:tgtEl>
                    <p:spTgt spid="6"/>
                  </p:tgtEl>
                </p:cond>
              </p:nextCondLst>
            </p:seq>
            <p:audio>
              <p:cMediaNode vol="80000">
                <p:cTn id="30" fill="hold" display="0">
                  <p:stCondLst>
                    <p:cond delay="indefinite"/>
                  </p:stCondLst>
                  <p:endCondLst>
                    <p:cond evt="onStopAudio" delay="0">
                      <p:tgtEl>
                        <p:sldTgt/>
                      </p:tgtEl>
                    </p:cond>
                  </p:endCondLst>
                </p:cTn>
                <p:tgtEl>
                  <p:spTgt spid="6"/>
                </p:tgtEl>
              </p:cMediaNode>
            </p:audio>
          </p:childTnLst>
        </p:cTn>
      </p:par>
    </p:tnLst>
    <p:bldLst>
      <p:bldP spid="2" grpId="0"/>
    </p:bldLst>
  </p:timing>
  <p:extLst>
    <p:ext uri="{E180D4A7-C9FB-4DFB-919C-405C955672EB}">
      <p14:showEvtLst xmlns:p14="http://schemas.microsoft.com/office/powerpoint/2010/main">
        <p14:playEvt time="5142" objId="5"/>
        <p14:stopEvt time="17613" objId="5"/>
        <p14:playEvt time="19557" objId="6"/>
        <p14:stopEvt time="36202" objId="6"/>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304801"/>
            <a:ext cx="7772400" cy="914400"/>
          </a:xfrm>
        </p:spPr>
        <p:txBody>
          <a:bodyPr/>
          <a:lstStyle/>
          <a:p>
            <a:r>
              <a:rPr lang="en-US" b="1" dirty="0">
                <a:solidFill>
                  <a:schemeClr val="bg2">
                    <a:lumMod val="25000"/>
                  </a:schemeClr>
                </a:solidFill>
                <a:latin typeface="Times New Roman" panose="02020603050405020304" pitchFamily="18" charset="0"/>
                <a:cs typeface="Times New Roman" panose="02020603050405020304" pitchFamily="18" charset="0"/>
              </a:rPr>
              <a:t>The Reign of </a:t>
            </a:r>
            <a:r>
              <a:rPr lang="en-US" b="1" dirty="0" err="1">
                <a:solidFill>
                  <a:schemeClr val="bg2">
                    <a:lumMod val="25000"/>
                  </a:schemeClr>
                </a:solidFill>
                <a:latin typeface="Times New Roman" panose="02020603050405020304" pitchFamily="18" charset="0"/>
                <a:cs typeface="Times New Roman" panose="02020603050405020304" pitchFamily="18" charset="0"/>
              </a:rPr>
              <a:t>Krishnadevaraya</a:t>
            </a:r>
            <a:endParaRPr lang="en-US" dirty="0"/>
          </a:p>
        </p:txBody>
      </p:sp>
      <p:sp>
        <p:nvSpPr>
          <p:cNvPr id="3" name="Subtitle 2"/>
          <p:cNvSpPr>
            <a:spLocks noGrp="1"/>
          </p:cNvSpPr>
          <p:nvPr>
            <p:ph type="subTitle" idx="1"/>
          </p:nvPr>
        </p:nvSpPr>
        <p:spPr>
          <a:xfrm>
            <a:off x="762000" y="3124200"/>
            <a:ext cx="7772400" cy="3429000"/>
          </a:xfrm>
        </p:spPr>
        <p:txBody>
          <a:bodyPr>
            <a:normAutofit fontScale="92500" lnSpcReduction="10000"/>
          </a:bodyPr>
          <a:lstStyle/>
          <a:p>
            <a:pPr marL="342900" indent="-342900" algn="l">
              <a:buFont typeface="Arial" panose="020B0604020202020204" pitchFamily="34" charset="0"/>
              <a:buChar char="•"/>
            </a:pPr>
            <a:r>
              <a:rPr lang="en-US" sz="2000" b="1" dirty="0" smtClean="0">
                <a:solidFill>
                  <a:schemeClr val="bg2">
                    <a:lumMod val="25000"/>
                  </a:schemeClr>
                </a:solidFill>
              </a:rPr>
              <a:t>As </a:t>
            </a:r>
            <a:r>
              <a:rPr lang="en-US" sz="2000" b="1" dirty="0" err="1" smtClean="0">
                <a:solidFill>
                  <a:schemeClr val="bg2">
                    <a:lumMod val="25000"/>
                  </a:schemeClr>
                </a:solidFill>
              </a:rPr>
              <a:t>Krishnadevaraya</a:t>
            </a:r>
            <a:r>
              <a:rPr lang="en-US" sz="2000" b="1" dirty="0" smtClean="0">
                <a:solidFill>
                  <a:schemeClr val="bg2">
                    <a:lumMod val="25000"/>
                  </a:schemeClr>
                </a:solidFill>
              </a:rPr>
              <a:t> was very generous to his subjects he was also very stern and ruthless while dealing with the enemies of the </a:t>
            </a:r>
            <a:r>
              <a:rPr lang="en-US" sz="2000" b="1" dirty="0" err="1" smtClean="0">
                <a:solidFill>
                  <a:schemeClr val="bg2">
                    <a:lumMod val="25000"/>
                  </a:schemeClr>
                </a:solidFill>
              </a:rPr>
              <a:t>Vijaynagar</a:t>
            </a:r>
            <a:r>
              <a:rPr lang="en-US" sz="2000" b="1" dirty="0" smtClean="0">
                <a:solidFill>
                  <a:schemeClr val="bg2">
                    <a:lumMod val="25000"/>
                  </a:schemeClr>
                </a:solidFill>
              </a:rPr>
              <a:t> Empire.</a:t>
            </a:r>
          </a:p>
          <a:p>
            <a:pPr marL="342900" indent="-342900" algn="l">
              <a:buFont typeface="Arial" panose="020B0604020202020204" pitchFamily="34" charset="0"/>
              <a:buChar char="•"/>
            </a:pPr>
            <a:r>
              <a:rPr lang="en-US" sz="2000" b="1" dirty="0" err="1" smtClean="0">
                <a:solidFill>
                  <a:schemeClr val="bg2">
                    <a:lumMod val="25000"/>
                  </a:schemeClr>
                </a:solidFill>
              </a:rPr>
              <a:t>Krishnadevaraya’s</a:t>
            </a:r>
            <a:r>
              <a:rPr lang="en-US" sz="2000" b="1" dirty="0" smtClean="0">
                <a:solidFill>
                  <a:schemeClr val="bg2">
                    <a:lumMod val="25000"/>
                  </a:schemeClr>
                </a:solidFill>
              </a:rPr>
              <a:t> army was feared as it was gigantic with an ever battle ready infantry size of 70000 with a cavalry size of 30000.</a:t>
            </a:r>
          </a:p>
          <a:p>
            <a:pPr marL="342900" indent="-342900" algn="l">
              <a:buFont typeface="Arial" panose="020B0604020202020204" pitchFamily="34" charset="0"/>
              <a:buChar char="•"/>
            </a:pPr>
            <a:r>
              <a:rPr lang="en-US" sz="2000" b="1" dirty="0" smtClean="0">
                <a:solidFill>
                  <a:schemeClr val="bg2">
                    <a:lumMod val="25000"/>
                  </a:schemeClr>
                </a:solidFill>
              </a:rPr>
              <a:t>In his reign no one dared to mess around with </a:t>
            </a:r>
            <a:r>
              <a:rPr lang="en-US" sz="2000" b="1" dirty="0" err="1" smtClean="0">
                <a:solidFill>
                  <a:schemeClr val="bg2">
                    <a:lumMod val="25000"/>
                  </a:schemeClr>
                </a:solidFill>
              </a:rPr>
              <a:t>Vijaynagar</a:t>
            </a:r>
            <a:r>
              <a:rPr lang="en-US" sz="2000" b="1" dirty="0" smtClean="0">
                <a:solidFill>
                  <a:schemeClr val="bg2">
                    <a:lumMod val="25000"/>
                  </a:schemeClr>
                </a:solidFill>
              </a:rPr>
              <a:t>. </a:t>
            </a:r>
            <a:r>
              <a:rPr lang="en-US" sz="2000" b="1" dirty="0" err="1" smtClean="0">
                <a:solidFill>
                  <a:schemeClr val="bg2">
                    <a:lumMod val="25000"/>
                  </a:schemeClr>
                </a:solidFill>
              </a:rPr>
              <a:t>Adilshah</a:t>
            </a:r>
            <a:r>
              <a:rPr lang="en-US" sz="2000" b="1" dirty="0" smtClean="0">
                <a:solidFill>
                  <a:schemeClr val="bg2">
                    <a:lumMod val="25000"/>
                  </a:schemeClr>
                </a:solidFill>
              </a:rPr>
              <a:t> attempted a misadventure once and was easily sent packing.</a:t>
            </a:r>
          </a:p>
          <a:p>
            <a:pPr marL="342900" indent="-342900" algn="l">
              <a:buFont typeface="Arial" panose="020B0604020202020204" pitchFamily="34" charset="0"/>
              <a:buChar char="•"/>
            </a:pPr>
            <a:r>
              <a:rPr lang="en-US" sz="2000" b="1" dirty="0" err="1" smtClean="0">
                <a:solidFill>
                  <a:schemeClr val="bg2">
                    <a:lumMod val="25000"/>
                  </a:schemeClr>
                </a:solidFill>
              </a:rPr>
              <a:t>Krishnadevaraya’s</a:t>
            </a:r>
            <a:r>
              <a:rPr lang="en-US" sz="2000" b="1" dirty="0" smtClean="0">
                <a:solidFill>
                  <a:schemeClr val="bg2">
                    <a:lumMod val="25000"/>
                  </a:schemeClr>
                </a:solidFill>
              </a:rPr>
              <a:t> premature death in 1530 created a huge gap in the administration of </a:t>
            </a:r>
            <a:r>
              <a:rPr lang="en-US" sz="2000" b="1" dirty="0" err="1" smtClean="0">
                <a:solidFill>
                  <a:schemeClr val="bg2">
                    <a:lumMod val="25000"/>
                  </a:schemeClr>
                </a:solidFill>
              </a:rPr>
              <a:t>Vijaynagar</a:t>
            </a:r>
            <a:r>
              <a:rPr lang="en-US" sz="2000" b="1" dirty="0" smtClean="0">
                <a:solidFill>
                  <a:schemeClr val="bg2">
                    <a:lumMod val="25000"/>
                  </a:schemeClr>
                </a:solidFill>
              </a:rPr>
              <a:t> which took many months to fill up as his successors </a:t>
            </a:r>
            <a:r>
              <a:rPr lang="en-US" sz="2000" b="1" dirty="0" err="1" smtClean="0">
                <a:solidFill>
                  <a:schemeClr val="bg2">
                    <a:lumMod val="25000"/>
                  </a:schemeClr>
                </a:solidFill>
              </a:rPr>
              <a:t>Achyutdevaraya</a:t>
            </a:r>
            <a:r>
              <a:rPr lang="en-US" sz="2000" b="1" dirty="0" smtClean="0">
                <a:solidFill>
                  <a:schemeClr val="bg2">
                    <a:lumMod val="25000"/>
                  </a:schemeClr>
                </a:solidFill>
              </a:rPr>
              <a:t> and </a:t>
            </a:r>
            <a:r>
              <a:rPr lang="en-US" sz="2000" b="1" dirty="0" err="1" smtClean="0">
                <a:solidFill>
                  <a:schemeClr val="bg2">
                    <a:lumMod val="25000"/>
                  </a:schemeClr>
                </a:solidFill>
              </a:rPr>
              <a:t>Sadasivaraya</a:t>
            </a:r>
            <a:r>
              <a:rPr lang="en-US" sz="2000" b="1" dirty="0" smtClean="0">
                <a:solidFill>
                  <a:schemeClr val="bg2">
                    <a:lumMod val="25000"/>
                  </a:schemeClr>
                </a:solidFill>
              </a:rPr>
              <a:t> changed hands of leadership very soon as they could not hold on to power.</a:t>
            </a:r>
          </a:p>
          <a:p>
            <a:pPr marL="342900" indent="-342900" algn="l">
              <a:buFont typeface="Arial" panose="020B0604020202020204" pitchFamily="34" charset="0"/>
              <a:buChar char="•"/>
            </a:pPr>
            <a:endParaRPr lang="en-US" sz="2000" b="1" dirty="0">
              <a:solidFill>
                <a:schemeClr val="bg2">
                  <a:lumMod val="25000"/>
                </a:schemeClr>
              </a:solidFill>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6600" y="1143000"/>
            <a:ext cx="2540000" cy="1905000"/>
          </a:xfrm>
          <a:prstGeom prst="rect">
            <a:avLst/>
          </a:prstGeom>
        </p:spPr>
      </p:pic>
      <p:pic>
        <p:nvPicPr>
          <p:cNvPr id="5" name="slide 12 Divya Mehandiratta.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47800" y="1956955"/>
            <a:ext cx="609600" cy="609600"/>
          </a:xfrm>
          <a:prstGeom prst="rect">
            <a:avLst/>
          </a:prstGeom>
        </p:spPr>
      </p:pic>
    </p:spTree>
    <p:custDataLst>
      <p:tags r:id="rId1"/>
    </p:custDataLst>
    <p:extLst>
      <p:ext uri="{BB962C8B-B14F-4D97-AF65-F5344CB8AC3E}">
        <p14:creationId xmlns:p14="http://schemas.microsoft.com/office/powerpoint/2010/main" val="502969155"/>
      </p:ext>
    </p:extLst>
  </p:cSld>
  <p:clrMapOvr>
    <a:masterClrMapping/>
  </p:clrMapOvr>
  <mc:AlternateContent xmlns:mc="http://schemas.openxmlformats.org/markup-compatibility/2006">
    <mc:Choice xmlns:p14="http://schemas.microsoft.com/office/powerpoint/2010/main" Requires="p14">
      <p:transition spd="slow" p14:dur="2000" advTm="48512"/>
    </mc:Choice>
    <mc:Fallback>
      <p:transition spd="slow" advTm="485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5"/>
                    </p:tgtEl>
                  </p:cond>
                </p:stCondLst>
                <p:endSync evt="end" delay="0">
                  <p:rtn val="all"/>
                </p:endSync>
                <p:childTnLst>
                  <p:par>
                    <p:cTn id="23" fill="hold">
                      <p:stCondLst>
                        <p:cond delay="0"/>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43152" fill="hold"/>
                                        <p:tgtEl>
                                          <p:spTgt spid="5"/>
                                        </p:tgtEl>
                                      </p:cBhvr>
                                    </p:cmd>
                                  </p:childTnLst>
                                </p:cTn>
                              </p:par>
                            </p:childTnLst>
                          </p:cTn>
                        </p:par>
                      </p:childTnLst>
                    </p:cTn>
                  </p:par>
                </p:childTnLst>
              </p:cTn>
              <p:nextCondLst>
                <p:cond evt="onClick" delay="0">
                  <p:tgtEl>
                    <p:spTgt spid="5"/>
                  </p:tgtEl>
                </p:cond>
              </p:nextCondLst>
            </p:seq>
            <p:audio>
              <p:cMediaNode vol="80000">
                <p:cTn id="27"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5195" objId="5"/>
        <p14:stopEvt time="48494" objId="5"/>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1"/>
            <a:ext cx="7772400" cy="990600"/>
          </a:xfrm>
        </p:spPr>
        <p:txBody>
          <a:bodyPr/>
          <a:lstStyle/>
          <a:p>
            <a:r>
              <a:rPr lang="en-US" b="1" dirty="0" smtClean="0">
                <a:solidFill>
                  <a:schemeClr val="bg2">
                    <a:lumMod val="25000"/>
                  </a:schemeClr>
                </a:solidFill>
                <a:latin typeface="Times New Roman" panose="02020603050405020304" pitchFamily="18" charset="0"/>
                <a:cs typeface="Times New Roman" panose="02020603050405020304" pitchFamily="18" charset="0"/>
              </a:rPr>
              <a:t>The Reign of </a:t>
            </a:r>
            <a:r>
              <a:rPr lang="en-US" b="1" dirty="0" err="1" smtClean="0">
                <a:solidFill>
                  <a:schemeClr val="bg2">
                    <a:lumMod val="25000"/>
                  </a:schemeClr>
                </a:solidFill>
                <a:latin typeface="Times New Roman" panose="02020603050405020304" pitchFamily="18" charset="0"/>
                <a:cs typeface="Times New Roman" panose="02020603050405020304" pitchFamily="18" charset="0"/>
              </a:rPr>
              <a:t>Ramraya</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609600" y="2971800"/>
            <a:ext cx="7772400" cy="3429000"/>
          </a:xfrm>
        </p:spPr>
        <p:txBody>
          <a:bodyPr>
            <a:normAutofit/>
          </a:bodyPr>
          <a:lstStyle/>
          <a:p>
            <a:pPr marL="342900" indent="-342900" algn="l">
              <a:buFont typeface="Arial" panose="020B0604020202020204" pitchFamily="34" charset="0"/>
              <a:buChar char="•"/>
            </a:pPr>
            <a:r>
              <a:rPr lang="en-US" sz="2000" b="1" dirty="0" smtClean="0">
                <a:solidFill>
                  <a:schemeClr val="bg2">
                    <a:lumMod val="25000"/>
                  </a:schemeClr>
                </a:solidFill>
              </a:rPr>
              <a:t>After many months of uncertainty the </a:t>
            </a:r>
            <a:r>
              <a:rPr lang="en-US" sz="2000" b="1" dirty="0" err="1" smtClean="0">
                <a:solidFill>
                  <a:schemeClr val="bg2">
                    <a:lumMod val="25000"/>
                  </a:schemeClr>
                </a:solidFill>
              </a:rPr>
              <a:t>Vijaynagar</a:t>
            </a:r>
            <a:r>
              <a:rPr lang="en-US" sz="2000" b="1" dirty="0" smtClean="0">
                <a:solidFill>
                  <a:schemeClr val="bg2">
                    <a:lumMod val="25000"/>
                  </a:schemeClr>
                </a:solidFill>
              </a:rPr>
              <a:t> Empire found a stable leadership in </a:t>
            </a:r>
            <a:r>
              <a:rPr lang="en-US" sz="2000" b="1" dirty="0" err="1" smtClean="0">
                <a:solidFill>
                  <a:schemeClr val="bg2">
                    <a:lumMod val="25000"/>
                  </a:schemeClr>
                </a:solidFill>
              </a:rPr>
              <a:t>Ramraya</a:t>
            </a:r>
            <a:r>
              <a:rPr lang="en-US" sz="2000" b="1" dirty="0" smtClean="0">
                <a:solidFill>
                  <a:schemeClr val="bg2">
                    <a:lumMod val="25000"/>
                  </a:schemeClr>
                </a:solidFill>
              </a:rPr>
              <a:t> who proved virtuous and capable. His era marked the return of </a:t>
            </a:r>
            <a:r>
              <a:rPr lang="en-US" sz="2000" b="1" dirty="0" err="1" smtClean="0">
                <a:solidFill>
                  <a:schemeClr val="bg2">
                    <a:lumMod val="25000"/>
                  </a:schemeClr>
                </a:solidFill>
              </a:rPr>
              <a:t>Vijaynagar</a:t>
            </a:r>
            <a:r>
              <a:rPr lang="en-US" sz="2000" b="1" dirty="0" smtClean="0">
                <a:solidFill>
                  <a:schemeClr val="bg2">
                    <a:lumMod val="25000"/>
                  </a:schemeClr>
                </a:solidFill>
              </a:rPr>
              <a:t> as a powerful force. </a:t>
            </a:r>
          </a:p>
          <a:p>
            <a:pPr marL="342900" indent="-342900" algn="l">
              <a:buFont typeface="Arial" panose="020B0604020202020204" pitchFamily="34" charset="0"/>
              <a:buChar char="•"/>
            </a:pPr>
            <a:r>
              <a:rPr lang="en-US" sz="2000" b="1" dirty="0" smtClean="0">
                <a:solidFill>
                  <a:schemeClr val="bg2">
                    <a:lumMod val="25000"/>
                  </a:schemeClr>
                </a:solidFill>
              </a:rPr>
              <a:t>The reign of </a:t>
            </a:r>
            <a:r>
              <a:rPr lang="en-US" sz="2000" b="1" dirty="0" err="1" smtClean="0">
                <a:solidFill>
                  <a:schemeClr val="bg2">
                    <a:lumMod val="25000"/>
                  </a:schemeClr>
                </a:solidFill>
              </a:rPr>
              <a:t>Ramraya</a:t>
            </a:r>
            <a:r>
              <a:rPr lang="en-US" sz="2000" b="1" dirty="0" smtClean="0">
                <a:solidFill>
                  <a:schemeClr val="bg2">
                    <a:lumMod val="25000"/>
                  </a:schemeClr>
                </a:solidFill>
              </a:rPr>
              <a:t> gave sleepless nights to the already fragmented </a:t>
            </a:r>
            <a:r>
              <a:rPr lang="en-US" sz="2000" b="1" dirty="0" err="1" smtClean="0">
                <a:solidFill>
                  <a:schemeClr val="bg2">
                    <a:lumMod val="25000"/>
                  </a:schemeClr>
                </a:solidFill>
              </a:rPr>
              <a:t>Bahmani</a:t>
            </a:r>
            <a:r>
              <a:rPr lang="en-US" sz="2000" b="1" dirty="0" smtClean="0">
                <a:solidFill>
                  <a:schemeClr val="bg2">
                    <a:lumMod val="25000"/>
                  </a:schemeClr>
                </a:solidFill>
              </a:rPr>
              <a:t> Sultan states as </a:t>
            </a:r>
            <a:r>
              <a:rPr lang="en-US" sz="2000" b="1" dirty="0" err="1" smtClean="0">
                <a:solidFill>
                  <a:schemeClr val="bg2">
                    <a:lumMod val="25000"/>
                  </a:schemeClr>
                </a:solidFill>
              </a:rPr>
              <a:t>Ramraya</a:t>
            </a:r>
            <a:r>
              <a:rPr lang="en-US" sz="2000" b="1" dirty="0" smtClean="0">
                <a:solidFill>
                  <a:schemeClr val="bg2">
                    <a:lumMod val="25000"/>
                  </a:schemeClr>
                </a:solidFill>
              </a:rPr>
              <a:t> became more and more powerful and these states even started asking for the support of </a:t>
            </a:r>
            <a:r>
              <a:rPr lang="en-US" sz="2000" b="1" dirty="0" err="1" smtClean="0">
                <a:solidFill>
                  <a:schemeClr val="bg2">
                    <a:lumMod val="25000"/>
                  </a:schemeClr>
                </a:solidFill>
              </a:rPr>
              <a:t>Ramraya</a:t>
            </a:r>
            <a:r>
              <a:rPr lang="en-US" sz="2000" b="1" dirty="0" smtClean="0">
                <a:solidFill>
                  <a:schemeClr val="bg2">
                    <a:lumMod val="25000"/>
                  </a:schemeClr>
                </a:solidFill>
              </a:rPr>
              <a:t> in resolving their internal disputes with each other.</a:t>
            </a:r>
          </a:p>
          <a:p>
            <a:pPr marL="342900" indent="-342900" algn="l">
              <a:buFont typeface="Arial" panose="020B0604020202020204" pitchFamily="34" charset="0"/>
              <a:buChar char="•"/>
            </a:pPr>
            <a:r>
              <a:rPr lang="en-US" sz="2000" b="1" dirty="0" smtClean="0">
                <a:solidFill>
                  <a:schemeClr val="bg2">
                    <a:lumMod val="25000"/>
                  </a:schemeClr>
                </a:solidFill>
              </a:rPr>
              <a:t> In 1543 the </a:t>
            </a:r>
            <a:r>
              <a:rPr lang="en-US" sz="2000" b="1" dirty="0" err="1" smtClean="0">
                <a:solidFill>
                  <a:schemeClr val="bg2">
                    <a:lumMod val="25000"/>
                  </a:schemeClr>
                </a:solidFill>
              </a:rPr>
              <a:t>Nizamshah</a:t>
            </a:r>
            <a:r>
              <a:rPr lang="en-US" sz="2000" b="1" dirty="0" smtClean="0">
                <a:solidFill>
                  <a:schemeClr val="bg2">
                    <a:lumMod val="25000"/>
                  </a:schemeClr>
                </a:solidFill>
              </a:rPr>
              <a:t> took the help of </a:t>
            </a:r>
            <a:r>
              <a:rPr lang="en-US" sz="2000" b="1" dirty="0" err="1" smtClean="0">
                <a:solidFill>
                  <a:schemeClr val="bg2">
                    <a:lumMod val="25000"/>
                  </a:schemeClr>
                </a:solidFill>
              </a:rPr>
              <a:t>Ramraya</a:t>
            </a:r>
            <a:r>
              <a:rPr lang="en-US" sz="2000" b="1" dirty="0" smtClean="0">
                <a:solidFill>
                  <a:schemeClr val="bg2">
                    <a:lumMod val="25000"/>
                  </a:schemeClr>
                </a:solidFill>
              </a:rPr>
              <a:t> in defeating the </a:t>
            </a:r>
            <a:r>
              <a:rPr lang="en-US" sz="2000" b="1" dirty="0" err="1" smtClean="0">
                <a:solidFill>
                  <a:schemeClr val="bg2">
                    <a:lumMod val="25000"/>
                  </a:schemeClr>
                </a:solidFill>
              </a:rPr>
              <a:t>Adilshah</a:t>
            </a:r>
            <a:r>
              <a:rPr lang="en-US" sz="2000" b="1" dirty="0" smtClean="0">
                <a:solidFill>
                  <a:schemeClr val="bg2">
                    <a:lumMod val="25000"/>
                  </a:schemeClr>
                </a:solidFill>
              </a:rPr>
              <a:t> who again in turn in 1557 took revenge against the </a:t>
            </a:r>
            <a:r>
              <a:rPr lang="en-US" sz="2000" b="1" dirty="0" err="1" smtClean="0">
                <a:solidFill>
                  <a:schemeClr val="bg2">
                    <a:lumMod val="25000"/>
                  </a:schemeClr>
                </a:solidFill>
              </a:rPr>
              <a:t>Nizamshah</a:t>
            </a:r>
            <a:r>
              <a:rPr lang="en-US" sz="2000" b="1" dirty="0" smtClean="0">
                <a:solidFill>
                  <a:schemeClr val="bg2">
                    <a:lumMod val="25000"/>
                  </a:schemeClr>
                </a:solidFill>
              </a:rPr>
              <a:t> by requesting help from </a:t>
            </a:r>
            <a:r>
              <a:rPr lang="en-US" sz="2000" b="1" dirty="0" err="1" smtClean="0">
                <a:solidFill>
                  <a:schemeClr val="bg2">
                    <a:lumMod val="25000"/>
                  </a:schemeClr>
                </a:solidFill>
              </a:rPr>
              <a:t>Ramraya</a:t>
            </a:r>
            <a:r>
              <a:rPr lang="en-US" sz="2000" b="1" dirty="0" smtClean="0">
                <a:solidFill>
                  <a:schemeClr val="bg2">
                    <a:lumMod val="25000"/>
                  </a:schemeClr>
                </a:solidFill>
              </a:rPr>
              <a:t>.</a:t>
            </a:r>
          </a:p>
          <a:p>
            <a:pPr marL="342900" indent="-342900" algn="l">
              <a:buFont typeface="Arial" panose="020B0604020202020204" pitchFamily="34" charset="0"/>
              <a:buChar char="•"/>
            </a:pPr>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42001" y="1219200"/>
            <a:ext cx="2020600" cy="1619250"/>
          </a:xfrm>
          <a:prstGeom prst="rect">
            <a:avLst/>
          </a:prstGeom>
        </p:spPr>
      </p:pic>
      <p:pic>
        <p:nvPicPr>
          <p:cNvPr id="5" name="Slide 13 Tanish ogg (1).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47800" y="1219200"/>
            <a:ext cx="609600" cy="609600"/>
          </a:xfrm>
          <a:prstGeom prst="rect">
            <a:avLst/>
          </a:prstGeom>
        </p:spPr>
      </p:pic>
    </p:spTree>
    <p:custDataLst>
      <p:tags r:id="rId1"/>
    </p:custDataLst>
    <p:extLst>
      <p:ext uri="{BB962C8B-B14F-4D97-AF65-F5344CB8AC3E}">
        <p14:creationId xmlns:p14="http://schemas.microsoft.com/office/powerpoint/2010/main" val="3195349273"/>
      </p:ext>
    </p:extLst>
  </p:cSld>
  <p:clrMapOvr>
    <a:masterClrMapping/>
  </p:clrMapOvr>
  <mc:AlternateContent xmlns:mc="http://schemas.openxmlformats.org/markup-compatibility/2006">
    <mc:Choice xmlns:p14="http://schemas.microsoft.com/office/powerpoint/2010/main" Requires="p14">
      <p:transition spd="slow" p14:dur="2000" advTm="41326"/>
    </mc:Choice>
    <mc:Fallback>
      <p:transition spd="slow" advTm="413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5"/>
                    </p:tgtEl>
                  </p:cond>
                </p:stCondLst>
                <p:endSync evt="end" delay="0">
                  <p:rtn val="all"/>
                </p:endSync>
                <p:childTnLst>
                  <p:par>
                    <p:cTn id="20" fill="hold">
                      <p:stCondLst>
                        <p:cond delay="0"/>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34817" fill="hold"/>
                                        <p:tgtEl>
                                          <p:spTgt spid="5"/>
                                        </p:tgtEl>
                                      </p:cBhvr>
                                    </p:cmd>
                                  </p:childTnLst>
                                </p:cTn>
                              </p:par>
                            </p:childTnLst>
                          </p:cTn>
                        </p:par>
                      </p:childTnLst>
                    </p:cTn>
                  </p:par>
                </p:childTnLst>
              </p:cTn>
              <p:nextCondLst>
                <p:cond evt="onClick" delay="0">
                  <p:tgtEl>
                    <p:spTgt spid="5"/>
                  </p:tgtEl>
                </p:cond>
              </p:nextCondLst>
            </p:seq>
            <p:audio>
              <p:cMediaNode vol="80000">
                <p:cTn id="24"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4306" objId="5"/>
        <p14:stopEvt time="39233" objId="5"/>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152401"/>
            <a:ext cx="7772400" cy="838200"/>
          </a:xfrm>
        </p:spPr>
        <p:txBody>
          <a:bodyPr>
            <a:normAutofit/>
          </a:bodyPr>
          <a:lstStyle/>
          <a:p>
            <a:r>
              <a:rPr lang="en-US" b="1" dirty="0" err="1" smtClean="0">
                <a:solidFill>
                  <a:schemeClr val="bg2">
                    <a:lumMod val="25000"/>
                  </a:schemeClr>
                </a:solidFill>
                <a:latin typeface="Times New Roman" panose="02020603050405020304" pitchFamily="18" charset="0"/>
                <a:cs typeface="Times New Roman" panose="02020603050405020304" pitchFamily="18" charset="0"/>
              </a:rPr>
              <a:t>Ramraya</a:t>
            </a:r>
            <a:r>
              <a:rPr lang="en-US" b="1" dirty="0" smtClean="0">
                <a:solidFill>
                  <a:schemeClr val="bg2">
                    <a:lumMod val="25000"/>
                  </a:schemeClr>
                </a:solidFill>
                <a:latin typeface="Times New Roman" panose="02020603050405020304" pitchFamily="18" charset="0"/>
                <a:cs typeface="Times New Roman" panose="02020603050405020304" pitchFamily="18" charset="0"/>
              </a:rPr>
              <a:t> the Courageous</a:t>
            </a:r>
            <a:endParaRPr lang="en-US"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533400" y="2895600"/>
            <a:ext cx="8153400" cy="3657600"/>
          </a:xfrm>
        </p:spPr>
        <p:txBody>
          <a:bodyPr>
            <a:normAutofit fontScale="92500" lnSpcReduction="10000"/>
          </a:bodyPr>
          <a:lstStyle/>
          <a:p>
            <a:pPr marL="342900" indent="-342900" algn="l">
              <a:buFont typeface="Arial" panose="020B0604020202020204" pitchFamily="34" charset="0"/>
              <a:buChar char="•"/>
            </a:pPr>
            <a:r>
              <a:rPr lang="en-US" sz="2000" b="1" dirty="0" smtClean="0">
                <a:solidFill>
                  <a:schemeClr val="bg2">
                    <a:lumMod val="25000"/>
                  </a:schemeClr>
                </a:solidFill>
              </a:rPr>
              <a:t>As </a:t>
            </a:r>
            <a:r>
              <a:rPr lang="en-US" sz="2000" b="1" dirty="0" err="1" smtClean="0">
                <a:solidFill>
                  <a:schemeClr val="bg2">
                    <a:lumMod val="25000"/>
                  </a:schemeClr>
                </a:solidFill>
              </a:rPr>
              <a:t>Ramraya</a:t>
            </a:r>
            <a:r>
              <a:rPr lang="en-US" sz="2000" b="1" dirty="0" smtClean="0">
                <a:solidFill>
                  <a:schemeClr val="bg2">
                    <a:lumMod val="25000"/>
                  </a:schemeClr>
                </a:solidFill>
              </a:rPr>
              <a:t> became stronger over nearly 3 decades at the helm, the fragmented </a:t>
            </a:r>
            <a:r>
              <a:rPr lang="en-US" sz="2000" b="1" dirty="0" err="1" smtClean="0">
                <a:solidFill>
                  <a:schemeClr val="bg2">
                    <a:lumMod val="25000"/>
                  </a:schemeClr>
                </a:solidFill>
              </a:rPr>
              <a:t>Bahmani</a:t>
            </a:r>
            <a:r>
              <a:rPr lang="en-US" sz="2000" b="1" dirty="0" smtClean="0">
                <a:solidFill>
                  <a:schemeClr val="bg2">
                    <a:lumMod val="25000"/>
                  </a:schemeClr>
                </a:solidFill>
              </a:rPr>
              <a:t> Sultans decided to unite in the name of Islam to subdue the ‘</a:t>
            </a:r>
            <a:r>
              <a:rPr lang="en-US" sz="2000" b="1" dirty="0" err="1" smtClean="0">
                <a:solidFill>
                  <a:schemeClr val="bg2">
                    <a:lumMod val="25000"/>
                  </a:schemeClr>
                </a:solidFill>
              </a:rPr>
              <a:t>kafir</a:t>
            </a:r>
            <a:r>
              <a:rPr lang="en-US" sz="2000" b="1" dirty="0" smtClean="0">
                <a:solidFill>
                  <a:schemeClr val="bg2">
                    <a:lumMod val="25000"/>
                  </a:schemeClr>
                </a:solidFill>
              </a:rPr>
              <a:t>’ state of </a:t>
            </a:r>
            <a:r>
              <a:rPr lang="en-US" sz="2000" b="1" dirty="0" err="1" smtClean="0">
                <a:solidFill>
                  <a:schemeClr val="bg2">
                    <a:lumMod val="25000"/>
                  </a:schemeClr>
                </a:solidFill>
              </a:rPr>
              <a:t>Vijaynagar</a:t>
            </a:r>
            <a:r>
              <a:rPr lang="en-US" sz="2000" b="1" dirty="0" smtClean="0">
                <a:solidFill>
                  <a:schemeClr val="bg2">
                    <a:lumMod val="25000"/>
                  </a:schemeClr>
                </a:solidFill>
              </a:rPr>
              <a:t>. As the </a:t>
            </a:r>
            <a:r>
              <a:rPr lang="en-US" sz="2000" b="1" dirty="0" err="1" smtClean="0">
                <a:solidFill>
                  <a:schemeClr val="bg2">
                    <a:lumMod val="25000"/>
                  </a:schemeClr>
                </a:solidFill>
              </a:rPr>
              <a:t>Bahmani</a:t>
            </a:r>
            <a:r>
              <a:rPr lang="en-US" sz="2000" b="1" dirty="0" smtClean="0">
                <a:solidFill>
                  <a:schemeClr val="bg2">
                    <a:lumMod val="25000"/>
                  </a:schemeClr>
                </a:solidFill>
              </a:rPr>
              <a:t> Sultans never trusted each other they held intermarriages within each others’ kingdoms to cement their allegiance to the Islamic cause.</a:t>
            </a:r>
          </a:p>
          <a:p>
            <a:pPr marL="342900" indent="-342900" algn="l">
              <a:buFont typeface="Arial" panose="020B0604020202020204" pitchFamily="34" charset="0"/>
              <a:buChar char="•"/>
            </a:pPr>
            <a:r>
              <a:rPr lang="en-US" sz="2000" b="1" dirty="0" smtClean="0">
                <a:solidFill>
                  <a:schemeClr val="bg2">
                    <a:lumMod val="25000"/>
                  </a:schemeClr>
                </a:solidFill>
              </a:rPr>
              <a:t>Finally all 5 states of the Sultanate made a combined attack on </a:t>
            </a:r>
            <a:r>
              <a:rPr lang="en-US" sz="2000" b="1" dirty="0" err="1" smtClean="0">
                <a:solidFill>
                  <a:schemeClr val="bg2">
                    <a:lumMod val="25000"/>
                  </a:schemeClr>
                </a:solidFill>
              </a:rPr>
              <a:t>Vijaynagar</a:t>
            </a:r>
            <a:r>
              <a:rPr lang="en-US" sz="2000" b="1" dirty="0" smtClean="0">
                <a:solidFill>
                  <a:schemeClr val="bg2">
                    <a:lumMod val="25000"/>
                  </a:schemeClr>
                </a:solidFill>
              </a:rPr>
              <a:t> in 1565 at </a:t>
            </a:r>
            <a:r>
              <a:rPr lang="en-US" sz="2000" b="1" dirty="0" err="1" smtClean="0">
                <a:solidFill>
                  <a:schemeClr val="bg2">
                    <a:lumMod val="25000"/>
                  </a:schemeClr>
                </a:solidFill>
              </a:rPr>
              <a:t>Rakshasbhuvan</a:t>
            </a:r>
            <a:r>
              <a:rPr lang="en-US" sz="2000" b="1" dirty="0">
                <a:solidFill>
                  <a:schemeClr val="bg2">
                    <a:lumMod val="25000"/>
                  </a:schemeClr>
                </a:solidFill>
              </a:rPr>
              <a:t> </a:t>
            </a:r>
            <a:r>
              <a:rPr lang="en-US" sz="2000" b="1" dirty="0" smtClean="0">
                <a:solidFill>
                  <a:schemeClr val="bg2">
                    <a:lumMod val="25000"/>
                  </a:schemeClr>
                </a:solidFill>
              </a:rPr>
              <a:t>(The </a:t>
            </a:r>
            <a:r>
              <a:rPr lang="en-US" sz="2000" b="1" dirty="0" err="1" smtClean="0">
                <a:solidFill>
                  <a:schemeClr val="bg2">
                    <a:lumMod val="25000"/>
                  </a:schemeClr>
                </a:solidFill>
              </a:rPr>
              <a:t>Talikota</a:t>
            </a:r>
            <a:r>
              <a:rPr lang="en-US" sz="2000" b="1" dirty="0" smtClean="0">
                <a:solidFill>
                  <a:schemeClr val="bg2">
                    <a:lumMod val="25000"/>
                  </a:schemeClr>
                </a:solidFill>
              </a:rPr>
              <a:t> War). Although </a:t>
            </a:r>
            <a:r>
              <a:rPr lang="en-US" sz="2000" b="1" dirty="0" err="1" smtClean="0">
                <a:solidFill>
                  <a:schemeClr val="bg2">
                    <a:lumMod val="25000"/>
                  </a:schemeClr>
                </a:solidFill>
              </a:rPr>
              <a:t>Ramraya</a:t>
            </a:r>
            <a:r>
              <a:rPr lang="en-US" sz="2000" b="1" dirty="0" smtClean="0">
                <a:solidFill>
                  <a:schemeClr val="bg2">
                    <a:lumMod val="25000"/>
                  </a:schemeClr>
                </a:solidFill>
              </a:rPr>
              <a:t> was 70 years old at that time he himself went to war with his army and fought valiantly for hours. Finally he was surrounded by the Sultanate Soldiers who promptly beheaded him and paraded his severed head on a spear.</a:t>
            </a:r>
          </a:p>
          <a:p>
            <a:pPr marL="342900" indent="-342900" algn="l">
              <a:buFont typeface="Arial" panose="020B0604020202020204" pitchFamily="34" charset="0"/>
              <a:buChar char="•"/>
            </a:pPr>
            <a:r>
              <a:rPr lang="en-US" sz="2000" b="1" dirty="0" smtClean="0">
                <a:solidFill>
                  <a:schemeClr val="bg2">
                    <a:lumMod val="25000"/>
                  </a:schemeClr>
                </a:solidFill>
              </a:rPr>
              <a:t>Seeing their king dead, the </a:t>
            </a:r>
            <a:r>
              <a:rPr lang="en-US" sz="2000" b="1" dirty="0" err="1" smtClean="0">
                <a:solidFill>
                  <a:schemeClr val="bg2">
                    <a:lumMod val="25000"/>
                  </a:schemeClr>
                </a:solidFill>
              </a:rPr>
              <a:t>Vijaynagar</a:t>
            </a:r>
            <a:r>
              <a:rPr lang="en-US" sz="2000" b="1" dirty="0" smtClean="0">
                <a:solidFill>
                  <a:schemeClr val="bg2">
                    <a:lumMod val="25000"/>
                  </a:schemeClr>
                </a:solidFill>
              </a:rPr>
              <a:t> Army retreated as the soldiers of the Sultanate wreaked havoc on </a:t>
            </a:r>
            <a:r>
              <a:rPr lang="en-US" sz="2000" b="1" dirty="0" err="1" smtClean="0">
                <a:solidFill>
                  <a:schemeClr val="bg2">
                    <a:lumMod val="25000"/>
                  </a:schemeClr>
                </a:solidFill>
              </a:rPr>
              <a:t>Vijaynagar</a:t>
            </a:r>
            <a:r>
              <a:rPr lang="en-US" sz="2000" b="1" dirty="0" smtClean="0">
                <a:solidFill>
                  <a:schemeClr val="bg2">
                    <a:lumMod val="25000"/>
                  </a:schemeClr>
                </a:solidFill>
              </a:rPr>
              <a:t> destroying buildings, temples and libraries.     </a:t>
            </a:r>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43200" y="990600"/>
            <a:ext cx="3810000" cy="1828800"/>
          </a:xfrm>
          <a:prstGeom prst="rect">
            <a:avLst/>
          </a:prstGeom>
        </p:spPr>
      </p:pic>
      <p:pic>
        <p:nvPicPr>
          <p:cNvPr id="5" name="Slide 14 Tanish.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47800" y="1690255"/>
            <a:ext cx="609600" cy="609600"/>
          </a:xfrm>
          <a:prstGeom prst="rect">
            <a:avLst/>
          </a:prstGeom>
        </p:spPr>
      </p:pic>
    </p:spTree>
    <p:custDataLst>
      <p:tags r:id="rId1"/>
    </p:custDataLst>
    <p:extLst>
      <p:ext uri="{BB962C8B-B14F-4D97-AF65-F5344CB8AC3E}">
        <p14:creationId xmlns:p14="http://schemas.microsoft.com/office/powerpoint/2010/main" val="1067116091"/>
      </p:ext>
    </p:extLst>
  </p:cSld>
  <p:clrMapOvr>
    <a:masterClrMapping/>
  </p:clrMapOvr>
  <mc:AlternateContent xmlns:mc="http://schemas.openxmlformats.org/markup-compatibility/2006">
    <mc:Choice xmlns:p14="http://schemas.microsoft.com/office/powerpoint/2010/main" Requires="p14">
      <p:transition spd="slow" p14:dur="2000" advTm="75569"/>
    </mc:Choice>
    <mc:Fallback>
      <p:transition spd="slow" advTm="755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5"/>
                    </p:tgtEl>
                  </p:cond>
                </p:stCondLst>
                <p:endSync evt="end" delay="0">
                  <p:rtn val="all"/>
                </p:endSync>
                <p:childTnLst>
                  <p:par>
                    <p:cTn id="20" fill="hold">
                      <p:stCondLst>
                        <p:cond delay="0"/>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69257" fill="hold"/>
                                        <p:tgtEl>
                                          <p:spTgt spid="5"/>
                                        </p:tgtEl>
                                      </p:cBhvr>
                                    </p:cmd>
                                  </p:childTnLst>
                                </p:cTn>
                              </p:par>
                            </p:childTnLst>
                          </p:cTn>
                        </p:par>
                      </p:childTnLst>
                    </p:cTn>
                  </p:par>
                </p:childTnLst>
              </p:cTn>
              <p:nextCondLst>
                <p:cond evt="onClick" delay="0">
                  <p:tgtEl>
                    <p:spTgt spid="5"/>
                  </p:tgtEl>
                </p:cond>
              </p:nextCondLst>
            </p:seq>
            <p:audio>
              <p:cMediaNode vol="80000">
                <p:cTn id="24" fill="hold" display="0">
                  <p:stCondLst>
                    <p:cond delay="indefinite"/>
                  </p:stCondLst>
                  <p:endCondLst>
                    <p:cond evt="onStopAudio" delay="0">
                      <p:tgtEl>
                        <p:sldTgt/>
                      </p:tgtEl>
                    </p:cond>
                  </p:endCondLst>
                </p:cTn>
                <p:tgtEl>
                  <p:spTgt spid="5"/>
                </p:tgtEl>
              </p:cMediaNode>
            </p:audio>
          </p:childTnLst>
        </p:cTn>
      </p:par>
    </p:tnLst>
    <p:bldLst>
      <p:bldP spid="2" grpId="0"/>
    </p:bldLst>
  </p:timing>
  <p:extLst>
    <p:ext uri="{E180D4A7-C9FB-4DFB-919C-405C955672EB}">
      <p14:showEvtLst xmlns:p14="http://schemas.microsoft.com/office/powerpoint/2010/main">
        <p14:playEvt time="4065" objId="5"/>
        <p14:stopEvt time="73444" objId="5"/>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3886200"/>
            <a:ext cx="7543800" cy="1752600"/>
          </a:xfrm>
        </p:spPr>
        <p:txBody>
          <a:bodyPr>
            <a:normAutofit/>
          </a:bodyPr>
          <a:lstStyle/>
          <a:p>
            <a:pPr algn="l"/>
            <a:r>
              <a:rPr lang="en-US" sz="2000" b="1" dirty="0" smtClean="0">
                <a:solidFill>
                  <a:schemeClr val="bg2">
                    <a:lumMod val="25000"/>
                  </a:schemeClr>
                </a:solidFill>
              </a:rPr>
              <a:t>The fall of the </a:t>
            </a:r>
            <a:r>
              <a:rPr lang="en-US" sz="2000" b="1" dirty="0" err="1" smtClean="0">
                <a:solidFill>
                  <a:schemeClr val="bg2">
                    <a:lumMod val="25000"/>
                  </a:schemeClr>
                </a:solidFill>
              </a:rPr>
              <a:t>Vijaynagar</a:t>
            </a:r>
            <a:r>
              <a:rPr lang="en-US" sz="2000" b="1" dirty="0" smtClean="0">
                <a:solidFill>
                  <a:schemeClr val="bg2">
                    <a:lumMod val="25000"/>
                  </a:schemeClr>
                </a:solidFill>
              </a:rPr>
              <a:t> Empire does not mean that the cause of the Hindu Empire reached a full stop as a few decades later a great personality was born in 1630 who would go on to found a 200 year long Empire and take the </a:t>
            </a:r>
            <a:r>
              <a:rPr lang="en-US" sz="2000" b="1" dirty="0" err="1" smtClean="0">
                <a:solidFill>
                  <a:schemeClr val="bg2">
                    <a:lumMod val="25000"/>
                  </a:schemeClr>
                </a:solidFill>
              </a:rPr>
              <a:t>Hindavi</a:t>
            </a:r>
            <a:r>
              <a:rPr lang="en-US" sz="2000" b="1" dirty="0" smtClean="0">
                <a:solidFill>
                  <a:schemeClr val="bg2">
                    <a:lumMod val="25000"/>
                  </a:schemeClr>
                </a:solidFill>
              </a:rPr>
              <a:t> </a:t>
            </a:r>
            <a:r>
              <a:rPr lang="en-US" sz="2000" b="1" dirty="0" err="1" smtClean="0">
                <a:solidFill>
                  <a:schemeClr val="bg2">
                    <a:lumMod val="25000"/>
                  </a:schemeClr>
                </a:solidFill>
              </a:rPr>
              <a:t>Swarajya</a:t>
            </a:r>
            <a:r>
              <a:rPr lang="en-US" sz="2000" b="1" dirty="0" smtClean="0">
                <a:solidFill>
                  <a:schemeClr val="bg2">
                    <a:lumMod val="25000"/>
                  </a:schemeClr>
                </a:solidFill>
              </a:rPr>
              <a:t> to the next level- </a:t>
            </a:r>
            <a:r>
              <a:rPr lang="en-US" sz="2000" b="1" dirty="0" err="1" smtClean="0">
                <a:solidFill>
                  <a:schemeClr val="bg2">
                    <a:lumMod val="25000"/>
                  </a:schemeClr>
                </a:solidFill>
              </a:rPr>
              <a:t>Chhatrapati</a:t>
            </a:r>
            <a:r>
              <a:rPr lang="en-US" sz="2000" b="1" dirty="0" smtClean="0">
                <a:solidFill>
                  <a:schemeClr val="bg2">
                    <a:lumMod val="25000"/>
                  </a:schemeClr>
                </a:solidFill>
              </a:rPr>
              <a:t> </a:t>
            </a:r>
            <a:r>
              <a:rPr lang="en-US" sz="2000" b="1" dirty="0" err="1" smtClean="0">
                <a:solidFill>
                  <a:schemeClr val="bg2">
                    <a:lumMod val="25000"/>
                  </a:schemeClr>
                </a:solidFill>
              </a:rPr>
              <a:t>Shivaji</a:t>
            </a:r>
            <a:r>
              <a:rPr lang="en-US" sz="2000" b="1" dirty="0" smtClean="0">
                <a:solidFill>
                  <a:schemeClr val="bg2">
                    <a:lumMod val="25000"/>
                  </a:schemeClr>
                </a:solidFill>
              </a:rPr>
              <a:t> </a:t>
            </a:r>
            <a:r>
              <a:rPr lang="en-US" sz="2000" b="1" dirty="0" err="1" smtClean="0">
                <a:solidFill>
                  <a:schemeClr val="bg2">
                    <a:lumMod val="25000"/>
                  </a:schemeClr>
                </a:solidFill>
              </a:rPr>
              <a:t>Maharaj</a:t>
            </a:r>
            <a:r>
              <a:rPr lang="en-US" sz="2000" b="1" dirty="0" smtClean="0">
                <a:solidFill>
                  <a:schemeClr val="bg2">
                    <a:lumMod val="25000"/>
                  </a:schemeClr>
                </a:solidFill>
              </a:rPr>
              <a:t>, the founder of the Maratha Empire  </a:t>
            </a:r>
            <a:endParaRPr lang="en-US" sz="2000" b="1" dirty="0">
              <a:solidFill>
                <a:schemeClr val="bg2">
                  <a:lumMod val="25000"/>
                </a:schemeClr>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0" y="385763"/>
            <a:ext cx="2514600" cy="3271838"/>
          </a:xfrm>
          <a:prstGeom prst="rect">
            <a:avLst/>
          </a:prstGeom>
        </p:spPr>
      </p:pic>
      <p:pic>
        <p:nvPicPr>
          <p:cNvPr id="2" name="slide 15 Nikhil.wav">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114800" y="5562600"/>
            <a:ext cx="609600" cy="609600"/>
          </a:xfrm>
          <a:prstGeom prst="rect">
            <a:avLst/>
          </a:prstGeom>
        </p:spPr>
      </p:pic>
    </p:spTree>
    <p:custDataLst>
      <p:tags r:id="rId1"/>
    </p:custDataLst>
    <p:extLst>
      <p:ext uri="{BB962C8B-B14F-4D97-AF65-F5344CB8AC3E}">
        <p14:creationId xmlns:p14="http://schemas.microsoft.com/office/powerpoint/2010/main" val="2450962437"/>
      </p:ext>
    </p:extLst>
  </p:cSld>
  <p:clrMapOvr>
    <a:masterClrMapping/>
  </p:clrMapOvr>
  <mc:AlternateContent xmlns:mc="http://schemas.openxmlformats.org/markup-compatibility/2006">
    <mc:Choice xmlns:p14="http://schemas.microsoft.com/office/powerpoint/2010/main" Requires="p14">
      <p:transition spd="slow" p14:dur="2000" advTm="35069"/>
    </mc:Choice>
    <mc:Fallback>
      <p:transition spd="slow" advTm="350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25024" fill="hold"/>
                                        <p:tgtEl>
                                          <p:spTgt spid="2"/>
                                        </p:tgtEl>
                                      </p:cBhvr>
                                    </p:cmd>
                                  </p:childTnLst>
                                </p:cTn>
                              </p:par>
                            </p:childTnLst>
                          </p:cTn>
                        </p:par>
                      </p:childTnLst>
                    </p:cTn>
                  </p:par>
                </p:childTnLst>
              </p:cTn>
              <p:nextCondLst>
                <p:cond evt="onClick" delay="0">
                  <p:tgtEl>
                    <p:spTgt spid="2"/>
                  </p:tgtEl>
                </p:cond>
              </p:nextCondLst>
            </p:seq>
            <p:audio>
              <p:cMediaNode vol="80000">
                <p:cTn id="18"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7578" objId="2"/>
        <p14:stopEvt time="32832" objId="2"/>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990600" y="381000"/>
            <a:ext cx="7696200" cy="5745163"/>
          </a:xfrm>
        </p:spPr>
        <p:txBody>
          <a:bodyPr>
            <a:normAutofit/>
          </a:bodyPr>
          <a:lstStyle/>
          <a:p>
            <a:pPr marL="0" indent="0" algn="ctr">
              <a:buNone/>
            </a:pPr>
            <a:endParaRPr lang="en-US" sz="2500" b="1" dirty="0" smtClean="0">
              <a:solidFill>
                <a:schemeClr val="tx1">
                  <a:lumMod val="75000"/>
                  <a:lumOff val="25000"/>
                </a:schemeClr>
              </a:solidFill>
            </a:endParaRPr>
          </a:p>
          <a:p>
            <a:pPr marL="0" indent="0" algn="ctr">
              <a:buNone/>
            </a:pPr>
            <a:r>
              <a:rPr lang="en-US" sz="2500" b="1" dirty="0">
                <a:solidFill>
                  <a:schemeClr val="tx1">
                    <a:lumMod val="75000"/>
                    <a:lumOff val="25000"/>
                  </a:schemeClr>
                </a:solidFill>
              </a:rPr>
              <a:t>Created by</a:t>
            </a:r>
            <a:br>
              <a:rPr lang="en-US" sz="2500" b="1" dirty="0">
                <a:solidFill>
                  <a:schemeClr val="tx1">
                    <a:lumMod val="75000"/>
                    <a:lumOff val="25000"/>
                  </a:schemeClr>
                </a:solidFill>
              </a:rPr>
            </a:br>
            <a:r>
              <a:rPr lang="en-US" sz="2500" b="1" dirty="0">
                <a:solidFill>
                  <a:schemeClr val="tx1">
                    <a:lumMod val="75000"/>
                    <a:lumOff val="25000"/>
                  </a:schemeClr>
                </a:solidFill>
              </a:rPr>
              <a:t>Nikhil </a:t>
            </a:r>
            <a:r>
              <a:rPr lang="en-US" sz="2500" b="1" dirty="0" err="1">
                <a:solidFill>
                  <a:schemeClr val="tx1">
                    <a:lumMod val="75000"/>
                    <a:lumOff val="25000"/>
                  </a:schemeClr>
                </a:solidFill>
              </a:rPr>
              <a:t>Chaudhari</a:t>
            </a:r>
            <a:endParaRPr lang="en-US" sz="2500" b="1" dirty="0">
              <a:solidFill>
                <a:schemeClr val="tx1">
                  <a:lumMod val="75000"/>
                  <a:lumOff val="25000"/>
                </a:schemeClr>
              </a:solidFill>
            </a:endParaRPr>
          </a:p>
          <a:p>
            <a:pPr marL="0" indent="0" algn="ctr">
              <a:buNone/>
            </a:pPr>
            <a:endParaRPr lang="en-US" sz="2500" b="1" dirty="0" smtClean="0">
              <a:solidFill>
                <a:schemeClr val="tx1">
                  <a:lumMod val="75000"/>
                  <a:lumOff val="25000"/>
                </a:schemeClr>
              </a:solidFill>
            </a:endParaRPr>
          </a:p>
          <a:p>
            <a:pPr marL="0" indent="0" algn="ctr">
              <a:buNone/>
            </a:pPr>
            <a:r>
              <a:rPr lang="en-US" sz="2500" b="1" dirty="0" smtClean="0">
                <a:solidFill>
                  <a:schemeClr val="tx1">
                    <a:lumMod val="75000"/>
                    <a:lumOff val="25000"/>
                  </a:schemeClr>
                </a:solidFill>
              </a:rPr>
              <a:t>Narrators:</a:t>
            </a:r>
          </a:p>
          <a:p>
            <a:pPr marL="0" indent="0" algn="ctr">
              <a:buNone/>
            </a:pPr>
            <a:r>
              <a:rPr lang="en-US" sz="2500" b="1" dirty="0" err="1" smtClean="0">
                <a:solidFill>
                  <a:schemeClr val="tx1">
                    <a:lumMod val="75000"/>
                    <a:lumOff val="25000"/>
                  </a:schemeClr>
                </a:solidFill>
              </a:rPr>
              <a:t>Tanish</a:t>
            </a:r>
            <a:r>
              <a:rPr lang="en-US" sz="2500" b="1" dirty="0" smtClean="0">
                <a:solidFill>
                  <a:schemeClr val="tx1">
                    <a:lumMod val="75000"/>
                    <a:lumOff val="25000"/>
                  </a:schemeClr>
                </a:solidFill>
              </a:rPr>
              <a:t> </a:t>
            </a:r>
            <a:r>
              <a:rPr lang="en-US" sz="2500" b="1" dirty="0" err="1" smtClean="0">
                <a:solidFill>
                  <a:schemeClr val="tx1">
                    <a:lumMod val="75000"/>
                    <a:lumOff val="25000"/>
                  </a:schemeClr>
                </a:solidFill>
              </a:rPr>
              <a:t>Venkatesh</a:t>
            </a:r>
            <a:endParaRPr lang="en-US" sz="2500" b="1" dirty="0" smtClean="0">
              <a:solidFill>
                <a:schemeClr val="tx1">
                  <a:lumMod val="75000"/>
                  <a:lumOff val="25000"/>
                </a:schemeClr>
              </a:solidFill>
            </a:endParaRPr>
          </a:p>
          <a:p>
            <a:pPr marL="0" indent="0" algn="ctr">
              <a:buNone/>
            </a:pPr>
            <a:r>
              <a:rPr lang="en-US" sz="2500" b="1" dirty="0" err="1" smtClean="0">
                <a:solidFill>
                  <a:schemeClr val="tx1">
                    <a:lumMod val="75000"/>
                    <a:lumOff val="25000"/>
                  </a:schemeClr>
                </a:solidFill>
              </a:rPr>
              <a:t>Deepti</a:t>
            </a:r>
            <a:r>
              <a:rPr lang="en-US" sz="2500" b="1" dirty="0" smtClean="0">
                <a:solidFill>
                  <a:schemeClr val="tx1">
                    <a:lumMod val="75000"/>
                    <a:lumOff val="25000"/>
                  </a:schemeClr>
                </a:solidFill>
              </a:rPr>
              <a:t> </a:t>
            </a:r>
            <a:r>
              <a:rPr lang="en-US" sz="2500" b="1" dirty="0" err="1" smtClean="0">
                <a:solidFill>
                  <a:schemeClr val="tx1">
                    <a:lumMod val="75000"/>
                    <a:lumOff val="25000"/>
                  </a:schemeClr>
                </a:solidFill>
              </a:rPr>
              <a:t>Ghosal</a:t>
            </a:r>
            <a:endParaRPr lang="en-US" sz="2500" b="1" dirty="0" smtClean="0">
              <a:solidFill>
                <a:schemeClr val="tx1">
                  <a:lumMod val="75000"/>
                  <a:lumOff val="25000"/>
                </a:schemeClr>
              </a:solidFill>
            </a:endParaRPr>
          </a:p>
          <a:p>
            <a:pPr marL="0" indent="0" algn="ctr">
              <a:buNone/>
            </a:pPr>
            <a:r>
              <a:rPr lang="en-US" sz="2500" b="1" dirty="0" err="1" smtClean="0">
                <a:solidFill>
                  <a:schemeClr val="tx1">
                    <a:lumMod val="75000"/>
                    <a:lumOff val="25000"/>
                  </a:schemeClr>
                </a:solidFill>
              </a:rPr>
              <a:t>Divya</a:t>
            </a:r>
            <a:r>
              <a:rPr lang="en-US" sz="2500" b="1" dirty="0" smtClean="0">
                <a:solidFill>
                  <a:schemeClr val="tx1">
                    <a:lumMod val="75000"/>
                    <a:lumOff val="25000"/>
                  </a:schemeClr>
                </a:solidFill>
              </a:rPr>
              <a:t> </a:t>
            </a:r>
            <a:r>
              <a:rPr lang="en-US" sz="2500" b="1" dirty="0" err="1" smtClean="0">
                <a:solidFill>
                  <a:schemeClr val="tx1">
                    <a:lumMod val="75000"/>
                    <a:lumOff val="25000"/>
                  </a:schemeClr>
                </a:solidFill>
              </a:rPr>
              <a:t>Mehendiratta</a:t>
            </a:r>
            <a:endParaRPr lang="en-US" sz="2500" b="1" dirty="0" smtClean="0">
              <a:solidFill>
                <a:schemeClr val="tx1">
                  <a:lumMod val="75000"/>
                  <a:lumOff val="25000"/>
                </a:schemeClr>
              </a:solidFill>
            </a:endParaRPr>
          </a:p>
          <a:p>
            <a:pPr marL="0" indent="0" algn="ctr">
              <a:buNone/>
            </a:pPr>
            <a:r>
              <a:rPr lang="en-US" sz="2500" b="1" dirty="0" smtClean="0">
                <a:solidFill>
                  <a:schemeClr val="tx1">
                    <a:lumMod val="75000"/>
                    <a:lumOff val="25000"/>
                  </a:schemeClr>
                </a:solidFill>
              </a:rPr>
              <a:t>&amp;</a:t>
            </a:r>
          </a:p>
          <a:p>
            <a:pPr marL="0" indent="0" algn="ctr">
              <a:buNone/>
            </a:pPr>
            <a:r>
              <a:rPr lang="en-US" sz="2500" b="1" dirty="0" smtClean="0">
                <a:solidFill>
                  <a:schemeClr val="tx1">
                    <a:lumMod val="75000"/>
                    <a:lumOff val="25000"/>
                  </a:schemeClr>
                </a:solidFill>
              </a:rPr>
              <a:t>Nikhil </a:t>
            </a:r>
            <a:r>
              <a:rPr lang="en-US" sz="2500" b="1" dirty="0" err="1" smtClean="0">
                <a:solidFill>
                  <a:schemeClr val="tx1">
                    <a:lumMod val="75000"/>
                    <a:lumOff val="25000"/>
                  </a:schemeClr>
                </a:solidFill>
              </a:rPr>
              <a:t>Chaudhari</a:t>
            </a:r>
            <a:endParaRPr lang="en-US" sz="2500" b="1" dirty="0">
              <a:solidFill>
                <a:schemeClr val="tx1">
                  <a:lumMod val="75000"/>
                  <a:lumOff val="25000"/>
                </a:schemeClr>
              </a:solidFill>
            </a:endParaRPr>
          </a:p>
        </p:txBody>
      </p:sp>
    </p:spTree>
    <p:custDataLst>
      <p:tags r:id="rId1"/>
    </p:custDataLst>
    <p:extLst>
      <p:ext uri="{BB962C8B-B14F-4D97-AF65-F5344CB8AC3E}">
        <p14:creationId xmlns:p14="http://schemas.microsoft.com/office/powerpoint/2010/main" val="3752367466"/>
      </p:ext>
    </p:extLst>
  </p:cSld>
  <p:clrMapOvr>
    <a:masterClrMapping/>
  </p:clrMapOvr>
  <mc:AlternateContent xmlns:mc="http://schemas.openxmlformats.org/markup-compatibility/2006">
    <mc:Choice xmlns:p14="http://schemas.microsoft.com/office/powerpoint/2010/main" Requires="p14">
      <p:transition spd="slow" p14:dur="2000" advTm="5942"/>
    </mc:Choice>
    <mc:Fallback>
      <p:transition spd="slow" advTm="59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anim calcmode="lin" valueType="num">
                                      <p:cBhvr additive="base">
                                        <p:cTn id="1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 calcmode="lin" valueType="num">
                                      <p:cBhvr additive="base">
                                        <p:cTn id="1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additive="base">
                                        <p:cTn id="1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 calcmode="lin" valueType="num">
                                      <p:cBhvr additive="base">
                                        <p:cTn id="2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 calcmode="lin" valueType="num">
                                      <p:cBhvr additive="base">
                                        <p:cTn id="2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1.7"/>
</p:tagLst>
</file>

<file path=ppt/tags/tag2.xml><?xml version="1.0" encoding="utf-8"?>
<p:tagLst xmlns:a="http://schemas.openxmlformats.org/drawingml/2006/main" xmlns:r="http://schemas.openxmlformats.org/officeDocument/2006/relationships" xmlns:p="http://schemas.openxmlformats.org/presentationml/2006/main">
  <p:tag name="TIMING" val="|1.2|1.5"/>
</p:tagLst>
</file>

<file path=ppt/tags/tag3.xml><?xml version="1.0" encoding="utf-8"?>
<p:tagLst xmlns:a="http://schemas.openxmlformats.org/drawingml/2006/main" xmlns:r="http://schemas.openxmlformats.org/officeDocument/2006/relationships" xmlns:p="http://schemas.openxmlformats.org/presentationml/2006/main">
  <p:tag name="TIMING" val="|1.1|1.4"/>
</p:tagLst>
</file>

<file path=ppt/tags/tag4.xml><?xml version="1.0" encoding="utf-8"?>
<p:tagLst xmlns:a="http://schemas.openxmlformats.org/drawingml/2006/main" xmlns:r="http://schemas.openxmlformats.org/officeDocument/2006/relationships" xmlns:p="http://schemas.openxmlformats.org/presentationml/2006/main">
  <p:tag name="TIMING" val="|1.5|1.3"/>
</p:tagLst>
</file>

<file path=ppt/tags/tag5.xml><?xml version="1.0" encoding="utf-8"?>
<p:tagLst xmlns:a="http://schemas.openxmlformats.org/drawingml/2006/main" xmlns:r="http://schemas.openxmlformats.org/officeDocument/2006/relationships" xmlns:p="http://schemas.openxmlformats.org/presentationml/2006/main">
  <p:tag name="TIMING" val="|1.5|1.2"/>
</p:tagLst>
</file>

<file path=ppt/tags/tag6.xml><?xml version="1.0" encoding="utf-8"?>
<p:tagLst xmlns:a="http://schemas.openxmlformats.org/drawingml/2006/main" xmlns:r="http://schemas.openxmlformats.org/officeDocument/2006/relationships" xmlns:p="http://schemas.openxmlformats.org/presentationml/2006/main">
  <p:tag name="TIMING" val="|1.8|1.2"/>
</p:tagLst>
</file>

<file path=ppt/tags/tag7.xml><?xml version="1.0" encoding="utf-8"?>
<p:tagLst xmlns:a="http://schemas.openxmlformats.org/drawingml/2006/main" xmlns:r="http://schemas.openxmlformats.org/officeDocument/2006/relationships" xmlns:p="http://schemas.openxmlformats.org/presentationml/2006/main">
  <p:tag name="TIMING" val="|1.5|1.2"/>
</p:tagLst>
</file>

<file path=ppt/tags/tag8.xml><?xml version="1.0" encoding="utf-8"?>
<p:tagLst xmlns:a="http://schemas.openxmlformats.org/drawingml/2006/main" xmlns:r="http://schemas.openxmlformats.org/officeDocument/2006/relationships" xmlns:p="http://schemas.openxmlformats.org/presentationml/2006/main">
  <p:tag name="TIMING" val="|1.4|1.5"/>
</p:tagLst>
</file>

<file path=ppt/tags/tag9.xml><?xml version="1.0" encoding="utf-8"?>
<p:tagLst xmlns:a="http://schemas.openxmlformats.org/drawingml/2006/main" xmlns:r="http://schemas.openxmlformats.org/officeDocument/2006/relationships" xmlns:p="http://schemas.openxmlformats.org/presentationml/2006/main">
  <p:tag name="TIMING" val="|1.2|3"/>
</p:tagLst>
</file>

<file path=ppt/tags/tag10.xml><?xml version="1.0" encoding="utf-8"?>
<p:tagLst xmlns:a="http://schemas.openxmlformats.org/drawingml/2006/main" xmlns:r="http://schemas.openxmlformats.org/officeDocument/2006/relationships" xmlns:p="http://schemas.openxmlformats.org/presentationml/2006/main">
  <p:tag name="TIMING" val="|1.2|1.2"/>
</p:tagLst>
</file>

<file path=ppt/tags/tag11.xml><?xml version="1.0" encoding="utf-8"?>
<p:tagLst xmlns:a="http://schemas.openxmlformats.org/drawingml/2006/main" xmlns:r="http://schemas.openxmlformats.org/officeDocument/2006/relationships" xmlns:p="http://schemas.openxmlformats.org/presentationml/2006/main">
  <p:tag name="TIMING" val="|1|1.5"/>
</p:tagLst>
</file>

<file path=ppt/tags/tag12.xml><?xml version="1.0" encoding="utf-8"?>
<p:tagLst xmlns:a="http://schemas.openxmlformats.org/drawingml/2006/main" xmlns:r="http://schemas.openxmlformats.org/officeDocument/2006/relationships" xmlns:p="http://schemas.openxmlformats.org/presentationml/2006/main">
  <p:tag name="TIMING" val="|1|1.2"/>
</p:tagLst>
</file>

<file path=ppt/tags/tag13.xml><?xml version="1.0" encoding="utf-8"?>
<p:tagLst xmlns:a="http://schemas.openxmlformats.org/drawingml/2006/main" xmlns:r="http://schemas.openxmlformats.org/officeDocument/2006/relationships" xmlns:p="http://schemas.openxmlformats.org/presentationml/2006/main">
  <p:tag name="TIMING" val="|1|1"/>
</p:tagLst>
</file>

<file path=ppt/tags/tag14.xml><?xml version="1.0" encoding="utf-8"?>
<p:tagLst xmlns:a="http://schemas.openxmlformats.org/drawingml/2006/main" xmlns:r="http://schemas.openxmlformats.org/officeDocument/2006/relationships" xmlns:p="http://schemas.openxmlformats.org/presentationml/2006/main">
  <p:tag name="TIMING" val="|1.5|2.9"/>
</p:tagLst>
</file>

<file path=ppt/tags/tag15.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TotalTime>
  <Words>1407</Words>
  <Application>Microsoft Office PowerPoint</Application>
  <PresentationFormat>On-screen Show (4:3)</PresentationFormat>
  <Paragraphs>69</Paragraphs>
  <Slides>16</Slides>
  <Notes>0</Notes>
  <HiddenSlides>0</HiddenSlides>
  <MMClips>17</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Disclaimer</vt:lpstr>
      <vt:lpstr>The Guardians of Bharat over the Ages</vt:lpstr>
      <vt:lpstr>Attacked, Captured and Converted</vt:lpstr>
      <vt:lpstr>Return and the Foundation of the Vijaynagar Empire</vt:lpstr>
      <vt:lpstr>Tungabhadra River: A Common Boundary</vt:lpstr>
      <vt:lpstr>Bukkaraya and Hariharraya</vt:lpstr>
      <vt:lpstr>A Prominent Empire</vt:lpstr>
      <vt:lpstr>The Appeasement Politics of Devaraya</vt:lpstr>
      <vt:lpstr>The Break Up of the Bahamani Sultanate</vt:lpstr>
      <vt:lpstr>Krishnadevaraya- A Golden Era</vt:lpstr>
      <vt:lpstr>The Reign of Krishnadevaraya</vt:lpstr>
      <vt:lpstr>The Reign of Krishnadevaraya</vt:lpstr>
      <vt:lpstr>The Reign of Ramraya</vt:lpstr>
      <vt:lpstr>Ramraya the Courageous</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dc:title>
  <dc:creator>Nikhil</dc:creator>
  <cp:lastModifiedBy>Nikhil</cp:lastModifiedBy>
  <cp:revision>59</cp:revision>
  <dcterms:created xsi:type="dcterms:W3CDTF">2006-08-16T00:00:00Z</dcterms:created>
  <dcterms:modified xsi:type="dcterms:W3CDTF">2022-06-29T18:29:00Z</dcterms:modified>
</cp:coreProperties>
</file>