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8" r:id="rId2"/>
    <p:sldId id="260" r:id="rId3"/>
    <p:sldId id="262" r:id="rId4"/>
    <p:sldId id="265" r:id="rId5"/>
    <p:sldId id="263" r:id="rId6"/>
    <p:sldId id="269" r:id="rId7"/>
    <p:sldId id="270" r:id="rId8"/>
    <p:sldId id="267" r:id="rId9"/>
    <p:sldId id="266" r:id="rId10"/>
    <p:sldId id="272" r:id="rId11"/>
    <p:sldId id="268" r:id="rId12"/>
    <p:sldId id="271" r:id="rId13"/>
  </p:sldIdLst>
  <p:sldSz cx="9144000" cy="6858000" type="screen4x3"/>
  <p:notesSz cx="6858000" cy="9144000"/>
  <p:defaultTextStyle>
    <a:defPPr>
      <a:defRPr lang="es-V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404" autoAdjust="0"/>
    <p:restoredTop sz="94660"/>
  </p:normalViewPr>
  <p:slideViewPr>
    <p:cSldViewPr>
      <p:cViewPr varScale="1">
        <p:scale>
          <a:sx n="88" d="100"/>
          <a:sy n="88" d="100"/>
        </p:scale>
        <p:origin x="-1570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V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109360-7BD6-4362-BEF7-A673BF5EAECA}" type="datetimeFigureOut">
              <a:rPr lang="es-VE" smtClean="0"/>
              <a:t>10/2/2022</a:t>
            </a:fld>
            <a:endParaRPr lang="es-V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V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V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V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616C11-2EE8-4AC7-88AA-F3BFE555206C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549051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V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616C11-2EE8-4AC7-88AA-F3BFE555206C}" type="slidenum">
              <a:rPr lang="es-VE" smtClean="0"/>
              <a:t>5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9224318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V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616C11-2EE8-4AC7-88AA-F3BFE555206C}" type="slidenum">
              <a:rPr lang="es-VE" smtClean="0"/>
              <a:t>6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8473233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V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616C11-2EE8-4AC7-88AA-F3BFE555206C}" type="slidenum">
              <a:rPr lang="es-VE" smtClean="0"/>
              <a:t>7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8473233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V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616C11-2EE8-4AC7-88AA-F3BFE555206C}" type="slidenum">
              <a:rPr lang="es-VE" smtClean="0"/>
              <a:t>8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9224318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V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616C11-2EE8-4AC7-88AA-F3BFE555206C}" type="slidenum">
              <a:rPr lang="es-VE" smtClean="0"/>
              <a:t>9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9224318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V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616C11-2EE8-4AC7-88AA-F3BFE555206C}" type="slidenum">
              <a:rPr lang="es-VE" smtClean="0"/>
              <a:t>10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922431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B32AD-ACC4-4A43-A1F5-2DFFDE2C6B6A}" type="datetimeFigureOut">
              <a:rPr lang="es-VE" smtClean="0"/>
              <a:t>10/2/2022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D9F0C-685C-464B-84A4-10FF1C0CCC26}" type="slidenum">
              <a:rPr lang="es-VE" smtClean="0"/>
              <a:t>‹Nº›</a:t>
            </a:fld>
            <a:endParaRPr lang="es-VE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B32AD-ACC4-4A43-A1F5-2DFFDE2C6B6A}" type="datetimeFigureOut">
              <a:rPr lang="es-VE" smtClean="0"/>
              <a:t>10/2/2022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D9F0C-685C-464B-84A4-10FF1C0CCC26}" type="slidenum">
              <a:rPr lang="es-VE" smtClean="0"/>
              <a:t>‹Nº›</a:t>
            </a:fld>
            <a:endParaRPr lang="es-VE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B32AD-ACC4-4A43-A1F5-2DFFDE2C6B6A}" type="datetimeFigureOut">
              <a:rPr lang="es-VE" smtClean="0"/>
              <a:t>10/2/2022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D9F0C-685C-464B-84A4-10FF1C0CCC26}" type="slidenum">
              <a:rPr lang="es-VE" smtClean="0"/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B32AD-ACC4-4A43-A1F5-2DFFDE2C6B6A}" type="datetimeFigureOut">
              <a:rPr lang="es-VE" smtClean="0"/>
              <a:t>10/2/2022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D9F0C-685C-464B-84A4-10FF1C0CCC26}" type="slidenum">
              <a:rPr lang="es-VE" smtClean="0"/>
              <a:t>‹Nº›</a:t>
            </a:fld>
            <a:endParaRPr lang="es-VE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B32AD-ACC4-4A43-A1F5-2DFFDE2C6B6A}" type="datetimeFigureOut">
              <a:rPr lang="es-VE" smtClean="0"/>
              <a:t>10/2/2022</a:t>
            </a:fld>
            <a:endParaRPr lang="es-V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D9F0C-685C-464B-84A4-10FF1C0CCC26}" type="slidenum">
              <a:rPr lang="es-VE" smtClean="0"/>
              <a:t>‹Nº›</a:t>
            </a:fld>
            <a:endParaRPr lang="es-VE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B32AD-ACC4-4A43-A1F5-2DFFDE2C6B6A}" type="datetimeFigureOut">
              <a:rPr lang="es-VE" smtClean="0"/>
              <a:t>10/2/2022</a:t>
            </a:fld>
            <a:endParaRPr lang="es-V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D9F0C-685C-464B-84A4-10FF1C0CCC26}" type="slidenum">
              <a:rPr lang="es-VE" smtClean="0"/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B32AD-ACC4-4A43-A1F5-2DFFDE2C6B6A}" type="datetimeFigureOut">
              <a:rPr lang="es-VE" smtClean="0"/>
              <a:t>10/2/2022</a:t>
            </a:fld>
            <a:endParaRPr lang="es-V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D9F0C-685C-464B-84A4-10FF1C0CCC26}" type="slidenum">
              <a:rPr lang="es-VE" smtClean="0"/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B32AD-ACC4-4A43-A1F5-2DFFDE2C6B6A}" type="datetimeFigureOut">
              <a:rPr lang="es-VE" smtClean="0"/>
              <a:t>10/2/2022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D9F0C-685C-464B-84A4-10FF1C0CCC26}" type="slidenum">
              <a:rPr lang="es-VE" smtClean="0"/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B32AD-ACC4-4A43-A1F5-2DFFDE2C6B6A}" type="datetimeFigureOut">
              <a:rPr lang="es-VE" smtClean="0"/>
              <a:t>10/2/2022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D9F0C-685C-464B-84A4-10FF1C0CCC26}" type="slidenum">
              <a:rPr lang="es-VE" smtClean="0"/>
              <a:t>‹Nº›</a:t>
            </a:fld>
            <a:endParaRPr lang="es-VE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B32AD-ACC4-4A43-A1F5-2DFFDE2C6B6A}" type="datetimeFigureOut">
              <a:rPr lang="es-VE" smtClean="0"/>
              <a:t>10/2/2022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D9F0C-685C-464B-84A4-10FF1C0CCC26}" type="slidenum">
              <a:rPr lang="es-VE" smtClean="0"/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B32AD-ACC4-4A43-A1F5-2DFFDE2C6B6A}" type="datetimeFigureOut">
              <a:rPr lang="es-VE" smtClean="0"/>
              <a:t>10/2/2022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D9F0C-685C-464B-84A4-10FF1C0CCC26}" type="slidenum">
              <a:rPr lang="es-VE" smtClean="0"/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8DB32AD-ACC4-4A43-A1F5-2DFFDE2C6B6A}" type="datetimeFigureOut">
              <a:rPr lang="es-VE" smtClean="0"/>
              <a:t>10/2/2022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93D9F0C-685C-464B-84A4-10FF1C0CCC26}" type="slidenum">
              <a:rPr lang="es-VE" smtClean="0"/>
              <a:t>‹Nº›</a:t>
            </a:fld>
            <a:endParaRPr 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7.png"/><Relationship Id="rId5" Type="http://schemas.openxmlformats.org/officeDocument/2006/relationships/image" Target="../media/image6.JPG"/><Relationship Id="rId4" Type="http://schemas.openxmlformats.org/officeDocument/2006/relationships/notesSlide" Target="../notesSlides/notesSlid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>
          <a:xfrm>
            <a:off x="2123728" y="244071"/>
            <a:ext cx="5580620" cy="1512168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VE" sz="1200" b="1" dirty="0"/>
              <a:t>REPÚBLICA BOLIVARIANA DE VENEZUELA</a:t>
            </a:r>
          </a:p>
          <a:p>
            <a:pPr marL="0" indent="0" algn="ctr">
              <a:buNone/>
            </a:pPr>
            <a:r>
              <a:rPr lang="es-VE" sz="1200" b="1" dirty="0"/>
              <a:t>MINISTERIO DEL PODER POPULAR PARA LA DEFENSA</a:t>
            </a:r>
          </a:p>
          <a:p>
            <a:pPr marL="0" indent="0" algn="ctr">
              <a:buNone/>
            </a:pPr>
            <a:r>
              <a:rPr lang="es-VE" sz="1200" b="1" dirty="0"/>
              <a:t>UNIVERSIDAD MILITAR BOLIVARIANA DE VENEZUELA</a:t>
            </a:r>
          </a:p>
          <a:p>
            <a:pPr marL="0" indent="0" algn="ctr">
              <a:buNone/>
            </a:pPr>
            <a:r>
              <a:rPr lang="es-VE" sz="1200" b="1" dirty="0"/>
              <a:t>CENTRO DE ESTUDIOS PALEOLÓGICOS ESTRATÉGICOS</a:t>
            </a:r>
          </a:p>
          <a:p>
            <a:pPr marL="0" indent="0" algn="ctr">
              <a:buNone/>
            </a:pPr>
            <a:r>
              <a:rPr lang="es-VE" sz="1200" b="1" dirty="0"/>
              <a:t>INSTITUTO DE ALTOS ESTUDIOS DE SEGURIDAD DE LA NACIÓN</a:t>
            </a:r>
          </a:p>
          <a:p>
            <a:pPr marL="0" indent="0" algn="ctr">
              <a:buNone/>
            </a:pPr>
            <a:r>
              <a:rPr lang="es-VE" sz="1200" b="1" dirty="0"/>
              <a:t>GRAN MARISCAL DE AYACUCHO ANTONIO JOSÉ DE SUCRE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920454" y="2780928"/>
            <a:ext cx="75314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2800" dirty="0"/>
              <a:t>ESTUDIOS INDEPENDIENTES </a:t>
            </a:r>
            <a:endParaRPr lang="es-VE" sz="2800" dirty="0" smtClean="0"/>
          </a:p>
          <a:p>
            <a:pPr algn="ctr"/>
            <a:r>
              <a:rPr lang="es-ES" sz="2800" dirty="0" smtClean="0"/>
              <a:t>Informe Final</a:t>
            </a:r>
            <a:endParaRPr lang="es-VE" sz="2800" dirty="0"/>
          </a:p>
        </p:txBody>
      </p:sp>
      <p:sp>
        <p:nvSpPr>
          <p:cNvPr id="5" name="4 CuadroTexto"/>
          <p:cNvSpPr txBox="1"/>
          <p:nvPr/>
        </p:nvSpPr>
        <p:spPr>
          <a:xfrm>
            <a:off x="5148064" y="5132926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MSc. </a:t>
            </a:r>
            <a:r>
              <a:rPr lang="es-ES" dirty="0" smtClean="0"/>
              <a:t>Walter Albarrán </a:t>
            </a:r>
            <a:r>
              <a:rPr lang="es-ES" dirty="0" err="1" smtClean="0"/>
              <a:t>Finol</a:t>
            </a:r>
            <a:endParaRPr lang="es-ES" dirty="0" smtClean="0"/>
          </a:p>
          <a:p>
            <a:pPr algn="ctr"/>
            <a:r>
              <a:rPr lang="es-ES" dirty="0" smtClean="0"/>
              <a:t>Tutora: Dra. </a:t>
            </a:r>
            <a:r>
              <a:rPr lang="es-ES" dirty="0" err="1" smtClean="0"/>
              <a:t>Yelitze</a:t>
            </a:r>
            <a:r>
              <a:rPr lang="es-ES" dirty="0" smtClean="0"/>
              <a:t> Castellanos</a:t>
            </a:r>
            <a:endParaRPr lang="es-VE" dirty="0"/>
          </a:p>
        </p:txBody>
      </p:sp>
      <p:sp>
        <p:nvSpPr>
          <p:cNvPr id="2" name="1 CuadroTexto"/>
          <p:cNvSpPr txBox="1"/>
          <p:nvPr/>
        </p:nvSpPr>
        <p:spPr>
          <a:xfrm>
            <a:off x="3207155" y="6063538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dirty="0"/>
              <a:t>ENERO 2022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VE"/>
          </a:p>
        </p:txBody>
      </p:sp>
      <p:pic>
        <p:nvPicPr>
          <p:cNvPr id="1028" name="Imagen 1" descr="C:\Users\Relaciones Intitucio\Desktop\Escudo IAEDEN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8998" y="468383"/>
            <a:ext cx="694094" cy="944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PRINCESAS\Pictures\ESCUDOS\ESCUDO UMBV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455" y="388087"/>
            <a:ext cx="776364" cy="116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615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9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uadroTexto"/>
          <p:cNvSpPr txBox="1"/>
          <p:nvPr/>
        </p:nvSpPr>
        <p:spPr>
          <a:xfrm>
            <a:off x="840805" y="3140968"/>
            <a:ext cx="2848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2000" b="1" dirty="0"/>
              <a:t>OBJETIVO GENERAL</a:t>
            </a:r>
          </a:p>
        </p:txBody>
      </p:sp>
      <p:sp>
        <p:nvSpPr>
          <p:cNvPr id="4" name="3 Rectángulo"/>
          <p:cNvSpPr/>
          <p:nvPr/>
        </p:nvSpPr>
        <p:spPr>
          <a:xfrm>
            <a:off x="930779" y="620688"/>
            <a:ext cx="63015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2400" b="1" dirty="0"/>
              <a:t>TITULO </a:t>
            </a:r>
            <a:r>
              <a:rPr lang="es-VE" sz="2400" b="1" dirty="0" smtClean="0"/>
              <a:t>DE LA TRABAJO </a:t>
            </a:r>
            <a:r>
              <a:rPr lang="es-VE" sz="2400" b="1" dirty="0"/>
              <a:t>DE INVESTIGACIÓN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1475656" y="1412776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Aproximación a un Modelo de Evaluación de la Pedagogía Interdisciplinaria para Fortalecer la Formación en la Seguridad de la Nación</a:t>
            </a:r>
            <a:endParaRPr lang="es-VE" dirty="0"/>
          </a:p>
        </p:txBody>
      </p:sp>
      <p:sp>
        <p:nvSpPr>
          <p:cNvPr id="3" name="2 CuadroTexto"/>
          <p:cNvSpPr txBox="1"/>
          <p:nvPr/>
        </p:nvSpPr>
        <p:spPr>
          <a:xfrm>
            <a:off x="1763688" y="4149080"/>
            <a:ext cx="59766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Proponer un modelo de evaluación de la pedagogía interdisciplinaria para fortalecer la formación en la seguridad de la nación del IAESEN</a:t>
            </a:r>
            <a:endParaRPr lang="es-VE" dirty="0"/>
          </a:p>
        </p:txBody>
      </p:sp>
      <p:pic>
        <p:nvPicPr>
          <p:cNvPr id="6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999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500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772693" y="852266"/>
            <a:ext cx="31683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s-VE" sz="2000" b="1" dirty="0"/>
              <a:t>OBJETIVOS ESPECÍFICOS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971600" y="1700808"/>
            <a:ext cx="756084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1.- Caracterizar el proceso de instrucción y formación que se imparte desde IAESEN Zulia </a:t>
            </a:r>
          </a:p>
          <a:p>
            <a:endParaRPr lang="es-ES" dirty="0"/>
          </a:p>
          <a:p>
            <a:r>
              <a:rPr lang="es-ES" dirty="0"/>
              <a:t>2. Describir las estrategias interdisciplinares que se conciben desde el proyecto curricular para establecer formas de vincular conocimientos, relacionar conceptos y métodos de trabajo.</a:t>
            </a:r>
          </a:p>
          <a:p>
            <a:endParaRPr lang="es-ES" dirty="0"/>
          </a:p>
          <a:p>
            <a:r>
              <a:rPr lang="es-ES" dirty="0"/>
              <a:t>3.- Elaborar un instrumento de evaluación del espacio interdisciplinario como estrategia curricular</a:t>
            </a:r>
          </a:p>
          <a:p>
            <a:endParaRPr lang="es-ES" dirty="0"/>
          </a:p>
          <a:p>
            <a:r>
              <a:rPr lang="es-ES" dirty="0"/>
              <a:t>4. Evaluar la percepción de profesores y estudiantes acerca de la construcción de espacios de interdisciplinariedad del proyecto curricular</a:t>
            </a:r>
          </a:p>
        </p:txBody>
      </p:sp>
      <p:pic>
        <p:nvPicPr>
          <p:cNvPr id="4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932040" y="64477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574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836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5536" y="620687"/>
            <a:ext cx="8172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/>
              <a:t>Productos  propuestos para los Estudios Independientes</a:t>
            </a:r>
            <a:endParaRPr lang="es-VE" sz="2400" b="1" dirty="0"/>
          </a:p>
        </p:txBody>
      </p:sp>
      <p:sp>
        <p:nvSpPr>
          <p:cNvPr id="3" name="2 Rectángulo"/>
          <p:cNvSpPr/>
          <p:nvPr/>
        </p:nvSpPr>
        <p:spPr>
          <a:xfrm>
            <a:off x="1043608" y="1988840"/>
            <a:ext cx="71287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VE" sz="2400" dirty="0"/>
              <a:t>Producto 1: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043608" y="3255367"/>
            <a:ext cx="71287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VE" sz="2400" dirty="0"/>
              <a:t>Producto 2: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043608" y="4263479"/>
            <a:ext cx="71287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VE" sz="2400" dirty="0"/>
              <a:t>Producto 3: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3059832" y="2060848"/>
            <a:ext cx="475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Hacia la Evaluación de la Pedagogía Interdisciplinaria en el Contexto de para la Seguridad de la Nación</a:t>
            </a:r>
            <a:endParaRPr lang="es-VE" dirty="0"/>
          </a:p>
        </p:txBody>
      </p:sp>
      <p:sp>
        <p:nvSpPr>
          <p:cNvPr id="8" name="7 CuadroTexto"/>
          <p:cNvSpPr txBox="1"/>
          <p:nvPr/>
        </p:nvSpPr>
        <p:spPr>
          <a:xfrm>
            <a:off x="3131840" y="3255367"/>
            <a:ext cx="4680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Análisis Crítico a las Reflexiones sobre Interdisciplinariedad en la Enseñanza de Posgrado. Rick </a:t>
            </a:r>
            <a:r>
              <a:rPr lang="es-ES" dirty="0" err="1"/>
              <a:t>Szostak</a:t>
            </a:r>
            <a:endParaRPr lang="es-VE" dirty="0"/>
          </a:p>
        </p:txBody>
      </p:sp>
      <p:sp>
        <p:nvSpPr>
          <p:cNvPr id="9" name="8 Rectángulo"/>
          <p:cNvSpPr/>
          <p:nvPr/>
        </p:nvSpPr>
        <p:spPr>
          <a:xfrm>
            <a:off x="3050696" y="4494311"/>
            <a:ext cx="47616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dirty="0"/>
              <a:t>Diplomado  en ambiente  virtuales de aprendizaje. UNEFM</a:t>
            </a:r>
          </a:p>
        </p:txBody>
      </p:sp>
      <p:pic>
        <p:nvPicPr>
          <p:cNvPr id="7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809291" y="126876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734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82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99592" y="764704"/>
            <a:ext cx="76328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Producto No. 1</a:t>
            </a:r>
          </a:p>
          <a:p>
            <a:pPr algn="ctr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VE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VE" b="1" dirty="0"/>
          </a:p>
          <a:p>
            <a:pPr algn="just"/>
            <a:endParaRPr lang="es-VE" b="1" dirty="0"/>
          </a:p>
        </p:txBody>
      </p:sp>
      <p:sp>
        <p:nvSpPr>
          <p:cNvPr id="3" name="2 CuadroTexto"/>
          <p:cNvSpPr txBox="1"/>
          <p:nvPr/>
        </p:nvSpPr>
        <p:spPr>
          <a:xfrm>
            <a:off x="1847128" y="1196752"/>
            <a:ext cx="576064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dirty="0">
                <a:latin typeface="Arial"/>
                <a:ea typeface="Calibri"/>
                <a:cs typeface="Times New Roman"/>
              </a:rPr>
              <a:t>En este artículo se plantea la necesidad de abordar la evaluación de la interdisciplinarieda</a:t>
            </a:r>
            <a:r>
              <a:rPr lang="es-MX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d: la triangulación de saberes, </a:t>
            </a:r>
            <a:r>
              <a:rPr lang="es-MX" dirty="0">
                <a:latin typeface="Arial"/>
                <a:ea typeface="Calibri"/>
                <a:cs typeface="Times New Roman"/>
              </a:rPr>
              <a:t>que abarque tanto al sujeto – </a:t>
            </a:r>
            <a:r>
              <a:rPr lang="es-MX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alumno, como </a:t>
            </a:r>
            <a:r>
              <a:rPr lang="es-MX" dirty="0">
                <a:latin typeface="Arial"/>
                <a:ea typeface="Calibri"/>
                <a:cs typeface="Times New Roman"/>
              </a:rPr>
              <a:t>guía – docente y currículo. Para ello, se hace en primera instancia una reflexión descript</a:t>
            </a:r>
            <a:r>
              <a:rPr lang="es-MX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iva</a:t>
            </a:r>
            <a:r>
              <a:rPr lang="es-MX" dirty="0">
                <a:latin typeface="Arial"/>
                <a:ea typeface="Calibri"/>
                <a:cs typeface="Times New Roman"/>
              </a:rPr>
              <a:t> documental a fin de comprender y diagnosticar la situación de la interdisciplinariedad. Luego se propone una serie de categorías y baremo</a:t>
            </a:r>
            <a:r>
              <a:rPr lang="es-MX" strike="sngStrike" dirty="0">
                <a:latin typeface="Arial"/>
                <a:ea typeface="Calibri"/>
                <a:cs typeface="Times New Roman"/>
              </a:rPr>
              <a:t>s</a:t>
            </a:r>
            <a:r>
              <a:rPr lang="es-MX" dirty="0">
                <a:latin typeface="Arial"/>
                <a:ea typeface="Calibri"/>
                <a:cs typeface="Times New Roman"/>
              </a:rPr>
              <a:t> para darle sustento o rango bajo el cual </a:t>
            </a:r>
            <a:r>
              <a:rPr lang="es-MX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medir valoraciones </a:t>
            </a:r>
            <a:r>
              <a:rPr lang="es-MX" dirty="0">
                <a:latin typeface="Arial"/>
                <a:ea typeface="Calibri"/>
                <a:cs typeface="Times New Roman"/>
              </a:rPr>
              <a:t>que permitan establecer criterios más fiables sobre la interdisciplinariedad como estrategia pedagógica </a:t>
            </a:r>
            <a:r>
              <a:rPr lang="es-MX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en el contexto de la acción formativa para</a:t>
            </a:r>
            <a:r>
              <a:rPr lang="es-MX" dirty="0">
                <a:solidFill>
                  <a:srgbClr val="FF0000"/>
                </a:solidFill>
                <a:latin typeface="Arial"/>
                <a:ea typeface="Calibri"/>
                <a:cs typeface="Times New Roman"/>
              </a:rPr>
              <a:t> </a:t>
            </a:r>
            <a:r>
              <a:rPr lang="es-MX" dirty="0">
                <a:latin typeface="Arial"/>
                <a:ea typeface="Calibri"/>
                <a:cs typeface="Times New Roman"/>
              </a:rPr>
              <a:t>la seguridad de la nación.  </a:t>
            </a:r>
            <a:endParaRPr lang="es-VE" sz="16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4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7584" y="52102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746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7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99592" y="764704"/>
            <a:ext cx="76328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/>
              <a:t>Justificación  </a:t>
            </a:r>
            <a:r>
              <a:rPr lang="es-ES" b="1" dirty="0"/>
              <a:t>No. 1</a:t>
            </a:r>
          </a:p>
          <a:p>
            <a:pPr algn="ctr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VE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VE" b="1" dirty="0"/>
          </a:p>
          <a:p>
            <a:pPr algn="just"/>
            <a:endParaRPr lang="es-VE" b="1" dirty="0"/>
          </a:p>
        </p:txBody>
      </p:sp>
      <p:sp>
        <p:nvSpPr>
          <p:cNvPr id="3" name="2 CuadroTexto"/>
          <p:cNvSpPr txBox="1"/>
          <p:nvPr/>
        </p:nvSpPr>
        <p:spPr>
          <a:xfrm>
            <a:off x="1847128" y="1196752"/>
            <a:ext cx="5760640" cy="4834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s-ES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Este producto permitirá </a:t>
            </a:r>
            <a:r>
              <a:rPr lang="es-ES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contrastar </a:t>
            </a:r>
            <a:r>
              <a:rPr lang="es-ES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diversas posturas teóricas que sobre el tema tienen distintos autores, de tal manera se puedan convertir desde el análisis y la reflexión en un aporte para el soporte teórico del modelo de análisis que se plantea desarrollar.</a:t>
            </a:r>
            <a:endParaRPr lang="es-V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s-ES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Resulta de fundamental interés propiciar una visión holística y de vanguardia </a:t>
            </a:r>
            <a:r>
              <a:rPr lang="es-ES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sobre </a:t>
            </a:r>
            <a:r>
              <a:rPr lang="es-ES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tema seleccionado porque lo que este trabajo brinda solidas referencias que sirven para avanzar en la comprensión del objeto de estudio. Es decir, la interdisciplinariedad.</a:t>
            </a:r>
            <a:endParaRPr lang="es-V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es-VE" sz="16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4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948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9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00" y="1052736"/>
            <a:ext cx="8613970" cy="4608512"/>
          </a:xfrm>
          <a:prstGeom prst="rect">
            <a:avLst/>
          </a:prstGeom>
        </p:spPr>
      </p:pic>
      <p:pic>
        <p:nvPicPr>
          <p:cNvPr id="5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889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1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7544" y="260648"/>
            <a:ext cx="8064896" cy="6088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Producto No. 2</a:t>
            </a:r>
            <a:endParaRPr lang="es-ES" sz="1600" b="1" dirty="0"/>
          </a:p>
          <a:p>
            <a:pPr algn="just"/>
            <a:r>
              <a:rPr lang="es-ES" sz="1600" dirty="0"/>
              <a:t>Análisis Crítico a las Reflexiones sobre Interdisciplinariedad en la Enseñanza de Posgrado. Rick </a:t>
            </a:r>
            <a:r>
              <a:rPr lang="es-ES" sz="1600" dirty="0" err="1"/>
              <a:t>Szostak</a:t>
            </a:r>
            <a:endParaRPr lang="es-VE" sz="1600" dirty="0"/>
          </a:p>
          <a:p>
            <a:pPr algn="just"/>
            <a:endParaRPr lang="es-VE" b="1" dirty="0"/>
          </a:p>
          <a:p>
            <a:pPr algn="just"/>
            <a:r>
              <a:rPr lang="es-ES" sz="1100" b="1" u="sng" dirty="0"/>
              <a:t>Justificación</a:t>
            </a:r>
            <a:r>
              <a:rPr lang="es-ES" sz="1100" b="1" dirty="0"/>
              <a:t>:</a:t>
            </a:r>
          </a:p>
          <a:p>
            <a:pPr marL="685800" algn="just">
              <a:lnSpc>
                <a:spcPct val="150000"/>
              </a:lnSpc>
            </a:pPr>
            <a:r>
              <a:rPr lang="es-ES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Este investigador de  la ciencias económicas y sociales  aborda los aspectos a  su juicio definitorios en  la manera de impulsar, fomentar y vivenciar </a:t>
            </a:r>
            <a:r>
              <a:rPr lang="es-ES" sz="11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interdisciplinariedad</a:t>
            </a:r>
            <a:r>
              <a:rPr lang="es-ES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asimismo establece </a:t>
            </a:r>
            <a:r>
              <a:rPr lang="es-ES" sz="11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una </a:t>
            </a:r>
            <a:r>
              <a:rPr lang="es-ES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serie  de </a:t>
            </a:r>
            <a:r>
              <a:rPr lang="es-ES" sz="1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prácticas  especialmente dirigida  a los investigadores de maestría con el aval de  20 años  de investigación en esa materia. </a:t>
            </a:r>
          </a:p>
          <a:p>
            <a:pPr marL="685800" algn="just">
              <a:lnSpc>
                <a:spcPct val="150000"/>
              </a:lnSpc>
            </a:pPr>
            <a:r>
              <a:rPr lang="es-ES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  disertación es un  mapa abierto de la ruta  por  la cual  atraviesan los investigadores noveles  en  su afán de  converger  en procesos  interdisciplinarios</a:t>
            </a:r>
            <a:r>
              <a:rPr lang="es-ES" sz="1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por  ello,  es importante  conectar con estas  ideas  llenas no solo de aportación teórica  sino </a:t>
            </a:r>
            <a:r>
              <a:rPr lang="es-ES" sz="11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vivencial</a:t>
            </a:r>
            <a:r>
              <a:rPr lang="es-ES" sz="1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685800" algn="just">
              <a:lnSpc>
                <a:spcPct val="150000"/>
              </a:lnSpc>
            </a:pPr>
            <a:endParaRPr lang="es-ES" sz="10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s-ES" sz="1000" b="1" u="sng" dirty="0"/>
              <a:t>Referencias </a:t>
            </a:r>
            <a:r>
              <a:rPr lang="es-ES" sz="1000" b="1" u="sng" dirty="0" err="1"/>
              <a:t>Bibliografícas</a:t>
            </a:r>
            <a:r>
              <a:rPr lang="es-ES" sz="1000" b="1" u="sng" dirty="0"/>
              <a:t>:</a:t>
            </a:r>
          </a:p>
          <a:p>
            <a:pPr indent="450215" algn="just">
              <a:spcAft>
                <a:spcPts val="800"/>
              </a:spcAft>
            </a:pP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Fiallo Rodríguez, Jorge. Las Relaciones inter materias: una vía para incrementar la calidad de la educación. La Habana: Editorial Pueblo y Educación, 1996.</a:t>
            </a:r>
            <a:endParaRPr lang="es-VE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800"/>
              </a:spcAft>
            </a:pP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Hernández Sampieri, Roberto., Carlos Fernández Collado, y Pilar Baptista Lucio México D.F.: McGraw-Hill, 2014.. Metodología De La Investigación.</a:t>
            </a:r>
            <a:endParaRPr lang="es-VE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800"/>
              </a:spcAft>
            </a:pP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Menken,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Steph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and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Machiel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Keestra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eds. (2016)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Introduction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Interdisciplinary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Research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Theory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Practice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Amsterdam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University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Press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s-VE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800"/>
              </a:spcAft>
            </a:pP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Sabino. 1992. El proceso de investigación. Carlos Sabino. Ed.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Panapo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Caracas, 216 págs. Publicado también por Ed. Panamericana, Bogotá, y Ed. Lumen, Buenos Aires.</a:t>
            </a:r>
            <a:endParaRPr lang="es-VE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800"/>
              </a:spcAft>
            </a:pP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Szostak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R. 2020 Reflexiones sobre interdisciplinariedad en la enseñanza de posgrado. Universidad de Sonora .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Mexico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Reviado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en :https://pics.unison.mx/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maestria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wpcontent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uploads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/2020/05/Reflexiones_sobre_interdisciplinariedad_en_la_ensenanza_de_posgrado.pdf</a:t>
            </a:r>
            <a:endParaRPr lang="es-VE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800"/>
              </a:spcAft>
            </a:pP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Szostak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Rick (2004).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Classifying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Science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Phenomena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Data,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Theory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Method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Practice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2004,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Dordrecht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Springer. </a:t>
            </a:r>
            <a:endParaRPr lang="es-VE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800"/>
              </a:spcAft>
            </a:pP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Szostak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Rick (2007). “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Modernism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Postmodernism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and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Interdisciplinarity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 Issues in Integrative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Studies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26, 32-83. </a:t>
            </a:r>
            <a:endParaRPr lang="es-VE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800"/>
              </a:spcAft>
            </a:pP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Szostak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Rick (2016). “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Interdisciplinary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Transdisciplinary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Multimethod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Mixed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Method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Research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Invited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chapter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Oxford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Handbook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Multimethod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Mixed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Method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Research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(Hesse-</a:t>
            </a:r>
            <a:r>
              <a:rPr lang="es-VE" sz="1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Biber</a:t>
            </a:r>
            <a:r>
              <a:rPr lang="es-VE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and Johnson eds.). Ch.8, pp. 128-43. </a:t>
            </a:r>
            <a:endParaRPr lang="es-VE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203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05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7544" y="908720"/>
            <a:ext cx="828092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Producto No. 3</a:t>
            </a:r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VE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VE" b="1" dirty="0"/>
          </a:p>
          <a:p>
            <a:pPr algn="just"/>
            <a:endParaRPr lang="es-ES" b="1" u="sng" dirty="0"/>
          </a:p>
          <a:p>
            <a:pPr algn="just"/>
            <a:endParaRPr lang="es-ES" b="1" u="sng" dirty="0"/>
          </a:p>
          <a:p>
            <a:pPr algn="just"/>
            <a:endParaRPr lang="es-ES" b="1" dirty="0">
              <a:solidFill>
                <a:srgbClr val="FF0000"/>
              </a:solidFill>
            </a:endParaRPr>
          </a:p>
          <a:p>
            <a:pPr algn="just"/>
            <a:endParaRPr lang="es-VE" b="1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7C0DD5A1-413D-40B2-B601-C5944EFF1C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439103"/>
            <a:ext cx="6089104" cy="4566828"/>
          </a:xfrm>
          <a:prstGeom prst="rect">
            <a:avLst/>
          </a:prstGeom>
        </p:spPr>
      </p:pic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1034" y="213285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451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83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7544" y="908720"/>
            <a:ext cx="828092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VE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ES" b="1" dirty="0"/>
          </a:p>
          <a:p>
            <a:pPr algn="just"/>
            <a:endParaRPr lang="es-VE" b="1" dirty="0"/>
          </a:p>
          <a:p>
            <a:pPr algn="just"/>
            <a:endParaRPr lang="es-ES" b="1" u="sng" dirty="0"/>
          </a:p>
          <a:p>
            <a:pPr algn="just"/>
            <a:endParaRPr lang="es-ES" b="1" u="sng" dirty="0"/>
          </a:p>
          <a:p>
            <a:pPr algn="just"/>
            <a:endParaRPr lang="es-ES" b="1" dirty="0">
              <a:solidFill>
                <a:srgbClr val="FF0000"/>
              </a:solidFill>
            </a:endParaRPr>
          </a:p>
          <a:p>
            <a:pPr algn="just"/>
            <a:endParaRPr lang="es-VE" b="1" dirty="0"/>
          </a:p>
        </p:txBody>
      </p:sp>
      <p:pic>
        <p:nvPicPr>
          <p:cNvPr id="1026" name="Picture 2" descr="C:\Users\Walter Albarran Fino\Downloads\I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105" y="908720"/>
            <a:ext cx="7794406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3919228" y="548680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Inscripción </a:t>
            </a:r>
            <a:endParaRPr lang="es-VE" dirty="0"/>
          </a:p>
        </p:txBody>
      </p:sp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477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5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CD803E29-E067-4AF5-9CFA-DDE6C0371BF8}"/>
              </a:ext>
            </a:extLst>
          </p:cNvPr>
          <p:cNvSpPr txBox="1"/>
          <p:nvPr/>
        </p:nvSpPr>
        <p:spPr>
          <a:xfrm>
            <a:off x="2555776" y="908720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Vinculación </a:t>
            </a:r>
            <a:r>
              <a:rPr lang="es-MX" dirty="0"/>
              <a:t>del </a:t>
            </a:r>
            <a:r>
              <a:rPr lang="es-MX" dirty="0" smtClean="0"/>
              <a:t>Producto </a:t>
            </a:r>
            <a:r>
              <a:rPr lang="es-MX" dirty="0"/>
              <a:t>3</a:t>
            </a:r>
            <a:endParaRPr lang="es-VE" dirty="0"/>
          </a:p>
        </p:txBody>
      </p:sp>
      <p:sp>
        <p:nvSpPr>
          <p:cNvPr id="20" name="Cuadro de texto 2">
            <a:extLst>
              <a:ext uri="{FF2B5EF4-FFF2-40B4-BE49-F238E27FC236}">
                <a16:creationId xmlns:a16="http://schemas.microsoft.com/office/drawing/2014/main" xmlns="" id="{D6C1ABB1-12F5-4FF5-A288-B8E1DD149F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5616" y="1520788"/>
            <a:ext cx="6984776" cy="47885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s-VE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Los avances  que las nuevas  tecnología  imponen  en el  quehacer  de la  educación  se ven aun mas  reforzado  por  condicionamientos sociales , contingentes,  y coyunturales  como la crisis  global de la pandemia del COVID-19,  la  cual  ha matizado  todos  los ambientes  de estudios , alterando  en gran  medida  las  formas  y  los procedimientos,  en este  sentido  la virtualidad  se  ha  impuesto  casi como una condición exclusiva  dejando de ser  una  herramienta  auxiliar  para  convertirse  en la forma  de llevar  y  continuar  los procesos  de formación y aprendizajes  en estos tiempos de  pandemia. 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s-VE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Allí radica la importancia para el facilitar de saberes de conocer, manejar y perfeccionar las herramientas que ofrecen los ambientes de aprendizaje virtuales a fin de obtener el máximo provecho del recurso que allí son posible.  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s-VE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otra parte, en atención al eje medular de la investigación de grado, la interdisciplinariedad no es excluyente a estos ambientes virtuales, por el contrario, resultan en canales de convergencia y de mucho provecho para facilitar la comunicación, confrontación de ideas y la formación de equipos de trabajo</a:t>
            </a:r>
            <a:r>
              <a:rPr lang="es-VE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VE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1237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043608" y="1772816"/>
            <a:ext cx="6984776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perspectiveAbove"/>
              <a:lightRig rig="threePt" dir="t"/>
            </a:scene3d>
          </a:bodyPr>
          <a:lstStyle/>
          <a:p>
            <a:r>
              <a:rPr lang="es-ES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GRACIAS</a:t>
            </a:r>
            <a:r>
              <a:rPr lang="es-ES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s-ES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POR SU ATENCION</a:t>
            </a:r>
            <a:endParaRPr lang="es-VE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74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ransmisión de listas">
  <a:themeElements>
    <a:clrScheme name="Transmisión de listas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Transmisión de listas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ansmisión de listas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1296</TotalTime>
  <Words>990</Words>
  <Application>Microsoft Office PowerPoint</Application>
  <PresentationFormat>Presentación en pantalla (4:3)</PresentationFormat>
  <Paragraphs>121</Paragraphs>
  <Slides>12</Slides>
  <Notes>6</Notes>
  <HiddenSlides>0</HiddenSlides>
  <MMClips>11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Transmisión de listas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www.landerextremo.s5.com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Meylin Reyes</dc:creator>
  <cp:lastModifiedBy>Walter Albarran Fino</cp:lastModifiedBy>
  <cp:revision>78</cp:revision>
  <dcterms:created xsi:type="dcterms:W3CDTF">2016-11-01T19:22:17Z</dcterms:created>
  <dcterms:modified xsi:type="dcterms:W3CDTF">2022-02-10T05:15:38Z</dcterms:modified>
</cp:coreProperties>
</file>