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8" r:id="rId3"/>
    <p:sldId id="269" r:id="rId4"/>
    <p:sldId id="258" r:id="rId5"/>
    <p:sldId id="257" r:id="rId6"/>
    <p:sldId id="259" r:id="rId7"/>
    <p:sldId id="263" r:id="rId8"/>
    <p:sldId id="260" r:id="rId9"/>
    <p:sldId id="261" r:id="rId10"/>
    <p:sldId id="266"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3497" autoAdjust="0"/>
  </p:normalViewPr>
  <p:slideViewPr>
    <p:cSldViewPr snapToGrid="0">
      <p:cViewPr>
        <p:scale>
          <a:sx n="50" d="100"/>
          <a:sy n="50" d="100"/>
        </p:scale>
        <p:origin x="121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41B645-0DF8-4F1D-9E62-86F6B56B7C99}" type="datetimeFigureOut">
              <a:rPr lang="en-US" smtClean="0"/>
              <a:t>7/30/2024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6D53FA-764A-45C5-BD0C-5FE0D0A3A821}" type="slidenum">
              <a:rPr lang="en-US" smtClean="0"/>
              <a:t>‹#›</a:t>
            </a:fld>
            <a:endParaRPr lang="en-US"/>
          </a:p>
        </p:txBody>
      </p:sp>
    </p:spTree>
    <p:extLst>
      <p:ext uri="{BB962C8B-B14F-4D97-AF65-F5344CB8AC3E}">
        <p14:creationId xmlns:p14="http://schemas.microsoft.com/office/powerpoint/2010/main" val="136454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Geofreq is an In-House web portal developed by EDRC-GEOTECH team of Heavy Civil Construction, L&amp;T for monitoring the instruments installed on the Underground structures.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1</a:t>
            </a:fld>
            <a:endParaRPr lang="en-US"/>
          </a:p>
        </p:txBody>
      </p:sp>
    </p:spTree>
    <p:extLst>
      <p:ext uri="{BB962C8B-B14F-4D97-AF65-F5344CB8AC3E}">
        <p14:creationId xmlns:p14="http://schemas.microsoft.com/office/powerpoint/2010/main" val="3347932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Aptos" panose="020B0004020202020204" pitchFamily="34" charset="0"/>
              </a:rPr>
              <a:t>The GEOFREQ</a:t>
            </a:r>
            <a:r>
              <a:rPr lang="en-US" sz="1800" baseline="30000" dirty="0">
                <a:effectLst/>
                <a:latin typeface="Times New Roman" panose="02020603050405020304" pitchFamily="18" charset="0"/>
                <a:ea typeface="Aptos" panose="020B0004020202020204" pitchFamily="34" charset="0"/>
              </a:rPr>
              <a:t> </a:t>
            </a:r>
            <a:r>
              <a:rPr lang="en-US" sz="1800" dirty="0">
                <a:effectLst/>
                <a:latin typeface="Times New Roman" panose="02020603050405020304" pitchFamily="18" charset="0"/>
                <a:ea typeface="Aptos" panose="020B0004020202020204" pitchFamily="34" charset="0"/>
              </a:rPr>
              <a:t>web portal with user-specific permissions to access the data revolutionizes tunneling project monitoring by seamlessly handling complex data streams from various instruments, offering universal compatibility. These are the various dashboards pertaining to different type of users like Site User, Admin and Client.</a:t>
            </a:r>
            <a:r>
              <a:rPr lang="en-US" dirty="0"/>
              <a:t>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2</a:t>
            </a:fld>
            <a:endParaRPr lang="en-US"/>
          </a:p>
        </p:txBody>
      </p:sp>
    </p:spTree>
    <p:extLst>
      <p:ext uri="{BB962C8B-B14F-4D97-AF65-F5344CB8AC3E}">
        <p14:creationId xmlns:p14="http://schemas.microsoft.com/office/powerpoint/2010/main" val="2762716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Geofreq is a universal web portal where it can be used for monitoring the various instruments provided by multiple vendors and once these instruments are installed as desired.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3</a:t>
            </a:fld>
            <a:endParaRPr lang="en-US"/>
          </a:p>
        </p:txBody>
      </p:sp>
    </p:spTree>
    <p:extLst>
      <p:ext uri="{BB962C8B-B14F-4D97-AF65-F5344CB8AC3E}">
        <p14:creationId xmlns:p14="http://schemas.microsoft.com/office/powerpoint/2010/main" val="27018493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the data captured by these instruments can be transferred to the data loggers which are either wired or wireless.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4</a:t>
            </a:fld>
            <a:endParaRPr lang="en-US"/>
          </a:p>
        </p:txBody>
      </p:sp>
    </p:spTree>
    <p:extLst>
      <p:ext uri="{BB962C8B-B14F-4D97-AF65-F5344CB8AC3E}">
        <p14:creationId xmlns:p14="http://schemas.microsoft.com/office/powerpoint/2010/main" val="4221705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these date loggers the data will be communicated to the Server and the Geofreq installed in the server will captures the incoming data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5</a:t>
            </a:fld>
            <a:endParaRPr lang="en-US"/>
          </a:p>
        </p:txBody>
      </p:sp>
    </p:spTree>
    <p:extLst>
      <p:ext uri="{BB962C8B-B14F-4D97-AF65-F5344CB8AC3E}">
        <p14:creationId xmlns:p14="http://schemas.microsoft.com/office/powerpoint/2010/main" val="12249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the data is captured by the Geofreq then it will calculate the results in desired engineering units and displays the results in both the tabular and graphical. These computed results can be exported into either PDF or Excel formats depending on the user requirement.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6</a:t>
            </a:fld>
            <a:endParaRPr lang="en-US"/>
          </a:p>
        </p:txBody>
      </p:sp>
    </p:spTree>
    <p:extLst>
      <p:ext uri="{BB962C8B-B14F-4D97-AF65-F5344CB8AC3E}">
        <p14:creationId xmlns:p14="http://schemas.microsoft.com/office/powerpoint/2010/main" val="4243906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web portal also notifies about the list of damaged instruments and the instruments that had crossed their threshold values along with their location, date and time of </a:t>
            </a:r>
            <a:r>
              <a:rPr lang="en-US" dirty="0" err="1"/>
              <a:t>occurance</a:t>
            </a:r>
            <a:r>
              <a:rPr lang="en-US" dirty="0"/>
              <a:t>.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7</a:t>
            </a:fld>
            <a:endParaRPr lang="en-US"/>
          </a:p>
        </p:txBody>
      </p:sp>
    </p:spTree>
    <p:extLst>
      <p:ext uri="{BB962C8B-B14F-4D97-AF65-F5344CB8AC3E}">
        <p14:creationId xmlns:p14="http://schemas.microsoft.com/office/powerpoint/2010/main" val="1422090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also generates the weekly reports based on the locations and shares the alerts in the form of mails and SMS to the registered users.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8</a:t>
            </a:fld>
            <a:endParaRPr lang="en-US"/>
          </a:p>
        </p:txBody>
      </p:sp>
    </p:spTree>
    <p:extLst>
      <p:ext uri="{BB962C8B-B14F-4D97-AF65-F5344CB8AC3E}">
        <p14:creationId xmlns:p14="http://schemas.microsoft.com/office/powerpoint/2010/main" val="19592247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the Geofreq was integrated with the GIS, it shows all the instrumental location along with the TBM live position on a real time basis. This also enables the user to visualize the live data in the form of pop ups.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9</a:t>
            </a:fld>
            <a:endParaRPr lang="en-US"/>
          </a:p>
        </p:txBody>
      </p:sp>
    </p:spTree>
    <p:extLst>
      <p:ext uri="{BB962C8B-B14F-4D97-AF65-F5344CB8AC3E}">
        <p14:creationId xmlns:p14="http://schemas.microsoft.com/office/powerpoint/2010/main" val="3290866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Geofreq web portal has been awarded the prestigious Golden PI Award by L&amp;T and holds, trademark and copyright certificates.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10</a:t>
            </a:fld>
            <a:endParaRPr lang="en-US"/>
          </a:p>
        </p:txBody>
      </p:sp>
    </p:spTree>
    <p:extLst>
      <p:ext uri="{BB962C8B-B14F-4D97-AF65-F5344CB8AC3E}">
        <p14:creationId xmlns:p14="http://schemas.microsoft.com/office/powerpoint/2010/main" val="852486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That is the brief about Geofreq web portal.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11</a:t>
            </a:fld>
            <a:endParaRPr lang="en-US"/>
          </a:p>
        </p:txBody>
      </p:sp>
    </p:spTree>
    <p:extLst>
      <p:ext uri="{BB962C8B-B14F-4D97-AF65-F5344CB8AC3E}">
        <p14:creationId xmlns:p14="http://schemas.microsoft.com/office/powerpoint/2010/main" val="1921911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watching. %%TTS_FEMALE% </a:t>
            </a:r>
          </a:p>
        </p:txBody>
      </p:sp>
      <p:sp>
        <p:nvSpPr>
          <p:cNvPr id="4" name="Slide Number Placeholder 3"/>
          <p:cNvSpPr>
            <a:spLocks noGrp="1"/>
          </p:cNvSpPr>
          <p:nvPr>
            <p:ph type="sldNum" sz="quarter" idx="5"/>
          </p:nvPr>
        </p:nvSpPr>
        <p:spPr/>
        <p:txBody>
          <a:bodyPr/>
          <a:lstStyle/>
          <a:p>
            <a:fld id="{FA6D53FA-764A-45C5-BD0C-5FE0D0A3A821}" type="slidenum">
              <a:rPr lang="en-US" smtClean="0"/>
              <a:t>12</a:t>
            </a:fld>
            <a:endParaRPr lang="en-US"/>
          </a:p>
        </p:txBody>
      </p:sp>
    </p:spTree>
    <p:extLst>
      <p:ext uri="{BB962C8B-B14F-4D97-AF65-F5344CB8AC3E}">
        <p14:creationId xmlns:p14="http://schemas.microsoft.com/office/powerpoint/2010/main" val="2975956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B1693-89F3-E4C6-FEEB-C8168C196D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3016890-7EFE-6A68-8AE8-7C454D5C5C0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DE74898-73C3-5F86-0E81-3590D2FEA5A2}"/>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5" name="Footer Placeholder 4">
            <a:extLst>
              <a:ext uri="{FF2B5EF4-FFF2-40B4-BE49-F238E27FC236}">
                <a16:creationId xmlns:a16="http://schemas.microsoft.com/office/drawing/2014/main" id="{7286723A-EC46-9A8C-831A-30BF6CEBCB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B45493-BD54-790D-BBB8-06BED8D6E552}"/>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922507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2EA2F-3401-2047-4BCB-AAF1ABA7796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3F9BDB6-8007-5223-17CB-D2160DF70C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1611C3-F85A-1C93-DA17-4837FDCC959F}"/>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5" name="Footer Placeholder 4">
            <a:extLst>
              <a:ext uri="{FF2B5EF4-FFF2-40B4-BE49-F238E27FC236}">
                <a16:creationId xmlns:a16="http://schemas.microsoft.com/office/drawing/2014/main" id="{604B75C3-4E38-2638-A2E5-1B3660C29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1F641F-DDC3-5E0D-06B3-F9F91B9D3C6A}"/>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3949184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D5F4-F4EC-943E-BDF5-5E7A03DCAC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9A1F755-F9A2-8879-C629-7FB5B7E0C0C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047FAE-20E9-BF47-7183-A13F854C6109}"/>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5" name="Footer Placeholder 4">
            <a:extLst>
              <a:ext uri="{FF2B5EF4-FFF2-40B4-BE49-F238E27FC236}">
                <a16:creationId xmlns:a16="http://schemas.microsoft.com/office/drawing/2014/main" id="{874D98DB-7C7B-4156-6802-E679EA20E8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B1CF36-2FA0-6814-BEEE-051105340A24}"/>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4204734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513A8-5356-4117-A3B0-DFC126BD602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A70DE3-41DA-29C1-0BD4-E651802406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C74062F-8E60-4C97-0263-052F98C0D2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D31F0F2-0041-C77B-E060-B748EE856A3A}"/>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6" name="Footer Placeholder 5">
            <a:extLst>
              <a:ext uri="{FF2B5EF4-FFF2-40B4-BE49-F238E27FC236}">
                <a16:creationId xmlns:a16="http://schemas.microsoft.com/office/drawing/2014/main" id="{BEB56CEA-2D8A-DBA8-5979-ACAFB3E12E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02EA9D-9CA9-8D24-A0A8-FFC84D288A29}"/>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1941977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25381-26F3-9918-A837-BF9A051EB03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33D3BA9-A549-D71B-9CBE-38B9D0D70C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4BD119-8678-B358-FCB5-1EDE6F03273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B4112A1-A7FB-7CE2-5884-C990E1D519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BAF955-DCB6-6DEB-7D2C-499EA6EE85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08DD7AE-0008-E2E2-9075-DC16FCCF8EE0}"/>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8" name="Footer Placeholder 7">
            <a:extLst>
              <a:ext uri="{FF2B5EF4-FFF2-40B4-BE49-F238E27FC236}">
                <a16:creationId xmlns:a16="http://schemas.microsoft.com/office/drawing/2014/main" id="{16B50335-7F74-8063-38AB-33860388E95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E489288-6309-6D1C-9796-2D01C3E975DB}"/>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3667072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EF4F-0624-574E-82DB-44C149A26A5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9BECB91-9B2E-D8C2-C872-36D0076D6691}"/>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4" name="Footer Placeholder 3">
            <a:extLst>
              <a:ext uri="{FF2B5EF4-FFF2-40B4-BE49-F238E27FC236}">
                <a16:creationId xmlns:a16="http://schemas.microsoft.com/office/drawing/2014/main" id="{B5B28CE8-7DFB-DAB9-A31E-793BBEFAEE0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9820FD-7ED8-935E-CB2D-279C270372FB}"/>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2529862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19A00D-B628-2B94-08E3-460C1890F84D}"/>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3" name="Footer Placeholder 2">
            <a:extLst>
              <a:ext uri="{FF2B5EF4-FFF2-40B4-BE49-F238E27FC236}">
                <a16:creationId xmlns:a16="http://schemas.microsoft.com/office/drawing/2014/main" id="{8465089E-1DD9-C37C-97DE-6C6BD144214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4B51968-B374-A004-1BEC-BB22AC98E6A0}"/>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1395726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A1D2C-F56A-D594-9B7D-016ACC3E39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2F156F7-E4C5-78EB-783E-405FB3335C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E587C8D-B23A-F99F-1843-9206F8BFE0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6520A2-E6E0-5E03-3C6E-FDC7756ADD8C}"/>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6" name="Footer Placeholder 5">
            <a:extLst>
              <a:ext uri="{FF2B5EF4-FFF2-40B4-BE49-F238E27FC236}">
                <a16:creationId xmlns:a16="http://schemas.microsoft.com/office/drawing/2014/main" id="{0DDA05DF-4DA3-DB5D-5DCB-65205822CE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ED2B612-CF0B-D7C3-B562-EEAFA50BC9AD}"/>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2091050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F61AB-4581-0A0D-3A47-4D4C4AA6A7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98A3E66-D767-18B2-F070-D74D2BA502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62C196-4C52-12A5-7126-D03D905A5E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EDA470-CF5E-B097-0DC9-728DAE8F14C8}"/>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6" name="Footer Placeholder 5">
            <a:extLst>
              <a:ext uri="{FF2B5EF4-FFF2-40B4-BE49-F238E27FC236}">
                <a16:creationId xmlns:a16="http://schemas.microsoft.com/office/drawing/2014/main" id="{7A14693C-1737-2367-48B5-B379E4214C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16E6B2-A2F6-5FC0-16A1-4D539FFC8947}"/>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423099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3A8C4-3A1D-7F1F-E28A-F5DC35A7D56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0EB3DE4-C350-3383-93A1-302789A284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4E5C5C-EF21-141E-29D4-952E5474FB15}"/>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5" name="Footer Placeholder 4">
            <a:extLst>
              <a:ext uri="{FF2B5EF4-FFF2-40B4-BE49-F238E27FC236}">
                <a16:creationId xmlns:a16="http://schemas.microsoft.com/office/drawing/2014/main" id="{68221FEB-8264-0BA9-B026-F1BE4BAD19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F162A-05A2-12EF-5E3B-77B69A6BF6A8}"/>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868447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E4A2E9-5C8F-2268-0A6E-53F043CCC4A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1C1B2EA-0A44-BBE3-30AF-8D720B1CAA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7AE7BF-A494-474C-410D-395E4DFB9358}"/>
              </a:ext>
            </a:extLst>
          </p:cNvPr>
          <p:cNvSpPr>
            <a:spLocks noGrp="1"/>
          </p:cNvSpPr>
          <p:nvPr>
            <p:ph type="dt" sz="half" idx="10"/>
          </p:nvPr>
        </p:nvSpPr>
        <p:spPr/>
        <p:txBody>
          <a:bodyPr/>
          <a:lstStyle/>
          <a:p>
            <a:fld id="{FD26A118-607C-4A9D-AE3A-3FC8B5CCCA4E}" type="datetimeFigureOut">
              <a:rPr lang="en-US" smtClean="0"/>
              <a:t>7/30/2024</a:t>
            </a:fld>
            <a:endParaRPr lang="en-US"/>
          </a:p>
        </p:txBody>
      </p:sp>
      <p:sp>
        <p:nvSpPr>
          <p:cNvPr id="5" name="Footer Placeholder 4">
            <a:extLst>
              <a:ext uri="{FF2B5EF4-FFF2-40B4-BE49-F238E27FC236}">
                <a16:creationId xmlns:a16="http://schemas.microsoft.com/office/drawing/2014/main" id="{B663E575-8BAC-0763-69CA-EF5857F311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287520-1645-4D7F-3230-106F553B26ED}"/>
              </a:ext>
            </a:extLst>
          </p:cNvPr>
          <p:cNvSpPr>
            <a:spLocks noGrp="1"/>
          </p:cNvSpPr>
          <p:nvPr>
            <p:ph type="sldNum" sz="quarter" idx="12"/>
          </p:nvPr>
        </p:nvSpPr>
        <p:spPr/>
        <p:txBody>
          <a:bodyPr/>
          <a:lstStyle/>
          <a:p>
            <a:fld id="{1C93469B-31B5-4B29-9B8A-9CA241A191F3}" type="slidenum">
              <a:rPr lang="en-US" smtClean="0"/>
              <a:t>‹#›</a:t>
            </a:fld>
            <a:endParaRPr lang="en-US"/>
          </a:p>
        </p:txBody>
      </p:sp>
    </p:spTree>
    <p:extLst>
      <p:ext uri="{BB962C8B-B14F-4D97-AF65-F5344CB8AC3E}">
        <p14:creationId xmlns:p14="http://schemas.microsoft.com/office/powerpoint/2010/main" val="4115777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0A70AF-5C6A-EDAF-B720-24BBF787A4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497EA9-F874-AD9B-7554-9B93646956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C83658-BFAD-00A8-57F2-2E1DCB9D8C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26A118-607C-4A9D-AE3A-3FC8B5CCCA4E}" type="datetimeFigureOut">
              <a:rPr lang="en-US" smtClean="0"/>
              <a:t>7/30/2024</a:t>
            </a:fld>
            <a:endParaRPr lang="en-US"/>
          </a:p>
        </p:txBody>
      </p:sp>
      <p:sp>
        <p:nvSpPr>
          <p:cNvPr id="5" name="Footer Placeholder 4">
            <a:extLst>
              <a:ext uri="{FF2B5EF4-FFF2-40B4-BE49-F238E27FC236}">
                <a16:creationId xmlns:a16="http://schemas.microsoft.com/office/drawing/2014/main" id="{A945B94A-314F-ED2B-FA15-63C1392F01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C4B41E9-8699-D2D8-B3F4-6AFC3BF43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C93469B-31B5-4B29-9B8A-9CA241A191F3}" type="slidenum">
              <a:rPr lang="en-US" smtClean="0"/>
              <a:t>‹#›</a:t>
            </a:fld>
            <a:endParaRPr lang="en-US"/>
          </a:p>
        </p:txBody>
      </p:sp>
    </p:spTree>
    <p:extLst>
      <p:ext uri="{BB962C8B-B14F-4D97-AF65-F5344CB8AC3E}">
        <p14:creationId xmlns:p14="http://schemas.microsoft.com/office/powerpoint/2010/main" val="4009438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2.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4.emf"/><Relationship Id="rId5" Type="http://schemas.openxmlformats.org/officeDocument/2006/relationships/oleObject" Target="../embeddings/oleObject1.bin"/><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a:extLst>
              <a:ext uri="{FF2B5EF4-FFF2-40B4-BE49-F238E27FC236}">
                <a16:creationId xmlns:a16="http://schemas.microsoft.com/office/drawing/2014/main" id="{471B1BEA-DB49-C3E4-9EBB-2EC431A4FB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958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EB97146-DCA1-63D1-6ACF-417C23A7A029}"/>
              </a:ext>
            </a:extLst>
          </p:cNvPr>
          <p:cNvPicPr>
            <a:picLocks noChangeAspect="1"/>
          </p:cNvPicPr>
          <p:nvPr/>
        </p:nvPicPr>
        <p:blipFill rotWithShape="1">
          <a:blip r:embed="rId3"/>
          <a:srcRect l="10682" t="8714" r="9362"/>
          <a:stretch/>
        </p:blipFill>
        <p:spPr>
          <a:xfrm>
            <a:off x="0" y="2783710"/>
            <a:ext cx="3021980" cy="1290580"/>
          </a:xfrm>
          <a:prstGeom prst="rect">
            <a:avLst/>
          </a:prstGeom>
        </p:spPr>
      </p:pic>
      <p:sp>
        <p:nvSpPr>
          <p:cNvPr id="2" name="Arrow: Right 1">
            <a:extLst>
              <a:ext uri="{FF2B5EF4-FFF2-40B4-BE49-F238E27FC236}">
                <a16:creationId xmlns:a16="http://schemas.microsoft.com/office/drawing/2014/main" id="{085DB3F6-E2BA-433D-A4B1-2CC7EAADE661}"/>
              </a:ext>
            </a:extLst>
          </p:cNvPr>
          <p:cNvSpPr/>
          <p:nvPr/>
        </p:nvSpPr>
        <p:spPr>
          <a:xfrm>
            <a:off x="3021980" y="3233854"/>
            <a:ext cx="1282390" cy="390292"/>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Left Brace 5">
            <a:extLst>
              <a:ext uri="{FF2B5EF4-FFF2-40B4-BE49-F238E27FC236}">
                <a16:creationId xmlns:a16="http://schemas.microsoft.com/office/drawing/2014/main" id="{D184F534-26A9-3BFA-A476-46D99CB15E39}"/>
              </a:ext>
            </a:extLst>
          </p:cNvPr>
          <p:cNvSpPr/>
          <p:nvPr/>
        </p:nvSpPr>
        <p:spPr>
          <a:xfrm>
            <a:off x="4851400" y="0"/>
            <a:ext cx="254000" cy="6858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3" name="Picture 2" descr="A screenshot of a computer&#10;&#10;Description automatically generated">
            <a:extLst>
              <a:ext uri="{FF2B5EF4-FFF2-40B4-BE49-F238E27FC236}">
                <a16:creationId xmlns:a16="http://schemas.microsoft.com/office/drawing/2014/main" id="{A3BBF55E-B4F9-D1B2-7D13-FF813C1855B6}"/>
              </a:ext>
            </a:extLst>
          </p:cNvPr>
          <p:cNvPicPr>
            <a:picLocks noChangeAspect="1"/>
          </p:cNvPicPr>
          <p:nvPr/>
        </p:nvPicPr>
        <p:blipFill>
          <a:blip r:embed="rId4"/>
          <a:stretch>
            <a:fillRect/>
          </a:stretch>
        </p:blipFill>
        <p:spPr>
          <a:xfrm>
            <a:off x="4978400" y="0"/>
            <a:ext cx="7200900" cy="1995653"/>
          </a:xfrm>
          <a:prstGeom prst="rect">
            <a:avLst/>
          </a:prstGeom>
          <a:ln w="9525">
            <a:noFill/>
          </a:ln>
        </p:spPr>
      </p:pic>
      <p:pic>
        <p:nvPicPr>
          <p:cNvPr id="5" name="Picture 4" descr="A screenshot of a computer&#10;&#10;Description automatically generated">
            <a:extLst>
              <a:ext uri="{FF2B5EF4-FFF2-40B4-BE49-F238E27FC236}">
                <a16:creationId xmlns:a16="http://schemas.microsoft.com/office/drawing/2014/main" id="{CB5527D5-9A6B-2F52-2E9C-C5292E8E9D1D}"/>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Lst>
          </a:blip>
          <a:stretch>
            <a:fillRect/>
          </a:stretch>
        </p:blipFill>
        <p:spPr>
          <a:xfrm>
            <a:off x="4991100" y="1995654"/>
            <a:ext cx="7200900" cy="2241580"/>
          </a:xfrm>
          <a:prstGeom prst="rect">
            <a:avLst/>
          </a:prstGeom>
          <a:ln w="9525">
            <a:noFill/>
          </a:ln>
        </p:spPr>
      </p:pic>
      <p:pic>
        <p:nvPicPr>
          <p:cNvPr id="10" name="Picture 9" descr="A screenshot of a computer&#10;&#10;Description automatically generated">
            <a:extLst>
              <a:ext uri="{FF2B5EF4-FFF2-40B4-BE49-F238E27FC236}">
                <a16:creationId xmlns:a16="http://schemas.microsoft.com/office/drawing/2014/main" id="{F2440A91-9D0A-2B70-6973-F6906B8465B7}"/>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Layer>
                </a14:imgProps>
              </a:ext>
            </a:extLst>
          </a:blip>
          <a:srcRect b="425"/>
          <a:stretch/>
        </p:blipFill>
        <p:spPr>
          <a:xfrm>
            <a:off x="4991100" y="4406900"/>
            <a:ext cx="7200900" cy="2398844"/>
          </a:xfrm>
          <a:prstGeom prst="rect">
            <a:avLst/>
          </a:prstGeom>
          <a:ln w="9525">
            <a:noFill/>
          </a:ln>
        </p:spPr>
      </p:pic>
    </p:spTree>
    <p:extLst>
      <p:ext uri="{BB962C8B-B14F-4D97-AF65-F5344CB8AC3E}">
        <p14:creationId xmlns:p14="http://schemas.microsoft.com/office/powerpoint/2010/main" val="830329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unnel Instrumentation">
            <a:extLst>
              <a:ext uri="{FF2B5EF4-FFF2-40B4-BE49-F238E27FC236}">
                <a16:creationId xmlns:a16="http://schemas.microsoft.com/office/drawing/2014/main" id="{7567D39C-A11F-42D8-B36F-75FA4CDF9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
            <a:ext cx="8534400" cy="685799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4">
            <a:extLst>
              <a:ext uri="{FF2B5EF4-FFF2-40B4-BE49-F238E27FC236}">
                <a16:creationId xmlns:a16="http://schemas.microsoft.com/office/drawing/2014/main" id="{27C781BE-85ED-6804-BBE7-A05691E374E7}"/>
              </a:ext>
            </a:extLst>
          </p:cNvPr>
          <p:cNvGraphicFramePr>
            <a:graphicFrameLocks noGrp="1"/>
          </p:cNvGraphicFramePr>
          <p:nvPr>
            <p:extLst>
              <p:ext uri="{D42A27DB-BD31-4B8C-83A1-F6EECF244321}">
                <p14:modId xmlns:p14="http://schemas.microsoft.com/office/powerpoint/2010/main" val="102114967"/>
              </p:ext>
            </p:extLst>
          </p:nvPr>
        </p:nvGraphicFramePr>
        <p:xfrm>
          <a:off x="0" y="0"/>
          <a:ext cx="3657600" cy="6857997"/>
        </p:xfrm>
        <a:graphic>
          <a:graphicData uri="http://schemas.openxmlformats.org/drawingml/2006/table">
            <a:tbl>
              <a:tblPr firstRow="1" bandRow="1">
                <a:tableStyleId>{5C22544A-7EE6-4342-B048-85BDC9FD1C3A}</a:tableStyleId>
              </a:tblPr>
              <a:tblGrid>
                <a:gridCol w="3657600">
                  <a:extLst>
                    <a:ext uri="{9D8B030D-6E8A-4147-A177-3AD203B41FA5}">
                      <a16:colId xmlns:a16="http://schemas.microsoft.com/office/drawing/2014/main" val="1257820520"/>
                    </a:ext>
                  </a:extLst>
                </a:gridCol>
              </a:tblGrid>
              <a:tr h="431209">
                <a:tc>
                  <a:txBody>
                    <a:bodyPr/>
                    <a:lstStyle/>
                    <a:p>
                      <a:pPr algn="ctr"/>
                      <a:r>
                        <a:rPr lang="en-IN" dirty="0">
                          <a:latin typeface="Times New Roman" panose="02020603050405020304" pitchFamily="18" charset="0"/>
                          <a:cs typeface="Times New Roman" panose="02020603050405020304" pitchFamily="18" charset="0"/>
                        </a:rPr>
                        <a:t>Legend</a:t>
                      </a:r>
                    </a:p>
                  </a:txBody>
                  <a:tcPr/>
                </a:tc>
                <a:extLst>
                  <a:ext uri="{0D108BD9-81ED-4DB2-BD59-A6C34878D82A}">
                    <a16:rowId xmlns:a16="http://schemas.microsoft.com/office/drawing/2014/main" val="3376246107"/>
                  </a:ext>
                </a:extLst>
              </a:tr>
              <a:tr h="744279">
                <a:tc>
                  <a:txBody>
                    <a:bodyPr/>
                    <a:lstStyle/>
                    <a:p>
                      <a:r>
                        <a:rPr lang="en-IN" dirty="0">
                          <a:latin typeface="Times New Roman" panose="02020603050405020304" pitchFamily="18" charset="0"/>
                          <a:cs typeface="Times New Roman" panose="02020603050405020304" pitchFamily="18" charset="0"/>
                        </a:rPr>
                        <a:t>1. wired or wireless network for collection of data</a:t>
                      </a:r>
                    </a:p>
                  </a:txBody>
                  <a:tcPr/>
                </a:tc>
                <a:extLst>
                  <a:ext uri="{0D108BD9-81ED-4DB2-BD59-A6C34878D82A}">
                    <a16:rowId xmlns:a16="http://schemas.microsoft.com/office/drawing/2014/main" val="1153992299"/>
                  </a:ext>
                </a:extLst>
              </a:tr>
              <a:tr h="431209">
                <a:tc>
                  <a:txBody>
                    <a:bodyPr/>
                    <a:lstStyle/>
                    <a:p>
                      <a:r>
                        <a:rPr lang="en-IN" dirty="0">
                          <a:latin typeface="Times New Roman" panose="02020603050405020304" pitchFamily="18" charset="0"/>
                          <a:cs typeface="Times New Roman" panose="02020603050405020304" pitchFamily="18" charset="0"/>
                        </a:rPr>
                        <a:t>2. Tilt meters</a:t>
                      </a:r>
                    </a:p>
                  </a:txBody>
                  <a:tcPr/>
                </a:tc>
                <a:extLst>
                  <a:ext uri="{0D108BD9-81ED-4DB2-BD59-A6C34878D82A}">
                    <a16:rowId xmlns:a16="http://schemas.microsoft.com/office/drawing/2014/main" val="3340651756"/>
                  </a:ext>
                </a:extLst>
              </a:tr>
              <a:tr h="744279">
                <a:tc>
                  <a:txBody>
                    <a:bodyPr/>
                    <a:lstStyle/>
                    <a:p>
                      <a:r>
                        <a:rPr lang="en-IN" dirty="0">
                          <a:latin typeface="Times New Roman" panose="02020603050405020304" pitchFamily="18" charset="0"/>
                          <a:cs typeface="Times New Roman" panose="02020603050405020304" pitchFamily="18" charset="0"/>
                        </a:rPr>
                        <a:t>3. Data loggers for collection of data</a:t>
                      </a:r>
                    </a:p>
                  </a:txBody>
                  <a:tcPr/>
                </a:tc>
                <a:extLst>
                  <a:ext uri="{0D108BD9-81ED-4DB2-BD59-A6C34878D82A}">
                    <a16:rowId xmlns:a16="http://schemas.microsoft.com/office/drawing/2014/main" val="4270368142"/>
                  </a:ext>
                </a:extLst>
              </a:tr>
              <a:tr h="431209">
                <a:tc>
                  <a:txBody>
                    <a:bodyPr/>
                    <a:lstStyle/>
                    <a:p>
                      <a:r>
                        <a:rPr lang="en-IN" dirty="0">
                          <a:latin typeface="Times New Roman" panose="02020603050405020304" pitchFamily="18" charset="0"/>
                          <a:cs typeface="Times New Roman" panose="02020603050405020304" pitchFamily="18" charset="0"/>
                        </a:rPr>
                        <a:t>4. Piezometers</a:t>
                      </a:r>
                    </a:p>
                  </a:txBody>
                  <a:tcPr/>
                </a:tc>
                <a:extLst>
                  <a:ext uri="{0D108BD9-81ED-4DB2-BD59-A6C34878D82A}">
                    <a16:rowId xmlns:a16="http://schemas.microsoft.com/office/drawing/2014/main" val="2585654171"/>
                  </a:ext>
                </a:extLst>
              </a:tr>
              <a:tr h="744279">
                <a:tc>
                  <a:txBody>
                    <a:bodyPr/>
                    <a:lstStyle/>
                    <a:p>
                      <a:r>
                        <a:rPr lang="en-IN" dirty="0">
                          <a:latin typeface="Times New Roman" panose="02020603050405020304" pitchFamily="18" charset="0"/>
                          <a:cs typeface="Times New Roman" panose="02020603050405020304" pitchFamily="18" charset="0"/>
                        </a:rPr>
                        <a:t>5. Extensometers (Electrical/Mechanical types)</a:t>
                      </a:r>
                    </a:p>
                  </a:txBody>
                  <a:tcPr/>
                </a:tc>
                <a:extLst>
                  <a:ext uri="{0D108BD9-81ED-4DB2-BD59-A6C34878D82A}">
                    <a16:rowId xmlns:a16="http://schemas.microsoft.com/office/drawing/2014/main" val="3552634748"/>
                  </a:ext>
                </a:extLst>
              </a:tr>
              <a:tr h="744279">
                <a:tc>
                  <a:txBody>
                    <a:bodyPr/>
                    <a:lstStyle/>
                    <a:p>
                      <a:r>
                        <a:rPr lang="en-IN" dirty="0">
                          <a:latin typeface="Times New Roman" panose="02020603050405020304" pitchFamily="18" charset="0"/>
                          <a:cs typeface="Times New Roman" panose="02020603050405020304" pitchFamily="18" charset="0"/>
                        </a:rPr>
                        <a:t>6. Multi Channel Data loggers for Electrical type Extensometers</a:t>
                      </a:r>
                    </a:p>
                  </a:txBody>
                  <a:tcPr/>
                </a:tc>
                <a:extLst>
                  <a:ext uri="{0D108BD9-81ED-4DB2-BD59-A6C34878D82A}">
                    <a16:rowId xmlns:a16="http://schemas.microsoft.com/office/drawing/2014/main" val="112305200"/>
                  </a:ext>
                </a:extLst>
              </a:tr>
              <a:tr h="431209">
                <a:tc>
                  <a:txBody>
                    <a:bodyPr/>
                    <a:lstStyle/>
                    <a:p>
                      <a:r>
                        <a:rPr lang="en-IN" dirty="0">
                          <a:latin typeface="Times New Roman" panose="02020603050405020304" pitchFamily="18" charset="0"/>
                          <a:cs typeface="Times New Roman" panose="02020603050405020304" pitchFamily="18" charset="0"/>
                        </a:rPr>
                        <a:t>7. Pressure Cells</a:t>
                      </a:r>
                    </a:p>
                  </a:txBody>
                  <a:tcPr/>
                </a:tc>
                <a:extLst>
                  <a:ext uri="{0D108BD9-81ED-4DB2-BD59-A6C34878D82A}">
                    <a16:rowId xmlns:a16="http://schemas.microsoft.com/office/drawing/2014/main" val="2931172694"/>
                  </a:ext>
                </a:extLst>
              </a:tr>
              <a:tr h="431209">
                <a:tc>
                  <a:txBody>
                    <a:bodyPr/>
                    <a:lstStyle/>
                    <a:p>
                      <a:r>
                        <a:rPr lang="en-IN" dirty="0">
                          <a:latin typeface="Times New Roman" panose="02020603050405020304" pitchFamily="18" charset="0"/>
                          <a:cs typeface="Times New Roman" panose="02020603050405020304" pitchFamily="18" charset="0"/>
                        </a:rPr>
                        <a:t>8. Strain Gauges</a:t>
                      </a:r>
                    </a:p>
                  </a:txBody>
                  <a:tcPr/>
                </a:tc>
                <a:extLst>
                  <a:ext uri="{0D108BD9-81ED-4DB2-BD59-A6C34878D82A}">
                    <a16:rowId xmlns:a16="http://schemas.microsoft.com/office/drawing/2014/main" val="2365242600"/>
                  </a:ext>
                </a:extLst>
              </a:tr>
              <a:tr h="431209">
                <a:tc>
                  <a:txBody>
                    <a:bodyPr/>
                    <a:lstStyle/>
                    <a:p>
                      <a:r>
                        <a:rPr lang="en-IN" dirty="0">
                          <a:latin typeface="Times New Roman" panose="02020603050405020304" pitchFamily="18" charset="0"/>
                          <a:cs typeface="Times New Roman" panose="02020603050405020304" pitchFamily="18" charset="0"/>
                        </a:rPr>
                        <a:t>9. Load Cells</a:t>
                      </a:r>
                    </a:p>
                  </a:txBody>
                  <a:tcPr/>
                </a:tc>
                <a:extLst>
                  <a:ext uri="{0D108BD9-81ED-4DB2-BD59-A6C34878D82A}">
                    <a16:rowId xmlns:a16="http://schemas.microsoft.com/office/drawing/2014/main" val="682887227"/>
                  </a:ext>
                </a:extLst>
              </a:tr>
              <a:tr h="431209">
                <a:tc>
                  <a:txBody>
                    <a:bodyPr/>
                    <a:lstStyle/>
                    <a:p>
                      <a:r>
                        <a:rPr lang="en-IN" dirty="0">
                          <a:latin typeface="Times New Roman" panose="02020603050405020304" pitchFamily="18" charset="0"/>
                          <a:cs typeface="Times New Roman" panose="02020603050405020304" pitchFamily="18" charset="0"/>
                        </a:rPr>
                        <a:t>10. Tape Extensometers</a:t>
                      </a:r>
                    </a:p>
                  </a:txBody>
                  <a:tcPr/>
                </a:tc>
                <a:extLst>
                  <a:ext uri="{0D108BD9-81ED-4DB2-BD59-A6C34878D82A}">
                    <a16:rowId xmlns:a16="http://schemas.microsoft.com/office/drawing/2014/main" val="1606963585"/>
                  </a:ext>
                </a:extLst>
              </a:tr>
              <a:tr h="431209">
                <a:tc>
                  <a:txBody>
                    <a:bodyPr/>
                    <a:lstStyle/>
                    <a:p>
                      <a:r>
                        <a:rPr lang="en-IN" dirty="0">
                          <a:latin typeface="Times New Roman" panose="02020603050405020304" pitchFamily="18" charset="0"/>
                          <a:cs typeface="Times New Roman" panose="02020603050405020304" pitchFamily="18" charset="0"/>
                        </a:rPr>
                        <a:t>11. Crack meters</a:t>
                      </a:r>
                    </a:p>
                  </a:txBody>
                  <a:tcPr/>
                </a:tc>
                <a:extLst>
                  <a:ext uri="{0D108BD9-81ED-4DB2-BD59-A6C34878D82A}">
                    <a16:rowId xmlns:a16="http://schemas.microsoft.com/office/drawing/2014/main" val="2479214699"/>
                  </a:ext>
                </a:extLst>
              </a:tr>
              <a:tr h="431209">
                <a:tc>
                  <a:txBody>
                    <a:bodyPr/>
                    <a:lstStyle/>
                    <a:p>
                      <a:r>
                        <a:rPr lang="en-IN" dirty="0">
                          <a:latin typeface="Times New Roman" panose="02020603050405020304" pitchFamily="18" charset="0"/>
                          <a:cs typeface="Times New Roman" panose="02020603050405020304" pitchFamily="18" charset="0"/>
                        </a:rPr>
                        <a:t>12. In place Inclinometers(IPI)</a:t>
                      </a:r>
                    </a:p>
                  </a:txBody>
                  <a:tcPr/>
                </a:tc>
                <a:extLst>
                  <a:ext uri="{0D108BD9-81ED-4DB2-BD59-A6C34878D82A}">
                    <a16:rowId xmlns:a16="http://schemas.microsoft.com/office/drawing/2014/main" val="2473757256"/>
                  </a:ext>
                </a:extLst>
              </a:tr>
            </a:tbl>
          </a:graphicData>
        </a:graphic>
      </p:graphicFrame>
    </p:spTree>
    <p:extLst>
      <p:ext uri="{BB962C8B-B14F-4D97-AF65-F5344CB8AC3E}">
        <p14:creationId xmlns:p14="http://schemas.microsoft.com/office/powerpoint/2010/main" val="2980422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erteza Infosys Corp.">
            <a:extLst>
              <a:ext uri="{FF2B5EF4-FFF2-40B4-BE49-F238E27FC236}">
                <a16:creationId xmlns:a16="http://schemas.microsoft.com/office/drawing/2014/main" id="{7D3E93C2-BED5-09F6-5CB2-ED1DC3FF8C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1823" y="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C5x PRO 24 Channel Universal Data ...">
            <a:extLst>
              <a:ext uri="{FF2B5EF4-FFF2-40B4-BE49-F238E27FC236}">
                <a16:creationId xmlns:a16="http://schemas.microsoft.com/office/drawing/2014/main" id="{77C9809F-EFC8-17AB-5571-5A785D12F9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8894491" y="3429000"/>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unnel Instrumentation">
            <a:extLst>
              <a:ext uri="{FF2B5EF4-FFF2-40B4-BE49-F238E27FC236}">
                <a16:creationId xmlns:a16="http://schemas.microsoft.com/office/drawing/2014/main" id="{AFE9A949-65A0-A239-59AA-51B1EF8171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
            <a:ext cx="8534400" cy="6857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471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erteza Infosys Corp.">
            <a:extLst>
              <a:ext uri="{FF2B5EF4-FFF2-40B4-BE49-F238E27FC236}">
                <a16:creationId xmlns:a16="http://schemas.microsoft.com/office/drawing/2014/main" id="{D2406161-D077-3E32-FAC1-B40962CFD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87" y="87119"/>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C5x PRO 24 Channel Universal Data ...">
            <a:extLst>
              <a:ext uri="{FF2B5EF4-FFF2-40B4-BE49-F238E27FC236}">
                <a16:creationId xmlns:a16="http://schemas.microsoft.com/office/drawing/2014/main" id="{644B4F51-0EA3-8CD1-2538-5727DA5B6B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15336" y="4365704"/>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EB97146-DCA1-63D1-6ACF-417C23A7A029}"/>
              </a:ext>
            </a:extLst>
          </p:cNvPr>
          <p:cNvPicPr>
            <a:picLocks noChangeAspect="1"/>
          </p:cNvPicPr>
          <p:nvPr/>
        </p:nvPicPr>
        <p:blipFill rotWithShape="1">
          <a:blip r:embed="rId5"/>
          <a:srcRect l="10682" t="8714" r="9362"/>
          <a:stretch/>
        </p:blipFill>
        <p:spPr>
          <a:xfrm>
            <a:off x="8140390" y="2230244"/>
            <a:ext cx="4051610" cy="1730298"/>
          </a:xfrm>
          <a:prstGeom prst="rect">
            <a:avLst/>
          </a:prstGeom>
        </p:spPr>
      </p:pic>
      <p:pic>
        <p:nvPicPr>
          <p:cNvPr id="3076" name="Picture 4" descr="Domain Computer Security Server in ...">
            <a:extLst>
              <a:ext uri="{FF2B5EF4-FFF2-40B4-BE49-F238E27FC236}">
                <a16:creationId xmlns:a16="http://schemas.microsoft.com/office/drawing/2014/main" id="{DEA69677-E99D-2FC4-745B-E7A25705F72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652" r="9946" b="5035"/>
          <a:stretch/>
        </p:blipFill>
        <p:spPr bwMode="auto">
          <a:xfrm>
            <a:off x="4051611" y="87119"/>
            <a:ext cx="2898591" cy="6099717"/>
          </a:xfrm>
          <a:prstGeom prst="rect">
            <a:avLst/>
          </a:prstGeom>
          <a:noFill/>
          <a:extLst>
            <a:ext uri="{909E8E84-426E-40DD-AFC4-6F175D3DCCD1}">
              <a14:hiddenFill xmlns:a14="http://schemas.microsoft.com/office/drawing/2010/main">
                <a:solidFill>
                  <a:srgbClr val="FFFFFF"/>
                </a:solidFill>
              </a14:hiddenFill>
            </a:ext>
          </a:extLst>
        </p:spPr>
      </p:pic>
      <p:sp>
        <p:nvSpPr>
          <p:cNvPr id="8" name="Arrow: Up 7">
            <a:extLst>
              <a:ext uri="{FF2B5EF4-FFF2-40B4-BE49-F238E27FC236}">
                <a16:creationId xmlns:a16="http://schemas.microsoft.com/office/drawing/2014/main" id="{F512EA1B-0EEB-E01F-C344-02739FF41606}"/>
              </a:ext>
            </a:extLst>
          </p:cNvPr>
          <p:cNvSpPr/>
          <p:nvPr/>
        </p:nvSpPr>
        <p:spPr>
          <a:xfrm rot="7656156">
            <a:off x="2876170" y="826081"/>
            <a:ext cx="476481" cy="2252266"/>
          </a:xfrm>
          <a:prstGeom prst="up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9" name="Arrow: Up 8">
            <a:extLst>
              <a:ext uri="{FF2B5EF4-FFF2-40B4-BE49-F238E27FC236}">
                <a16:creationId xmlns:a16="http://schemas.microsoft.com/office/drawing/2014/main" id="{9A6EB7A2-2D66-5FDA-A087-C5A4E2D11F12}"/>
              </a:ext>
            </a:extLst>
          </p:cNvPr>
          <p:cNvSpPr/>
          <p:nvPr/>
        </p:nvSpPr>
        <p:spPr>
          <a:xfrm rot="2682483">
            <a:off x="2952185" y="2869491"/>
            <a:ext cx="476481" cy="2252266"/>
          </a:xfrm>
          <a:prstGeom prst="up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Arrow: Right 9">
            <a:extLst>
              <a:ext uri="{FF2B5EF4-FFF2-40B4-BE49-F238E27FC236}">
                <a16:creationId xmlns:a16="http://schemas.microsoft.com/office/drawing/2014/main" id="{2EF688DC-AC79-F64D-F700-523F2062367E}"/>
              </a:ext>
            </a:extLst>
          </p:cNvPr>
          <p:cNvSpPr/>
          <p:nvPr/>
        </p:nvSpPr>
        <p:spPr>
          <a:xfrm>
            <a:off x="6972504" y="2746685"/>
            <a:ext cx="1282390" cy="390292"/>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05248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EB97146-DCA1-63D1-6ACF-417C23A7A029}"/>
              </a:ext>
            </a:extLst>
          </p:cNvPr>
          <p:cNvPicPr>
            <a:picLocks noChangeAspect="1"/>
          </p:cNvPicPr>
          <p:nvPr/>
        </p:nvPicPr>
        <p:blipFill rotWithShape="1">
          <a:blip r:embed="rId3"/>
          <a:srcRect l="10682" t="8714" r="9362"/>
          <a:stretch/>
        </p:blipFill>
        <p:spPr>
          <a:xfrm>
            <a:off x="0" y="2783710"/>
            <a:ext cx="3021980" cy="1290580"/>
          </a:xfrm>
          <a:prstGeom prst="rect">
            <a:avLst/>
          </a:prstGeom>
        </p:spPr>
      </p:pic>
      <p:sp>
        <p:nvSpPr>
          <p:cNvPr id="2" name="Arrow: Right 1">
            <a:extLst>
              <a:ext uri="{FF2B5EF4-FFF2-40B4-BE49-F238E27FC236}">
                <a16:creationId xmlns:a16="http://schemas.microsoft.com/office/drawing/2014/main" id="{085DB3F6-E2BA-433D-A4B1-2CC7EAADE661}"/>
              </a:ext>
            </a:extLst>
          </p:cNvPr>
          <p:cNvSpPr/>
          <p:nvPr/>
        </p:nvSpPr>
        <p:spPr>
          <a:xfrm>
            <a:off x="3021980" y="3233854"/>
            <a:ext cx="1282390" cy="390292"/>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Left Brace 5">
            <a:extLst>
              <a:ext uri="{FF2B5EF4-FFF2-40B4-BE49-F238E27FC236}">
                <a16:creationId xmlns:a16="http://schemas.microsoft.com/office/drawing/2014/main" id="{D184F534-26A9-3BFA-A476-46D99CB15E39}"/>
              </a:ext>
            </a:extLst>
          </p:cNvPr>
          <p:cNvSpPr/>
          <p:nvPr/>
        </p:nvSpPr>
        <p:spPr>
          <a:xfrm>
            <a:off x="4851400" y="0"/>
            <a:ext cx="254000" cy="6858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12" name="Picture 11">
            <a:extLst>
              <a:ext uri="{FF2B5EF4-FFF2-40B4-BE49-F238E27FC236}">
                <a16:creationId xmlns:a16="http://schemas.microsoft.com/office/drawing/2014/main" id="{8A182B68-9269-6F09-F56B-96AAEE2C8560}"/>
              </a:ext>
            </a:extLst>
          </p:cNvPr>
          <p:cNvPicPr>
            <a:picLocks noChangeAspect="1"/>
          </p:cNvPicPr>
          <p:nvPr/>
        </p:nvPicPr>
        <p:blipFill>
          <a:blip r:embed="rId4"/>
          <a:stretch>
            <a:fillRect/>
          </a:stretch>
        </p:blipFill>
        <p:spPr>
          <a:xfrm>
            <a:off x="5257800" y="0"/>
            <a:ext cx="6807200" cy="2074365"/>
          </a:xfrm>
          <a:prstGeom prst="rect">
            <a:avLst/>
          </a:prstGeom>
        </p:spPr>
      </p:pic>
      <p:pic>
        <p:nvPicPr>
          <p:cNvPr id="14" name="Picture 13">
            <a:extLst>
              <a:ext uri="{FF2B5EF4-FFF2-40B4-BE49-F238E27FC236}">
                <a16:creationId xmlns:a16="http://schemas.microsoft.com/office/drawing/2014/main" id="{A72EBDC5-B24D-C72D-FE4F-BA5C063A8A88}"/>
              </a:ext>
            </a:extLst>
          </p:cNvPr>
          <p:cNvPicPr>
            <a:picLocks noChangeAspect="1"/>
          </p:cNvPicPr>
          <p:nvPr/>
        </p:nvPicPr>
        <p:blipFill rotWithShape="1">
          <a:blip r:embed="rId5"/>
          <a:srcRect t="8576"/>
          <a:stretch/>
        </p:blipFill>
        <p:spPr>
          <a:xfrm>
            <a:off x="5257800" y="2391817"/>
            <a:ext cx="6807200" cy="2074365"/>
          </a:xfrm>
          <a:prstGeom prst="rect">
            <a:avLst/>
          </a:prstGeom>
        </p:spPr>
      </p:pic>
      <p:pic>
        <p:nvPicPr>
          <p:cNvPr id="4100" name="Picture 4" descr="Document file icons doc pdf xls flat ...">
            <a:extLst>
              <a:ext uri="{FF2B5EF4-FFF2-40B4-BE49-F238E27FC236}">
                <a16:creationId xmlns:a16="http://schemas.microsoft.com/office/drawing/2014/main" id="{035CE358-7C68-9341-459C-D3B5D3D4DDE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0686" b="22385"/>
          <a:stretch/>
        </p:blipFill>
        <p:spPr bwMode="auto">
          <a:xfrm>
            <a:off x="6791093" y="4653683"/>
            <a:ext cx="3590691" cy="2204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732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EB97146-DCA1-63D1-6ACF-417C23A7A029}"/>
              </a:ext>
            </a:extLst>
          </p:cNvPr>
          <p:cNvPicPr>
            <a:picLocks noChangeAspect="1"/>
          </p:cNvPicPr>
          <p:nvPr/>
        </p:nvPicPr>
        <p:blipFill rotWithShape="1">
          <a:blip r:embed="rId3"/>
          <a:srcRect l="10682" t="8714" r="9362"/>
          <a:stretch/>
        </p:blipFill>
        <p:spPr>
          <a:xfrm>
            <a:off x="0" y="2783710"/>
            <a:ext cx="3021980" cy="1290580"/>
          </a:xfrm>
          <a:prstGeom prst="rect">
            <a:avLst/>
          </a:prstGeom>
        </p:spPr>
      </p:pic>
      <p:sp>
        <p:nvSpPr>
          <p:cNvPr id="2" name="Arrow: Right 1">
            <a:extLst>
              <a:ext uri="{FF2B5EF4-FFF2-40B4-BE49-F238E27FC236}">
                <a16:creationId xmlns:a16="http://schemas.microsoft.com/office/drawing/2014/main" id="{085DB3F6-E2BA-433D-A4B1-2CC7EAADE661}"/>
              </a:ext>
            </a:extLst>
          </p:cNvPr>
          <p:cNvSpPr/>
          <p:nvPr/>
        </p:nvSpPr>
        <p:spPr>
          <a:xfrm>
            <a:off x="3021980" y="3233854"/>
            <a:ext cx="1282390" cy="390292"/>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Left Brace 5">
            <a:extLst>
              <a:ext uri="{FF2B5EF4-FFF2-40B4-BE49-F238E27FC236}">
                <a16:creationId xmlns:a16="http://schemas.microsoft.com/office/drawing/2014/main" id="{D184F534-26A9-3BFA-A476-46D99CB15E39}"/>
              </a:ext>
            </a:extLst>
          </p:cNvPr>
          <p:cNvSpPr/>
          <p:nvPr/>
        </p:nvSpPr>
        <p:spPr>
          <a:xfrm>
            <a:off x="4851400" y="0"/>
            <a:ext cx="254000" cy="6858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3" name="Picture 2">
            <a:extLst>
              <a:ext uri="{FF2B5EF4-FFF2-40B4-BE49-F238E27FC236}">
                <a16:creationId xmlns:a16="http://schemas.microsoft.com/office/drawing/2014/main" id="{6D2AF59B-1562-F3B6-40D7-91FB0A4664CA}"/>
              </a:ext>
            </a:extLst>
          </p:cNvPr>
          <p:cNvPicPr>
            <a:picLocks noChangeAspect="1"/>
          </p:cNvPicPr>
          <p:nvPr/>
        </p:nvPicPr>
        <p:blipFill rotWithShape="1">
          <a:blip r:embed="rId4"/>
          <a:srcRect l="13537" t="8958" r="47774"/>
          <a:stretch/>
        </p:blipFill>
        <p:spPr>
          <a:xfrm>
            <a:off x="6757638" y="0"/>
            <a:ext cx="2996501" cy="3311913"/>
          </a:xfrm>
          <a:prstGeom prst="rect">
            <a:avLst/>
          </a:prstGeom>
        </p:spPr>
      </p:pic>
      <p:grpSp>
        <p:nvGrpSpPr>
          <p:cNvPr id="4" name="Group 3">
            <a:extLst>
              <a:ext uri="{FF2B5EF4-FFF2-40B4-BE49-F238E27FC236}">
                <a16:creationId xmlns:a16="http://schemas.microsoft.com/office/drawing/2014/main" id="{D692FBA9-A43D-9D68-2C19-C2CED9301479}"/>
              </a:ext>
            </a:extLst>
          </p:cNvPr>
          <p:cNvGrpSpPr/>
          <p:nvPr/>
        </p:nvGrpSpPr>
        <p:grpSpPr>
          <a:xfrm>
            <a:off x="5776330" y="3546087"/>
            <a:ext cx="5921299" cy="3189249"/>
            <a:chOff x="0" y="38100"/>
            <a:chExt cx="12192000" cy="5181600"/>
          </a:xfrm>
        </p:grpSpPr>
        <p:pic>
          <p:nvPicPr>
            <p:cNvPr id="5" name="Picture 4">
              <a:extLst>
                <a:ext uri="{FF2B5EF4-FFF2-40B4-BE49-F238E27FC236}">
                  <a16:creationId xmlns:a16="http://schemas.microsoft.com/office/drawing/2014/main" id="{F6273027-33B2-35D4-9E29-A740E88F6A63}"/>
                </a:ext>
              </a:extLst>
            </p:cNvPr>
            <p:cNvPicPr>
              <a:picLocks noChangeAspect="1"/>
            </p:cNvPicPr>
            <p:nvPr/>
          </p:nvPicPr>
          <p:blipFill>
            <a:blip r:embed="rId5"/>
            <a:stretch>
              <a:fillRect/>
            </a:stretch>
          </p:blipFill>
          <p:spPr>
            <a:xfrm>
              <a:off x="8346281" y="38100"/>
              <a:ext cx="3845719" cy="5181600"/>
            </a:xfrm>
            <a:prstGeom prst="rect">
              <a:avLst/>
            </a:prstGeom>
            <a:ln>
              <a:solidFill>
                <a:schemeClr val="tx1"/>
              </a:solidFill>
            </a:ln>
          </p:spPr>
        </p:pic>
        <p:pic>
          <p:nvPicPr>
            <p:cNvPr id="8" name="Picture 7">
              <a:extLst>
                <a:ext uri="{FF2B5EF4-FFF2-40B4-BE49-F238E27FC236}">
                  <a16:creationId xmlns:a16="http://schemas.microsoft.com/office/drawing/2014/main" id="{CD226101-260D-E15B-D5E5-EF5CAEC62F65}"/>
                </a:ext>
              </a:extLst>
            </p:cNvPr>
            <p:cNvPicPr>
              <a:picLocks noChangeAspect="1"/>
            </p:cNvPicPr>
            <p:nvPr/>
          </p:nvPicPr>
          <p:blipFill>
            <a:blip r:embed="rId6"/>
            <a:stretch>
              <a:fillRect/>
            </a:stretch>
          </p:blipFill>
          <p:spPr>
            <a:xfrm>
              <a:off x="4572000" y="38100"/>
              <a:ext cx="3774281" cy="5181600"/>
            </a:xfrm>
            <a:prstGeom prst="rect">
              <a:avLst/>
            </a:prstGeom>
            <a:ln>
              <a:solidFill>
                <a:schemeClr val="tx1"/>
              </a:solidFill>
            </a:ln>
          </p:spPr>
        </p:pic>
        <p:pic>
          <p:nvPicPr>
            <p:cNvPr id="9" name="Picture 8">
              <a:extLst>
                <a:ext uri="{FF2B5EF4-FFF2-40B4-BE49-F238E27FC236}">
                  <a16:creationId xmlns:a16="http://schemas.microsoft.com/office/drawing/2014/main" id="{3131E6CE-CB26-9D85-C49B-A62E37095F66}"/>
                </a:ext>
              </a:extLst>
            </p:cNvPr>
            <p:cNvPicPr>
              <a:picLocks noChangeAspect="1"/>
            </p:cNvPicPr>
            <p:nvPr/>
          </p:nvPicPr>
          <p:blipFill rotWithShape="1">
            <a:blip r:embed="rId7"/>
            <a:srcRect b="1666"/>
            <a:stretch/>
          </p:blipFill>
          <p:spPr>
            <a:xfrm>
              <a:off x="0" y="38100"/>
              <a:ext cx="4572000" cy="5181600"/>
            </a:xfrm>
            <a:prstGeom prst="rect">
              <a:avLst/>
            </a:prstGeom>
            <a:ln>
              <a:solidFill>
                <a:schemeClr val="tx1"/>
              </a:solidFill>
            </a:ln>
          </p:spPr>
        </p:pic>
      </p:grpSp>
    </p:spTree>
    <p:extLst>
      <p:ext uri="{BB962C8B-B14F-4D97-AF65-F5344CB8AC3E}">
        <p14:creationId xmlns:p14="http://schemas.microsoft.com/office/powerpoint/2010/main" val="570129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EB97146-DCA1-63D1-6ACF-417C23A7A029}"/>
              </a:ext>
            </a:extLst>
          </p:cNvPr>
          <p:cNvPicPr>
            <a:picLocks noChangeAspect="1"/>
          </p:cNvPicPr>
          <p:nvPr/>
        </p:nvPicPr>
        <p:blipFill rotWithShape="1">
          <a:blip r:embed="rId3"/>
          <a:srcRect l="10682" t="8714" r="9362"/>
          <a:stretch/>
        </p:blipFill>
        <p:spPr>
          <a:xfrm>
            <a:off x="0" y="2783710"/>
            <a:ext cx="3021980" cy="1290580"/>
          </a:xfrm>
          <a:prstGeom prst="rect">
            <a:avLst/>
          </a:prstGeom>
        </p:spPr>
      </p:pic>
      <p:sp>
        <p:nvSpPr>
          <p:cNvPr id="2" name="Arrow: Right 1">
            <a:extLst>
              <a:ext uri="{FF2B5EF4-FFF2-40B4-BE49-F238E27FC236}">
                <a16:creationId xmlns:a16="http://schemas.microsoft.com/office/drawing/2014/main" id="{085DB3F6-E2BA-433D-A4B1-2CC7EAADE661}"/>
              </a:ext>
            </a:extLst>
          </p:cNvPr>
          <p:cNvSpPr/>
          <p:nvPr/>
        </p:nvSpPr>
        <p:spPr>
          <a:xfrm>
            <a:off x="3021980" y="3233854"/>
            <a:ext cx="1282390" cy="390292"/>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Left Brace 5">
            <a:extLst>
              <a:ext uri="{FF2B5EF4-FFF2-40B4-BE49-F238E27FC236}">
                <a16:creationId xmlns:a16="http://schemas.microsoft.com/office/drawing/2014/main" id="{D184F534-26A9-3BFA-A476-46D99CB15E39}"/>
              </a:ext>
            </a:extLst>
          </p:cNvPr>
          <p:cNvSpPr/>
          <p:nvPr/>
        </p:nvSpPr>
        <p:spPr>
          <a:xfrm>
            <a:off x="4851400" y="0"/>
            <a:ext cx="254000" cy="6858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3" name="Picture 2">
            <a:extLst>
              <a:ext uri="{FF2B5EF4-FFF2-40B4-BE49-F238E27FC236}">
                <a16:creationId xmlns:a16="http://schemas.microsoft.com/office/drawing/2014/main" id="{57580BD1-C02B-EF5A-4240-A86BB651ED52}"/>
              </a:ext>
            </a:extLst>
          </p:cNvPr>
          <p:cNvPicPr>
            <a:picLocks noChangeAspect="1"/>
          </p:cNvPicPr>
          <p:nvPr/>
        </p:nvPicPr>
        <p:blipFill>
          <a:blip r:embed="rId4"/>
          <a:stretch>
            <a:fillRect/>
          </a:stretch>
        </p:blipFill>
        <p:spPr>
          <a:xfrm>
            <a:off x="6625539" y="0"/>
            <a:ext cx="3256443" cy="3133493"/>
          </a:xfrm>
          <a:prstGeom prst="rect">
            <a:avLst/>
          </a:prstGeom>
          <a:ln>
            <a:solidFill>
              <a:schemeClr val="tx1"/>
            </a:solidFill>
          </a:ln>
        </p:spPr>
      </p:pic>
      <p:pic>
        <p:nvPicPr>
          <p:cNvPr id="5" name="Picture 4">
            <a:extLst>
              <a:ext uri="{FF2B5EF4-FFF2-40B4-BE49-F238E27FC236}">
                <a16:creationId xmlns:a16="http://schemas.microsoft.com/office/drawing/2014/main" id="{5B214BA7-7A00-FC8C-E8C1-D9699D7D4829}"/>
              </a:ext>
            </a:extLst>
          </p:cNvPr>
          <p:cNvPicPr>
            <a:picLocks noChangeAspect="1"/>
          </p:cNvPicPr>
          <p:nvPr/>
        </p:nvPicPr>
        <p:blipFill>
          <a:blip r:embed="rId5"/>
          <a:stretch>
            <a:fillRect/>
          </a:stretch>
        </p:blipFill>
        <p:spPr>
          <a:xfrm>
            <a:off x="5105400" y="3739754"/>
            <a:ext cx="4585630" cy="2207941"/>
          </a:xfrm>
          <a:prstGeom prst="rect">
            <a:avLst/>
          </a:prstGeom>
        </p:spPr>
      </p:pic>
      <p:pic>
        <p:nvPicPr>
          <p:cNvPr id="8" name="Picture 7" descr="Screens screenshot of a phone&#10;&#10;Description automatically generated">
            <a:extLst>
              <a:ext uri="{FF2B5EF4-FFF2-40B4-BE49-F238E27FC236}">
                <a16:creationId xmlns:a16="http://schemas.microsoft.com/office/drawing/2014/main" id="{CBDEAC7A-D835-FA9A-71AA-6969CD54030A}"/>
              </a:ext>
            </a:extLst>
          </p:cNvPr>
          <p:cNvPicPr>
            <a:picLocks noChangeAspect="1"/>
          </p:cNvPicPr>
          <p:nvPr/>
        </p:nvPicPr>
        <p:blipFill rotWithShape="1">
          <a:blip r:embed="rId6">
            <a:extLst>
              <a:ext uri="{28A0092B-C50C-407E-A947-70E740481C1C}">
                <a14:useLocalDpi xmlns:a14="http://schemas.microsoft.com/office/drawing/2010/main" val="0"/>
              </a:ext>
            </a:extLst>
          </a:blip>
          <a:srcRect r="51280"/>
          <a:stretch/>
        </p:blipFill>
        <p:spPr>
          <a:xfrm>
            <a:off x="10058400" y="3624146"/>
            <a:ext cx="1761893" cy="3055434"/>
          </a:xfrm>
          <a:prstGeom prst="rect">
            <a:avLst/>
          </a:prstGeom>
        </p:spPr>
      </p:pic>
    </p:spTree>
    <p:extLst>
      <p:ext uri="{BB962C8B-B14F-4D97-AF65-F5344CB8AC3E}">
        <p14:creationId xmlns:p14="http://schemas.microsoft.com/office/powerpoint/2010/main" val="3863837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EB97146-DCA1-63D1-6ACF-417C23A7A029}"/>
              </a:ext>
            </a:extLst>
          </p:cNvPr>
          <p:cNvPicPr>
            <a:picLocks noChangeAspect="1"/>
          </p:cNvPicPr>
          <p:nvPr/>
        </p:nvPicPr>
        <p:blipFill rotWithShape="1">
          <a:blip r:embed="rId3"/>
          <a:srcRect l="10682" t="8714" r="9362"/>
          <a:stretch/>
        </p:blipFill>
        <p:spPr>
          <a:xfrm>
            <a:off x="0" y="2783710"/>
            <a:ext cx="3021980" cy="1290580"/>
          </a:xfrm>
          <a:prstGeom prst="rect">
            <a:avLst/>
          </a:prstGeom>
        </p:spPr>
      </p:pic>
      <p:sp>
        <p:nvSpPr>
          <p:cNvPr id="2" name="Arrow: Right 1">
            <a:extLst>
              <a:ext uri="{FF2B5EF4-FFF2-40B4-BE49-F238E27FC236}">
                <a16:creationId xmlns:a16="http://schemas.microsoft.com/office/drawing/2014/main" id="{085DB3F6-E2BA-433D-A4B1-2CC7EAADE661}"/>
              </a:ext>
            </a:extLst>
          </p:cNvPr>
          <p:cNvSpPr/>
          <p:nvPr/>
        </p:nvSpPr>
        <p:spPr>
          <a:xfrm>
            <a:off x="3021980" y="3233854"/>
            <a:ext cx="1282390" cy="390292"/>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Left Brace 5">
            <a:extLst>
              <a:ext uri="{FF2B5EF4-FFF2-40B4-BE49-F238E27FC236}">
                <a16:creationId xmlns:a16="http://schemas.microsoft.com/office/drawing/2014/main" id="{D184F534-26A9-3BFA-A476-46D99CB15E39}"/>
              </a:ext>
            </a:extLst>
          </p:cNvPr>
          <p:cNvSpPr/>
          <p:nvPr/>
        </p:nvSpPr>
        <p:spPr>
          <a:xfrm>
            <a:off x="4851400" y="0"/>
            <a:ext cx="254000" cy="6858000"/>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4" name="Picture 3">
            <a:extLst>
              <a:ext uri="{FF2B5EF4-FFF2-40B4-BE49-F238E27FC236}">
                <a16:creationId xmlns:a16="http://schemas.microsoft.com/office/drawing/2014/main" id="{A10F8E34-32D3-A6E6-C6DA-2A78EBBB1754}"/>
              </a:ext>
            </a:extLst>
          </p:cNvPr>
          <p:cNvPicPr>
            <a:picLocks noChangeAspect="1"/>
          </p:cNvPicPr>
          <p:nvPr/>
        </p:nvPicPr>
        <p:blipFill rotWithShape="1">
          <a:blip r:embed="rId4"/>
          <a:srcRect l="49544" t="11759" r="224" b="4763"/>
          <a:stretch/>
        </p:blipFill>
        <p:spPr>
          <a:xfrm>
            <a:off x="5193428" y="0"/>
            <a:ext cx="6918989" cy="3248336"/>
          </a:xfrm>
          <a:prstGeom prst="rect">
            <a:avLst/>
          </a:prstGeom>
        </p:spPr>
      </p:pic>
      <p:pic>
        <p:nvPicPr>
          <p:cNvPr id="5" name="Picture 4">
            <a:extLst>
              <a:ext uri="{FF2B5EF4-FFF2-40B4-BE49-F238E27FC236}">
                <a16:creationId xmlns:a16="http://schemas.microsoft.com/office/drawing/2014/main" id="{73A1D341-0B77-2132-BDCC-A2EF1905F0EB}"/>
              </a:ext>
            </a:extLst>
          </p:cNvPr>
          <p:cNvPicPr>
            <a:picLocks noChangeAspect="1"/>
          </p:cNvPicPr>
          <p:nvPr/>
        </p:nvPicPr>
        <p:blipFill rotWithShape="1">
          <a:blip r:embed="rId5"/>
          <a:srcRect t="16450" r="50000" b="8052"/>
          <a:stretch/>
        </p:blipFill>
        <p:spPr>
          <a:xfrm>
            <a:off x="5153636" y="3342945"/>
            <a:ext cx="7038364" cy="3381240"/>
          </a:xfrm>
          <a:prstGeom prst="rect">
            <a:avLst/>
          </a:prstGeom>
        </p:spPr>
      </p:pic>
    </p:spTree>
    <p:extLst>
      <p:ext uri="{BB962C8B-B14F-4D97-AF65-F5344CB8AC3E}">
        <p14:creationId xmlns:p14="http://schemas.microsoft.com/office/powerpoint/2010/main" val="357524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2" descr="Amit Gupta on LinkedIn: Happy to share that my Team from L&amp;T Heavy  Engineering IC has bagged… | 49 comments">
            <a:extLst>
              <a:ext uri="{FF2B5EF4-FFF2-40B4-BE49-F238E27FC236}">
                <a16:creationId xmlns:a16="http://schemas.microsoft.com/office/drawing/2014/main" id="{407C912A-98C5-0273-7A73-83B2C898F3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964"/>
          <a:stretch/>
        </p:blipFill>
        <p:spPr bwMode="auto">
          <a:xfrm>
            <a:off x="0" y="0"/>
            <a:ext cx="3878452" cy="6857999"/>
          </a:xfrm>
          <a:prstGeom prst="rect">
            <a:avLst/>
          </a:prstGeom>
          <a:noFill/>
          <a:extLst>
            <a:ext uri="{909E8E84-426E-40DD-AFC4-6F175D3DCCD1}">
              <a14:hiddenFill xmlns:a14="http://schemas.microsoft.com/office/drawing/2010/main">
                <a:solidFill>
                  <a:srgbClr val="FFFFFF"/>
                </a:solidFill>
              </a14:hiddenFill>
            </a:ext>
          </a:extLst>
        </p:spPr>
      </p:pic>
      <p:cxnSp>
        <p:nvCxnSpPr>
          <p:cNvPr id="7175" name="Straight Connector 7174">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7177" name="Straight Connector 7176">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 name="Picture 3" descr="A close-up of a document&#10;&#10;Description automatically generated">
            <a:extLst>
              <a:ext uri="{FF2B5EF4-FFF2-40B4-BE49-F238E27FC236}">
                <a16:creationId xmlns:a16="http://schemas.microsoft.com/office/drawing/2014/main" id="{5C813219-64EF-F043-4D7D-85DE345E8A17}"/>
              </a:ext>
            </a:extLst>
          </p:cNvPr>
          <p:cNvPicPr>
            <a:picLocks noChangeAspect="1"/>
          </p:cNvPicPr>
          <p:nvPr/>
        </p:nvPicPr>
        <p:blipFill>
          <a:blip r:embed="rId4"/>
          <a:stretch>
            <a:fillRect/>
          </a:stretch>
        </p:blipFill>
        <p:spPr>
          <a:xfrm>
            <a:off x="8313547" y="0"/>
            <a:ext cx="3878453" cy="6857999"/>
          </a:xfrm>
          <a:prstGeom prst="rect">
            <a:avLst/>
          </a:prstGeom>
        </p:spPr>
      </p:pic>
      <p:graphicFrame>
        <p:nvGraphicFramePr>
          <p:cNvPr id="6" name="Object 5">
            <a:extLst>
              <a:ext uri="{FF2B5EF4-FFF2-40B4-BE49-F238E27FC236}">
                <a16:creationId xmlns:a16="http://schemas.microsoft.com/office/drawing/2014/main" id="{20FC6A76-52C9-DCC2-CFA2-B3D2E50C5CBD}"/>
              </a:ext>
            </a:extLst>
          </p:cNvPr>
          <p:cNvGraphicFramePr>
            <a:graphicFrameLocks noChangeAspect="1"/>
          </p:cNvGraphicFramePr>
          <p:nvPr>
            <p:extLst>
              <p:ext uri="{D42A27DB-BD31-4B8C-83A1-F6EECF244321}">
                <p14:modId xmlns:p14="http://schemas.microsoft.com/office/powerpoint/2010/main" val="3275044369"/>
              </p:ext>
            </p:extLst>
          </p:nvPr>
        </p:nvGraphicFramePr>
        <p:xfrm>
          <a:off x="3908930" y="0"/>
          <a:ext cx="4374139" cy="6858000"/>
        </p:xfrm>
        <a:graphic>
          <a:graphicData uri="http://schemas.openxmlformats.org/presentationml/2006/ole">
            <mc:AlternateContent xmlns:mc="http://schemas.openxmlformats.org/markup-compatibility/2006">
              <mc:Choice xmlns:v="urn:schemas-microsoft-com:vml" Requires="v">
                <p:oleObj name="Acrobat Document" r:id="rId5" imgW="3886052" imgH="6400536" progId="Acrobat.Document.DC">
                  <p:embed/>
                </p:oleObj>
              </mc:Choice>
              <mc:Fallback>
                <p:oleObj name="Acrobat Document" r:id="rId5" imgW="3886052" imgH="6400536" progId="Acrobat.Document.DC">
                  <p:embed/>
                  <p:pic>
                    <p:nvPicPr>
                      <p:cNvPr id="3" name="Object 2">
                        <a:extLst>
                          <a:ext uri="{FF2B5EF4-FFF2-40B4-BE49-F238E27FC236}">
                            <a16:creationId xmlns:a16="http://schemas.microsoft.com/office/drawing/2014/main" id="{20FC6A76-52C9-DCC2-CFA2-B3D2E50C5CBD}"/>
                          </a:ext>
                        </a:extLst>
                      </p:cNvPr>
                      <p:cNvPicPr/>
                      <p:nvPr/>
                    </p:nvPicPr>
                    <p:blipFill>
                      <a:blip r:embed="rId6"/>
                      <a:stretch>
                        <a:fillRect/>
                      </a:stretch>
                    </p:blipFill>
                    <p:spPr>
                      <a:xfrm>
                        <a:off x="3908930" y="0"/>
                        <a:ext cx="4374139" cy="6858000"/>
                      </a:xfrm>
                      <a:prstGeom prst="rect">
                        <a:avLst/>
                      </a:prstGeom>
                    </p:spPr>
                  </p:pic>
                </p:oleObj>
              </mc:Fallback>
            </mc:AlternateContent>
          </a:graphicData>
        </a:graphic>
      </p:graphicFrame>
    </p:spTree>
    <p:extLst>
      <p:ext uri="{BB962C8B-B14F-4D97-AF65-F5344CB8AC3E}">
        <p14:creationId xmlns:p14="http://schemas.microsoft.com/office/powerpoint/2010/main" val="719599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4" name="Rectangle 5133">
            <a:extLst>
              <a:ext uri="{FF2B5EF4-FFF2-40B4-BE49-F238E27FC236}">
                <a16:creationId xmlns:a16="http://schemas.microsoft.com/office/drawing/2014/main" id="{8B089790-F4B6-46A7-BB28-7B74A9A9E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a:extLst>
              <a:ext uri="{FF2B5EF4-FFF2-40B4-BE49-F238E27FC236}">
                <a16:creationId xmlns:a16="http://schemas.microsoft.com/office/drawing/2014/main" id="{793D68AD-AB2D-B07A-49DE-1447657A3E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5639"/>
          <a:stretch/>
        </p:blipFill>
        <p:spPr bwMode="auto">
          <a:xfrm>
            <a:off x="-1" y="1"/>
            <a:ext cx="12192000" cy="6068290"/>
          </a:xfrm>
          <a:prstGeom prst="rect">
            <a:avLst/>
          </a:prstGeom>
          <a:noFill/>
          <a:extLst>
            <a:ext uri="{909E8E84-426E-40DD-AFC4-6F175D3DCCD1}">
              <a14:hiddenFill xmlns:a14="http://schemas.microsoft.com/office/drawing/2010/main">
                <a:solidFill>
                  <a:srgbClr val="FFFFFF"/>
                </a:solidFill>
              </a14:hiddenFill>
            </a:ext>
          </a:extLst>
        </p:spPr>
      </p:pic>
      <p:grpSp>
        <p:nvGrpSpPr>
          <p:cNvPr id="5135" name="Group 5134">
            <a:extLst>
              <a:ext uri="{FF2B5EF4-FFF2-40B4-BE49-F238E27FC236}">
                <a16:creationId xmlns:a16="http://schemas.microsoft.com/office/drawing/2014/main" id="{9DE3F54D-33BC-4382-A2AB-5E002F0F11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5029199"/>
            <a:ext cx="12228128" cy="1828800"/>
            <a:chOff x="-305" y="2987478"/>
            <a:chExt cx="12188952" cy="1828800"/>
          </a:xfrm>
        </p:grpSpPr>
        <p:sp>
          <p:nvSpPr>
            <p:cNvPr id="5130" name="Freeform: Shape 5129">
              <a:extLst>
                <a:ext uri="{FF2B5EF4-FFF2-40B4-BE49-F238E27FC236}">
                  <a16:creationId xmlns:a16="http://schemas.microsoft.com/office/drawing/2014/main" id="{6798451A-4EC8-4869-8DFB-BCE4E00BE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2987478"/>
              <a:ext cx="12188952" cy="1099712"/>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5131" name="Freeform: Shape 5130">
              <a:extLst>
                <a:ext uri="{FF2B5EF4-FFF2-40B4-BE49-F238E27FC236}">
                  <a16:creationId xmlns:a16="http://schemas.microsoft.com/office/drawing/2014/main" id="{60ECD12F-47FF-48FE-A827-069775A8AD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99381"/>
              <a:ext cx="12188952" cy="902694"/>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sp>
          <p:nvSpPr>
            <p:cNvPr id="5132" name="Freeform: Shape 5131">
              <a:extLst>
                <a:ext uri="{FF2B5EF4-FFF2-40B4-BE49-F238E27FC236}">
                  <a16:creationId xmlns:a16="http://schemas.microsoft.com/office/drawing/2014/main" id="{48928757-970C-4B99-9F9C-0C07E4A945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01488"/>
              <a:ext cx="12188952" cy="641669"/>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useBgFill="1">
          <p:nvSpPr>
            <p:cNvPr id="5133" name="Freeform: Shape 5132">
              <a:extLst>
                <a:ext uri="{FF2B5EF4-FFF2-40B4-BE49-F238E27FC236}">
                  <a16:creationId xmlns:a16="http://schemas.microsoft.com/office/drawing/2014/main" id="{1213505B-6136-49EC-951C-1FDA2A6C5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14750"/>
              <a:ext cx="12188952" cy="1201528"/>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1702074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2" name="Rectangle 6161">
            <a:extLst>
              <a:ext uri="{FF2B5EF4-FFF2-40B4-BE49-F238E27FC236}">
                <a16:creationId xmlns:a16="http://schemas.microsoft.com/office/drawing/2014/main" id="{B87C619C-EBAB-488E-96B9-153AA4C9B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4" name="Freeform: Shape 6163">
            <a:extLst>
              <a:ext uri="{FF2B5EF4-FFF2-40B4-BE49-F238E27FC236}">
                <a16:creationId xmlns:a16="http://schemas.microsoft.com/office/drawing/2014/main" id="{130DA1C1-36FD-41D8-9826-EE797BF39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5331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Rectangle 1">
            <a:extLst>
              <a:ext uri="{FF2B5EF4-FFF2-40B4-BE49-F238E27FC236}">
                <a16:creationId xmlns:a16="http://schemas.microsoft.com/office/drawing/2014/main" id="{FAB0A641-638D-171B-BE8F-E4575CDD9570}"/>
              </a:ext>
            </a:extLst>
          </p:cNvPr>
          <p:cNvSpPr/>
          <p:nvPr/>
        </p:nvSpPr>
        <p:spPr>
          <a:xfrm>
            <a:off x="838200" y="484632"/>
            <a:ext cx="6081713" cy="356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600" b="1">
                <a:ln w="22225">
                  <a:solidFill>
                    <a:schemeClr val="accent2"/>
                  </a:solidFill>
                  <a:prstDash val="solid"/>
                </a:ln>
                <a:solidFill>
                  <a:srgbClr val="FFFFFF"/>
                </a:solidFill>
                <a:latin typeface="+mj-lt"/>
                <a:ea typeface="+mj-ea"/>
                <a:cs typeface="+mj-cs"/>
              </a:rPr>
              <a:t>THANK YOU</a:t>
            </a:r>
          </a:p>
        </p:txBody>
      </p:sp>
      <p:pic>
        <p:nvPicPr>
          <p:cNvPr id="6150" name="Picture 6">
            <a:extLst>
              <a:ext uri="{FF2B5EF4-FFF2-40B4-BE49-F238E27FC236}">
                <a16:creationId xmlns:a16="http://schemas.microsoft.com/office/drawing/2014/main" id="{EF9C6EC6-F863-8720-D9B5-F57AC17B51C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21594" y="283464"/>
            <a:ext cx="2904040" cy="2904040"/>
          </a:xfrm>
          <a:prstGeom prst="rect">
            <a:avLst/>
          </a:prstGeom>
          <a:noFill/>
          <a:extLst>
            <a:ext uri="{909E8E84-426E-40DD-AFC4-6F175D3DCCD1}">
              <a14:hiddenFill xmlns:a14="http://schemas.microsoft.com/office/drawing/2010/main">
                <a:solidFill>
                  <a:srgbClr val="FFFFFF"/>
                </a:solidFill>
              </a14:hiddenFill>
            </a:ext>
          </a:extLst>
        </p:spPr>
      </p:pic>
      <p:sp>
        <p:nvSpPr>
          <p:cNvPr id="6166" name="sketch line">
            <a:extLst>
              <a:ext uri="{FF2B5EF4-FFF2-40B4-BE49-F238E27FC236}">
                <a16:creationId xmlns:a16="http://schemas.microsoft.com/office/drawing/2014/main" id="{35BC54F7-1315-4D6C-9420-A5BF0CDDB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475" y="4252192"/>
            <a:ext cx="4056549" cy="18288"/>
          </a:xfrm>
          <a:custGeom>
            <a:avLst/>
            <a:gdLst>
              <a:gd name="connsiteX0" fmla="*/ 0 w 4056549"/>
              <a:gd name="connsiteY0" fmla="*/ 0 h 18288"/>
              <a:gd name="connsiteX1" fmla="*/ 676092 w 4056549"/>
              <a:gd name="connsiteY1" fmla="*/ 0 h 18288"/>
              <a:gd name="connsiteX2" fmla="*/ 1271052 w 4056549"/>
              <a:gd name="connsiteY2" fmla="*/ 0 h 18288"/>
              <a:gd name="connsiteX3" fmla="*/ 1947144 w 4056549"/>
              <a:gd name="connsiteY3" fmla="*/ 0 h 18288"/>
              <a:gd name="connsiteX4" fmla="*/ 2501539 w 4056549"/>
              <a:gd name="connsiteY4" fmla="*/ 0 h 18288"/>
              <a:gd name="connsiteX5" fmla="*/ 3137065 w 4056549"/>
              <a:gd name="connsiteY5" fmla="*/ 0 h 18288"/>
              <a:gd name="connsiteX6" fmla="*/ 4056549 w 4056549"/>
              <a:gd name="connsiteY6" fmla="*/ 0 h 18288"/>
              <a:gd name="connsiteX7" fmla="*/ 4056549 w 4056549"/>
              <a:gd name="connsiteY7" fmla="*/ 18288 h 18288"/>
              <a:gd name="connsiteX8" fmla="*/ 3380458 w 4056549"/>
              <a:gd name="connsiteY8" fmla="*/ 18288 h 18288"/>
              <a:gd name="connsiteX9" fmla="*/ 2663801 w 4056549"/>
              <a:gd name="connsiteY9" fmla="*/ 18288 h 18288"/>
              <a:gd name="connsiteX10" fmla="*/ 2068840 w 4056549"/>
              <a:gd name="connsiteY10" fmla="*/ 18288 h 18288"/>
              <a:gd name="connsiteX11" fmla="*/ 1311618 w 4056549"/>
              <a:gd name="connsiteY11" fmla="*/ 18288 h 18288"/>
              <a:gd name="connsiteX12" fmla="*/ 716657 w 4056549"/>
              <a:gd name="connsiteY12" fmla="*/ 18288 h 18288"/>
              <a:gd name="connsiteX13" fmla="*/ 0 w 4056549"/>
              <a:gd name="connsiteY13" fmla="*/ 18288 h 18288"/>
              <a:gd name="connsiteX14" fmla="*/ 0 w 4056549"/>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6549" h="18288" fill="none" extrusionOk="0">
                <a:moveTo>
                  <a:pt x="0" y="0"/>
                </a:moveTo>
                <a:cubicBezTo>
                  <a:pt x="324395" y="-12272"/>
                  <a:pt x="437185" y="20747"/>
                  <a:pt x="676092" y="0"/>
                </a:cubicBezTo>
                <a:cubicBezTo>
                  <a:pt x="914999" y="-20747"/>
                  <a:pt x="980886" y="20074"/>
                  <a:pt x="1271052" y="0"/>
                </a:cubicBezTo>
                <a:cubicBezTo>
                  <a:pt x="1561218" y="-20074"/>
                  <a:pt x="1609815" y="19965"/>
                  <a:pt x="1947144" y="0"/>
                </a:cubicBezTo>
                <a:cubicBezTo>
                  <a:pt x="2284473" y="-19965"/>
                  <a:pt x="2317816" y="-23682"/>
                  <a:pt x="2501539" y="0"/>
                </a:cubicBezTo>
                <a:cubicBezTo>
                  <a:pt x="2685262" y="23682"/>
                  <a:pt x="2879461" y="12712"/>
                  <a:pt x="3137065" y="0"/>
                </a:cubicBezTo>
                <a:cubicBezTo>
                  <a:pt x="3394669" y="-12712"/>
                  <a:pt x="3618306" y="-41742"/>
                  <a:pt x="4056549" y="0"/>
                </a:cubicBezTo>
                <a:cubicBezTo>
                  <a:pt x="4056201" y="6465"/>
                  <a:pt x="4056979" y="10922"/>
                  <a:pt x="4056549" y="18288"/>
                </a:cubicBezTo>
                <a:cubicBezTo>
                  <a:pt x="3807729" y="-7540"/>
                  <a:pt x="3536237" y="12619"/>
                  <a:pt x="3380458" y="18288"/>
                </a:cubicBezTo>
                <a:cubicBezTo>
                  <a:pt x="3224679" y="23957"/>
                  <a:pt x="2967497" y="23368"/>
                  <a:pt x="2663801" y="18288"/>
                </a:cubicBezTo>
                <a:cubicBezTo>
                  <a:pt x="2360105" y="13208"/>
                  <a:pt x="2359716" y="-8821"/>
                  <a:pt x="2068840" y="18288"/>
                </a:cubicBezTo>
                <a:cubicBezTo>
                  <a:pt x="1777964" y="45397"/>
                  <a:pt x="1641909" y="31681"/>
                  <a:pt x="1311618" y="18288"/>
                </a:cubicBezTo>
                <a:cubicBezTo>
                  <a:pt x="981327" y="4895"/>
                  <a:pt x="990410" y="11155"/>
                  <a:pt x="716657" y="18288"/>
                </a:cubicBezTo>
                <a:cubicBezTo>
                  <a:pt x="442904" y="25421"/>
                  <a:pt x="330722" y="13665"/>
                  <a:pt x="0" y="18288"/>
                </a:cubicBezTo>
                <a:cubicBezTo>
                  <a:pt x="75" y="12069"/>
                  <a:pt x="515" y="5650"/>
                  <a:pt x="0" y="0"/>
                </a:cubicBezTo>
                <a:close/>
              </a:path>
              <a:path w="4056549" h="18288" stroke="0" extrusionOk="0">
                <a:moveTo>
                  <a:pt x="0" y="0"/>
                </a:moveTo>
                <a:cubicBezTo>
                  <a:pt x="175099" y="13469"/>
                  <a:pt x="459673" y="14529"/>
                  <a:pt x="594961" y="0"/>
                </a:cubicBezTo>
                <a:cubicBezTo>
                  <a:pt x="730249" y="-14529"/>
                  <a:pt x="873178" y="22015"/>
                  <a:pt x="1149356" y="0"/>
                </a:cubicBezTo>
                <a:cubicBezTo>
                  <a:pt x="1425534" y="-22015"/>
                  <a:pt x="1498871" y="-21513"/>
                  <a:pt x="1744316" y="0"/>
                </a:cubicBezTo>
                <a:cubicBezTo>
                  <a:pt x="1989761" y="21513"/>
                  <a:pt x="2112991" y="-46"/>
                  <a:pt x="2420408" y="0"/>
                </a:cubicBezTo>
                <a:cubicBezTo>
                  <a:pt x="2727825" y="46"/>
                  <a:pt x="2880256" y="-10040"/>
                  <a:pt x="3137065" y="0"/>
                </a:cubicBezTo>
                <a:cubicBezTo>
                  <a:pt x="3393874" y="10040"/>
                  <a:pt x="3704325" y="-6685"/>
                  <a:pt x="4056549" y="0"/>
                </a:cubicBezTo>
                <a:cubicBezTo>
                  <a:pt x="4055732" y="6895"/>
                  <a:pt x="4055770" y="11206"/>
                  <a:pt x="4056549" y="18288"/>
                </a:cubicBezTo>
                <a:cubicBezTo>
                  <a:pt x="3812770" y="11959"/>
                  <a:pt x="3533996" y="-5717"/>
                  <a:pt x="3299327" y="18288"/>
                </a:cubicBezTo>
                <a:cubicBezTo>
                  <a:pt x="3064658" y="42293"/>
                  <a:pt x="2940381" y="24492"/>
                  <a:pt x="2744931" y="18288"/>
                </a:cubicBezTo>
                <a:cubicBezTo>
                  <a:pt x="2549481" y="12084"/>
                  <a:pt x="2252169" y="51841"/>
                  <a:pt x="1987709" y="18288"/>
                </a:cubicBezTo>
                <a:cubicBezTo>
                  <a:pt x="1723249" y="-15265"/>
                  <a:pt x="1438946" y="3423"/>
                  <a:pt x="1230487" y="18288"/>
                </a:cubicBezTo>
                <a:cubicBezTo>
                  <a:pt x="1022028" y="33153"/>
                  <a:pt x="795957" y="18596"/>
                  <a:pt x="676092" y="18288"/>
                </a:cubicBezTo>
                <a:cubicBezTo>
                  <a:pt x="556227" y="17980"/>
                  <a:pt x="334853" y="39451"/>
                  <a:pt x="0" y="18288"/>
                </a:cubicBezTo>
                <a:cubicBezTo>
                  <a:pt x="95" y="14343"/>
                  <a:pt x="742" y="6860"/>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2578894E-C58B-9B9F-CFF1-5187608DB04C}"/>
              </a:ext>
            </a:extLst>
          </p:cNvPr>
          <p:cNvGrpSpPr/>
          <p:nvPr/>
        </p:nvGrpSpPr>
        <p:grpSpPr>
          <a:xfrm>
            <a:off x="7453312" y="3735322"/>
            <a:ext cx="4735640" cy="1862230"/>
            <a:chOff x="3530600" y="3815393"/>
            <a:chExt cx="7936555" cy="2903168"/>
          </a:xfrm>
        </p:grpSpPr>
        <p:pic>
          <p:nvPicPr>
            <p:cNvPr id="6148" name="Picture 4" descr="ESMS - Home">
              <a:extLst>
                <a:ext uri="{FF2B5EF4-FFF2-40B4-BE49-F238E27FC236}">
                  <a16:creationId xmlns:a16="http://schemas.microsoft.com/office/drawing/2014/main" id="{71A0E9FE-BD0F-96D8-E920-E63BBA5F298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236" r="1"/>
            <a:stretch/>
          </p:blipFill>
          <p:spPr bwMode="auto">
            <a:xfrm>
              <a:off x="3530600" y="4492475"/>
              <a:ext cx="7622400" cy="222608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82751C9-33BE-EA48-1C6A-F2F2A4522D58}"/>
                </a:ext>
              </a:extLst>
            </p:cNvPr>
            <p:cNvSpPr/>
            <p:nvPr/>
          </p:nvSpPr>
          <p:spPr>
            <a:xfrm>
              <a:off x="3530600" y="3815393"/>
              <a:ext cx="7936555" cy="983622"/>
            </a:xfrm>
            <a:prstGeom prst="rect">
              <a:avLst/>
            </a:prstGeom>
            <a:noFill/>
            <a:ln>
              <a:noFill/>
            </a:ln>
            <a:effectLst/>
          </p:spPr>
          <p:txBody>
            <a:bodyPr wrap="square" lIns="91440" tIns="45720" rIns="91440" bIns="45720">
              <a:spAutoFit/>
            </a:bodyPr>
            <a:lstStyle/>
            <a:p>
              <a:pPr algn="ctr" defTabSz="466344">
                <a:spcAft>
                  <a:spcPts val="600"/>
                </a:spcAft>
              </a:pPr>
              <a:r>
                <a:rPr lang="en-US" sz="3500" b="1" i="1" kern="1200" dirty="0">
                  <a:ln w="22225">
                    <a:solidFill>
                      <a:schemeClr val="bg2">
                        <a:lumMod val="50000"/>
                      </a:schemeClr>
                    </a:solidFill>
                    <a:prstDash val="solid"/>
                  </a:ln>
                  <a:solidFill>
                    <a:schemeClr val="bg2">
                      <a:lumMod val="90000"/>
                    </a:schemeClr>
                  </a:solidFill>
                  <a:latin typeface="+mn-lt"/>
                  <a:ea typeface="+mn-ea"/>
                  <a:cs typeface="+mn-cs"/>
                </a:rPr>
                <a:t>EDRC GEOTECH</a:t>
              </a:r>
              <a:endParaRPr lang="en-US" sz="3500" b="1" i="1" dirty="0">
                <a:ln w="22225">
                  <a:solidFill>
                    <a:schemeClr val="bg2">
                      <a:lumMod val="50000"/>
                    </a:schemeClr>
                  </a:solidFill>
                  <a:prstDash val="solid"/>
                </a:ln>
                <a:solidFill>
                  <a:schemeClr val="bg2">
                    <a:lumMod val="90000"/>
                  </a:schemeClr>
                </a:solidFill>
              </a:endParaRPr>
            </a:p>
          </p:txBody>
        </p:sp>
      </p:grpSp>
    </p:spTree>
    <p:extLst>
      <p:ext uri="{BB962C8B-B14F-4D97-AF65-F5344CB8AC3E}">
        <p14:creationId xmlns:p14="http://schemas.microsoft.com/office/powerpoint/2010/main" val="8050352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176</TotalTime>
  <Words>486</Words>
  <Application>Microsoft Office PowerPoint</Application>
  <PresentationFormat>Widescreen</PresentationFormat>
  <Paragraphs>39</Paragraphs>
  <Slides>12</Slides>
  <Notes>12</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18" baseType="lpstr">
      <vt:lpstr>Aptos</vt:lpstr>
      <vt:lpstr>Aptos Display</vt:lpstr>
      <vt:lpstr>Arial</vt:lpstr>
      <vt:lpstr>Times New Roman</vt:lpstr>
      <vt:lpstr>Office Theme</vt:lpstr>
      <vt:lpstr>Adobe 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Larsen and Toubro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JALLA GOPI KRISHNA</dc:creator>
  <cp:lastModifiedBy>JALLA GOPI KRISHNA</cp:lastModifiedBy>
  <cp:revision>10</cp:revision>
  <dcterms:created xsi:type="dcterms:W3CDTF">2024-07-30T12:57:20Z</dcterms:created>
  <dcterms:modified xsi:type="dcterms:W3CDTF">2024-07-30T15:53:25Z</dcterms:modified>
</cp:coreProperties>
</file>