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5"/>
  </p:notesMasterIdLst>
  <p:sldIdLst>
    <p:sldId id="256" r:id="rId2"/>
    <p:sldId id="261" r:id="rId3"/>
    <p:sldId id="262" r:id="rId4"/>
    <p:sldId id="263" r:id="rId5"/>
    <p:sldId id="257" r:id="rId6"/>
    <p:sldId id="268" r:id="rId7"/>
    <p:sldId id="269" r:id="rId8"/>
    <p:sldId id="258" r:id="rId9"/>
    <p:sldId id="271" r:id="rId10"/>
    <p:sldId id="259" r:id="rId11"/>
    <p:sldId id="260" r:id="rId12"/>
    <p:sldId id="264" r:id="rId13"/>
    <p:sldId id="265" r:id="rId14"/>
    <p:sldId id="266" r:id="rId15"/>
    <p:sldId id="267" r:id="rId16"/>
    <p:sldId id="270" r:id="rId17"/>
    <p:sldId id="272" r:id="rId18"/>
    <p:sldId id="273" r:id="rId19"/>
    <p:sldId id="274" r:id="rId20"/>
    <p:sldId id="275" r:id="rId21"/>
    <p:sldId id="276" r:id="rId22"/>
    <p:sldId id="277" r:id="rId23"/>
    <p:sldId id="279" r:id="rId24"/>
    <p:sldId id="278" r:id="rId25"/>
    <p:sldId id="280" r:id="rId26"/>
    <p:sldId id="281" r:id="rId27"/>
    <p:sldId id="282" r:id="rId28"/>
    <p:sldId id="288" r:id="rId29"/>
    <p:sldId id="283" r:id="rId30"/>
    <p:sldId id="284" r:id="rId31"/>
    <p:sldId id="285" r:id="rId32"/>
    <p:sldId id="286" r:id="rId33"/>
    <p:sldId id="287"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7509" autoAdjust="0"/>
  </p:normalViewPr>
  <p:slideViewPr>
    <p:cSldViewPr>
      <p:cViewPr varScale="1">
        <p:scale>
          <a:sx n="72" d="100"/>
          <a:sy n="72" d="100"/>
        </p:scale>
        <p:origin x="-1308"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B2E2B4-133D-4255-90D2-DAEE4DA8FEC7}" type="datetimeFigureOut">
              <a:rPr lang="en-PH" smtClean="0"/>
              <a:t>27/02/2022</a:t>
            </a:fld>
            <a:endParaRPr lang="en-P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CEE9E-5FCB-4181-948F-88CF925453BC}" type="slidenum">
              <a:rPr lang="en-PH" smtClean="0"/>
              <a:t>‹#›</a:t>
            </a:fld>
            <a:endParaRPr lang="en-PH"/>
          </a:p>
        </p:txBody>
      </p:sp>
    </p:spTree>
    <p:extLst>
      <p:ext uri="{BB962C8B-B14F-4D97-AF65-F5344CB8AC3E}">
        <p14:creationId xmlns:p14="http://schemas.microsoft.com/office/powerpoint/2010/main" val="3503332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PH" dirty="0"/>
          </a:p>
        </p:txBody>
      </p:sp>
      <p:sp>
        <p:nvSpPr>
          <p:cNvPr id="4" name="Slide Number Placeholder 3"/>
          <p:cNvSpPr>
            <a:spLocks noGrp="1"/>
          </p:cNvSpPr>
          <p:nvPr>
            <p:ph type="sldNum" sz="quarter" idx="10"/>
          </p:nvPr>
        </p:nvSpPr>
        <p:spPr/>
        <p:txBody>
          <a:bodyPr/>
          <a:lstStyle/>
          <a:p>
            <a:fld id="{70DCEE9E-5FCB-4181-948F-88CF925453BC}" type="slidenum">
              <a:rPr lang="en-PH" smtClean="0"/>
              <a:t>15</a:t>
            </a:fld>
            <a:endParaRPr lang="en-PH"/>
          </a:p>
        </p:txBody>
      </p:sp>
    </p:spTree>
    <p:extLst>
      <p:ext uri="{BB962C8B-B14F-4D97-AF65-F5344CB8AC3E}">
        <p14:creationId xmlns:p14="http://schemas.microsoft.com/office/powerpoint/2010/main" val="3636832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435C3B0-6247-402F-9C22-8F9DD488C2BA}" type="datetimeFigureOut">
              <a:rPr lang="en-PH" smtClean="0"/>
              <a:t>27/02/2022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35C3B0-6247-402F-9C22-8F9DD488C2BA}" type="datetimeFigureOut">
              <a:rPr lang="en-PH" smtClean="0"/>
              <a:t>27/02/2022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5A484CAA-1BD5-458E-B337-79E63A6C0F6B}" type="slidenum">
              <a:rPr lang="en-PH" smtClean="0"/>
              <a:t>‹#›</a:t>
            </a:fld>
            <a:endParaRPr lang="en-PH"/>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35C3B0-6247-402F-9C22-8F9DD488C2BA}" type="datetimeFigureOut">
              <a:rPr lang="en-PH" smtClean="0"/>
              <a:t>27/02/2022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435C3B0-6247-402F-9C22-8F9DD488C2BA}" type="datetimeFigureOut">
              <a:rPr lang="en-PH" smtClean="0"/>
              <a:t>27/02/2022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5A484CAA-1BD5-458E-B337-79E63A6C0F6B}" type="slidenum">
              <a:rPr lang="en-PH" smtClean="0"/>
              <a:t>‹#›</a:t>
            </a:fld>
            <a:endParaRPr lang="en-PH"/>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435C3B0-6247-402F-9C22-8F9DD488C2BA}" type="datetimeFigureOut">
              <a:rPr lang="en-PH" smtClean="0"/>
              <a:t>27/02/2022</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435C3B0-6247-402F-9C22-8F9DD488C2BA}" type="datetimeFigureOut">
              <a:rPr lang="en-PH" smtClean="0"/>
              <a:t>27/02/2022</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435C3B0-6247-402F-9C22-8F9DD488C2BA}" type="datetimeFigureOut">
              <a:rPr lang="en-PH" smtClean="0"/>
              <a:t>27/02/2022</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435C3B0-6247-402F-9C22-8F9DD488C2BA}" type="datetimeFigureOut">
              <a:rPr lang="en-PH" smtClean="0"/>
              <a:t>27/02/2022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5A484CAA-1BD5-458E-B337-79E63A6C0F6B}" type="slidenum">
              <a:rPr lang="en-PH" smtClean="0"/>
              <a:t>‹#›</a:t>
            </a:fld>
            <a:endParaRPr lang="en-PH"/>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35C3B0-6247-402F-9C22-8F9DD488C2BA}" type="datetimeFigureOut">
              <a:rPr lang="en-PH" smtClean="0"/>
              <a:t>27/02/2022</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5A484CAA-1BD5-458E-B337-79E63A6C0F6B}" type="slidenum">
              <a:rPr lang="en-PH" smtClean="0"/>
              <a:t>‹#›</a:t>
            </a:fld>
            <a:endParaRPr lang="en-PH"/>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35C3B0-6247-402F-9C22-8F9DD488C2BA}" type="datetimeFigureOut">
              <a:rPr lang="en-PH" smtClean="0"/>
              <a:t>27/02/2022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5A484CAA-1BD5-458E-B337-79E63A6C0F6B}" type="slidenum">
              <a:rPr lang="en-PH" smtClean="0"/>
              <a:t>‹#›</a:t>
            </a:fld>
            <a:endParaRPr lang="en-P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435C3B0-6247-402F-9C22-8F9DD488C2BA}" type="datetimeFigureOut">
              <a:rPr lang="en-PH" smtClean="0"/>
              <a:t>27/02/2022</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5A484CAA-1BD5-458E-B337-79E63A6C0F6B}" type="slidenum">
              <a:rPr lang="en-PH" smtClean="0"/>
              <a:t>‹#›</a:t>
            </a:fld>
            <a:endParaRPr lang="en-PH"/>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435C3B0-6247-402F-9C22-8F9DD488C2BA}" type="datetimeFigureOut">
              <a:rPr lang="en-PH" smtClean="0"/>
              <a:t>27/02/2022</a:t>
            </a:fld>
            <a:endParaRPr lang="en-PH"/>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PH"/>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5A484CAA-1BD5-458E-B337-79E63A6C0F6B}" type="slidenum">
              <a:rPr lang="en-PH" smtClean="0"/>
              <a:t>‹#›</a:t>
            </a:fld>
            <a:endParaRPr lang="en-PH"/>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wav"/><Relationship Id="rId2" Type="http://schemas.microsoft.com/office/2007/relationships/media" Target="../media/media1.wav"/><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audio" Target="../media/media2.wav"/><Relationship Id="rId2" Type="http://schemas.microsoft.com/office/2007/relationships/media" Target="../media/media2.wav"/><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4.gif"/><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wav"/><Relationship Id="rId2" Type="http://schemas.microsoft.com/office/2007/relationships/media" Target="../media/media3.wav"/><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4.gif"/><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3.png"/><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audio" Target="../media/media5.wav"/><Relationship Id="rId7" Type="http://schemas.openxmlformats.org/officeDocument/2006/relationships/image" Target="../media/image8.jpeg"/><Relationship Id="rId2" Type="http://schemas.microsoft.com/office/2007/relationships/media" Target="../media/media5.wav"/><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3.png"/><Relationship Id="rId4" Type="http://schemas.openxmlformats.org/officeDocument/2006/relationships/slideLayout" Target="../slideLayouts/slideLayout7.xml"/><Relationship Id="rId9"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wav"/><Relationship Id="rId1" Type="http://schemas.microsoft.com/office/2007/relationships/media" Target="../media/media7.wav"/><Relationship Id="rId6" Type="http://schemas.openxmlformats.org/officeDocument/2006/relationships/image" Target="../media/image3.png"/><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3.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audio" Target="../media/media9.wav"/><Relationship Id="rId2" Type="http://schemas.microsoft.com/office/2007/relationships/media" Target="../media/media9.wav"/><Relationship Id="rId1" Type="http://schemas.openxmlformats.org/officeDocument/2006/relationships/tags" Target="../tags/tag5.xml"/><Relationship Id="rId6" Type="http://schemas.openxmlformats.org/officeDocument/2006/relationships/image" Target="../media/image3.png"/><Relationship Id="rId5" Type="http://schemas.openxmlformats.org/officeDocument/2006/relationships/image" Target="../media/image15.gif"/><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10.wav"/><Relationship Id="rId7" Type="http://schemas.openxmlformats.org/officeDocument/2006/relationships/image" Target="../media/image3.png"/><Relationship Id="rId2" Type="http://schemas.microsoft.com/office/2007/relationships/media" Target="../media/media10.wav"/><Relationship Id="rId1" Type="http://schemas.openxmlformats.org/officeDocument/2006/relationships/tags" Target="../tags/tag6.xml"/><Relationship Id="rId6" Type="http://schemas.openxmlformats.org/officeDocument/2006/relationships/image" Target="../media/image17.jpg"/><Relationship Id="rId5" Type="http://schemas.openxmlformats.org/officeDocument/2006/relationships/image" Target="../media/image16.gif"/><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11.wav"/><Relationship Id="rId7" Type="http://schemas.openxmlformats.org/officeDocument/2006/relationships/image" Target="../media/image19.jpg"/><Relationship Id="rId2" Type="http://schemas.microsoft.com/office/2007/relationships/media" Target="../media/media11.wav"/><Relationship Id="rId1" Type="http://schemas.openxmlformats.org/officeDocument/2006/relationships/tags" Target="../tags/tag7.xml"/><Relationship Id="rId6" Type="http://schemas.openxmlformats.org/officeDocument/2006/relationships/image" Target="../media/image18.png"/><Relationship Id="rId5" Type="http://schemas.openxmlformats.org/officeDocument/2006/relationships/image" Target="../media/image16.gif"/><Relationship Id="rId4"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wav"/><Relationship Id="rId1" Type="http://schemas.microsoft.com/office/2007/relationships/media" Target="../media/media12.wav"/><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image" Target="../media/image16.gif"/></Relationships>
</file>

<file path=ppt/slides/_rels/slide13.xml.rels><?xml version="1.0" encoding="UTF-8" standalone="yes"?>
<Relationships xmlns="http://schemas.openxmlformats.org/package/2006/relationships"><Relationship Id="rId3" Type="http://schemas.microsoft.com/office/2007/relationships/media" Target="../media/media14.wav"/><Relationship Id="rId7" Type="http://schemas.openxmlformats.org/officeDocument/2006/relationships/image" Target="../media/image3.png"/><Relationship Id="rId2" Type="http://schemas.openxmlformats.org/officeDocument/2006/relationships/video" Target="../media/media13.mp4"/><Relationship Id="rId1" Type="http://schemas.microsoft.com/office/2007/relationships/media" Target="../media/media13.mp4"/><Relationship Id="rId6" Type="http://schemas.openxmlformats.org/officeDocument/2006/relationships/image" Target="../media/image20.png"/><Relationship Id="rId5" Type="http://schemas.openxmlformats.org/officeDocument/2006/relationships/slideLayout" Target="../slideLayouts/slideLayout7.xml"/><Relationship Id="rId4" Type="http://schemas.openxmlformats.org/officeDocument/2006/relationships/audio" Target="../media/media14.wav"/></Relationships>
</file>

<file path=ppt/slides/_rels/slide14.xml.rels><?xml version="1.0" encoding="UTF-8" standalone="yes"?>
<Relationships xmlns="http://schemas.openxmlformats.org/package/2006/relationships"><Relationship Id="rId3" Type="http://schemas.openxmlformats.org/officeDocument/2006/relationships/audio" Target="../media/media15.wav"/><Relationship Id="rId7" Type="http://schemas.openxmlformats.org/officeDocument/2006/relationships/image" Target="../media/image3.png"/><Relationship Id="rId2" Type="http://schemas.microsoft.com/office/2007/relationships/media" Target="../media/media15.wav"/><Relationship Id="rId1" Type="http://schemas.openxmlformats.org/officeDocument/2006/relationships/tags" Target="../tags/tag8.xml"/><Relationship Id="rId6" Type="http://schemas.openxmlformats.org/officeDocument/2006/relationships/image" Target="../media/image18.png"/><Relationship Id="rId5" Type="http://schemas.openxmlformats.org/officeDocument/2006/relationships/image" Target="../media/image16.gif"/><Relationship Id="rId4"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audio" Target="../media/media16.wav"/><Relationship Id="rId7" Type="http://schemas.openxmlformats.org/officeDocument/2006/relationships/image" Target="../media/image21.jpeg"/><Relationship Id="rId2" Type="http://schemas.microsoft.com/office/2007/relationships/media" Target="../media/media16.wav"/><Relationship Id="rId1" Type="http://schemas.openxmlformats.org/officeDocument/2006/relationships/tags" Target="../tags/tag9.xml"/><Relationship Id="rId6" Type="http://schemas.openxmlformats.org/officeDocument/2006/relationships/image" Target="../media/image16.gif"/><Relationship Id="rId5" Type="http://schemas.openxmlformats.org/officeDocument/2006/relationships/notesSlide" Target="../notesSlides/notesSlide1.xml"/><Relationship Id="rId4" Type="http://schemas.openxmlformats.org/officeDocument/2006/relationships/slideLayout" Target="../slideLayouts/slideLayout7.xml"/><Relationship Id="rId9"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wav"/><Relationship Id="rId1" Type="http://schemas.microsoft.com/office/2007/relationships/media" Target="../media/media17.wav"/><Relationship Id="rId6" Type="http://schemas.openxmlformats.org/officeDocument/2006/relationships/image" Target="../media/image3.png"/><Relationship Id="rId5" Type="http://schemas.openxmlformats.org/officeDocument/2006/relationships/image" Target="../media/image16.gif"/><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wav"/><Relationship Id="rId1" Type="http://schemas.microsoft.com/office/2007/relationships/media" Target="../media/media18.wav"/><Relationship Id="rId5" Type="http://schemas.openxmlformats.org/officeDocument/2006/relationships/image" Target="../media/image3.png"/><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9.wav"/><Relationship Id="rId1" Type="http://schemas.microsoft.com/office/2007/relationships/media" Target="../media/media19.wav"/><Relationship Id="rId5" Type="http://schemas.openxmlformats.org/officeDocument/2006/relationships/image" Target="../media/image3.png"/><Relationship Id="rId4" Type="http://schemas.openxmlformats.org/officeDocument/2006/relationships/image" Target="../media/image24.jp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wav"/><Relationship Id="rId1" Type="http://schemas.microsoft.com/office/2007/relationships/media" Target="../media/media20.wav"/><Relationship Id="rId6" Type="http://schemas.openxmlformats.org/officeDocument/2006/relationships/image" Target="../media/image3.png"/><Relationship Id="rId5" Type="http://schemas.openxmlformats.org/officeDocument/2006/relationships/image" Target="../media/image25.gif"/><Relationship Id="rId4" Type="http://schemas.openxmlformats.org/officeDocument/2006/relationships/image" Target="../media/image24.jp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1.wav"/><Relationship Id="rId1" Type="http://schemas.microsoft.com/office/2007/relationships/media" Target="../media/media21.wav"/><Relationship Id="rId6" Type="http://schemas.openxmlformats.org/officeDocument/2006/relationships/image" Target="../media/image3.png"/><Relationship Id="rId5" Type="http://schemas.openxmlformats.org/officeDocument/2006/relationships/image" Target="../media/image25.gif"/><Relationship Id="rId4" Type="http://schemas.openxmlformats.org/officeDocument/2006/relationships/image" Target="../media/image24.jp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2.wav"/><Relationship Id="rId1" Type="http://schemas.microsoft.com/office/2007/relationships/media" Target="../media/media22.wav"/><Relationship Id="rId6" Type="http://schemas.openxmlformats.org/officeDocument/2006/relationships/image" Target="../media/image3.png"/><Relationship Id="rId5" Type="http://schemas.openxmlformats.org/officeDocument/2006/relationships/image" Target="../media/image25.gif"/><Relationship Id="rId4" Type="http://schemas.openxmlformats.org/officeDocument/2006/relationships/image" Target="../media/image24.jp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3.wav"/><Relationship Id="rId1" Type="http://schemas.microsoft.com/office/2007/relationships/media" Target="../media/media23.wav"/><Relationship Id="rId6" Type="http://schemas.openxmlformats.org/officeDocument/2006/relationships/image" Target="../media/image3.png"/><Relationship Id="rId5" Type="http://schemas.openxmlformats.org/officeDocument/2006/relationships/image" Target="../media/image25.gif"/><Relationship Id="rId4" Type="http://schemas.openxmlformats.org/officeDocument/2006/relationships/image" Target="../media/image24.jp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4.wav"/><Relationship Id="rId1" Type="http://schemas.microsoft.com/office/2007/relationships/media" Target="../media/media24.wav"/><Relationship Id="rId5" Type="http://schemas.openxmlformats.org/officeDocument/2006/relationships/image" Target="../media/image3.png"/><Relationship Id="rId4" Type="http://schemas.openxmlformats.org/officeDocument/2006/relationships/image" Target="../media/image16.gif"/></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5.wav"/><Relationship Id="rId1" Type="http://schemas.microsoft.com/office/2007/relationships/media" Target="../media/media25.wav"/><Relationship Id="rId6" Type="http://schemas.openxmlformats.org/officeDocument/2006/relationships/image" Target="../media/image3.png"/><Relationship Id="rId5" Type="http://schemas.openxmlformats.org/officeDocument/2006/relationships/image" Target="../media/image26.gif"/><Relationship Id="rId4" Type="http://schemas.openxmlformats.org/officeDocument/2006/relationships/image" Target="../media/image24.jpg"/></Relationships>
</file>

<file path=ppt/slides/_rels/slide25.xml.rels><?xml version="1.0" encoding="UTF-8" standalone="yes"?>
<Relationships xmlns="http://schemas.openxmlformats.org/package/2006/relationships"><Relationship Id="rId3" Type="http://schemas.openxmlformats.org/officeDocument/2006/relationships/audio" Target="../media/media26.wav"/><Relationship Id="rId7" Type="http://schemas.openxmlformats.org/officeDocument/2006/relationships/image" Target="../media/image3.png"/><Relationship Id="rId2" Type="http://schemas.microsoft.com/office/2007/relationships/media" Target="../media/media26.wav"/><Relationship Id="rId1" Type="http://schemas.openxmlformats.org/officeDocument/2006/relationships/tags" Target="../tags/tag10.xml"/><Relationship Id="rId6" Type="http://schemas.openxmlformats.org/officeDocument/2006/relationships/image" Target="../media/image27.gif"/><Relationship Id="rId5" Type="http://schemas.openxmlformats.org/officeDocument/2006/relationships/image" Target="../media/image24.jpg"/><Relationship Id="rId4"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7.wav"/><Relationship Id="rId1" Type="http://schemas.microsoft.com/office/2007/relationships/media" Target="../media/media27.wav"/><Relationship Id="rId6" Type="http://schemas.openxmlformats.org/officeDocument/2006/relationships/image" Target="../media/image3.png"/><Relationship Id="rId5" Type="http://schemas.openxmlformats.org/officeDocument/2006/relationships/image" Target="../media/image26.gif"/><Relationship Id="rId4" Type="http://schemas.openxmlformats.org/officeDocument/2006/relationships/image" Target="../media/image24.jp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audio" Target="../media/media28.wav"/><Relationship Id="rId7" Type="http://schemas.openxmlformats.org/officeDocument/2006/relationships/image" Target="../media/image3.png"/><Relationship Id="rId2" Type="http://schemas.microsoft.com/office/2007/relationships/media" Target="../media/media28.wav"/><Relationship Id="rId1" Type="http://schemas.openxmlformats.org/officeDocument/2006/relationships/tags" Target="../tags/tag11.xml"/><Relationship Id="rId6" Type="http://schemas.openxmlformats.org/officeDocument/2006/relationships/image" Target="../media/image29.png"/><Relationship Id="rId5" Type="http://schemas.openxmlformats.org/officeDocument/2006/relationships/image" Target="../media/image24.jpg"/><Relationship Id="rId4"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audio" Target="../media/media29.wav"/><Relationship Id="rId7" Type="http://schemas.openxmlformats.org/officeDocument/2006/relationships/image" Target="../media/image3.png"/><Relationship Id="rId2" Type="http://schemas.microsoft.com/office/2007/relationships/media" Target="../media/media29.wav"/><Relationship Id="rId1" Type="http://schemas.openxmlformats.org/officeDocument/2006/relationships/tags" Target="../tags/tag12.xml"/><Relationship Id="rId6" Type="http://schemas.openxmlformats.org/officeDocument/2006/relationships/image" Target="../media/image30.png"/><Relationship Id="rId5" Type="http://schemas.openxmlformats.org/officeDocument/2006/relationships/image" Target="../media/image24.jpg"/><Relationship Id="rId4"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audio" Target="../media/media30.wav"/><Relationship Id="rId7" Type="http://schemas.openxmlformats.org/officeDocument/2006/relationships/image" Target="../media/image3.png"/><Relationship Id="rId2" Type="http://schemas.microsoft.com/office/2007/relationships/media" Target="../media/media30.wav"/><Relationship Id="rId1" Type="http://schemas.openxmlformats.org/officeDocument/2006/relationships/tags" Target="../tags/tag13.xml"/><Relationship Id="rId6" Type="http://schemas.openxmlformats.org/officeDocument/2006/relationships/image" Target="../media/image31.jpeg"/><Relationship Id="rId5" Type="http://schemas.openxmlformats.org/officeDocument/2006/relationships/image" Target="../media/image24.jpg"/><Relationship Id="rId4"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1.wav"/><Relationship Id="rId1" Type="http://schemas.microsoft.com/office/2007/relationships/media" Target="../media/media31.wav"/><Relationship Id="rId5" Type="http://schemas.openxmlformats.org/officeDocument/2006/relationships/image" Target="../media/image3.png"/><Relationship Id="rId4" Type="http://schemas.openxmlformats.org/officeDocument/2006/relationships/image" Target="../media/image3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endParaRPr lang="en-PH"/>
          </a:p>
        </p:txBody>
      </p:sp>
      <p:sp>
        <p:nvSpPr>
          <p:cNvPr id="15" name="Text Placeholder 14"/>
          <p:cNvSpPr>
            <a:spLocks noGrp="1"/>
          </p:cNvSpPr>
          <p:nvPr>
            <p:ph type="body" sz="half" idx="2"/>
          </p:nvPr>
        </p:nvSpPr>
        <p:spPr/>
        <p:txBody>
          <a:bodyPr/>
          <a:lstStyle/>
          <a:p>
            <a:endParaRPr lang="en-PH"/>
          </a:p>
        </p:txBody>
      </p:sp>
      <p:sp>
        <p:nvSpPr>
          <p:cNvPr id="14" name="Picture Placeholder 13"/>
          <p:cNvSpPr>
            <a:spLocks noGrp="1"/>
          </p:cNvSpPr>
          <p:nvPr>
            <p:ph type="pic" idx="1"/>
          </p:nvPr>
        </p:nvSpPr>
        <p:spPr/>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59" y="-1"/>
            <a:ext cx="9144000" cy="6857999"/>
          </a:xfrm>
          <a:prstGeom prst="rect">
            <a:avLst/>
          </a:prstGeom>
        </p:spPr>
      </p:pic>
      <p:sp>
        <p:nvSpPr>
          <p:cNvPr id="7" name="TextBox 6"/>
          <p:cNvSpPr txBox="1"/>
          <p:nvPr/>
        </p:nvSpPr>
        <p:spPr>
          <a:xfrm>
            <a:off x="1043608" y="1052736"/>
            <a:ext cx="3672408" cy="369332"/>
          </a:xfrm>
          <a:prstGeom prst="rect">
            <a:avLst/>
          </a:prstGeom>
          <a:noFill/>
        </p:spPr>
        <p:txBody>
          <a:bodyPr wrap="square" rtlCol="0">
            <a:spAutoFit/>
          </a:bodyPr>
          <a:lstStyle/>
          <a:p>
            <a:r>
              <a:rPr lang="en-PH" dirty="0" smtClean="0">
                <a:ln>
                  <a:solidFill>
                    <a:schemeClr val="tx1"/>
                  </a:solidFill>
                </a:ln>
              </a:rPr>
              <a:t>OBJECTIVES</a:t>
            </a:r>
            <a:endParaRPr lang="en-PH" dirty="0">
              <a:ln>
                <a:solidFill>
                  <a:schemeClr val="tx1"/>
                </a:solidFill>
              </a:ln>
            </a:endParaRPr>
          </a:p>
        </p:txBody>
      </p:sp>
      <p:sp>
        <p:nvSpPr>
          <p:cNvPr id="8" name="TextBox 7"/>
          <p:cNvSpPr txBox="1"/>
          <p:nvPr/>
        </p:nvSpPr>
        <p:spPr>
          <a:xfrm>
            <a:off x="306535" y="4221088"/>
            <a:ext cx="8658619" cy="1569660"/>
          </a:xfrm>
          <a:prstGeom prst="rect">
            <a:avLst/>
          </a:prstGeom>
          <a:noFill/>
        </p:spPr>
        <p:txBody>
          <a:bodyPr wrap="square" rtlCol="0">
            <a:spAutoFit/>
          </a:bodyPr>
          <a:lstStyle/>
          <a:p>
            <a:r>
              <a:rPr lang="en-US" sz="2400" dirty="0" smtClean="0">
                <a:latin typeface="Arial Narrow" pitchFamily="34" charset="0"/>
              </a:rPr>
              <a:t>At the end of  the module, learners should be able to :</a:t>
            </a:r>
          </a:p>
          <a:p>
            <a:r>
              <a:rPr lang="en-US" sz="2400" dirty="0" smtClean="0">
                <a:latin typeface="Arial Narrow" pitchFamily="34" charset="0"/>
              </a:rPr>
              <a:t>a.</a:t>
            </a:r>
            <a:r>
              <a:rPr lang="en-US" sz="2400" dirty="0">
                <a:latin typeface="Arial Narrow" pitchFamily="34" charset="0"/>
              </a:rPr>
              <a:t> </a:t>
            </a:r>
            <a:r>
              <a:rPr lang="en-US" sz="2400" dirty="0" smtClean="0">
                <a:latin typeface="Arial Narrow" pitchFamily="34" charset="0"/>
              </a:rPr>
              <a:t>Define what is power.</a:t>
            </a:r>
          </a:p>
          <a:p>
            <a:r>
              <a:rPr lang="en-US" sz="2400" dirty="0" smtClean="0">
                <a:latin typeface="Arial Narrow" pitchFamily="34" charset="0"/>
              </a:rPr>
              <a:t>b. Identify the types and sources of powers</a:t>
            </a:r>
          </a:p>
          <a:p>
            <a:r>
              <a:rPr lang="en-US" sz="2400" dirty="0" smtClean="0">
                <a:latin typeface="Arial Narrow" pitchFamily="34" charset="0"/>
              </a:rPr>
              <a:t>c.  Recognize the vital role of power in social and political dimensions. . </a:t>
            </a:r>
            <a:endParaRPr lang="en-US" sz="2400" dirty="0">
              <a:latin typeface="Arial Narrow" pitchFamily="34" charset="0"/>
            </a:endParaRPr>
          </a:p>
        </p:txBody>
      </p:sp>
      <p:sp>
        <p:nvSpPr>
          <p:cNvPr id="9" name="TextBox 8"/>
          <p:cNvSpPr txBox="1"/>
          <p:nvPr/>
        </p:nvSpPr>
        <p:spPr>
          <a:xfrm>
            <a:off x="611560" y="2626692"/>
            <a:ext cx="7416824"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n-PH" dirty="0" smtClean="0">
                <a:latin typeface="Arial Black" pitchFamily="34" charset="0"/>
              </a:rPr>
              <a:t>MOST ESSENTIAL  LEARNING COMPETENCIES </a:t>
            </a:r>
            <a:endParaRPr lang="en-PH" dirty="0">
              <a:latin typeface="Arial Black" pitchFamily="34" charset="0"/>
            </a:endParaRPr>
          </a:p>
        </p:txBody>
      </p:sp>
      <p:sp>
        <p:nvSpPr>
          <p:cNvPr id="12" name="TextBox 11"/>
          <p:cNvSpPr txBox="1"/>
          <p:nvPr/>
        </p:nvSpPr>
        <p:spPr>
          <a:xfrm>
            <a:off x="1243308" y="2955196"/>
            <a:ext cx="6785075" cy="830997"/>
          </a:xfrm>
          <a:prstGeom prst="rect">
            <a:avLst/>
          </a:prstGeom>
          <a:noFill/>
        </p:spPr>
        <p:txBody>
          <a:bodyPr wrap="square" rtlCol="0">
            <a:spAutoFit/>
          </a:bodyPr>
          <a:lstStyle/>
          <a:p>
            <a:pPr algn="ctr"/>
            <a:r>
              <a:rPr lang="en-PH" sz="2400" u="sng" dirty="0" smtClean="0">
                <a:latin typeface="Candara" pitchFamily="34" charset="0"/>
              </a:rPr>
              <a:t>Analyse the nature, dimensions , types and consequences</a:t>
            </a:r>
            <a:r>
              <a:rPr lang="en-PH" sz="2000" dirty="0"/>
              <a:t> </a:t>
            </a:r>
            <a:r>
              <a:rPr lang="en-PH" sz="2000" dirty="0" smtClean="0"/>
              <a:t>of Power. </a:t>
            </a:r>
            <a:endParaRPr lang="en-PH" sz="2000" dirty="0"/>
          </a:p>
        </p:txBody>
      </p:sp>
      <p:pic>
        <p:nvPicPr>
          <p:cNvPr id="22" name="Audio 2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275442144"/>
      </p:ext>
    </p:extLst>
  </p:cSld>
  <p:clrMapOvr>
    <a:masterClrMapping/>
  </p:clrMapOvr>
  <mc:AlternateContent xmlns:mc="http://schemas.openxmlformats.org/markup-compatibility/2006">
    <mc:Choice xmlns:p14="http://schemas.microsoft.com/office/powerpoint/2010/main" Requires="p14">
      <p:transition spd="slow" p14:dur="2000" advTm="2864"/>
    </mc:Choice>
    <mc:Fallback>
      <p:transition spd="slow" advTm="2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1000"/>
                                        <p:tgtEl>
                                          <p:spTgt spid="8">
                                            <p:txEl>
                                              <p:pRg st="0" end="0"/>
                                            </p:txEl>
                                          </p:spTgt>
                                        </p:tgtEl>
                                      </p:cBhvr>
                                    </p:animEffect>
                                    <p:anim calcmode="lin" valueType="num">
                                      <p:cBhvr>
                                        <p:cTn id="1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1000"/>
                                        <p:tgtEl>
                                          <p:spTgt spid="8">
                                            <p:txEl>
                                              <p:pRg st="1" end="1"/>
                                            </p:txEl>
                                          </p:spTgt>
                                        </p:tgtEl>
                                      </p:cBhvr>
                                    </p:animEffect>
                                    <p:anim calcmode="lin" valueType="num">
                                      <p:cBhvr>
                                        <p:cTn id="22"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8">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1000"/>
                                        <p:tgtEl>
                                          <p:spTgt spid="8">
                                            <p:txEl>
                                              <p:pRg st="2" end="2"/>
                                            </p:txEl>
                                          </p:spTgt>
                                        </p:tgtEl>
                                      </p:cBhvr>
                                    </p:animEffect>
                                    <p:anim calcmode="lin" valueType="num">
                                      <p:cBhvr>
                                        <p:cTn id="27"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8">
                                            <p:txEl>
                                              <p:pRg st="3" end="3"/>
                                            </p:txEl>
                                          </p:spTgt>
                                        </p:tgtEl>
                                        <p:attrNameLst>
                                          <p:attrName>style.visibility</p:attrName>
                                        </p:attrNameLst>
                                      </p:cBhvr>
                                      <p:to>
                                        <p:strVal val="visible"/>
                                      </p:to>
                                    </p:set>
                                    <p:animEffect transition="in" filter="fade">
                                      <p:cBhvr>
                                        <p:cTn id="31" dur="1000"/>
                                        <p:tgtEl>
                                          <p:spTgt spid="8">
                                            <p:txEl>
                                              <p:pRg st="3" end="3"/>
                                            </p:txEl>
                                          </p:spTgt>
                                        </p:tgtEl>
                                      </p:cBhvr>
                                    </p:animEffect>
                                    <p:anim calcmode="lin" valueType="num">
                                      <p:cBhvr>
                                        <p:cTn id="32"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4" fill="hold" display="0">
                  <p:stCondLst>
                    <p:cond delay="indefinite"/>
                  </p:stCondLst>
                  <p:endCondLst>
                    <p:cond evt="onStopAudio" delay="0">
                      <p:tgtEl>
                        <p:sldTgt/>
                      </p:tgtEl>
                    </p:cond>
                  </p:endCondLst>
                </p:cTn>
                <p:tgtEl>
                  <p:spTgt spid="2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39364" y="188640"/>
            <a:ext cx="4139952" cy="2160240"/>
          </a:xfrm>
          <a:prstGeom prst="rect">
            <a:avLst/>
          </a:prstGeom>
        </p:spPr>
      </p:pic>
      <p:sp>
        <p:nvSpPr>
          <p:cNvPr id="3" name="TextBox 2"/>
          <p:cNvSpPr txBox="1"/>
          <p:nvPr/>
        </p:nvSpPr>
        <p:spPr>
          <a:xfrm>
            <a:off x="539552" y="2636912"/>
            <a:ext cx="7416824" cy="1477328"/>
          </a:xfrm>
          <a:prstGeom prst="rect">
            <a:avLst/>
          </a:prstGeom>
          <a:noFill/>
        </p:spPr>
        <p:txBody>
          <a:bodyPr wrap="square" rtlCol="0">
            <a:spAutoFit/>
          </a:bodyPr>
          <a:lstStyle/>
          <a:p>
            <a:endParaRPr lang="en-PH" dirty="0"/>
          </a:p>
          <a:p>
            <a:r>
              <a:rPr lang="en-PH" b="1" dirty="0" smtClean="0"/>
              <a:t>1.The political ideology focuses on idea that the status quo or the current situation is the best one is called?</a:t>
            </a:r>
          </a:p>
          <a:p>
            <a:endParaRPr lang="en-PH" b="1" dirty="0"/>
          </a:p>
          <a:p>
            <a:r>
              <a:rPr lang="en-PH" b="1" dirty="0" smtClean="0"/>
              <a:t>Answer :  CONSERVATISM</a:t>
            </a:r>
            <a:endParaRPr lang="en-PH" b="1" dirty="0"/>
          </a:p>
        </p:txBody>
      </p:sp>
      <p:sp>
        <p:nvSpPr>
          <p:cNvPr id="5" name="TextBox 4"/>
          <p:cNvSpPr txBox="1"/>
          <p:nvPr/>
        </p:nvSpPr>
        <p:spPr>
          <a:xfrm>
            <a:off x="539552" y="4509120"/>
            <a:ext cx="7056784" cy="1477328"/>
          </a:xfrm>
          <a:prstGeom prst="rect">
            <a:avLst/>
          </a:prstGeom>
          <a:noFill/>
        </p:spPr>
        <p:txBody>
          <a:bodyPr wrap="square" rtlCol="0">
            <a:spAutoFit/>
          </a:bodyPr>
          <a:lstStyle/>
          <a:p>
            <a:r>
              <a:rPr lang="en-PH" dirty="0" smtClean="0"/>
              <a:t>2</a:t>
            </a:r>
            <a:r>
              <a:rPr lang="en-PH" b="1" dirty="0" smtClean="0"/>
              <a:t>. The ideology that aims to define and establish the political , economic ,personal and social equality of the sexes or gender is called?</a:t>
            </a:r>
          </a:p>
          <a:p>
            <a:endParaRPr lang="en-PH" b="1" dirty="0"/>
          </a:p>
          <a:p>
            <a:r>
              <a:rPr lang="en-PH" b="1" dirty="0" smtClean="0"/>
              <a:t>Answer: FEMINISM</a:t>
            </a:r>
            <a:endParaRPr lang="en-PH" b="1" dirty="0"/>
          </a:p>
        </p:txBody>
      </p:sp>
      <p:pic>
        <p:nvPicPr>
          <p:cNvPr id="15" name="Audio 1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725106033"/>
      </p:ext>
    </p:extLst>
  </p:cSld>
  <p:clrMapOvr>
    <a:masterClrMapping/>
  </p:clrMapOvr>
  <mc:AlternateContent xmlns:mc="http://schemas.openxmlformats.org/markup-compatibility/2006">
    <mc:Choice xmlns:p14="http://schemas.microsoft.com/office/powerpoint/2010/main" Requires="p14">
      <p:transition spd="slow" p14:dur="2000" advTm="61550"/>
    </mc:Choice>
    <mc:Fallback>
      <p:transition spd="slow" advTm="61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additive="base">
                                        <p:cTn id="2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animEffect transition="in" filter="fade">
                                      <p:cBhvr>
                                        <p:cTn id="28" dur="1000"/>
                                        <p:tgtEl>
                                          <p:spTgt spid="5">
                                            <p:txEl>
                                              <p:pRg st="2" end="2"/>
                                            </p:txEl>
                                          </p:spTgt>
                                        </p:tgtEl>
                                      </p:cBhvr>
                                    </p:animEffect>
                                    <p:anim calcmode="lin" valueType="num">
                                      <p:cBhvr>
                                        <p:cTn id="29"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39364" y="188640"/>
            <a:ext cx="4139952" cy="2160240"/>
          </a:xfrm>
          <a:prstGeom prst="rect">
            <a:avLst/>
          </a:prstGeom>
        </p:spPr>
      </p:pic>
      <p:sp>
        <p:nvSpPr>
          <p:cNvPr id="3" name="TextBox 2"/>
          <p:cNvSpPr txBox="1"/>
          <p:nvPr/>
        </p:nvSpPr>
        <p:spPr>
          <a:xfrm>
            <a:off x="484909" y="2924944"/>
            <a:ext cx="7903515" cy="3416320"/>
          </a:xfrm>
          <a:prstGeom prst="rect">
            <a:avLst/>
          </a:prstGeom>
          <a:noFill/>
        </p:spPr>
        <p:txBody>
          <a:bodyPr wrap="square" rtlCol="0">
            <a:spAutoFit/>
          </a:bodyPr>
          <a:lstStyle/>
          <a:p>
            <a:r>
              <a:rPr lang="en-PH" b="1" dirty="0" smtClean="0"/>
              <a:t>3. _________ views that human beings must be given to choose their leaders and government officials.</a:t>
            </a:r>
          </a:p>
          <a:p>
            <a:endParaRPr lang="en-PH" b="1" dirty="0"/>
          </a:p>
          <a:p>
            <a:r>
              <a:rPr lang="en-PH" b="1" dirty="0" smtClean="0"/>
              <a:t>Answer : LIBERALISM</a:t>
            </a:r>
          </a:p>
          <a:p>
            <a:endParaRPr lang="en-PH" b="1" dirty="0"/>
          </a:p>
          <a:p>
            <a:r>
              <a:rPr lang="en-PH" b="1" dirty="0" smtClean="0"/>
              <a:t>4. This political ideology has contrasting views of the state.</a:t>
            </a:r>
          </a:p>
          <a:p>
            <a:endParaRPr lang="en-PH" b="1" dirty="0"/>
          </a:p>
          <a:p>
            <a:r>
              <a:rPr lang="en-PH" b="1" dirty="0" smtClean="0"/>
              <a:t>Answer : SOCIALIM </a:t>
            </a:r>
          </a:p>
          <a:p>
            <a:endParaRPr lang="en-PH" b="1" dirty="0" smtClean="0"/>
          </a:p>
          <a:p>
            <a:r>
              <a:rPr lang="en-PH" b="1" dirty="0" smtClean="0"/>
              <a:t>5. Ideology that rejects state outright</a:t>
            </a:r>
          </a:p>
          <a:p>
            <a:endParaRPr lang="en-PH" b="1" dirty="0"/>
          </a:p>
          <a:p>
            <a:r>
              <a:rPr lang="en-PH" b="1" dirty="0" smtClean="0"/>
              <a:t>Answer : Anarchism. </a:t>
            </a:r>
            <a:endParaRPr lang="en-PH" b="1" dirty="0"/>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657671636"/>
      </p:ext>
    </p:extLst>
  </p:cSld>
  <p:clrMapOvr>
    <a:masterClrMapping/>
  </p:clrMapOvr>
  <mc:AlternateContent xmlns:mc="http://schemas.openxmlformats.org/markup-compatibility/2006">
    <mc:Choice xmlns:p14="http://schemas.microsoft.com/office/powerpoint/2010/main" Requires="p14">
      <p:transition spd="slow" p14:dur="2000" advTm="41481"/>
    </mc:Choice>
    <mc:Fallback>
      <p:transition spd="slow" advTm="414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tgtEl>
                                          <p:spTgt spid="3">
                                            <p:txEl>
                                              <p:pRg st="4" end="4"/>
                                            </p:txEl>
                                          </p:spTgt>
                                        </p:tgtEl>
                                      </p:cBhvr>
                                    </p:animEffect>
                                    <p:anim calcmode="lin" valueType="num">
                                      <p:cBhvr>
                                        <p:cTn id="2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1000"/>
                                        <p:tgtEl>
                                          <p:spTgt spid="3">
                                            <p:txEl>
                                              <p:pRg st="6" end="6"/>
                                            </p:txEl>
                                          </p:spTgt>
                                        </p:tgtEl>
                                      </p:cBhvr>
                                    </p:animEffect>
                                    <p:anim calcmode="lin" valueType="num">
                                      <p:cBhvr>
                                        <p:cTn id="3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fade">
                                      <p:cBhvr>
                                        <p:cTn id="44" dur="1000"/>
                                        <p:tgtEl>
                                          <p:spTgt spid="3">
                                            <p:txEl>
                                              <p:pRg st="10" end="10"/>
                                            </p:txEl>
                                          </p:spTgt>
                                        </p:tgtEl>
                                      </p:cBhvr>
                                    </p:animEffect>
                                    <p:anim calcmode="lin" valueType="num">
                                      <p:cBhvr>
                                        <p:cTn id="4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07" y="0"/>
            <a:ext cx="9152207" cy="685800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565286536"/>
      </p:ext>
    </p:extLst>
  </p:cSld>
  <p:clrMapOvr>
    <a:masterClrMapping/>
  </p:clrMapOvr>
  <mc:AlternateContent xmlns:mc="http://schemas.openxmlformats.org/markup-compatibility/2006">
    <mc:Choice xmlns:p14="http://schemas.microsoft.com/office/powerpoint/2010/main" Requires="p14">
      <p:transition spd="slow" p14:dur="2000" advTm="6857"/>
    </mc:Choice>
    <mc:Fallback>
      <p:transition spd="slow" advTm="68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608" y="19478"/>
            <a:ext cx="9144000" cy="6838522"/>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75656" y="2204864"/>
            <a:ext cx="1872208" cy="2088232"/>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77491" y="2204865"/>
            <a:ext cx="1886597" cy="2088232"/>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30982" y="2166110"/>
            <a:ext cx="1787235" cy="2126985"/>
          </a:xfrm>
          <a:prstGeom prst="rect">
            <a:avLst/>
          </a:prstGeom>
        </p:spPr>
      </p:pic>
      <p:pic>
        <p:nvPicPr>
          <p:cNvPr id="6" name="Pictur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52487" y="2131651"/>
            <a:ext cx="1825824" cy="2161443"/>
          </a:xfrm>
          <a:prstGeom prst="rect">
            <a:avLst/>
          </a:prstGeom>
        </p:spPr>
      </p:pic>
      <p:sp>
        <p:nvSpPr>
          <p:cNvPr id="8" name="TextBox 7"/>
          <p:cNvSpPr txBox="1"/>
          <p:nvPr/>
        </p:nvSpPr>
        <p:spPr>
          <a:xfrm>
            <a:off x="1475656" y="4509120"/>
            <a:ext cx="1807871" cy="36933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PH" b="1" dirty="0" smtClean="0"/>
              <a:t>AVENGERS</a:t>
            </a:r>
            <a:endParaRPr lang="en-PH" b="1" dirty="0"/>
          </a:p>
        </p:txBody>
      </p:sp>
      <p:sp>
        <p:nvSpPr>
          <p:cNvPr id="9" name="TextBox 8"/>
          <p:cNvSpPr txBox="1"/>
          <p:nvPr/>
        </p:nvSpPr>
        <p:spPr>
          <a:xfrm>
            <a:off x="3459235" y="4469393"/>
            <a:ext cx="1807871" cy="36933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PH" b="1" dirty="0" smtClean="0"/>
              <a:t>DARNA</a:t>
            </a:r>
            <a:endParaRPr lang="en-PH" b="1" dirty="0"/>
          </a:p>
        </p:txBody>
      </p:sp>
      <p:sp>
        <p:nvSpPr>
          <p:cNvPr id="12" name="TextBox 11"/>
          <p:cNvSpPr txBox="1"/>
          <p:nvPr/>
        </p:nvSpPr>
        <p:spPr>
          <a:xfrm>
            <a:off x="5364088" y="4475785"/>
            <a:ext cx="1782184" cy="36933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PH" b="1" dirty="0" smtClean="0"/>
              <a:t>SUPERMAN</a:t>
            </a:r>
            <a:endParaRPr lang="en-PH" b="1" dirty="0"/>
          </a:p>
        </p:txBody>
      </p:sp>
      <p:sp>
        <p:nvSpPr>
          <p:cNvPr id="13" name="TextBox 12"/>
          <p:cNvSpPr txBox="1"/>
          <p:nvPr/>
        </p:nvSpPr>
        <p:spPr>
          <a:xfrm>
            <a:off x="7244853" y="4469393"/>
            <a:ext cx="1807871" cy="369332"/>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PH" b="1" dirty="0" smtClean="0"/>
              <a:t>LASTIKMAN</a:t>
            </a:r>
            <a:endParaRPr lang="en-PH" b="1" dirty="0"/>
          </a:p>
        </p:txBody>
      </p:sp>
      <p:sp>
        <p:nvSpPr>
          <p:cNvPr id="10" name="TextBox 9"/>
          <p:cNvSpPr txBox="1"/>
          <p:nvPr/>
        </p:nvSpPr>
        <p:spPr>
          <a:xfrm>
            <a:off x="2501502" y="652007"/>
            <a:ext cx="3838573" cy="461665"/>
          </a:xfrm>
          <a:prstGeom prst="rect">
            <a:avLst/>
          </a:prstGeom>
          <a:noFill/>
        </p:spPr>
        <p:txBody>
          <a:bodyPr wrap="square" rtlCol="0">
            <a:spAutoFit/>
          </a:bodyPr>
          <a:lstStyle/>
          <a:p>
            <a:r>
              <a:rPr lang="en-PH" sz="2400" b="1" dirty="0" smtClean="0">
                <a:latin typeface="Bauhaus 93" pitchFamily="82" charset="0"/>
              </a:rPr>
              <a:t>SUPERHERO/SUPERHEROES</a:t>
            </a:r>
            <a:endParaRPr lang="en-PH" sz="2400" b="1" dirty="0">
              <a:latin typeface="Bauhaus 93" pitchFamily="82" charset="0"/>
            </a:endParaRPr>
          </a:p>
        </p:txBody>
      </p:sp>
      <p:pic>
        <p:nvPicPr>
          <p:cNvPr id="20" name="Audio 1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100994361"/>
      </p:ext>
    </p:extLst>
  </p:cSld>
  <p:clrMapOvr>
    <a:masterClrMapping/>
  </p:clrMapOvr>
  <mc:AlternateContent xmlns:mc="http://schemas.openxmlformats.org/markup-compatibility/2006">
    <mc:Choice xmlns:p14="http://schemas.microsoft.com/office/powerpoint/2010/main" Requires="p14">
      <p:transition spd="slow" p14:dur="2000" advTm="81341"/>
    </mc:Choice>
    <mc:Fallback>
      <p:transition spd="slow" advTm="81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20"/>
                </p:tgtEl>
              </p:cMediaNode>
            </p:audio>
          </p:childTnLst>
        </p:cTn>
      </p:par>
    </p:tnLst>
    <p:bldLst>
      <p:bldP spid="8" grpId="0" animBg="1"/>
      <p:bldP spid="9" grpId="0" animBg="1"/>
      <p:bldP spid="12" grpId="0" animBg="1"/>
      <p:bldP spid="13"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 y="1"/>
            <a:ext cx="9251807" cy="685800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607334042"/>
      </p:ext>
    </p:extLst>
  </p:cSld>
  <p:clrMapOvr>
    <a:masterClrMapping/>
  </p:clrMapOvr>
  <mc:AlternateContent xmlns:mc="http://schemas.openxmlformats.org/markup-compatibility/2006">
    <mc:Choice xmlns:p14="http://schemas.microsoft.com/office/powerpoint/2010/main" Requires="p14">
      <p:transition spd="slow" p14:dur="2000" advTm="55609"/>
    </mc:Choice>
    <mc:Fallback>
      <p:transition spd="slow" advTm="556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408" y="332656"/>
            <a:ext cx="4248472" cy="5949280"/>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7171" y="259369"/>
            <a:ext cx="4557317" cy="5953294"/>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819142077"/>
      </p:ext>
    </p:extLst>
  </p:cSld>
  <p:clrMapOvr>
    <a:masterClrMapping/>
  </p:clrMapOvr>
  <mc:AlternateContent xmlns:mc="http://schemas.openxmlformats.org/markup-compatibility/2006">
    <mc:Choice xmlns:p14="http://schemas.microsoft.com/office/powerpoint/2010/main" Requires="p14">
      <p:transition spd="slow" p14:dur="2000" advTm="15710"/>
    </mc:Choice>
    <mc:Fallback>
      <p:transition spd="slow" advTm="15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669359"/>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11914168"/>
      </p:ext>
    </p:extLst>
  </p:cSld>
  <p:clrMapOvr>
    <a:masterClrMapping/>
  </p:clrMapOvr>
  <mc:AlternateContent xmlns:mc="http://schemas.openxmlformats.org/markup-compatibility/2006">
    <mc:Choice xmlns:p14="http://schemas.microsoft.com/office/powerpoint/2010/main" Requires="p14">
      <p:transition spd="slow" p14:dur="2000" advTm="6917"/>
    </mc:Choice>
    <mc:Fallback>
      <p:transition spd="slow" advTm="6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1336412"/>
            <a:ext cx="3672408"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PH" sz="3200" b="1" dirty="0" smtClean="0">
                <a:solidFill>
                  <a:schemeClr val="tx1"/>
                </a:solidFill>
                <a:latin typeface="Arial Rounded MT Bold" pitchFamily="34" charset="0"/>
              </a:rPr>
              <a:t>NATURE</a:t>
            </a:r>
            <a:endParaRPr lang="en-PH" sz="3200" b="1" dirty="0">
              <a:solidFill>
                <a:schemeClr val="tx1"/>
              </a:solidFill>
              <a:latin typeface="Arial Rounded MT Bold" pitchFamily="34" charset="0"/>
            </a:endParaRPr>
          </a:p>
        </p:txBody>
      </p:sp>
      <p:sp>
        <p:nvSpPr>
          <p:cNvPr id="3" name="TextBox 2"/>
          <p:cNvSpPr txBox="1"/>
          <p:nvPr/>
        </p:nvSpPr>
        <p:spPr>
          <a:xfrm>
            <a:off x="588010" y="2144168"/>
            <a:ext cx="3672408"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PH" sz="3200" b="1" dirty="0" smtClean="0">
                <a:solidFill>
                  <a:schemeClr val="tx1"/>
                </a:solidFill>
                <a:latin typeface="Arial Rounded MT Bold" pitchFamily="34" charset="0"/>
              </a:rPr>
              <a:t>DIMENSION</a:t>
            </a:r>
            <a:endParaRPr lang="en-PH" sz="3200" b="1" dirty="0">
              <a:solidFill>
                <a:schemeClr val="tx1"/>
              </a:solidFill>
              <a:latin typeface="Arial Rounded MT Bold" pitchFamily="34" charset="0"/>
            </a:endParaRPr>
          </a:p>
        </p:txBody>
      </p:sp>
      <p:sp>
        <p:nvSpPr>
          <p:cNvPr id="4" name="TextBox 3"/>
          <p:cNvSpPr txBox="1"/>
          <p:nvPr/>
        </p:nvSpPr>
        <p:spPr>
          <a:xfrm>
            <a:off x="588010" y="2950261"/>
            <a:ext cx="3672408"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PH" sz="3200" b="1" dirty="0" smtClean="0">
                <a:solidFill>
                  <a:schemeClr val="tx1"/>
                </a:solidFill>
                <a:latin typeface="Arial Rounded MT Bold" pitchFamily="34" charset="0"/>
              </a:rPr>
              <a:t>TYPES</a:t>
            </a:r>
            <a:endParaRPr lang="en-PH" sz="3200" b="1" dirty="0">
              <a:solidFill>
                <a:schemeClr val="tx1"/>
              </a:solidFill>
              <a:latin typeface="Arial Rounded MT Bold" pitchFamily="34" charset="0"/>
            </a:endParaRPr>
          </a:p>
        </p:txBody>
      </p:sp>
      <p:sp>
        <p:nvSpPr>
          <p:cNvPr id="5" name="TextBox 4"/>
          <p:cNvSpPr txBox="1"/>
          <p:nvPr/>
        </p:nvSpPr>
        <p:spPr>
          <a:xfrm>
            <a:off x="458663" y="3675452"/>
            <a:ext cx="3990083" cy="584775"/>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PH" sz="3200" b="1" dirty="0" smtClean="0">
                <a:solidFill>
                  <a:schemeClr val="tx1"/>
                </a:solidFill>
                <a:latin typeface="Arial Rounded MT Bold" pitchFamily="34" charset="0"/>
              </a:rPr>
              <a:t>CONSEQUENCES</a:t>
            </a:r>
            <a:endParaRPr lang="en-PH" sz="3200" b="1" dirty="0">
              <a:solidFill>
                <a:schemeClr val="tx1"/>
              </a:solidFill>
              <a:latin typeface="Arial Rounded MT Bold" pitchFamily="34" charset="0"/>
            </a:endParaRP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5044" y="268118"/>
            <a:ext cx="4572000" cy="6589881"/>
          </a:xfrm>
          <a:prstGeom prst="rect">
            <a:avLst/>
          </a:prstGeom>
        </p:spPr>
      </p:pic>
      <p:sp>
        <p:nvSpPr>
          <p:cNvPr id="7" name="TextBox 6"/>
          <p:cNvSpPr txBox="1"/>
          <p:nvPr/>
        </p:nvSpPr>
        <p:spPr>
          <a:xfrm>
            <a:off x="553699" y="548680"/>
            <a:ext cx="3672408" cy="523220"/>
          </a:xfrm>
          <a:prstGeom prst="rect">
            <a:avLst/>
          </a:prstGeom>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PH" sz="2800" b="1" dirty="0" smtClean="0">
                <a:solidFill>
                  <a:schemeClr val="tx1"/>
                </a:solidFill>
                <a:latin typeface="Arial Black" pitchFamily="34" charset="0"/>
              </a:rPr>
              <a:t>POWER</a:t>
            </a:r>
            <a:endParaRPr lang="en-PH" sz="2800" b="1" dirty="0">
              <a:solidFill>
                <a:schemeClr val="tx1"/>
              </a:solidFill>
              <a:latin typeface="Arial Black" pitchFamily="34" charset="0"/>
            </a:endParaRPr>
          </a:p>
        </p:txBody>
      </p:sp>
      <p:sp>
        <p:nvSpPr>
          <p:cNvPr id="8" name="TextBox 7"/>
          <p:cNvSpPr txBox="1"/>
          <p:nvPr/>
        </p:nvSpPr>
        <p:spPr>
          <a:xfrm>
            <a:off x="426731" y="4437112"/>
            <a:ext cx="3672408" cy="1077218"/>
          </a:xfrm>
          <a:prstGeom prst="rect">
            <a:avLst/>
          </a:prstGeom>
        </p:spPr>
        <p:style>
          <a:lnRef idx="3">
            <a:schemeClr val="lt1"/>
          </a:lnRef>
          <a:fillRef idx="1">
            <a:schemeClr val="accent1"/>
          </a:fillRef>
          <a:effectRef idx="1">
            <a:schemeClr val="accent1"/>
          </a:effectRef>
          <a:fontRef idx="minor">
            <a:schemeClr val="lt1"/>
          </a:fontRef>
        </p:style>
        <p:txBody>
          <a:bodyPr wrap="square" rtlCol="0">
            <a:spAutoFit/>
          </a:bodyPr>
          <a:lstStyle/>
          <a:p>
            <a:pPr algn="ctr"/>
            <a:r>
              <a:rPr lang="en-PH" sz="3200" b="1" dirty="0" smtClean="0">
                <a:solidFill>
                  <a:schemeClr val="tx1"/>
                </a:solidFill>
                <a:latin typeface="Arial Rounded MT Bold" pitchFamily="34" charset="0"/>
              </a:rPr>
              <a:t>MEANING OF POWER</a:t>
            </a:r>
            <a:endParaRPr lang="en-PH" sz="3200" b="1" dirty="0">
              <a:solidFill>
                <a:schemeClr val="tx1"/>
              </a:solidFill>
              <a:latin typeface="Arial Rounded MT Bold" pitchFamily="34" charset="0"/>
            </a:endParaRPr>
          </a:p>
        </p:txBody>
      </p:sp>
      <p:pic>
        <p:nvPicPr>
          <p:cNvPr id="12" name="Audio 1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258693565"/>
      </p:ext>
    </p:extLst>
  </p:cSld>
  <p:clrMapOvr>
    <a:masterClrMapping/>
  </p:clrMapOvr>
  <mc:AlternateContent xmlns:mc="http://schemas.openxmlformats.org/markup-compatibility/2006">
    <mc:Choice xmlns:p14="http://schemas.microsoft.com/office/powerpoint/2010/main" Requires="p14">
      <p:transition spd="slow" p14:dur="2000" advTm="18155"/>
    </mc:Choice>
    <mc:Fallback>
      <p:transition spd="slow" advTm="181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2" fill="hold" display="0">
                  <p:stCondLst>
                    <p:cond delay="indefinite"/>
                  </p:stCondLst>
                  <p:endCondLst>
                    <p:cond evt="onStopAudio" delay="0">
                      <p:tgtEl>
                        <p:sldTgt/>
                      </p:tgtEl>
                    </p:cond>
                  </p:endCondLst>
                </p:cTn>
                <p:tgtEl>
                  <p:spTgt spid="12"/>
                </p:tgtEl>
              </p:cMediaNode>
            </p:audio>
          </p:childTnLst>
        </p:cTn>
      </p:par>
    </p:tnLst>
    <p:bldLst>
      <p:bldP spid="2" grpId="0" animBg="1"/>
      <p:bldP spid="3" grpId="0" animBg="1"/>
      <p:bldP spid="4" grpId="0" animBg="1"/>
      <p:bldP spid="5"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sp>
        <p:nvSpPr>
          <p:cNvPr id="3" name="TextBox 2"/>
          <p:cNvSpPr txBox="1"/>
          <p:nvPr/>
        </p:nvSpPr>
        <p:spPr>
          <a:xfrm>
            <a:off x="2411760" y="620688"/>
            <a:ext cx="6480720" cy="584775"/>
          </a:xfrm>
          <a:prstGeom prst="rect">
            <a:avLst/>
          </a:prstGeom>
          <a:noFill/>
        </p:spPr>
        <p:txBody>
          <a:bodyPr wrap="square" rtlCol="0">
            <a:spAutoFit/>
          </a:bodyPr>
          <a:lstStyle/>
          <a:p>
            <a:r>
              <a:rPr lang="en-PH" sz="2800" dirty="0" smtClean="0">
                <a:latin typeface="Arial Black" pitchFamily="34" charset="0"/>
              </a:rPr>
              <a:t>CHECK</a:t>
            </a:r>
            <a:r>
              <a:rPr lang="en-PH" sz="3200" dirty="0" smtClean="0">
                <a:latin typeface="Arial Black" pitchFamily="34" charset="0"/>
              </a:rPr>
              <a:t> YOUR KNOWLEDGE</a:t>
            </a:r>
            <a:endParaRPr lang="en-PH" sz="3200" dirty="0">
              <a:latin typeface="Arial Black" pitchFamily="34" charset="0"/>
            </a:endParaRPr>
          </a:p>
        </p:txBody>
      </p:sp>
      <p:sp>
        <p:nvSpPr>
          <p:cNvPr id="4" name="TextBox 3"/>
          <p:cNvSpPr txBox="1"/>
          <p:nvPr/>
        </p:nvSpPr>
        <p:spPr>
          <a:xfrm>
            <a:off x="2411760" y="1556792"/>
            <a:ext cx="6048672" cy="646331"/>
          </a:xfrm>
          <a:prstGeom prst="rect">
            <a:avLst/>
          </a:prstGeom>
          <a:noFill/>
        </p:spPr>
        <p:txBody>
          <a:bodyPr wrap="square" rtlCol="0">
            <a:spAutoFit/>
          </a:bodyPr>
          <a:lstStyle/>
          <a:p>
            <a:r>
              <a:rPr lang="en-PH" dirty="0" smtClean="0"/>
              <a:t>Before we start on this journey ,let us check what you already know about the concepts that you are about to learn. </a:t>
            </a:r>
            <a:endParaRPr lang="en-PH" dirty="0"/>
          </a:p>
        </p:txBody>
      </p:sp>
      <p:sp>
        <p:nvSpPr>
          <p:cNvPr id="6" name="TextBox 5"/>
          <p:cNvSpPr txBox="1"/>
          <p:nvPr/>
        </p:nvSpPr>
        <p:spPr>
          <a:xfrm>
            <a:off x="467544" y="2420888"/>
            <a:ext cx="8064896" cy="1200329"/>
          </a:xfrm>
          <a:prstGeom prst="rect">
            <a:avLst/>
          </a:prstGeom>
          <a:noFill/>
        </p:spPr>
        <p:txBody>
          <a:bodyPr wrap="square" rtlCol="0">
            <a:spAutoFit/>
          </a:bodyPr>
          <a:lstStyle/>
          <a:p>
            <a:r>
              <a:rPr lang="en-PH" b="1" dirty="0" smtClean="0"/>
              <a:t>TASK1 : EXPLAIN IT!</a:t>
            </a:r>
          </a:p>
          <a:p>
            <a:endParaRPr lang="en-PH" dirty="0"/>
          </a:p>
          <a:p>
            <a:r>
              <a:rPr lang="en-PH" dirty="0" smtClean="0"/>
              <a:t>Directions : Explain how power is exercised in the following situations. Write the answers in your activity notebook. </a:t>
            </a:r>
            <a:endParaRPr lang="en-PH" dirty="0"/>
          </a:p>
        </p:txBody>
      </p:sp>
      <p:sp>
        <p:nvSpPr>
          <p:cNvPr id="7" name="TextBox 6"/>
          <p:cNvSpPr txBox="1"/>
          <p:nvPr/>
        </p:nvSpPr>
        <p:spPr>
          <a:xfrm>
            <a:off x="683568" y="3933056"/>
            <a:ext cx="6840760" cy="369332"/>
          </a:xfrm>
          <a:prstGeom prst="rect">
            <a:avLst/>
          </a:prstGeom>
          <a:noFill/>
        </p:spPr>
        <p:txBody>
          <a:bodyPr wrap="square" rtlCol="0">
            <a:spAutoFit/>
          </a:bodyPr>
          <a:lstStyle/>
          <a:p>
            <a:r>
              <a:rPr lang="en-PH" b="1" dirty="0" smtClean="0"/>
              <a:t>SITUITION 1</a:t>
            </a:r>
            <a:r>
              <a:rPr lang="en-PH" dirty="0" smtClean="0"/>
              <a:t> :   A boy scout leader teaching knot tying in his troupe . </a:t>
            </a: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66277" y="3879869"/>
            <a:ext cx="1743075" cy="1717635"/>
          </a:xfrm>
          <a:prstGeom prst="rect">
            <a:avLst/>
          </a:prstGeom>
        </p:spPr>
      </p:pic>
      <p:sp>
        <p:nvSpPr>
          <p:cNvPr id="10" name="TextBox 9"/>
          <p:cNvSpPr txBox="1"/>
          <p:nvPr/>
        </p:nvSpPr>
        <p:spPr>
          <a:xfrm>
            <a:off x="1187624" y="4509120"/>
            <a:ext cx="5328592" cy="1477328"/>
          </a:xfrm>
          <a:prstGeom prst="rect">
            <a:avLst/>
          </a:prstGeom>
          <a:noFill/>
        </p:spPr>
        <p:txBody>
          <a:bodyPr wrap="square" rtlCol="0">
            <a:spAutoFit/>
          </a:bodyPr>
          <a:lstStyle/>
          <a:p>
            <a:r>
              <a:rPr lang="en-PH" b="1" dirty="0" smtClean="0"/>
              <a:t>POSSIBLE ANSWER :</a:t>
            </a:r>
          </a:p>
          <a:p>
            <a:endParaRPr lang="en-PH" dirty="0"/>
          </a:p>
          <a:p>
            <a:r>
              <a:rPr lang="en-PH" dirty="0" smtClean="0"/>
              <a:t>Because of his expertise in tying the knot he could be able to teach and has the power to help his troupe to tie the knot. </a:t>
            </a:r>
            <a:endParaRPr lang="en-PH" dirty="0"/>
          </a:p>
        </p:txBody>
      </p:sp>
      <p:pic>
        <p:nvPicPr>
          <p:cNvPr id="9" name="Audio 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681728859"/>
      </p:ext>
    </p:extLst>
  </p:cSld>
  <p:clrMapOvr>
    <a:masterClrMapping/>
  </p:clrMapOvr>
  <mc:AlternateContent xmlns:mc="http://schemas.openxmlformats.org/markup-compatibility/2006">
    <mc:Choice xmlns:p14="http://schemas.microsoft.com/office/powerpoint/2010/main" Requires="p14">
      <p:transition spd="slow" p14:dur="2000" advTm="52009"/>
    </mc:Choice>
    <mc:Fallback>
      <p:transition spd="slow" advTm="520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500"/>
                                        <p:tgtEl>
                                          <p:spTgt spid="6">
                                            <p:txEl>
                                              <p:pRg st="0" end="0"/>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500"/>
                                        <p:tgtEl>
                                          <p:spTgt spid="6">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fade">
                                      <p:cBhvr>
                                        <p:cTn id="19" dur="500"/>
                                        <p:tgtEl>
                                          <p:spTgt spid="7">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anim calcmode="lin" valueType="num">
                                      <p:cBhvr additive="base">
                                        <p:cTn id="2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anim calcmode="lin" valueType="num">
                                      <p:cBhvr additive="base">
                                        <p:cTn id="33"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3728" y="548680"/>
            <a:ext cx="6608763"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507263" y="2423615"/>
            <a:ext cx="7560840" cy="646331"/>
          </a:xfrm>
          <a:prstGeom prst="rect">
            <a:avLst/>
          </a:prstGeom>
          <a:noFill/>
        </p:spPr>
        <p:txBody>
          <a:bodyPr wrap="square" rtlCol="0">
            <a:spAutoFit/>
          </a:bodyPr>
          <a:lstStyle/>
          <a:p>
            <a:r>
              <a:rPr lang="en-PH" b="1" dirty="0" smtClean="0"/>
              <a:t>Situation 2 : </a:t>
            </a:r>
            <a:r>
              <a:rPr lang="en-PH" dirty="0" smtClean="0"/>
              <a:t>A teacher assisting her class to </a:t>
            </a:r>
          </a:p>
          <a:p>
            <a:r>
              <a:rPr lang="en-PH" dirty="0" smtClean="0"/>
              <a:t>work on their groups task. </a:t>
            </a:r>
            <a:endParaRPr lang="en-PH" dirty="0"/>
          </a:p>
        </p:txBody>
      </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84168" y="2132856"/>
            <a:ext cx="2808394" cy="1978573"/>
          </a:xfrm>
          <a:prstGeom prst="rect">
            <a:avLst/>
          </a:prstGeom>
        </p:spPr>
      </p:pic>
      <p:sp>
        <p:nvSpPr>
          <p:cNvPr id="7" name="TextBox 6"/>
          <p:cNvSpPr txBox="1"/>
          <p:nvPr/>
        </p:nvSpPr>
        <p:spPr>
          <a:xfrm>
            <a:off x="507263" y="3122142"/>
            <a:ext cx="5576905" cy="2308324"/>
          </a:xfrm>
          <a:prstGeom prst="rect">
            <a:avLst/>
          </a:prstGeom>
          <a:noFill/>
        </p:spPr>
        <p:txBody>
          <a:bodyPr wrap="square" rtlCol="0">
            <a:spAutoFit/>
          </a:bodyPr>
          <a:lstStyle/>
          <a:p>
            <a:r>
              <a:rPr lang="en-PH" b="1" dirty="0" smtClean="0"/>
              <a:t>POSSIBLE ANSWER</a:t>
            </a:r>
            <a:r>
              <a:rPr lang="en-PH" dirty="0" smtClean="0"/>
              <a:t>:</a:t>
            </a:r>
          </a:p>
          <a:p>
            <a:endParaRPr lang="en-PH" dirty="0"/>
          </a:p>
          <a:p>
            <a:r>
              <a:rPr lang="en-PH" dirty="0" smtClean="0"/>
              <a:t>The teachers job is to facilitate and teach her students and by her duty and position she could be able to assist  the learners and has a power to tell the students to work as a group. </a:t>
            </a:r>
          </a:p>
          <a:p>
            <a:endParaRPr lang="en-PH" dirty="0"/>
          </a:p>
          <a:p>
            <a:endParaRPr lang="en-PH" dirty="0"/>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4179295453"/>
      </p:ext>
    </p:extLst>
  </p:cSld>
  <p:clrMapOvr>
    <a:masterClrMapping/>
  </p:clrMapOvr>
  <mc:AlternateContent xmlns:mc="http://schemas.openxmlformats.org/markup-compatibility/2006">
    <mc:Choice xmlns:p14="http://schemas.microsoft.com/office/powerpoint/2010/main" Requires="p14">
      <p:transition spd="slow" p14:dur="2000" advTm="22864"/>
    </mc:Choice>
    <mc:Fallback>
      <p:transition spd="slow" advTm="228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
                                          </p:val>
                                        </p:tav>
                                        <p:tav tm="100000">
                                          <p:val>
                                            <p:strVal val="#ppt_x"/>
                                          </p:val>
                                        </p:tav>
                                      </p:tavLst>
                                    </p:anim>
                                    <p:anim calcmode="lin" valueType="num">
                                      <p:cBhvr>
                                        <p:cTn id="1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6" fill="hold" display="0">
                  <p:stCondLst>
                    <p:cond delay="indefinite"/>
                  </p:stCondLst>
                  <p:endCondLst>
                    <p:cond evt="onStopAudio" delay="0">
                      <p:tgtEl>
                        <p:sldTgt/>
                      </p:tgtEl>
                    </p:cond>
                  </p:endCondLst>
                </p:cTn>
                <p:tgtEl>
                  <p:spTgt spid="5"/>
                </p:tgtEl>
              </p:cMediaNode>
            </p:audio>
          </p:childTnLst>
        </p:cTn>
      </p:par>
    </p:tnLst>
    <p:bldLst>
      <p:bldP spid="4"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pic>
        <p:nvPicPr>
          <p:cNvPr id="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3728" y="548680"/>
            <a:ext cx="6608763"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99592" y="2636912"/>
            <a:ext cx="7344816" cy="369332"/>
          </a:xfrm>
          <a:prstGeom prst="rect">
            <a:avLst/>
          </a:prstGeom>
          <a:noFill/>
        </p:spPr>
        <p:txBody>
          <a:bodyPr wrap="square" rtlCol="0">
            <a:spAutoFit/>
          </a:bodyPr>
          <a:lstStyle/>
          <a:p>
            <a:r>
              <a:rPr lang="en-PH" b="1" dirty="0" smtClean="0"/>
              <a:t>Situation 3 : War between Russia and </a:t>
            </a:r>
            <a:r>
              <a:rPr lang="en-PH" b="1" dirty="0" err="1" smtClean="0"/>
              <a:t>Ukhraine</a:t>
            </a:r>
            <a:r>
              <a:rPr lang="en-PH" b="1" dirty="0" smtClean="0"/>
              <a:t>. </a:t>
            </a:r>
            <a:endParaRPr lang="en-PH" b="1"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39568531"/>
      </p:ext>
    </p:extLst>
  </p:cSld>
  <p:clrMapOvr>
    <a:masterClrMapping/>
  </p:clrMapOvr>
  <mc:AlternateContent xmlns:mc="http://schemas.openxmlformats.org/markup-compatibility/2006">
    <mc:Choice xmlns:p14="http://schemas.microsoft.com/office/powerpoint/2010/main" Requires="p14">
      <p:transition spd="slow" p14:dur="2000" advTm="10495"/>
    </mc:Choice>
    <mc:Fallback>
      <p:transition spd="slow" advTm="10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1645842635.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8964488" cy="6858000"/>
          </a:xfrm>
          <a:prstGeom prst="rect">
            <a:avLst/>
          </a:prstGeom>
        </p:spPr>
      </p:pic>
      <p:pic>
        <p:nvPicPr>
          <p:cNvPr id="4" name="Audio 3">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757194267"/>
      </p:ext>
    </p:extLst>
  </p:cSld>
  <p:clrMapOvr>
    <a:masterClrMapping/>
  </p:clrMapOvr>
  <mc:AlternateContent xmlns:mc="http://schemas.openxmlformats.org/markup-compatibility/2006">
    <mc:Choice xmlns:p14="http://schemas.microsoft.com/office/powerpoint/2010/main" Requires="p14">
      <p:transition spd="slow" p14:dur="2000" advTm="43433"/>
    </mc:Choice>
    <mc:Fallback>
      <p:transition spd="slow" advTm="434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audio isNarration="1">
              <p:cMediaNode vol="80000" showWhenStopped="0">
                <p:cTn id="13"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8927" objId="2"/>
        <p14:pauseEvt time="10670" objId="2"/>
        <p14:resumeEvt time="11453" objId="2"/>
        <p14:stopEvt time="41946" objId="2"/>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pic>
        <p:nvPicPr>
          <p:cNvPr id="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3728" y="548680"/>
            <a:ext cx="6608763" cy="858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899592" y="2636912"/>
            <a:ext cx="7344816" cy="369332"/>
          </a:xfrm>
          <a:prstGeom prst="rect">
            <a:avLst/>
          </a:prstGeom>
          <a:noFill/>
        </p:spPr>
        <p:txBody>
          <a:bodyPr wrap="square" rtlCol="0">
            <a:spAutoFit/>
          </a:bodyPr>
          <a:lstStyle/>
          <a:p>
            <a:r>
              <a:rPr lang="en-PH" b="1" dirty="0" smtClean="0"/>
              <a:t>Situation 3 : War between Russia and </a:t>
            </a:r>
            <a:r>
              <a:rPr lang="en-PH" b="1" dirty="0" err="1" smtClean="0"/>
              <a:t>Ukhraine</a:t>
            </a:r>
            <a:r>
              <a:rPr lang="en-PH" b="1" dirty="0" smtClean="0"/>
              <a:t>. </a:t>
            </a:r>
            <a:endParaRPr lang="en-PH" b="1" dirty="0"/>
          </a:p>
        </p:txBody>
      </p:sp>
      <p:sp>
        <p:nvSpPr>
          <p:cNvPr id="5" name="TextBox 4"/>
          <p:cNvSpPr txBox="1"/>
          <p:nvPr/>
        </p:nvSpPr>
        <p:spPr>
          <a:xfrm>
            <a:off x="539552" y="3789040"/>
            <a:ext cx="6768752" cy="1477328"/>
          </a:xfrm>
          <a:prstGeom prst="rect">
            <a:avLst/>
          </a:prstGeom>
          <a:noFill/>
        </p:spPr>
        <p:txBody>
          <a:bodyPr wrap="square" rtlCol="0">
            <a:spAutoFit/>
          </a:bodyPr>
          <a:lstStyle/>
          <a:p>
            <a:r>
              <a:rPr lang="en-PH" b="1" dirty="0" smtClean="0"/>
              <a:t>Answer : A powerful example of POWER indeed . A power to take away or punish someone for non-compliance, It can also be said that Vladimir Putin the current president of Russia had a great power to invade and command his allies to go on war against the Ukraine country. </a:t>
            </a:r>
            <a:endParaRPr lang="en-PH" b="1" dirty="0"/>
          </a:p>
        </p:txBody>
      </p:sp>
      <p:sp>
        <p:nvSpPr>
          <p:cNvPr id="7" name="Rectangle 6"/>
          <p:cNvSpPr/>
          <p:nvPr/>
        </p:nvSpPr>
        <p:spPr>
          <a:xfrm>
            <a:off x="1872680" y="5517232"/>
            <a:ext cx="4572000" cy="646331"/>
          </a:xfrm>
          <a:prstGeom prst="rect">
            <a:avLst/>
          </a:prstGeom>
        </p:spPr>
        <p:txBody>
          <a:bodyPr>
            <a:spAutoFit/>
          </a:bodyPr>
          <a:lstStyle/>
          <a:p>
            <a:r>
              <a:rPr lang="en-PH" dirty="0" smtClean="0"/>
              <a:t>https://www.bbc.com/news/world-europe-</a:t>
            </a:r>
            <a:r>
              <a:rPr lang="en-PH" sz="1600" dirty="0" smtClean="0"/>
              <a:t>5</a:t>
            </a:r>
            <a:r>
              <a:rPr lang="en-PH" dirty="0" smtClean="0"/>
              <a:t>6720589</a:t>
            </a:r>
            <a:endParaRPr lang="en-PH" dirty="0"/>
          </a:p>
        </p:txBody>
      </p:sp>
      <p:pic>
        <p:nvPicPr>
          <p:cNvPr id="8" name="Audio 7">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3338026529"/>
      </p:ext>
    </p:extLst>
  </p:cSld>
  <p:clrMapOvr>
    <a:masterClrMapping/>
  </p:clrMapOvr>
  <mc:AlternateContent xmlns:mc="http://schemas.openxmlformats.org/markup-compatibility/2006">
    <mc:Choice xmlns:p14="http://schemas.microsoft.com/office/powerpoint/2010/main" Requires="p14">
      <p:transition spd="slow" p14:dur="2000" advTm="38938"/>
    </mc:Choice>
    <mc:Fallback>
      <p:transition spd="slow" advTm="389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8"/>
                </p:tgtEl>
              </p:cMediaNode>
            </p:audio>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sp>
        <p:nvSpPr>
          <p:cNvPr id="3" name="TextBox 2"/>
          <p:cNvSpPr txBox="1"/>
          <p:nvPr/>
        </p:nvSpPr>
        <p:spPr>
          <a:xfrm>
            <a:off x="3219525" y="447055"/>
            <a:ext cx="4176464" cy="461665"/>
          </a:xfrm>
          <a:prstGeom prst="rect">
            <a:avLst/>
          </a:prstGeom>
          <a:noFill/>
        </p:spPr>
        <p:txBody>
          <a:bodyPr wrap="square" rtlCol="0">
            <a:spAutoFit/>
          </a:bodyPr>
          <a:lstStyle/>
          <a:p>
            <a:r>
              <a:rPr lang="en-PH" sz="2400" b="1" dirty="0" smtClean="0"/>
              <a:t>Task 2 : #SUPERHERO !</a:t>
            </a:r>
            <a:endParaRPr lang="en-PH" sz="2400" b="1" dirty="0"/>
          </a:p>
        </p:txBody>
      </p:sp>
      <p:sp>
        <p:nvSpPr>
          <p:cNvPr id="4" name="TextBox 3"/>
          <p:cNvSpPr txBox="1"/>
          <p:nvPr/>
        </p:nvSpPr>
        <p:spPr>
          <a:xfrm>
            <a:off x="2267744" y="1038787"/>
            <a:ext cx="6660232" cy="1200329"/>
          </a:xfrm>
          <a:prstGeom prst="rect">
            <a:avLst/>
          </a:prstGeom>
          <a:noFill/>
        </p:spPr>
        <p:txBody>
          <a:bodyPr wrap="square" rtlCol="0">
            <a:spAutoFit/>
          </a:bodyPr>
          <a:lstStyle/>
          <a:p>
            <a:r>
              <a:rPr lang="en-PH" b="1" dirty="0" smtClean="0"/>
              <a:t>Direction : Choose one from the two activities below , and answer the questions that follow. Write your answer in your activity notebook. </a:t>
            </a:r>
          </a:p>
          <a:p>
            <a:endParaRPr lang="en-PH" dirty="0"/>
          </a:p>
        </p:txBody>
      </p:sp>
      <p:sp>
        <p:nvSpPr>
          <p:cNvPr id="5" name="TextBox 4"/>
          <p:cNvSpPr txBox="1"/>
          <p:nvPr/>
        </p:nvSpPr>
        <p:spPr>
          <a:xfrm>
            <a:off x="251520" y="2208639"/>
            <a:ext cx="2016224" cy="2585323"/>
          </a:xfrm>
          <a:prstGeom prst="rect">
            <a:avLst/>
          </a:prstGeom>
          <a:noFill/>
        </p:spPr>
        <p:txBody>
          <a:bodyPr wrap="square" rtlCol="0">
            <a:spAutoFit/>
          </a:bodyPr>
          <a:lstStyle/>
          <a:p>
            <a:r>
              <a:rPr lang="en-PH" dirty="0" smtClean="0"/>
              <a:t>Activity A : Choose your superhero costume using the available materials at home . Take a </a:t>
            </a:r>
            <a:r>
              <a:rPr lang="en-PH" dirty="0" err="1" smtClean="0"/>
              <a:t>selfie</a:t>
            </a:r>
            <a:r>
              <a:rPr lang="en-PH" dirty="0" smtClean="0"/>
              <a:t> and post it in your Facebook account or paste it on your notebook. </a:t>
            </a:r>
            <a:endParaRPr lang="en-PH" dirty="0"/>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12473" y="2132856"/>
            <a:ext cx="2355224" cy="2304256"/>
          </a:xfrm>
          <a:prstGeom prst="rect">
            <a:avLst/>
          </a:prstGeom>
        </p:spPr>
      </p:pic>
      <p:sp>
        <p:nvSpPr>
          <p:cNvPr id="7" name="TextBox 6"/>
          <p:cNvSpPr txBox="1"/>
          <p:nvPr/>
        </p:nvSpPr>
        <p:spPr>
          <a:xfrm>
            <a:off x="4877780" y="2624138"/>
            <a:ext cx="1872208" cy="1754326"/>
          </a:xfrm>
          <a:prstGeom prst="rect">
            <a:avLst/>
          </a:prstGeom>
          <a:noFill/>
        </p:spPr>
        <p:txBody>
          <a:bodyPr wrap="square" rtlCol="0">
            <a:spAutoFit/>
          </a:bodyPr>
          <a:lstStyle/>
          <a:p>
            <a:r>
              <a:rPr lang="en-PH" dirty="0" smtClean="0"/>
              <a:t>Activity B: Identify your superhero and daw him or her on your notebook . </a:t>
            </a:r>
            <a:endParaRPr lang="en-PH" dirty="0"/>
          </a:p>
        </p:txBody>
      </p:sp>
      <p:pic>
        <p:nvPicPr>
          <p:cNvPr id="8" name="Pictur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16216" y="1984027"/>
            <a:ext cx="2074664" cy="2601913"/>
          </a:xfrm>
          <a:prstGeom prst="rect">
            <a:avLst/>
          </a:prstGeom>
        </p:spPr>
      </p:pic>
      <p:sp>
        <p:nvSpPr>
          <p:cNvPr id="9" name="TextBox 8"/>
          <p:cNvSpPr txBox="1"/>
          <p:nvPr/>
        </p:nvSpPr>
        <p:spPr>
          <a:xfrm>
            <a:off x="2139405" y="5292879"/>
            <a:ext cx="5256584" cy="1200329"/>
          </a:xfrm>
          <a:prstGeom prst="rect">
            <a:avLst/>
          </a:prstGeom>
          <a:noFill/>
        </p:spPr>
        <p:txBody>
          <a:bodyPr wrap="square" rtlCol="0">
            <a:spAutoFit/>
          </a:bodyPr>
          <a:lstStyle/>
          <a:p>
            <a:pPr marL="342900" indent="-342900">
              <a:buAutoNum type="arabicPeriod"/>
            </a:pPr>
            <a:r>
              <a:rPr lang="en-PH" dirty="0" smtClean="0"/>
              <a:t>Why did you choose that superhero?</a:t>
            </a:r>
          </a:p>
          <a:p>
            <a:pPr marL="342900" indent="-342900">
              <a:buAutoNum type="arabicPeriod"/>
            </a:pPr>
            <a:endParaRPr lang="en-PH" dirty="0"/>
          </a:p>
          <a:p>
            <a:pPr marL="342900" indent="-342900">
              <a:buAutoNum type="arabicPeriod"/>
            </a:pPr>
            <a:r>
              <a:rPr lang="en-PH" dirty="0" smtClean="0"/>
              <a:t>What characteristic does he or she </a:t>
            </a:r>
            <a:r>
              <a:rPr lang="en-PH" dirty="0" err="1" smtClean="0"/>
              <a:t>posseswhich</a:t>
            </a:r>
            <a:r>
              <a:rPr lang="en-PH" dirty="0" smtClean="0"/>
              <a:t> make him or her a superhero?</a:t>
            </a:r>
            <a:endParaRPr lang="en-PH" dirty="0"/>
          </a:p>
        </p:txBody>
      </p:sp>
      <p:sp>
        <p:nvSpPr>
          <p:cNvPr id="10" name="TextBox 9"/>
          <p:cNvSpPr txBox="1"/>
          <p:nvPr/>
        </p:nvSpPr>
        <p:spPr>
          <a:xfrm>
            <a:off x="2267744" y="4869877"/>
            <a:ext cx="4248472" cy="400110"/>
          </a:xfrm>
          <a:prstGeom prst="rect">
            <a:avLst/>
          </a:prstGeom>
          <a:noFill/>
        </p:spPr>
        <p:txBody>
          <a:bodyPr wrap="square" rtlCol="0">
            <a:spAutoFit/>
          </a:bodyPr>
          <a:lstStyle/>
          <a:p>
            <a:r>
              <a:rPr lang="en-PH" sz="1600" b="1" dirty="0" smtClean="0"/>
              <a:t>QUESTIONS</a:t>
            </a:r>
            <a:r>
              <a:rPr lang="en-PH" sz="2000" b="1" dirty="0" smtClean="0"/>
              <a:t> :</a:t>
            </a:r>
            <a:endParaRPr lang="en-PH" sz="2000" b="1" dirty="0"/>
          </a:p>
        </p:txBody>
      </p:sp>
      <p:pic>
        <p:nvPicPr>
          <p:cNvPr id="12" name="Audio 1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132606396"/>
      </p:ext>
    </p:extLst>
  </p:cSld>
  <p:clrMapOvr>
    <a:masterClrMapping/>
  </p:clrMapOvr>
  <mc:AlternateContent xmlns:mc="http://schemas.openxmlformats.org/markup-compatibility/2006">
    <mc:Choice xmlns:p14="http://schemas.microsoft.com/office/powerpoint/2010/main" Requires="p14">
      <p:transition spd="slow" p14:dur="2000" advTm="60365"/>
    </mc:Choice>
    <mc:Fallback>
      <p:transition spd="slow" advTm="60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1000"/>
                                        <p:tgtEl>
                                          <p:spTgt spid="9"/>
                                        </p:tgtEl>
                                      </p:cBhvr>
                                    </p:animEffect>
                                    <p:anim calcmode="lin" valueType="num">
                                      <p:cBhvr>
                                        <p:cTn id="49" dur="1000" fill="hold"/>
                                        <p:tgtEl>
                                          <p:spTgt spid="9"/>
                                        </p:tgtEl>
                                        <p:attrNameLst>
                                          <p:attrName>ppt_x</p:attrName>
                                        </p:attrNameLst>
                                      </p:cBhvr>
                                      <p:tavLst>
                                        <p:tav tm="0">
                                          <p:val>
                                            <p:strVal val="#ppt_x"/>
                                          </p:val>
                                        </p:tav>
                                        <p:tav tm="100000">
                                          <p:val>
                                            <p:strVal val="#ppt_x"/>
                                          </p:val>
                                        </p:tav>
                                      </p:tavLst>
                                    </p:anim>
                                    <p:anim calcmode="lin" valueType="num">
                                      <p:cBhvr>
                                        <p:cTn id="5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12"/>
                </p:tgtEl>
              </p:cMediaNode>
            </p:audio>
          </p:childTnLst>
        </p:cTn>
      </p:par>
    </p:tnLst>
    <p:bldLst>
      <p:bldP spid="4" grpId="0"/>
      <p:bldP spid="5" grpId="0"/>
      <p:bldP spid="7" grpId="0"/>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394" y="0"/>
            <a:ext cx="9167394" cy="6858000"/>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6216" y="7144"/>
            <a:ext cx="2501157" cy="1656184"/>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007812485"/>
      </p:ext>
    </p:extLst>
  </p:cSld>
  <p:clrMapOvr>
    <a:masterClrMapping/>
  </p:clrMapOvr>
  <mc:AlternateContent xmlns:mc="http://schemas.openxmlformats.org/markup-compatibility/2006">
    <mc:Choice xmlns:p14="http://schemas.microsoft.com/office/powerpoint/2010/main" Requires="p14">
      <p:transition spd="slow" p14:dur="2000" advTm="92810"/>
    </mc:Choice>
    <mc:Fallback>
      <p:transition spd="slow" advTm="92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02" y="-191407"/>
            <a:ext cx="9234380" cy="7049407"/>
          </a:xfrm>
          <a:prstGeom prst="rect">
            <a:avLst/>
          </a:prstGeom>
        </p:spPr>
      </p:pic>
      <p:sp>
        <p:nvSpPr>
          <p:cNvPr id="3" name="TextBox 2"/>
          <p:cNvSpPr txBox="1"/>
          <p:nvPr/>
        </p:nvSpPr>
        <p:spPr>
          <a:xfrm>
            <a:off x="1115616" y="0"/>
            <a:ext cx="6552728" cy="707886"/>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PH" sz="4000" dirty="0" smtClean="0">
                <a:latin typeface="Arial Black" pitchFamily="34" charset="0"/>
              </a:rPr>
              <a:t>NATURE OF POWER</a:t>
            </a:r>
            <a:endParaRPr lang="en-PH" sz="4000" dirty="0">
              <a:latin typeface="Arial Black" pitchFamily="34" charset="0"/>
            </a:endParaRPr>
          </a:p>
        </p:txBody>
      </p:sp>
      <p:sp>
        <p:nvSpPr>
          <p:cNvPr id="4" name="TextBox 3"/>
          <p:cNvSpPr txBox="1"/>
          <p:nvPr/>
        </p:nvSpPr>
        <p:spPr>
          <a:xfrm>
            <a:off x="1120703" y="864033"/>
            <a:ext cx="6547641" cy="369332"/>
          </a:xfrm>
          <a:prstGeom prst="rect">
            <a:avLst/>
          </a:prstGeom>
          <a:noFill/>
        </p:spPr>
        <p:txBody>
          <a:bodyPr wrap="square" rtlCol="0">
            <a:spAutoFit/>
          </a:bodyPr>
          <a:lstStyle/>
          <a:p>
            <a:pPr marL="285750" indent="-285750">
              <a:buFont typeface="Arial" pitchFamily="34" charset="0"/>
              <a:buChar char="•"/>
            </a:pPr>
            <a:r>
              <a:rPr lang="en-PH" dirty="0" smtClean="0">
                <a:solidFill>
                  <a:schemeClr val="bg1"/>
                </a:solidFill>
                <a:latin typeface="Arial Rounded MT Bold" pitchFamily="34" charset="0"/>
              </a:rPr>
              <a:t>POWER CAN BE DEFINED IN MANY WAYS . </a:t>
            </a:r>
            <a:endParaRPr lang="en-PH" dirty="0">
              <a:solidFill>
                <a:schemeClr val="bg1"/>
              </a:solidFill>
              <a:latin typeface="Arial Rounded MT Bold" pitchFamily="34" charset="0"/>
            </a:endParaRPr>
          </a:p>
        </p:txBody>
      </p:sp>
      <p:sp>
        <p:nvSpPr>
          <p:cNvPr id="5" name="TextBox 4"/>
          <p:cNvSpPr txBox="1"/>
          <p:nvPr/>
        </p:nvSpPr>
        <p:spPr>
          <a:xfrm>
            <a:off x="323528" y="1571597"/>
            <a:ext cx="2088232"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PH" b="1" dirty="0" smtClean="0">
                <a:solidFill>
                  <a:schemeClr val="tx1"/>
                </a:solidFill>
                <a:latin typeface="Arial Black" pitchFamily="34" charset="0"/>
              </a:rPr>
              <a:t>POWER OVER</a:t>
            </a:r>
            <a:endParaRPr lang="en-PH" b="1" dirty="0">
              <a:solidFill>
                <a:schemeClr val="tx1"/>
              </a:solidFill>
              <a:latin typeface="Arial Black" pitchFamily="34" charset="0"/>
            </a:endParaRPr>
          </a:p>
        </p:txBody>
      </p:sp>
      <p:sp>
        <p:nvSpPr>
          <p:cNvPr id="6" name="TextBox 5"/>
          <p:cNvSpPr txBox="1"/>
          <p:nvPr/>
        </p:nvSpPr>
        <p:spPr>
          <a:xfrm>
            <a:off x="3383868" y="1538550"/>
            <a:ext cx="2016224"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PH" b="1" dirty="0" smtClean="0">
                <a:solidFill>
                  <a:schemeClr val="tx1"/>
                </a:solidFill>
                <a:latin typeface="Arial Black" pitchFamily="34" charset="0"/>
              </a:rPr>
              <a:t>POWER TO</a:t>
            </a:r>
            <a:endParaRPr lang="en-PH" b="1" dirty="0">
              <a:solidFill>
                <a:schemeClr val="tx1"/>
              </a:solidFill>
              <a:latin typeface="Arial Black" pitchFamily="34" charset="0"/>
            </a:endParaRPr>
          </a:p>
        </p:txBody>
      </p:sp>
      <p:sp>
        <p:nvSpPr>
          <p:cNvPr id="7" name="TextBox 6"/>
          <p:cNvSpPr txBox="1"/>
          <p:nvPr/>
        </p:nvSpPr>
        <p:spPr>
          <a:xfrm>
            <a:off x="6478826" y="1536199"/>
            <a:ext cx="2016224"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PH" b="1" dirty="0" smtClean="0">
                <a:solidFill>
                  <a:schemeClr val="tx1"/>
                </a:solidFill>
                <a:latin typeface="Arial Black" pitchFamily="34" charset="0"/>
              </a:rPr>
              <a:t>POWER WITH </a:t>
            </a:r>
            <a:endParaRPr lang="en-PH" b="1" dirty="0">
              <a:solidFill>
                <a:schemeClr val="tx1"/>
              </a:solidFill>
              <a:latin typeface="Arial Black" pitchFamily="34" charset="0"/>
            </a:endParaRPr>
          </a:p>
        </p:txBody>
      </p:sp>
      <p:sp>
        <p:nvSpPr>
          <p:cNvPr id="9" name="TextBox 8"/>
          <p:cNvSpPr txBox="1"/>
          <p:nvPr/>
        </p:nvSpPr>
        <p:spPr>
          <a:xfrm>
            <a:off x="107504" y="2156853"/>
            <a:ext cx="2520280" cy="4247317"/>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pPr marL="285750" indent="-285750">
              <a:buFont typeface="Arial" pitchFamily="34" charset="0"/>
              <a:buChar char="•"/>
            </a:pPr>
            <a:r>
              <a:rPr lang="en-PH" b="1" dirty="0" smtClean="0">
                <a:solidFill>
                  <a:schemeClr val="bg1"/>
                </a:solidFill>
                <a:latin typeface="Candara" pitchFamily="34" charset="0"/>
              </a:rPr>
              <a:t>Ability to dominate ones person</a:t>
            </a:r>
          </a:p>
          <a:p>
            <a:pPr marL="285750" indent="-285750">
              <a:buFont typeface="Arial" pitchFamily="34" charset="0"/>
              <a:buChar char="•"/>
            </a:pPr>
            <a:r>
              <a:rPr lang="en-US" b="1" dirty="0" smtClean="0">
                <a:solidFill>
                  <a:schemeClr val="bg1"/>
                </a:solidFill>
                <a:latin typeface="Candara" pitchFamily="34" charset="0"/>
              </a:rPr>
              <a:t>This </a:t>
            </a:r>
            <a:r>
              <a:rPr lang="en-US" b="1" dirty="0">
                <a:solidFill>
                  <a:schemeClr val="bg1"/>
                </a:solidFill>
                <a:latin typeface="Candara" pitchFamily="34" charset="0"/>
              </a:rPr>
              <a:t>type of power is built on force, coercion, domination and </a:t>
            </a:r>
            <a:r>
              <a:rPr lang="en-US" b="1" dirty="0" smtClean="0">
                <a:solidFill>
                  <a:schemeClr val="bg1"/>
                </a:solidFill>
                <a:latin typeface="Candara" pitchFamily="34" charset="0"/>
              </a:rPr>
              <a:t>control and fear.</a:t>
            </a:r>
          </a:p>
          <a:p>
            <a:pPr marL="285750" indent="-285750">
              <a:buFont typeface="Arial" pitchFamily="34" charset="0"/>
              <a:buChar char="•"/>
            </a:pPr>
            <a:r>
              <a:rPr lang="en-US" b="1" dirty="0" smtClean="0">
                <a:solidFill>
                  <a:schemeClr val="bg1"/>
                </a:solidFill>
                <a:latin typeface="Candara" pitchFamily="34" charset="0"/>
              </a:rPr>
              <a:t>This </a:t>
            </a:r>
            <a:r>
              <a:rPr lang="en-US" b="1" dirty="0">
                <a:solidFill>
                  <a:schemeClr val="bg1"/>
                </a:solidFill>
                <a:latin typeface="Candara" pitchFamily="34" charset="0"/>
              </a:rPr>
              <a:t>form </a:t>
            </a:r>
            <a:r>
              <a:rPr lang="en-US" b="1" dirty="0" smtClean="0">
                <a:solidFill>
                  <a:schemeClr val="bg1"/>
                </a:solidFill>
                <a:latin typeface="Candara" pitchFamily="34" charset="0"/>
              </a:rPr>
              <a:t>power </a:t>
            </a:r>
            <a:r>
              <a:rPr lang="en-US" b="1" dirty="0">
                <a:solidFill>
                  <a:schemeClr val="bg1"/>
                </a:solidFill>
                <a:latin typeface="Candara" pitchFamily="34" charset="0"/>
              </a:rPr>
              <a:t>is a </a:t>
            </a:r>
            <a:r>
              <a:rPr lang="en-US" b="1" dirty="0" smtClean="0">
                <a:solidFill>
                  <a:schemeClr val="bg1"/>
                </a:solidFill>
                <a:latin typeface="Candara" pitchFamily="34" charset="0"/>
              </a:rPr>
              <a:t>definite </a:t>
            </a:r>
            <a:r>
              <a:rPr lang="en-US" b="1" dirty="0">
                <a:solidFill>
                  <a:schemeClr val="bg1"/>
                </a:solidFill>
                <a:latin typeface="Candara" pitchFamily="34" charset="0"/>
              </a:rPr>
              <a:t>resource that can be held by individuals, and that some people have power and some people do not.</a:t>
            </a:r>
            <a:endParaRPr lang="en-PH" b="1" dirty="0">
              <a:solidFill>
                <a:schemeClr val="bg1"/>
              </a:solidFill>
              <a:latin typeface="Candara" pitchFamily="34" charset="0"/>
            </a:endParaRPr>
          </a:p>
          <a:p>
            <a:endParaRPr lang="en-PH" dirty="0"/>
          </a:p>
        </p:txBody>
      </p:sp>
      <p:sp>
        <p:nvSpPr>
          <p:cNvPr id="10" name="TextBox 9"/>
          <p:cNvSpPr txBox="1"/>
          <p:nvPr/>
        </p:nvSpPr>
        <p:spPr>
          <a:xfrm>
            <a:off x="2986641" y="2179134"/>
            <a:ext cx="2592288" cy="2308324"/>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pPr marL="285750" indent="-285750">
              <a:buFont typeface="Arial" pitchFamily="34" charset="0"/>
              <a:buChar char="•"/>
            </a:pPr>
            <a:r>
              <a:rPr lang="en-PH" b="1" dirty="0" smtClean="0"/>
              <a:t>The ability of something to do ones own.</a:t>
            </a:r>
          </a:p>
          <a:p>
            <a:pPr marL="285750" indent="-285750">
              <a:buFont typeface="Arial" pitchFamily="34" charset="0"/>
              <a:buChar char="•"/>
            </a:pPr>
            <a:endParaRPr lang="en-PH" b="1" dirty="0"/>
          </a:p>
          <a:p>
            <a:pPr marL="285750" indent="-285750">
              <a:buFont typeface="Arial" pitchFamily="34" charset="0"/>
              <a:buChar char="•"/>
            </a:pPr>
            <a:r>
              <a:rPr lang="en-PH" b="1" dirty="0" smtClean="0"/>
              <a:t>Intellect, knowledge , stamina,, </a:t>
            </a:r>
            <a:r>
              <a:rPr lang="en-PH" b="1" dirty="0" err="1" smtClean="0"/>
              <a:t>etc</a:t>
            </a:r>
            <a:endParaRPr lang="en-PH" b="1" dirty="0" smtClean="0"/>
          </a:p>
          <a:p>
            <a:endParaRPr lang="en-PH" b="1" dirty="0"/>
          </a:p>
          <a:p>
            <a:endParaRPr lang="en-PH" b="1" dirty="0"/>
          </a:p>
        </p:txBody>
      </p:sp>
      <p:sp>
        <p:nvSpPr>
          <p:cNvPr id="11" name="TextBox 10"/>
          <p:cNvSpPr txBox="1"/>
          <p:nvPr/>
        </p:nvSpPr>
        <p:spPr>
          <a:xfrm>
            <a:off x="6228184" y="2276872"/>
            <a:ext cx="2592288" cy="1477328"/>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r>
              <a:rPr lang="en-PH" b="1" dirty="0" smtClean="0"/>
              <a:t>Ability to work with other, get something done by cooperation's. </a:t>
            </a:r>
          </a:p>
          <a:p>
            <a:endParaRPr lang="en-PH" b="1" dirty="0"/>
          </a:p>
          <a:p>
            <a:r>
              <a:rPr lang="en-PH" b="1" dirty="0" smtClean="0"/>
              <a:t>Consensus. </a:t>
            </a:r>
            <a:endParaRPr lang="en-PH" b="1" dirty="0"/>
          </a:p>
        </p:txBody>
      </p:sp>
      <p:pic>
        <p:nvPicPr>
          <p:cNvPr id="14" name="Audio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144904654"/>
      </p:ext>
    </p:extLst>
  </p:cSld>
  <p:clrMapOvr>
    <a:masterClrMapping/>
  </p:clrMapOvr>
  <mc:AlternateContent xmlns:mc="http://schemas.openxmlformats.org/markup-compatibility/2006">
    <mc:Choice xmlns:p14="http://schemas.microsoft.com/office/powerpoint/2010/main" Requires="p14">
      <p:transition spd="slow" p14:dur="2000" advTm="106887"/>
    </mc:Choice>
    <mc:Fallback>
      <p:transition spd="slow" advTm="1068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02" y="-191407"/>
            <a:ext cx="9234380" cy="7049407"/>
          </a:xfrm>
          <a:prstGeom prst="rect">
            <a:avLst/>
          </a:prstGeom>
        </p:spPr>
      </p:pic>
      <p:sp>
        <p:nvSpPr>
          <p:cNvPr id="3" name="TextBox 2"/>
          <p:cNvSpPr txBox="1"/>
          <p:nvPr/>
        </p:nvSpPr>
        <p:spPr>
          <a:xfrm>
            <a:off x="1115616" y="0"/>
            <a:ext cx="6552728" cy="707886"/>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PH" sz="4000" dirty="0" smtClean="0">
                <a:latin typeface="Arial Black" pitchFamily="34" charset="0"/>
              </a:rPr>
              <a:t>NATURE OF POWER</a:t>
            </a:r>
            <a:endParaRPr lang="en-PH" sz="4000" dirty="0">
              <a:latin typeface="Arial Black" pitchFamily="34" charset="0"/>
            </a:endParaRPr>
          </a:p>
        </p:txBody>
      </p:sp>
      <p:sp>
        <p:nvSpPr>
          <p:cNvPr id="4" name="TextBox 3"/>
          <p:cNvSpPr txBox="1"/>
          <p:nvPr/>
        </p:nvSpPr>
        <p:spPr>
          <a:xfrm>
            <a:off x="1120703" y="864033"/>
            <a:ext cx="6547641" cy="369332"/>
          </a:xfrm>
          <a:prstGeom prst="rect">
            <a:avLst/>
          </a:prstGeom>
          <a:noFill/>
        </p:spPr>
        <p:txBody>
          <a:bodyPr wrap="square" rtlCol="0">
            <a:spAutoFit/>
          </a:bodyPr>
          <a:lstStyle/>
          <a:p>
            <a:pPr marL="285750" indent="-285750">
              <a:buFont typeface="Arial" pitchFamily="34" charset="0"/>
              <a:buChar char="•"/>
            </a:pPr>
            <a:r>
              <a:rPr lang="en-PH" dirty="0" smtClean="0">
                <a:solidFill>
                  <a:schemeClr val="bg1"/>
                </a:solidFill>
                <a:latin typeface="Arial Rounded MT Bold" pitchFamily="34" charset="0"/>
              </a:rPr>
              <a:t>POWER CAN BE DEFINED DIN MANY WAYS . </a:t>
            </a:r>
            <a:endParaRPr lang="en-PH" dirty="0">
              <a:solidFill>
                <a:schemeClr val="bg1"/>
              </a:solidFill>
              <a:latin typeface="Arial Rounded MT Bold" pitchFamily="34" charset="0"/>
            </a:endParaRPr>
          </a:p>
        </p:txBody>
      </p:sp>
      <p:sp>
        <p:nvSpPr>
          <p:cNvPr id="6" name="TextBox 5"/>
          <p:cNvSpPr txBox="1"/>
          <p:nvPr/>
        </p:nvSpPr>
        <p:spPr>
          <a:xfrm>
            <a:off x="2437318" y="1569813"/>
            <a:ext cx="3456384" cy="369332"/>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PH" b="1" dirty="0" smtClean="0">
                <a:solidFill>
                  <a:schemeClr val="tx1"/>
                </a:solidFill>
                <a:latin typeface="Arial Black" pitchFamily="34" charset="0"/>
              </a:rPr>
              <a:t>POWER WITHIN</a:t>
            </a:r>
            <a:endParaRPr lang="en-PH" b="1" dirty="0">
              <a:solidFill>
                <a:schemeClr val="tx1"/>
              </a:solidFill>
              <a:latin typeface="Arial Black" pitchFamily="34" charset="0"/>
            </a:endParaRPr>
          </a:p>
        </p:txBody>
      </p:sp>
      <p:sp>
        <p:nvSpPr>
          <p:cNvPr id="10" name="TextBox 9"/>
          <p:cNvSpPr txBox="1"/>
          <p:nvPr/>
        </p:nvSpPr>
        <p:spPr>
          <a:xfrm>
            <a:off x="866131" y="2420888"/>
            <a:ext cx="7056784" cy="2585323"/>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pPr marL="285750" indent="-285750">
              <a:buFont typeface="Arial" pitchFamily="34" charset="0"/>
              <a:buChar char="•"/>
            </a:pPr>
            <a:r>
              <a:rPr lang="en-US" b="1" dirty="0" smtClean="0"/>
              <a:t>Power within is related to a person’s “sense of self-worth and self-knowledge; it includes an ability to recognize individual differences while respecting others</a:t>
            </a:r>
          </a:p>
          <a:p>
            <a:pPr marL="285750" indent="-285750">
              <a:buFont typeface="Arial" pitchFamily="34" charset="0"/>
              <a:buChar char="•"/>
            </a:pPr>
            <a:endParaRPr lang="en-US" b="1" dirty="0"/>
          </a:p>
          <a:p>
            <a:pPr marL="285750" indent="-285750">
              <a:buFont typeface="Arial" pitchFamily="34" charset="0"/>
              <a:buChar char="•"/>
            </a:pPr>
            <a:r>
              <a:rPr lang="en-US" b="1" dirty="0" smtClean="0"/>
              <a:t>Power within involves people having a sense of their own capacity and self-worth. </a:t>
            </a:r>
          </a:p>
          <a:p>
            <a:pPr marL="285750" indent="-285750">
              <a:buFont typeface="Arial" pitchFamily="34" charset="0"/>
              <a:buChar char="•"/>
            </a:pPr>
            <a:endParaRPr lang="en-US" b="1" dirty="0"/>
          </a:p>
          <a:p>
            <a:pPr marL="285750" indent="-285750">
              <a:buFont typeface="Arial" pitchFamily="34" charset="0"/>
              <a:buChar char="•"/>
            </a:pPr>
            <a:r>
              <a:rPr lang="en-US" b="1" dirty="0" smtClean="0"/>
              <a:t>Power within allows people to recognize their “power to” and “power with”, and believe they can make a difference</a:t>
            </a:r>
            <a:endParaRPr lang="en-PH" b="1"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116910081"/>
      </p:ext>
    </p:extLst>
  </p:cSld>
  <p:clrMapOvr>
    <a:masterClrMapping/>
  </p:clrMapOvr>
  <mc:AlternateContent xmlns:mc="http://schemas.openxmlformats.org/markup-compatibility/2006">
    <mc:Choice xmlns:p14="http://schemas.microsoft.com/office/powerpoint/2010/main" Requires="p14">
      <p:transition spd="slow" p14:dur="2000" advTm="58774"/>
    </mc:Choice>
    <mc:Fallback>
      <p:transition spd="slow" advTm="587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18" y="-218525"/>
            <a:ext cx="9117496" cy="6957392"/>
          </a:xfrm>
          <a:prstGeom prst="rect">
            <a:avLst/>
          </a:prstGeom>
        </p:spPr>
      </p:pic>
      <p:sp>
        <p:nvSpPr>
          <p:cNvPr id="3" name="TextBox 2"/>
          <p:cNvSpPr txBox="1"/>
          <p:nvPr/>
        </p:nvSpPr>
        <p:spPr>
          <a:xfrm>
            <a:off x="2453917" y="260646"/>
            <a:ext cx="3732110" cy="461665"/>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US" sz="2400" b="1" dirty="0" smtClean="0">
                <a:solidFill>
                  <a:schemeClr val="tx1"/>
                </a:solidFill>
              </a:rPr>
              <a:t>DIMENSIONS OF POWER</a:t>
            </a:r>
            <a:endParaRPr lang="en-PH" sz="2400" b="1" dirty="0">
              <a:solidFill>
                <a:schemeClr val="tx1"/>
              </a:solidFill>
            </a:endParaRPr>
          </a:p>
        </p:txBody>
      </p:sp>
      <p:sp>
        <p:nvSpPr>
          <p:cNvPr id="14" name="TextBox 13"/>
          <p:cNvSpPr txBox="1"/>
          <p:nvPr/>
        </p:nvSpPr>
        <p:spPr>
          <a:xfrm>
            <a:off x="323528" y="1124744"/>
            <a:ext cx="2232248"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PH" sz="2400" b="1" dirty="0" smtClean="0">
                <a:solidFill>
                  <a:schemeClr val="tx1"/>
                </a:solidFill>
              </a:rPr>
              <a:t>PHYSICAL POWER</a:t>
            </a:r>
            <a:endParaRPr lang="en-PH" sz="2400" b="1" dirty="0">
              <a:solidFill>
                <a:schemeClr val="tx1"/>
              </a:solidFill>
            </a:endParaRPr>
          </a:p>
        </p:txBody>
      </p:sp>
      <p:sp>
        <p:nvSpPr>
          <p:cNvPr id="15" name="TextBox 14"/>
          <p:cNvSpPr txBox="1"/>
          <p:nvPr/>
        </p:nvSpPr>
        <p:spPr>
          <a:xfrm>
            <a:off x="2987824" y="1142931"/>
            <a:ext cx="2664296"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PH" sz="2400" b="1" dirty="0" smtClean="0">
                <a:solidFill>
                  <a:schemeClr val="tx1"/>
                </a:solidFill>
              </a:rPr>
              <a:t>INFORMANATIOL</a:t>
            </a:r>
          </a:p>
          <a:p>
            <a:pPr algn="ctr"/>
            <a:r>
              <a:rPr lang="en-PH" sz="2400" b="1" dirty="0" smtClean="0">
                <a:solidFill>
                  <a:schemeClr val="tx1"/>
                </a:solidFill>
              </a:rPr>
              <a:t>POWER</a:t>
            </a:r>
            <a:endParaRPr lang="en-PH" sz="2400" b="1" dirty="0">
              <a:solidFill>
                <a:schemeClr val="tx1"/>
              </a:solidFill>
            </a:endParaRPr>
          </a:p>
        </p:txBody>
      </p:sp>
      <p:sp>
        <p:nvSpPr>
          <p:cNvPr id="16" name="TextBox 15"/>
          <p:cNvSpPr txBox="1"/>
          <p:nvPr/>
        </p:nvSpPr>
        <p:spPr>
          <a:xfrm>
            <a:off x="5868144" y="1142931"/>
            <a:ext cx="2664296" cy="830997"/>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n-PH" sz="2400" b="1" dirty="0" smtClean="0">
                <a:solidFill>
                  <a:schemeClr val="tx1"/>
                </a:solidFill>
              </a:rPr>
              <a:t>EMOTIONALL</a:t>
            </a:r>
          </a:p>
          <a:p>
            <a:pPr algn="ctr"/>
            <a:r>
              <a:rPr lang="en-PH" sz="2400" b="1" dirty="0" smtClean="0">
                <a:solidFill>
                  <a:schemeClr val="tx1"/>
                </a:solidFill>
              </a:rPr>
              <a:t>POWER</a:t>
            </a:r>
            <a:endParaRPr lang="en-PH" sz="2400" b="1" dirty="0">
              <a:solidFill>
                <a:schemeClr val="tx1"/>
              </a:solidFill>
            </a:endParaRPr>
          </a:p>
        </p:txBody>
      </p:sp>
      <p:sp>
        <p:nvSpPr>
          <p:cNvPr id="17" name="TextBox 16"/>
          <p:cNvSpPr txBox="1"/>
          <p:nvPr/>
        </p:nvSpPr>
        <p:spPr>
          <a:xfrm>
            <a:off x="467544" y="2420888"/>
            <a:ext cx="2376264" cy="313932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a:t>• derived from </a:t>
            </a:r>
          </a:p>
          <a:p>
            <a:r>
              <a:rPr lang="en-US" dirty="0"/>
              <a:t>physical advantage</a:t>
            </a:r>
          </a:p>
          <a:p>
            <a:r>
              <a:rPr lang="en-US" dirty="0"/>
              <a:t>• you have the control </a:t>
            </a:r>
          </a:p>
          <a:p>
            <a:r>
              <a:rPr lang="en-US" dirty="0"/>
              <a:t>over things</a:t>
            </a:r>
          </a:p>
          <a:p>
            <a:r>
              <a:rPr lang="en-US" dirty="0"/>
              <a:t>• comes from strength </a:t>
            </a:r>
          </a:p>
          <a:p>
            <a:r>
              <a:rPr lang="en-US" dirty="0"/>
              <a:t>and skill or in a form </a:t>
            </a:r>
          </a:p>
          <a:p>
            <a:r>
              <a:rPr lang="en-US" dirty="0"/>
              <a:t>of having weapons</a:t>
            </a:r>
          </a:p>
          <a:p>
            <a:r>
              <a:rPr lang="en-US" dirty="0"/>
              <a:t>• positive use of this </a:t>
            </a:r>
          </a:p>
          <a:p>
            <a:r>
              <a:rPr lang="en-US" dirty="0"/>
              <a:t>power is to defend </a:t>
            </a:r>
          </a:p>
          <a:p>
            <a:r>
              <a:rPr lang="en-US" dirty="0"/>
              <a:t>and not to </a:t>
            </a:r>
            <a:r>
              <a:rPr lang="en-US" dirty="0" smtClean="0"/>
              <a:t>harm.</a:t>
            </a:r>
            <a:endParaRPr lang="en-PH" dirty="0"/>
          </a:p>
        </p:txBody>
      </p:sp>
      <p:sp>
        <p:nvSpPr>
          <p:cNvPr id="18" name="TextBox 17"/>
          <p:cNvSpPr txBox="1"/>
          <p:nvPr/>
        </p:nvSpPr>
        <p:spPr>
          <a:xfrm>
            <a:off x="3131840" y="2420888"/>
            <a:ext cx="2520280" cy="286232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marL="285750" indent="-285750">
              <a:buFont typeface="Arial" pitchFamily="34" charset="0"/>
              <a:buChar char="•"/>
            </a:pPr>
            <a:r>
              <a:rPr lang="en-US" dirty="0"/>
              <a:t> derived from </a:t>
            </a:r>
          </a:p>
          <a:p>
            <a:r>
              <a:rPr lang="en-US" dirty="0"/>
              <a:t>knowledge</a:t>
            </a:r>
          </a:p>
          <a:p>
            <a:r>
              <a:rPr lang="en-US" dirty="0"/>
              <a:t>• the power to </a:t>
            </a:r>
          </a:p>
          <a:p>
            <a:r>
              <a:rPr lang="en-US" dirty="0"/>
              <a:t>control the access </a:t>
            </a:r>
          </a:p>
          <a:p>
            <a:r>
              <a:rPr lang="en-US" dirty="0"/>
              <a:t>of information </a:t>
            </a:r>
          </a:p>
          <a:p>
            <a:r>
              <a:rPr lang="en-US" dirty="0"/>
              <a:t>where others do </a:t>
            </a:r>
          </a:p>
          <a:p>
            <a:r>
              <a:rPr lang="en-US" dirty="0"/>
              <a:t>not have</a:t>
            </a:r>
          </a:p>
          <a:p>
            <a:r>
              <a:rPr lang="en-US" dirty="0"/>
              <a:t>• positive use of this </a:t>
            </a:r>
          </a:p>
          <a:p>
            <a:r>
              <a:rPr lang="en-US" dirty="0"/>
              <a:t>power is to inform </a:t>
            </a:r>
          </a:p>
          <a:p>
            <a:r>
              <a:rPr lang="en-US" dirty="0"/>
              <a:t>and to teach</a:t>
            </a:r>
          </a:p>
        </p:txBody>
      </p:sp>
      <p:sp>
        <p:nvSpPr>
          <p:cNvPr id="20" name="TextBox 19"/>
          <p:cNvSpPr txBox="1"/>
          <p:nvPr/>
        </p:nvSpPr>
        <p:spPr>
          <a:xfrm>
            <a:off x="5868144" y="2420888"/>
            <a:ext cx="2952328" cy="3970318"/>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marL="285750" indent="-285750">
              <a:buFont typeface="Arial" pitchFamily="34" charset="0"/>
              <a:buChar char="•"/>
            </a:pPr>
            <a:r>
              <a:rPr lang="en-US" dirty="0"/>
              <a:t>is using the emotion to get </a:t>
            </a:r>
          </a:p>
          <a:p>
            <a:r>
              <a:rPr lang="en-US" dirty="0"/>
              <a:t>what you want</a:t>
            </a:r>
          </a:p>
          <a:p>
            <a:r>
              <a:rPr lang="en-US" dirty="0"/>
              <a:t>• can be manifested through </a:t>
            </a:r>
          </a:p>
          <a:p>
            <a:r>
              <a:rPr lang="en-US" dirty="0"/>
              <a:t>to ones’ charm and appeal </a:t>
            </a:r>
          </a:p>
          <a:p>
            <a:r>
              <a:rPr lang="en-US" dirty="0"/>
              <a:t>to others</a:t>
            </a:r>
          </a:p>
          <a:p>
            <a:r>
              <a:rPr lang="en-US" dirty="0"/>
              <a:t>• captivates others through </a:t>
            </a:r>
          </a:p>
          <a:p>
            <a:r>
              <a:rPr lang="en-US" dirty="0"/>
              <a:t>the way one speaks or </a:t>
            </a:r>
          </a:p>
          <a:p>
            <a:r>
              <a:rPr lang="en-US" dirty="0"/>
              <a:t>though body language</a:t>
            </a:r>
          </a:p>
          <a:p>
            <a:r>
              <a:rPr lang="en-US" dirty="0"/>
              <a:t>• . Positive use of this power </a:t>
            </a:r>
          </a:p>
          <a:p>
            <a:r>
              <a:rPr lang="en-US" dirty="0"/>
              <a:t>is to comfort or nurture and </a:t>
            </a:r>
          </a:p>
          <a:p>
            <a:r>
              <a:rPr lang="en-US" dirty="0"/>
              <a:t>to respond to calls for help.</a:t>
            </a:r>
          </a:p>
        </p:txBody>
      </p:sp>
      <p:pic>
        <p:nvPicPr>
          <p:cNvPr id="22" name="Picture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884" y="-347471"/>
            <a:ext cx="2279408" cy="167789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674319948"/>
      </p:ext>
    </p:extLst>
  </p:cSld>
  <p:clrMapOvr>
    <a:masterClrMapping/>
  </p:clrMapOvr>
  <mc:AlternateContent xmlns:mc="http://schemas.openxmlformats.org/markup-compatibility/2006">
    <mc:Choice xmlns:p14="http://schemas.microsoft.com/office/powerpoint/2010/main" Requires="p14">
      <p:transition spd="slow" p14:dur="2000" advTm="107018"/>
    </mc:Choice>
    <mc:Fallback>
      <p:transition spd="slow" advTm="1070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4355976" y="476672"/>
            <a:ext cx="4176464" cy="535531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342900" indent="-342900">
              <a:buAutoNum type="arabicPeriod"/>
            </a:pPr>
            <a:r>
              <a:rPr lang="en-US" b="1" dirty="0" smtClean="0"/>
              <a:t>Legitimate </a:t>
            </a:r>
            <a:r>
              <a:rPr lang="en-US" b="1" dirty="0"/>
              <a:t>Power. </a:t>
            </a:r>
            <a:endParaRPr lang="en-US" b="1" dirty="0" smtClean="0"/>
          </a:p>
          <a:p>
            <a:pPr marL="342900" indent="-342900">
              <a:buAutoNum type="arabicPeriod"/>
            </a:pPr>
            <a:endParaRPr lang="en-US" dirty="0"/>
          </a:p>
          <a:p>
            <a:r>
              <a:rPr lang="en-US" dirty="0" smtClean="0"/>
              <a:t>This </a:t>
            </a:r>
            <a:r>
              <a:rPr lang="en-US" dirty="0"/>
              <a:t>power is relative to the power of the position and duties </a:t>
            </a:r>
          </a:p>
          <a:p>
            <a:r>
              <a:rPr lang="en-US" dirty="0"/>
              <a:t>of the holder of the position within an </a:t>
            </a:r>
            <a:r>
              <a:rPr lang="en-US" dirty="0" smtClean="0"/>
              <a:t>organization.</a:t>
            </a:r>
          </a:p>
          <a:p>
            <a:r>
              <a:rPr lang="en-US" dirty="0" smtClean="0"/>
              <a:t>POSITIONAL POWER –FORMAL POWER</a:t>
            </a:r>
          </a:p>
          <a:p>
            <a:endParaRPr lang="en-US" dirty="0"/>
          </a:p>
          <a:p>
            <a:r>
              <a:rPr lang="en-US" dirty="0" smtClean="0"/>
              <a:t> </a:t>
            </a:r>
            <a:r>
              <a:rPr lang="en-US" dirty="0"/>
              <a:t>Example, a policeman can arrest a citizen, a teacher can give grades, </a:t>
            </a:r>
          </a:p>
          <a:p>
            <a:r>
              <a:rPr lang="en-US" dirty="0"/>
              <a:t>and a boss can assign a project</a:t>
            </a:r>
            <a:r>
              <a:rPr lang="en-US" dirty="0" smtClean="0"/>
              <a:t>.</a:t>
            </a:r>
          </a:p>
          <a:p>
            <a:endParaRPr lang="en-US" dirty="0"/>
          </a:p>
          <a:p>
            <a:r>
              <a:rPr lang="en-US" b="1" dirty="0"/>
              <a:t>2. Reward Power. </a:t>
            </a:r>
            <a:endParaRPr lang="en-US" b="1" dirty="0" smtClean="0"/>
          </a:p>
          <a:p>
            <a:endParaRPr lang="en-US" dirty="0"/>
          </a:p>
          <a:p>
            <a:r>
              <a:rPr lang="en-US" dirty="0" smtClean="0"/>
              <a:t>This </a:t>
            </a:r>
            <a:r>
              <a:rPr lang="en-US" dirty="0"/>
              <a:t>power depends on the ability of the power holder to confer </a:t>
            </a:r>
          </a:p>
          <a:p>
            <a:r>
              <a:rPr lang="en-US" dirty="0"/>
              <a:t>something of value. It refers to the degree which a person can give others a reward, </a:t>
            </a:r>
            <a:r>
              <a:rPr lang="en-US" dirty="0" err="1" smtClean="0"/>
              <a:t>fective</a:t>
            </a:r>
            <a:r>
              <a:rPr lang="en-US" dirty="0" smtClean="0"/>
              <a:t> </a:t>
            </a:r>
            <a:r>
              <a:rPr lang="en-US" dirty="0"/>
              <a:t>if abused.</a:t>
            </a:r>
            <a:endParaRPr lang="en-PH" dirty="0"/>
          </a:p>
        </p:txBody>
      </p:sp>
      <p:sp>
        <p:nvSpPr>
          <p:cNvPr id="5" name="TextBox 4"/>
          <p:cNvSpPr txBox="1"/>
          <p:nvPr/>
        </p:nvSpPr>
        <p:spPr>
          <a:xfrm>
            <a:off x="509058" y="2075699"/>
            <a:ext cx="3528392"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PH" sz="2800" b="1" dirty="0" smtClean="0"/>
              <a:t>TYPES OF POWER</a:t>
            </a:r>
            <a:endParaRPr lang="en-PH" sz="2800" b="1" dirty="0"/>
          </a:p>
        </p:txBody>
      </p:sp>
      <p:sp>
        <p:nvSpPr>
          <p:cNvPr id="6" name="TextBox 5"/>
          <p:cNvSpPr txBox="1"/>
          <p:nvPr/>
        </p:nvSpPr>
        <p:spPr>
          <a:xfrm>
            <a:off x="365042" y="3242523"/>
            <a:ext cx="3816424" cy="64633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dirty="0"/>
              <a:t>In 1959, John French and Bertram Raven described five types of power</a:t>
            </a:r>
            <a:endParaRPr lang="en-PH"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058" y="-219000"/>
            <a:ext cx="3429000" cy="2524125"/>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734100866"/>
      </p:ext>
    </p:extLst>
  </p:cSld>
  <p:clrMapOvr>
    <a:masterClrMapping/>
  </p:clrMapOvr>
  <mc:AlternateContent xmlns:mc="http://schemas.openxmlformats.org/markup-compatibility/2006">
    <mc:Choice xmlns:p14="http://schemas.microsoft.com/office/powerpoint/2010/main" Requires="p14">
      <p:transition spd="slow" p14:dur="2000" advTm="95210"/>
    </mc:Choice>
    <mc:Fallback>
      <p:transition spd="slow" advTm="952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4355976" y="476672"/>
            <a:ext cx="4176464" cy="535531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b="1" dirty="0"/>
              <a:t>3. Expert Power. </a:t>
            </a:r>
            <a:endParaRPr lang="en-US" b="1" dirty="0" smtClean="0"/>
          </a:p>
          <a:p>
            <a:endParaRPr lang="en-US" dirty="0"/>
          </a:p>
          <a:p>
            <a:r>
              <a:rPr lang="en-US" dirty="0" smtClean="0"/>
              <a:t>This </a:t>
            </a:r>
            <a:r>
              <a:rPr lang="en-US" dirty="0"/>
              <a:t>power is derived from the power holder’s specific skills or </a:t>
            </a:r>
          </a:p>
          <a:p>
            <a:r>
              <a:rPr lang="en-US" dirty="0"/>
              <a:t>expertise and the need of the organization for those skills and expertise. </a:t>
            </a:r>
            <a:endParaRPr lang="en-US" dirty="0" smtClean="0"/>
          </a:p>
          <a:p>
            <a:endParaRPr lang="en-US" dirty="0"/>
          </a:p>
          <a:p>
            <a:r>
              <a:rPr lang="en-US" b="1" dirty="0" smtClean="0"/>
              <a:t>4</a:t>
            </a:r>
            <a:r>
              <a:rPr lang="en-US" b="1" dirty="0"/>
              <a:t>. Referent Power. </a:t>
            </a:r>
            <a:endParaRPr lang="en-US" b="1" dirty="0" smtClean="0"/>
          </a:p>
          <a:p>
            <a:endParaRPr lang="en-US" dirty="0"/>
          </a:p>
          <a:p>
            <a:r>
              <a:rPr lang="en-US" dirty="0" smtClean="0"/>
              <a:t>This </a:t>
            </a:r>
            <a:r>
              <a:rPr lang="en-US" dirty="0"/>
              <a:t>power comes from the power holder’s ability to persuade </a:t>
            </a:r>
          </a:p>
          <a:p>
            <a:r>
              <a:rPr lang="en-US" dirty="0"/>
              <a:t>others, influence them, and build loyalty. </a:t>
            </a:r>
            <a:endParaRPr lang="en-US" dirty="0" smtClean="0"/>
          </a:p>
          <a:p>
            <a:endParaRPr lang="en-US" dirty="0"/>
          </a:p>
          <a:p>
            <a:r>
              <a:rPr lang="en-US" dirty="0" smtClean="0"/>
              <a:t>5</a:t>
            </a:r>
            <a:r>
              <a:rPr lang="en-US" b="1" dirty="0"/>
              <a:t>. Coercive Power</a:t>
            </a:r>
            <a:r>
              <a:rPr lang="en-US" b="1" dirty="0" smtClean="0"/>
              <a:t>.</a:t>
            </a:r>
          </a:p>
          <a:p>
            <a:endParaRPr lang="en-US" dirty="0"/>
          </a:p>
          <a:p>
            <a:r>
              <a:rPr lang="en-US" dirty="0" smtClean="0"/>
              <a:t> </a:t>
            </a:r>
            <a:r>
              <a:rPr lang="en-US" dirty="0"/>
              <a:t>This power stems from the power holder’s ability to punish or </a:t>
            </a:r>
          </a:p>
          <a:p>
            <a:r>
              <a:rPr lang="en-US" dirty="0"/>
              <a:t>apply negative influences. </a:t>
            </a:r>
            <a:endParaRPr lang="en-PH" dirty="0"/>
          </a:p>
        </p:txBody>
      </p:sp>
      <p:sp>
        <p:nvSpPr>
          <p:cNvPr id="5" name="TextBox 4"/>
          <p:cNvSpPr txBox="1"/>
          <p:nvPr/>
        </p:nvSpPr>
        <p:spPr>
          <a:xfrm>
            <a:off x="509058" y="2075699"/>
            <a:ext cx="3528392" cy="523220"/>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PH" sz="2800" b="1" dirty="0" smtClean="0"/>
              <a:t>TYPES OF POWER</a:t>
            </a:r>
            <a:endParaRPr lang="en-PH" sz="2800" b="1" dirty="0"/>
          </a:p>
        </p:txBody>
      </p:sp>
      <p:sp>
        <p:nvSpPr>
          <p:cNvPr id="6" name="TextBox 5"/>
          <p:cNvSpPr txBox="1"/>
          <p:nvPr/>
        </p:nvSpPr>
        <p:spPr>
          <a:xfrm>
            <a:off x="365042" y="3242523"/>
            <a:ext cx="3816424" cy="646331"/>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dirty="0"/>
              <a:t>In 1959, John French and Bertram Raven described five types of power</a:t>
            </a:r>
            <a:endParaRPr lang="en-PH"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058" y="-219000"/>
            <a:ext cx="3429000" cy="2524125"/>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4276983795"/>
      </p:ext>
    </p:extLst>
  </p:cSld>
  <p:clrMapOvr>
    <a:masterClrMapping/>
  </p:clrMapOvr>
  <mc:AlternateContent xmlns:mc="http://schemas.openxmlformats.org/markup-compatibility/2006">
    <mc:Choice xmlns:p14="http://schemas.microsoft.com/office/powerpoint/2010/main" Requires="p14">
      <p:transition spd="slow" p14:dur="2000" advTm="112804"/>
    </mc:Choice>
    <mc:Fallback>
      <p:transition spd="slow" advTm="112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4355976" y="476672"/>
            <a:ext cx="4176464" cy="5632311"/>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342900" indent="-342900">
              <a:buAutoNum type="arabicPeriod"/>
            </a:pPr>
            <a:r>
              <a:rPr lang="en-US" b="1" dirty="0" smtClean="0"/>
              <a:t>Compliance.</a:t>
            </a:r>
          </a:p>
          <a:p>
            <a:pPr marL="342900" indent="-342900">
              <a:buAutoNum type="arabicPeriod"/>
            </a:pPr>
            <a:endParaRPr lang="en-US" dirty="0"/>
          </a:p>
          <a:p>
            <a:r>
              <a:rPr lang="en-US" dirty="0" smtClean="0"/>
              <a:t> </a:t>
            </a:r>
            <a:r>
              <a:rPr lang="en-US" dirty="0"/>
              <a:t>Refers to the situation where a person is too willing to obey a </a:t>
            </a:r>
          </a:p>
          <a:p>
            <a:r>
              <a:rPr lang="en-US" dirty="0"/>
              <a:t>legitimate and polite request which is perceived to be within the scope of power of </a:t>
            </a:r>
            <a:r>
              <a:rPr lang="en-US" dirty="0" smtClean="0"/>
              <a:t> a </a:t>
            </a:r>
            <a:r>
              <a:rPr lang="en-US" dirty="0"/>
              <a:t>leader</a:t>
            </a:r>
            <a:r>
              <a:rPr lang="en-US" dirty="0" smtClean="0"/>
              <a:t>.</a:t>
            </a:r>
          </a:p>
          <a:p>
            <a:endParaRPr lang="en-US" dirty="0"/>
          </a:p>
          <a:p>
            <a:r>
              <a:rPr lang="en-US" b="1" dirty="0"/>
              <a:t>2. Commitment</a:t>
            </a:r>
            <a:r>
              <a:rPr lang="en-US" b="1" i="1" dirty="0"/>
              <a:t>. </a:t>
            </a:r>
            <a:endParaRPr lang="en-US" b="1" i="1" dirty="0" smtClean="0"/>
          </a:p>
          <a:p>
            <a:endParaRPr lang="en-US" dirty="0" smtClean="0"/>
          </a:p>
          <a:p>
            <a:r>
              <a:rPr lang="en-US" dirty="0" smtClean="0"/>
              <a:t>Refers </a:t>
            </a:r>
            <a:r>
              <a:rPr lang="en-US" dirty="0"/>
              <a:t>to the trust and emotional pledge that produces desirable </a:t>
            </a:r>
          </a:p>
          <a:p>
            <a:r>
              <a:rPr lang="en-US" dirty="0"/>
              <a:t>outcome. Expert and referent powers produce commitment</a:t>
            </a:r>
            <a:r>
              <a:rPr lang="en-US" dirty="0" smtClean="0"/>
              <a:t>.</a:t>
            </a:r>
          </a:p>
          <a:p>
            <a:endParaRPr lang="en-US" b="1" dirty="0"/>
          </a:p>
          <a:p>
            <a:r>
              <a:rPr lang="en-US" b="1" dirty="0"/>
              <a:t>3. Resistance. </a:t>
            </a:r>
            <a:endParaRPr lang="en-US" b="1" dirty="0" smtClean="0"/>
          </a:p>
          <a:p>
            <a:endParaRPr lang="en-US" dirty="0"/>
          </a:p>
          <a:p>
            <a:r>
              <a:rPr lang="en-US" dirty="0" smtClean="0"/>
              <a:t>It </a:t>
            </a:r>
            <a:r>
              <a:rPr lang="en-US" dirty="0"/>
              <a:t>is most likely the result when coercive power is employed by the </a:t>
            </a:r>
          </a:p>
          <a:p>
            <a:r>
              <a:rPr lang="en-US" dirty="0"/>
              <a:t>leader. </a:t>
            </a:r>
            <a:endParaRPr lang="en-PH" dirty="0"/>
          </a:p>
        </p:txBody>
      </p:sp>
      <p:sp>
        <p:nvSpPr>
          <p:cNvPr id="5" name="TextBox 4"/>
          <p:cNvSpPr txBox="1"/>
          <p:nvPr/>
        </p:nvSpPr>
        <p:spPr>
          <a:xfrm>
            <a:off x="509058" y="2075699"/>
            <a:ext cx="3528392" cy="954107"/>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PH" sz="2800" b="1" dirty="0" smtClean="0"/>
              <a:t>CONSEQUENCES OF POWER</a:t>
            </a:r>
            <a:endParaRPr lang="en-PH" sz="2800" b="1" dirty="0"/>
          </a:p>
        </p:txBody>
      </p:sp>
      <p:sp>
        <p:nvSpPr>
          <p:cNvPr id="6" name="TextBox 5"/>
          <p:cNvSpPr txBox="1"/>
          <p:nvPr/>
        </p:nvSpPr>
        <p:spPr>
          <a:xfrm>
            <a:off x="365042" y="3242523"/>
            <a:ext cx="3816424" cy="147732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r>
              <a:rPr lang="en-US" dirty="0"/>
              <a:t>It refers to the effects of the exercise of power and may result in either progress </a:t>
            </a:r>
          </a:p>
          <a:p>
            <a:r>
              <a:rPr lang="en-US" dirty="0"/>
              <a:t>or moral and cultural decline in </a:t>
            </a:r>
            <a:r>
              <a:rPr lang="en-US" dirty="0" smtClean="0"/>
              <a:t>society.</a:t>
            </a:r>
            <a:endParaRPr lang="en-PH" dirty="0"/>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9058" y="-219000"/>
            <a:ext cx="3429000" cy="2524125"/>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551620279"/>
      </p:ext>
    </p:extLst>
  </p:cSld>
  <p:clrMapOvr>
    <a:masterClrMapping/>
  </p:clrMapOvr>
  <mc:AlternateContent xmlns:mc="http://schemas.openxmlformats.org/markup-compatibility/2006">
    <mc:Choice xmlns:p14="http://schemas.microsoft.com/office/powerpoint/2010/main" Requires="p14">
      <p:transition spd="slow" p14:dur="2000" advTm="81766"/>
    </mc:Choice>
    <mc:Fallback>
      <p:transition spd="slow" advTm="817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725" y="25016"/>
            <a:ext cx="2672083" cy="2016224"/>
          </a:xfrm>
          <a:prstGeom prst="rect">
            <a:avLst/>
          </a:prstGeom>
        </p:spPr>
      </p:pic>
      <p:sp>
        <p:nvSpPr>
          <p:cNvPr id="3" name="TextBox 2"/>
          <p:cNvSpPr txBox="1"/>
          <p:nvPr/>
        </p:nvSpPr>
        <p:spPr>
          <a:xfrm>
            <a:off x="2843808" y="548680"/>
            <a:ext cx="5760640" cy="70788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PH" sz="4000" b="1" dirty="0" smtClean="0">
                <a:latin typeface="Arial Black" pitchFamily="34" charset="0"/>
              </a:rPr>
              <a:t>YOUR LEARNINGS</a:t>
            </a:r>
            <a:endParaRPr lang="en-PH" sz="4000" b="1" dirty="0">
              <a:latin typeface="Arial Black" pitchFamily="34" charset="0"/>
            </a:endParaRPr>
          </a:p>
        </p:txBody>
      </p:sp>
      <p:sp>
        <p:nvSpPr>
          <p:cNvPr id="4" name="Rectangle 3"/>
          <p:cNvSpPr/>
          <p:nvPr/>
        </p:nvSpPr>
        <p:spPr>
          <a:xfrm>
            <a:off x="592076" y="2045838"/>
            <a:ext cx="8072683" cy="4339650"/>
          </a:xfrm>
          <a:prstGeom prst="rect">
            <a:avLst/>
          </a:prstGeom>
        </p:spPr>
        <p:txBody>
          <a:bodyPr wrap="square">
            <a:spAutoFit/>
          </a:bodyPr>
          <a:lstStyle/>
          <a:p>
            <a:r>
              <a:rPr lang="en-US" sz="2000" b="1" dirty="0"/>
              <a:t>Task 5: POWER </a:t>
            </a:r>
            <a:r>
              <a:rPr lang="en-US" sz="2000" b="1" dirty="0" smtClean="0"/>
              <a:t>VIBES</a:t>
            </a:r>
          </a:p>
          <a:p>
            <a:endParaRPr lang="en-US" dirty="0">
              <a:latin typeface="Segoe Print" pitchFamily="2" charset="0"/>
            </a:endParaRPr>
          </a:p>
          <a:p>
            <a:endParaRPr lang="en-US" dirty="0">
              <a:latin typeface="Segoe Print" pitchFamily="2" charset="0"/>
            </a:endParaRPr>
          </a:p>
          <a:p>
            <a:r>
              <a:rPr lang="en-US" sz="2000" dirty="0">
                <a:latin typeface="Segoe Print" pitchFamily="2" charset="0"/>
              </a:rPr>
              <a:t>The usual idea of power is the ability for influence and that influence is based </a:t>
            </a:r>
            <a:r>
              <a:rPr lang="en-US" sz="2000" dirty="0" smtClean="0">
                <a:latin typeface="Segoe Print" pitchFamily="2" charset="0"/>
              </a:rPr>
              <a:t>on </a:t>
            </a:r>
            <a:r>
              <a:rPr lang="en-US" sz="2000" dirty="0">
                <a:latin typeface="Segoe Print" pitchFamily="2" charset="0"/>
              </a:rPr>
              <a:t>the control of resources cherished and wanted by others. </a:t>
            </a:r>
            <a:endParaRPr lang="en-US" sz="2000" dirty="0" smtClean="0">
              <a:latin typeface="Segoe Print" pitchFamily="2" charset="0"/>
            </a:endParaRPr>
          </a:p>
          <a:p>
            <a:endParaRPr lang="en-US" sz="2000" dirty="0">
              <a:latin typeface="Segoe Print" pitchFamily="2" charset="0"/>
            </a:endParaRPr>
          </a:p>
          <a:p>
            <a:r>
              <a:rPr lang="en-US" sz="2000" dirty="0" smtClean="0">
                <a:latin typeface="Segoe Print" pitchFamily="2" charset="0"/>
              </a:rPr>
              <a:t>It </a:t>
            </a:r>
            <a:r>
              <a:rPr lang="en-US" sz="2000" dirty="0">
                <a:latin typeface="Segoe Print" pitchFamily="2" charset="0"/>
              </a:rPr>
              <a:t>means that the basis </a:t>
            </a:r>
            <a:r>
              <a:rPr lang="en-US" sz="2000" dirty="0" smtClean="0">
                <a:latin typeface="Segoe Print" pitchFamily="2" charset="0"/>
              </a:rPr>
              <a:t>of </a:t>
            </a:r>
            <a:r>
              <a:rPr lang="en-US" sz="2000" dirty="0">
                <a:latin typeface="Segoe Print" pitchFamily="2" charset="0"/>
              </a:rPr>
              <a:t>power is dependence. Others presents power as based on persuasion, </a:t>
            </a:r>
            <a:r>
              <a:rPr lang="en-US" sz="2000" dirty="0" smtClean="0">
                <a:latin typeface="Segoe Print" pitchFamily="2" charset="0"/>
              </a:rPr>
              <a:t>authority, and </a:t>
            </a:r>
            <a:r>
              <a:rPr lang="en-US" sz="2000" dirty="0">
                <a:latin typeface="Segoe Print" pitchFamily="2" charset="0"/>
              </a:rPr>
              <a:t>coercion</a:t>
            </a:r>
            <a:r>
              <a:rPr lang="en-US" sz="2000" dirty="0" smtClean="0">
                <a:latin typeface="Segoe Print" pitchFamily="2" charset="0"/>
              </a:rPr>
              <a:t>.</a:t>
            </a:r>
          </a:p>
          <a:p>
            <a:endParaRPr lang="en-US" sz="2000" dirty="0">
              <a:latin typeface="Segoe Print" pitchFamily="2" charset="0"/>
            </a:endParaRPr>
          </a:p>
          <a:p>
            <a:r>
              <a:rPr lang="en-US" sz="2000" dirty="0" smtClean="0">
                <a:latin typeface="Segoe Print" pitchFamily="2" charset="0"/>
              </a:rPr>
              <a:t> </a:t>
            </a:r>
            <a:r>
              <a:rPr lang="en-US" sz="2000" dirty="0">
                <a:latin typeface="Segoe Print" pitchFamily="2" charset="0"/>
              </a:rPr>
              <a:t>For you to be able to evaluate the nature dimensions, types, </a:t>
            </a:r>
            <a:r>
              <a:rPr lang="en-US" sz="2000" dirty="0" smtClean="0">
                <a:latin typeface="Segoe Print" pitchFamily="2" charset="0"/>
              </a:rPr>
              <a:t>deployment</a:t>
            </a:r>
            <a:r>
              <a:rPr lang="en-US" sz="2000" dirty="0">
                <a:latin typeface="Segoe Print" pitchFamily="2" charset="0"/>
              </a:rPr>
              <a:t>, and consequences of power, read the following article</a:t>
            </a:r>
            <a:endParaRPr lang="en-PH" sz="2000" dirty="0">
              <a:latin typeface="Segoe Print" pitchFamily="2" charset="0"/>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78765044"/>
      </p:ext>
    </p:extLst>
  </p:cSld>
  <p:clrMapOvr>
    <a:masterClrMapping/>
  </p:clrMapOvr>
  <mc:AlternateContent xmlns:mc="http://schemas.openxmlformats.org/markup-compatibility/2006">
    <mc:Choice xmlns:p14="http://schemas.microsoft.com/office/powerpoint/2010/main" Requires="p14">
      <p:transition spd="slow" p14:dur="2000" advTm="34557"/>
    </mc:Choice>
    <mc:Fallback>
      <p:transition spd="slow" advTm="34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036496" cy="7029400"/>
          </a:xfrm>
          <a:prstGeom prst="rect">
            <a:avLst/>
          </a:prstGeom>
        </p:spPr>
      </p:pic>
      <p:sp>
        <p:nvSpPr>
          <p:cNvPr id="3" name="TextBox 2"/>
          <p:cNvSpPr txBox="1"/>
          <p:nvPr/>
        </p:nvSpPr>
        <p:spPr>
          <a:xfrm>
            <a:off x="539552" y="692696"/>
            <a:ext cx="5112568" cy="535531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en-US" b="1" dirty="0"/>
              <a:t>Focus on Power: The Case of Steve Jobs</a:t>
            </a:r>
          </a:p>
          <a:p>
            <a:pPr algn="ctr"/>
            <a:r>
              <a:rPr lang="en-US" b="1" dirty="0"/>
              <a:t>By Leah Sheppard</a:t>
            </a:r>
          </a:p>
          <a:p>
            <a:pPr algn="ctr"/>
            <a:r>
              <a:rPr lang="en-US" b="1" dirty="0"/>
              <a:t> </a:t>
            </a:r>
          </a:p>
          <a:p>
            <a:r>
              <a:rPr lang="en-US" dirty="0"/>
              <a:t> In 2007, Fortune named Steve Jobs the “Most Powerful Person in Business.” In </a:t>
            </a:r>
          </a:p>
          <a:p>
            <a:r>
              <a:rPr lang="en-US" dirty="0"/>
              <a:t>2009, the magazine named him “CEO of the Decade.” Jobs, former CEO of Apple Inc. </a:t>
            </a:r>
          </a:p>
          <a:p>
            <a:r>
              <a:rPr lang="en-US" dirty="0"/>
              <a:t>(NASDAQ: AAPL), transformed no fewer than five different industries: computers, </a:t>
            </a:r>
          </a:p>
          <a:p>
            <a:r>
              <a:rPr lang="en-US" dirty="0"/>
              <a:t>Hollywood movies, music, retailing, and wireless phones. His Apple II ushered in the </a:t>
            </a:r>
          </a:p>
          <a:p>
            <a:r>
              <a:rPr lang="en-US" dirty="0"/>
              <a:t>personal computer era in 1977, and the graphical interface of the Macintosh in 1984 set the </a:t>
            </a:r>
          </a:p>
          <a:p>
            <a:r>
              <a:rPr lang="en-US" dirty="0"/>
              <a:t>standard that all other PCs emulated. His company Pixar defined the computer-animated </a:t>
            </a:r>
          </a:p>
          <a:p>
            <a:r>
              <a:rPr lang="en-US" dirty="0"/>
              <a:t>feature film. The iPod, iTunes, and iPhone revolutionized how we listen to music, how we </a:t>
            </a:r>
          </a:p>
          <a:p>
            <a:r>
              <a:rPr lang="en-US" dirty="0"/>
              <a:t>pay for and receive all types of digital content, and what we expect of a mobile phone</a:t>
            </a:r>
            <a:endParaRPr lang="en-PH"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60909" y="908720"/>
            <a:ext cx="2748685" cy="4552950"/>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521352025"/>
      </p:ext>
    </p:extLst>
  </p:cSld>
  <p:clrMapOvr>
    <a:masterClrMapping/>
  </p:clrMapOvr>
  <mc:AlternateContent xmlns:mc="http://schemas.openxmlformats.org/markup-compatibility/2006">
    <mc:Choice xmlns:p14="http://schemas.microsoft.com/office/powerpoint/2010/main" Requires="p14">
      <p:transition spd="slow" p14:dur="2000" advTm="84968"/>
    </mc:Choice>
    <mc:Fallback>
      <p:transition spd="slow" advTm="849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4699" y="0"/>
            <a:ext cx="9144000" cy="6892860"/>
          </a:xfrm>
          <a:prstGeom prst="rect">
            <a:avLst/>
          </a:prstGeom>
        </p:spPr>
      </p:pic>
      <p:sp>
        <p:nvSpPr>
          <p:cNvPr id="3" name="TextBox 2"/>
          <p:cNvSpPr txBox="1"/>
          <p:nvPr/>
        </p:nvSpPr>
        <p:spPr>
          <a:xfrm>
            <a:off x="4716016" y="332656"/>
            <a:ext cx="4104456" cy="461665"/>
          </a:xfrm>
          <a:prstGeom prst="rect">
            <a:avLst/>
          </a:prstGeom>
        </p:spPr>
        <p:style>
          <a:lnRef idx="1">
            <a:schemeClr val="dk1"/>
          </a:lnRef>
          <a:fillRef idx="3">
            <a:schemeClr val="dk1"/>
          </a:fillRef>
          <a:effectRef idx="2">
            <a:schemeClr val="dk1"/>
          </a:effectRef>
          <a:fontRef idx="minor">
            <a:schemeClr val="lt1"/>
          </a:fontRef>
        </p:style>
        <p:txBody>
          <a:bodyPr wrap="square" rtlCol="0">
            <a:spAutoFit/>
          </a:bodyPr>
          <a:lstStyle/>
          <a:p>
            <a:pPr algn="ctr"/>
            <a:r>
              <a:rPr lang="en-PH" sz="2400" b="1" dirty="0" smtClean="0"/>
              <a:t>HOW DID HE DO IT?</a:t>
            </a:r>
            <a:endParaRPr lang="en-PH" sz="2400" b="1" dirty="0"/>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2839" y="382359"/>
            <a:ext cx="4139952" cy="6058422"/>
          </a:xfrm>
          <a:prstGeom prst="rect">
            <a:avLst/>
          </a:prstGeom>
        </p:spPr>
      </p:pic>
      <p:sp>
        <p:nvSpPr>
          <p:cNvPr id="5" name="TextBox 4"/>
          <p:cNvSpPr txBox="1"/>
          <p:nvPr/>
        </p:nvSpPr>
        <p:spPr>
          <a:xfrm>
            <a:off x="5039614" y="2066052"/>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EXPERT</a:t>
            </a:r>
            <a:endParaRPr lang="en-PH" b="1" dirty="0"/>
          </a:p>
        </p:txBody>
      </p:sp>
      <p:sp>
        <p:nvSpPr>
          <p:cNvPr id="6" name="TextBox 5"/>
          <p:cNvSpPr txBox="1"/>
          <p:nvPr/>
        </p:nvSpPr>
        <p:spPr>
          <a:xfrm>
            <a:off x="5012432" y="1326269"/>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LEGITIMATE</a:t>
            </a:r>
            <a:endParaRPr lang="en-PH" b="1" dirty="0"/>
          </a:p>
        </p:txBody>
      </p:sp>
      <p:sp>
        <p:nvSpPr>
          <p:cNvPr id="8" name="TextBox 7"/>
          <p:cNvSpPr txBox="1"/>
          <p:nvPr/>
        </p:nvSpPr>
        <p:spPr>
          <a:xfrm>
            <a:off x="5027240" y="2785549"/>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REWARD</a:t>
            </a:r>
            <a:endParaRPr lang="en-PH" b="1" dirty="0"/>
          </a:p>
        </p:txBody>
      </p:sp>
      <p:sp>
        <p:nvSpPr>
          <p:cNvPr id="9" name="TextBox 8"/>
          <p:cNvSpPr txBox="1"/>
          <p:nvPr/>
        </p:nvSpPr>
        <p:spPr>
          <a:xfrm>
            <a:off x="5012432" y="3565265"/>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INFORMATION</a:t>
            </a:r>
            <a:endParaRPr lang="en-PH" b="1" dirty="0"/>
          </a:p>
        </p:txBody>
      </p:sp>
      <p:sp>
        <p:nvSpPr>
          <p:cNvPr id="10" name="TextBox 9"/>
          <p:cNvSpPr txBox="1"/>
          <p:nvPr/>
        </p:nvSpPr>
        <p:spPr>
          <a:xfrm>
            <a:off x="5012432" y="4276231"/>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COERCIVE</a:t>
            </a:r>
            <a:endParaRPr lang="en-PH" b="1" dirty="0"/>
          </a:p>
        </p:txBody>
      </p:sp>
      <p:sp>
        <p:nvSpPr>
          <p:cNvPr id="12" name="TextBox 11"/>
          <p:cNvSpPr txBox="1"/>
          <p:nvPr/>
        </p:nvSpPr>
        <p:spPr>
          <a:xfrm>
            <a:off x="5005267" y="4946336"/>
            <a:ext cx="3312368"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b="1" dirty="0" smtClean="0"/>
              <a:t>REFERENT</a:t>
            </a:r>
            <a:endParaRPr lang="en-PH" b="1" dirty="0"/>
          </a:p>
        </p:txBody>
      </p:sp>
      <p:pic>
        <p:nvPicPr>
          <p:cNvPr id="15" name="Audio 1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722238205"/>
      </p:ext>
    </p:extLst>
  </p:cSld>
  <p:clrMapOvr>
    <a:masterClrMapping/>
  </p:clrMapOvr>
  <mc:AlternateContent xmlns:mc="http://schemas.openxmlformats.org/markup-compatibility/2006">
    <mc:Choice xmlns:p14="http://schemas.microsoft.com/office/powerpoint/2010/main" Requires="p14">
      <p:transition spd="slow" p14:dur="2000" advTm="38813"/>
    </mc:Choice>
    <mc:Fallback>
      <p:transition spd="slow" advTm="38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fill="hold"/>
                                        <p:tgtEl>
                                          <p:spTgt spid="12"/>
                                        </p:tgtEl>
                                        <p:attrNameLst>
                                          <p:attrName>ppt_x</p:attrName>
                                        </p:attrNameLst>
                                      </p:cBhvr>
                                      <p:tavLst>
                                        <p:tav tm="0">
                                          <p:val>
                                            <p:strVal val="#ppt_x"/>
                                          </p:val>
                                        </p:tav>
                                        <p:tav tm="100000">
                                          <p:val>
                                            <p:strVal val="#ppt_x"/>
                                          </p:val>
                                        </p:tav>
                                      </p:tavLst>
                                    </p:anim>
                                    <p:anim calcmode="lin" valueType="num">
                                      <p:cBhvr additive="base">
                                        <p:cTn id="5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6" fill="hold" display="0">
                  <p:stCondLst>
                    <p:cond delay="indefinite"/>
                  </p:stCondLst>
                  <p:endCondLst>
                    <p:cond evt="onStopAudio" delay="0">
                      <p:tgtEl>
                        <p:sldTgt/>
                      </p:tgtEl>
                    </p:cond>
                  </p:endCondLst>
                </p:cTn>
                <p:tgtEl>
                  <p:spTgt spid="15"/>
                </p:tgtEl>
              </p:cMediaNode>
            </p:audio>
          </p:childTnLst>
        </p:cTn>
      </p:par>
    </p:tnLst>
    <p:bldLst>
      <p:bldP spid="3" grpId="0" animBg="1"/>
      <p:bldP spid="5" grpId="0" animBg="1"/>
      <p:bldP spid="6" grpId="0" animBg="1"/>
      <p:bldP spid="8" grpId="0" animBg="1"/>
      <p:bldP spid="9" grpId="0" animBg="1"/>
      <p:bldP spid="10" grpId="0" animBg="1"/>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97" y="-99392"/>
            <a:ext cx="9144000" cy="6957392"/>
          </a:xfrm>
          <a:prstGeom prst="rect">
            <a:avLst/>
          </a:prstGeom>
        </p:spPr>
      </p:pic>
      <p:sp>
        <p:nvSpPr>
          <p:cNvPr id="3" name="TextBox 2"/>
          <p:cNvSpPr txBox="1"/>
          <p:nvPr/>
        </p:nvSpPr>
        <p:spPr>
          <a:xfrm>
            <a:off x="49897" y="1554629"/>
            <a:ext cx="9144000" cy="5078313"/>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a:t>1</a:t>
            </a:r>
            <a:r>
              <a:rPr lang="en-US" b="1" dirty="0"/>
              <a:t>. Legitimate power</a:t>
            </a:r>
            <a:r>
              <a:rPr lang="en-US" dirty="0"/>
              <a:t>. This is power imbued by the organization. For example, a manager has </a:t>
            </a:r>
          </a:p>
          <a:p>
            <a:r>
              <a:rPr lang="en-US" dirty="0"/>
              <a:t>legitimate power over his or her subordinates. </a:t>
            </a:r>
            <a:endParaRPr lang="en-US" dirty="0" smtClean="0"/>
          </a:p>
          <a:p>
            <a:endParaRPr lang="en-US" dirty="0"/>
          </a:p>
          <a:p>
            <a:r>
              <a:rPr lang="en-US" dirty="0" smtClean="0"/>
              <a:t>2</a:t>
            </a:r>
            <a:r>
              <a:rPr lang="en-US" b="1" dirty="0"/>
              <a:t>. Expert power</a:t>
            </a:r>
            <a:r>
              <a:rPr lang="en-US" dirty="0"/>
              <a:t>. This is power that comes from having unique or specialized expertise or </a:t>
            </a:r>
          </a:p>
          <a:p>
            <a:r>
              <a:rPr lang="en-US" dirty="0"/>
              <a:t>skill. Jobs was renowned for being able to think of markets and products for needs that </a:t>
            </a:r>
          </a:p>
          <a:p>
            <a:r>
              <a:rPr lang="en-US" dirty="0"/>
              <a:t>people didn’t even know they had</a:t>
            </a:r>
            <a:r>
              <a:rPr lang="en-US" dirty="0" smtClean="0"/>
              <a:t>.</a:t>
            </a:r>
          </a:p>
          <a:p>
            <a:endParaRPr lang="en-US" dirty="0"/>
          </a:p>
          <a:p>
            <a:r>
              <a:rPr lang="en-US" dirty="0"/>
              <a:t>3. </a:t>
            </a:r>
            <a:r>
              <a:rPr lang="en-US" b="1" dirty="0"/>
              <a:t>Reward power</a:t>
            </a:r>
            <a:r>
              <a:rPr lang="en-US" dirty="0"/>
              <a:t>. This is the power to reward others, for example through bonuses or </a:t>
            </a:r>
          </a:p>
          <a:p>
            <a:r>
              <a:rPr lang="en-US" dirty="0"/>
              <a:t>promotions. As one of the richest individuals in the United States, Jobs had reward power </a:t>
            </a:r>
          </a:p>
          <a:p>
            <a:r>
              <a:rPr lang="en-US" dirty="0"/>
              <a:t>both within and outside Apple</a:t>
            </a:r>
            <a:r>
              <a:rPr lang="en-US" dirty="0" smtClean="0"/>
              <a:t>.</a:t>
            </a:r>
          </a:p>
          <a:p>
            <a:endParaRPr lang="en-US" dirty="0"/>
          </a:p>
          <a:p>
            <a:r>
              <a:rPr lang="en-US" dirty="0"/>
              <a:t>4. </a:t>
            </a:r>
            <a:r>
              <a:rPr lang="en-US" b="1" dirty="0"/>
              <a:t>Information power</a:t>
            </a:r>
            <a:r>
              <a:rPr lang="en-US" dirty="0"/>
              <a:t>. This is power that comes from having information that others need. </a:t>
            </a:r>
          </a:p>
          <a:p>
            <a:r>
              <a:rPr lang="en-US" dirty="0"/>
              <a:t>Jobs was able to leverage information in each industry he transformed</a:t>
            </a:r>
            <a:r>
              <a:rPr lang="en-US" dirty="0" smtClean="0"/>
              <a:t>.</a:t>
            </a:r>
          </a:p>
          <a:p>
            <a:endParaRPr lang="en-US" dirty="0"/>
          </a:p>
          <a:p>
            <a:r>
              <a:rPr lang="en-US" dirty="0"/>
              <a:t>5. </a:t>
            </a:r>
            <a:r>
              <a:rPr lang="en-US" b="1" dirty="0"/>
              <a:t>Coercive power. </a:t>
            </a:r>
            <a:r>
              <a:rPr lang="en-US" dirty="0"/>
              <a:t>This is the power to punish others, should they not comply with what you </a:t>
            </a:r>
          </a:p>
          <a:p>
            <a:r>
              <a:rPr lang="en-US" dirty="0"/>
              <a:t>ask</a:t>
            </a:r>
            <a:r>
              <a:rPr lang="en-US" dirty="0" smtClean="0"/>
              <a:t>.</a:t>
            </a:r>
          </a:p>
          <a:p>
            <a:endParaRPr lang="en-US" dirty="0"/>
          </a:p>
          <a:p>
            <a:r>
              <a:rPr lang="en-US" dirty="0"/>
              <a:t>6. </a:t>
            </a:r>
            <a:r>
              <a:rPr lang="en-US" b="1" dirty="0"/>
              <a:t>Referent power</a:t>
            </a:r>
            <a:r>
              <a:rPr lang="en-US" dirty="0"/>
              <a:t>. This is power that comes from being liked and </a:t>
            </a:r>
            <a:r>
              <a:rPr lang="en-US" dirty="0" smtClean="0"/>
              <a:t>respected</a:t>
            </a:r>
            <a:endParaRPr lang="en-PH"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99569" y="-29547"/>
            <a:ext cx="2444656" cy="1584176"/>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05692941"/>
      </p:ext>
    </p:extLst>
  </p:cSld>
  <p:clrMapOvr>
    <a:masterClrMapping/>
  </p:clrMapOvr>
  <mc:AlternateContent xmlns:mc="http://schemas.openxmlformats.org/markup-compatibility/2006">
    <mc:Choice xmlns:p14="http://schemas.microsoft.com/office/powerpoint/2010/main" Requires="p14">
      <p:transition spd="slow" p14:dur="2000" advTm="144213"/>
    </mc:Choice>
    <mc:Fallback>
      <p:transition spd="slow" advTm="144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58" y="0"/>
            <a:ext cx="9144000" cy="6858000"/>
          </a:xfrm>
          <a:prstGeom prst="rect">
            <a:avLst/>
          </a:prstGeom>
        </p:spPr>
      </p:pic>
      <p:sp>
        <p:nvSpPr>
          <p:cNvPr id="3" name="TextBox 2"/>
          <p:cNvSpPr txBox="1"/>
          <p:nvPr/>
        </p:nvSpPr>
        <p:spPr>
          <a:xfrm>
            <a:off x="70790" y="2492896"/>
            <a:ext cx="9144000" cy="3970318"/>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dirty="0"/>
              <a:t>Those who worked with him said Jobs was very hard to please. However, they also </a:t>
            </a:r>
          </a:p>
          <a:p>
            <a:r>
              <a:rPr lang="en-US" dirty="0"/>
              <a:t>say that this meant that Apple employees worked hard to win his approval. Cordell </a:t>
            </a:r>
            <a:r>
              <a:rPr lang="en-US" dirty="0" err="1"/>
              <a:t>Ratzlaff</a:t>
            </a:r>
            <a:r>
              <a:rPr lang="en-US" dirty="0"/>
              <a:t>,</a:t>
            </a:r>
          </a:p>
          <a:p>
            <a:r>
              <a:rPr lang="en-US" dirty="0"/>
              <a:t>who worked closely with Jobs on OS X for 18 months, said. “I learned a tremendous amount </a:t>
            </a:r>
          </a:p>
          <a:p>
            <a:r>
              <a:rPr lang="en-US" dirty="0"/>
              <a:t>from him.” </a:t>
            </a:r>
            <a:r>
              <a:rPr lang="en-US" dirty="0" err="1"/>
              <a:t>Jobs’s</a:t>
            </a:r>
            <a:r>
              <a:rPr lang="en-US" dirty="0"/>
              <a:t> ability to persuade and influence was called a “reality distortion field.” As </a:t>
            </a:r>
          </a:p>
          <a:p>
            <a:r>
              <a:rPr lang="en-US" dirty="0"/>
              <a:t>Bud </a:t>
            </a:r>
            <a:r>
              <a:rPr lang="en-US" dirty="0" err="1"/>
              <a:t>Tribble</a:t>
            </a:r>
            <a:r>
              <a:rPr lang="en-US" dirty="0"/>
              <a:t> put it, “In his presence, reality is malleable. He can convince anyone of </a:t>
            </a:r>
          </a:p>
          <a:p>
            <a:r>
              <a:rPr lang="en-US" dirty="0"/>
              <a:t>practically anything.” </a:t>
            </a:r>
            <a:r>
              <a:rPr lang="en-US" dirty="0" err="1"/>
              <a:t>Hertzfeld</a:t>
            </a:r>
            <a:r>
              <a:rPr lang="en-US" dirty="0"/>
              <a:t> described his style as “a confounding mélange of a </a:t>
            </a:r>
          </a:p>
          <a:p>
            <a:r>
              <a:rPr lang="en-US" dirty="0"/>
              <a:t>charismatic rhetorical style, an indomitable will, and an eagerness to bend any fact to fit the </a:t>
            </a:r>
          </a:p>
          <a:p>
            <a:r>
              <a:rPr lang="en-US" dirty="0"/>
              <a:t>purpose at hand. No other high-tech impresario could walk into the annual sales meeting of </a:t>
            </a:r>
          </a:p>
          <a:p>
            <a:r>
              <a:rPr lang="en-US" dirty="0"/>
              <a:t>one of his fiercest rivals and get a standing ovation,” which is what Jobs got in 2002 from </a:t>
            </a:r>
          </a:p>
          <a:p>
            <a:r>
              <a:rPr lang="en-US" dirty="0"/>
              <a:t>Intel Corporation </a:t>
            </a:r>
            <a:r>
              <a:rPr lang="en-US" dirty="0" smtClean="0"/>
              <a:t>.</a:t>
            </a:r>
          </a:p>
          <a:p>
            <a:endParaRPr lang="en-US" dirty="0"/>
          </a:p>
          <a:p>
            <a:r>
              <a:rPr lang="en-US" dirty="0" err="1" smtClean="0"/>
              <a:t>Jobs’s</a:t>
            </a:r>
            <a:r>
              <a:rPr lang="en-US" dirty="0" smtClean="0"/>
              <a:t> </a:t>
            </a:r>
            <a:r>
              <a:rPr lang="en-US" dirty="0"/>
              <a:t>power was not infallible—he was ousted from his own company in 1987 by </a:t>
            </a:r>
          </a:p>
          <a:p>
            <a:r>
              <a:rPr lang="en-US" dirty="0"/>
              <a:t>the man he hired to help him run it. But he returned in 1997 and brought the company back </a:t>
            </a:r>
          </a:p>
          <a:p>
            <a:r>
              <a:rPr lang="en-US" dirty="0"/>
              <a:t>from the brink of failure</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754" y="-367990"/>
            <a:ext cx="9793088" cy="2983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6641689"/>
      </p:ext>
    </p:extLst>
  </p:cSld>
  <p:clrMapOvr>
    <a:masterClrMapping/>
  </p:clrMapOvr>
  <mc:AlternateContent xmlns:mc="http://schemas.openxmlformats.org/markup-compatibility/2006">
    <mc:Choice xmlns:p14="http://schemas.microsoft.com/office/powerpoint/2010/main" Requires="p14">
      <p:transition spd="slow" p14:dur="2000" advTm="8342"/>
    </mc:Choice>
    <mc:Fallback>
      <p:transition spd="slow" advTm="834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669566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756" y="1988840"/>
            <a:ext cx="8208912" cy="2062103"/>
          </a:xfrm>
          <a:prstGeom prst="rect">
            <a:avLst/>
          </a:prstGeom>
        </p:spPr>
        <p:txBody>
          <a:bodyPr wrap="square">
            <a:spAutoFit/>
          </a:bodyPr>
          <a:lstStyle/>
          <a:p>
            <a:pPr marL="457200" indent="-457200">
              <a:buAutoNum type="arabicPeriod"/>
            </a:pPr>
            <a:r>
              <a:rPr lang="en-US" sz="2000" dirty="0" smtClean="0"/>
              <a:t>Who </a:t>
            </a:r>
            <a:r>
              <a:rPr lang="en-US" sz="2000" dirty="0"/>
              <a:t>is Steve Jobs? How would you describe him</a:t>
            </a:r>
            <a:r>
              <a:rPr lang="en-US" sz="2000" dirty="0" smtClean="0"/>
              <a:t>?</a:t>
            </a:r>
          </a:p>
          <a:p>
            <a:endParaRPr lang="en-US" sz="2000" dirty="0" smtClean="0"/>
          </a:p>
          <a:p>
            <a:r>
              <a:rPr lang="en-US" sz="2000" b="1" dirty="0" smtClean="0"/>
              <a:t>POSSIBLE ANSWER</a:t>
            </a:r>
            <a:r>
              <a:rPr lang="en-US" sz="2000" dirty="0" smtClean="0"/>
              <a:t>:  </a:t>
            </a:r>
            <a:r>
              <a:rPr lang="en-US" sz="1600" dirty="0">
                <a:latin typeface="Segoe Print" pitchFamily="2" charset="0"/>
              </a:rPr>
              <a:t>Steve Jobs was a charismatic pioneer of the personal computer era. With </a:t>
            </a:r>
            <a:r>
              <a:rPr lang="en-US" sz="1600" dirty="0" smtClean="0">
                <a:latin typeface="Segoe Print" pitchFamily="2" charset="0"/>
              </a:rPr>
              <a:t>Steve Wozniak</a:t>
            </a:r>
            <a:r>
              <a:rPr lang="en-US" sz="1600" dirty="0">
                <a:latin typeface="Segoe Print" pitchFamily="2" charset="0"/>
              </a:rPr>
              <a:t>, Jobs founded Apple </a:t>
            </a:r>
            <a:r>
              <a:rPr lang="en-US" sz="1600" dirty="0" err="1" smtClean="0">
                <a:latin typeface="Segoe Print" pitchFamily="2" charset="0"/>
              </a:rPr>
              <a:t>Inc</a:t>
            </a:r>
            <a:r>
              <a:rPr lang="en-US" sz="1600" dirty="0" smtClean="0">
                <a:latin typeface="Segoe Print" pitchFamily="2" charset="0"/>
              </a:rPr>
              <a:t>, he is a man of great mind and power to persuade and influence people. In some ways he has been misunderstood because of his expertise in his field he was able to use it as a power to command and convince anyone of practically anything</a:t>
            </a:r>
            <a:r>
              <a:rPr lang="en-US" sz="2000" dirty="0" smtClean="0"/>
              <a:t>. </a:t>
            </a:r>
            <a:endParaRPr lang="en-US"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09" y="116632"/>
            <a:ext cx="2672083" cy="2016224"/>
          </a:xfrm>
          <a:prstGeom prst="rect">
            <a:avLst/>
          </a:prstGeom>
        </p:spPr>
      </p:pic>
      <p:sp>
        <p:nvSpPr>
          <p:cNvPr id="4" name="Rectangle 3"/>
          <p:cNvSpPr/>
          <p:nvPr/>
        </p:nvSpPr>
        <p:spPr>
          <a:xfrm>
            <a:off x="2555776" y="959215"/>
            <a:ext cx="6264696" cy="707886"/>
          </a:xfrm>
          <a:prstGeom prst="rect">
            <a:avLst/>
          </a:prstGeom>
        </p:spPr>
        <p:txBody>
          <a:bodyPr wrap="square">
            <a:spAutoFit/>
          </a:bodyPr>
          <a:lstStyle/>
          <a:p>
            <a:r>
              <a:rPr lang="en-US" sz="2000" b="1" dirty="0"/>
              <a:t>Directions: Answer the questions and write them on your activity notebook</a:t>
            </a:r>
            <a:r>
              <a:rPr lang="en-US" dirty="0"/>
              <a:t>.</a:t>
            </a:r>
          </a:p>
        </p:txBody>
      </p:sp>
      <p:sp>
        <p:nvSpPr>
          <p:cNvPr id="5" name="TextBox 4"/>
          <p:cNvSpPr txBox="1"/>
          <p:nvPr/>
        </p:nvSpPr>
        <p:spPr>
          <a:xfrm>
            <a:off x="482756" y="4325034"/>
            <a:ext cx="8208912" cy="400110"/>
          </a:xfrm>
          <a:prstGeom prst="rect">
            <a:avLst/>
          </a:prstGeom>
          <a:noFill/>
        </p:spPr>
        <p:txBody>
          <a:bodyPr wrap="square" rtlCol="0">
            <a:spAutoFit/>
          </a:bodyPr>
          <a:lstStyle/>
          <a:p>
            <a:r>
              <a:rPr lang="en-US" dirty="0" smtClean="0"/>
              <a:t>2</a:t>
            </a:r>
            <a:r>
              <a:rPr lang="en-US" sz="2000" dirty="0" smtClean="0"/>
              <a:t>. What </a:t>
            </a:r>
            <a:r>
              <a:rPr lang="en-US" sz="2000" dirty="0"/>
              <a:t>are the bases of powers of Steve Jobs? </a:t>
            </a:r>
          </a:p>
        </p:txBody>
      </p:sp>
      <p:sp>
        <p:nvSpPr>
          <p:cNvPr id="7" name="TextBox 6"/>
          <p:cNvSpPr txBox="1"/>
          <p:nvPr/>
        </p:nvSpPr>
        <p:spPr>
          <a:xfrm>
            <a:off x="482756" y="4869160"/>
            <a:ext cx="7977676" cy="923330"/>
          </a:xfrm>
          <a:prstGeom prst="rect">
            <a:avLst/>
          </a:prstGeom>
          <a:noFill/>
        </p:spPr>
        <p:txBody>
          <a:bodyPr wrap="square" rtlCol="0">
            <a:spAutoFit/>
          </a:bodyPr>
          <a:lstStyle/>
          <a:p>
            <a:r>
              <a:rPr lang="en-PH" b="1" dirty="0" smtClean="0"/>
              <a:t>POSSIBLE ANSWER</a:t>
            </a:r>
            <a:r>
              <a:rPr lang="en-PH" dirty="0" smtClean="0"/>
              <a:t> : </a:t>
            </a:r>
            <a:r>
              <a:rPr lang="en-US" dirty="0">
                <a:latin typeface="Segoe Print" pitchFamily="2" charset="0"/>
              </a:rPr>
              <a:t>The usual idea of power is the ability for influence and that influence is based on the control of resources cherished and wanted by others</a:t>
            </a:r>
            <a:endParaRPr lang="en-PH" dirty="0"/>
          </a:p>
        </p:txBody>
      </p:sp>
    </p:spTree>
    <p:extLst>
      <p:ext uri="{BB962C8B-B14F-4D97-AF65-F5344CB8AC3E}">
        <p14:creationId xmlns:p14="http://schemas.microsoft.com/office/powerpoint/2010/main" val="28378958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1000"/>
                                        <p:tgtEl>
                                          <p:spTgt spid="7">
                                            <p:txEl>
                                              <p:pRg st="0" end="0"/>
                                            </p:txEl>
                                          </p:spTgt>
                                        </p:tgtEl>
                                      </p:cBhvr>
                                    </p:animEffect>
                                    <p:anim calcmode="lin" valueType="num">
                                      <p:cBhvr>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715" y="0"/>
            <a:ext cx="9144000" cy="6957392"/>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5576" y="260648"/>
            <a:ext cx="7632847" cy="2257740"/>
          </a:xfrm>
          <a:prstGeom prst="rect">
            <a:avLst/>
          </a:prstGeom>
        </p:spPr>
      </p:pic>
      <p:sp>
        <p:nvSpPr>
          <p:cNvPr id="6" name="TextBox 5"/>
          <p:cNvSpPr txBox="1"/>
          <p:nvPr/>
        </p:nvSpPr>
        <p:spPr>
          <a:xfrm>
            <a:off x="539552" y="2555366"/>
            <a:ext cx="8424936" cy="92333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dirty="0" smtClean="0">
                <a:latin typeface="Segoe Print" pitchFamily="2" charset="0"/>
              </a:rPr>
              <a:t>I learned that there are different meanings of power and it is in line with its nature, dimensions and sources , I also learned that even the power could give consequences based on how we use it . </a:t>
            </a:r>
            <a:endParaRPr lang="en-PH" dirty="0">
              <a:latin typeface="Segoe Print" pitchFamily="2" charset="0"/>
            </a:endParaRPr>
          </a:p>
        </p:txBody>
      </p:sp>
      <p:sp>
        <p:nvSpPr>
          <p:cNvPr id="7" name="TextBox 6"/>
          <p:cNvSpPr txBox="1"/>
          <p:nvPr/>
        </p:nvSpPr>
        <p:spPr>
          <a:xfrm>
            <a:off x="511457" y="3645024"/>
            <a:ext cx="8280920" cy="1477328"/>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dirty="0" smtClean="0">
                <a:latin typeface="Segoe Print" pitchFamily="2" charset="0"/>
              </a:rPr>
              <a:t>I realized that power is not only  for superheroes that we have known before but it could be also attached  in the concept that occupied  a position that is in lined with politics and Power can be considered good or bad and it is best manifest on how government work. </a:t>
            </a:r>
            <a:endParaRPr lang="en-PH" dirty="0">
              <a:latin typeface="Segoe Print" pitchFamily="2" charset="0"/>
            </a:endParaRPr>
          </a:p>
        </p:txBody>
      </p:sp>
      <p:sp>
        <p:nvSpPr>
          <p:cNvPr id="8" name="TextBox 7"/>
          <p:cNvSpPr txBox="1"/>
          <p:nvPr/>
        </p:nvSpPr>
        <p:spPr>
          <a:xfrm>
            <a:off x="511255" y="5255550"/>
            <a:ext cx="8280920" cy="923330"/>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PH" dirty="0" smtClean="0">
                <a:latin typeface="Segoe Print" pitchFamily="2" charset="0"/>
              </a:rPr>
              <a:t>If given a chance to have a power, I will use it in right </a:t>
            </a:r>
            <a:r>
              <a:rPr lang="en-PH" dirty="0" smtClean="0">
                <a:latin typeface="Segoe Print" pitchFamily="2" charset="0"/>
              </a:rPr>
              <a:t> </a:t>
            </a:r>
            <a:r>
              <a:rPr lang="en-PH" dirty="0" smtClean="0">
                <a:latin typeface="Segoe Print" pitchFamily="2" charset="0"/>
              </a:rPr>
              <a:t>, I will also use it to help people and influence people to do the same, and I will use my power to crate a harmonious relationship to one another. </a:t>
            </a:r>
            <a:endParaRPr lang="en-PH" dirty="0">
              <a:latin typeface="Segoe Print" pitchFamily="2" charset="0"/>
            </a:endParaRPr>
          </a:p>
        </p:txBody>
      </p:sp>
      <p:pic>
        <p:nvPicPr>
          <p:cNvPr id="10" name="Audio 9">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1459069663"/>
      </p:ext>
    </p:extLst>
  </p:cSld>
  <p:clrMapOvr>
    <a:masterClrMapping/>
  </p:clrMapOvr>
  <mc:AlternateContent xmlns:mc="http://schemas.openxmlformats.org/markup-compatibility/2006">
    <mc:Choice xmlns:p14="http://schemas.microsoft.com/office/powerpoint/2010/main" Requires="p14">
      <p:transition spd="slow" p14:dur="2000" advTm="59483"/>
    </mc:Choice>
    <mc:Fallback>
      <p:transition spd="slow" advTm="594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10"/>
                </p:tgtEl>
              </p:cMediaNode>
            </p:audio>
          </p:childTnLst>
        </p:cTn>
      </p:par>
    </p:tnLst>
    <p:bldLst>
      <p:bldP spid="6" grpId="0" animBg="1"/>
      <p:bldP spid="7"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1" y="-99392"/>
            <a:ext cx="9258741" cy="6840760"/>
          </a:xfrm>
          <a:prstGeom prst="rect">
            <a:avLst/>
          </a:prstGeom>
        </p:spPr>
      </p:pic>
      <p:sp>
        <p:nvSpPr>
          <p:cNvPr id="3" name="TextBox 2"/>
          <p:cNvSpPr txBox="1"/>
          <p:nvPr/>
        </p:nvSpPr>
        <p:spPr>
          <a:xfrm>
            <a:off x="251520" y="1538333"/>
            <a:ext cx="8640960" cy="4001095"/>
          </a:xfrm>
          <a:prstGeom prst="rect">
            <a:avLst/>
          </a:prstGeom>
          <a:noFill/>
        </p:spPr>
        <p:txBody>
          <a:bodyPr wrap="square" rtlCol="0">
            <a:spAutoFit/>
          </a:bodyPr>
          <a:lstStyle/>
          <a:p>
            <a:r>
              <a:rPr lang="en-US" sz="3200" b="1" dirty="0"/>
              <a:t>Task 7: Power Test</a:t>
            </a:r>
            <a:r>
              <a:rPr lang="en-US" sz="3200" b="1" dirty="0" smtClean="0"/>
              <a:t>!</a:t>
            </a:r>
          </a:p>
          <a:p>
            <a:endParaRPr lang="en-US" sz="3200" b="1" dirty="0"/>
          </a:p>
          <a:p>
            <a:r>
              <a:rPr lang="en-US" sz="2000" dirty="0"/>
              <a:t>Directions: If you are the president of the country how will you use your power in the</a:t>
            </a:r>
          </a:p>
          <a:p>
            <a:r>
              <a:rPr lang="en-US" sz="2000" dirty="0"/>
              <a:t>situations listed below? Identify what type and dimension of power will </a:t>
            </a:r>
          </a:p>
          <a:p>
            <a:r>
              <a:rPr lang="en-US" sz="2000" dirty="0"/>
              <a:t>you used. Choose one situation and write the answers in your activity </a:t>
            </a:r>
          </a:p>
          <a:p>
            <a:r>
              <a:rPr lang="en-US" sz="2000" dirty="0"/>
              <a:t>notebook</a:t>
            </a:r>
            <a:r>
              <a:rPr lang="en-US" sz="2000" dirty="0" smtClean="0"/>
              <a:t>.</a:t>
            </a:r>
          </a:p>
          <a:p>
            <a:endParaRPr lang="en-US" dirty="0"/>
          </a:p>
          <a:p>
            <a:r>
              <a:rPr lang="en-US" dirty="0"/>
              <a:t>1</a:t>
            </a:r>
            <a:r>
              <a:rPr lang="en-US" sz="2400" dirty="0"/>
              <a:t>. New People’s Army (NPA) attacked an Army headquarter</a:t>
            </a:r>
          </a:p>
          <a:p>
            <a:r>
              <a:rPr lang="en-US" sz="2400" dirty="0"/>
              <a:t>2. China occupied an island in the West Philippine Sea</a:t>
            </a:r>
          </a:p>
          <a:p>
            <a:r>
              <a:rPr lang="en-US" sz="2400" dirty="0"/>
              <a:t>3. Country faced a pandemic that threatens people’s lives</a:t>
            </a:r>
            <a:endParaRPr lang="en-PH" sz="2400" dirty="0"/>
          </a:p>
        </p:txBody>
      </p:sp>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504" y="41682"/>
            <a:ext cx="2676525" cy="1485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131840" y="404664"/>
            <a:ext cx="4680520" cy="58477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PH" sz="3200" b="1" dirty="0" smtClean="0"/>
              <a:t>TEST YOUR KNOWLEDGE</a:t>
            </a:r>
            <a:endParaRPr lang="en-PH" sz="3200" b="1" dirty="0"/>
          </a:p>
        </p:txBody>
      </p:sp>
      <p:pic>
        <p:nvPicPr>
          <p:cNvPr id="6" name="Audio 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2163685497"/>
      </p:ext>
    </p:extLst>
  </p:cSld>
  <p:clrMapOvr>
    <a:masterClrMapping/>
  </p:clrMapOvr>
  <mc:AlternateContent xmlns:mc="http://schemas.openxmlformats.org/markup-compatibility/2006">
    <mc:Choice xmlns:p14="http://schemas.microsoft.com/office/powerpoint/2010/main" Requires="p14">
      <p:transition spd="slow" p14:dur="2000" advTm="30365"/>
    </mc:Choice>
    <mc:Fallback>
      <p:transition spd="slow" advTm="30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3">
                                            <p:txEl>
                                              <p:pRg st="2" end="2"/>
                                            </p:txEl>
                                          </p:spTgt>
                                        </p:tgtEl>
                                      </p:cBhvr>
                                    </p:animEffect>
                                    <p:set>
                                      <p:cBhvr>
                                        <p:cTn id="11" dur="1" fill="hold">
                                          <p:stCondLst>
                                            <p:cond delay="499"/>
                                          </p:stCondLst>
                                        </p:cTn>
                                        <p:tgtEl>
                                          <p:spTgt spid="3">
                                            <p:txEl>
                                              <p:pRg st="2" end="2"/>
                                            </p:txEl>
                                          </p:spTgt>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500"/>
                                        <p:tgtEl>
                                          <p:spTgt spid="3">
                                            <p:txEl>
                                              <p:pRg st="3" end="3"/>
                                            </p:txEl>
                                          </p:spTgt>
                                        </p:tgtEl>
                                      </p:cBhvr>
                                    </p:animEffect>
                                    <p:set>
                                      <p:cBhvr>
                                        <p:cTn id="14" dur="1" fill="hold">
                                          <p:stCondLst>
                                            <p:cond delay="499"/>
                                          </p:stCondLst>
                                        </p:cTn>
                                        <p:tgtEl>
                                          <p:spTgt spid="3">
                                            <p:txEl>
                                              <p:pRg st="3" end="3"/>
                                            </p:txEl>
                                          </p:spTgt>
                                        </p:tgtEl>
                                        <p:attrNameLst>
                                          <p:attrName>style.visibility</p:attrName>
                                        </p:attrNameLst>
                                      </p:cBhvr>
                                      <p:to>
                                        <p:strVal val="hidden"/>
                                      </p:to>
                                    </p:set>
                                  </p:childTnLst>
                                </p:cTn>
                              </p:par>
                              <p:par>
                                <p:cTn id="15" presetID="10" presetClass="exit" presetSubtype="0" fill="hold" nodeType="withEffect">
                                  <p:stCondLst>
                                    <p:cond delay="0"/>
                                  </p:stCondLst>
                                  <p:childTnLst>
                                    <p:animEffect transition="out" filter="fade">
                                      <p:cBhvr>
                                        <p:cTn id="16" dur="500"/>
                                        <p:tgtEl>
                                          <p:spTgt spid="3">
                                            <p:txEl>
                                              <p:pRg st="4" end="4"/>
                                            </p:txEl>
                                          </p:spTgt>
                                        </p:tgtEl>
                                      </p:cBhvr>
                                    </p:animEffect>
                                    <p:set>
                                      <p:cBhvr>
                                        <p:cTn id="17" dur="1" fill="hold">
                                          <p:stCondLst>
                                            <p:cond delay="499"/>
                                          </p:stCondLst>
                                        </p:cTn>
                                        <p:tgtEl>
                                          <p:spTgt spid="3">
                                            <p:txEl>
                                              <p:pRg st="4" end="4"/>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3">
                                            <p:txEl>
                                              <p:pRg st="5" end="5"/>
                                            </p:txEl>
                                          </p:spTgt>
                                        </p:tgtEl>
                                      </p:cBhvr>
                                    </p:animEffect>
                                    <p:set>
                                      <p:cBhvr>
                                        <p:cTn id="20" dur="1" fill="hold">
                                          <p:stCondLst>
                                            <p:cond delay="499"/>
                                          </p:stCondLst>
                                        </p:cTn>
                                        <p:tgtEl>
                                          <p:spTgt spid="3">
                                            <p:txEl>
                                              <p:pRg st="5" end="5"/>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3">
                                            <p:txEl>
                                              <p:pRg st="7" end="7"/>
                                            </p:txEl>
                                          </p:spTgt>
                                        </p:tgtEl>
                                      </p:cBhvr>
                                    </p:animEffect>
                                    <p:set>
                                      <p:cBhvr>
                                        <p:cTn id="25" dur="1" fill="hold">
                                          <p:stCondLst>
                                            <p:cond delay="499"/>
                                          </p:stCondLst>
                                        </p:cTn>
                                        <p:tgtEl>
                                          <p:spTgt spid="3">
                                            <p:txEl>
                                              <p:pRg st="7" end="7"/>
                                            </p:txEl>
                                          </p:spTgt>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3">
                                            <p:txEl>
                                              <p:pRg st="9" end="9"/>
                                            </p:txEl>
                                          </p:spTgt>
                                        </p:tgtEl>
                                      </p:cBhvr>
                                    </p:animEffect>
                                    <p:set>
                                      <p:cBhvr>
                                        <p:cTn id="30" dur="1" fill="hold">
                                          <p:stCondLst>
                                            <p:cond delay="499"/>
                                          </p:stCondLst>
                                        </p:cTn>
                                        <p:tgtEl>
                                          <p:spTgt spid="3">
                                            <p:txEl>
                                              <p:pRg st="9" end="9"/>
                                            </p:txEl>
                                          </p:spTgt>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3">
                                            <p:txEl>
                                              <p:pRg st="8" end="8"/>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6"/>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04" y="-99392"/>
            <a:ext cx="9144000" cy="6957392"/>
          </a:xfrm>
          <a:prstGeom prst="rect">
            <a:avLst/>
          </a:prstGeom>
        </p:spPr>
      </p:pic>
      <p:sp>
        <p:nvSpPr>
          <p:cNvPr id="4" name="TextBox 3"/>
          <p:cNvSpPr txBox="1"/>
          <p:nvPr/>
        </p:nvSpPr>
        <p:spPr>
          <a:xfrm>
            <a:off x="467544" y="1844824"/>
            <a:ext cx="8424936" cy="3416320"/>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PH" dirty="0" smtClean="0">
                <a:latin typeface="Segoe Print" pitchFamily="2" charset="0"/>
              </a:rPr>
              <a:t>It could be possible the type of power is Coercive power that stems from the power holder’s which is china the ability to punish or apply negative influences, </a:t>
            </a:r>
            <a:r>
              <a:rPr lang="en-US" dirty="0">
                <a:latin typeface="Segoe Print" pitchFamily="2" charset="0"/>
              </a:rPr>
              <a:t>It includes the ability to withhold rewards and relies on </a:t>
            </a:r>
          </a:p>
          <a:p>
            <a:r>
              <a:rPr lang="en-US" dirty="0">
                <a:latin typeface="Segoe Print" pitchFamily="2" charset="0"/>
              </a:rPr>
              <a:t>threats, bullying, and “or else” language. It refers to the power to take </a:t>
            </a:r>
            <a:r>
              <a:rPr lang="en-US" dirty="0" smtClean="0">
                <a:latin typeface="Segoe Print" pitchFamily="2" charset="0"/>
              </a:rPr>
              <a:t>something. </a:t>
            </a:r>
            <a:endParaRPr lang="en-US" dirty="0">
              <a:latin typeface="Segoe Print" pitchFamily="2" charset="0"/>
            </a:endParaRPr>
          </a:p>
          <a:p>
            <a:endParaRPr lang="en-US" dirty="0" smtClean="0">
              <a:latin typeface="Segoe Print" pitchFamily="2" charset="0"/>
            </a:endParaRPr>
          </a:p>
          <a:p>
            <a:r>
              <a:rPr lang="en-US" dirty="0" smtClean="0">
                <a:latin typeface="Segoe Print" pitchFamily="2" charset="0"/>
              </a:rPr>
              <a:t>The dimension would be a Physical Power , knowing China is one of the biggest and Powerful country in the world , it comes from strength </a:t>
            </a:r>
            <a:r>
              <a:rPr lang="en-US" dirty="0" err="1" smtClean="0">
                <a:latin typeface="Segoe Print" pitchFamily="2" charset="0"/>
              </a:rPr>
              <a:t>andability</a:t>
            </a:r>
            <a:r>
              <a:rPr lang="en-US" dirty="0" smtClean="0">
                <a:latin typeface="Segoe Print" pitchFamily="2" charset="0"/>
              </a:rPr>
              <a:t> to control things, its skills and forms of having weapon, however this dimension should </a:t>
            </a:r>
            <a:r>
              <a:rPr lang="en-US" dirty="0" err="1" smtClean="0">
                <a:latin typeface="Segoe Print" pitchFamily="2" charset="0"/>
              </a:rPr>
              <a:t>eb</a:t>
            </a:r>
            <a:r>
              <a:rPr lang="en-US" dirty="0" smtClean="0">
                <a:latin typeface="Segoe Print" pitchFamily="2" charset="0"/>
              </a:rPr>
              <a:t> use in positive way not otherwise harm people</a:t>
            </a:r>
            <a:r>
              <a:rPr lang="en-US" dirty="0" smtClean="0"/>
              <a:t>. </a:t>
            </a:r>
            <a:endParaRPr lang="en-PH" dirty="0"/>
          </a:p>
        </p:txBody>
      </p:sp>
      <p:sp>
        <p:nvSpPr>
          <p:cNvPr id="8" name="Rectangle 7"/>
          <p:cNvSpPr/>
          <p:nvPr/>
        </p:nvSpPr>
        <p:spPr>
          <a:xfrm>
            <a:off x="2054289" y="873327"/>
            <a:ext cx="5976664" cy="707886"/>
          </a:xfrm>
          <a:prstGeom prst="rect">
            <a:avLst/>
          </a:prstGeom>
        </p:spPr>
        <p:txBody>
          <a:bodyPr wrap="square">
            <a:spAutoFit/>
          </a:bodyPr>
          <a:lstStyle/>
          <a:p>
            <a:pPr algn="ctr"/>
            <a:r>
              <a:rPr lang="en-US" sz="2000" b="1" dirty="0">
                <a:latin typeface="Segoe Print" pitchFamily="2" charset="0"/>
              </a:rPr>
              <a:t>China occupied an island in the West Philippine Sea</a:t>
            </a:r>
            <a:endParaRPr lang="en-PH" sz="2000" b="1" dirty="0">
              <a:latin typeface="Segoe Print" pitchFamily="2" charset="0"/>
            </a:endParaRPr>
          </a:p>
        </p:txBody>
      </p:sp>
      <p:pic>
        <p:nvPicPr>
          <p:cNvPr id="4100" name="Picture 4" descr="C:\Users\Lenovo\AppData\Local\Microsoft\Windows\INetCache\IE\UCFD5XC6\idea-3383766_960_720[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512" y="0"/>
            <a:ext cx="2033972" cy="1772816"/>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extLst>
      <p:ext uri="{BB962C8B-B14F-4D97-AF65-F5344CB8AC3E}">
        <p14:creationId xmlns:p14="http://schemas.microsoft.com/office/powerpoint/2010/main" val="4274771256"/>
      </p:ext>
    </p:extLst>
  </p:cSld>
  <p:clrMapOvr>
    <a:masterClrMapping/>
  </p:clrMapOvr>
  <mc:AlternateContent xmlns:mc="http://schemas.openxmlformats.org/markup-compatibility/2006">
    <mc:Choice xmlns:p14="http://schemas.microsoft.com/office/powerpoint/2010/main" Requires="p14">
      <p:transition spd="slow" p14:dur="2000" advTm="58480"/>
    </mc:Choice>
    <mc:Fallback>
      <p:transition spd="slow" advTm="584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5"/>
                </p:tgtEl>
              </p:cMediaNode>
            </p:audio>
          </p:childTnLst>
        </p:cTn>
      </p:par>
    </p:tnLst>
    <p:bldLst>
      <p:bldP spid="4"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658"/>
            <a:ext cx="9185638" cy="6859658"/>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439158999"/>
      </p:ext>
    </p:extLst>
  </p:cSld>
  <p:clrMapOvr>
    <a:masterClrMapping/>
  </p:clrMapOvr>
  <mc:AlternateContent xmlns:mc="http://schemas.openxmlformats.org/markup-compatibility/2006">
    <mc:Choice xmlns:p14="http://schemas.microsoft.com/office/powerpoint/2010/main" Requires="p14">
      <p:transition spd="slow" p14:dur="2000" advTm="4720"/>
    </mc:Choice>
    <mc:Fallback>
      <p:transition spd="slow" advTm="4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8|1"/>
</p:tagLst>
</file>

<file path=ppt/tags/tag2.xml><?xml version="1.0" encoding="utf-8"?>
<p:tagLst xmlns:a="http://schemas.openxmlformats.org/drawingml/2006/main" xmlns:r="http://schemas.openxmlformats.org/officeDocument/2006/relationships" xmlns:p="http://schemas.openxmlformats.org/presentationml/2006/main">
  <p:tag name="TIMING" val="|20|15.7|8.7|13.2"/>
</p:tagLst>
</file>

<file path=ppt/tags/tag3.xml><?xml version="1.0" encoding="utf-8"?>
<p:tagLst xmlns:a="http://schemas.openxmlformats.org/drawingml/2006/main" xmlns:r="http://schemas.openxmlformats.org/officeDocument/2006/relationships" xmlns:p="http://schemas.openxmlformats.org/presentationml/2006/main">
  <p:tag name="TIMING" val="|0.4|16.7|4.7|8.1|3.1|5.1"/>
</p:tagLst>
</file>

<file path=ppt/tags/tag4.xml><?xml version="1.0" encoding="utf-8"?>
<p:tagLst xmlns:a="http://schemas.openxmlformats.org/drawingml/2006/main" xmlns:r="http://schemas.openxmlformats.org/officeDocument/2006/relationships" xmlns:p="http://schemas.openxmlformats.org/presentationml/2006/main">
  <p:tag name="TIMING" val="|18.8|3.9|1.8|4.6|2.7|5.9|2.1|26.7|0.6|5.2"/>
</p:tagLst>
</file>

<file path=ppt/tags/tag5.xml><?xml version="1.0" encoding="utf-8"?>
<p:tagLst xmlns:a="http://schemas.openxmlformats.org/drawingml/2006/main" xmlns:r="http://schemas.openxmlformats.org/officeDocument/2006/relationships" xmlns:p="http://schemas.openxmlformats.org/presentationml/2006/main">
  <p:tag name="TIMING" val="|5.7|1.6|1.5|1.2|1"/>
</p:tagLst>
</file>

<file path=ppt/tags/tag6.xml><?xml version="1.0" encoding="utf-8"?>
<p:tagLst xmlns:a="http://schemas.openxmlformats.org/drawingml/2006/main" xmlns:r="http://schemas.openxmlformats.org/officeDocument/2006/relationships" xmlns:p="http://schemas.openxmlformats.org/presentationml/2006/main">
  <p:tag name="TIMING" val="|13.1|14.4|5.6|5.9"/>
</p:tagLst>
</file>

<file path=ppt/tags/tag7.xml><?xml version="1.0" encoding="utf-8"?>
<p:tagLst xmlns:a="http://schemas.openxmlformats.org/drawingml/2006/main" xmlns:r="http://schemas.openxmlformats.org/officeDocument/2006/relationships" xmlns:p="http://schemas.openxmlformats.org/presentationml/2006/main">
  <p:tag name="TIMING" val="|1.7|5.1|0.7"/>
</p:tagLst>
</file>

<file path=ppt/tags/tag8.xml><?xml version="1.0" encoding="utf-8"?>
<p:tagLst xmlns:a="http://schemas.openxmlformats.org/drawingml/2006/main" xmlns:r="http://schemas.openxmlformats.org/officeDocument/2006/relationships" xmlns:p="http://schemas.openxmlformats.org/presentationml/2006/main">
  <p:tag name="TIMING" val="|23.5"/>
</p:tagLst>
</file>

<file path=ppt/tags/tag9.xml><?xml version="1.0" encoding="utf-8"?>
<p:tagLst xmlns:a="http://schemas.openxmlformats.org/drawingml/2006/main" xmlns:r="http://schemas.openxmlformats.org/officeDocument/2006/relationships" xmlns:p="http://schemas.openxmlformats.org/presentationml/2006/main">
  <p:tag name="TIMING" val="|4.2|12.3|13.9|3.8|10.3|0|4.2"/>
</p:tagLst>
</file>

<file path=ppt/tags/tag10.xml><?xml version="1.0" encoding="utf-8"?>
<p:tagLst xmlns:a="http://schemas.openxmlformats.org/drawingml/2006/main" xmlns:r="http://schemas.openxmlformats.org/officeDocument/2006/relationships" xmlns:p="http://schemas.openxmlformats.org/presentationml/2006/main">
  <p:tag name="TIMING" val="|0.9|1.8|2.4|2.8|2.2|1.2|1.6|0.8"/>
</p:tagLst>
</file>

<file path=ppt/tags/tag11.xml><?xml version="1.0" encoding="utf-8"?>
<p:tagLst xmlns:a="http://schemas.openxmlformats.org/drawingml/2006/main" xmlns:r="http://schemas.openxmlformats.org/officeDocument/2006/relationships" xmlns:p="http://schemas.openxmlformats.org/presentationml/2006/main">
  <p:tag name="TIMING" val="|9.4|16|19.4"/>
</p:tagLst>
</file>

<file path=ppt/tags/tag12.xml><?xml version="1.0" encoding="utf-8"?>
<p:tagLst xmlns:a="http://schemas.openxmlformats.org/drawingml/2006/main" xmlns:r="http://schemas.openxmlformats.org/officeDocument/2006/relationships" xmlns:p="http://schemas.openxmlformats.org/presentationml/2006/main">
  <p:tag name="TIMING" val="|25.4|0.5|0.8|1.1"/>
</p:tagLst>
</file>

<file path=ppt/tags/tag13.xml><?xml version="1.0" encoding="utf-8"?>
<p:tagLst xmlns:a="http://schemas.openxmlformats.org/drawingml/2006/main" xmlns:r="http://schemas.openxmlformats.org/officeDocument/2006/relationships" xmlns:p="http://schemas.openxmlformats.org/presentationml/2006/main">
  <p:tag name="TIMING" val="|0.4|0.6"/>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571</TotalTime>
  <Words>2202</Words>
  <Application>Microsoft Office PowerPoint</Application>
  <PresentationFormat>On-screen Show (4:3)</PresentationFormat>
  <Paragraphs>254</Paragraphs>
  <Slides>33</Slides>
  <Notes>1</Notes>
  <HiddenSlides>1</HiddenSlides>
  <MMClips>31</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Waveform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44</cp:revision>
  <dcterms:created xsi:type="dcterms:W3CDTF">2022-02-26T02:57:30Z</dcterms:created>
  <dcterms:modified xsi:type="dcterms:W3CDTF">2022-02-27T08:07:11Z</dcterms:modified>
</cp:coreProperties>
</file>