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7"/>
  </p:notesMasterIdLst>
  <p:sldIdLst>
    <p:sldId id="257" r:id="rId2"/>
    <p:sldId id="256" r:id="rId3"/>
    <p:sldId id="258" r:id="rId4"/>
    <p:sldId id="259" r:id="rId5"/>
    <p:sldId id="260" r:id="rId6"/>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varScale="1">
        <p:scale>
          <a:sx n="119" d="100"/>
          <a:sy n="119" d="100"/>
        </p:scale>
        <p:origin x="9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1FC362-9E0A-498E-A5CA-00008F9C144D}" type="datetimeFigureOut">
              <a:rPr lang="pl-PL" smtClean="0"/>
              <a:t>31.01.2023</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A1D9ED-E809-4B62-9CAD-B22D9EAFF15D}" type="slidenum">
              <a:rPr lang="pl-PL" smtClean="0"/>
              <a:t>‹#›</a:t>
            </a:fld>
            <a:endParaRPr lang="pl-PL"/>
          </a:p>
        </p:txBody>
      </p:sp>
    </p:spTree>
    <p:extLst>
      <p:ext uri="{BB962C8B-B14F-4D97-AF65-F5344CB8AC3E}">
        <p14:creationId xmlns:p14="http://schemas.microsoft.com/office/powerpoint/2010/main" val="2320841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Przemiany społeczne i kulturowe w drugiej połowie dwudziestego wieku</a:t>
            </a:r>
          </a:p>
        </p:txBody>
      </p:sp>
      <p:sp>
        <p:nvSpPr>
          <p:cNvPr id="4" name="Symbol zastępczy numeru slajdu 3"/>
          <p:cNvSpPr>
            <a:spLocks noGrp="1"/>
          </p:cNvSpPr>
          <p:nvPr>
            <p:ph type="sldNum" sz="quarter" idx="5"/>
          </p:nvPr>
        </p:nvSpPr>
        <p:spPr/>
        <p:txBody>
          <a:bodyPr/>
          <a:lstStyle/>
          <a:p>
            <a:fld id="{ECA1D9ED-E809-4B62-9CAD-B22D9EAFF15D}" type="slidenum">
              <a:rPr lang="pl-PL" smtClean="0"/>
              <a:t>1</a:t>
            </a:fld>
            <a:endParaRPr lang="pl-PL"/>
          </a:p>
        </p:txBody>
      </p:sp>
    </p:spTree>
    <p:extLst>
      <p:ext uri="{BB962C8B-B14F-4D97-AF65-F5344CB8AC3E}">
        <p14:creationId xmlns:p14="http://schemas.microsoft.com/office/powerpoint/2010/main" val="2202020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Rewolucja obyczajowa, na przełomie lat </a:t>
            </a:r>
            <a:r>
              <a:rPr lang="pl-PL" dirty="0" err="1"/>
              <a:t>szejśćdziesiątych</a:t>
            </a:r>
            <a:r>
              <a:rPr lang="pl-PL" dirty="0"/>
              <a:t> i  siedemdziesiątych  doszło do wielkich zmian obyczajowych w społeczeństwach na zachodzie. Duży wpływ na to miała rewolucja naukowo=techniczna, w tym czasie objęła kraje zachodnie przyniosło to środki masowego przekazu, jak telewizja. Dzięki temu ludzie mieli więcej dostępu do informacji. Przemiany głównie dotyczyły młodzieży urodzonej po końcu drugiej wojny światowej. Ci przedstawiciele szybciej podejmowali prace, tworzyli także własną kulturę pozostającą w opozycji do świata dorosłych. </a:t>
            </a:r>
            <a:r>
              <a:rPr lang="pl-PL" dirty="0" err="1"/>
              <a:t>Rozpoczeli</a:t>
            </a:r>
            <a:r>
              <a:rPr lang="pl-PL" dirty="0"/>
              <a:t> masowy bunt i opowiedzieli się za odrzuceniem do tych czasowych wartości.</a:t>
            </a:r>
          </a:p>
        </p:txBody>
      </p:sp>
      <p:sp>
        <p:nvSpPr>
          <p:cNvPr id="4" name="Symbol zastępczy numeru slajdu 3"/>
          <p:cNvSpPr>
            <a:spLocks noGrp="1"/>
          </p:cNvSpPr>
          <p:nvPr>
            <p:ph type="sldNum" sz="quarter" idx="5"/>
          </p:nvPr>
        </p:nvSpPr>
        <p:spPr/>
        <p:txBody>
          <a:bodyPr/>
          <a:lstStyle/>
          <a:p>
            <a:fld id="{ECA1D9ED-E809-4B62-9CAD-B22D9EAFF15D}" type="slidenum">
              <a:rPr lang="pl-PL" smtClean="0"/>
              <a:t>2</a:t>
            </a:fld>
            <a:endParaRPr lang="pl-PL"/>
          </a:p>
        </p:txBody>
      </p:sp>
    </p:spTree>
    <p:extLst>
      <p:ext uri="{BB962C8B-B14F-4D97-AF65-F5344CB8AC3E}">
        <p14:creationId xmlns:p14="http://schemas.microsoft.com/office/powerpoint/2010/main" val="975138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Ruchy kontestatorskie, kwestionowanie dotychczasowych norm życia społecznego, czyli kontestacja, doprowadziło do powstania subkultur – nieformalnych ruchów młodzieżowych. W latach </a:t>
            </a:r>
            <a:r>
              <a:rPr lang="pl-PL" dirty="0" err="1"/>
              <a:t>szejśćdziesiątych</a:t>
            </a:r>
            <a:r>
              <a:rPr lang="pl-PL" dirty="0"/>
              <a:t>  był popularny ruch hipisów określanych dzieci kwiaty. Hipisi nosili długie włosy, kolorowe stroje i biżuterie.</a:t>
            </a:r>
          </a:p>
        </p:txBody>
      </p:sp>
      <p:sp>
        <p:nvSpPr>
          <p:cNvPr id="4" name="Symbol zastępczy numeru slajdu 3"/>
          <p:cNvSpPr>
            <a:spLocks noGrp="1"/>
          </p:cNvSpPr>
          <p:nvPr>
            <p:ph type="sldNum" sz="quarter" idx="5"/>
          </p:nvPr>
        </p:nvSpPr>
        <p:spPr/>
        <p:txBody>
          <a:bodyPr/>
          <a:lstStyle/>
          <a:p>
            <a:fld id="{ECA1D9ED-E809-4B62-9CAD-B22D9EAFF15D}" type="slidenum">
              <a:rPr lang="pl-PL" smtClean="0"/>
              <a:t>3</a:t>
            </a:fld>
            <a:endParaRPr lang="pl-PL"/>
          </a:p>
        </p:txBody>
      </p:sp>
    </p:spTree>
    <p:extLst>
      <p:ext uri="{BB962C8B-B14F-4D97-AF65-F5344CB8AC3E}">
        <p14:creationId xmlns:p14="http://schemas.microsoft.com/office/powerpoint/2010/main" val="2224996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Walka z segregacją rasową w USA, Zniesienie niewolnictwa w dziewiętnastym wieku nie doprowadziło do równouprawnienia czarnoskórej ludności. W wielu stanach obowiązywały zasady segregacji rasowej. Czarnoskórzy musieli korzystać z innych miejsc w autobusach czy restauracjach, a nawet z innych toalet. W latach pięćdziesiątych na czele ruchu walczącego z pokojowymi metodami o prawa czarnoskórych stanął pastor Martin </a:t>
            </a:r>
            <a:r>
              <a:rPr lang="pl-PL" dirty="0" err="1"/>
              <a:t>Luther</a:t>
            </a:r>
            <a:r>
              <a:rPr lang="pl-PL" dirty="0"/>
              <a:t> King. Pod jego wpływem wielkie marsze </a:t>
            </a:r>
            <a:r>
              <a:rPr lang="pl-PL" dirty="0" err="1"/>
              <a:t>protestancyjne</a:t>
            </a:r>
            <a:r>
              <a:rPr lang="pl-PL" dirty="0"/>
              <a:t> były organizowane, i dzięki jemu zniesiono segregację rasową w </a:t>
            </a:r>
            <a:r>
              <a:rPr lang="pl-PL" dirty="0" err="1"/>
              <a:t>tysiącdziewiędzsetszejśćdziesiątym</a:t>
            </a:r>
            <a:r>
              <a:rPr lang="pl-PL" dirty="0"/>
              <a:t> roku.</a:t>
            </a:r>
          </a:p>
        </p:txBody>
      </p:sp>
      <p:sp>
        <p:nvSpPr>
          <p:cNvPr id="4" name="Symbol zastępczy numeru slajdu 3"/>
          <p:cNvSpPr>
            <a:spLocks noGrp="1"/>
          </p:cNvSpPr>
          <p:nvPr>
            <p:ph type="sldNum" sz="quarter" idx="5"/>
          </p:nvPr>
        </p:nvSpPr>
        <p:spPr/>
        <p:txBody>
          <a:bodyPr/>
          <a:lstStyle/>
          <a:p>
            <a:fld id="{ECA1D9ED-E809-4B62-9CAD-B22D9EAFF15D}" type="slidenum">
              <a:rPr lang="pl-PL" smtClean="0"/>
              <a:t>4</a:t>
            </a:fld>
            <a:endParaRPr lang="pl-PL"/>
          </a:p>
        </p:txBody>
      </p:sp>
    </p:spTree>
    <p:extLst>
      <p:ext uri="{BB962C8B-B14F-4D97-AF65-F5344CB8AC3E}">
        <p14:creationId xmlns:p14="http://schemas.microsoft.com/office/powerpoint/2010/main" val="2768670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a:t>Sobór watykański drugi, Kościół katolicki na zachodzie mocno odczuł laicyzację czyli odchodzenie społeczeństw od religii. Aby zatrzymać ten proces, papież </a:t>
            </a:r>
            <a:r>
              <a:rPr lang="pl-PL" dirty="0" err="1"/>
              <a:t>jan</a:t>
            </a:r>
            <a:r>
              <a:rPr lang="pl-PL" dirty="0"/>
              <a:t> </a:t>
            </a:r>
            <a:r>
              <a:rPr lang="pl-PL" dirty="0" err="1"/>
              <a:t>dwudziestytrzeci</a:t>
            </a:r>
            <a:r>
              <a:rPr lang="pl-PL" dirty="0"/>
              <a:t> zwołał sobór watykański drugi. Obrady zakończone były w </a:t>
            </a:r>
            <a:r>
              <a:rPr lang="pl-PL" dirty="0" err="1"/>
              <a:t>tysiącdziewięsetsześćdziesiątympiątym</a:t>
            </a:r>
            <a:r>
              <a:rPr lang="pl-PL" dirty="0"/>
              <a:t> roku. W kościele katowickim wprowadzono szereg zmian. Rozpoczęto także dialog z wyznawcami innych religii, judaizmu i islamu. Zmiany te nie zatrzymały jednak odchodzenia </a:t>
            </a:r>
            <a:r>
              <a:rPr lang="pl-PL"/>
              <a:t>od religii.</a:t>
            </a:r>
            <a:endParaRPr lang="pl-PL" dirty="0"/>
          </a:p>
        </p:txBody>
      </p:sp>
      <p:sp>
        <p:nvSpPr>
          <p:cNvPr id="4" name="Symbol zastępczy numeru slajdu 3"/>
          <p:cNvSpPr>
            <a:spLocks noGrp="1"/>
          </p:cNvSpPr>
          <p:nvPr>
            <p:ph type="sldNum" sz="quarter" idx="5"/>
          </p:nvPr>
        </p:nvSpPr>
        <p:spPr/>
        <p:txBody>
          <a:bodyPr/>
          <a:lstStyle/>
          <a:p>
            <a:fld id="{ECA1D9ED-E809-4B62-9CAD-B22D9EAFF15D}" type="slidenum">
              <a:rPr lang="pl-PL" smtClean="0"/>
              <a:t>5</a:t>
            </a:fld>
            <a:endParaRPr lang="pl-PL"/>
          </a:p>
        </p:txBody>
      </p:sp>
    </p:spTree>
    <p:extLst>
      <p:ext uri="{BB962C8B-B14F-4D97-AF65-F5344CB8AC3E}">
        <p14:creationId xmlns:p14="http://schemas.microsoft.com/office/powerpoint/2010/main" val="38714384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11ABE99-DD18-346F-9F19-032945D53D32}"/>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490BE437-6448-FB54-2B6D-5BE3DC1BD9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2DED82DA-92BE-F23D-0132-BFF99F5847FF}"/>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BE840B88-A475-07F5-6F8B-B8C2DCA49C1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48F9FDF9-135A-B621-FE55-CEBDE628A56B}"/>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3110536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768C393-CCBA-2511-B31E-1158FF0C45A4}"/>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88DCC013-2FEA-5600-8892-4875E8BAD3E7}"/>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8B990EF3-5F4C-40F2-0AA6-4FB76883A92C}"/>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67F28459-211E-8093-AB28-2193F8689BB4}"/>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2E88120-4163-DE75-B5AC-97708EBF85E3}"/>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328778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71A5DBA-3E2B-5AF7-4A83-CECFADF03234}"/>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0B0E6E9A-EB77-285E-DEE8-F56DC3B214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F04E330B-869D-F9C9-47B3-974BF26C5BC4}"/>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2E655D19-1C9E-F53A-8245-15247CD80025}"/>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9827D41-0AA9-DA65-3EB0-410DA442F54F}"/>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117320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BD0F3A0-60D4-5557-E504-77E78AFA9BC3}"/>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23133A47-5E3F-CDF1-2916-E1536405F4C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6C06385C-BF52-2F44-48DB-939C5C3B7AB8}"/>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30364F94-CE00-9014-056B-DEEEDEE8DF10}"/>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6" name="Symbol zastępczy stopki 5">
            <a:extLst>
              <a:ext uri="{FF2B5EF4-FFF2-40B4-BE49-F238E27FC236}">
                <a16:creationId xmlns:a16="http://schemas.microsoft.com/office/drawing/2014/main" id="{DF80590F-7215-2DFB-B9C6-D862853ED715}"/>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2F3E7498-B739-17D7-7DFD-0CE7F18E5906}"/>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1905569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A2CAA71-4D1C-04FA-86C8-6CE348E73D7F}"/>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98E64AEF-1241-C1FF-1F99-D20CF2AEA4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4AA849ED-DF97-3B62-3FA7-5B9714EC618D}"/>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6FDF85FB-510C-501C-6AB8-ED04A6BF4F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A5CD3982-EBE3-8A62-5C64-0EFB16A4692C}"/>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843B5D48-3F56-2F41-5D95-DC3E939A766A}"/>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8" name="Symbol zastępczy stopki 7">
            <a:extLst>
              <a:ext uri="{FF2B5EF4-FFF2-40B4-BE49-F238E27FC236}">
                <a16:creationId xmlns:a16="http://schemas.microsoft.com/office/drawing/2014/main" id="{261FC311-3136-3990-A68A-F04C9FF10483}"/>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A0CA43FE-40F4-C923-DCCE-2A76A6A79087}"/>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272780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2843FE6-7DAF-6090-EF82-CC70F37C4D5B}"/>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F6C8BA43-0203-DCE5-8AC2-F9B808660CF0}"/>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4" name="Symbol zastępczy stopki 3">
            <a:extLst>
              <a:ext uri="{FF2B5EF4-FFF2-40B4-BE49-F238E27FC236}">
                <a16:creationId xmlns:a16="http://schemas.microsoft.com/office/drawing/2014/main" id="{8B9415D3-4542-6320-9CDC-3EEDB64EFE76}"/>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C064A6E3-B0B4-BE88-FB5F-60868BF2232F}"/>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665248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AC26B6FC-9053-FBB0-40EB-ECCFD33BC8D1}"/>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3" name="Symbol zastępczy stopki 2">
            <a:extLst>
              <a:ext uri="{FF2B5EF4-FFF2-40B4-BE49-F238E27FC236}">
                <a16:creationId xmlns:a16="http://schemas.microsoft.com/office/drawing/2014/main" id="{0C6F9F52-4E3A-A1E5-4B57-7D154B5EC852}"/>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68E8F074-9496-8385-D675-1F9148516F1B}"/>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3255242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9CFAA8D-D5A9-7BF4-B9B5-9863998A7721}"/>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3D66BF77-377C-E0D1-DAA0-6774E50F2B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6D0E0EA-E923-068E-439A-6BD4F38BB0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D840E37D-6058-CCA4-17E4-70F2C578733A}"/>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6" name="Symbol zastępczy stopki 5">
            <a:extLst>
              <a:ext uri="{FF2B5EF4-FFF2-40B4-BE49-F238E27FC236}">
                <a16:creationId xmlns:a16="http://schemas.microsoft.com/office/drawing/2014/main" id="{C19F9D12-8264-44E3-B2A5-C16B07023F2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AB9271F9-6C31-CBDD-1AB7-57355831A0F8}"/>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2120434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F2E09ED-2366-AFDE-85CA-95D94B53511A}"/>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22AD30EC-C3CA-EEFA-DDB7-47B1EB50A5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CADFB5AA-0748-2C95-534E-D39C16C328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0C49966D-19C3-7990-BC28-278BFC094FCF}"/>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6" name="Symbol zastępczy stopki 5">
            <a:extLst>
              <a:ext uri="{FF2B5EF4-FFF2-40B4-BE49-F238E27FC236}">
                <a16:creationId xmlns:a16="http://schemas.microsoft.com/office/drawing/2014/main" id="{30FC9B20-2676-306A-4EC9-68B50B740060}"/>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54C8145E-A8E9-5C97-20F2-E15AE32F1A2D}"/>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3696689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989BCE1-735B-3186-455D-7FB075DD8835}"/>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40591950-7940-96BC-D749-49A525F608FF}"/>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E95ED429-B80C-213B-3676-31F93B04F38F}"/>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52AA3010-542A-E7EF-1279-BF39D6F185D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FC86C1A0-B263-57C3-A576-449572BCC764}"/>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109900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948598A0-54AB-B5BE-9E33-6F1A2EB75531}"/>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32E93896-DE76-1081-C2A5-64FA53AEF1AD}"/>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1DDBE9FB-8759-7AE1-AE1F-62DD4313EDCE}"/>
              </a:ext>
            </a:extLst>
          </p:cNvPr>
          <p:cNvSpPr>
            <a:spLocks noGrp="1"/>
          </p:cNvSpPr>
          <p:nvPr>
            <p:ph type="dt" sz="half" idx="10"/>
          </p:nvPr>
        </p:nvSpPr>
        <p:spPr/>
        <p:txBody>
          <a:body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83E6BAFC-1C79-80D3-86E4-8572CD88BDD6}"/>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5A70A80-E5F8-7438-C437-67F412AF38B5}"/>
              </a:ext>
            </a:extLst>
          </p:cNvPr>
          <p:cNvSpPr>
            <a:spLocks noGrp="1"/>
          </p:cNvSpPr>
          <p:nvPr>
            <p:ph type="sldNum" sz="quarter" idx="12"/>
          </p:nvPr>
        </p:nvSpPr>
        <p:spPr/>
        <p:txBody>
          <a:bodyPr/>
          <a:lstStyle/>
          <a:p>
            <a:fld id="{946DDD22-2631-431E-89AE-4FA3108DC0B6}" type="slidenum">
              <a:rPr lang="pl-PL" smtClean="0"/>
              <a:t>‹#›</a:t>
            </a:fld>
            <a:endParaRPr lang="pl-PL"/>
          </a:p>
        </p:txBody>
      </p:sp>
    </p:spTree>
    <p:extLst>
      <p:ext uri="{BB962C8B-B14F-4D97-AF65-F5344CB8AC3E}">
        <p14:creationId xmlns:p14="http://schemas.microsoft.com/office/powerpoint/2010/main" val="1449945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D63E4678-086D-37B0-D59B-920B0E2932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8F3E162D-6255-C639-1164-0DC33D6C7D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4D3BE036-5A54-E65D-00A5-59343B4C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825D66-F626-4B37-ACB7-8D995D96E2E5}" type="datetimeFigureOut">
              <a:rPr lang="pl-PL" smtClean="0"/>
              <a:t>31.01.2023</a:t>
            </a:fld>
            <a:endParaRPr lang="pl-PL"/>
          </a:p>
        </p:txBody>
      </p:sp>
      <p:sp>
        <p:nvSpPr>
          <p:cNvPr id="5" name="Symbol zastępczy stopki 4">
            <a:extLst>
              <a:ext uri="{FF2B5EF4-FFF2-40B4-BE49-F238E27FC236}">
                <a16:creationId xmlns:a16="http://schemas.microsoft.com/office/drawing/2014/main" id="{396BEAA0-36A7-6119-07A7-D8DD654CC4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a:extLst>
              <a:ext uri="{FF2B5EF4-FFF2-40B4-BE49-F238E27FC236}">
                <a16:creationId xmlns:a16="http://schemas.microsoft.com/office/drawing/2014/main" id="{B315DA0D-75EC-1D6A-E929-88CEBDCEAE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6DDD22-2631-431E-89AE-4FA3108DC0B6}" type="slidenum">
              <a:rPr lang="pl-PL" smtClean="0"/>
              <a:t>‹#›</a:t>
            </a:fld>
            <a:endParaRPr lang="pl-PL"/>
          </a:p>
        </p:txBody>
      </p:sp>
    </p:spTree>
    <p:extLst>
      <p:ext uri="{BB962C8B-B14F-4D97-AF65-F5344CB8AC3E}">
        <p14:creationId xmlns:p14="http://schemas.microsoft.com/office/powerpoint/2010/main" val="98247525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57596ED-5413-439C-4F6D-2D6D9FD7D1E1}"/>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id="{08D34CAB-8531-3F40-925B-8573CEA41B7F}"/>
              </a:ext>
            </a:extLst>
          </p:cNvPr>
          <p:cNvSpPr>
            <a:spLocks noGrp="1"/>
          </p:cNvSpPr>
          <p:nvPr>
            <p:ph idx="1"/>
          </p:nvPr>
        </p:nvSpPr>
        <p:spPr/>
        <p:txBody>
          <a:bodyPr/>
          <a:lstStyle/>
          <a:p>
            <a:endParaRPr lang="pl-PL"/>
          </a:p>
        </p:txBody>
      </p:sp>
      <p:pic>
        <p:nvPicPr>
          <p:cNvPr id="2050" name="Picture 2" descr="Laminat Czarny Mat EGGER U999 ST2 1310x2800x0,8 mm | Meble.pl">
            <a:extLst>
              <a:ext uri="{FF2B5EF4-FFF2-40B4-BE49-F238E27FC236}">
                <a16:creationId xmlns:a16="http://schemas.microsoft.com/office/drawing/2014/main" id="{49A4A98F-8DD8-A378-B132-393E78441A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6874778"/>
          </a:xfrm>
          <a:prstGeom prst="rect">
            <a:avLst/>
          </a:prstGeom>
          <a:noFill/>
          <a:extLst>
            <a:ext uri="{909E8E84-426E-40DD-AFC4-6F175D3DCCD1}">
              <a14:hiddenFill xmlns:a14="http://schemas.microsoft.com/office/drawing/2010/main">
                <a:solidFill>
                  <a:srgbClr val="FFFFFF"/>
                </a:solidFill>
              </a14:hiddenFill>
            </a:ext>
          </a:extLst>
        </p:spPr>
      </p:pic>
      <p:pic>
        <p:nvPicPr>
          <p:cNvPr id="5" name="Nagrany dźwięk">
            <a:hlinkClick r:id="" action="ppaction://media"/>
            <a:extLst>
              <a:ext uri="{FF2B5EF4-FFF2-40B4-BE49-F238E27FC236}">
                <a16:creationId xmlns:a16="http://schemas.microsoft.com/office/drawing/2014/main" id="{874C53AA-8F65-1454-4294-31A9F6AE02E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761873" y="-616743"/>
            <a:ext cx="609600" cy="609600"/>
          </a:xfrm>
          <a:prstGeom prst="rect">
            <a:avLst/>
          </a:prstGeom>
        </p:spPr>
      </p:pic>
    </p:spTree>
    <p:extLst>
      <p:ext uri="{BB962C8B-B14F-4D97-AF65-F5344CB8AC3E}">
        <p14:creationId xmlns:p14="http://schemas.microsoft.com/office/powerpoint/2010/main" val="2080692868"/>
      </p:ext>
    </p:extLst>
  </p:cSld>
  <p:clrMapOvr>
    <a:masterClrMapping/>
  </p:clrMapOvr>
  <mc:AlternateContent xmlns:mc="http://schemas.openxmlformats.org/markup-compatibility/2006">
    <mc:Choice xmlns:p14="http://schemas.microsoft.com/office/powerpoint/2010/main" Requires="p14">
      <p:transition p14:dur="0" advTm="6200"/>
    </mc:Choice>
    <mc:Fallback>
      <p:transition advTm="62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8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Lata 60 i 70 XX wieku: czas buntowników. Rewolucja obyczajowa, bunty  studenckie, ruchy młodzieżowe i subkultury, rosnąca rol">
            <a:extLst>
              <a:ext uri="{FF2B5EF4-FFF2-40B4-BE49-F238E27FC236}">
                <a16:creationId xmlns:a16="http://schemas.microsoft.com/office/drawing/2014/main" id="{D73DA7FB-8063-F4A3-F26D-527E75A7E4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34592"/>
          <a:stretch/>
        </p:blipFill>
        <p:spPr bwMode="auto">
          <a:xfrm>
            <a:off x="6803830" y="10"/>
            <a:ext cx="5388171" cy="26060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o 1968 nic nie jest takie jak przedtem - Goethe-Institut Polska">
            <a:extLst>
              <a:ext uri="{FF2B5EF4-FFF2-40B4-BE49-F238E27FC236}">
                <a16:creationId xmlns:a16="http://schemas.microsoft.com/office/drawing/2014/main" id="{DD6321CA-97D0-7870-1EE8-BD067AE23AA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574" r="14327" b="1"/>
          <a:stretch/>
        </p:blipFill>
        <p:spPr bwMode="auto">
          <a:xfrm>
            <a:off x="4840684" y="2606040"/>
            <a:ext cx="7351314" cy="4251960"/>
          </a:xfrm>
          <a:prstGeom prst="rect">
            <a:avLst/>
          </a:prstGeom>
          <a:noFill/>
          <a:extLst>
            <a:ext uri="{909E8E84-426E-40DD-AFC4-6F175D3DCCD1}">
              <a14:hiddenFill xmlns:a14="http://schemas.microsoft.com/office/drawing/2010/main">
                <a:solidFill>
                  <a:srgbClr val="FFFFFF"/>
                </a:solidFill>
              </a14:hiddenFill>
            </a:ext>
          </a:extLst>
        </p:spPr>
      </p:pic>
      <p:sp>
        <p:nvSpPr>
          <p:cNvPr id="1035" name="Freeform: Shape 1034">
            <a:extLst>
              <a:ext uri="{FF2B5EF4-FFF2-40B4-BE49-F238E27FC236}">
                <a16:creationId xmlns:a16="http://schemas.microsoft.com/office/drawing/2014/main" id="{5BF914C0-F03B-49FE-8EA0-2C9034C88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7" name="Freeform: Shape 1036">
            <a:extLst>
              <a:ext uri="{FF2B5EF4-FFF2-40B4-BE49-F238E27FC236}">
                <a16:creationId xmlns:a16="http://schemas.microsoft.com/office/drawing/2014/main" id="{A6373DDF-5FED-4545-85BE-4BAC72C47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ytuł 1">
            <a:extLst>
              <a:ext uri="{FF2B5EF4-FFF2-40B4-BE49-F238E27FC236}">
                <a16:creationId xmlns:a16="http://schemas.microsoft.com/office/drawing/2014/main" id="{5BE0CC44-8BFB-850C-09D9-B67E755805C1}"/>
              </a:ext>
            </a:extLst>
          </p:cNvPr>
          <p:cNvSpPr>
            <a:spLocks noGrp="1"/>
          </p:cNvSpPr>
          <p:nvPr>
            <p:ph type="ctrTitle"/>
          </p:nvPr>
        </p:nvSpPr>
        <p:spPr>
          <a:xfrm>
            <a:off x="804671" y="877824"/>
            <a:ext cx="5294376" cy="3072384"/>
          </a:xfrm>
        </p:spPr>
        <p:txBody>
          <a:bodyPr anchor="b">
            <a:normAutofit/>
          </a:bodyPr>
          <a:lstStyle/>
          <a:p>
            <a:pPr algn="l"/>
            <a:r>
              <a:rPr lang="pl-PL" sz="5400"/>
              <a:t>Rewolucja obyczajowa</a:t>
            </a:r>
          </a:p>
        </p:txBody>
      </p:sp>
      <p:sp>
        <p:nvSpPr>
          <p:cNvPr id="3" name="Podtytuł 2">
            <a:extLst>
              <a:ext uri="{FF2B5EF4-FFF2-40B4-BE49-F238E27FC236}">
                <a16:creationId xmlns:a16="http://schemas.microsoft.com/office/drawing/2014/main" id="{5812DD19-98CB-16A1-3D90-728E1F227DF6}"/>
              </a:ext>
            </a:extLst>
          </p:cNvPr>
          <p:cNvSpPr>
            <a:spLocks noGrp="1"/>
          </p:cNvSpPr>
          <p:nvPr>
            <p:ph type="subTitle" idx="1"/>
          </p:nvPr>
        </p:nvSpPr>
        <p:spPr>
          <a:xfrm>
            <a:off x="804672" y="4096512"/>
            <a:ext cx="4167376" cy="1155525"/>
          </a:xfrm>
        </p:spPr>
        <p:txBody>
          <a:bodyPr anchor="t">
            <a:normAutofit/>
          </a:bodyPr>
          <a:lstStyle/>
          <a:p>
            <a:pPr algn="l"/>
            <a:endParaRPr lang="pl-PL" sz="2000"/>
          </a:p>
        </p:txBody>
      </p:sp>
    </p:spTree>
    <p:extLst>
      <p:ext uri="{BB962C8B-B14F-4D97-AF65-F5344CB8AC3E}">
        <p14:creationId xmlns:p14="http://schemas.microsoft.com/office/powerpoint/2010/main" val="3328292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200" advTm="33272">
        <p:fade/>
      </p:transition>
    </mc:Choice>
    <mc:Fallback>
      <p:transition spd="slow" advTm="33272">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D1D7179B-FF7C-482F-B3D9-2BE9ED1139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10300" cy="6858000"/>
          </a:xfrm>
          <a:custGeom>
            <a:avLst/>
            <a:gdLst>
              <a:gd name="connsiteX0" fmla="*/ 0 w 6210300"/>
              <a:gd name="connsiteY0" fmla="*/ 0 h 6858000"/>
              <a:gd name="connsiteX1" fmla="*/ 2628900 w 6210300"/>
              <a:gd name="connsiteY1" fmla="*/ 0 h 6858000"/>
              <a:gd name="connsiteX2" fmla="*/ 3034146 w 6210300"/>
              <a:gd name="connsiteY2" fmla="*/ 0 h 6858000"/>
              <a:gd name="connsiteX3" fmla="*/ 6210300 w 6210300"/>
              <a:gd name="connsiteY3" fmla="*/ 6858000 h 6858000"/>
              <a:gd name="connsiteX4" fmla="*/ 2628900 w 6210300"/>
              <a:gd name="connsiteY4" fmla="*/ 6858000 h 6858000"/>
              <a:gd name="connsiteX5" fmla="*/ 0 w 621030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10300" h="6858000">
                <a:moveTo>
                  <a:pt x="0" y="0"/>
                </a:moveTo>
                <a:lnTo>
                  <a:pt x="2628900" y="0"/>
                </a:lnTo>
                <a:lnTo>
                  <a:pt x="3034146" y="0"/>
                </a:lnTo>
                <a:lnTo>
                  <a:pt x="6210300" y="6858000"/>
                </a:lnTo>
                <a:lnTo>
                  <a:pt x="26289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ytuł 1">
            <a:extLst>
              <a:ext uri="{FF2B5EF4-FFF2-40B4-BE49-F238E27FC236}">
                <a16:creationId xmlns:a16="http://schemas.microsoft.com/office/drawing/2014/main" id="{6A8FA3D8-4CBD-E061-34E6-8E3AF0EFA3C0}"/>
              </a:ext>
            </a:extLst>
          </p:cNvPr>
          <p:cNvSpPr>
            <a:spLocks noGrp="1"/>
          </p:cNvSpPr>
          <p:nvPr>
            <p:ph type="title"/>
          </p:nvPr>
        </p:nvSpPr>
        <p:spPr>
          <a:xfrm>
            <a:off x="833002" y="365125"/>
            <a:ext cx="3973667" cy="5811837"/>
          </a:xfrm>
        </p:spPr>
        <p:txBody>
          <a:bodyPr>
            <a:normAutofit/>
          </a:bodyPr>
          <a:lstStyle/>
          <a:p>
            <a:r>
              <a:rPr lang="pl-PL" dirty="0">
                <a:solidFill>
                  <a:srgbClr val="FFFFFF"/>
                </a:solidFill>
              </a:rPr>
              <a:t>Ruchy kontestatorskie</a:t>
            </a:r>
          </a:p>
        </p:txBody>
      </p:sp>
      <p:sp>
        <p:nvSpPr>
          <p:cNvPr id="3" name="Symbol zastępczy zawartości 2">
            <a:extLst>
              <a:ext uri="{FF2B5EF4-FFF2-40B4-BE49-F238E27FC236}">
                <a16:creationId xmlns:a16="http://schemas.microsoft.com/office/drawing/2014/main" id="{0EDCCF30-0BF4-BE07-0BB4-304311C71C29}"/>
              </a:ext>
            </a:extLst>
          </p:cNvPr>
          <p:cNvSpPr>
            <a:spLocks noGrp="1"/>
          </p:cNvSpPr>
          <p:nvPr>
            <p:ph idx="1"/>
          </p:nvPr>
        </p:nvSpPr>
        <p:spPr>
          <a:xfrm>
            <a:off x="5356927" y="365125"/>
            <a:ext cx="5996871" cy="5811837"/>
          </a:xfrm>
        </p:spPr>
        <p:txBody>
          <a:bodyPr anchor="ctr">
            <a:normAutofit/>
          </a:bodyPr>
          <a:lstStyle/>
          <a:p>
            <a:endParaRPr lang="pl-PL" sz="2000">
              <a:solidFill>
                <a:srgbClr val="FFFFFF"/>
              </a:solidFill>
            </a:endParaRPr>
          </a:p>
        </p:txBody>
      </p:sp>
    </p:spTree>
    <p:extLst>
      <p:ext uri="{BB962C8B-B14F-4D97-AF65-F5344CB8AC3E}">
        <p14:creationId xmlns:p14="http://schemas.microsoft.com/office/powerpoint/2010/main" val="160380937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W USA 50 lat po zniesieniu segregacji rasowej rasizm wciąż jest problemem |  Newsweek">
            <a:extLst>
              <a:ext uri="{FF2B5EF4-FFF2-40B4-BE49-F238E27FC236}">
                <a16:creationId xmlns:a16="http://schemas.microsoft.com/office/drawing/2014/main" id="{2D65802D-ED5E-0873-168A-2A238C87FDB3}"/>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9091" r="15435" b="-1"/>
          <a:stretch/>
        </p:blipFill>
        <p:spPr bwMode="auto">
          <a:xfrm>
            <a:off x="2562726" y="1"/>
            <a:ext cx="9629274" cy="6857999"/>
          </a:xfrm>
          <a:prstGeom prst="rect">
            <a:avLst/>
          </a:prstGeom>
          <a:noFill/>
          <a:extLst>
            <a:ext uri="{909E8E84-426E-40DD-AFC4-6F175D3DCCD1}">
              <a14:hiddenFill xmlns:a14="http://schemas.microsoft.com/office/drawing/2010/main">
                <a:solidFill>
                  <a:srgbClr val="FFFFFF"/>
                </a:solidFill>
              </a14:hiddenFill>
            </a:ext>
          </a:extLst>
        </p:spPr>
      </p:pic>
      <p:sp>
        <p:nvSpPr>
          <p:cNvPr id="3079" name="Freeform: Shape 3078">
            <a:extLst>
              <a:ext uri="{FF2B5EF4-FFF2-40B4-BE49-F238E27FC236}">
                <a16:creationId xmlns:a16="http://schemas.microsoft.com/office/drawing/2014/main" id="{D928DD85-BB99-450D-A702-2683E0296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6754318" cy="6858478"/>
          </a:xfrm>
          <a:custGeom>
            <a:avLst/>
            <a:gdLst>
              <a:gd name="connsiteX0" fmla="*/ 0 w 6754318"/>
              <a:gd name="connsiteY0" fmla="*/ 6858478 h 6858478"/>
              <a:gd name="connsiteX1" fmla="*/ 6754318 w 6754318"/>
              <a:gd name="connsiteY1" fmla="*/ 6858478 h 6858478"/>
              <a:gd name="connsiteX2" fmla="*/ 3577943 w 6754318"/>
              <a:gd name="connsiteY2" fmla="*/ 0 h 6858478"/>
              <a:gd name="connsiteX3" fmla="*/ 3572366 w 6754318"/>
              <a:gd name="connsiteY3" fmla="*/ 0 h 6858478"/>
              <a:gd name="connsiteX4" fmla="*/ 2506138 w 6754318"/>
              <a:gd name="connsiteY4" fmla="*/ 0 h 6858478"/>
              <a:gd name="connsiteX5" fmla="*/ 0 w 6754318"/>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4318" h="6858478">
                <a:moveTo>
                  <a:pt x="0" y="6858478"/>
                </a:moveTo>
                <a:lnTo>
                  <a:pt x="6754318" y="6858478"/>
                </a:lnTo>
                <a:lnTo>
                  <a:pt x="3577943" y="0"/>
                </a:lnTo>
                <a:lnTo>
                  <a:pt x="3572366" y="0"/>
                </a:lnTo>
                <a:lnTo>
                  <a:pt x="2506138" y="0"/>
                </a:lnTo>
                <a:lnTo>
                  <a:pt x="0"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81" name="Freeform: Shape 3080">
            <a:extLst>
              <a:ext uri="{FF2B5EF4-FFF2-40B4-BE49-F238E27FC236}">
                <a16:creationId xmlns:a16="http://schemas.microsoft.com/office/drawing/2014/main" id="{240E5BD2-4019-4012-A1AA-628900E659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8"/>
            <a:ext cx="5953780" cy="6858478"/>
          </a:xfrm>
          <a:custGeom>
            <a:avLst/>
            <a:gdLst>
              <a:gd name="connsiteX0" fmla="*/ 0 w 5953780"/>
              <a:gd name="connsiteY0" fmla="*/ 6858478 h 6858478"/>
              <a:gd name="connsiteX1" fmla="*/ 5953780 w 5953780"/>
              <a:gd name="connsiteY1" fmla="*/ 6858478 h 6858478"/>
              <a:gd name="connsiteX2" fmla="*/ 2777405 w 5953780"/>
              <a:gd name="connsiteY2" fmla="*/ 0 h 6858478"/>
              <a:gd name="connsiteX3" fmla="*/ 2771828 w 5953780"/>
              <a:gd name="connsiteY3" fmla="*/ 0 h 6858478"/>
              <a:gd name="connsiteX4" fmla="*/ 1705600 w 5953780"/>
              <a:gd name="connsiteY4" fmla="*/ 0 h 6858478"/>
              <a:gd name="connsiteX5" fmla="*/ 0 w 5953780"/>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53780" h="6858478">
                <a:moveTo>
                  <a:pt x="0" y="6858478"/>
                </a:moveTo>
                <a:lnTo>
                  <a:pt x="5953780" y="6858478"/>
                </a:lnTo>
                <a:lnTo>
                  <a:pt x="2777405" y="0"/>
                </a:lnTo>
                <a:lnTo>
                  <a:pt x="2771828" y="0"/>
                </a:lnTo>
                <a:lnTo>
                  <a:pt x="1705600"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ytuł 1">
            <a:extLst>
              <a:ext uri="{FF2B5EF4-FFF2-40B4-BE49-F238E27FC236}">
                <a16:creationId xmlns:a16="http://schemas.microsoft.com/office/drawing/2014/main" id="{F6261A21-DCF7-5D75-E1AE-BF818C89D3CE}"/>
              </a:ext>
            </a:extLst>
          </p:cNvPr>
          <p:cNvSpPr>
            <a:spLocks noGrp="1"/>
          </p:cNvSpPr>
          <p:nvPr>
            <p:ph type="title"/>
          </p:nvPr>
        </p:nvSpPr>
        <p:spPr>
          <a:xfrm>
            <a:off x="804672" y="342006"/>
            <a:ext cx="3879232" cy="2248122"/>
          </a:xfrm>
        </p:spPr>
        <p:txBody>
          <a:bodyPr vert="horz" lIns="91440" tIns="45720" rIns="91440" bIns="45720" rtlCol="0" anchor="b">
            <a:normAutofit/>
          </a:bodyPr>
          <a:lstStyle/>
          <a:p>
            <a:r>
              <a:rPr lang="en-US" sz="5000"/>
              <a:t>Walka z segregacją rasową w USA</a:t>
            </a:r>
          </a:p>
        </p:txBody>
      </p:sp>
    </p:spTree>
    <p:extLst>
      <p:ext uri="{BB962C8B-B14F-4D97-AF65-F5344CB8AC3E}">
        <p14:creationId xmlns:p14="http://schemas.microsoft.com/office/powerpoint/2010/main" val="172101690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Sobór Watykański II - lekcja do odrobienia - cz. 1">
            <a:extLst>
              <a:ext uri="{FF2B5EF4-FFF2-40B4-BE49-F238E27FC236}">
                <a16:creationId xmlns:a16="http://schemas.microsoft.com/office/drawing/2014/main" id="{80142215-79F1-AF67-DB56-B419901861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352" r="7295"/>
          <a:stretch/>
        </p:blipFill>
        <p:spPr bwMode="auto">
          <a:xfrm>
            <a:off x="4117521" y="10"/>
            <a:ext cx="8074479"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3" name="Freeform: Shape 4102">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05" name="Freeform: Shape 4104">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ytuł 1">
            <a:extLst>
              <a:ext uri="{FF2B5EF4-FFF2-40B4-BE49-F238E27FC236}">
                <a16:creationId xmlns:a16="http://schemas.microsoft.com/office/drawing/2014/main" id="{C3311A4C-0538-FD64-DB24-563EB3AE5B8C}"/>
              </a:ext>
            </a:extLst>
          </p:cNvPr>
          <p:cNvSpPr>
            <a:spLocks noGrp="1"/>
          </p:cNvSpPr>
          <p:nvPr>
            <p:ph type="title"/>
          </p:nvPr>
        </p:nvSpPr>
        <p:spPr>
          <a:xfrm>
            <a:off x="804672" y="365125"/>
            <a:ext cx="5266155" cy="1325563"/>
          </a:xfrm>
        </p:spPr>
        <p:txBody>
          <a:bodyPr>
            <a:normAutofit/>
          </a:bodyPr>
          <a:lstStyle/>
          <a:p>
            <a:r>
              <a:rPr lang="pl-PL" dirty="0"/>
              <a:t>Sobór watykański II</a:t>
            </a:r>
          </a:p>
        </p:txBody>
      </p:sp>
      <p:sp>
        <p:nvSpPr>
          <p:cNvPr id="3" name="Symbol zastępczy zawartości 2">
            <a:extLst>
              <a:ext uri="{FF2B5EF4-FFF2-40B4-BE49-F238E27FC236}">
                <a16:creationId xmlns:a16="http://schemas.microsoft.com/office/drawing/2014/main" id="{881D794C-B98D-D5ED-2B23-D62A132224DF}"/>
              </a:ext>
            </a:extLst>
          </p:cNvPr>
          <p:cNvSpPr>
            <a:spLocks noGrp="1"/>
          </p:cNvSpPr>
          <p:nvPr>
            <p:ph idx="1"/>
          </p:nvPr>
        </p:nvSpPr>
        <p:spPr>
          <a:xfrm>
            <a:off x="804672" y="2022601"/>
            <a:ext cx="3941499" cy="4154361"/>
          </a:xfrm>
        </p:spPr>
        <p:txBody>
          <a:bodyPr>
            <a:normAutofit/>
          </a:bodyPr>
          <a:lstStyle/>
          <a:p>
            <a:endParaRPr lang="pl-PL" sz="2000" dirty="0"/>
          </a:p>
        </p:txBody>
      </p:sp>
    </p:spTree>
    <p:extLst>
      <p:ext uri="{BB962C8B-B14F-4D97-AF65-F5344CB8AC3E}">
        <p14:creationId xmlns:p14="http://schemas.microsoft.com/office/powerpoint/2010/main" val="94095867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124</TotalTime>
  <Words>310</Words>
  <Application>Microsoft Office PowerPoint</Application>
  <PresentationFormat>Panoramiczny</PresentationFormat>
  <Paragraphs>14</Paragraphs>
  <Slides>5</Slides>
  <Notes>5</Notes>
  <HiddenSlides>0</HiddenSlides>
  <MMClips>1</MMClips>
  <ScaleCrop>false</ScaleCrop>
  <HeadingPairs>
    <vt:vector size="6" baseType="variant">
      <vt:variant>
        <vt:lpstr>Używane czcionki</vt:lpstr>
      </vt:variant>
      <vt:variant>
        <vt:i4>3</vt:i4>
      </vt:variant>
      <vt:variant>
        <vt:lpstr>Motyw</vt:lpstr>
      </vt:variant>
      <vt:variant>
        <vt:i4>1</vt:i4>
      </vt:variant>
      <vt:variant>
        <vt:lpstr>Tytuły slajdów</vt:lpstr>
      </vt:variant>
      <vt:variant>
        <vt:i4>5</vt:i4>
      </vt:variant>
    </vt:vector>
  </HeadingPairs>
  <TitlesOfParts>
    <vt:vector size="9" baseType="lpstr">
      <vt:lpstr>Arial</vt:lpstr>
      <vt:lpstr>Calibri</vt:lpstr>
      <vt:lpstr>Calibri Light</vt:lpstr>
      <vt:lpstr>Motyw pakietu Office</vt:lpstr>
      <vt:lpstr>Prezentacja programu PowerPoint</vt:lpstr>
      <vt:lpstr>Rewolucja obyczajowa</vt:lpstr>
      <vt:lpstr>Ruchy kontestatorskie</vt:lpstr>
      <vt:lpstr>Walka z segregacją rasową w USA</vt:lpstr>
      <vt:lpstr>Sobór watykański II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Hubert Szczesek</dc:creator>
  <cp:lastModifiedBy>Hubert Szczesek</cp:lastModifiedBy>
  <cp:revision>1</cp:revision>
  <dcterms:created xsi:type="dcterms:W3CDTF">2023-01-31T14:36:40Z</dcterms:created>
  <dcterms:modified xsi:type="dcterms:W3CDTF">2023-01-31T16:41:29Z</dcterms:modified>
</cp:coreProperties>
</file>