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6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7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8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9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10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  <p:sldMasterId id="2147483672" r:id="rId3"/>
    <p:sldMasterId id="2147483678" r:id="rId4"/>
    <p:sldMasterId id="2147483684" r:id="rId5"/>
    <p:sldMasterId id="2147483690" r:id="rId6"/>
    <p:sldMasterId id="2147483696" r:id="rId7"/>
    <p:sldMasterId id="2147483702" r:id="rId8"/>
    <p:sldMasterId id="2147483708" r:id="rId9"/>
    <p:sldMasterId id="2147483714" r:id="rId10"/>
    <p:sldMasterId id="2147483720" r:id="rId11"/>
  </p:sldMasterIdLst>
  <p:sldIdLst>
    <p:sldId id="256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  <p:sldId id="269" r:id="rId25"/>
    <p:sldId id="270" r:id="rId26"/>
  </p:sldIdLst>
  <p:sldSz cx="8128000" cy="4572000"/>
  <p:notesSz cx="8128000" cy="4572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9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0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33333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33333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0640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33333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0106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297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291284" y="888"/>
            <a:ext cx="471805" cy="676910"/>
          </a:xfrm>
          <a:custGeom>
            <a:avLst/>
            <a:gdLst/>
            <a:ahLst/>
            <a:cxnLst/>
            <a:rect l="l" t="t" r="r" b="b"/>
            <a:pathLst>
              <a:path w="471804" h="676910">
                <a:moveTo>
                  <a:pt x="471368" y="676839"/>
                </a:moveTo>
                <a:lnTo>
                  <a:pt x="0" y="676839"/>
                </a:lnTo>
                <a:lnTo>
                  <a:pt x="0" y="0"/>
                </a:lnTo>
                <a:lnTo>
                  <a:pt x="471368" y="0"/>
                </a:lnTo>
                <a:lnTo>
                  <a:pt x="471368" y="676839"/>
                </a:lnTo>
                <a:close/>
              </a:path>
            </a:pathLst>
          </a:custGeom>
          <a:solidFill>
            <a:srgbClr val="2359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0640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6743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4529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88138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811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28702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291284" y="888"/>
            <a:ext cx="471805" cy="676910"/>
          </a:xfrm>
          <a:custGeom>
            <a:avLst/>
            <a:gdLst/>
            <a:ahLst/>
            <a:cxnLst/>
            <a:rect l="l" t="t" r="r" b="b"/>
            <a:pathLst>
              <a:path w="471804" h="676910">
                <a:moveTo>
                  <a:pt x="471368" y="676839"/>
                </a:moveTo>
                <a:lnTo>
                  <a:pt x="0" y="676839"/>
                </a:lnTo>
                <a:lnTo>
                  <a:pt x="0" y="0"/>
                </a:lnTo>
                <a:lnTo>
                  <a:pt x="471368" y="0"/>
                </a:lnTo>
                <a:lnTo>
                  <a:pt x="471368" y="676839"/>
                </a:lnTo>
                <a:close/>
              </a:path>
            </a:pathLst>
          </a:custGeom>
          <a:solidFill>
            <a:srgbClr val="2359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0640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55374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7257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50766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64351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976861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291284" y="888"/>
            <a:ext cx="471805" cy="676910"/>
          </a:xfrm>
          <a:custGeom>
            <a:avLst/>
            <a:gdLst/>
            <a:ahLst/>
            <a:cxnLst/>
            <a:rect l="l" t="t" r="r" b="b"/>
            <a:pathLst>
              <a:path w="471804" h="676910">
                <a:moveTo>
                  <a:pt x="471368" y="676839"/>
                </a:moveTo>
                <a:lnTo>
                  <a:pt x="0" y="676839"/>
                </a:lnTo>
                <a:lnTo>
                  <a:pt x="0" y="0"/>
                </a:lnTo>
                <a:lnTo>
                  <a:pt x="471368" y="0"/>
                </a:lnTo>
                <a:lnTo>
                  <a:pt x="471368" y="676839"/>
                </a:lnTo>
                <a:close/>
              </a:path>
            </a:pathLst>
          </a:custGeom>
          <a:solidFill>
            <a:srgbClr val="2359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0640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639351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2592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6646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30935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48722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291284" y="888"/>
            <a:ext cx="471805" cy="676910"/>
          </a:xfrm>
          <a:custGeom>
            <a:avLst/>
            <a:gdLst/>
            <a:ahLst/>
            <a:cxnLst/>
            <a:rect l="l" t="t" r="r" b="b"/>
            <a:pathLst>
              <a:path w="471804" h="676910">
                <a:moveTo>
                  <a:pt x="471368" y="676839"/>
                </a:moveTo>
                <a:lnTo>
                  <a:pt x="0" y="676839"/>
                </a:lnTo>
                <a:lnTo>
                  <a:pt x="0" y="0"/>
                </a:lnTo>
                <a:lnTo>
                  <a:pt x="471368" y="0"/>
                </a:lnTo>
                <a:lnTo>
                  <a:pt x="471368" y="676839"/>
                </a:lnTo>
                <a:close/>
              </a:path>
            </a:pathLst>
          </a:custGeom>
          <a:solidFill>
            <a:srgbClr val="2359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0640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11458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57066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677299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17842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95972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291284" y="888"/>
            <a:ext cx="471805" cy="676910"/>
          </a:xfrm>
          <a:custGeom>
            <a:avLst/>
            <a:gdLst/>
            <a:ahLst/>
            <a:cxnLst/>
            <a:rect l="l" t="t" r="r" b="b"/>
            <a:pathLst>
              <a:path w="471804" h="676910">
                <a:moveTo>
                  <a:pt x="471368" y="676839"/>
                </a:moveTo>
                <a:lnTo>
                  <a:pt x="0" y="676839"/>
                </a:lnTo>
                <a:lnTo>
                  <a:pt x="0" y="0"/>
                </a:lnTo>
                <a:lnTo>
                  <a:pt x="471368" y="0"/>
                </a:lnTo>
                <a:lnTo>
                  <a:pt x="471368" y="676839"/>
                </a:lnTo>
                <a:close/>
              </a:path>
            </a:pathLst>
          </a:custGeom>
          <a:solidFill>
            <a:srgbClr val="2359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0640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33375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9222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7104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88683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9920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86480" y="1337290"/>
            <a:ext cx="3394075" cy="2739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2902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980189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28000" cy="454645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89767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09954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43616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86480" y="1337290"/>
            <a:ext cx="3394075" cy="2739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060193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57213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28000" cy="454645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751645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1098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80127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86480" y="1337290"/>
            <a:ext cx="3394075" cy="2739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459417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431705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28000" cy="454645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34402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8167108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55889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86480" y="1337290"/>
            <a:ext cx="3394075" cy="2739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368533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4753101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28000" cy="454645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404493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9600" y="1417320"/>
            <a:ext cx="6908800" cy="960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6741318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779161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86480" y="1337290"/>
            <a:ext cx="3394075" cy="2739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03144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92049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28000" cy="454645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97072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3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theme" Target="../theme/theme11.xml"/><Relationship Id="rId5" Type="http://schemas.openxmlformats.org/officeDocument/2006/relationships/slideLayout" Target="../slideLayouts/slideLayout55.xml"/><Relationship Id="rId4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77453" y="701314"/>
            <a:ext cx="1320164" cy="6642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33333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66946" y="1534603"/>
            <a:ext cx="6767830" cy="2183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34375" y="1443284"/>
            <a:ext cx="2718434" cy="9582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2794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34375" y="1443284"/>
            <a:ext cx="2718434" cy="9582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96508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34375" y="1443284"/>
            <a:ext cx="2718434" cy="9582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8572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34375" y="1443284"/>
            <a:ext cx="2718434" cy="9582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96568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34375" y="1443284"/>
            <a:ext cx="2718434" cy="9582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0" i="0">
                <a:solidFill>
                  <a:srgbClr val="2D2D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3951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36204" y="274778"/>
            <a:ext cx="5287009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325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36204" y="274778"/>
            <a:ext cx="5287009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07702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36204" y="274778"/>
            <a:ext cx="5287009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8855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36204" y="274778"/>
            <a:ext cx="5287009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0965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36204" y="274778"/>
            <a:ext cx="5287009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36363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6400" y="1051560"/>
            <a:ext cx="731520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zh-CN" smtClean="0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5244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44916" y="447111"/>
            <a:ext cx="2942868" cy="409934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01098" y="1316856"/>
            <a:ext cx="3614420" cy="651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970" marR="5080" indent="-1905">
              <a:lnSpc>
                <a:spcPct val="114100"/>
              </a:lnSpc>
              <a:spcBef>
                <a:spcPts val="95"/>
              </a:spcBef>
            </a:pPr>
            <a:r>
              <a:rPr sz="1800" dirty="0">
                <a:solidFill>
                  <a:srgbClr val="2D2D2D"/>
                </a:solidFill>
              </a:rPr>
              <a:t>Exploration</a:t>
            </a:r>
            <a:r>
              <a:rPr sz="1800" spc="295" dirty="0">
                <a:solidFill>
                  <a:srgbClr val="2D2D2D"/>
                </a:solidFill>
              </a:rPr>
              <a:t> </a:t>
            </a:r>
            <a:r>
              <a:rPr sz="1800" dirty="0">
                <a:solidFill>
                  <a:srgbClr val="2D2D2D"/>
                </a:solidFill>
              </a:rPr>
              <a:t>Techniques:</a:t>
            </a:r>
            <a:r>
              <a:rPr sz="1800" spc="229" dirty="0">
                <a:solidFill>
                  <a:srgbClr val="2D2D2D"/>
                </a:solidFill>
              </a:rPr>
              <a:t> </a:t>
            </a:r>
            <a:r>
              <a:rPr sz="1800" spc="-10" dirty="0">
                <a:solidFill>
                  <a:srgbClr val="2D2D2D"/>
                </a:solidFill>
              </a:rPr>
              <a:t>Unveiling </a:t>
            </a:r>
            <a:r>
              <a:rPr sz="1800" dirty="0">
                <a:solidFill>
                  <a:srgbClr val="2D2D2D"/>
                </a:solidFill>
              </a:rPr>
              <a:t>the</a:t>
            </a:r>
            <a:r>
              <a:rPr sz="1800" spc="200" dirty="0">
                <a:solidFill>
                  <a:srgbClr val="2D2D2D"/>
                </a:solidFill>
              </a:rPr>
              <a:t> </a:t>
            </a:r>
            <a:r>
              <a:rPr sz="1800" dirty="0">
                <a:solidFill>
                  <a:srgbClr val="2D2D2D"/>
                </a:solidFill>
              </a:rPr>
              <a:t>Earth's</a:t>
            </a:r>
            <a:r>
              <a:rPr sz="1800" spc="10" dirty="0">
                <a:solidFill>
                  <a:srgbClr val="2D2D2D"/>
                </a:solidFill>
              </a:rPr>
              <a:t> </a:t>
            </a:r>
            <a:r>
              <a:rPr sz="1800" spc="-10" dirty="0">
                <a:solidFill>
                  <a:srgbClr val="2D2D2D"/>
                </a:solidFill>
              </a:rPr>
              <a:t>Secrets</a:t>
            </a:r>
            <a:endParaRPr sz="1800"/>
          </a:p>
        </p:txBody>
      </p:sp>
      <p:sp>
        <p:nvSpPr>
          <p:cNvPr id="4" name="object 4"/>
          <p:cNvSpPr txBox="1"/>
          <p:nvPr/>
        </p:nvSpPr>
        <p:spPr>
          <a:xfrm>
            <a:off x="999952" y="2198024"/>
            <a:ext cx="3707765" cy="108585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 indent="3810">
              <a:lnSpc>
                <a:spcPct val="132700"/>
              </a:lnSpc>
              <a:spcBef>
                <a:spcPts val="130"/>
              </a:spcBef>
            </a:pP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This</a:t>
            </a:r>
            <a:r>
              <a:rPr sz="800" spc="1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presentation</a:t>
            </a:r>
            <a:r>
              <a:rPr sz="800" spc="26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delves</a:t>
            </a:r>
            <a:r>
              <a:rPr sz="800" spc="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into</a:t>
            </a:r>
            <a:r>
              <a:rPr sz="800" spc="10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various</a:t>
            </a:r>
            <a:r>
              <a:rPr sz="800" spc="1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exploration</a:t>
            </a:r>
            <a:r>
              <a:rPr sz="800" spc="19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techniques,</a:t>
            </a:r>
            <a:r>
              <a:rPr sz="800" spc="1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3A3A3"/>
                </a:solidFill>
                <a:latin typeface="Arial"/>
                <a:cs typeface="Arial"/>
              </a:rPr>
              <a:t>including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geological,</a:t>
            </a:r>
            <a:r>
              <a:rPr sz="800" spc="1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geophysical,</a:t>
            </a:r>
            <a:r>
              <a:rPr sz="800" spc="29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geochemical,</a:t>
            </a:r>
            <a:r>
              <a:rPr sz="800" spc="30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0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drilling</a:t>
            </a:r>
            <a:r>
              <a:rPr sz="800" spc="1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methods,</a:t>
            </a:r>
            <a:r>
              <a:rPr sz="800" spc="254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highlighting</a:t>
            </a:r>
            <a:r>
              <a:rPr sz="800" spc="2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3A3A3"/>
                </a:solidFill>
                <a:latin typeface="Arial"/>
                <a:cs typeface="Arial"/>
              </a:rPr>
              <a:t>their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advantages,</a:t>
            </a:r>
            <a:r>
              <a:rPr sz="800" spc="1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applications,</a:t>
            </a:r>
            <a:r>
              <a:rPr sz="800" spc="2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0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challenges</a:t>
            </a:r>
            <a:r>
              <a:rPr sz="800" spc="1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00" spc="229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locating</a:t>
            </a:r>
            <a:r>
              <a:rPr sz="800" spc="1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natural</a:t>
            </a:r>
            <a:r>
              <a:rPr sz="800" spc="1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resources</a:t>
            </a:r>
            <a:r>
              <a:rPr sz="800" spc="1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 understanding</a:t>
            </a:r>
            <a:r>
              <a:rPr sz="800" spc="30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geological</a:t>
            </a:r>
            <a:r>
              <a:rPr sz="800" spc="2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3A3A3"/>
                </a:solidFill>
                <a:latin typeface="Arial"/>
                <a:cs typeface="Arial"/>
              </a:rPr>
              <a:t>formations.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5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</a:pPr>
            <a:r>
              <a:rPr sz="800" dirty="0">
                <a:solidFill>
                  <a:srgbClr val="3869EB"/>
                </a:solidFill>
                <a:latin typeface="Arial"/>
                <a:cs typeface="Arial"/>
              </a:rPr>
              <a:t>Don</a:t>
            </a:r>
            <a:r>
              <a:rPr sz="800" spc="165" dirty="0">
                <a:solidFill>
                  <a:srgbClr val="3869EB"/>
                </a:solidFill>
                <a:latin typeface="Arial"/>
                <a:cs typeface="Arial"/>
              </a:rPr>
              <a:t> </a:t>
            </a:r>
            <a:r>
              <a:rPr sz="800" spc="65" dirty="0">
                <a:solidFill>
                  <a:srgbClr val="3869EB"/>
                </a:solidFill>
                <a:latin typeface="Arial"/>
                <a:cs typeface="Arial"/>
              </a:rPr>
              <a:t>Ernest</a:t>
            </a:r>
            <a:r>
              <a:rPr sz="800" spc="-65" dirty="0">
                <a:solidFill>
                  <a:srgbClr val="3869EB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3869EB"/>
                </a:solidFill>
                <a:latin typeface="Arial"/>
                <a:cs typeface="Arial"/>
              </a:rPr>
              <a:t>Padilla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52455" y="1788018"/>
            <a:ext cx="1923693" cy="190281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038555" y="274778"/>
            <a:ext cx="4773295" cy="6350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10"/>
              </a:spcBef>
            </a:pPr>
            <a:r>
              <a:rPr sz="1800" dirty="0">
                <a:solidFill>
                  <a:srgbClr val="343434"/>
                </a:solidFill>
                <a:latin typeface="Arial"/>
                <a:cs typeface="Arial"/>
              </a:rPr>
              <a:t>Exploration</a:t>
            </a:r>
            <a:r>
              <a:rPr sz="1800" spc="2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343434"/>
                </a:solidFill>
                <a:latin typeface="Arial"/>
                <a:cs typeface="Arial"/>
              </a:rPr>
              <a:t>Techniques</a:t>
            </a:r>
            <a:r>
              <a:rPr sz="1800" spc="1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343434"/>
                </a:solidFill>
                <a:latin typeface="Arial"/>
                <a:cs typeface="Arial"/>
              </a:rPr>
              <a:t>in</a:t>
            </a:r>
            <a:r>
              <a:rPr sz="1800" spc="1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343434"/>
                </a:solidFill>
                <a:latin typeface="Arial"/>
                <a:cs typeface="Arial"/>
              </a:rPr>
              <a:t>Geological</a:t>
            </a:r>
            <a:r>
              <a:rPr sz="18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343434"/>
                </a:solidFill>
                <a:latin typeface="Arial"/>
                <a:cs typeface="Arial"/>
              </a:rPr>
              <a:t>Studies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05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</a:t>
            </a:r>
            <a:r>
              <a:rPr sz="850" spc="-1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Overview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Geologica</a:t>
            </a:r>
            <a:r>
              <a:rPr sz="850" dirty="0">
                <a:solidFill>
                  <a:srgbClr val="858587"/>
                </a:solidFill>
                <a:latin typeface="Arial"/>
                <a:cs typeface="Arial"/>
              </a:rPr>
              <a:t>l</a:t>
            </a:r>
            <a:r>
              <a:rPr sz="850" spc="-75" dirty="0">
                <a:solidFill>
                  <a:srgbClr val="858587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Exploration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Methods</a:t>
            </a:r>
            <a:r>
              <a:rPr sz="850" spc="-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Their</a:t>
            </a:r>
            <a:r>
              <a:rPr sz="850" spc="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Applications</a:t>
            </a:r>
            <a:endParaRPr sz="8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15392" y="1458609"/>
            <a:ext cx="1602740" cy="102171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R="13335" algn="r">
              <a:lnSpc>
                <a:spcPct val="100000"/>
              </a:lnSpc>
              <a:spcBef>
                <a:spcPts val="434"/>
              </a:spcBef>
            </a:pPr>
            <a:r>
              <a:rPr sz="850" dirty="0">
                <a:solidFill>
                  <a:srgbClr val="4B4B4B"/>
                </a:solidFill>
                <a:latin typeface="Arial"/>
                <a:cs typeface="Arial"/>
              </a:rPr>
              <a:t>Geological</a:t>
            </a:r>
            <a:r>
              <a:rPr sz="850" spc="140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65" dirty="0">
                <a:solidFill>
                  <a:srgbClr val="343434"/>
                </a:solidFill>
                <a:latin typeface="Arial"/>
                <a:cs typeface="Arial"/>
              </a:rPr>
              <a:t>mapping</a:t>
            </a:r>
            <a:r>
              <a:rPr sz="85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B4B4B"/>
                </a:solidFill>
                <a:latin typeface="Arial"/>
                <a:cs typeface="Arial"/>
              </a:rPr>
              <a:t>identifies</a:t>
            </a:r>
            <a:endParaRPr sz="850">
              <a:latin typeface="Arial"/>
              <a:cs typeface="Arial"/>
            </a:endParaRPr>
          </a:p>
          <a:p>
            <a:pPr marL="36195" marR="5080" indent="636905" algn="r">
              <a:lnSpc>
                <a:spcPct val="128200"/>
              </a:lnSpc>
              <a:spcBef>
                <a:spcPts val="50"/>
              </a:spcBef>
            </a:pPr>
            <a:r>
              <a:rPr sz="850" dirty="0">
                <a:solidFill>
                  <a:srgbClr val="4B4B4B"/>
                </a:solidFill>
                <a:latin typeface="Arial"/>
                <a:cs typeface="Arial"/>
              </a:rPr>
              <a:t>mineral</a:t>
            </a:r>
            <a:r>
              <a:rPr sz="850" spc="250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4B4B4B"/>
                </a:solidFill>
                <a:latin typeface="Arial"/>
                <a:cs typeface="Arial"/>
              </a:rPr>
              <a:t>deposits.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This</a:t>
            </a:r>
            <a:r>
              <a:rPr sz="850" spc="-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technique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is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essential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for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informing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mining</a:t>
            </a:r>
            <a:r>
              <a:rPr sz="850" spc="-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operations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endParaRPr sz="850">
              <a:latin typeface="Arial"/>
              <a:cs typeface="Arial"/>
            </a:endParaRPr>
          </a:p>
          <a:p>
            <a:pPr marL="224154" marR="17145" indent="356235" algn="r">
              <a:lnSpc>
                <a:spcPct val="123200"/>
              </a:lnSpc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conducting</a:t>
            </a:r>
            <a:r>
              <a:rPr sz="850" spc="1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thorough environmental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assessments.</a:t>
            </a:r>
            <a:endParaRPr sz="8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56467" y="2939993"/>
            <a:ext cx="1655445" cy="1021715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294640" algn="r">
              <a:lnSpc>
                <a:spcPct val="128200"/>
              </a:lnSpc>
              <a:spcBef>
                <a:spcPts val="145"/>
              </a:spcBef>
            </a:pPr>
            <a:r>
              <a:rPr sz="850" spc="60" dirty="0">
                <a:solidFill>
                  <a:srgbClr val="4B4B4B"/>
                </a:solidFill>
                <a:latin typeface="Arial"/>
                <a:cs typeface="Arial"/>
              </a:rPr>
              <a:t>Outcrop</a:t>
            </a:r>
            <a:r>
              <a:rPr sz="850" spc="-80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50" dirty="0">
                <a:solidFill>
                  <a:srgbClr val="4B4B4B"/>
                </a:solidFill>
                <a:latin typeface="Arial"/>
                <a:cs typeface="Arial"/>
              </a:rPr>
              <a:t>studies</a:t>
            </a:r>
            <a:r>
              <a:rPr sz="850" spc="-100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4B4B4B"/>
                </a:solidFill>
                <a:latin typeface="Arial"/>
                <a:cs typeface="Arial"/>
              </a:rPr>
              <a:t>enhance </a:t>
            </a:r>
            <a:r>
              <a:rPr sz="850" dirty="0">
                <a:solidFill>
                  <a:srgbClr val="4B4B4B"/>
                </a:solidFill>
                <a:latin typeface="Arial"/>
                <a:cs typeface="Arial"/>
              </a:rPr>
              <a:t>geological</a:t>
            </a:r>
            <a:r>
              <a:rPr sz="850" spc="360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43434"/>
                </a:solidFill>
                <a:latin typeface="Arial"/>
                <a:cs typeface="Arial"/>
              </a:rPr>
              <a:t>knowledge</a:t>
            </a:r>
            <a:r>
              <a:rPr sz="850" spc="45" dirty="0">
                <a:solidFill>
                  <a:srgbClr val="5E5E5E"/>
                </a:solidFill>
                <a:latin typeface="Arial"/>
                <a:cs typeface="Arial"/>
              </a:rPr>
              <a:t>.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Investigating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exposed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rock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formations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helps</a:t>
            </a:r>
            <a:r>
              <a:rPr sz="850" spc="-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-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understanding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geological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history</a:t>
            </a:r>
            <a:r>
              <a:rPr sz="850" spc="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resource</a:t>
            </a:r>
            <a:endParaRPr sz="850">
              <a:latin typeface="Arial"/>
              <a:cs typeface="Arial"/>
            </a:endParaRPr>
          </a:p>
          <a:p>
            <a:pPr marR="10160" algn="r">
              <a:lnSpc>
                <a:spcPct val="100000"/>
              </a:lnSpc>
              <a:spcBef>
                <a:spcPts val="240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potential.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79729" y="1734713"/>
            <a:ext cx="707390" cy="54356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5470"/>
              </a:lnSpc>
            </a:pPr>
            <a:r>
              <a:rPr sz="5350" spc="-1570" dirty="0">
                <a:solidFill>
                  <a:srgbClr val="1D56E9"/>
                </a:solidFill>
                <a:latin typeface="PMingLiU"/>
                <a:cs typeface="PMingLiU"/>
              </a:rPr>
              <a:t>m</a:t>
            </a:r>
            <a:r>
              <a:rPr sz="5350" spc="-25" dirty="0">
                <a:solidFill>
                  <a:srgbClr val="1D56E9"/>
                </a:solidFill>
                <a:latin typeface="PMingLiU"/>
                <a:cs typeface="PMingLiU"/>
              </a:rPr>
              <a:t>-</a:t>
            </a:r>
            <a:endParaRPr sz="5350">
              <a:latin typeface="PMingLiU"/>
              <a:cs typeface="PMingLiU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34967" y="3186271"/>
            <a:ext cx="554355" cy="5556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0000"/>
              </a:lnSpc>
            </a:pPr>
            <a:r>
              <a:rPr sz="4150" dirty="0">
                <a:solidFill>
                  <a:srgbClr val="7E24D1"/>
                </a:solidFill>
                <a:latin typeface="PMingLiU"/>
                <a:cs typeface="PMingLiU"/>
              </a:rPr>
              <a:t>日</a:t>
            </a:r>
            <a:endParaRPr sz="4150">
              <a:latin typeface="PMingLiU"/>
              <a:cs typeface="PMingLiU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99285" y="1526292"/>
            <a:ext cx="525145" cy="84581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5350" spc="150" dirty="0">
                <a:solidFill>
                  <a:srgbClr val="3D44E4"/>
                </a:solidFill>
                <a:latin typeface="Times New Roman"/>
                <a:cs typeface="Times New Roman"/>
              </a:rPr>
              <a:t>II</a:t>
            </a:r>
            <a:endParaRPr sz="53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02948" y="3020447"/>
            <a:ext cx="506095" cy="82994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5250" spc="-475" dirty="0">
                <a:solidFill>
                  <a:srgbClr val="5D34D8"/>
                </a:solidFill>
                <a:latin typeface="Times New Roman"/>
                <a:cs typeface="Times New Roman"/>
              </a:rPr>
              <a:t>El</a:t>
            </a:r>
            <a:endParaRPr sz="52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11515" y="1458609"/>
            <a:ext cx="1689100" cy="10217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970" marR="277495">
              <a:lnSpc>
                <a:spcPct val="133100"/>
              </a:lnSpc>
              <a:spcBef>
                <a:spcPts val="95"/>
              </a:spcBef>
            </a:pPr>
            <a:r>
              <a:rPr sz="850" dirty="0">
                <a:solidFill>
                  <a:srgbClr val="4B4B4B"/>
                </a:solidFill>
                <a:latin typeface="Arial"/>
                <a:cs typeface="Arial"/>
              </a:rPr>
              <a:t>Direct</a:t>
            </a:r>
            <a:r>
              <a:rPr sz="850" spc="320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4B4B4B"/>
                </a:solidFill>
                <a:latin typeface="Arial"/>
                <a:cs typeface="Arial"/>
              </a:rPr>
              <a:t>observation</a:t>
            </a:r>
            <a:r>
              <a:rPr sz="850" spc="325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4B4B4B"/>
                </a:solidFill>
                <a:latin typeface="Arial"/>
                <a:cs typeface="Arial"/>
              </a:rPr>
              <a:t>reveals </a:t>
            </a:r>
            <a:r>
              <a:rPr sz="850" spc="50" dirty="0">
                <a:solidFill>
                  <a:srgbClr val="4B4B4B"/>
                </a:solidFill>
                <a:latin typeface="Arial"/>
                <a:cs typeface="Arial"/>
              </a:rPr>
              <a:t>Earth's</a:t>
            </a:r>
            <a:r>
              <a:rPr sz="850" spc="-125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4B4B4B"/>
                </a:solidFill>
                <a:latin typeface="Arial"/>
                <a:cs typeface="Arial"/>
              </a:rPr>
              <a:t>processes.</a:t>
            </a:r>
            <a:endParaRPr sz="850">
              <a:latin typeface="Arial"/>
              <a:cs typeface="Arial"/>
            </a:endParaRPr>
          </a:p>
          <a:p>
            <a:pPr marL="12700" marR="5080" indent="4445">
              <a:lnSpc>
                <a:spcPct val="123200"/>
              </a:lnSpc>
              <a:spcBef>
                <a:spcPts val="105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Observing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geological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features enables</a:t>
            </a:r>
            <a:r>
              <a:rPr sz="850" spc="-7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deeper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understanding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of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8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natura</a:t>
            </a:r>
            <a:r>
              <a:rPr sz="850" dirty="0">
                <a:solidFill>
                  <a:srgbClr val="858587"/>
                </a:solidFill>
                <a:latin typeface="Arial"/>
                <a:cs typeface="Arial"/>
              </a:rPr>
              <a:t>l</a:t>
            </a:r>
            <a:r>
              <a:rPr sz="850" spc="-55" dirty="0">
                <a:solidFill>
                  <a:srgbClr val="858587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processes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that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shape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our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planet</a:t>
            </a:r>
            <a:r>
              <a:rPr sz="850" dirty="0">
                <a:solidFill>
                  <a:srgbClr val="858587"/>
                </a:solidFill>
                <a:latin typeface="Arial"/>
                <a:cs typeface="Arial"/>
              </a:rPr>
              <a:t>'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858587"/>
                </a:solidFill>
                <a:latin typeface="Arial"/>
                <a:cs typeface="Arial"/>
              </a:rPr>
              <a:t>l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andscape.</a:t>
            </a:r>
            <a:endParaRPr sz="8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11191" y="3016615"/>
            <a:ext cx="1527810" cy="7023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 marR="62230" indent="1905">
              <a:lnSpc>
                <a:spcPct val="133100"/>
              </a:lnSpc>
              <a:spcBef>
                <a:spcPts val="95"/>
              </a:spcBef>
            </a:pPr>
            <a:r>
              <a:rPr sz="850" dirty="0">
                <a:solidFill>
                  <a:srgbClr val="4B4B4B"/>
                </a:solidFill>
                <a:latin typeface="Arial"/>
                <a:cs typeface="Arial"/>
              </a:rPr>
              <a:t>Sampling</a:t>
            </a:r>
            <a:r>
              <a:rPr sz="850" spc="270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4B4B4B"/>
                </a:solidFill>
                <a:latin typeface="Arial"/>
                <a:cs typeface="Arial"/>
              </a:rPr>
              <a:t>provides</a:t>
            </a:r>
            <a:r>
              <a:rPr sz="850" spc="320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B4B4B"/>
                </a:solidFill>
                <a:latin typeface="Arial"/>
                <a:cs typeface="Arial"/>
              </a:rPr>
              <a:t>material insights.</a:t>
            </a:r>
            <a:endParaRPr sz="850">
              <a:latin typeface="Arial"/>
              <a:cs typeface="Arial"/>
            </a:endParaRPr>
          </a:p>
          <a:p>
            <a:pPr marL="12700" marR="5080" indent="4445">
              <a:lnSpc>
                <a:spcPct val="118300"/>
              </a:lnSpc>
              <a:spcBef>
                <a:spcPts val="204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Collecting</a:t>
            </a:r>
            <a:r>
              <a:rPr sz="850" spc="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rocks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sediments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allows for</a:t>
            </a:r>
            <a:r>
              <a:rPr sz="850" spc="-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detailed</a:t>
            </a:r>
            <a:r>
              <a:rPr sz="850" spc="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analysis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endParaRPr sz="8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12904" y="3722828"/>
            <a:ext cx="1563370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Earth's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structure and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resources.</a:t>
            </a:r>
            <a:endParaRPr sz="8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96243" y="3658975"/>
            <a:ext cx="334010" cy="11290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7250" spc="10" dirty="0">
                <a:solidFill>
                  <a:srgbClr val="858587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 txBox="1"/>
          <p:nvPr/>
        </p:nvSpPr>
        <p:spPr>
          <a:xfrm>
            <a:off x="6596243" y="3746074"/>
            <a:ext cx="337185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05"/>
              </a:lnSpc>
            </a:pPr>
            <a:r>
              <a:rPr sz="7250" spc="35" dirty="0">
                <a:solidFill>
                  <a:srgbClr val="909090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686727" y="909194"/>
            <a:ext cx="681990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45" dirty="0">
                <a:solidFill>
                  <a:srgbClr val="E2E8FB"/>
                </a:solidFill>
                <a:latin typeface="Arial"/>
                <a:cs typeface="Arial"/>
              </a:rPr>
              <a:t>Project</a:t>
            </a:r>
            <a:r>
              <a:rPr sz="800" spc="-105" dirty="0">
                <a:solidFill>
                  <a:srgbClr val="E2E8FB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E2E8FB"/>
                </a:solidFill>
                <a:latin typeface="Arial"/>
                <a:cs typeface="Arial"/>
              </a:rPr>
              <a:t>Name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99322" y="909194"/>
            <a:ext cx="440055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E2E8FB"/>
                </a:solidFill>
                <a:latin typeface="Arial"/>
                <a:cs typeface="Arial"/>
              </a:rPr>
              <a:t>Location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31242" y="909194"/>
            <a:ext cx="744855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dirty="0">
                <a:solidFill>
                  <a:srgbClr val="E2E8FB"/>
                </a:solidFill>
                <a:latin typeface="Arial"/>
                <a:cs typeface="Arial"/>
              </a:rPr>
              <a:t>Resource</a:t>
            </a:r>
            <a:r>
              <a:rPr sz="800" spc="160" dirty="0">
                <a:solidFill>
                  <a:srgbClr val="E2E8FB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E2E8FB"/>
                </a:solidFill>
                <a:latin typeface="Arial"/>
                <a:cs typeface="Arial"/>
              </a:rPr>
              <a:t>Type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01098" y="1597808"/>
            <a:ext cx="2704465" cy="651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510" marR="5080" indent="-4445">
              <a:lnSpc>
                <a:spcPct val="114100"/>
              </a:lnSpc>
              <a:spcBef>
                <a:spcPts val="95"/>
              </a:spcBef>
            </a:pP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Real-World</a:t>
            </a:r>
            <a:r>
              <a:rPr sz="1800" spc="2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D2D2D"/>
                </a:solidFill>
                <a:latin typeface="Arial"/>
                <a:cs typeface="Arial"/>
              </a:rPr>
              <a:t>Applications</a:t>
            </a:r>
            <a:r>
              <a:rPr sz="1800" spc="5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of</a:t>
            </a:r>
            <a:r>
              <a:rPr sz="1800" spc="1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Geological</a:t>
            </a:r>
            <a:r>
              <a:rPr sz="180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D2D2D"/>
                </a:solidFill>
                <a:latin typeface="Arial"/>
                <a:cs typeface="Arial"/>
              </a:rPr>
              <a:t>Techniques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99756" y="2491746"/>
            <a:ext cx="2590165" cy="344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445">
              <a:lnSpc>
                <a:spcPct val="130900"/>
              </a:lnSpc>
              <a:spcBef>
                <a:spcPts val="100"/>
              </a:spcBef>
            </a:pP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Exploring</a:t>
            </a:r>
            <a:r>
              <a:rPr sz="800" spc="30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successful</a:t>
            </a:r>
            <a:r>
              <a:rPr sz="800" spc="9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mining</a:t>
            </a:r>
            <a:r>
              <a:rPr sz="800" spc="16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projects</a:t>
            </a:r>
            <a:r>
              <a:rPr sz="800" spc="13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using</a:t>
            </a:r>
            <a:r>
              <a:rPr sz="800" spc="19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geological methods</a:t>
            </a:r>
            <a:endParaRPr sz="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06861" y="2135168"/>
            <a:ext cx="1247140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dirty="0">
                <a:solidFill>
                  <a:srgbClr val="E2E8FB"/>
                </a:solidFill>
                <a:latin typeface="Arial"/>
                <a:cs typeface="Arial"/>
              </a:rPr>
              <a:t>KGHM</a:t>
            </a:r>
            <a:r>
              <a:rPr sz="800" spc="90" dirty="0">
                <a:solidFill>
                  <a:srgbClr val="E2E8FB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E2E8FB"/>
                </a:solidFill>
                <a:latin typeface="Arial"/>
                <a:cs typeface="Arial"/>
              </a:rPr>
              <a:t>Polska</a:t>
            </a:r>
            <a:r>
              <a:rPr sz="800" spc="245" dirty="0">
                <a:solidFill>
                  <a:srgbClr val="E2E8FB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E2E8FB"/>
                </a:solidFill>
                <a:latin typeface="Arial"/>
                <a:cs typeface="Arial"/>
              </a:rPr>
              <a:t>Mied</a:t>
            </a:r>
            <a:r>
              <a:rPr sz="700" dirty="0">
                <a:solidFill>
                  <a:srgbClr val="E2E8FB"/>
                </a:solidFill>
                <a:latin typeface="PMingLiU"/>
                <a:cs typeface="PMingLiU"/>
              </a:rPr>
              <a:t>之</a:t>
            </a:r>
            <a:r>
              <a:rPr sz="800" spc="-20" dirty="0">
                <a:solidFill>
                  <a:srgbClr val="E2E8FB"/>
                </a:solidFill>
                <a:latin typeface="Arial"/>
                <a:cs typeface="Arial"/>
              </a:rPr>
              <a:t>S</a:t>
            </a:r>
            <a:r>
              <a:rPr sz="800" spc="-20" dirty="0">
                <a:solidFill>
                  <a:srgbClr val="BACAF7"/>
                </a:solidFill>
                <a:latin typeface="Arial"/>
                <a:cs typeface="Arial"/>
              </a:rPr>
              <a:t>.</a:t>
            </a:r>
            <a:r>
              <a:rPr sz="800" spc="-20" dirty="0">
                <a:solidFill>
                  <a:srgbClr val="E2E8FB"/>
                </a:solidFill>
                <a:latin typeface="Arial"/>
                <a:cs typeface="Arial"/>
              </a:rPr>
              <a:t>A</a:t>
            </a:r>
            <a:r>
              <a:rPr sz="800" spc="-20" dirty="0">
                <a:solidFill>
                  <a:srgbClr val="BACAF7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49873" y="2141554"/>
            <a:ext cx="337820" cy="13970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Poland</a:t>
            </a:r>
            <a:endParaRPr sz="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59678" y="2141554"/>
            <a:ext cx="681990" cy="13970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Copper,</a:t>
            </a:r>
            <a:r>
              <a:rPr sz="800" spc="10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Silver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65903" y="3361142"/>
            <a:ext cx="930275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60" dirty="0">
                <a:solidFill>
                  <a:srgbClr val="E2E8FB"/>
                </a:solidFill>
                <a:latin typeface="Arial"/>
                <a:cs typeface="Arial"/>
              </a:rPr>
              <a:t>Mount</a:t>
            </a:r>
            <a:r>
              <a:rPr sz="800" spc="25" dirty="0">
                <a:solidFill>
                  <a:srgbClr val="E2E8FB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E2E8FB"/>
                </a:solidFill>
                <a:latin typeface="Arial"/>
                <a:cs typeface="Arial"/>
              </a:rPr>
              <a:t>Polley</a:t>
            </a:r>
            <a:r>
              <a:rPr sz="800" spc="50" dirty="0">
                <a:solidFill>
                  <a:srgbClr val="E2E8FB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E2E8FB"/>
                </a:solidFill>
                <a:latin typeface="Arial"/>
                <a:cs typeface="Arial"/>
              </a:rPr>
              <a:t>Mine</a:t>
            </a:r>
            <a:endParaRPr sz="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027146" y="3367528"/>
            <a:ext cx="375920" cy="13970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Canada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78481" y="3367528"/>
            <a:ext cx="643890" cy="13970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Gold,</a:t>
            </a:r>
            <a:r>
              <a:rPr sz="800" spc="4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Copper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 txBox="1"/>
          <p:nvPr/>
        </p:nvSpPr>
        <p:spPr>
          <a:xfrm>
            <a:off x="6596243" y="3746074"/>
            <a:ext cx="337185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05"/>
              </a:lnSpc>
            </a:pPr>
            <a:r>
              <a:rPr sz="7250" spc="35" dirty="0">
                <a:solidFill>
                  <a:srgbClr val="909090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00691" y="1444561"/>
            <a:ext cx="2390775" cy="9582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12900"/>
              </a:lnSpc>
              <a:spcBef>
                <a:spcPts val="120"/>
              </a:spcBef>
            </a:pPr>
            <a:r>
              <a:rPr sz="1800" dirty="0">
                <a:solidFill>
                  <a:srgbClr val="333333"/>
                </a:solidFill>
                <a:latin typeface="Arial"/>
                <a:cs typeface="Arial"/>
              </a:rPr>
              <a:t>Exploring</a:t>
            </a:r>
            <a:r>
              <a:rPr sz="1800" spc="204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333333"/>
                </a:solidFill>
                <a:latin typeface="Arial"/>
                <a:cs typeface="Arial"/>
              </a:rPr>
              <a:t>the </a:t>
            </a:r>
            <a:r>
              <a:rPr sz="1800" dirty="0">
                <a:solidFill>
                  <a:srgbClr val="333333"/>
                </a:solidFill>
                <a:latin typeface="Arial"/>
                <a:cs typeface="Arial"/>
              </a:rPr>
              <a:t>Advantages</a:t>
            </a:r>
            <a:r>
              <a:rPr sz="1800" spc="3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333333"/>
                </a:solidFill>
                <a:latin typeface="Arial"/>
                <a:cs typeface="Arial"/>
              </a:rPr>
              <a:t>of </a:t>
            </a:r>
            <a:r>
              <a:rPr sz="1800" dirty="0">
                <a:solidFill>
                  <a:srgbClr val="333333"/>
                </a:solidFill>
                <a:latin typeface="Arial"/>
                <a:cs typeface="Arial"/>
              </a:rPr>
              <a:t>Geological</a:t>
            </a:r>
            <a:r>
              <a:rPr sz="1800" spc="15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333333"/>
                </a:solidFill>
                <a:latin typeface="Arial"/>
                <a:cs typeface="Arial"/>
              </a:rPr>
              <a:t>Exploration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4290" y="2646271"/>
            <a:ext cx="2195195" cy="344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3200"/>
              </a:lnSpc>
              <a:spcBef>
                <a:spcPts val="100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Understanding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909090"/>
                </a:solidFill>
                <a:latin typeface="Arial"/>
                <a:cs typeface="Arial"/>
              </a:rPr>
              <a:t>Key</a:t>
            </a:r>
            <a:r>
              <a:rPr sz="850" spc="-5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Benefits</a:t>
            </a:r>
            <a:r>
              <a:rPr sz="850" spc="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909090"/>
                </a:solidFill>
                <a:latin typeface="Arial"/>
                <a:cs typeface="Arial"/>
              </a:rPr>
              <a:t>Geological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Exploration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in </a:t>
            </a:r>
            <a:r>
              <a:rPr sz="850" spc="-20" dirty="0">
                <a:solidFill>
                  <a:srgbClr val="909090"/>
                </a:solidFill>
                <a:latin typeface="Arial"/>
                <a:cs typeface="Arial"/>
              </a:rPr>
              <a:t>Resource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909090"/>
                </a:solidFill>
                <a:latin typeface="Arial"/>
                <a:cs typeface="Arial"/>
              </a:rPr>
              <a:t>Management</a:t>
            </a:r>
            <a:endParaRPr sz="85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>
              <a:lnSpc>
                <a:spcPct val="117000"/>
              </a:lnSpc>
              <a:spcBef>
                <a:spcPts val="70"/>
              </a:spcBef>
            </a:pPr>
            <a:r>
              <a:rPr dirty="0"/>
              <a:t>Direct</a:t>
            </a:r>
            <a:r>
              <a:rPr spc="-55" dirty="0"/>
              <a:t> </a:t>
            </a:r>
            <a:r>
              <a:rPr spc="-10" dirty="0"/>
              <a:t>Observation </a:t>
            </a:r>
            <a:r>
              <a:rPr dirty="0"/>
              <a:t>enhances</a:t>
            </a:r>
            <a:r>
              <a:rPr spc="-20" dirty="0"/>
              <a:t> data </a:t>
            </a:r>
            <a:r>
              <a:rPr spc="-10" dirty="0"/>
              <a:t>accuracy.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5375" y="1512245"/>
            <a:ext cx="1383665" cy="4470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05">
              <a:lnSpc>
                <a:spcPct val="115199"/>
              </a:lnSpc>
              <a:spcBef>
                <a:spcPts val="95"/>
              </a:spcBef>
            </a:pPr>
            <a:r>
              <a:rPr sz="1200" dirty="0">
                <a:solidFill>
                  <a:srgbClr val="333333"/>
                </a:solidFill>
                <a:latin typeface="Arial"/>
                <a:cs typeface="Arial"/>
              </a:rPr>
              <a:t>Detailed</a:t>
            </a:r>
            <a:r>
              <a:rPr sz="1200" spc="2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333333"/>
                </a:solidFill>
                <a:latin typeface="Arial"/>
                <a:cs typeface="Arial"/>
              </a:rPr>
              <a:t>Analysis</a:t>
            </a:r>
            <a:r>
              <a:rPr sz="1200" spc="-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333333"/>
                </a:solidFill>
                <a:latin typeface="Arial"/>
                <a:cs typeface="Arial"/>
              </a:rPr>
              <a:t>of </a:t>
            </a:r>
            <a:r>
              <a:rPr sz="1200" dirty="0">
                <a:solidFill>
                  <a:srgbClr val="333333"/>
                </a:solidFill>
                <a:latin typeface="Arial"/>
                <a:cs typeface="Arial"/>
              </a:rPr>
              <a:t>features</a:t>
            </a:r>
            <a:r>
              <a:rPr sz="1200" spc="-6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333333"/>
                </a:solidFill>
                <a:latin typeface="Arial"/>
                <a:cs typeface="Arial"/>
              </a:rPr>
              <a:t>is</a:t>
            </a:r>
            <a:r>
              <a:rPr sz="1200" spc="-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Arial"/>
                <a:cs typeface="Arial"/>
              </a:rPr>
              <a:t>possible.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50065" y="2171206"/>
            <a:ext cx="3635375" cy="209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1800" baseline="13888" dirty="0">
                <a:solidFill>
                  <a:srgbClr val="333333"/>
                </a:solidFill>
                <a:latin typeface="Arial"/>
                <a:cs typeface="Arial"/>
              </a:rPr>
              <a:t>Cost-Effective</a:t>
            </a:r>
            <a:r>
              <a:rPr sz="1800" spc="-254" baseline="13888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800" baseline="13888" dirty="0">
                <a:solidFill>
                  <a:srgbClr val="333333"/>
                </a:solidFill>
                <a:latin typeface="Arial"/>
                <a:cs typeface="Arial"/>
              </a:rPr>
              <a:t>initial</a:t>
            </a:r>
            <a:r>
              <a:rPr sz="1800" spc="135" baseline="13888" dirty="0">
                <a:solidFill>
                  <a:srgbClr val="333333"/>
                </a:solidFill>
                <a:latin typeface="Arial"/>
                <a:cs typeface="Arial"/>
              </a:rPr>
              <a:t> 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Often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less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expensive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than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other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techniques,</a:t>
            </a:r>
            <a:endParaRPr sz="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77605" y="2316791"/>
            <a:ext cx="926465" cy="4597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8700"/>
              </a:lnSpc>
              <a:spcBef>
                <a:spcPts val="95"/>
              </a:spcBef>
            </a:pPr>
            <a:r>
              <a:rPr sz="1200" spc="-10" dirty="0">
                <a:solidFill>
                  <a:srgbClr val="333333"/>
                </a:solidFill>
                <a:latin typeface="Arial"/>
                <a:cs typeface="Arial"/>
              </a:rPr>
              <a:t>assessments available.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75260" y="2891466"/>
            <a:ext cx="1014094" cy="88773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 indent="2540">
              <a:lnSpc>
                <a:spcPct val="117500"/>
              </a:lnSpc>
              <a:spcBef>
                <a:spcPts val="114"/>
              </a:spcBef>
            </a:pPr>
            <a:r>
              <a:rPr sz="1200" spc="-10" dirty="0">
                <a:solidFill>
                  <a:srgbClr val="333333"/>
                </a:solidFill>
                <a:latin typeface="Arial"/>
                <a:cs typeface="Arial"/>
              </a:rPr>
              <a:t>Minimal Environmental </a:t>
            </a:r>
            <a:r>
              <a:rPr sz="1200" dirty="0">
                <a:solidFill>
                  <a:srgbClr val="333333"/>
                </a:solidFill>
                <a:latin typeface="Arial"/>
                <a:cs typeface="Arial"/>
              </a:rPr>
              <a:t>Impact</a:t>
            </a:r>
            <a:r>
              <a:rPr sz="1200" spc="8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Arial"/>
                <a:cs typeface="Arial"/>
              </a:rPr>
              <a:t>during exploration.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44816" y="775385"/>
            <a:ext cx="2110740" cy="504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>
              <a:lnSpc>
                <a:spcPct val="123200"/>
              </a:lnSpc>
              <a:spcBef>
                <a:spcPts val="100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Provides</a:t>
            </a:r>
            <a:r>
              <a:rPr sz="850" spc="9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firsthand</a:t>
            </a:r>
            <a:r>
              <a:rPr sz="850" spc="10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data</a:t>
            </a:r>
            <a:r>
              <a:rPr sz="850" spc="-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on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rock</a:t>
            </a:r>
            <a:r>
              <a:rPr sz="850" spc="-2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types</a:t>
            </a:r>
            <a:r>
              <a:rPr sz="850" spc="15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and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structures,</a:t>
            </a:r>
            <a:r>
              <a:rPr sz="850" spc="35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ensuring</a:t>
            </a:r>
            <a:r>
              <a:rPr sz="850" spc="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reliable</a:t>
            </a:r>
            <a:r>
              <a:rPr sz="850" spc="4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information</a:t>
            </a:r>
            <a:r>
              <a:rPr sz="850" spc="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for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further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analysis.</a:t>
            </a:r>
            <a:endParaRPr sz="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47207" y="1477766"/>
            <a:ext cx="2145030" cy="504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>
              <a:lnSpc>
                <a:spcPct val="123200"/>
              </a:lnSpc>
              <a:spcBef>
                <a:spcPts val="100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Allows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comprehensive</a:t>
            </a:r>
            <a:r>
              <a:rPr sz="850" spc="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studies</a:t>
            </a: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909090"/>
                </a:solidFill>
                <a:latin typeface="Arial"/>
                <a:cs typeface="Arial"/>
              </a:rPr>
              <a:t>geological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features</a:t>
            </a:r>
            <a:r>
              <a:rPr sz="850" spc="105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formations,</a:t>
            </a:r>
            <a:r>
              <a:rPr sz="850" spc="15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contributing</a:t>
            </a:r>
            <a:r>
              <a:rPr sz="850" spc="10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909090"/>
                </a:solidFill>
                <a:latin typeface="Arial"/>
                <a:cs typeface="Arial"/>
              </a:rPr>
              <a:t>to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informed decision-making</a:t>
            </a:r>
            <a:r>
              <a:rPr sz="850" spc="-10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9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exploration.</a:t>
            </a:r>
            <a:endParaRPr sz="8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47396" y="2346161"/>
            <a:ext cx="1818639" cy="344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3200"/>
              </a:lnSpc>
              <a:spcBef>
                <a:spcPts val="100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making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it</a:t>
            </a:r>
            <a:r>
              <a:rPr sz="850" spc="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</a:t>
            </a:r>
            <a:r>
              <a:rPr sz="850" spc="-8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smart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choice</a:t>
            </a:r>
            <a:r>
              <a:rPr sz="850" spc="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for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909090"/>
                </a:solidFill>
                <a:latin typeface="Arial"/>
                <a:cs typeface="Arial"/>
              </a:rPr>
              <a:t>resource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identification</a:t>
            </a:r>
            <a:r>
              <a:rPr sz="850" spc="7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initial</a:t>
            </a:r>
            <a:r>
              <a:rPr sz="850" spc="2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evaluations.</a:t>
            </a:r>
            <a:endParaRPr sz="8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46440" y="3074085"/>
            <a:ext cx="2124075" cy="511175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 indent="2540">
              <a:lnSpc>
                <a:spcPct val="123200"/>
              </a:lnSpc>
              <a:spcBef>
                <a:spcPts val="150"/>
              </a:spcBef>
            </a:pP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Can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be</a:t>
            </a:r>
            <a:r>
              <a:rPr sz="850" spc="-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conducted</a:t>
            </a:r>
            <a:r>
              <a:rPr sz="850" spc="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with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minimal</a:t>
            </a:r>
            <a:r>
              <a:rPr sz="850" spc="5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909090"/>
                </a:solidFill>
                <a:latin typeface="Arial"/>
                <a:cs typeface="Arial"/>
              </a:rPr>
              <a:t>disturbance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to</a:t>
            </a:r>
            <a:r>
              <a:rPr sz="850" spc="6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the</a:t>
            </a:r>
            <a:r>
              <a:rPr sz="850" spc="-3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09090"/>
                </a:solidFill>
                <a:latin typeface="Arial"/>
                <a:cs typeface="Arial"/>
              </a:rPr>
              <a:t>environment,</a:t>
            </a:r>
            <a:r>
              <a:rPr sz="850" spc="5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promoting</a:t>
            </a:r>
            <a:r>
              <a:rPr sz="850" spc="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sustainable exploration</a:t>
            </a:r>
            <a:r>
              <a:rPr sz="850" spc="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practices.</a:t>
            </a:r>
            <a:endParaRPr sz="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6596243" y="3746074"/>
            <a:ext cx="337185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05"/>
              </a:lnSpc>
            </a:pPr>
            <a:r>
              <a:rPr sz="7250" spc="35" dirty="0">
                <a:solidFill>
                  <a:srgbClr val="909090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38976" y="274778"/>
            <a:ext cx="4937760" cy="3016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dirty="0">
                <a:solidFill>
                  <a:srgbClr val="2D2D2D"/>
                </a:solidFill>
              </a:rPr>
              <a:t>Geophysical</a:t>
            </a:r>
            <a:r>
              <a:rPr sz="1800" spc="315" dirty="0">
                <a:solidFill>
                  <a:srgbClr val="2D2D2D"/>
                </a:solidFill>
              </a:rPr>
              <a:t> </a:t>
            </a:r>
            <a:r>
              <a:rPr sz="1800" dirty="0">
                <a:solidFill>
                  <a:srgbClr val="2D2D2D"/>
                </a:solidFill>
              </a:rPr>
              <a:t>Exploration</a:t>
            </a:r>
            <a:r>
              <a:rPr sz="1800" spc="290" dirty="0">
                <a:solidFill>
                  <a:srgbClr val="2D2D2D"/>
                </a:solidFill>
              </a:rPr>
              <a:t> </a:t>
            </a:r>
            <a:r>
              <a:rPr sz="1800" dirty="0">
                <a:solidFill>
                  <a:srgbClr val="2D2D2D"/>
                </a:solidFill>
              </a:rPr>
              <a:t>Techniques</a:t>
            </a:r>
            <a:r>
              <a:rPr sz="1800" spc="180" dirty="0">
                <a:solidFill>
                  <a:srgbClr val="2D2D2D"/>
                </a:solidFill>
              </a:rPr>
              <a:t> </a:t>
            </a:r>
            <a:r>
              <a:rPr sz="1800" spc="45" dirty="0">
                <a:solidFill>
                  <a:srgbClr val="2D2D2D"/>
                </a:solidFill>
              </a:rPr>
              <a:t>Overview</a:t>
            </a:r>
            <a:endParaRPr sz="1800"/>
          </a:p>
        </p:txBody>
      </p:sp>
      <p:sp>
        <p:nvSpPr>
          <p:cNvPr id="3" name="object 3"/>
          <p:cNvSpPr txBox="1"/>
          <p:nvPr/>
        </p:nvSpPr>
        <p:spPr>
          <a:xfrm>
            <a:off x="2036204" y="753674"/>
            <a:ext cx="3605529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Understanding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Methods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for</a:t>
            </a:r>
            <a:r>
              <a:rPr sz="850" spc="-6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Mapping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Subsurface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Structures</a:t>
            </a:r>
            <a:r>
              <a:rPr sz="850" spc="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C8C8C"/>
                </a:solidFill>
                <a:latin typeface="Arial"/>
                <a:cs typeface="Arial"/>
              </a:rPr>
              <a:t>in</a:t>
            </a:r>
            <a:r>
              <a:rPr sz="850" spc="-20" dirty="0">
                <a:solidFill>
                  <a:srgbClr val="8C8C8C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Geology</a:t>
            </a:r>
            <a:endParaRPr sz="8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6946" y="1534603"/>
          <a:ext cx="6767830" cy="21831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92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6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81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82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12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58190">
                <a:tc>
                  <a:txBody>
                    <a:bodyPr/>
                    <a:lstStyle/>
                    <a:p>
                      <a:pPr marL="31750">
                        <a:lnSpc>
                          <a:spcPts val="4760"/>
                        </a:lnSpc>
                        <a:spcBef>
                          <a:spcPts val="1110"/>
                        </a:spcBef>
                      </a:pPr>
                      <a:r>
                        <a:rPr sz="4050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苞</a:t>
                      </a:r>
                      <a:endParaRPr sz="4050">
                        <a:latin typeface="PMingLiU"/>
                        <a:cs typeface="PMingLiU"/>
                      </a:endParaRPr>
                    </a:p>
                  </a:txBody>
                  <a:tcPr marL="0" marR="0" marT="140970" marB="0"/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ct val="100000"/>
                        </a:lnSpc>
                        <a:spcBef>
                          <a:spcPts val="1310"/>
                        </a:spcBef>
                      </a:pPr>
                      <a:r>
                        <a:rPr sz="3400" spc="-1430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胫</a:t>
                      </a:r>
                      <a:r>
                        <a:rPr sz="3400" spc="-1480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礼</a:t>
                      </a:r>
                      <a:endParaRPr sz="3400">
                        <a:latin typeface="PMingLiU"/>
                        <a:cs typeface="PMingLiU"/>
                      </a:endParaRPr>
                    </a:p>
                  </a:txBody>
                  <a:tcPr marL="0" marR="0" marT="166370" marB="0"/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ts val="5630"/>
                        </a:lnSpc>
                      </a:pPr>
                      <a:r>
                        <a:rPr sz="5600" spc="-3140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今</a:t>
                      </a:r>
                      <a:r>
                        <a:rPr sz="5600" spc="-3190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。</a:t>
                      </a:r>
                      <a:endParaRPr sz="5600">
                        <a:latin typeface="PMingLiU"/>
                        <a:cs typeface="PMingLiU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ts val="4425"/>
                        </a:lnSpc>
                      </a:pPr>
                      <a:r>
                        <a:rPr sz="3850" spc="-1390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匾</a:t>
                      </a:r>
                      <a:r>
                        <a:rPr sz="3850" spc="-1440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．</a:t>
                      </a:r>
                      <a:endParaRPr sz="3850">
                        <a:latin typeface="PMingLiU"/>
                        <a:cs typeface="PMingLiU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7165">
                        <a:lnSpc>
                          <a:spcPts val="5420"/>
                        </a:lnSpc>
                      </a:pPr>
                      <a:r>
                        <a:rPr sz="3350" spc="-3055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回</a:t>
                      </a:r>
                      <a:r>
                        <a:rPr sz="5050" spc="-2475" dirty="0">
                          <a:solidFill>
                            <a:srgbClr val="1D54E9"/>
                          </a:solidFill>
                          <a:latin typeface="PMingLiU"/>
                          <a:cs typeface="PMingLiU"/>
                        </a:rPr>
                        <a:t>＿</a:t>
                      </a:r>
                      <a:endParaRPr sz="5050">
                        <a:latin typeface="PMingLiU"/>
                        <a:cs typeface="PMingLiU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85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Geophysical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58115">
                        <a:lnSpc>
                          <a:spcPct val="100000"/>
                        </a:lnSpc>
                      </a:pPr>
                      <a:r>
                        <a:rPr sz="85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Exploration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49860">
                        <a:lnSpc>
                          <a:spcPct val="100000"/>
                        </a:lnSpc>
                      </a:pPr>
                      <a:r>
                        <a:rPr sz="850" spc="5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Non</a:t>
                      </a:r>
                      <a:r>
                        <a:rPr sz="850" spc="5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5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invasive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3271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Seismic</a:t>
                      </a:r>
                      <a:r>
                        <a:rPr sz="850" spc="18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Reflection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3843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Resource</a:t>
                      </a:r>
                      <a:r>
                        <a:rPr sz="850" spc="19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Location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660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85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Exploration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9050" marB="0"/>
                </a:tc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85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Techniques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9050" marB="0"/>
                </a:tc>
                <a:tc>
                  <a:txBody>
                    <a:bodyPr/>
                    <a:lstStyle/>
                    <a:p>
                      <a:pPr marL="14986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850" spc="6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Methods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9050" marB="0"/>
                </a:tc>
                <a:tc>
                  <a:txBody>
                    <a:bodyPr/>
                    <a:lstStyle/>
                    <a:p>
                      <a:pPr marL="13208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Commonly</a:t>
                      </a:r>
                      <a:r>
                        <a:rPr sz="850" spc="1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used</a:t>
                      </a:r>
                      <a:r>
                        <a:rPr sz="850" spc="-7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850" spc="-4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oil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50800" marB="0"/>
                </a:tc>
                <a:tc>
                  <a:txBody>
                    <a:bodyPr/>
                    <a:lstStyle/>
                    <a:p>
                      <a:pPr marL="13779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Helps</a:t>
                      </a:r>
                      <a:r>
                        <a:rPr sz="850" spc="-3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850" spc="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locating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5080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735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Utilizes</a:t>
                      </a:r>
                      <a:r>
                        <a:rPr sz="850" spc="-3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physical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22225" marB="0"/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Includes</a:t>
                      </a:r>
                      <a:r>
                        <a:rPr sz="850" spc="1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seismic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22225" marB="0"/>
                </a:tc>
                <a:tc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These</a:t>
                      </a:r>
                      <a:r>
                        <a:rPr sz="850" spc="-4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techniques</a:t>
                      </a:r>
                      <a:r>
                        <a:rPr sz="850" spc="-2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allow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22225" marB="0"/>
                </a:tc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850" spc="6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gas</a:t>
                      </a:r>
                      <a:r>
                        <a:rPr sz="850" spc="-10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exploration,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9525" marB="0"/>
                </a:tc>
                <a:tc>
                  <a:txBody>
                    <a:bodyPr/>
                    <a:lstStyle/>
                    <a:p>
                      <a:pPr marL="13906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valuable</a:t>
                      </a:r>
                      <a:r>
                        <a:rPr sz="850" spc="-4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resources</a:t>
                      </a:r>
                      <a:r>
                        <a:rPr sz="850" spc="-3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by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9385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properties</a:t>
                      </a:r>
                      <a:r>
                        <a:rPr sz="850" spc="7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850" spc="1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850" spc="2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Earth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reflection,</a:t>
                      </a:r>
                      <a:r>
                        <a:rPr sz="850" spc="27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magnetic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850" spc="5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mapping</a:t>
                      </a:r>
                      <a:r>
                        <a:rPr sz="850" spc="4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geological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providing</a:t>
                      </a:r>
                      <a:r>
                        <a:rPr sz="850" spc="8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critical</a:t>
                      </a:r>
                      <a:r>
                        <a:rPr sz="850" spc="-3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data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providing </a:t>
                      </a: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insight</a:t>
                      </a:r>
                      <a:r>
                        <a:rPr sz="850" spc="-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into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9385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850" spc="-4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identify</a:t>
                      </a:r>
                      <a:r>
                        <a:rPr sz="850" spc="10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subsurface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surveys,</a:t>
                      </a:r>
                      <a:r>
                        <a:rPr sz="850" spc="7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850" spc="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electrical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formations</a:t>
                      </a:r>
                      <a:r>
                        <a:rPr sz="850" spc="17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850" spc="-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locating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2763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850" spc="5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subsurface</a:t>
                      </a:r>
                      <a:r>
                        <a:rPr sz="850" spc="16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geology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13843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850" spc="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geological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structures</a:t>
                      </a:r>
                      <a:r>
                        <a:rPr sz="850" spc="27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effectively.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resistivity</a:t>
                      </a:r>
                      <a:r>
                        <a:rPr sz="850" spc="19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methods</a:t>
                      </a:r>
                      <a:r>
                        <a:rPr sz="850" spc="26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to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16256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analyze</a:t>
                      </a:r>
                      <a:r>
                        <a:rPr sz="850" spc="-2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geological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5113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resources</a:t>
                      </a:r>
                      <a:r>
                        <a:rPr sz="850" spc="3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without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15430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direct</a:t>
                      </a:r>
                      <a:r>
                        <a:rPr sz="850" spc="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sampling</a:t>
                      </a:r>
                      <a:r>
                        <a:rPr sz="850" spc="12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850" spc="10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the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5875" marB="0"/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850" spc="5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inform</a:t>
                      </a:r>
                      <a:r>
                        <a:rPr sz="850" spc="-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drilling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12763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decisions.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13716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50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structure</a:t>
                      </a:r>
                      <a:r>
                        <a:rPr sz="850" spc="85" dirty="0">
                          <a:solidFill>
                            <a:srgbClr val="8C8C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beneath</a:t>
                      </a:r>
                      <a:r>
                        <a:rPr sz="850" spc="14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the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13843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85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Earth's</a:t>
                      </a:r>
                      <a:r>
                        <a:rPr sz="850" spc="-4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surface.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ts val="930"/>
                        </a:lnSpc>
                        <a:spcBef>
                          <a:spcPts val="75"/>
                        </a:spcBef>
                      </a:pP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formations.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9525" marB="0"/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ts val="930"/>
                        </a:lnSpc>
                        <a:spcBef>
                          <a:spcPts val="75"/>
                        </a:spcBef>
                      </a:pPr>
                      <a:r>
                        <a:rPr sz="850" spc="-10" dirty="0">
                          <a:solidFill>
                            <a:srgbClr val="A3A3A3"/>
                          </a:solidFill>
                          <a:latin typeface="Arial"/>
                          <a:cs typeface="Arial"/>
                        </a:rPr>
                        <a:t>ground.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36707" y="237744"/>
            <a:ext cx="5370195" cy="9772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 marR="5080">
              <a:lnSpc>
                <a:spcPct val="114100"/>
              </a:lnSpc>
              <a:spcBef>
                <a:spcPts val="95"/>
              </a:spcBef>
            </a:pP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Diverse</a:t>
            </a:r>
            <a:r>
              <a:rPr sz="1800" spc="2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Applications</a:t>
            </a:r>
            <a:r>
              <a:rPr sz="1800" spc="25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of</a:t>
            </a:r>
            <a:r>
              <a:rPr sz="1800" spc="2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Geophysical</a:t>
            </a:r>
            <a:r>
              <a:rPr sz="1800" spc="3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Techniques</a:t>
            </a:r>
            <a:r>
              <a:rPr sz="1800" spc="1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2D2D2D"/>
                </a:solidFill>
                <a:latin typeface="Arial"/>
                <a:cs typeface="Arial"/>
              </a:rPr>
              <a:t>in </a:t>
            </a:r>
            <a:r>
              <a:rPr sz="1800" spc="-10" dirty="0">
                <a:solidFill>
                  <a:srgbClr val="2D2D2D"/>
                </a:solidFill>
                <a:latin typeface="Arial"/>
                <a:cs typeface="Arial"/>
              </a:rPr>
              <a:t>Exploration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05"/>
              </a:spcBef>
            </a:pP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Exp</a:t>
            </a:r>
            <a:r>
              <a:rPr sz="800" dirty="0">
                <a:solidFill>
                  <a:srgbClr val="7C8082"/>
                </a:solidFill>
                <a:latin typeface="Arial"/>
                <a:cs typeface="Arial"/>
              </a:rPr>
              <a:t>l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oring</a:t>
            </a:r>
            <a:r>
              <a:rPr sz="800" spc="19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09090"/>
                </a:solidFill>
                <a:latin typeface="Arial"/>
                <a:cs typeface="Arial"/>
              </a:rPr>
              <a:t>the</a:t>
            </a:r>
            <a:r>
              <a:rPr sz="800" spc="200" dirty="0">
                <a:solidFill>
                  <a:srgbClr val="90909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use</a:t>
            </a:r>
            <a:r>
              <a:rPr sz="800" spc="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00" spc="2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geophysical</a:t>
            </a:r>
            <a:r>
              <a:rPr sz="800" spc="114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methods</a:t>
            </a:r>
            <a:r>
              <a:rPr sz="800" spc="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00" spc="1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3A3A3"/>
                </a:solidFill>
                <a:latin typeface="Arial"/>
                <a:cs typeface="Arial"/>
              </a:rPr>
              <a:t>various</a:t>
            </a:r>
            <a:r>
              <a:rPr sz="800" spc="10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3A3A3"/>
                </a:solidFill>
                <a:latin typeface="Arial"/>
                <a:cs typeface="Arial"/>
              </a:rPr>
              <a:t>sectors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87229" y="1505545"/>
            <a:ext cx="146050" cy="313055"/>
          </a:xfrm>
          <a:custGeom>
            <a:avLst/>
            <a:gdLst/>
            <a:ahLst/>
            <a:cxnLst/>
            <a:rect l="l" t="t" r="r" b="b"/>
            <a:pathLst>
              <a:path w="146050" h="313055">
                <a:moveTo>
                  <a:pt x="145717" y="312878"/>
                </a:moveTo>
                <a:lnTo>
                  <a:pt x="0" y="312878"/>
                </a:lnTo>
                <a:lnTo>
                  <a:pt x="0" y="0"/>
                </a:lnTo>
                <a:lnTo>
                  <a:pt x="145717" y="0"/>
                </a:lnTo>
                <a:lnTo>
                  <a:pt x="145717" y="312878"/>
                </a:lnTo>
                <a:close/>
              </a:path>
            </a:pathLst>
          </a:custGeom>
          <a:solidFill>
            <a:srgbClr val="265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65267" y="1649887"/>
            <a:ext cx="1160780" cy="139700"/>
          </a:xfrm>
          <a:custGeom>
            <a:avLst/>
            <a:gdLst/>
            <a:ahLst/>
            <a:cxnLst/>
            <a:rect l="l" t="t" r="r" b="b"/>
            <a:pathLst>
              <a:path w="1160780" h="139700">
                <a:moveTo>
                  <a:pt x="1160696" y="139378"/>
                </a:moveTo>
                <a:lnTo>
                  <a:pt x="0" y="139378"/>
                </a:lnTo>
                <a:lnTo>
                  <a:pt x="0" y="0"/>
                </a:lnTo>
                <a:lnTo>
                  <a:pt x="1160696" y="0"/>
                </a:lnTo>
                <a:lnTo>
                  <a:pt x="1160696" y="139378"/>
                </a:lnTo>
                <a:close/>
              </a:path>
            </a:pathLst>
          </a:custGeom>
          <a:solidFill>
            <a:srgbClr val="265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74530" y="1430513"/>
            <a:ext cx="1685925" cy="4013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50" spc="125" dirty="0">
                <a:solidFill>
                  <a:srgbClr val="FDFDFD"/>
                </a:solidFill>
                <a:latin typeface="PMingLiU"/>
                <a:cs typeface="PMingLiU"/>
              </a:rPr>
              <a:t>|</a:t>
            </a:r>
            <a:r>
              <a:rPr sz="2450" spc="705" dirty="0">
                <a:solidFill>
                  <a:srgbClr val="E1E8FB"/>
                </a:solidFill>
                <a:latin typeface="PMingLiU"/>
                <a:cs typeface="PMingLiU"/>
              </a:rPr>
              <a:t>。</a:t>
            </a:r>
            <a:r>
              <a:rPr sz="800" spc="100" dirty="0">
                <a:solidFill>
                  <a:srgbClr val="E1E8FB"/>
                </a:solidFill>
                <a:latin typeface="Arial"/>
                <a:cs typeface="Arial"/>
              </a:rPr>
              <a:t>ilandGasExplorauon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226402" y="1649887"/>
            <a:ext cx="13335" cy="139700"/>
          </a:xfrm>
          <a:custGeom>
            <a:avLst/>
            <a:gdLst/>
            <a:ahLst/>
            <a:cxnLst/>
            <a:rect l="l" t="t" r="r" b="b"/>
            <a:pathLst>
              <a:path w="13335" h="139700">
                <a:moveTo>
                  <a:pt x="12739" y="139378"/>
                </a:moveTo>
                <a:lnTo>
                  <a:pt x="0" y="139378"/>
                </a:lnTo>
                <a:lnTo>
                  <a:pt x="0" y="0"/>
                </a:lnTo>
                <a:lnTo>
                  <a:pt x="12739" y="0"/>
                </a:lnTo>
                <a:lnTo>
                  <a:pt x="12739" y="139378"/>
                </a:lnTo>
                <a:close/>
              </a:path>
            </a:pathLst>
          </a:custGeom>
          <a:solidFill>
            <a:srgbClr val="265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24731" y="1960491"/>
            <a:ext cx="78359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Seismic</a:t>
            </a:r>
            <a:r>
              <a:rPr sz="800" spc="-3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Surveys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21368" y="2222288"/>
            <a:ext cx="1245235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Reservoir</a:t>
            </a:r>
            <a:r>
              <a:rPr sz="800" spc="-2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Characterization</a:t>
            </a:r>
            <a:endParaRPr sz="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24731" y="2471313"/>
            <a:ext cx="981075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45454"/>
                </a:solidFill>
                <a:latin typeface="Arial"/>
                <a:cs typeface="Arial"/>
              </a:rPr>
              <a:t>Subsurface</a:t>
            </a:r>
            <a:r>
              <a:rPr sz="800" spc="-3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Mapping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1368" y="2726724"/>
            <a:ext cx="80391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Risk</a:t>
            </a:r>
            <a:r>
              <a:rPr sz="800" spc="-4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Assessment</a:t>
            </a:r>
            <a:endParaRPr sz="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290100" y="1662658"/>
            <a:ext cx="6985" cy="139700"/>
          </a:xfrm>
          <a:custGeom>
            <a:avLst/>
            <a:gdLst/>
            <a:ahLst/>
            <a:cxnLst/>
            <a:rect l="l" t="t" r="r" b="b"/>
            <a:pathLst>
              <a:path w="6985" h="139700">
                <a:moveTo>
                  <a:pt x="6369" y="139378"/>
                </a:moveTo>
                <a:lnTo>
                  <a:pt x="0" y="139378"/>
                </a:lnTo>
                <a:lnTo>
                  <a:pt x="0" y="0"/>
                </a:lnTo>
                <a:lnTo>
                  <a:pt x="6369" y="0"/>
                </a:lnTo>
                <a:lnTo>
                  <a:pt x="6369" y="139378"/>
                </a:lnTo>
                <a:close/>
              </a:path>
            </a:pathLst>
          </a:custGeom>
          <a:solidFill>
            <a:srgbClr val="265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188301" y="1641227"/>
            <a:ext cx="16891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800" spc="60" dirty="0">
                <a:solidFill>
                  <a:srgbClr val="FDFDFD"/>
                </a:solidFill>
                <a:latin typeface="Arial"/>
                <a:cs typeface="Arial"/>
              </a:rPr>
              <a:t>I</a:t>
            </a:r>
            <a:r>
              <a:rPr sz="800" spc="-1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1200" spc="-75" baseline="-6944" dirty="0">
                <a:solidFill>
                  <a:srgbClr val="FDFDFD"/>
                </a:solidFill>
                <a:latin typeface="Arial"/>
                <a:cs typeface="Arial"/>
              </a:rPr>
              <a:t>I</a:t>
            </a:r>
            <a:endParaRPr sz="1200" baseline="-6944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903440" y="1662658"/>
            <a:ext cx="477520" cy="139700"/>
          </a:xfrm>
          <a:custGeom>
            <a:avLst/>
            <a:gdLst/>
            <a:ahLst/>
            <a:cxnLst/>
            <a:rect l="l" t="t" r="r" b="b"/>
            <a:pathLst>
              <a:path w="477520" h="139700">
                <a:moveTo>
                  <a:pt x="477330" y="139378"/>
                </a:moveTo>
                <a:lnTo>
                  <a:pt x="0" y="139378"/>
                </a:lnTo>
                <a:lnTo>
                  <a:pt x="0" y="0"/>
                </a:lnTo>
                <a:lnTo>
                  <a:pt x="477330" y="0"/>
                </a:lnTo>
                <a:lnTo>
                  <a:pt x="477330" y="139378"/>
                </a:lnTo>
                <a:close/>
              </a:path>
            </a:pathLst>
          </a:custGeom>
          <a:solidFill>
            <a:srgbClr val="265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77206" y="1662658"/>
            <a:ext cx="1016000" cy="139700"/>
          </a:xfrm>
          <a:custGeom>
            <a:avLst/>
            <a:gdLst/>
            <a:ahLst/>
            <a:cxnLst/>
            <a:rect l="l" t="t" r="r" b="b"/>
            <a:pathLst>
              <a:path w="1016000" h="139700">
                <a:moveTo>
                  <a:pt x="1015531" y="139378"/>
                </a:moveTo>
                <a:lnTo>
                  <a:pt x="0" y="139378"/>
                </a:lnTo>
                <a:lnTo>
                  <a:pt x="0" y="0"/>
                </a:lnTo>
                <a:lnTo>
                  <a:pt x="1015531" y="0"/>
                </a:lnTo>
                <a:lnTo>
                  <a:pt x="1015531" y="139378"/>
                </a:lnTo>
                <a:close/>
              </a:path>
            </a:pathLst>
          </a:custGeom>
          <a:solidFill>
            <a:srgbClr val="265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890740" y="1653997"/>
            <a:ext cx="1608455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70" dirty="0">
                <a:solidFill>
                  <a:srgbClr val="E1E8FB"/>
                </a:solidFill>
                <a:latin typeface="Arial"/>
                <a:cs typeface="Arial"/>
              </a:rPr>
              <a:t>Minera</a:t>
            </a:r>
            <a:r>
              <a:rPr sz="800" spc="70" dirty="0">
                <a:solidFill>
                  <a:srgbClr val="FDFDFD"/>
                </a:solidFill>
                <a:latin typeface="Arial"/>
                <a:cs typeface="Arial"/>
              </a:rPr>
              <a:t>l</a:t>
            </a:r>
            <a:r>
              <a:rPr sz="800" spc="-5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800" spc="450" dirty="0">
                <a:solidFill>
                  <a:srgbClr val="E1E8FB"/>
                </a:solidFill>
                <a:latin typeface="Arial"/>
                <a:cs typeface="Arial"/>
              </a:rPr>
              <a:t>Exp|oration</a:t>
            </a:r>
            <a:endParaRPr sz="8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553312" y="1410673"/>
            <a:ext cx="13335" cy="455930"/>
          </a:xfrm>
          <a:custGeom>
            <a:avLst/>
            <a:gdLst/>
            <a:ahLst/>
            <a:cxnLst/>
            <a:rect l="l" t="t" r="r" b="b"/>
            <a:pathLst>
              <a:path w="13335" h="455930">
                <a:moveTo>
                  <a:pt x="12739" y="455577"/>
                </a:moveTo>
                <a:lnTo>
                  <a:pt x="0" y="455577"/>
                </a:lnTo>
                <a:lnTo>
                  <a:pt x="0" y="0"/>
                </a:lnTo>
                <a:lnTo>
                  <a:pt x="12739" y="0"/>
                </a:lnTo>
                <a:lnTo>
                  <a:pt x="12739" y="455577"/>
                </a:lnTo>
                <a:close/>
              </a:path>
            </a:pathLst>
          </a:custGeom>
          <a:solidFill>
            <a:srgbClr val="265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106998" y="1656272"/>
            <a:ext cx="1203960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60" dirty="0">
                <a:solidFill>
                  <a:srgbClr val="E1E8FB"/>
                </a:solidFill>
                <a:latin typeface="Arial"/>
                <a:cs typeface="Arial"/>
              </a:rPr>
              <a:t>EnvironmentaIStudies</a:t>
            </a:r>
            <a:endParaRPr sz="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799949" y="1656272"/>
            <a:ext cx="13335" cy="139700"/>
          </a:xfrm>
          <a:custGeom>
            <a:avLst/>
            <a:gdLst/>
            <a:ahLst/>
            <a:cxnLst/>
            <a:rect l="l" t="t" r="r" b="b"/>
            <a:pathLst>
              <a:path w="13334" h="139700">
                <a:moveTo>
                  <a:pt x="12739" y="139378"/>
                </a:moveTo>
                <a:lnTo>
                  <a:pt x="0" y="139378"/>
                </a:lnTo>
                <a:lnTo>
                  <a:pt x="0" y="0"/>
                </a:lnTo>
                <a:lnTo>
                  <a:pt x="12739" y="0"/>
                </a:lnTo>
                <a:lnTo>
                  <a:pt x="12739" y="139378"/>
                </a:lnTo>
                <a:close/>
              </a:path>
            </a:pathLst>
          </a:custGeom>
          <a:solidFill>
            <a:srgbClr val="265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787250" y="1647613"/>
            <a:ext cx="5969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45" dirty="0">
                <a:solidFill>
                  <a:srgbClr val="FDFDFD"/>
                </a:solidFill>
                <a:latin typeface="Arial"/>
                <a:cs typeface="Arial"/>
              </a:rPr>
              <a:t>I</a:t>
            </a:r>
            <a:endParaRPr sz="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508550" y="1960491"/>
            <a:ext cx="856615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45454"/>
                </a:solidFill>
                <a:latin typeface="Arial"/>
                <a:cs typeface="Arial"/>
              </a:rPr>
              <a:t>Magnetic</a:t>
            </a:r>
            <a:r>
              <a:rPr sz="800" spc="5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Surveys</a:t>
            </a:r>
            <a:endParaRPr sz="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510791" y="2215902"/>
            <a:ext cx="755015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45454"/>
                </a:solidFill>
                <a:latin typeface="Arial"/>
                <a:cs typeface="Arial"/>
              </a:rPr>
              <a:t>Gravity</a:t>
            </a:r>
            <a:r>
              <a:rPr sz="800" spc="-3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Surveys</a:t>
            </a:r>
            <a:endParaRPr sz="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510791" y="2471313"/>
            <a:ext cx="106299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Geophysical</a:t>
            </a:r>
            <a:r>
              <a:rPr sz="800" spc="2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Modelling</a:t>
            </a:r>
            <a:endParaRPr sz="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11097" y="2726724"/>
            <a:ext cx="71120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45454"/>
                </a:solidFill>
                <a:latin typeface="Arial"/>
                <a:cs typeface="Arial"/>
              </a:rPr>
              <a:t>Cost</a:t>
            </a:r>
            <a:r>
              <a:rPr sz="800" spc="-6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Efficiency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794916" y="1960491"/>
            <a:ext cx="928369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45454"/>
                </a:solidFill>
                <a:latin typeface="Arial"/>
                <a:cs typeface="Arial"/>
              </a:rPr>
              <a:t>Electrical</a:t>
            </a:r>
            <a:r>
              <a:rPr sz="800" spc="-6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Resistivity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798279" y="2222288"/>
            <a:ext cx="98806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SiteCharacterization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795119" y="2471313"/>
            <a:ext cx="944244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45454"/>
                </a:solidFill>
                <a:latin typeface="Arial"/>
                <a:cs typeface="Arial"/>
              </a:rPr>
              <a:t>Pollution</a:t>
            </a:r>
            <a:r>
              <a:rPr sz="800" spc="-7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Monitoring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798279" y="2726724"/>
            <a:ext cx="122047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45454"/>
                </a:solidFill>
                <a:latin typeface="Arial"/>
                <a:cs typeface="Arial"/>
              </a:rPr>
              <a:t>Sustainability</a:t>
            </a:r>
            <a:r>
              <a:rPr sz="800" spc="-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45454"/>
                </a:solidFill>
                <a:latin typeface="Arial"/>
                <a:cs typeface="Arial"/>
              </a:rPr>
              <a:t>Assessment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624677" y="3333326"/>
            <a:ext cx="951865" cy="11290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7250" spc="40" dirty="0">
                <a:solidFill>
                  <a:srgbClr val="7C8082"/>
                </a:solidFill>
                <a:latin typeface="PMingLiU"/>
                <a:cs typeface="PMingLiU"/>
              </a:rPr>
              <a:t>＿</a:t>
            </a:r>
            <a:endParaRPr sz="7250">
              <a:latin typeface="PMingLiU"/>
              <a:cs typeface="PMingLiU"/>
            </a:endParaRPr>
          </a:p>
        </p:txBody>
      </p:sp>
    </p:spTree>
    <p:extLst>
      <p:ext uri="{BB962C8B-B14F-4D97-AF65-F5344CB8AC3E}">
        <p14:creationId xmlns:p14="http://schemas.microsoft.com/office/powerpoint/2010/main" val="1298865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584" y="-146650"/>
            <a:ext cx="633095" cy="8382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5300" spc="-2915" dirty="0">
                <a:solidFill>
                  <a:srgbClr val="EDE9F9"/>
                </a:solidFill>
                <a:latin typeface="PMingLiU"/>
                <a:cs typeface="PMingLiU"/>
              </a:rPr>
              <a:t>今</a:t>
            </a:r>
            <a:r>
              <a:rPr sz="5300" spc="-2965" dirty="0">
                <a:solidFill>
                  <a:srgbClr val="EDE9F9"/>
                </a:solidFill>
                <a:latin typeface="PMingLiU"/>
                <a:cs typeface="PMingLiU"/>
              </a:rPr>
              <a:t>。</a:t>
            </a:r>
            <a:endParaRPr sz="5300">
              <a:latin typeface="PMingLiU"/>
              <a:cs typeface="PMingLiU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864375" y="257643"/>
          <a:ext cx="2009140" cy="320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6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10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8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7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00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850" spc="55" dirty="0">
                          <a:solidFill>
                            <a:srgbClr val="EDE9F9"/>
                          </a:solidFill>
                          <a:latin typeface="Arial"/>
                          <a:cs typeface="Arial"/>
                        </a:rPr>
                        <a:t>Non-</a:t>
                      </a:r>
                      <a:r>
                        <a:rPr sz="850" spc="-10" dirty="0">
                          <a:solidFill>
                            <a:srgbClr val="EDE9F9"/>
                          </a:solidFill>
                          <a:latin typeface="Arial"/>
                          <a:cs typeface="Arial"/>
                        </a:rPr>
                        <a:t>Invasive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2359EB"/>
                    </a:solidFill>
                  </a:tcPr>
                </a:tc>
                <a:tc>
                  <a:txBody>
                    <a:bodyPr/>
                    <a:lstStyle/>
                    <a:p>
                      <a:pPr marL="1206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850" spc="-10" dirty="0">
                          <a:solidFill>
                            <a:srgbClr val="EDE9F9"/>
                          </a:solidFill>
                          <a:latin typeface="Arial"/>
                          <a:cs typeface="Arial"/>
                        </a:rPr>
                        <a:t>Exploration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2359EB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524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850" spc="-10" dirty="0">
                          <a:solidFill>
                            <a:srgbClr val="EDE9F9"/>
                          </a:solidFill>
                          <a:latin typeface="Arial"/>
                          <a:cs typeface="Arial"/>
                        </a:rPr>
                        <a:t>Techniques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FFFF"/>
                      </a:solidFill>
                      <a:prstDash val="solid"/>
                    </a:lnL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2359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020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850" spc="-20" dirty="0">
                          <a:solidFill>
                            <a:srgbClr val="C1C8F6"/>
                          </a:solidFill>
                          <a:latin typeface="Arial"/>
                          <a:cs typeface="Arial"/>
                        </a:rPr>
                        <a:t>Reduces</a:t>
                      </a:r>
                      <a:r>
                        <a:rPr sz="850" spc="-15" dirty="0">
                          <a:solidFill>
                            <a:srgbClr val="C1C8F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C1C8F6"/>
                          </a:solidFill>
                          <a:latin typeface="Arial"/>
                          <a:cs typeface="Arial"/>
                        </a:rPr>
                        <a:t>environmental</a:t>
                      </a:r>
                      <a:r>
                        <a:rPr sz="850" spc="60" dirty="0">
                          <a:solidFill>
                            <a:srgbClr val="C1C8F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" dirty="0">
                          <a:solidFill>
                            <a:srgbClr val="C1C8F6"/>
                          </a:solidFill>
                          <a:latin typeface="Arial"/>
                          <a:cs typeface="Arial"/>
                        </a:rPr>
                        <a:t>disturbance.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2359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001098" y="1291313"/>
            <a:ext cx="2352675" cy="12642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>
              <a:lnSpc>
                <a:spcPct val="112500"/>
              </a:lnSpc>
              <a:spcBef>
                <a:spcPts val="130"/>
              </a:spcBef>
            </a:pP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Exploring</a:t>
            </a:r>
            <a:r>
              <a:rPr sz="180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the</a:t>
            </a:r>
            <a:r>
              <a:rPr sz="1800" spc="1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spc="40" dirty="0">
                <a:solidFill>
                  <a:srgbClr val="2D2D2D"/>
                </a:solidFill>
                <a:latin typeface="Arial"/>
                <a:cs typeface="Arial"/>
              </a:rPr>
              <a:t>Benefits </a:t>
            </a:r>
            <a:r>
              <a:rPr sz="1800" spc="50" dirty="0">
                <a:solidFill>
                  <a:srgbClr val="2D2D2D"/>
                </a:solidFill>
                <a:latin typeface="Arial"/>
                <a:cs typeface="Arial"/>
              </a:rPr>
              <a:t>of</a:t>
            </a:r>
            <a:r>
              <a:rPr sz="18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D2D2D"/>
                </a:solidFill>
                <a:latin typeface="Arial"/>
                <a:cs typeface="Arial"/>
              </a:rPr>
              <a:t>Geophysical Exploration Techniques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7920" y="2799516"/>
            <a:ext cx="2368550" cy="344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 marR="5080" indent="-5080">
              <a:lnSpc>
                <a:spcPct val="123200"/>
              </a:lnSpc>
              <a:spcBef>
                <a:spcPts val="100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Understanding</a:t>
            </a:r>
            <a:r>
              <a:rPr sz="850" spc="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advantages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non-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invasive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cost-effective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exploration</a:t>
            </a:r>
            <a:r>
              <a:rPr sz="850" spc="8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methods</a:t>
            </a:r>
            <a:r>
              <a:rPr sz="850" spc="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10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mining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47819" y="1034626"/>
            <a:ext cx="482600" cy="5695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550" spc="45" dirty="0">
                <a:solidFill>
                  <a:srgbClr val="3D44E2"/>
                </a:solidFill>
                <a:latin typeface="PMingLiU"/>
                <a:cs typeface="PMingLiU"/>
              </a:rPr>
              <a:t>同</a:t>
            </a:r>
            <a:endParaRPr sz="3550">
              <a:latin typeface="PMingLiU"/>
              <a:cs typeface="PMingLiU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867503" y="1177124"/>
            <a:ext cx="1280795" cy="148590"/>
          </a:xfrm>
          <a:custGeom>
            <a:avLst/>
            <a:gdLst/>
            <a:ahLst/>
            <a:cxnLst/>
            <a:rect l="l" t="t" r="r" b="b"/>
            <a:pathLst>
              <a:path w="1280795" h="148590">
                <a:moveTo>
                  <a:pt x="764387" y="0"/>
                </a:moveTo>
                <a:lnTo>
                  <a:pt x="0" y="0"/>
                </a:lnTo>
                <a:lnTo>
                  <a:pt x="0" y="148094"/>
                </a:lnTo>
                <a:lnTo>
                  <a:pt x="764387" y="148094"/>
                </a:lnTo>
                <a:lnTo>
                  <a:pt x="764387" y="0"/>
                </a:lnTo>
                <a:close/>
              </a:path>
              <a:path w="1280795" h="148590">
                <a:moveTo>
                  <a:pt x="1280782" y="0"/>
                </a:moveTo>
                <a:lnTo>
                  <a:pt x="796671" y="0"/>
                </a:lnTo>
                <a:lnTo>
                  <a:pt x="796671" y="148094"/>
                </a:lnTo>
                <a:lnTo>
                  <a:pt x="1280782" y="148094"/>
                </a:lnTo>
                <a:lnTo>
                  <a:pt x="1280782" y="0"/>
                </a:lnTo>
                <a:close/>
              </a:path>
            </a:pathLst>
          </a:custGeom>
          <a:solidFill>
            <a:srgbClr val="4248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854816" y="1168717"/>
            <a:ext cx="131127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50" dirty="0">
                <a:solidFill>
                  <a:srgbClr val="EDE9F9"/>
                </a:solidFill>
                <a:latin typeface="Arial"/>
                <a:cs typeface="Arial"/>
              </a:rPr>
              <a:t>Cost-Effective</a:t>
            </a:r>
            <a:r>
              <a:rPr sz="850" spc="-40" dirty="0">
                <a:solidFill>
                  <a:srgbClr val="EDE9F9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EDE9F9"/>
                </a:solidFill>
                <a:latin typeface="Arial"/>
                <a:cs typeface="Arial"/>
              </a:rPr>
              <a:t>Solutions</a:t>
            </a:r>
            <a:endParaRPr sz="85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865025" y="1349526"/>
            <a:ext cx="1790700" cy="148590"/>
          </a:xfrm>
          <a:custGeom>
            <a:avLst/>
            <a:gdLst/>
            <a:ahLst/>
            <a:cxnLst/>
            <a:rect l="l" t="t" r="r" b="b"/>
            <a:pathLst>
              <a:path w="1790700" h="148590">
                <a:moveTo>
                  <a:pt x="1790496" y="148089"/>
                </a:moveTo>
                <a:lnTo>
                  <a:pt x="0" y="148089"/>
                </a:lnTo>
                <a:lnTo>
                  <a:pt x="0" y="0"/>
                </a:lnTo>
                <a:lnTo>
                  <a:pt x="1790496" y="0"/>
                </a:lnTo>
                <a:lnTo>
                  <a:pt x="1790496" y="148089"/>
                </a:lnTo>
                <a:close/>
              </a:path>
            </a:pathLst>
          </a:custGeom>
          <a:solidFill>
            <a:srgbClr val="4248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852325" y="1341119"/>
            <a:ext cx="1827530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EDE9F9"/>
                </a:solidFill>
                <a:latin typeface="Arial"/>
                <a:cs typeface="Arial"/>
              </a:rPr>
              <a:t>L</a:t>
            </a:r>
            <a:r>
              <a:rPr sz="850" dirty="0">
                <a:solidFill>
                  <a:srgbClr val="D8BDF0"/>
                </a:solidFill>
                <a:latin typeface="Arial"/>
                <a:cs typeface="Arial"/>
              </a:rPr>
              <a:t>ess</a:t>
            </a:r>
            <a:r>
              <a:rPr sz="850" spc="-5" dirty="0">
                <a:solidFill>
                  <a:srgbClr val="D8BDF0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C1C8F6"/>
                </a:solidFill>
                <a:latin typeface="Arial"/>
                <a:cs typeface="Arial"/>
              </a:rPr>
              <a:t>expensive</a:t>
            </a:r>
            <a:r>
              <a:rPr sz="850" spc="30" dirty="0">
                <a:solidFill>
                  <a:srgbClr val="C1C8F6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C1C8F6"/>
                </a:solidFill>
                <a:latin typeface="Arial"/>
                <a:cs typeface="Arial"/>
              </a:rPr>
              <a:t>than</a:t>
            </a:r>
            <a:r>
              <a:rPr sz="850" spc="-65" dirty="0">
                <a:solidFill>
                  <a:srgbClr val="C1C8F6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C1C8F6"/>
                </a:solidFill>
                <a:latin typeface="Arial"/>
                <a:cs typeface="Arial"/>
              </a:rPr>
              <a:t>drilling</a:t>
            </a:r>
            <a:r>
              <a:rPr sz="850" spc="-45" dirty="0">
                <a:solidFill>
                  <a:srgbClr val="C1C8F6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FBAF4"/>
                </a:solidFill>
                <a:latin typeface="Arial"/>
                <a:cs typeface="Arial"/>
              </a:rPr>
              <a:t>m</a:t>
            </a:r>
            <a:r>
              <a:rPr sz="850" spc="-10" dirty="0">
                <a:solidFill>
                  <a:srgbClr val="D4D8F7"/>
                </a:solidFill>
                <a:latin typeface="Arial"/>
                <a:cs typeface="Arial"/>
              </a:rPr>
              <a:t>ethods</a:t>
            </a:r>
            <a:r>
              <a:rPr sz="850" spc="-10" dirty="0">
                <a:solidFill>
                  <a:srgbClr val="AFBAF4"/>
                </a:solidFill>
                <a:latin typeface="Arial"/>
                <a:cs typeface="Arial"/>
              </a:rPr>
              <a:t>.</a:t>
            </a:r>
            <a:endParaRPr sz="85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051512" y="2103818"/>
            <a:ext cx="127635" cy="319405"/>
          </a:xfrm>
          <a:custGeom>
            <a:avLst/>
            <a:gdLst/>
            <a:ahLst/>
            <a:cxnLst/>
            <a:rect l="l" t="t" r="r" b="b"/>
            <a:pathLst>
              <a:path w="127635" h="319405">
                <a:moveTo>
                  <a:pt x="127266" y="191554"/>
                </a:moveTo>
                <a:lnTo>
                  <a:pt x="0" y="191554"/>
                </a:lnTo>
                <a:lnTo>
                  <a:pt x="0" y="319265"/>
                </a:lnTo>
                <a:lnTo>
                  <a:pt x="127266" y="319265"/>
                </a:lnTo>
                <a:lnTo>
                  <a:pt x="127266" y="191554"/>
                </a:lnTo>
                <a:close/>
              </a:path>
              <a:path w="127635" h="319405">
                <a:moveTo>
                  <a:pt x="127266" y="0"/>
                </a:moveTo>
                <a:lnTo>
                  <a:pt x="0" y="0"/>
                </a:lnTo>
                <a:lnTo>
                  <a:pt x="0" y="127711"/>
                </a:lnTo>
                <a:lnTo>
                  <a:pt x="127266" y="127711"/>
                </a:lnTo>
                <a:lnTo>
                  <a:pt x="127266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038750" y="2128404"/>
            <a:ext cx="153035" cy="27368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05"/>
              </a:lnSpc>
              <a:tabLst>
                <a:tab pos="200660" algn="l"/>
              </a:tabLst>
            </a:pPr>
            <a:r>
              <a:rPr sz="1000" spc="-50" dirty="0">
                <a:solidFill>
                  <a:srgbClr val="EDE9F9"/>
                </a:solidFill>
                <a:latin typeface="PMingLiU"/>
                <a:cs typeface="PMingLiU"/>
              </a:rPr>
              <a:t>a</a:t>
            </a:r>
            <a:r>
              <a:rPr sz="1000" dirty="0">
                <a:solidFill>
                  <a:srgbClr val="EDE9F9"/>
                </a:solidFill>
                <a:latin typeface="PMingLiU"/>
                <a:cs typeface="PMingLiU"/>
              </a:rPr>
              <a:t>	</a:t>
            </a:r>
            <a:r>
              <a:rPr sz="1000" spc="-50" dirty="0">
                <a:solidFill>
                  <a:srgbClr val="D8BDF0"/>
                </a:solidFill>
                <a:latin typeface="PMingLiU"/>
                <a:cs typeface="PMingLiU"/>
              </a:rPr>
              <a:t>y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881509" y="2059990"/>
            <a:ext cx="267335" cy="352425"/>
          </a:xfrm>
          <a:custGeom>
            <a:avLst/>
            <a:gdLst/>
            <a:ahLst/>
            <a:cxnLst/>
            <a:rect l="l" t="t" r="r" b="b"/>
            <a:pathLst>
              <a:path w="267335" h="352425">
                <a:moveTo>
                  <a:pt x="267271" y="0"/>
                </a:moveTo>
                <a:lnTo>
                  <a:pt x="0" y="0"/>
                </a:lnTo>
                <a:lnTo>
                  <a:pt x="0" y="268185"/>
                </a:lnTo>
                <a:lnTo>
                  <a:pt x="29857" y="268185"/>
                </a:lnTo>
                <a:lnTo>
                  <a:pt x="29857" y="351815"/>
                </a:lnTo>
                <a:lnTo>
                  <a:pt x="157137" y="351815"/>
                </a:lnTo>
                <a:lnTo>
                  <a:pt x="157137" y="330822"/>
                </a:lnTo>
                <a:lnTo>
                  <a:pt x="205536" y="330822"/>
                </a:lnTo>
                <a:lnTo>
                  <a:pt x="205536" y="268185"/>
                </a:lnTo>
                <a:lnTo>
                  <a:pt x="267271" y="268185"/>
                </a:lnTo>
                <a:lnTo>
                  <a:pt x="267271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935564" y="2132500"/>
            <a:ext cx="159385" cy="13081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050" spc="-25" dirty="0">
                <a:solidFill>
                  <a:srgbClr val="EDE9F9"/>
                </a:solidFill>
                <a:latin typeface="PMingLiU"/>
                <a:cs typeface="PMingLiU"/>
              </a:rPr>
              <a:t>re</a:t>
            </a:r>
            <a:endParaRPr sz="1050">
              <a:latin typeface="PMingLiU"/>
              <a:cs typeface="PMingLiU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77547" y="2117931"/>
            <a:ext cx="221615" cy="240029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6985">
              <a:lnSpc>
                <a:spcPts val="540"/>
              </a:lnSpc>
            </a:pPr>
            <a:r>
              <a:rPr sz="1425" baseline="-29239" dirty="0">
                <a:solidFill>
                  <a:srgbClr val="EDE9F9"/>
                </a:solidFill>
                <a:latin typeface="PMingLiU"/>
                <a:cs typeface="PMingLiU"/>
              </a:rPr>
              <a:t>A</a:t>
            </a:r>
            <a:r>
              <a:rPr sz="1425" spc="345" baseline="-29239" dirty="0">
                <a:solidFill>
                  <a:srgbClr val="EDE9F9"/>
                </a:solidFill>
                <a:latin typeface="PMingLiU"/>
                <a:cs typeface="PMingLiU"/>
              </a:rPr>
              <a:t> </a:t>
            </a:r>
            <a:r>
              <a:rPr sz="700" spc="-50" dirty="0">
                <a:solidFill>
                  <a:srgbClr val="D4D8F7"/>
                </a:solidFill>
                <a:latin typeface="PMingLiU"/>
                <a:cs typeface="PMingLiU"/>
              </a:rPr>
              <a:t>．</a:t>
            </a:r>
            <a:endParaRPr sz="700">
              <a:latin typeface="PMingLiU"/>
              <a:cs typeface="PMingLiU"/>
            </a:endParaRPr>
          </a:p>
          <a:p>
            <a:pPr>
              <a:lnSpc>
                <a:spcPct val="100000"/>
              </a:lnSpc>
            </a:pPr>
            <a:r>
              <a:rPr sz="1000" dirty="0">
                <a:solidFill>
                  <a:srgbClr val="EDE9F9"/>
                </a:solidFill>
                <a:latin typeface="PMingLiU"/>
                <a:cs typeface="PMingLiU"/>
              </a:rPr>
              <a:t>f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777598" y="2267330"/>
            <a:ext cx="220345" cy="152400"/>
          </a:xfrm>
          <a:custGeom>
            <a:avLst/>
            <a:gdLst/>
            <a:ahLst/>
            <a:cxnLst/>
            <a:rect l="l" t="t" r="r" b="b"/>
            <a:pathLst>
              <a:path w="220345" h="152400">
                <a:moveTo>
                  <a:pt x="220230" y="0"/>
                </a:moveTo>
                <a:lnTo>
                  <a:pt x="131140" y="0"/>
                </a:lnTo>
                <a:lnTo>
                  <a:pt x="131140" y="30518"/>
                </a:lnTo>
                <a:lnTo>
                  <a:pt x="127279" y="30518"/>
                </a:lnTo>
                <a:lnTo>
                  <a:pt x="127279" y="20408"/>
                </a:lnTo>
                <a:lnTo>
                  <a:pt x="0" y="20408"/>
                </a:lnTo>
                <a:lnTo>
                  <a:pt x="0" y="148120"/>
                </a:lnTo>
                <a:lnTo>
                  <a:pt x="58597" y="148120"/>
                </a:lnTo>
                <a:lnTo>
                  <a:pt x="58597" y="151841"/>
                </a:lnTo>
                <a:lnTo>
                  <a:pt x="179514" y="151841"/>
                </a:lnTo>
                <a:lnTo>
                  <a:pt x="179514" y="89395"/>
                </a:lnTo>
                <a:lnTo>
                  <a:pt x="220230" y="89395"/>
                </a:lnTo>
                <a:lnTo>
                  <a:pt x="220230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764847" y="2298381"/>
            <a:ext cx="335280" cy="1016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935"/>
              </a:lnSpc>
            </a:pPr>
            <a:r>
              <a:rPr sz="850" spc="-90" dirty="0">
                <a:solidFill>
                  <a:srgbClr val="D8BDF0"/>
                </a:solidFill>
                <a:latin typeface="PMingLiU"/>
                <a:cs typeface="PMingLiU"/>
              </a:rPr>
              <a:t>k</a:t>
            </a:r>
            <a:r>
              <a:rPr sz="1500" spc="-135" baseline="-27777" dirty="0">
                <a:solidFill>
                  <a:srgbClr val="C1C8F6"/>
                </a:solidFill>
                <a:latin typeface="PMingLiU"/>
                <a:cs typeface="PMingLiU"/>
              </a:rPr>
              <a:t>c</a:t>
            </a:r>
            <a:endParaRPr sz="1500" baseline="-27777">
              <a:latin typeface="PMingLiU"/>
              <a:cs typeface="PMingLiU"/>
            </a:endParaRPr>
          </a:p>
          <a:p>
            <a:pPr marL="22860">
              <a:lnSpc>
                <a:spcPts val="1150"/>
              </a:lnSpc>
            </a:pPr>
            <a:r>
              <a:rPr sz="1500" spc="-270" baseline="-25000" dirty="0">
                <a:solidFill>
                  <a:srgbClr val="C1C8F6"/>
                </a:solidFill>
                <a:latin typeface="PMingLiU"/>
                <a:cs typeface="PMingLiU"/>
              </a:rPr>
              <a:t>q</a:t>
            </a:r>
            <a:r>
              <a:rPr sz="950" spc="-180" dirty="0">
                <a:solidFill>
                  <a:srgbClr val="D8BDF0"/>
                </a:solidFill>
                <a:latin typeface="PMingLiU"/>
                <a:cs typeface="PMingLiU"/>
              </a:rPr>
              <a:t>u</a:t>
            </a:r>
            <a:endParaRPr sz="950">
              <a:latin typeface="PMingLiU"/>
              <a:cs typeface="PMingLiU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636196" y="2025154"/>
            <a:ext cx="402590" cy="389890"/>
          </a:xfrm>
          <a:custGeom>
            <a:avLst/>
            <a:gdLst/>
            <a:ahLst/>
            <a:cxnLst/>
            <a:rect l="l" t="t" r="r" b="b"/>
            <a:pathLst>
              <a:path w="402589" h="389889">
                <a:moveTo>
                  <a:pt x="402412" y="0"/>
                </a:moveTo>
                <a:lnTo>
                  <a:pt x="90589" y="0"/>
                </a:lnTo>
                <a:lnTo>
                  <a:pt x="90589" y="78409"/>
                </a:lnTo>
                <a:lnTo>
                  <a:pt x="0" y="78409"/>
                </a:lnTo>
                <a:lnTo>
                  <a:pt x="0" y="212496"/>
                </a:lnTo>
                <a:lnTo>
                  <a:pt x="90589" y="212496"/>
                </a:lnTo>
                <a:lnTo>
                  <a:pt x="90589" y="255143"/>
                </a:lnTo>
                <a:lnTo>
                  <a:pt x="53492" y="255143"/>
                </a:lnTo>
                <a:lnTo>
                  <a:pt x="53492" y="255371"/>
                </a:lnTo>
                <a:lnTo>
                  <a:pt x="0" y="255371"/>
                </a:lnTo>
                <a:lnTo>
                  <a:pt x="0" y="389458"/>
                </a:lnTo>
                <a:lnTo>
                  <a:pt x="133642" y="389458"/>
                </a:lnTo>
                <a:lnTo>
                  <a:pt x="133642" y="376466"/>
                </a:lnTo>
                <a:lnTo>
                  <a:pt x="174409" y="376466"/>
                </a:lnTo>
                <a:lnTo>
                  <a:pt x="174409" y="312877"/>
                </a:lnTo>
                <a:lnTo>
                  <a:pt x="402412" y="312877"/>
                </a:lnTo>
                <a:lnTo>
                  <a:pt x="402412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623442" y="2306112"/>
            <a:ext cx="200025" cy="8255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075"/>
              </a:lnSpc>
            </a:pPr>
            <a:r>
              <a:rPr sz="950" spc="-150" dirty="0">
                <a:solidFill>
                  <a:srgbClr val="D8BDF0"/>
                </a:solidFill>
                <a:latin typeface="PMingLiU"/>
                <a:cs typeface="PMingLiU"/>
              </a:rPr>
              <a:t>s</a:t>
            </a:r>
            <a:r>
              <a:rPr sz="1575" spc="-225" baseline="-21164" dirty="0">
                <a:solidFill>
                  <a:srgbClr val="D8BDF0"/>
                </a:solidFill>
                <a:latin typeface="PMingLiU"/>
                <a:cs typeface="PMingLiU"/>
              </a:rPr>
              <a:t>a</a:t>
            </a:r>
            <a:endParaRPr sz="1575" baseline="-21164">
              <a:latin typeface="PMingLiU"/>
              <a:cs typeface="PMingLiU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563603" y="2103170"/>
            <a:ext cx="146685" cy="322580"/>
          </a:xfrm>
          <a:custGeom>
            <a:avLst/>
            <a:gdLst/>
            <a:ahLst/>
            <a:cxnLst/>
            <a:rect l="l" t="t" r="r" b="b"/>
            <a:pathLst>
              <a:path w="146685" h="322580">
                <a:moveTo>
                  <a:pt x="146367" y="175183"/>
                </a:moveTo>
                <a:lnTo>
                  <a:pt x="0" y="175183"/>
                </a:lnTo>
                <a:lnTo>
                  <a:pt x="0" y="322046"/>
                </a:lnTo>
                <a:lnTo>
                  <a:pt x="146367" y="322046"/>
                </a:lnTo>
                <a:lnTo>
                  <a:pt x="146367" y="175183"/>
                </a:lnTo>
                <a:close/>
              </a:path>
              <a:path w="146685" h="322580">
                <a:moveTo>
                  <a:pt x="146367" y="0"/>
                </a:moveTo>
                <a:lnTo>
                  <a:pt x="0" y="0"/>
                </a:lnTo>
                <a:lnTo>
                  <a:pt x="0" y="146862"/>
                </a:lnTo>
                <a:lnTo>
                  <a:pt x="146367" y="146862"/>
                </a:lnTo>
                <a:lnTo>
                  <a:pt x="146367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550836" y="2129452"/>
            <a:ext cx="231775" cy="8191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75"/>
              </a:lnSpc>
            </a:pPr>
            <a:r>
              <a:rPr sz="1725" spc="-892" baseline="-26570" dirty="0">
                <a:solidFill>
                  <a:srgbClr val="EDE9F9"/>
                </a:solidFill>
                <a:latin typeface="PMingLiU"/>
                <a:cs typeface="PMingLiU"/>
              </a:rPr>
              <a:t>g</a:t>
            </a:r>
            <a:r>
              <a:rPr sz="1050" spc="-55" dirty="0">
                <a:solidFill>
                  <a:srgbClr val="EDE9F9"/>
                </a:solidFill>
                <a:latin typeface="PMingLiU"/>
                <a:cs typeface="PMingLiU"/>
              </a:rPr>
              <a:t>e</a:t>
            </a:r>
            <a:endParaRPr sz="1050">
              <a:latin typeface="PMingLiU"/>
              <a:cs typeface="PMingLiU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50836" y="2308527"/>
            <a:ext cx="172085" cy="8699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255"/>
              </a:lnSpc>
            </a:pPr>
            <a:r>
              <a:rPr sz="1150" dirty="0">
                <a:solidFill>
                  <a:srgbClr val="D8BDF0"/>
                </a:solidFill>
                <a:latin typeface="PMingLiU"/>
                <a:cs typeface="PMingLiU"/>
              </a:rPr>
              <a:t>e</a:t>
            </a:r>
            <a:endParaRPr sz="1150">
              <a:latin typeface="PMingLiU"/>
              <a:cs typeface="PMingLiU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394871" y="2051837"/>
            <a:ext cx="292735" cy="467995"/>
          </a:xfrm>
          <a:custGeom>
            <a:avLst/>
            <a:gdLst/>
            <a:ahLst/>
            <a:cxnLst/>
            <a:rect l="l" t="t" r="r" b="b"/>
            <a:pathLst>
              <a:path w="292735" h="467994">
                <a:moveTo>
                  <a:pt x="292722" y="0"/>
                </a:moveTo>
                <a:lnTo>
                  <a:pt x="0" y="0"/>
                </a:lnTo>
                <a:lnTo>
                  <a:pt x="0" y="174053"/>
                </a:lnTo>
                <a:lnTo>
                  <a:pt x="0" y="293725"/>
                </a:lnTo>
                <a:lnTo>
                  <a:pt x="0" y="467779"/>
                </a:lnTo>
                <a:lnTo>
                  <a:pt x="292722" y="467779"/>
                </a:lnTo>
                <a:lnTo>
                  <a:pt x="292722" y="293725"/>
                </a:lnTo>
                <a:lnTo>
                  <a:pt x="292722" y="174053"/>
                </a:lnTo>
                <a:lnTo>
                  <a:pt x="292722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455289" y="2132463"/>
            <a:ext cx="172085" cy="29908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255"/>
              </a:lnSpc>
            </a:pPr>
            <a:r>
              <a:rPr sz="1150" dirty="0">
                <a:solidFill>
                  <a:srgbClr val="EDE9F9"/>
                </a:solidFill>
                <a:latin typeface="PMingLiU"/>
                <a:cs typeface="PMingLiU"/>
              </a:rPr>
              <a:t>ra</a:t>
            </a:r>
            <a:r>
              <a:rPr sz="1150" spc="215" dirty="0">
                <a:solidFill>
                  <a:srgbClr val="EDE9F9"/>
                </a:solidFill>
                <a:latin typeface="PMingLiU"/>
                <a:cs typeface="PMingLiU"/>
              </a:rPr>
              <a:t> </a:t>
            </a:r>
            <a:r>
              <a:rPr sz="1150" spc="-25" dirty="0">
                <a:solidFill>
                  <a:srgbClr val="D8BDF0"/>
                </a:solidFill>
                <a:latin typeface="PMingLiU"/>
                <a:cs typeface="PMingLiU"/>
              </a:rPr>
              <a:t>ar</a:t>
            </a:r>
            <a:endParaRPr sz="1150">
              <a:latin typeface="PMingLiU"/>
              <a:cs typeface="PMingLiU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331659" y="2142713"/>
            <a:ext cx="196215" cy="6096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>
              <a:lnSpc>
                <a:spcPts val="1055"/>
              </a:lnSpc>
            </a:pPr>
            <a:r>
              <a:rPr sz="1050" spc="-245" dirty="0">
                <a:solidFill>
                  <a:srgbClr val="EDE9F9"/>
                </a:solidFill>
                <a:latin typeface="PMingLiU"/>
                <a:cs typeface="PMingLiU"/>
              </a:rPr>
              <a:t>e</a:t>
            </a:r>
            <a:r>
              <a:rPr sz="1500" spc="-367" baseline="-27777" dirty="0">
                <a:solidFill>
                  <a:srgbClr val="EDE9F9"/>
                </a:solidFill>
                <a:latin typeface="PMingLiU"/>
                <a:cs typeface="PMingLiU"/>
              </a:rPr>
              <a:t>v</a:t>
            </a:r>
            <a:endParaRPr sz="1500" baseline="-27777">
              <a:latin typeface="PMingLiU"/>
              <a:cs typeface="PMingLiU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331714" y="2282355"/>
            <a:ext cx="196215" cy="134620"/>
          </a:xfrm>
          <a:custGeom>
            <a:avLst/>
            <a:gdLst/>
            <a:ahLst/>
            <a:cxnLst/>
            <a:rect l="l" t="t" r="r" b="b"/>
            <a:pathLst>
              <a:path w="196214" h="134619">
                <a:moveTo>
                  <a:pt x="196062" y="0"/>
                </a:moveTo>
                <a:lnTo>
                  <a:pt x="62433" y="0"/>
                </a:lnTo>
                <a:lnTo>
                  <a:pt x="62433" y="5130"/>
                </a:lnTo>
                <a:lnTo>
                  <a:pt x="0" y="5130"/>
                </a:lnTo>
                <a:lnTo>
                  <a:pt x="0" y="132842"/>
                </a:lnTo>
                <a:lnTo>
                  <a:pt x="62433" y="132842"/>
                </a:lnTo>
                <a:lnTo>
                  <a:pt x="62433" y="134086"/>
                </a:lnTo>
                <a:lnTo>
                  <a:pt x="196062" y="134086"/>
                </a:lnTo>
                <a:lnTo>
                  <a:pt x="196062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318959" y="2308688"/>
            <a:ext cx="221615" cy="8191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500" spc="-322" baseline="-27777" dirty="0">
                <a:solidFill>
                  <a:srgbClr val="D8BDF0"/>
                </a:solidFill>
                <a:latin typeface="PMingLiU"/>
                <a:cs typeface="PMingLiU"/>
              </a:rPr>
              <a:t>g</a:t>
            </a:r>
            <a:r>
              <a:rPr sz="1050" spc="-215" dirty="0">
                <a:solidFill>
                  <a:srgbClr val="D8BDF0"/>
                </a:solidFill>
                <a:latin typeface="PMingLiU"/>
                <a:cs typeface="PMingLiU"/>
              </a:rPr>
              <a:t>e</a:t>
            </a:r>
            <a:endParaRPr sz="1050">
              <a:latin typeface="PMingLiU"/>
              <a:cs typeface="PMingLiU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236172" y="2282355"/>
            <a:ext cx="179705" cy="128270"/>
          </a:xfrm>
          <a:custGeom>
            <a:avLst/>
            <a:gdLst/>
            <a:ahLst/>
            <a:cxnLst/>
            <a:rect l="l" t="t" r="r" b="b"/>
            <a:pathLst>
              <a:path w="179704" h="128269">
                <a:moveTo>
                  <a:pt x="179501" y="0"/>
                </a:moveTo>
                <a:lnTo>
                  <a:pt x="58585" y="0"/>
                </a:lnTo>
                <a:lnTo>
                  <a:pt x="58585" y="254"/>
                </a:lnTo>
                <a:lnTo>
                  <a:pt x="0" y="254"/>
                </a:lnTo>
                <a:lnTo>
                  <a:pt x="0" y="127965"/>
                </a:lnTo>
                <a:lnTo>
                  <a:pt x="127266" y="127965"/>
                </a:lnTo>
                <a:lnTo>
                  <a:pt x="127266" y="121323"/>
                </a:lnTo>
                <a:lnTo>
                  <a:pt x="179501" y="121323"/>
                </a:lnTo>
                <a:lnTo>
                  <a:pt x="179501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223410" y="2307192"/>
            <a:ext cx="205104" cy="6794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065"/>
              </a:lnSpc>
            </a:pPr>
            <a:r>
              <a:rPr sz="1500" spc="-254" baseline="-25000" dirty="0">
                <a:solidFill>
                  <a:srgbClr val="D8BDF0"/>
                </a:solidFill>
                <a:latin typeface="PMingLiU"/>
                <a:cs typeface="PMingLiU"/>
              </a:rPr>
              <a:t>a</a:t>
            </a:r>
            <a:r>
              <a:rPr sz="950" spc="-170" dirty="0">
                <a:solidFill>
                  <a:srgbClr val="D8BDF0"/>
                </a:solidFill>
                <a:latin typeface="PMingLiU"/>
                <a:cs typeface="PMingLiU"/>
              </a:rPr>
              <a:t>r</a:t>
            </a:r>
            <a:endParaRPr sz="950">
              <a:latin typeface="PMingLiU"/>
              <a:cs typeface="PMingLiU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199215" y="2030069"/>
            <a:ext cx="363220" cy="370840"/>
          </a:xfrm>
          <a:custGeom>
            <a:avLst/>
            <a:gdLst/>
            <a:ahLst/>
            <a:cxnLst/>
            <a:rect l="l" t="t" r="r" b="b"/>
            <a:pathLst>
              <a:path w="363220" h="370839">
                <a:moveTo>
                  <a:pt x="362953" y="0"/>
                </a:moveTo>
                <a:lnTo>
                  <a:pt x="63855" y="0"/>
                </a:lnTo>
                <a:lnTo>
                  <a:pt x="63855" y="70726"/>
                </a:lnTo>
                <a:lnTo>
                  <a:pt x="0" y="70726"/>
                </a:lnTo>
                <a:lnTo>
                  <a:pt x="0" y="192049"/>
                </a:lnTo>
                <a:lnTo>
                  <a:pt x="63855" y="192049"/>
                </a:lnTo>
                <a:lnTo>
                  <a:pt x="63855" y="249339"/>
                </a:lnTo>
                <a:lnTo>
                  <a:pt x="0" y="249339"/>
                </a:lnTo>
                <a:lnTo>
                  <a:pt x="0" y="370662"/>
                </a:lnTo>
                <a:lnTo>
                  <a:pt x="120904" y="370662"/>
                </a:lnTo>
                <a:lnTo>
                  <a:pt x="120904" y="300113"/>
                </a:lnTo>
                <a:lnTo>
                  <a:pt x="362953" y="300113"/>
                </a:lnTo>
                <a:lnTo>
                  <a:pt x="362953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186461" y="2110775"/>
            <a:ext cx="146685" cy="1016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950" dirty="0">
                <a:solidFill>
                  <a:srgbClr val="EDE9F9"/>
                </a:solidFill>
                <a:latin typeface="PMingLiU"/>
                <a:cs typeface="PMingLiU"/>
              </a:rPr>
              <a:t>C</a:t>
            </a:r>
            <a:endParaRPr sz="950">
              <a:latin typeface="PMingLiU"/>
              <a:cs typeface="PMingLiU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86461" y="2298912"/>
            <a:ext cx="146685" cy="8255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950" dirty="0">
                <a:solidFill>
                  <a:srgbClr val="EDE9F9"/>
                </a:solidFill>
                <a:latin typeface="PMingLiU"/>
                <a:cs typeface="PMingLiU"/>
              </a:rPr>
              <a:t>_</a:t>
            </a:r>
            <a:endParaRPr sz="950">
              <a:latin typeface="PMingLiU"/>
              <a:cs typeface="PMingLiU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5092192" y="2277973"/>
            <a:ext cx="163195" cy="128270"/>
          </a:xfrm>
          <a:custGeom>
            <a:avLst/>
            <a:gdLst/>
            <a:ahLst/>
            <a:cxnLst/>
            <a:rect l="l" t="t" r="r" b="b"/>
            <a:pathLst>
              <a:path w="163195" h="128269">
                <a:moveTo>
                  <a:pt x="162966" y="0"/>
                </a:moveTo>
                <a:lnTo>
                  <a:pt x="35687" y="0"/>
                </a:lnTo>
                <a:lnTo>
                  <a:pt x="35687" y="6604"/>
                </a:lnTo>
                <a:lnTo>
                  <a:pt x="0" y="6604"/>
                </a:lnTo>
                <a:lnTo>
                  <a:pt x="0" y="121539"/>
                </a:lnTo>
                <a:lnTo>
                  <a:pt x="35687" y="121539"/>
                </a:lnTo>
                <a:lnTo>
                  <a:pt x="35687" y="127711"/>
                </a:lnTo>
                <a:lnTo>
                  <a:pt x="162966" y="127711"/>
                </a:lnTo>
                <a:lnTo>
                  <a:pt x="162966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5079442" y="2305819"/>
            <a:ext cx="188595" cy="6731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05"/>
              </a:lnSpc>
            </a:pPr>
            <a:r>
              <a:rPr sz="1000" spc="-140" dirty="0">
                <a:solidFill>
                  <a:srgbClr val="D8BDF0"/>
                </a:solidFill>
                <a:latin typeface="PMingLiU"/>
                <a:cs typeface="PMingLiU"/>
              </a:rPr>
              <a:t>s</a:t>
            </a:r>
            <a:r>
              <a:rPr sz="1350" spc="-209" baseline="-18518" dirty="0">
                <a:solidFill>
                  <a:srgbClr val="AFBAF4"/>
                </a:solidFill>
                <a:latin typeface="PMingLiU"/>
                <a:cs typeface="PMingLiU"/>
              </a:rPr>
              <a:t>r</a:t>
            </a:r>
            <a:endParaRPr sz="1350" baseline="-18518">
              <a:latin typeface="PMingLiU"/>
              <a:cs typeface="PMingLiU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027199" y="2123744"/>
            <a:ext cx="179705" cy="8064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>
              <a:lnSpc>
                <a:spcPts val="965"/>
              </a:lnSpc>
            </a:pPr>
            <a:r>
              <a:rPr sz="900" spc="-175" dirty="0">
                <a:solidFill>
                  <a:srgbClr val="EDE9F9"/>
                </a:solidFill>
                <a:latin typeface="PMingLiU"/>
                <a:cs typeface="PMingLiU"/>
              </a:rPr>
              <a:t>d</a:t>
            </a:r>
            <a:r>
              <a:rPr sz="1800" spc="-262" baseline="-20833" dirty="0">
                <a:solidFill>
                  <a:srgbClr val="EDE9F9"/>
                </a:solidFill>
                <a:latin typeface="PMingLiU"/>
                <a:cs typeface="PMingLiU"/>
              </a:rPr>
              <a:t>a</a:t>
            </a:r>
            <a:endParaRPr sz="1800" baseline="-20833">
              <a:latin typeface="PMingLiU"/>
              <a:cs typeface="PMingLiU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977486" y="2321090"/>
            <a:ext cx="203200" cy="6413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>
              <a:lnSpc>
                <a:spcPts val="1205"/>
              </a:lnSpc>
            </a:pPr>
            <a:r>
              <a:rPr sz="1200" spc="-240" dirty="0">
                <a:solidFill>
                  <a:srgbClr val="D8BDF0"/>
                </a:solidFill>
                <a:latin typeface="PMingLiU"/>
                <a:cs typeface="PMingLiU"/>
              </a:rPr>
              <a:t>e</a:t>
            </a:r>
            <a:r>
              <a:rPr sz="1350" spc="-359" baseline="-27777" dirty="0">
                <a:solidFill>
                  <a:srgbClr val="D8BDF0"/>
                </a:solidFill>
                <a:latin typeface="PMingLiU"/>
                <a:cs typeface="PMingLiU"/>
              </a:rPr>
              <a:t>v</a:t>
            </a:r>
            <a:endParaRPr sz="1350" baseline="-27777">
              <a:latin typeface="PMingLiU"/>
              <a:cs typeface="PMingLiU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915954" y="2030069"/>
            <a:ext cx="334645" cy="459740"/>
          </a:xfrm>
          <a:custGeom>
            <a:avLst/>
            <a:gdLst/>
            <a:ahLst/>
            <a:cxnLst/>
            <a:rect l="l" t="t" r="r" b="b"/>
            <a:pathLst>
              <a:path w="334645" h="459739">
                <a:moveTo>
                  <a:pt x="334086" y="0"/>
                </a:moveTo>
                <a:lnTo>
                  <a:pt x="35001" y="0"/>
                </a:lnTo>
                <a:lnTo>
                  <a:pt x="35001" y="69075"/>
                </a:lnTo>
                <a:lnTo>
                  <a:pt x="457" y="69075"/>
                </a:lnTo>
                <a:lnTo>
                  <a:pt x="457" y="191084"/>
                </a:lnTo>
                <a:lnTo>
                  <a:pt x="0" y="191084"/>
                </a:lnTo>
                <a:lnTo>
                  <a:pt x="0" y="459270"/>
                </a:lnTo>
                <a:lnTo>
                  <a:pt x="267271" y="459270"/>
                </a:lnTo>
                <a:lnTo>
                  <a:pt x="267271" y="300113"/>
                </a:lnTo>
                <a:lnTo>
                  <a:pt x="334086" y="300113"/>
                </a:lnTo>
                <a:lnTo>
                  <a:pt x="334086" y="0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4903649" y="2132500"/>
            <a:ext cx="159385" cy="6794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050" dirty="0">
                <a:solidFill>
                  <a:srgbClr val="FDFBFD"/>
                </a:solidFill>
                <a:latin typeface="PMingLiU"/>
                <a:cs typeface="PMingLiU"/>
              </a:rPr>
              <a:t>r</a:t>
            </a:r>
            <a:endParaRPr sz="1050">
              <a:latin typeface="PMingLiU"/>
              <a:cs typeface="PMingLiU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4847612" y="2098691"/>
            <a:ext cx="127635" cy="128270"/>
          </a:xfrm>
          <a:custGeom>
            <a:avLst/>
            <a:gdLst/>
            <a:ahLst/>
            <a:cxnLst/>
            <a:rect l="l" t="t" r="r" b="b"/>
            <a:pathLst>
              <a:path w="127635" h="128269">
                <a:moveTo>
                  <a:pt x="127272" y="127705"/>
                </a:moveTo>
                <a:lnTo>
                  <a:pt x="0" y="127705"/>
                </a:lnTo>
                <a:lnTo>
                  <a:pt x="0" y="0"/>
                </a:lnTo>
                <a:lnTo>
                  <a:pt x="127272" y="0"/>
                </a:lnTo>
                <a:lnTo>
                  <a:pt x="127272" y="127705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4834850" y="2109871"/>
            <a:ext cx="153035" cy="10604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05"/>
              </a:lnSpc>
            </a:pPr>
            <a:r>
              <a:rPr sz="1000" dirty="0">
                <a:solidFill>
                  <a:srgbClr val="EDE9F9"/>
                </a:solidFill>
                <a:latin typeface="PMingLiU"/>
                <a:cs typeface="PMingLiU"/>
              </a:rPr>
              <a:t>B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257645" y="1997240"/>
            <a:ext cx="509270" cy="511175"/>
          </a:xfrm>
          <a:custGeom>
            <a:avLst/>
            <a:gdLst/>
            <a:ahLst/>
            <a:cxnLst/>
            <a:rect l="l" t="t" r="r" b="b"/>
            <a:pathLst>
              <a:path w="509270" h="511175">
                <a:moveTo>
                  <a:pt x="509089" y="510822"/>
                </a:moveTo>
                <a:lnTo>
                  <a:pt x="0" y="510822"/>
                </a:lnTo>
                <a:lnTo>
                  <a:pt x="0" y="0"/>
                </a:lnTo>
                <a:lnTo>
                  <a:pt x="509089" y="0"/>
                </a:lnTo>
                <a:lnTo>
                  <a:pt x="509089" y="510822"/>
                </a:lnTo>
                <a:close/>
              </a:path>
            </a:pathLst>
          </a:custGeom>
          <a:solidFill>
            <a:srgbClr val="6038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4240961" y="1983195"/>
            <a:ext cx="1814195" cy="53657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43815">
              <a:lnSpc>
                <a:spcPct val="60000"/>
              </a:lnSpc>
            </a:pPr>
            <a:r>
              <a:rPr sz="2450" dirty="0">
                <a:solidFill>
                  <a:srgbClr val="EDE9F9"/>
                </a:solidFill>
                <a:latin typeface="PMingLiU"/>
                <a:cs typeface="PMingLiU"/>
              </a:rPr>
              <a:t>。</a:t>
            </a:r>
            <a:endParaRPr sz="2450">
              <a:latin typeface="PMingLiU"/>
              <a:cs typeface="PMingLiU"/>
            </a:endParaRPr>
          </a:p>
          <a:p>
            <a:pPr marL="48895">
              <a:lnSpc>
                <a:spcPct val="85000"/>
              </a:lnSpc>
              <a:spcBef>
                <a:spcPts val="860"/>
              </a:spcBef>
            </a:pPr>
            <a:r>
              <a:rPr sz="2350" dirty="0">
                <a:solidFill>
                  <a:srgbClr val="EDE9F9"/>
                </a:solidFill>
                <a:latin typeface="PMingLiU"/>
                <a:cs typeface="PMingLiU"/>
              </a:rPr>
              <a:t>。</a:t>
            </a:r>
            <a:endParaRPr sz="2350">
              <a:latin typeface="PMingLiU"/>
              <a:cs typeface="PMingLiU"/>
            </a:endParaRPr>
          </a:p>
          <a:p>
            <a:pPr marL="48895">
              <a:lnSpc>
                <a:spcPct val="100000"/>
              </a:lnSpc>
            </a:pPr>
            <a:r>
              <a:rPr sz="2350" spc="-865" dirty="0">
                <a:solidFill>
                  <a:srgbClr val="EDE9F9"/>
                </a:solidFill>
                <a:latin typeface="PMingLiU"/>
                <a:cs typeface="PMingLiU"/>
              </a:rPr>
              <a:t>。</a:t>
            </a:r>
            <a:r>
              <a:rPr sz="3150" baseline="-10582" dirty="0">
                <a:solidFill>
                  <a:srgbClr val="D8BDF0"/>
                </a:solidFill>
                <a:latin typeface="PMingLiU"/>
                <a:cs typeface="PMingLiU"/>
              </a:rPr>
              <a:t>。</a:t>
            </a:r>
            <a:endParaRPr sz="3150" baseline="-10582">
              <a:latin typeface="PMingLiU"/>
              <a:cs typeface="PMingLiU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4000" dirty="0">
                <a:solidFill>
                  <a:srgbClr val="FDFBFD"/>
                </a:solidFill>
                <a:latin typeface="PMingLiU"/>
                <a:cs typeface="PMingLiU"/>
              </a:rPr>
              <a:t>困</a:t>
            </a:r>
            <a:endParaRPr sz="4000">
              <a:latin typeface="PMingLiU"/>
              <a:cs typeface="PMingLiU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224859" y="2816118"/>
            <a:ext cx="566420" cy="6692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200" spc="55" dirty="0">
                <a:solidFill>
                  <a:srgbClr val="7C23D1"/>
                </a:solidFill>
                <a:latin typeface="PMingLiU"/>
                <a:cs typeface="PMingLiU"/>
              </a:rPr>
              <a:t>冈</a:t>
            </a:r>
            <a:endParaRPr sz="4200">
              <a:latin typeface="PMingLiU"/>
              <a:cs typeface="PMingLiU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4864375" y="3016084"/>
            <a:ext cx="1366520" cy="148590"/>
          </a:xfrm>
          <a:custGeom>
            <a:avLst/>
            <a:gdLst/>
            <a:ahLst/>
            <a:cxnLst/>
            <a:rect l="l" t="t" r="r" b="b"/>
            <a:pathLst>
              <a:path w="1366520" h="148589">
                <a:moveTo>
                  <a:pt x="1366286" y="148089"/>
                </a:moveTo>
                <a:lnTo>
                  <a:pt x="0" y="148089"/>
                </a:lnTo>
                <a:lnTo>
                  <a:pt x="0" y="0"/>
                </a:lnTo>
                <a:lnTo>
                  <a:pt x="1366286" y="0"/>
                </a:lnTo>
                <a:lnTo>
                  <a:pt x="1366286" y="148089"/>
                </a:lnTo>
                <a:close/>
              </a:path>
            </a:pathLst>
          </a:custGeom>
          <a:solidFill>
            <a:srgbClr val="8028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4851675" y="3007677"/>
            <a:ext cx="140525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EDE9F9"/>
                </a:solidFill>
                <a:latin typeface="Arial"/>
                <a:cs typeface="Arial"/>
              </a:rPr>
              <a:t>Real-Time</a:t>
            </a:r>
            <a:r>
              <a:rPr sz="850" spc="155" dirty="0">
                <a:solidFill>
                  <a:srgbClr val="EDE9F9"/>
                </a:solidFill>
                <a:latin typeface="Arial"/>
                <a:cs typeface="Arial"/>
              </a:rPr>
              <a:t> </a:t>
            </a:r>
            <a:r>
              <a:rPr sz="850" spc="50" dirty="0">
                <a:solidFill>
                  <a:srgbClr val="EDE9F9"/>
                </a:solidFill>
                <a:latin typeface="Arial"/>
                <a:cs typeface="Arial"/>
              </a:rPr>
              <a:t>Data</a:t>
            </a:r>
            <a:r>
              <a:rPr sz="850" spc="-30" dirty="0">
                <a:solidFill>
                  <a:srgbClr val="EDE9F9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EDE9F9"/>
                </a:solidFill>
                <a:latin typeface="Arial"/>
                <a:cs typeface="Arial"/>
              </a:rPr>
              <a:t>Collection</a:t>
            </a:r>
            <a:endParaRPr sz="85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4862859" y="3188487"/>
            <a:ext cx="1643380" cy="148590"/>
          </a:xfrm>
          <a:custGeom>
            <a:avLst/>
            <a:gdLst/>
            <a:ahLst/>
            <a:cxnLst/>
            <a:rect l="l" t="t" r="r" b="b"/>
            <a:pathLst>
              <a:path w="1643379" h="148589">
                <a:moveTo>
                  <a:pt x="1642788" y="148089"/>
                </a:moveTo>
                <a:lnTo>
                  <a:pt x="0" y="148089"/>
                </a:lnTo>
                <a:lnTo>
                  <a:pt x="0" y="0"/>
                </a:lnTo>
                <a:lnTo>
                  <a:pt x="1642788" y="0"/>
                </a:lnTo>
                <a:lnTo>
                  <a:pt x="1642788" y="148089"/>
                </a:lnTo>
                <a:close/>
              </a:path>
            </a:pathLst>
          </a:custGeom>
          <a:solidFill>
            <a:srgbClr val="8028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4850159" y="3180079"/>
            <a:ext cx="168084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-10" dirty="0">
                <a:solidFill>
                  <a:srgbClr val="EDE9F9"/>
                </a:solidFill>
                <a:latin typeface="Arial"/>
                <a:cs typeface="Arial"/>
              </a:rPr>
              <a:t>I</a:t>
            </a:r>
            <a:r>
              <a:rPr sz="850" spc="-10" dirty="0">
                <a:solidFill>
                  <a:srgbClr val="D8BDF0"/>
                </a:solidFill>
                <a:latin typeface="Arial"/>
                <a:cs typeface="Arial"/>
              </a:rPr>
              <a:t>mmediate</a:t>
            </a:r>
            <a:r>
              <a:rPr sz="850" spc="-25" dirty="0">
                <a:solidFill>
                  <a:srgbClr val="D8BDF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D8BDF0"/>
                </a:solidFill>
                <a:latin typeface="Arial"/>
                <a:cs typeface="Arial"/>
              </a:rPr>
              <a:t>insights</a:t>
            </a:r>
            <a:r>
              <a:rPr sz="850" spc="15" dirty="0">
                <a:solidFill>
                  <a:srgbClr val="D8BDF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D8BDF0"/>
                </a:solidFill>
                <a:latin typeface="Arial"/>
                <a:cs typeface="Arial"/>
              </a:rPr>
              <a:t>into</a:t>
            </a:r>
            <a:r>
              <a:rPr sz="850" spc="-50" dirty="0">
                <a:solidFill>
                  <a:srgbClr val="D8BDF0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D8BDF0"/>
                </a:solidFill>
                <a:latin typeface="Arial"/>
                <a:cs typeface="Arial"/>
              </a:rPr>
              <a:t>conditions.</a:t>
            </a:r>
            <a:endParaRPr sz="8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578879" y="3982851"/>
            <a:ext cx="133985" cy="635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>
              <a:lnSpc>
                <a:spcPts val="1055"/>
              </a:lnSpc>
            </a:pPr>
            <a:r>
              <a:rPr sz="1050" dirty="0">
                <a:solidFill>
                  <a:srgbClr val="EDE9F9"/>
                </a:solidFill>
                <a:latin typeface="PMingLiU"/>
                <a:cs typeface="PMingLiU"/>
              </a:rPr>
              <a:t>n</a:t>
            </a:r>
            <a:endParaRPr sz="1050">
              <a:latin typeface="PMingLiU"/>
              <a:cs typeface="PMingLiU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347027" y="3970536"/>
            <a:ext cx="227329" cy="12890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>
              <a:lnSpc>
                <a:spcPts val="705"/>
              </a:lnSpc>
            </a:pPr>
            <a:r>
              <a:rPr sz="1000" dirty="0">
                <a:solidFill>
                  <a:srgbClr val="EDE9F9"/>
                </a:solidFill>
                <a:latin typeface="PMingLiU"/>
                <a:cs typeface="PMingLiU"/>
              </a:rPr>
              <a:t>t</a:t>
            </a:r>
            <a:endParaRPr sz="1000">
              <a:latin typeface="PMingLiU"/>
              <a:cs typeface="PMingLiU"/>
            </a:endParaRPr>
          </a:p>
          <a:p>
            <a:pPr marL="13335">
              <a:lnSpc>
                <a:spcPts val="1080"/>
              </a:lnSpc>
            </a:pPr>
            <a:r>
              <a:rPr sz="1150" spc="-25" dirty="0">
                <a:solidFill>
                  <a:srgbClr val="EDE9F9"/>
                </a:solidFill>
                <a:latin typeface="PMingLiU"/>
                <a:cs typeface="PMingLiU"/>
              </a:rPr>
              <a:t>ra</a:t>
            </a:r>
            <a:endParaRPr sz="1150">
              <a:latin typeface="PMingLiU"/>
              <a:cs typeface="PMingLiU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6273914" y="3864114"/>
            <a:ext cx="548640" cy="360045"/>
          </a:xfrm>
          <a:custGeom>
            <a:avLst/>
            <a:gdLst/>
            <a:ahLst/>
            <a:cxnLst/>
            <a:rect l="l" t="t" r="r" b="b"/>
            <a:pathLst>
              <a:path w="548640" h="360045">
                <a:moveTo>
                  <a:pt x="548182" y="0"/>
                </a:moveTo>
                <a:lnTo>
                  <a:pt x="236359" y="0"/>
                </a:lnTo>
                <a:lnTo>
                  <a:pt x="236359" y="26682"/>
                </a:lnTo>
                <a:lnTo>
                  <a:pt x="0" y="26682"/>
                </a:lnTo>
                <a:lnTo>
                  <a:pt x="0" y="320408"/>
                </a:lnTo>
                <a:lnTo>
                  <a:pt x="95859" y="320408"/>
                </a:lnTo>
                <a:lnTo>
                  <a:pt x="95859" y="359956"/>
                </a:lnTo>
                <a:lnTo>
                  <a:pt x="159486" y="359956"/>
                </a:lnTo>
                <a:lnTo>
                  <a:pt x="159486" y="320408"/>
                </a:lnTo>
                <a:lnTo>
                  <a:pt x="292722" y="320408"/>
                </a:lnTo>
                <a:lnTo>
                  <a:pt x="292722" y="312877"/>
                </a:lnTo>
                <a:lnTo>
                  <a:pt x="548182" y="312877"/>
                </a:lnTo>
                <a:lnTo>
                  <a:pt x="548182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29858" y="4121568"/>
            <a:ext cx="184785" cy="132715"/>
          </a:xfrm>
          <a:custGeom>
            <a:avLst/>
            <a:gdLst/>
            <a:ahLst/>
            <a:cxnLst/>
            <a:rect l="l" t="t" r="r" b="b"/>
            <a:pathLst>
              <a:path w="184785" h="132714">
                <a:moveTo>
                  <a:pt x="184607" y="4876"/>
                </a:moveTo>
                <a:lnTo>
                  <a:pt x="127279" y="4876"/>
                </a:lnTo>
                <a:lnTo>
                  <a:pt x="127279" y="0"/>
                </a:lnTo>
                <a:lnTo>
                  <a:pt x="0" y="0"/>
                </a:lnTo>
                <a:lnTo>
                  <a:pt x="0" y="127711"/>
                </a:lnTo>
                <a:lnTo>
                  <a:pt x="57327" y="127711"/>
                </a:lnTo>
                <a:lnTo>
                  <a:pt x="57327" y="132588"/>
                </a:lnTo>
                <a:lnTo>
                  <a:pt x="184607" y="132588"/>
                </a:lnTo>
                <a:lnTo>
                  <a:pt x="184607" y="4876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6217106" y="4146152"/>
            <a:ext cx="210185" cy="8699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05"/>
              </a:lnSpc>
            </a:pPr>
            <a:r>
              <a:rPr sz="1500" spc="-277" baseline="-25000" dirty="0">
                <a:solidFill>
                  <a:srgbClr val="D8BDF0"/>
                </a:solidFill>
                <a:latin typeface="PMingLiU"/>
                <a:cs typeface="PMingLiU"/>
              </a:rPr>
              <a:t>a</a:t>
            </a:r>
            <a:r>
              <a:rPr sz="1000" spc="-185" dirty="0">
                <a:solidFill>
                  <a:srgbClr val="D8BDF0"/>
                </a:solidFill>
                <a:latin typeface="PMingLiU"/>
                <a:cs typeface="PMingLiU"/>
              </a:rPr>
              <a:t>g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6274600" y="3864111"/>
            <a:ext cx="312420" cy="313055"/>
          </a:xfrm>
          <a:custGeom>
            <a:avLst/>
            <a:gdLst/>
            <a:ahLst/>
            <a:cxnLst/>
            <a:rect l="l" t="t" r="r" b="b"/>
            <a:pathLst>
              <a:path w="312420" h="313054">
                <a:moveTo>
                  <a:pt x="311817" y="312878"/>
                </a:moveTo>
                <a:lnTo>
                  <a:pt x="0" y="312878"/>
                </a:lnTo>
                <a:lnTo>
                  <a:pt x="0" y="0"/>
                </a:lnTo>
                <a:lnTo>
                  <a:pt x="311817" y="0"/>
                </a:lnTo>
                <a:lnTo>
                  <a:pt x="311817" y="312878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6265098" y="3853796"/>
            <a:ext cx="573405" cy="38354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25000"/>
              </a:lnSpc>
            </a:pPr>
            <a:r>
              <a:rPr sz="2450" spc="-2135" dirty="0">
                <a:solidFill>
                  <a:srgbClr val="EDE9F9"/>
                </a:solidFill>
                <a:latin typeface="PMingLiU"/>
                <a:cs typeface="PMingLiU"/>
              </a:rPr>
              <a:t>。</a:t>
            </a:r>
            <a:r>
              <a:rPr sz="1425" baseline="-46783" dirty="0">
                <a:solidFill>
                  <a:srgbClr val="D8BDF0"/>
                </a:solidFill>
                <a:latin typeface="PMingLiU"/>
                <a:cs typeface="PMingLiU"/>
              </a:rPr>
              <a:t>．</a:t>
            </a:r>
            <a:endParaRPr sz="1425" baseline="-46783">
              <a:latin typeface="PMingLiU"/>
              <a:cs typeface="PMingLiU"/>
            </a:endParaRPr>
          </a:p>
          <a:p>
            <a:pPr marL="12700">
              <a:lnSpc>
                <a:spcPct val="100000"/>
              </a:lnSpc>
            </a:pPr>
            <a:r>
              <a:rPr sz="2450" spc="-155" dirty="0">
                <a:solidFill>
                  <a:srgbClr val="EDE9F9"/>
                </a:solidFill>
                <a:latin typeface="PMingLiU"/>
                <a:cs typeface="PMingLiU"/>
              </a:rPr>
              <a:t>。</a:t>
            </a:r>
            <a:r>
              <a:rPr sz="750" baseline="-27777" dirty="0">
                <a:solidFill>
                  <a:srgbClr val="D8BDF0"/>
                </a:solidFill>
                <a:latin typeface="PMingLiU"/>
                <a:cs typeface="PMingLiU"/>
              </a:rPr>
              <a:t>部</a:t>
            </a:r>
            <a:endParaRPr sz="750" baseline="-27777">
              <a:latin typeface="PMingLiU"/>
              <a:cs typeface="PMingLiU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6148324" y="4113314"/>
            <a:ext cx="167005" cy="127635"/>
          </a:xfrm>
          <a:custGeom>
            <a:avLst/>
            <a:gdLst/>
            <a:ahLst/>
            <a:cxnLst/>
            <a:rect l="l" t="t" r="r" b="b"/>
            <a:pathLst>
              <a:path w="167004" h="127635">
                <a:moveTo>
                  <a:pt x="166763" y="0"/>
                </a:moveTo>
                <a:lnTo>
                  <a:pt x="52222" y="0"/>
                </a:lnTo>
                <a:lnTo>
                  <a:pt x="52222" y="5943"/>
                </a:lnTo>
                <a:lnTo>
                  <a:pt x="0" y="5943"/>
                </a:lnTo>
                <a:lnTo>
                  <a:pt x="0" y="127266"/>
                </a:lnTo>
                <a:lnTo>
                  <a:pt x="120904" y="127266"/>
                </a:lnTo>
                <a:lnTo>
                  <a:pt x="120904" y="114935"/>
                </a:lnTo>
                <a:lnTo>
                  <a:pt x="166763" y="114935"/>
                </a:lnTo>
                <a:lnTo>
                  <a:pt x="166763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6135568" y="4143134"/>
            <a:ext cx="192405" cy="7175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015"/>
              </a:lnSpc>
            </a:pPr>
            <a:r>
              <a:rPr sz="900" spc="-90" dirty="0">
                <a:solidFill>
                  <a:srgbClr val="D4A5EB"/>
                </a:solidFill>
                <a:latin typeface="PMingLiU"/>
                <a:cs typeface="PMingLiU"/>
              </a:rPr>
              <a:t>t</a:t>
            </a:r>
            <a:r>
              <a:rPr sz="1425" spc="-135" baseline="-23391" dirty="0">
                <a:solidFill>
                  <a:srgbClr val="D8BDF0"/>
                </a:solidFill>
                <a:latin typeface="PMingLiU"/>
                <a:cs typeface="PMingLiU"/>
              </a:rPr>
              <a:t>s</a:t>
            </a:r>
            <a:endParaRPr sz="1425" baseline="-23391">
              <a:latin typeface="PMingLiU"/>
              <a:cs typeface="PMingLiU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6184013" y="3948560"/>
            <a:ext cx="133985" cy="134620"/>
          </a:xfrm>
          <a:custGeom>
            <a:avLst/>
            <a:gdLst/>
            <a:ahLst/>
            <a:cxnLst/>
            <a:rect l="l" t="t" r="r" b="b"/>
            <a:pathLst>
              <a:path w="133985" h="134620">
                <a:moveTo>
                  <a:pt x="133636" y="134090"/>
                </a:moveTo>
                <a:lnTo>
                  <a:pt x="0" y="134090"/>
                </a:lnTo>
                <a:lnTo>
                  <a:pt x="0" y="0"/>
                </a:lnTo>
                <a:lnTo>
                  <a:pt x="133636" y="0"/>
                </a:lnTo>
                <a:lnTo>
                  <a:pt x="133636" y="13409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6171248" y="3971460"/>
            <a:ext cx="159385" cy="889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050" dirty="0">
                <a:solidFill>
                  <a:srgbClr val="EDE9F9"/>
                </a:solidFill>
                <a:latin typeface="PMingLiU"/>
                <a:cs typeface="PMingLiU"/>
              </a:rPr>
              <a:t>p</a:t>
            </a:r>
            <a:endParaRPr sz="1050">
              <a:latin typeface="PMingLiU"/>
              <a:cs typeface="PMingLiU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6059144" y="3938498"/>
            <a:ext cx="188595" cy="142875"/>
          </a:xfrm>
          <a:custGeom>
            <a:avLst/>
            <a:gdLst/>
            <a:ahLst/>
            <a:cxnLst/>
            <a:rect l="l" t="t" r="r" b="b"/>
            <a:pathLst>
              <a:path w="188595" h="142875">
                <a:moveTo>
                  <a:pt x="188429" y="8623"/>
                </a:moveTo>
                <a:lnTo>
                  <a:pt x="120904" y="8623"/>
                </a:lnTo>
                <a:lnTo>
                  <a:pt x="120904" y="0"/>
                </a:lnTo>
                <a:lnTo>
                  <a:pt x="0" y="0"/>
                </a:lnTo>
                <a:lnTo>
                  <a:pt x="0" y="121323"/>
                </a:lnTo>
                <a:lnTo>
                  <a:pt x="54800" y="121323"/>
                </a:lnTo>
                <a:lnTo>
                  <a:pt x="54800" y="142722"/>
                </a:lnTo>
                <a:lnTo>
                  <a:pt x="188429" y="142722"/>
                </a:lnTo>
                <a:lnTo>
                  <a:pt x="188429" y="8623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 txBox="1"/>
          <p:nvPr/>
        </p:nvSpPr>
        <p:spPr>
          <a:xfrm>
            <a:off x="6046390" y="3951631"/>
            <a:ext cx="213995" cy="10731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425" spc="-270" baseline="-26315" dirty="0">
                <a:solidFill>
                  <a:srgbClr val="EDE9F9"/>
                </a:solidFill>
                <a:latin typeface="PMingLiU"/>
                <a:cs typeface="PMingLiU"/>
              </a:rPr>
              <a:t>E</a:t>
            </a:r>
            <a:r>
              <a:rPr sz="1050" spc="-180" dirty="0">
                <a:solidFill>
                  <a:srgbClr val="EDE9F9"/>
                </a:solidFill>
                <a:latin typeface="PMingLiU"/>
                <a:cs typeface="PMingLiU"/>
              </a:rPr>
              <a:t>x</a:t>
            </a:r>
            <a:endParaRPr sz="1050">
              <a:latin typeface="PMingLiU"/>
              <a:cs typeface="PMingLiU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059090" y="4161801"/>
            <a:ext cx="121285" cy="5715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>
              <a:lnSpc>
                <a:spcPts val="955"/>
              </a:lnSpc>
            </a:pPr>
            <a:r>
              <a:rPr sz="950" dirty="0">
                <a:solidFill>
                  <a:srgbClr val="D8BDF0"/>
                </a:solidFill>
                <a:latin typeface="PMingLiU"/>
                <a:cs typeface="PMingLiU"/>
              </a:rPr>
              <a:t>n</a:t>
            </a:r>
            <a:endParaRPr sz="950">
              <a:latin typeface="PMingLiU"/>
              <a:cs typeface="PMingLiU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5837580" y="3948531"/>
            <a:ext cx="344170" cy="424180"/>
          </a:xfrm>
          <a:custGeom>
            <a:avLst/>
            <a:gdLst/>
            <a:ahLst/>
            <a:cxnLst/>
            <a:rect l="l" t="t" r="r" b="b"/>
            <a:pathLst>
              <a:path w="344170" h="424179">
                <a:moveTo>
                  <a:pt x="343636" y="78968"/>
                </a:moveTo>
                <a:lnTo>
                  <a:pt x="229082" y="78968"/>
                </a:lnTo>
                <a:lnTo>
                  <a:pt x="229082" y="0"/>
                </a:lnTo>
                <a:lnTo>
                  <a:pt x="114541" y="0"/>
                </a:lnTo>
                <a:lnTo>
                  <a:pt x="114541" y="78968"/>
                </a:lnTo>
                <a:lnTo>
                  <a:pt x="0" y="78968"/>
                </a:lnTo>
                <a:lnTo>
                  <a:pt x="0" y="423773"/>
                </a:lnTo>
                <a:lnTo>
                  <a:pt x="343636" y="423773"/>
                </a:lnTo>
                <a:lnTo>
                  <a:pt x="343636" y="78968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5939371" y="3969385"/>
            <a:ext cx="140335" cy="31623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005"/>
              </a:lnSpc>
            </a:pPr>
            <a:r>
              <a:rPr sz="900" dirty="0">
                <a:solidFill>
                  <a:srgbClr val="EDE9F9"/>
                </a:solidFill>
                <a:latin typeface="PMingLiU"/>
                <a:cs typeface="PMingLiU"/>
              </a:rPr>
              <a:t>e</a:t>
            </a:r>
            <a:r>
              <a:rPr sz="900" spc="210" dirty="0">
                <a:solidFill>
                  <a:srgbClr val="EDE9F9"/>
                </a:solidFill>
                <a:latin typeface="PMingLiU"/>
                <a:cs typeface="PMingLiU"/>
              </a:rPr>
              <a:t>  </a:t>
            </a:r>
            <a:r>
              <a:rPr sz="900" spc="-25" dirty="0">
                <a:solidFill>
                  <a:srgbClr val="D8BDF0"/>
                </a:solidFill>
                <a:latin typeface="PMingLiU"/>
                <a:cs typeface="PMingLiU"/>
              </a:rPr>
              <a:t>tio</a:t>
            </a:r>
            <a:endParaRPr sz="900">
              <a:latin typeface="PMingLiU"/>
              <a:cs typeface="PMingLiU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5785955" y="3898950"/>
            <a:ext cx="267335" cy="447040"/>
          </a:xfrm>
          <a:custGeom>
            <a:avLst/>
            <a:gdLst/>
            <a:ahLst/>
            <a:cxnLst/>
            <a:rect l="l" t="t" r="r" b="b"/>
            <a:pathLst>
              <a:path w="267335" h="447039">
                <a:moveTo>
                  <a:pt x="267271" y="0"/>
                </a:moveTo>
                <a:lnTo>
                  <a:pt x="0" y="0"/>
                </a:lnTo>
                <a:lnTo>
                  <a:pt x="0" y="178790"/>
                </a:lnTo>
                <a:lnTo>
                  <a:pt x="0" y="268185"/>
                </a:lnTo>
                <a:lnTo>
                  <a:pt x="0" y="446976"/>
                </a:lnTo>
                <a:lnTo>
                  <a:pt x="267271" y="446976"/>
                </a:lnTo>
                <a:lnTo>
                  <a:pt x="267271" y="268185"/>
                </a:lnTo>
                <a:lnTo>
                  <a:pt x="267271" y="178790"/>
                </a:lnTo>
                <a:lnTo>
                  <a:pt x="267271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5840017" y="3971460"/>
            <a:ext cx="159385" cy="30924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z="1050" dirty="0">
                <a:solidFill>
                  <a:srgbClr val="EDE9F9"/>
                </a:solidFill>
                <a:latin typeface="PMingLiU"/>
                <a:cs typeface="PMingLiU"/>
              </a:rPr>
              <a:t>re</a:t>
            </a:r>
            <a:r>
              <a:rPr sz="1050" spc="345" dirty="0">
                <a:solidFill>
                  <a:srgbClr val="EDE9F9"/>
                </a:solidFill>
                <a:latin typeface="PMingLiU"/>
                <a:cs typeface="PMingLiU"/>
              </a:rPr>
              <a:t> </a:t>
            </a:r>
            <a:r>
              <a:rPr sz="1050" spc="-25" dirty="0">
                <a:solidFill>
                  <a:srgbClr val="D8BDF0"/>
                </a:solidFill>
                <a:latin typeface="PMingLiU"/>
                <a:cs typeface="PMingLiU"/>
              </a:rPr>
              <a:t>ra</a:t>
            </a:r>
            <a:endParaRPr sz="1050">
              <a:latin typeface="PMingLiU"/>
              <a:cs typeface="PMingLiU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5577675" y="3896740"/>
            <a:ext cx="325120" cy="481965"/>
          </a:xfrm>
          <a:custGeom>
            <a:avLst/>
            <a:gdLst/>
            <a:ahLst/>
            <a:cxnLst/>
            <a:rect l="l" t="t" r="r" b="b"/>
            <a:pathLst>
              <a:path w="325120" h="481964">
                <a:moveTo>
                  <a:pt x="324535" y="0"/>
                </a:moveTo>
                <a:lnTo>
                  <a:pt x="0" y="0"/>
                </a:lnTo>
                <a:lnTo>
                  <a:pt x="0" y="155714"/>
                </a:lnTo>
                <a:lnTo>
                  <a:pt x="0" y="325653"/>
                </a:lnTo>
                <a:lnTo>
                  <a:pt x="0" y="481368"/>
                </a:lnTo>
                <a:lnTo>
                  <a:pt x="324535" y="481368"/>
                </a:lnTo>
                <a:lnTo>
                  <a:pt x="324535" y="325653"/>
                </a:lnTo>
                <a:lnTo>
                  <a:pt x="324535" y="155714"/>
                </a:lnTo>
                <a:lnTo>
                  <a:pt x="324535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5631080" y="3967614"/>
            <a:ext cx="175895" cy="33337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985"/>
              </a:lnSpc>
            </a:pPr>
            <a:r>
              <a:rPr sz="850" spc="-10" dirty="0">
                <a:solidFill>
                  <a:srgbClr val="EDE9F9"/>
                </a:solidFill>
                <a:latin typeface="PMingLiU"/>
                <a:cs typeface="PMingLiU"/>
              </a:rPr>
              <a:t>Sou</a:t>
            </a:r>
            <a:r>
              <a:rPr sz="850" spc="-130" dirty="0">
                <a:solidFill>
                  <a:srgbClr val="EDE9F9"/>
                </a:solidFill>
                <a:latin typeface="PMingLiU"/>
                <a:cs typeface="PMingLiU"/>
              </a:rPr>
              <a:t> </a:t>
            </a:r>
            <a:r>
              <a:rPr sz="850" spc="-180" dirty="0">
                <a:solidFill>
                  <a:srgbClr val="D8BDF0"/>
                </a:solidFill>
                <a:latin typeface="PMingLiU"/>
                <a:cs typeface="PMingLiU"/>
              </a:rPr>
              <a:t>p</a:t>
            </a:r>
            <a:r>
              <a:rPr sz="1500" spc="-270" baseline="-16666" dirty="0">
                <a:solidFill>
                  <a:srgbClr val="D8BDF0"/>
                </a:solidFill>
                <a:latin typeface="PMingLiU"/>
                <a:cs typeface="PMingLiU"/>
              </a:rPr>
              <a:t>x</a:t>
            </a:r>
            <a:r>
              <a:rPr sz="850" spc="-180" dirty="0">
                <a:solidFill>
                  <a:srgbClr val="D8BDF0"/>
                </a:solidFill>
                <a:latin typeface="PMingLiU"/>
                <a:cs typeface="PMingLiU"/>
              </a:rPr>
              <a:t>l</a:t>
            </a:r>
            <a:r>
              <a:rPr sz="850" spc="-100" dirty="0">
                <a:solidFill>
                  <a:srgbClr val="D8BDF0"/>
                </a:solidFill>
                <a:latin typeface="PMingLiU"/>
                <a:cs typeface="PMingLiU"/>
              </a:rPr>
              <a:t> </a:t>
            </a:r>
            <a:r>
              <a:rPr sz="850" spc="-50" dirty="0">
                <a:solidFill>
                  <a:srgbClr val="D8BDF0"/>
                </a:solidFill>
                <a:latin typeface="PMingLiU"/>
                <a:cs typeface="PMingLiU"/>
              </a:rPr>
              <a:t>o</a:t>
            </a:r>
            <a:endParaRPr sz="850">
              <a:latin typeface="PMingLiU"/>
              <a:cs typeface="PMingLiU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5503697" y="3938523"/>
            <a:ext cx="231775" cy="325755"/>
          </a:xfrm>
          <a:custGeom>
            <a:avLst/>
            <a:gdLst/>
            <a:ahLst/>
            <a:cxnLst/>
            <a:rect l="l" t="t" r="r" b="b"/>
            <a:pathLst>
              <a:path w="231775" h="325754">
                <a:moveTo>
                  <a:pt x="231749" y="178790"/>
                </a:moveTo>
                <a:lnTo>
                  <a:pt x="85382" y="178790"/>
                </a:lnTo>
                <a:lnTo>
                  <a:pt x="85382" y="195808"/>
                </a:lnTo>
                <a:lnTo>
                  <a:pt x="0" y="195808"/>
                </a:lnTo>
                <a:lnTo>
                  <a:pt x="0" y="323519"/>
                </a:lnTo>
                <a:lnTo>
                  <a:pt x="85382" y="323519"/>
                </a:lnTo>
                <a:lnTo>
                  <a:pt x="85382" y="325653"/>
                </a:lnTo>
                <a:lnTo>
                  <a:pt x="231749" y="325653"/>
                </a:lnTo>
                <a:lnTo>
                  <a:pt x="231749" y="178790"/>
                </a:lnTo>
                <a:close/>
              </a:path>
              <a:path w="231775" h="325754">
                <a:moveTo>
                  <a:pt x="231749" y="0"/>
                </a:moveTo>
                <a:lnTo>
                  <a:pt x="85382" y="0"/>
                </a:lnTo>
                <a:lnTo>
                  <a:pt x="85382" y="146862"/>
                </a:lnTo>
                <a:lnTo>
                  <a:pt x="231749" y="146862"/>
                </a:lnTo>
                <a:lnTo>
                  <a:pt x="231749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5490945" y="4155530"/>
            <a:ext cx="153035" cy="8572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05"/>
              </a:lnSpc>
            </a:pPr>
            <a:r>
              <a:rPr sz="1000" dirty="0">
                <a:solidFill>
                  <a:srgbClr val="D8BDF0"/>
                </a:solidFill>
                <a:latin typeface="PMingLiU"/>
                <a:cs typeface="PMingLiU"/>
              </a:rPr>
              <a:t>y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5530452" y="3941054"/>
            <a:ext cx="121285" cy="121920"/>
          </a:xfrm>
          <a:custGeom>
            <a:avLst/>
            <a:gdLst/>
            <a:ahLst/>
            <a:cxnLst/>
            <a:rect l="l" t="t" r="r" b="b"/>
            <a:pathLst>
              <a:path w="121285" h="121920">
                <a:moveTo>
                  <a:pt x="120908" y="121320"/>
                </a:moveTo>
                <a:lnTo>
                  <a:pt x="0" y="121320"/>
                </a:lnTo>
                <a:lnTo>
                  <a:pt x="0" y="0"/>
                </a:lnTo>
                <a:lnTo>
                  <a:pt x="120908" y="0"/>
                </a:lnTo>
                <a:lnTo>
                  <a:pt x="120908" y="12132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5517693" y="3951039"/>
            <a:ext cx="231140" cy="28321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255"/>
              </a:lnSpc>
            </a:pPr>
            <a:r>
              <a:rPr sz="1425" spc="-112" baseline="-29239" dirty="0">
                <a:solidFill>
                  <a:srgbClr val="EDE9F9"/>
                </a:solidFill>
                <a:latin typeface="PMingLiU"/>
                <a:cs typeface="PMingLiU"/>
              </a:rPr>
              <a:t>R</a:t>
            </a:r>
            <a:r>
              <a:rPr sz="1150" spc="-75" dirty="0">
                <a:solidFill>
                  <a:srgbClr val="EDE9F9"/>
                </a:solidFill>
                <a:latin typeface="PMingLiU"/>
                <a:cs typeface="PMingLiU"/>
              </a:rPr>
              <a:t>e</a:t>
            </a:r>
            <a:r>
              <a:rPr sz="1150" spc="310" dirty="0">
                <a:solidFill>
                  <a:srgbClr val="EDE9F9"/>
                </a:solidFill>
                <a:latin typeface="PMingLiU"/>
                <a:cs typeface="PMingLiU"/>
              </a:rPr>
              <a:t> </a:t>
            </a:r>
            <a:r>
              <a:rPr sz="1150" spc="-50" dirty="0">
                <a:solidFill>
                  <a:srgbClr val="D8BDF0"/>
                </a:solidFill>
                <a:latin typeface="PMingLiU"/>
                <a:cs typeface="PMingLiU"/>
              </a:rPr>
              <a:t>e</a:t>
            </a:r>
            <a:endParaRPr sz="1150">
              <a:latin typeface="PMingLiU"/>
              <a:cs typeface="PMingLiU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5441274" y="4121313"/>
            <a:ext cx="121285" cy="121920"/>
          </a:xfrm>
          <a:custGeom>
            <a:avLst/>
            <a:gdLst/>
            <a:ahLst/>
            <a:cxnLst/>
            <a:rect l="l" t="t" r="r" b="b"/>
            <a:pathLst>
              <a:path w="121285" h="121920">
                <a:moveTo>
                  <a:pt x="120908" y="121320"/>
                </a:moveTo>
                <a:lnTo>
                  <a:pt x="0" y="121320"/>
                </a:lnTo>
                <a:lnTo>
                  <a:pt x="0" y="0"/>
                </a:lnTo>
                <a:lnTo>
                  <a:pt x="120908" y="0"/>
                </a:lnTo>
                <a:lnTo>
                  <a:pt x="120908" y="12132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5428514" y="4150285"/>
            <a:ext cx="146685" cy="635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055"/>
              </a:lnSpc>
            </a:pPr>
            <a:r>
              <a:rPr sz="950" dirty="0">
                <a:solidFill>
                  <a:srgbClr val="D4A5EB"/>
                </a:solidFill>
                <a:latin typeface="PMingLiU"/>
                <a:cs typeface="PMingLiU"/>
              </a:rPr>
              <a:t>r</a:t>
            </a:r>
            <a:endParaRPr sz="950">
              <a:latin typeface="PMingLiU"/>
              <a:cs typeface="PMingLiU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5387733" y="3938104"/>
            <a:ext cx="203835" cy="294005"/>
          </a:xfrm>
          <a:custGeom>
            <a:avLst/>
            <a:gdLst/>
            <a:ahLst/>
            <a:cxnLst/>
            <a:rect l="l" t="t" r="r" b="b"/>
            <a:pathLst>
              <a:path w="203835" h="294004">
                <a:moveTo>
                  <a:pt x="101815" y="191820"/>
                </a:moveTo>
                <a:lnTo>
                  <a:pt x="0" y="191820"/>
                </a:lnTo>
                <a:lnTo>
                  <a:pt x="0" y="293979"/>
                </a:lnTo>
                <a:lnTo>
                  <a:pt x="101815" y="293979"/>
                </a:lnTo>
                <a:lnTo>
                  <a:pt x="101815" y="191820"/>
                </a:lnTo>
                <a:close/>
              </a:path>
              <a:path w="203835" h="294004">
                <a:moveTo>
                  <a:pt x="203746" y="0"/>
                </a:moveTo>
                <a:lnTo>
                  <a:pt x="70116" y="0"/>
                </a:lnTo>
                <a:lnTo>
                  <a:pt x="70116" y="17132"/>
                </a:lnTo>
                <a:lnTo>
                  <a:pt x="0" y="17132"/>
                </a:lnTo>
                <a:lnTo>
                  <a:pt x="0" y="119303"/>
                </a:lnTo>
                <a:lnTo>
                  <a:pt x="70116" y="119303"/>
                </a:lnTo>
                <a:lnTo>
                  <a:pt x="70116" y="134099"/>
                </a:lnTo>
                <a:lnTo>
                  <a:pt x="203746" y="134099"/>
                </a:lnTo>
                <a:lnTo>
                  <a:pt x="203746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5374994" y="4147050"/>
            <a:ext cx="127635" cy="6858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905"/>
              </a:lnSpc>
            </a:pPr>
            <a:r>
              <a:rPr sz="800" dirty="0">
                <a:solidFill>
                  <a:srgbClr val="D8BDF0"/>
                </a:solidFill>
                <a:latin typeface="PMingLiU"/>
                <a:cs typeface="PMingLiU"/>
              </a:rPr>
              <a:t>a</a:t>
            </a:r>
            <a:endParaRPr sz="800">
              <a:latin typeface="PMingLiU"/>
              <a:cs typeface="PMingLiU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5318981" y="4123310"/>
            <a:ext cx="127635" cy="128270"/>
          </a:xfrm>
          <a:custGeom>
            <a:avLst/>
            <a:gdLst/>
            <a:ahLst/>
            <a:cxnLst/>
            <a:rect l="l" t="t" r="r" b="b"/>
            <a:pathLst>
              <a:path w="127635" h="128270">
                <a:moveTo>
                  <a:pt x="127272" y="127705"/>
                </a:moveTo>
                <a:lnTo>
                  <a:pt x="0" y="127705"/>
                </a:lnTo>
                <a:lnTo>
                  <a:pt x="0" y="0"/>
                </a:lnTo>
                <a:lnTo>
                  <a:pt x="127272" y="0"/>
                </a:lnTo>
                <a:lnTo>
                  <a:pt x="127272" y="127705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 txBox="1"/>
          <p:nvPr/>
        </p:nvSpPr>
        <p:spPr>
          <a:xfrm>
            <a:off x="5306218" y="4147898"/>
            <a:ext cx="153035" cy="787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05"/>
              </a:lnSpc>
            </a:pPr>
            <a:r>
              <a:rPr sz="1000" dirty="0">
                <a:solidFill>
                  <a:srgbClr val="D8BDF0"/>
                </a:solidFill>
                <a:latin typeface="PMingLiU"/>
                <a:cs typeface="PMingLiU"/>
              </a:rPr>
              <a:t>e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5344460" y="3913026"/>
            <a:ext cx="127635" cy="128270"/>
          </a:xfrm>
          <a:custGeom>
            <a:avLst/>
            <a:gdLst/>
            <a:ahLst/>
            <a:cxnLst/>
            <a:rect l="l" t="t" r="r" b="b"/>
            <a:pathLst>
              <a:path w="127635" h="128270">
                <a:moveTo>
                  <a:pt x="127272" y="127705"/>
                </a:moveTo>
                <a:lnTo>
                  <a:pt x="0" y="127705"/>
                </a:lnTo>
                <a:lnTo>
                  <a:pt x="0" y="0"/>
                </a:lnTo>
                <a:lnTo>
                  <a:pt x="127272" y="0"/>
                </a:lnTo>
                <a:lnTo>
                  <a:pt x="127272" y="127705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 txBox="1"/>
          <p:nvPr/>
        </p:nvSpPr>
        <p:spPr>
          <a:xfrm>
            <a:off x="5331698" y="3944192"/>
            <a:ext cx="273050" cy="9906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39370">
              <a:lnSpc>
                <a:spcPts val="850"/>
              </a:lnSpc>
            </a:pPr>
            <a:r>
              <a:rPr sz="1050" dirty="0">
                <a:solidFill>
                  <a:srgbClr val="EDE9F9"/>
                </a:solidFill>
                <a:latin typeface="PMingLiU"/>
                <a:cs typeface="PMingLiU"/>
              </a:rPr>
              <a:t>r</a:t>
            </a:r>
            <a:endParaRPr sz="1050">
              <a:latin typeface="PMingLiU"/>
              <a:cs typeface="PMingLiU"/>
            </a:endParaRPr>
          </a:p>
          <a:p>
            <a:pPr marL="12700">
              <a:lnSpc>
                <a:spcPts val="894"/>
              </a:lnSpc>
            </a:pPr>
            <a:r>
              <a:rPr sz="1500" spc="-52" baseline="-16666" dirty="0">
                <a:solidFill>
                  <a:srgbClr val="EDE9F9"/>
                </a:solidFill>
                <a:latin typeface="PMingLiU"/>
                <a:cs typeface="PMingLiU"/>
              </a:rPr>
              <a:t>f</a:t>
            </a:r>
            <a:r>
              <a:rPr sz="800" spc="-35" dirty="0">
                <a:solidFill>
                  <a:srgbClr val="EDE9F9"/>
                </a:solidFill>
                <a:latin typeface="PMingLiU"/>
                <a:cs typeface="PMingLiU"/>
              </a:rPr>
              <a:t>0</a:t>
            </a:r>
            <a:endParaRPr sz="800">
              <a:latin typeface="PMingLiU"/>
              <a:cs typeface="PMingLiU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5210683" y="3910152"/>
            <a:ext cx="168275" cy="359410"/>
          </a:xfrm>
          <a:custGeom>
            <a:avLst/>
            <a:gdLst/>
            <a:ahLst/>
            <a:cxnLst/>
            <a:rect l="l" t="t" r="r" b="b"/>
            <a:pathLst>
              <a:path w="168275" h="359410">
                <a:moveTo>
                  <a:pt x="168046" y="212344"/>
                </a:moveTo>
                <a:lnTo>
                  <a:pt x="127279" y="212344"/>
                </a:lnTo>
                <a:lnTo>
                  <a:pt x="127279" y="185166"/>
                </a:lnTo>
                <a:lnTo>
                  <a:pt x="0" y="185166"/>
                </a:lnTo>
                <a:lnTo>
                  <a:pt x="0" y="312877"/>
                </a:lnTo>
                <a:lnTo>
                  <a:pt x="21691" y="312877"/>
                </a:lnTo>
                <a:lnTo>
                  <a:pt x="21691" y="359206"/>
                </a:lnTo>
                <a:lnTo>
                  <a:pt x="168046" y="359206"/>
                </a:lnTo>
                <a:lnTo>
                  <a:pt x="168046" y="212344"/>
                </a:lnTo>
                <a:close/>
              </a:path>
              <a:path w="168275" h="359410">
                <a:moveTo>
                  <a:pt x="168046" y="26365"/>
                </a:moveTo>
                <a:lnTo>
                  <a:pt x="127279" y="26365"/>
                </a:lnTo>
                <a:lnTo>
                  <a:pt x="127279" y="0"/>
                </a:lnTo>
                <a:lnTo>
                  <a:pt x="0" y="0"/>
                </a:lnTo>
                <a:lnTo>
                  <a:pt x="0" y="127698"/>
                </a:lnTo>
                <a:lnTo>
                  <a:pt x="21691" y="127698"/>
                </a:lnTo>
                <a:lnTo>
                  <a:pt x="21691" y="173228"/>
                </a:lnTo>
                <a:lnTo>
                  <a:pt x="168046" y="173228"/>
                </a:lnTo>
                <a:lnTo>
                  <a:pt x="168046" y="26365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 txBox="1"/>
          <p:nvPr/>
        </p:nvSpPr>
        <p:spPr>
          <a:xfrm>
            <a:off x="5197931" y="3944691"/>
            <a:ext cx="193675" cy="10922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255"/>
              </a:lnSpc>
            </a:pPr>
            <a:r>
              <a:rPr sz="1500" spc="-37" baseline="-11111" dirty="0">
                <a:solidFill>
                  <a:srgbClr val="EDE9F9"/>
                </a:solidFill>
                <a:latin typeface="PMingLiU"/>
                <a:cs typeface="PMingLiU"/>
              </a:rPr>
              <a:t>i</a:t>
            </a:r>
            <a:r>
              <a:rPr sz="1150" spc="-25" dirty="0">
                <a:solidFill>
                  <a:srgbClr val="EDE9F9"/>
                </a:solidFill>
                <a:latin typeface="PMingLiU"/>
                <a:cs typeface="PMingLiU"/>
              </a:rPr>
              <a:t>a</a:t>
            </a:r>
            <a:endParaRPr sz="1150">
              <a:latin typeface="PMingLiU"/>
              <a:cs typeface="PMingLiU"/>
            </a:endParaRPr>
          </a:p>
        </p:txBody>
      </p:sp>
      <p:sp>
        <p:nvSpPr>
          <p:cNvPr id="82" name="object 82"/>
          <p:cNvSpPr/>
          <p:nvPr/>
        </p:nvSpPr>
        <p:spPr>
          <a:xfrm>
            <a:off x="5166104" y="3923286"/>
            <a:ext cx="127635" cy="128270"/>
          </a:xfrm>
          <a:custGeom>
            <a:avLst/>
            <a:gdLst/>
            <a:ahLst/>
            <a:cxnLst/>
            <a:rect l="l" t="t" r="r" b="b"/>
            <a:pathLst>
              <a:path w="127635" h="128270">
                <a:moveTo>
                  <a:pt x="127272" y="127705"/>
                </a:moveTo>
                <a:lnTo>
                  <a:pt x="0" y="127705"/>
                </a:lnTo>
                <a:lnTo>
                  <a:pt x="0" y="0"/>
                </a:lnTo>
                <a:lnTo>
                  <a:pt x="127272" y="0"/>
                </a:lnTo>
                <a:lnTo>
                  <a:pt x="127272" y="127705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 txBox="1"/>
          <p:nvPr/>
        </p:nvSpPr>
        <p:spPr>
          <a:xfrm>
            <a:off x="5153342" y="3957836"/>
            <a:ext cx="153035" cy="5905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05"/>
              </a:lnSpc>
            </a:pPr>
            <a:r>
              <a:rPr sz="1000" dirty="0">
                <a:solidFill>
                  <a:srgbClr val="EDE9F9"/>
                </a:solidFill>
                <a:latin typeface="PMingLiU"/>
                <a:cs typeface="PMingLiU"/>
              </a:rPr>
              <a:t>t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5102402" y="3949039"/>
            <a:ext cx="127635" cy="300355"/>
          </a:xfrm>
          <a:custGeom>
            <a:avLst/>
            <a:gdLst/>
            <a:ahLst/>
            <a:cxnLst/>
            <a:rect l="l" t="t" r="r" b="b"/>
            <a:pathLst>
              <a:path w="127635" h="300354">
                <a:moveTo>
                  <a:pt x="127266" y="172529"/>
                </a:moveTo>
                <a:lnTo>
                  <a:pt x="0" y="172529"/>
                </a:lnTo>
                <a:lnTo>
                  <a:pt x="0" y="300240"/>
                </a:lnTo>
                <a:lnTo>
                  <a:pt x="127266" y="300240"/>
                </a:lnTo>
                <a:lnTo>
                  <a:pt x="127266" y="172529"/>
                </a:lnTo>
                <a:close/>
              </a:path>
              <a:path w="127635" h="300354">
                <a:moveTo>
                  <a:pt x="127266" y="0"/>
                </a:moveTo>
                <a:lnTo>
                  <a:pt x="0" y="0"/>
                </a:lnTo>
                <a:lnTo>
                  <a:pt x="0" y="127698"/>
                </a:lnTo>
                <a:lnTo>
                  <a:pt x="127266" y="127698"/>
                </a:lnTo>
                <a:lnTo>
                  <a:pt x="127266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 txBox="1"/>
          <p:nvPr/>
        </p:nvSpPr>
        <p:spPr>
          <a:xfrm>
            <a:off x="5089644" y="3970232"/>
            <a:ext cx="153035" cy="8572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105"/>
              </a:lnSpc>
            </a:pPr>
            <a:r>
              <a:rPr sz="1000" dirty="0">
                <a:solidFill>
                  <a:srgbClr val="EDE9F9"/>
                </a:solidFill>
                <a:latin typeface="PMingLiU"/>
                <a:cs typeface="PMingLiU"/>
              </a:rPr>
              <a:t>n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5089644" y="4129864"/>
            <a:ext cx="302260" cy="113664"/>
          </a:xfrm>
          <a:prstGeom prst="rect">
            <a:avLst/>
          </a:prstGeom>
        </p:spPr>
        <p:txBody>
          <a:bodyPr vert="vert" wrap="square" lIns="0" tIns="8890" rIns="0" bIns="0" rtlCol="0">
            <a:spAutoFit/>
          </a:bodyPr>
          <a:lstStyle/>
          <a:p>
            <a:pPr marL="28575" marR="5080" indent="-16510">
              <a:lnSpc>
                <a:spcPct val="85600"/>
              </a:lnSpc>
              <a:spcBef>
                <a:spcPts val="70"/>
              </a:spcBef>
            </a:pPr>
            <a:r>
              <a:rPr sz="1500" spc="-120" baseline="-11111" dirty="0">
                <a:solidFill>
                  <a:srgbClr val="D8BDF0"/>
                </a:solidFill>
                <a:latin typeface="PMingLiU"/>
                <a:cs typeface="PMingLiU"/>
              </a:rPr>
              <a:t>i</a:t>
            </a:r>
            <a:r>
              <a:rPr sz="1150" spc="-80" dirty="0">
                <a:solidFill>
                  <a:srgbClr val="D8BDF0"/>
                </a:solidFill>
                <a:latin typeface="PMingLiU"/>
                <a:cs typeface="PMingLiU"/>
              </a:rPr>
              <a:t>n </a:t>
            </a:r>
            <a:r>
              <a:rPr sz="1000" spc="-50" dirty="0">
                <a:solidFill>
                  <a:srgbClr val="D8BDF0"/>
                </a:solidFill>
                <a:latin typeface="PMingLiU"/>
                <a:cs typeface="PMingLiU"/>
              </a:rPr>
              <a:t>a</a:t>
            </a:r>
            <a:endParaRPr sz="1000">
              <a:latin typeface="PMingLiU"/>
              <a:cs typeface="PMingLiU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4973752" y="3917606"/>
            <a:ext cx="203835" cy="380365"/>
          </a:xfrm>
          <a:custGeom>
            <a:avLst/>
            <a:gdLst/>
            <a:ahLst/>
            <a:cxnLst/>
            <a:rect l="l" t="t" r="r" b="b"/>
            <a:pathLst>
              <a:path w="203835" h="380364">
                <a:moveTo>
                  <a:pt x="203631" y="0"/>
                </a:moveTo>
                <a:lnTo>
                  <a:pt x="0" y="0"/>
                </a:lnTo>
                <a:lnTo>
                  <a:pt x="0" y="175717"/>
                </a:lnTo>
                <a:lnTo>
                  <a:pt x="0" y="204330"/>
                </a:lnTo>
                <a:lnTo>
                  <a:pt x="0" y="380047"/>
                </a:lnTo>
                <a:lnTo>
                  <a:pt x="203631" y="380047"/>
                </a:lnTo>
                <a:lnTo>
                  <a:pt x="203631" y="204330"/>
                </a:lnTo>
                <a:lnTo>
                  <a:pt x="203631" y="175717"/>
                </a:lnTo>
                <a:lnTo>
                  <a:pt x="203631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 txBox="1"/>
          <p:nvPr/>
        </p:nvSpPr>
        <p:spPr>
          <a:xfrm>
            <a:off x="5011912" y="3967164"/>
            <a:ext cx="127635" cy="10795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905"/>
              </a:lnSpc>
            </a:pPr>
            <a:r>
              <a:rPr sz="800" spc="-25" dirty="0">
                <a:solidFill>
                  <a:srgbClr val="EDE9F9"/>
                </a:solidFill>
                <a:latin typeface="PMingLiU"/>
                <a:cs typeface="PMingLiU"/>
              </a:rPr>
              <a:t>se</a:t>
            </a:r>
            <a:endParaRPr sz="800">
              <a:latin typeface="PMingLiU"/>
              <a:cs typeface="PMingLiU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5011912" y="4124901"/>
            <a:ext cx="127635" cy="110489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905"/>
              </a:lnSpc>
            </a:pPr>
            <a:r>
              <a:rPr sz="800" spc="-25" dirty="0">
                <a:solidFill>
                  <a:srgbClr val="D8BDF0"/>
                </a:solidFill>
                <a:latin typeface="PMingLiU"/>
                <a:cs typeface="PMingLiU"/>
              </a:rPr>
              <a:t>.cl</a:t>
            </a:r>
            <a:endParaRPr sz="800">
              <a:latin typeface="PMingLiU"/>
              <a:cs typeface="PMingLiU"/>
            </a:endParaRPr>
          </a:p>
        </p:txBody>
      </p:sp>
      <p:sp>
        <p:nvSpPr>
          <p:cNvPr id="90" name="object 90"/>
          <p:cNvSpPr/>
          <p:nvPr/>
        </p:nvSpPr>
        <p:spPr>
          <a:xfrm>
            <a:off x="4915141" y="3933507"/>
            <a:ext cx="163195" cy="325120"/>
          </a:xfrm>
          <a:custGeom>
            <a:avLst/>
            <a:gdLst/>
            <a:ahLst/>
            <a:cxnLst/>
            <a:rect l="l" t="t" r="r" b="b"/>
            <a:pathLst>
              <a:path w="163195" h="325120">
                <a:moveTo>
                  <a:pt x="140004" y="0"/>
                </a:moveTo>
                <a:lnTo>
                  <a:pt x="0" y="0"/>
                </a:lnTo>
                <a:lnTo>
                  <a:pt x="0" y="140474"/>
                </a:lnTo>
                <a:lnTo>
                  <a:pt x="140004" y="140474"/>
                </a:lnTo>
                <a:lnTo>
                  <a:pt x="140004" y="0"/>
                </a:lnTo>
                <a:close/>
              </a:path>
              <a:path w="163195" h="325120">
                <a:moveTo>
                  <a:pt x="162928" y="203301"/>
                </a:moveTo>
                <a:lnTo>
                  <a:pt x="140004" y="203301"/>
                </a:lnTo>
                <a:lnTo>
                  <a:pt x="140004" y="181178"/>
                </a:lnTo>
                <a:lnTo>
                  <a:pt x="0" y="181178"/>
                </a:lnTo>
                <a:lnTo>
                  <a:pt x="0" y="321652"/>
                </a:lnTo>
                <a:lnTo>
                  <a:pt x="42024" y="321652"/>
                </a:lnTo>
                <a:lnTo>
                  <a:pt x="42024" y="324624"/>
                </a:lnTo>
                <a:lnTo>
                  <a:pt x="162928" y="324624"/>
                </a:lnTo>
                <a:lnTo>
                  <a:pt x="162928" y="203301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 txBox="1"/>
          <p:nvPr/>
        </p:nvSpPr>
        <p:spPr>
          <a:xfrm>
            <a:off x="4902380" y="3965405"/>
            <a:ext cx="165735" cy="7683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205"/>
              </a:lnSpc>
            </a:pPr>
            <a:r>
              <a:rPr sz="1100" dirty="0">
                <a:solidFill>
                  <a:srgbClr val="EDE9F9"/>
                </a:solidFill>
                <a:latin typeface="PMingLiU"/>
                <a:cs typeface="PMingLiU"/>
              </a:rPr>
              <a:t>s</a:t>
            </a:r>
            <a:endParaRPr sz="1100">
              <a:latin typeface="PMingLiU"/>
              <a:cs typeface="PMingLiU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4902380" y="4150229"/>
            <a:ext cx="188595" cy="889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085"/>
              </a:lnSpc>
            </a:pPr>
            <a:r>
              <a:rPr sz="1650" spc="-195" baseline="-15151" dirty="0">
                <a:solidFill>
                  <a:srgbClr val="D8BDF0"/>
                </a:solidFill>
                <a:latin typeface="PMingLiU"/>
                <a:cs typeface="PMingLiU"/>
              </a:rPr>
              <a:t>r</a:t>
            </a:r>
            <a:r>
              <a:rPr sz="950" spc="-130" dirty="0">
                <a:solidFill>
                  <a:srgbClr val="D8BDF0"/>
                </a:solidFill>
                <a:latin typeface="PMingLiU"/>
                <a:cs typeface="PMingLiU"/>
              </a:rPr>
              <a:t>u</a:t>
            </a:r>
            <a:endParaRPr sz="950">
              <a:latin typeface="PMingLiU"/>
              <a:cs typeface="PMingLiU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4842450" y="3964331"/>
            <a:ext cx="121285" cy="25336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>
              <a:lnSpc>
                <a:spcPts val="955"/>
              </a:lnSpc>
            </a:pPr>
            <a:r>
              <a:rPr sz="950" dirty="0">
                <a:solidFill>
                  <a:srgbClr val="EDE9F9"/>
                </a:solidFill>
                <a:latin typeface="PMingLiU"/>
                <a:cs typeface="PMingLiU"/>
              </a:rPr>
              <a:t>E</a:t>
            </a:r>
            <a:r>
              <a:rPr sz="950" spc="170" dirty="0">
                <a:solidFill>
                  <a:srgbClr val="EDE9F9"/>
                </a:solidFill>
                <a:latin typeface="PMingLiU"/>
                <a:cs typeface="PMingLiU"/>
              </a:rPr>
              <a:t>  </a:t>
            </a:r>
            <a:r>
              <a:rPr sz="950" spc="-50" dirty="0">
                <a:solidFill>
                  <a:srgbClr val="D8BDF0"/>
                </a:solidFill>
                <a:latin typeface="PMingLiU"/>
                <a:cs typeface="PMingLiU"/>
              </a:rPr>
              <a:t>C</a:t>
            </a:r>
            <a:endParaRPr sz="950">
              <a:latin typeface="PMingLiU"/>
              <a:cs typeface="PMingLiU"/>
            </a:endParaRPr>
          </a:p>
        </p:txBody>
      </p:sp>
      <p:sp>
        <p:nvSpPr>
          <p:cNvPr id="94" name="object 94"/>
          <p:cNvSpPr/>
          <p:nvPr/>
        </p:nvSpPr>
        <p:spPr>
          <a:xfrm>
            <a:off x="4535970" y="3820096"/>
            <a:ext cx="509270" cy="519430"/>
          </a:xfrm>
          <a:custGeom>
            <a:avLst/>
            <a:gdLst/>
            <a:ahLst/>
            <a:cxnLst/>
            <a:rect l="l" t="t" r="r" b="b"/>
            <a:pathLst>
              <a:path w="509270" h="519429">
                <a:moveTo>
                  <a:pt x="509092" y="0"/>
                </a:moveTo>
                <a:lnTo>
                  <a:pt x="0" y="0"/>
                </a:lnTo>
                <a:lnTo>
                  <a:pt x="0" y="8128"/>
                </a:lnTo>
                <a:lnTo>
                  <a:pt x="0" y="510832"/>
                </a:lnTo>
                <a:lnTo>
                  <a:pt x="0" y="518947"/>
                </a:lnTo>
                <a:lnTo>
                  <a:pt x="509092" y="518947"/>
                </a:lnTo>
                <a:lnTo>
                  <a:pt x="509092" y="510832"/>
                </a:lnTo>
                <a:lnTo>
                  <a:pt x="509092" y="8128"/>
                </a:lnTo>
                <a:lnTo>
                  <a:pt x="509092" y="0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 txBox="1"/>
          <p:nvPr/>
        </p:nvSpPr>
        <p:spPr>
          <a:xfrm>
            <a:off x="4523027" y="3815510"/>
            <a:ext cx="535305" cy="33337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4115"/>
              </a:lnSpc>
            </a:pPr>
            <a:r>
              <a:rPr sz="4000" spc="-2575" dirty="0">
                <a:solidFill>
                  <a:srgbClr val="FDFBFD"/>
                </a:solidFill>
                <a:latin typeface="PMingLiU"/>
                <a:cs typeface="PMingLiU"/>
              </a:rPr>
              <a:t>“</a:t>
            </a:r>
            <a:r>
              <a:rPr sz="4000" spc="-25" dirty="0">
                <a:solidFill>
                  <a:srgbClr val="FDFBFD"/>
                </a:solidFill>
                <a:latin typeface="PMingLiU"/>
                <a:cs typeface="PMingLiU"/>
              </a:rPr>
              <a:t>.</a:t>
            </a:r>
            <a:endParaRPr sz="4000">
              <a:latin typeface="PMingLiU"/>
              <a:cs typeface="PMingLiU"/>
            </a:endParaRPr>
          </a:p>
        </p:txBody>
      </p:sp>
      <p:sp>
        <p:nvSpPr>
          <p:cNvPr id="96" name="object 96"/>
          <p:cNvSpPr/>
          <p:nvPr/>
        </p:nvSpPr>
        <p:spPr>
          <a:xfrm>
            <a:off x="4211104" y="3700564"/>
            <a:ext cx="726440" cy="808355"/>
          </a:xfrm>
          <a:custGeom>
            <a:avLst/>
            <a:gdLst/>
            <a:ahLst/>
            <a:cxnLst/>
            <a:rect l="l" t="t" r="r" b="b"/>
            <a:pathLst>
              <a:path w="726439" h="808354">
                <a:moveTo>
                  <a:pt x="726084" y="80276"/>
                </a:moveTo>
                <a:lnTo>
                  <a:pt x="544715" y="80276"/>
                </a:lnTo>
                <a:lnTo>
                  <a:pt x="544715" y="36995"/>
                </a:lnTo>
                <a:lnTo>
                  <a:pt x="544715" y="0"/>
                </a:lnTo>
                <a:lnTo>
                  <a:pt x="181991" y="0"/>
                </a:lnTo>
                <a:lnTo>
                  <a:pt x="181991" y="36995"/>
                </a:lnTo>
                <a:lnTo>
                  <a:pt x="181991" y="80276"/>
                </a:lnTo>
                <a:lnTo>
                  <a:pt x="635" y="80276"/>
                </a:lnTo>
                <a:lnTo>
                  <a:pt x="635" y="119532"/>
                </a:lnTo>
                <a:lnTo>
                  <a:pt x="0" y="119532"/>
                </a:lnTo>
                <a:lnTo>
                  <a:pt x="0" y="127660"/>
                </a:lnTo>
                <a:lnTo>
                  <a:pt x="0" y="630364"/>
                </a:lnTo>
                <a:lnTo>
                  <a:pt x="0" y="638479"/>
                </a:lnTo>
                <a:lnTo>
                  <a:pt x="635" y="638479"/>
                </a:lnTo>
                <a:lnTo>
                  <a:pt x="635" y="808202"/>
                </a:lnTo>
                <a:lnTo>
                  <a:pt x="726084" y="808202"/>
                </a:lnTo>
                <a:lnTo>
                  <a:pt x="726084" y="80276"/>
                </a:lnTo>
                <a:close/>
              </a:path>
            </a:pathLst>
          </a:custGeom>
          <a:solidFill>
            <a:srgbClr val="9E1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 txBox="1"/>
          <p:nvPr/>
        </p:nvSpPr>
        <p:spPr>
          <a:xfrm>
            <a:off x="4198164" y="3724852"/>
            <a:ext cx="570865" cy="52768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50" spc="-2155" dirty="0">
                <a:solidFill>
                  <a:srgbClr val="FDFBFD"/>
                </a:solidFill>
                <a:latin typeface="PMingLiU"/>
                <a:cs typeface="PMingLiU"/>
              </a:rPr>
              <a:t>“</a:t>
            </a:r>
            <a:r>
              <a:rPr sz="6000" spc="-5902" baseline="-16666" dirty="0">
                <a:solidFill>
                  <a:srgbClr val="FDFBFD"/>
                </a:solidFill>
                <a:latin typeface="PMingLiU"/>
                <a:cs typeface="PMingLiU"/>
              </a:rPr>
              <a:t>“</a:t>
            </a:r>
            <a:r>
              <a:rPr sz="2850" dirty="0">
                <a:solidFill>
                  <a:srgbClr val="FDFBFD"/>
                </a:solidFill>
                <a:latin typeface="PMingLiU"/>
                <a:cs typeface="PMingLiU"/>
              </a:rPr>
              <a:t>.</a:t>
            </a:r>
            <a:r>
              <a:rPr sz="2850" spc="-35" dirty="0">
                <a:solidFill>
                  <a:srgbClr val="FDFBFD"/>
                </a:solidFill>
                <a:latin typeface="PMingLiU"/>
                <a:cs typeface="PMingLiU"/>
              </a:rPr>
              <a:t> </a:t>
            </a:r>
            <a:r>
              <a:rPr sz="6000" spc="-960" baseline="-16666" dirty="0">
                <a:solidFill>
                  <a:srgbClr val="FDFBFD"/>
                </a:solidFill>
                <a:latin typeface="PMingLiU"/>
                <a:cs typeface="PMingLiU"/>
              </a:rPr>
              <a:t>.</a:t>
            </a:r>
            <a:r>
              <a:rPr sz="2850" spc="30" dirty="0">
                <a:solidFill>
                  <a:srgbClr val="FDFBFD"/>
                </a:solidFill>
                <a:latin typeface="PMingLiU"/>
                <a:cs typeface="PMingLiU"/>
              </a:rPr>
              <a:t>i</a:t>
            </a:r>
            <a:r>
              <a:rPr sz="2850" spc="35" dirty="0">
                <a:solidFill>
                  <a:srgbClr val="FDFBFD"/>
                </a:solidFill>
                <a:latin typeface="PMingLiU"/>
                <a:cs typeface="PMingLiU"/>
              </a:rPr>
              <a:t>l</a:t>
            </a:r>
            <a:endParaRPr sz="2850">
              <a:latin typeface="PMingLiU"/>
              <a:cs typeface="PMingLiU"/>
            </a:endParaRPr>
          </a:p>
        </p:txBody>
      </p:sp>
      <p:sp>
        <p:nvSpPr>
          <p:cNvPr id="98" name="object 98"/>
          <p:cNvSpPr/>
          <p:nvPr/>
        </p:nvSpPr>
        <p:spPr>
          <a:xfrm>
            <a:off x="7026115" y="4184338"/>
            <a:ext cx="70485" cy="154940"/>
          </a:xfrm>
          <a:custGeom>
            <a:avLst/>
            <a:gdLst/>
            <a:ahLst/>
            <a:cxnLst/>
            <a:rect l="l" t="t" r="r" b="b"/>
            <a:pathLst>
              <a:path w="70484" h="154939">
                <a:moveTo>
                  <a:pt x="70068" y="154724"/>
                </a:moveTo>
                <a:lnTo>
                  <a:pt x="0" y="154724"/>
                </a:lnTo>
                <a:lnTo>
                  <a:pt x="0" y="0"/>
                </a:lnTo>
                <a:lnTo>
                  <a:pt x="70068" y="0"/>
                </a:lnTo>
                <a:lnTo>
                  <a:pt x="70068" y="154724"/>
                </a:lnTo>
                <a:close/>
              </a:path>
            </a:pathLst>
          </a:custGeom>
          <a:solidFill>
            <a:srgbClr val="692F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7185642" y="4184338"/>
            <a:ext cx="64135" cy="154940"/>
          </a:xfrm>
          <a:custGeom>
            <a:avLst/>
            <a:gdLst/>
            <a:ahLst/>
            <a:cxnLst/>
            <a:rect l="l" t="t" r="r" b="b"/>
            <a:pathLst>
              <a:path w="64134" h="154939">
                <a:moveTo>
                  <a:pt x="63698" y="154724"/>
                </a:moveTo>
                <a:lnTo>
                  <a:pt x="0" y="154724"/>
                </a:lnTo>
                <a:lnTo>
                  <a:pt x="0" y="0"/>
                </a:lnTo>
                <a:lnTo>
                  <a:pt x="63698" y="0"/>
                </a:lnTo>
                <a:lnTo>
                  <a:pt x="63698" y="154724"/>
                </a:lnTo>
                <a:close/>
              </a:path>
            </a:pathLst>
          </a:custGeom>
          <a:solidFill>
            <a:srgbClr val="288C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7301165" y="4224165"/>
            <a:ext cx="608965" cy="104775"/>
          </a:xfrm>
          <a:custGeom>
            <a:avLst/>
            <a:gdLst/>
            <a:ahLst/>
            <a:cxnLst/>
            <a:rect l="l" t="t" r="r" b="b"/>
            <a:pathLst>
              <a:path w="608965" h="104775">
                <a:moveTo>
                  <a:pt x="608428" y="104534"/>
                </a:moveTo>
                <a:lnTo>
                  <a:pt x="0" y="104534"/>
                </a:lnTo>
                <a:lnTo>
                  <a:pt x="0" y="0"/>
                </a:lnTo>
                <a:lnTo>
                  <a:pt x="608428" y="0"/>
                </a:lnTo>
                <a:lnTo>
                  <a:pt x="608428" y="104534"/>
                </a:lnTo>
                <a:close/>
              </a:path>
            </a:pathLst>
          </a:custGeom>
          <a:solidFill>
            <a:srgbClr val="5415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 txBox="1"/>
          <p:nvPr/>
        </p:nvSpPr>
        <p:spPr>
          <a:xfrm>
            <a:off x="6988016" y="4157027"/>
            <a:ext cx="1002030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900" spc="25" dirty="0">
                <a:solidFill>
                  <a:srgbClr val="BCA7C4"/>
                </a:solidFill>
                <a:latin typeface="Times New Roman"/>
                <a:cs typeface="Times New Roman"/>
              </a:rPr>
              <a:t>,,,, </a:t>
            </a:r>
            <a:r>
              <a:rPr sz="900" spc="-370" dirty="0">
                <a:solidFill>
                  <a:srgbClr val="C1C8F6"/>
                </a:solidFill>
                <a:latin typeface="Times New Roman"/>
                <a:cs typeface="Times New Roman"/>
              </a:rPr>
              <a:t>p</a:t>
            </a:r>
            <a:r>
              <a:rPr sz="1575" spc="-907" baseline="18518" dirty="0">
                <a:solidFill>
                  <a:srgbClr val="1AC6D6"/>
                </a:solidFill>
                <a:latin typeface="PMingLiU"/>
                <a:cs typeface="PMingLiU"/>
              </a:rPr>
              <a:t>、</a:t>
            </a:r>
            <a:r>
              <a:rPr sz="900" spc="-10" dirty="0">
                <a:solidFill>
                  <a:srgbClr val="1AC6D6"/>
                </a:solidFill>
                <a:latin typeface="Times New Roman"/>
                <a:cs typeface="Times New Roman"/>
              </a:rPr>
              <a:t>·</a:t>
            </a:r>
            <a:r>
              <a:rPr sz="600" spc="-10" dirty="0">
                <a:solidFill>
                  <a:srgbClr val="DACFDD"/>
                </a:solidFill>
                <a:latin typeface="Arial"/>
                <a:cs typeface="Arial"/>
              </a:rPr>
              <a:t>pr</a:t>
            </a:r>
            <a:r>
              <a:rPr sz="600" spc="-10" dirty="0">
                <a:solidFill>
                  <a:srgbClr val="EDE9F9"/>
                </a:solidFill>
                <a:latin typeface="Arial"/>
                <a:cs typeface="Arial"/>
              </a:rPr>
              <a:t>e</a:t>
            </a:r>
            <a:r>
              <a:rPr sz="600" spc="-10" dirty="0">
                <a:solidFill>
                  <a:srgbClr val="DACFDD"/>
                </a:solidFill>
                <a:latin typeface="Arial"/>
                <a:cs typeface="Arial"/>
              </a:rPr>
              <a:t>sent</a:t>
            </a:r>
            <a:r>
              <a:rPr sz="600" spc="-10" dirty="0">
                <a:solidFill>
                  <a:srgbClr val="EDE9F9"/>
                </a:solidFill>
                <a:latin typeface="Arial"/>
                <a:cs typeface="Arial"/>
              </a:rPr>
              <a:t>at</a:t>
            </a:r>
            <a:r>
              <a:rPr sz="600" spc="-10" dirty="0">
                <a:solidFill>
                  <a:srgbClr val="DACFDD"/>
                </a:solidFill>
                <a:latin typeface="Arial"/>
                <a:cs typeface="Arial"/>
              </a:rPr>
              <a:t>io</a:t>
            </a:r>
            <a:r>
              <a:rPr sz="600" spc="-10" dirty="0">
                <a:solidFill>
                  <a:srgbClr val="EDE9F9"/>
                </a:solidFill>
                <a:latin typeface="Arial"/>
                <a:cs typeface="Arial"/>
              </a:rPr>
              <a:t>n</a:t>
            </a:r>
            <a:r>
              <a:rPr sz="600" spc="-10" dirty="0">
                <a:solidFill>
                  <a:srgbClr val="DACFDD"/>
                </a:solidFill>
                <a:latin typeface="Arial"/>
                <a:cs typeface="Arial"/>
              </a:rPr>
              <a:t>s.</a:t>
            </a:r>
            <a:r>
              <a:rPr sz="600" spc="-10" dirty="0">
                <a:solidFill>
                  <a:srgbClr val="EDE9F9"/>
                </a:solidFill>
                <a:latin typeface="Arial"/>
                <a:cs typeface="Arial"/>
              </a:rPr>
              <a:t>CJ</a:t>
            </a:r>
            <a:endParaRPr sz="6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0205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35994" y="237744"/>
            <a:ext cx="5586730" cy="9785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175">
              <a:lnSpc>
                <a:spcPct val="114100"/>
              </a:lnSpc>
              <a:spcBef>
                <a:spcPts val="95"/>
              </a:spcBef>
            </a:pPr>
            <a:r>
              <a:rPr sz="1800" spc="45" dirty="0">
                <a:solidFill>
                  <a:srgbClr val="343434"/>
                </a:solidFill>
              </a:rPr>
              <a:t>Understanding</a:t>
            </a:r>
            <a:r>
              <a:rPr sz="1800" spc="125" dirty="0">
                <a:solidFill>
                  <a:srgbClr val="343434"/>
                </a:solidFill>
              </a:rPr>
              <a:t> </a:t>
            </a:r>
            <a:r>
              <a:rPr sz="1800" dirty="0">
                <a:solidFill>
                  <a:srgbClr val="343434"/>
                </a:solidFill>
              </a:rPr>
              <a:t>Geochemical</a:t>
            </a:r>
            <a:r>
              <a:rPr sz="1800" spc="190" dirty="0">
                <a:solidFill>
                  <a:srgbClr val="343434"/>
                </a:solidFill>
              </a:rPr>
              <a:t> </a:t>
            </a:r>
            <a:r>
              <a:rPr sz="1800" dirty="0">
                <a:solidFill>
                  <a:srgbClr val="343434"/>
                </a:solidFill>
              </a:rPr>
              <a:t>Exploration</a:t>
            </a:r>
            <a:r>
              <a:rPr sz="1800" spc="210" dirty="0">
                <a:solidFill>
                  <a:srgbClr val="343434"/>
                </a:solidFill>
              </a:rPr>
              <a:t> </a:t>
            </a:r>
            <a:r>
              <a:rPr sz="1800" spc="-10" dirty="0">
                <a:solidFill>
                  <a:srgbClr val="343434"/>
                </a:solidFill>
              </a:rPr>
              <a:t>Techniques </a:t>
            </a:r>
            <a:r>
              <a:rPr sz="1800" dirty="0">
                <a:solidFill>
                  <a:srgbClr val="343434"/>
                </a:solidFill>
              </a:rPr>
              <a:t>in</a:t>
            </a:r>
            <a:r>
              <a:rPr sz="1800" spc="-25" dirty="0">
                <a:solidFill>
                  <a:srgbClr val="343434"/>
                </a:solidFill>
              </a:rPr>
              <a:t> </a:t>
            </a:r>
            <a:r>
              <a:rPr sz="1800" spc="65" dirty="0">
                <a:solidFill>
                  <a:srgbClr val="343434"/>
                </a:solidFill>
              </a:rPr>
              <a:t>Mining</a:t>
            </a:r>
            <a:endParaRPr sz="1800"/>
          </a:p>
          <a:p>
            <a:pPr marL="15240">
              <a:lnSpc>
                <a:spcPct val="100000"/>
              </a:lnSpc>
              <a:spcBef>
                <a:spcPts val="1555"/>
              </a:spcBef>
            </a:pPr>
            <a:r>
              <a:rPr sz="850" dirty="0">
                <a:solidFill>
                  <a:srgbClr val="A3A3A3"/>
                </a:solidFill>
              </a:rPr>
              <a:t>An</a:t>
            </a:r>
            <a:r>
              <a:rPr sz="850" spc="-90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8E8E8E"/>
                </a:solidFill>
              </a:rPr>
              <a:t>Insight </a:t>
            </a:r>
            <a:r>
              <a:rPr sz="850" dirty="0">
                <a:solidFill>
                  <a:srgbClr val="A3A3A3"/>
                </a:solidFill>
              </a:rPr>
              <a:t>into </a:t>
            </a:r>
            <a:r>
              <a:rPr sz="850" spc="-10" dirty="0">
                <a:solidFill>
                  <a:srgbClr val="A3A3A3"/>
                </a:solidFill>
              </a:rPr>
              <a:t>Soil,</a:t>
            </a:r>
            <a:r>
              <a:rPr sz="850" spc="-70" dirty="0">
                <a:solidFill>
                  <a:srgbClr val="A3A3A3"/>
                </a:solidFill>
              </a:rPr>
              <a:t> </a:t>
            </a:r>
            <a:r>
              <a:rPr sz="850" spc="-25" dirty="0">
                <a:solidFill>
                  <a:srgbClr val="A3A3A3"/>
                </a:solidFill>
              </a:rPr>
              <a:t>Water,</a:t>
            </a:r>
            <a:r>
              <a:rPr sz="850" spc="-5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and</a:t>
            </a:r>
            <a:r>
              <a:rPr sz="850" spc="-75" dirty="0">
                <a:solidFill>
                  <a:srgbClr val="A3A3A3"/>
                </a:solidFill>
              </a:rPr>
              <a:t> </a:t>
            </a:r>
            <a:r>
              <a:rPr sz="850" spc="-10" dirty="0">
                <a:solidFill>
                  <a:srgbClr val="A3A3A3"/>
                </a:solidFill>
              </a:rPr>
              <a:t>Rock Sample</a:t>
            </a:r>
            <a:r>
              <a:rPr sz="850" spc="20" dirty="0">
                <a:solidFill>
                  <a:srgbClr val="A3A3A3"/>
                </a:solidFill>
              </a:rPr>
              <a:t> </a:t>
            </a:r>
            <a:r>
              <a:rPr sz="850" spc="-10" dirty="0">
                <a:solidFill>
                  <a:srgbClr val="A3A3A3"/>
                </a:solidFill>
              </a:rPr>
              <a:t>Analysis</a:t>
            </a:r>
            <a:r>
              <a:rPr sz="850" spc="1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for</a:t>
            </a:r>
            <a:r>
              <a:rPr sz="850" spc="-4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Mineral</a:t>
            </a:r>
            <a:r>
              <a:rPr sz="850" spc="-20" dirty="0">
                <a:solidFill>
                  <a:srgbClr val="A3A3A3"/>
                </a:solidFill>
              </a:rPr>
              <a:t> </a:t>
            </a:r>
            <a:r>
              <a:rPr sz="850" spc="-10" dirty="0">
                <a:solidFill>
                  <a:srgbClr val="A3A3A3"/>
                </a:solidFill>
              </a:rPr>
              <a:t>Detection</a:t>
            </a:r>
            <a:endParaRPr sz="850"/>
          </a:p>
        </p:txBody>
      </p:sp>
      <p:sp>
        <p:nvSpPr>
          <p:cNvPr id="3" name="object 3"/>
          <p:cNvSpPr txBox="1"/>
          <p:nvPr/>
        </p:nvSpPr>
        <p:spPr>
          <a:xfrm>
            <a:off x="999328" y="1797029"/>
            <a:ext cx="1365250" cy="53657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 indent="1270">
              <a:lnSpc>
                <a:spcPct val="130600"/>
              </a:lnSpc>
              <a:spcBef>
                <a:spcPts val="125"/>
              </a:spcBef>
            </a:pPr>
            <a:r>
              <a:rPr sz="850" dirty="0">
                <a:solidFill>
                  <a:srgbClr val="343434"/>
                </a:solidFill>
                <a:latin typeface="Arial"/>
                <a:cs typeface="Arial"/>
              </a:rPr>
              <a:t>Geochemical</a:t>
            </a:r>
            <a:r>
              <a:rPr sz="850" spc="14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850" spc="-10" dirty="0">
                <a:solidFill>
                  <a:srgbClr val="4D4D4D"/>
                </a:solidFill>
                <a:latin typeface="Arial"/>
                <a:cs typeface="Arial"/>
              </a:rPr>
              <a:t>exploration </a:t>
            </a:r>
            <a:r>
              <a:rPr sz="850" dirty="0">
                <a:solidFill>
                  <a:srgbClr val="343434"/>
                </a:solidFill>
                <a:latin typeface="Arial"/>
                <a:cs typeface="Arial"/>
              </a:rPr>
              <a:t>involves</a:t>
            </a:r>
            <a:r>
              <a:rPr sz="850" spc="3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D4D4D"/>
                </a:solidFill>
                <a:latin typeface="Arial"/>
                <a:cs typeface="Arial"/>
              </a:rPr>
              <a:t>analyzing </a:t>
            </a:r>
            <a:r>
              <a:rPr sz="850" spc="45" dirty="0">
                <a:solidFill>
                  <a:srgbClr val="4D4D4D"/>
                </a:solidFill>
                <a:latin typeface="Arial"/>
                <a:cs typeface="Arial"/>
              </a:rPr>
              <a:t>samples.</a:t>
            </a:r>
            <a:endParaRPr sz="8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03030" y="2524951"/>
            <a:ext cx="1358900" cy="3702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05">
              <a:lnSpc>
                <a:spcPct val="133100"/>
              </a:lnSpc>
              <a:spcBef>
                <a:spcPts val="95"/>
              </a:spcBef>
            </a:pPr>
            <a:r>
              <a:rPr sz="850" spc="60" dirty="0">
                <a:solidFill>
                  <a:srgbClr val="343434"/>
                </a:solidFill>
                <a:latin typeface="Arial"/>
                <a:cs typeface="Arial"/>
              </a:rPr>
              <a:t>Key</a:t>
            </a:r>
            <a:r>
              <a:rPr sz="850" spc="-1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60" dirty="0">
                <a:solidFill>
                  <a:srgbClr val="343434"/>
                </a:solidFill>
                <a:latin typeface="Arial"/>
                <a:cs typeface="Arial"/>
              </a:rPr>
              <a:t>techniques</a:t>
            </a:r>
            <a:r>
              <a:rPr sz="850" spc="-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70" dirty="0">
                <a:solidFill>
                  <a:srgbClr val="4D4D4D"/>
                </a:solidFill>
                <a:latin typeface="Arial"/>
                <a:cs typeface="Arial"/>
              </a:rPr>
              <a:t>used</a:t>
            </a:r>
            <a:r>
              <a:rPr sz="850" spc="-135" dirty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4D4D4D"/>
                </a:solidFill>
                <a:latin typeface="Arial"/>
                <a:cs typeface="Arial"/>
              </a:rPr>
              <a:t>in </a:t>
            </a:r>
            <a:r>
              <a:rPr sz="850" spc="50" dirty="0">
                <a:solidFill>
                  <a:srgbClr val="4D4D4D"/>
                </a:solidFill>
                <a:latin typeface="Arial"/>
                <a:cs typeface="Arial"/>
              </a:rPr>
              <a:t>geochemical</a:t>
            </a:r>
            <a:r>
              <a:rPr sz="850" spc="-65" dirty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D4D4D"/>
                </a:solidFill>
                <a:latin typeface="Arial"/>
                <a:cs typeface="Arial"/>
              </a:rPr>
              <a:t>exploration.</a:t>
            </a:r>
            <a:endParaRPr sz="8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02774" y="3086854"/>
            <a:ext cx="1389380" cy="3575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604" marR="5080" indent="-2540">
              <a:lnSpc>
                <a:spcPct val="128200"/>
              </a:lnSpc>
              <a:spcBef>
                <a:spcPts val="95"/>
              </a:spcBef>
            </a:pPr>
            <a:r>
              <a:rPr sz="850" spc="50" dirty="0">
                <a:solidFill>
                  <a:srgbClr val="343434"/>
                </a:solidFill>
                <a:latin typeface="Arial"/>
                <a:cs typeface="Arial"/>
              </a:rPr>
              <a:t>Identifying</a:t>
            </a:r>
            <a:r>
              <a:rPr sz="850" spc="-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43434"/>
                </a:solidFill>
                <a:latin typeface="Arial"/>
                <a:cs typeface="Arial"/>
              </a:rPr>
              <a:t>mineralization </a:t>
            </a:r>
            <a:r>
              <a:rPr sz="850" spc="55" dirty="0">
                <a:solidFill>
                  <a:srgbClr val="4D4D4D"/>
                </a:solidFill>
                <a:latin typeface="Arial"/>
                <a:cs typeface="Arial"/>
              </a:rPr>
              <a:t>through</a:t>
            </a:r>
            <a:r>
              <a:rPr sz="850" spc="-50" dirty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D4D4D"/>
                </a:solidFill>
                <a:latin typeface="Arial"/>
                <a:cs typeface="Arial"/>
              </a:rPr>
              <a:t>exploration.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02468" y="3565750"/>
            <a:ext cx="1029335" cy="3702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</a:pPr>
            <a:r>
              <a:rPr sz="850" spc="50" dirty="0">
                <a:solidFill>
                  <a:srgbClr val="343434"/>
                </a:solidFill>
                <a:latin typeface="Arial"/>
                <a:cs typeface="Arial"/>
              </a:rPr>
              <a:t>Importance</a:t>
            </a:r>
            <a:r>
              <a:rPr sz="85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850" spc="-10" dirty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850" spc="65" dirty="0">
                <a:solidFill>
                  <a:srgbClr val="343434"/>
                </a:solidFill>
                <a:latin typeface="Arial"/>
                <a:cs typeface="Arial"/>
              </a:rPr>
              <a:t>gold </a:t>
            </a:r>
            <a:r>
              <a:rPr sz="850" spc="-10" dirty="0">
                <a:solidFill>
                  <a:srgbClr val="343434"/>
                </a:solidFill>
                <a:latin typeface="Arial"/>
                <a:cs typeface="Arial"/>
              </a:rPr>
              <a:t>exploration.</a:t>
            </a:r>
            <a:endParaRPr sz="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77348" y="1822571"/>
            <a:ext cx="5105400" cy="49212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 indent="4445">
              <a:lnSpc>
                <a:spcPct val="120800"/>
              </a:lnSpc>
              <a:spcBef>
                <a:spcPts val="70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This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technique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focuses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on</a:t>
            </a:r>
            <a:r>
              <a:rPr sz="850" spc="-8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analysis</a:t>
            </a:r>
            <a:r>
              <a:rPr sz="850" spc="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1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soil,</a:t>
            </a:r>
            <a:r>
              <a:rPr sz="850" spc="-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water,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1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rock</a:t>
            </a:r>
            <a:r>
              <a:rPr sz="850" spc="-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samples</a:t>
            </a:r>
            <a:r>
              <a:rPr sz="850" spc="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to</a:t>
            </a:r>
            <a:r>
              <a:rPr sz="850" spc="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detect</a:t>
            </a:r>
            <a:r>
              <a:rPr sz="850" spc="-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presence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6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minerals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1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metals.</a:t>
            </a:r>
            <a:r>
              <a:rPr sz="850" spc="-5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By</a:t>
            </a:r>
            <a:r>
              <a:rPr sz="850" spc="-3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examining</a:t>
            </a:r>
            <a:r>
              <a:rPr sz="850" spc="8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these</a:t>
            </a:r>
            <a:r>
              <a:rPr sz="850" spc="-8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materials,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geologists</a:t>
            </a:r>
            <a:r>
              <a:rPr sz="850" spc="7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can</a:t>
            </a:r>
            <a:r>
              <a:rPr sz="850" spc="-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infer</a:t>
            </a:r>
            <a:r>
              <a:rPr sz="850" spc="2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potential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for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valuable</a:t>
            </a: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resources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underground.</a:t>
            </a:r>
            <a:endParaRPr sz="8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74010" y="2454711"/>
            <a:ext cx="5199380" cy="504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05">
              <a:lnSpc>
                <a:spcPct val="123200"/>
              </a:lnSpc>
              <a:spcBef>
                <a:spcPts val="100"/>
              </a:spcBef>
            </a:pP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P</a:t>
            </a:r>
            <a:r>
              <a:rPr sz="500" spc="-40" dirty="0">
                <a:solidFill>
                  <a:srgbClr val="A3A3A3"/>
                </a:solidFill>
                <a:latin typeface="PMingLiU"/>
                <a:cs typeface="PMingLiU"/>
              </a:rPr>
              <a:t>「</a:t>
            </a:r>
            <a:r>
              <a:rPr sz="850" spc="-35" dirty="0">
                <a:solidFill>
                  <a:srgbClr val="A3A3A3"/>
                </a:solidFill>
                <a:latin typeface="Arial"/>
                <a:cs typeface="Arial"/>
              </a:rPr>
              <a:t>ominent</a:t>
            </a:r>
            <a:r>
              <a:rPr sz="850" spc="9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methods</a:t>
            </a:r>
            <a:r>
              <a:rPr sz="850" spc="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include</a:t>
            </a:r>
            <a:r>
              <a:rPr sz="850" spc="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soil</a:t>
            </a:r>
            <a:r>
              <a:rPr sz="850" spc="-5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sampling,</a:t>
            </a:r>
            <a:r>
              <a:rPr sz="850" spc="10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stream</a:t>
            </a:r>
            <a:r>
              <a:rPr sz="850" spc="3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sediment</a:t>
            </a:r>
            <a:r>
              <a:rPr sz="850" spc="3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analysis</a:t>
            </a:r>
            <a:r>
              <a:rPr sz="850" spc="45" dirty="0">
                <a:solidFill>
                  <a:srgbClr val="8E8E8E"/>
                </a:solidFill>
                <a:latin typeface="Arial"/>
                <a:cs typeface="Arial"/>
              </a:rPr>
              <a:t>,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geochemical</a:t>
            </a:r>
            <a:r>
              <a:rPr sz="850" spc="4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assays</a:t>
            </a:r>
            <a:r>
              <a:rPr sz="850" spc="45" dirty="0">
                <a:solidFill>
                  <a:srgbClr val="8E8E8E"/>
                </a:solidFill>
                <a:latin typeface="Arial"/>
                <a:cs typeface="Arial"/>
              </a:rPr>
              <a:t>.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These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advanced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techniques</a:t>
            </a:r>
            <a:r>
              <a:rPr sz="850" spc="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are</a:t>
            </a:r>
            <a:r>
              <a:rPr sz="850" spc="-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essential</a:t>
            </a:r>
            <a:r>
              <a:rPr sz="850" spc="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for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identifying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mineralization</a:t>
            </a:r>
            <a:r>
              <a:rPr sz="850" spc="-11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assessing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resource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potential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various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geological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settings.</a:t>
            </a:r>
            <a:endParaRPr sz="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77131" y="3086853"/>
            <a:ext cx="4836160" cy="344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>
              <a:lnSpc>
                <a:spcPct val="123200"/>
              </a:lnSpc>
              <a:spcBef>
                <a:spcPts val="100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Geochemical</a:t>
            </a:r>
            <a:r>
              <a:rPr sz="850" spc="114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exploration</a:t>
            </a:r>
            <a:r>
              <a:rPr sz="850" spc="6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plays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 a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crucial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role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identifying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areas</a:t>
            </a:r>
            <a:r>
              <a:rPr sz="850" spc="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with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potential</a:t>
            </a:r>
            <a:r>
              <a:rPr sz="850" spc="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mineralization.</a:t>
            </a:r>
            <a:r>
              <a:rPr sz="850" spc="-6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This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identification</a:t>
            </a:r>
            <a:r>
              <a:rPr sz="850" spc="-8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helps</a:t>
            </a:r>
            <a:r>
              <a:rPr sz="850" spc="-7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in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targeting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locations</a:t>
            </a:r>
            <a:r>
              <a:rPr sz="850" spc="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for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further</a:t>
            </a:r>
            <a:r>
              <a:rPr sz="850" spc="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exploration</a:t>
            </a:r>
            <a:r>
              <a:rPr sz="850" spc="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9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extraction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valuable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resources.</a:t>
            </a:r>
            <a:endParaRPr sz="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72169" y="3601508"/>
            <a:ext cx="521652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Geochemical</a:t>
            </a:r>
            <a:r>
              <a:rPr sz="850" spc="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surveys</a:t>
            </a:r>
            <a:r>
              <a:rPr sz="850" spc="-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are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particularly</a:t>
            </a:r>
            <a:r>
              <a:rPr sz="850" spc="6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vital</a:t>
            </a: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-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gold</a:t>
            </a:r>
            <a:r>
              <a:rPr sz="850" spc="-8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exploration.</a:t>
            </a:r>
            <a:r>
              <a:rPr sz="850" spc="6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By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analyzing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trace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elements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in</a:t>
            </a:r>
            <a:r>
              <a:rPr sz="850" spc="9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soil,</a:t>
            </a:r>
            <a:r>
              <a:rPr sz="850" spc="-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geologists</a:t>
            </a:r>
            <a:endParaRPr sz="8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73577" y="3767525"/>
            <a:ext cx="3790950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can</a:t>
            </a:r>
            <a:r>
              <a:rPr sz="850" spc="-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suggest</a:t>
            </a:r>
            <a:r>
              <a:rPr sz="850" spc="6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7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proximity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nearby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gold</a:t>
            </a:r>
            <a:r>
              <a:rPr sz="850" spc="-6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deposits,</a:t>
            </a:r>
            <a:r>
              <a:rPr sz="850" spc="1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guiding</a:t>
            </a:r>
            <a:r>
              <a:rPr sz="850" spc="-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exploration</a:t>
            </a:r>
            <a:r>
              <a:rPr sz="850" spc="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efforts.</a:t>
            </a:r>
            <a:endParaRPr sz="8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96243" y="3658975"/>
            <a:ext cx="343535" cy="11290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7250" spc="85" dirty="0">
                <a:solidFill>
                  <a:srgbClr val="8E8E8E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4422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1092" y="370486"/>
            <a:ext cx="2726293" cy="125151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252890" y="2134916"/>
            <a:ext cx="758190" cy="14859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50" spc="-20" dirty="0">
                <a:solidFill>
                  <a:srgbClr val="A1A1A1"/>
                </a:solidFill>
                <a:latin typeface="Arial"/>
                <a:cs typeface="Arial"/>
              </a:rPr>
              <a:t>Pine</a:t>
            </a:r>
            <a:r>
              <a:rPr sz="850" spc="-2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1A1A1"/>
                </a:solidFill>
                <a:latin typeface="Arial"/>
                <a:cs typeface="Arial"/>
              </a:rPr>
              <a:t>Point</a:t>
            </a:r>
            <a:r>
              <a:rPr sz="850" spc="-4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A1A1A1"/>
                </a:solidFill>
                <a:latin typeface="Arial"/>
                <a:cs typeface="Arial"/>
              </a:rPr>
              <a:t>Mine</a:t>
            </a:r>
            <a:endParaRPr sz="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596243" y="3746074"/>
            <a:ext cx="325120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05"/>
              </a:lnSpc>
            </a:pPr>
            <a:r>
              <a:rPr sz="7250" spc="-60" dirty="0">
                <a:solidFill>
                  <a:srgbClr val="8E8E8E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94099" y="2134916"/>
            <a:ext cx="369570" cy="14859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50" spc="-30" dirty="0">
                <a:solidFill>
                  <a:srgbClr val="A1A1A1"/>
                </a:solidFill>
                <a:latin typeface="Arial"/>
                <a:cs typeface="Arial"/>
              </a:rPr>
              <a:t>Canada</a:t>
            </a:r>
            <a:endParaRPr sz="8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81469" y="2134916"/>
            <a:ext cx="509270" cy="14859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50" dirty="0">
                <a:solidFill>
                  <a:srgbClr val="A1A1A1"/>
                </a:solidFill>
                <a:latin typeface="Arial"/>
                <a:cs typeface="Arial"/>
              </a:rPr>
              <a:t>Lead,</a:t>
            </a:r>
            <a:r>
              <a:rPr sz="850" spc="-4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A1A1A1"/>
                </a:solidFill>
                <a:latin typeface="Arial"/>
                <a:cs typeface="Arial"/>
              </a:rPr>
              <a:t>Zinc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5875" indent="1051560" algn="r">
              <a:lnSpc>
                <a:spcPct val="117300"/>
              </a:lnSpc>
              <a:spcBef>
                <a:spcPts val="95"/>
              </a:spcBef>
            </a:pPr>
            <a:r>
              <a:rPr spc="55" dirty="0"/>
              <a:t>Case</a:t>
            </a:r>
            <a:r>
              <a:rPr spc="-100" dirty="0"/>
              <a:t> </a:t>
            </a:r>
            <a:r>
              <a:rPr spc="60" dirty="0"/>
              <a:t>Studies</a:t>
            </a:r>
            <a:r>
              <a:rPr spc="-155" dirty="0"/>
              <a:t> </a:t>
            </a:r>
            <a:r>
              <a:rPr spc="-25" dirty="0"/>
              <a:t>in </a:t>
            </a:r>
            <a:r>
              <a:rPr spc="60" dirty="0"/>
              <a:t>Geochemical</a:t>
            </a:r>
            <a:r>
              <a:rPr spc="-60" dirty="0"/>
              <a:t> </a:t>
            </a:r>
            <a:r>
              <a:rPr spc="45" dirty="0"/>
              <a:t>Techniques</a:t>
            </a:r>
          </a:p>
          <a:p>
            <a:pPr marR="5080" algn="r">
              <a:lnSpc>
                <a:spcPct val="100000"/>
              </a:lnSpc>
              <a:spcBef>
                <a:spcPts val="315"/>
              </a:spcBef>
            </a:pPr>
            <a:r>
              <a:rPr dirty="0"/>
              <a:t>for</a:t>
            </a:r>
            <a:r>
              <a:rPr spc="145" dirty="0"/>
              <a:t> </a:t>
            </a:r>
            <a:r>
              <a:rPr spc="90" dirty="0"/>
              <a:t>Mining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6128" y="2646271"/>
            <a:ext cx="2388235" cy="344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61340" marR="5080" indent="-549275">
              <a:lnSpc>
                <a:spcPct val="123200"/>
              </a:lnSpc>
              <a:spcBef>
                <a:spcPts val="100"/>
              </a:spcBef>
            </a:pPr>
            <a:r>
              <a:rPr sz="850" spc="-10" dirty="0">
                <a:solidFill>
                  <a:srgbClr val="A1A1A1"/>
                </a:solidFill>
                <a:latin typeface="Arial"/>
                <a:cs typeface="Arial"/>
              </a:rPr>
              <a:t>Exploring</a:t>
            </a:r>
            <a:r>
              <a:rPr sz="850" spc="2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1A1A1"/>
                </a:solidFill>
                <a:latin typeface="Arial"/>
                <a:cs typeface="Arial"/>
              </a:rPr>
              <a:t>successful</a:t>
            </a:r>
            <a:r>
              <a:rPr sz="850" spc="-2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1A1A1"/>
                </a:solidFill>
                <a:latin typeface="Arial"/>
                <a:cs typeface="Arial"/>
              </a:rPr>
              <a:t>applications</a:t>
            </a:r>
            <a:r>
              <a:rPr sz="850" spc="-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1A1A1"/>
                </a:solidFill>
                <a:latin typeface="Arial"/>
                <a:cs typeface="Arial"/>
              </a:rPr>
              <a:t>of</a:t>
            </a:r>
            <a:r>
              <a:rPr sz="850" spc="7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1A1A1"/>
                </a:solidFill>
                <a:latin typeface="Arial"/>
                <a:cs typeface="Arial"/>
              </a:rPr>
              <a:t>geochemical </a:t>
            </a:r>
            <a:r>
              <a:rPr sz="850" dirty="0">
                <a:solidFill>
                  <a:srgbClr val="A1A1A1"/>
                </a:solidFill>
                <a:latin typeface="Arial"/>
                <a:cs typeface="Arial"/>
              </a:rPr>
              <a:t>methods</a:t>
            </a:r>
            <a:r>
              <a:rPr sz="850" spc="-1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1A1A1"/>
                </a:solidFill>
                <a:latin typeface="Arial"/>
                <a:cs typeface="Arial"/>
              </a:rPr>
              <a:t>in</a:t>
            </a:r>
            <a:r>
              <a:rPr sz="850" spc="6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1A1A1"/>
                </a:solidFill>
                <a:latin typeface="Arial"/>
                <a:cs typeface="Arial"/>
              </a:rPr>
              <a:t>real-world</a:t>
            </a:r>
            <a:r>
              <a:rPr sz="850" spc="4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1A1A1"/>
                </a:solidFill>
                <a:latin typeface="Arial"/>
                <a:cs typeface="Arial"/>
              </a:rPr>
              <a:t>mining</a:t>
            </a:r>
            <a:r>
              <a:rPr sz="850" spc="-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1A1A1"/>
                </a:solidFill>
                <a:latin typeface="Arial"/>
                <a:cs typeface="Arial"/>
              </a:rPr>
              <a:t>projects</a:t>
            </a:r>
            <a:endParaRPr sz="8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74199" y="3360889"/>
            <a:ext cx="420370" cy="14859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50" spc="-10" dirty="0">
                <a:solidFill>
                  <a:srgbClr val="A1A1A1"/>
                </a:solidFill>
                <a:latin typeface="Arial"/>
                <a:cs typeface="Arial"/>
              </a:rPr>
              <a:t>Australia</a:t>
            </a:r>
            <a:endParaRPr sz="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17401" y="3360889"/>
            <a:ext cx="242570" cy="148590"/>
          </a:xfrm>
          <a:prstGeom prst="rect">
            <a:avLst/>
          </a:prstGeom>
          <a:solidFill>
            <a:srgbClr val="E6E6E6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50" spc="-20" dirty="0">
                <a:solidFill>
                  <a:srgbClr val="A1A1A1"/>
                </a:solidFill>
                <a:latin typeface="Arial"/>
                <a:cs typeface="Arial"/>
              </a:rPr>
              <a:t>Gold</a:t>
            </a:r>
            <a:endParaRPr sz="8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5239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28893" y="1992348"/>
            <a:ext cx="1770816" cy="178787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39383" y="237744"/>
            <a:ext cx="5041265" cy="651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4100"/>
              </a:lnSpc>
              <a:spcBef>
                <a:spcPts val="95"/>
              </a:spcBef>
            </a:pPr>
            <a:r>
              <a:rPr sz="1800" spc="45" dirty="0"/>
              <a:t>Understanding</a:t>
            </a:r>
            <a:r>
              <a:rPr sz="1800" spc="-10" dirty="0"/>
              <a:t> </a:t>
            </a:r>
            <a:r>
              <a:rPr sz="1800" dirty="0"/>
              <a:t>the</a:t>
            </a:r>
            <a:r>
              <a:rPr sz="1800" spc="229" dirty="0"/>
              <a:t> </a:t>
            </a:r>
            <a:r>
              <a:rPr sz="1800" dirty="0"/>
              <a:t>Advantages</a:t>
            </a:r>
            <a:r>
              <a:rPr sz="1800" spc="65" dirty="0"/>
              <a:t> </a:t>
            </a:r>
            <a:r>
              <a:rPr sz="1800" dirty="0"/>
              <a:t>of</a:t>
            </a:r>
            <a:r>
              <a:rPr sz="1800" spc="240" dirty="0"/>
              <a:t> </a:t>
            </a:r>
            <a:r>
              <a:rPr sz="1800" spc="-10" dirty="0"/>
              <a:t>Geochemical Exploration</a:t>
            </a:r>
            <a:endParaRPr sz="1800"/>
          </a:p>
        </p:txBody>
      </p:sp>
      <p:sp>
        <p:nvSpPr>
          <p:cNvPr id="9" name="object 9"/>
          <p:cNvSpPr txBox="1"/>
          <p:nvPr/>
        </p:nvSpPr>
        <p:spPr>
          <a:xfrm>
            <a:off x="6596243" y="3746074"/>
            <a:ext cx="325120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05"/>
              </a:lnSpc>
            </a:pPr>
            <a:r>
              <a:rPr sz="7250" spc="-60" dirty="0">
                <a:solidFill>
                  <a:srgbClr val="8E8E8E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36204" y="1060167"/>
            <a:ext cx="4053840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Exploring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the</a:t>
            </a:r>
            <a:r>
              <a:rPr sz="850" spc="-7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benefits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9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geochemical</a:t>
            </a:r>
            <a:r>
              <a:rPr sz="850" spc="7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methods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mining</a:t>
            </a: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resource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identification</a:t>
            </a:r>
            <a:endParaRPr sz="8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67759" y="1854496"/>
            <a:ext cx="2242820" cy="68961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1390015" algn="r">
              <a:lnSpc>
                <a:spcPct val="128200"/>
              </a:lnSpc>
              <a:spcBef>
                <a:spcPts val="145"/>
              </a:spcBef>
            </a:pPr>
            <a:r>
              <a:rPr sz="850" spc="40" dirty="0">
                <a:solidFill>
                  <a:srgbClr val="3D3D3D"/>
                </a:solidFill>
                <a:latin typeface="Arial"/>
                <a:cs typeface="Arial"/>
              </a:rPr>
              <a:t>HighSensitivity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Geochemical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exploration can</a:t>
            </a:r>
            <a:r>
              <a:rPr sz="850" spc="-8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detect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8E8E8E"/>
                </a:solidFill>
                <a:latin typeface="Arial"/>
                <a:cs typeface="Arial"/>
              </a:rPr>
              <a:t>low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concentrations</a:t>
            </a:r>
            <a:r>
              <a:rPr sz="850" spc="3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minerals,</a:t>
            </a:r>
            <a:r>
              <a:rPr sz="850" spc="3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making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it</a:t>
            </a:r>
            <a:r>
              <a:rPr sz="850" spc="1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ideal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for</a:t>
            </a:r>
            <a:endParaRPr sz="850">
              <a:latin typeface="Arial"/>
              <a:cs typeface="Arial"/>
            </a:endParaRPr>
          </a:p>
          <a:p>
            <a:pPr marR="10160" algn="r">
              <a:lnSpc>
                <a:spcPct val="100000"/>
              </a:lnSpc>
              <a:spcBef>
                <a:spcPts val="240"/>
              </a:spcBef>
            </a:pP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early-stage</a:t>
            </a:r>
            <a:r>
              <a:rPr sz="850" spc="15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exploration.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4947" y="3182634"/>
            <a:ext cx="2315845" cy="68961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9525" indent="443865" algn="r">
              <a:lnSpc>
                <a:spcPct val="128200"/>
              </a:lnSpc>
              <a:spcBef>
                <a:spcPts val="145"/>
              </a:spcBef>
            </a:pPr>
            <a:r>
              <a:rPr sz="850" spc="45" dirty="0">
                <a:solidFill>
                  <a:srgbClr val="4D4D4D"/>
                </a:solidFill>
                <a:latin typeface="Arial"/>
                <a:cs typeface="Arial"/>
              </a:rPr>
              <a:t>Comprehensive</a:t>
            </a:r>
            <a:r>
              <a:rPr sz="850" spc="210" dirty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4D4D4D"/>
                </a:solidFill>
                <a:latin typeface="Arial"/>
                <a:cs typeface="Arial"/>
              </a:rPr>
              <a:t>Geochemical</a:t>
            </a:r>
            <a:r>
              <a:rPr sz="850" spc="195" dirty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3D3D3D"/>
                </a:solidFill>
                <a:latin typeface="Arial"/>
                <a:cs typeface="Arial"/>
              </a:rPr>
              <a:t>Data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It</a:t>
            </a:r>
            <a:r>
              <a:rPr sz="850" spc="6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provides</a:t>
            </a:r>
            <a:r>
              <a:rPr sz="850" spc="114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valuable</a:t>
            </a:r>
            <a:r>
              <a:rPr sz="850" spc="-4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information</a:t>
            </a:r>
            <a:r>
              <a:rPr sz="850" spc="4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about</a:t>
            </a:r>
            <a:r>
              <a:rPr sz="850" spc="10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8E8E8E"/>
                </a:solidFill>
                <a:latin typeface="Arial"/>
                <a:cs typeface="Arial"/>
              </a:rPr>
              <a:t>the </a:t>
            </a: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geochemical</a:t>
            </a:r>
            <a:r>
              <a:rPr sz="850" spc="4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landscape,</a:t>
            </a:r>
            <a:r>
              <a:rPr sz="850" spc="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which</a:t>
            </a:r>
            <a:r>
              <a:rPr sz="850" spc="-8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aids</a:t>
            </a:r>
            <a:r>
              <a:rPr sz="850" spc="-7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 </a:t>
            </a: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resource</a:t>
            </a:r>
            <a:endParaRPr sz="85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0"/>
              </a:spcBef>
            </a:pP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identification.</a:t>
            </a:r>
            <a:endParaRPr sz="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15362" y="1841725"/>
            <a:ext cx="2316480" cy="70231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sz="850" spc="55" dirty="0">
                <a:solidFill>
                  <a:srgbClr val="4D4D4D"/>
                </a:solidFill>
                <a:latin typeface="Arial"/>
                <a:cs typeface="Arial"/>
              </a:rPr>
              <a:t>Cost-</a:t>
            </a:r>
            <a:r>
              <a:rPr sz="850" dirty="0">
                <a:solidFill>
                  <a:srgbClr val="4D4D4D"/>
                </a:solidFill>
                <a:latin typeface="Arial"/>
                <a:cs typeface="Arial"/>
              </a:rPr>
              <a:t>Effective</a:t>
            </a:r>
            <a:r>
              <a:rPr sz="850" spc="325" dirty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4D4D4D"/>
                </a:solidFill>
                <a:latin typeface="Arial"/>
                <a:cs typeface="Arial"/>
              </a:rPr>
              <a:t>Approach</a:t>
            </a:r>
            <a:endParaRPr sz="850">
              <a:latin typeface="Arial"/>
              <a:cs typeface="Arial"/>
            </a:endParaRPr>
          </a:p>
          <a:p>
            <a:pPr marL="13970" marR="5080" indent="1270">
              <a:lnSpc>
                <a:spcPct val="123200"/>
              </a:lnSpc>
              <a:spcBef>
                <a:spcPts val="150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This</a:t>
            </a:r>
            <a:r>
              <a:rPr sz="850" spc="-5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method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is</a:t>
            </a:r>
            <a:r>
              <a:rPr sz="850" spc="2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generally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less</a:t>
            </a:r>
            <a:r>
              <a:rPr sz="850" spc="-9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expensive</a:t>
            </a:r>
            <a:r>
              <a:rPr sz="850" spc="7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than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drilling,</a:t>
            </a:r>
            <a:r>
              <a:rPr sz="850" spc="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allowing for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</a:t>
            </a: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coverage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of</a:t>
            </a:r>
            <a:r>
              <a:rPr sz="850" spc="8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large</a:t>
            </a:r>
            <a:r>
              <a:rPr sz="850" spc="-3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areas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efficiently.</a:t>
            </a:r>
            <a:endParaRPr sz="8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12221" y="3182634"/>
            <a:ext cx="2021839" cy="68961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850" spc="-10" dirty="0">
                <a:solidFill>
                  <a:srgbClr val="3D3D3D"/>
                </a:solidFill>
                <a:latin typeface="Arial"/>
                <a:cs typeface="Arial"/>
              </a:rPr>
              <a:t>EnvironmentallyFriendly</a:t>
            </a:r>
            <a:endParaRPr sz="850">
              <a:latin typeface="Arial"/>
              <a:cs typeface="Arial"/>
            </a:endParaRPr>
          </a:p>
          <a:p>
            <a:pPr marL="13970" marR="5080" indent="1270">
              <a:lnSpc>
                <a:spcPct val="123200"/>
              </a:lnSpc>
              <a:spcBef>
                <a:spcPts val="100"/>
              </a:spcBef>
            </a:pP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Geochemical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exploration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is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non-</a:t>
            </a:r>
            <a:r>
              <a:rPr sz="850" spc="-10" dirty="0">
                <a:solidFill>
                  <a:srgbClr val="8E8E8E"/>
                </a:solidFill>
                <a:latin typeface="Arial"/>
                <a:cs typeface="Arial"/>
              </a:rPr>
              <a:t>invasive,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requiring</a:t>
            </a:r>
            <a:r>
              <a:rPr sz="850" spc="-5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minimal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disturbance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to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the </a:t>
            </a:r>
            <a:r>
              <a:rPr sz="850" dirty="0">
                <a:solidFill>
                  <a:srgbClr val="8E8E8E"/>
                </a:solidFill>
                <a:latin typeface="Arial"/>
                <a:cs typeface="Arial"/>
              </a:rPr>
              <a:t>environment,</a:t>
            </a:r>
            <a:r>
              <a:rPr sz="850" spc="30" dirty="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making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it</a:t>
            </a:r>
            <a:r>
              <a:rPr sz="850" spc="1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sustainable.</a:t>
            </a:r>
            <a:endParaRPr sz="8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9973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77934" y="1813560"/>
            <a:ext cx="1872734" cy="18389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45110" y="274778"/>
            <a:ext cx="4966335" cy="3016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>
                <a:solidFill>
                  <a:srgbClr val="2D2D2D"/>
                </a:solidFill>
              </a:rPr>
              <a:t>An</a:t>
            </a:r>
            <a:r>
              <a:rPr spc="175" dirty="0">
                <a:solidFill>
                  <a:srgbClr val="2D2D2D"/>
                </a:solidFill>
              </a:rPr>
              <a:t> </a:t>
            </a:r>
            <a:r>
              <a:rPr spc="55" dirty="0">
                <a:solidFill>
                  <a:srgbClr val="2D2D2D"/>
                </a:solidFill>
              </a:rPr>
              <a:t>Overview</a:t>
            </a:r>
            <a:r>
              <a:rPr spc="70" dirty="0">
                <a:solidFill>
                  <a:srgbClr val="2D2D2D"/>
                </a:solidFill>
              </a:rPr>
              <a:t> </a:t>
            </a:r>
            <a:r>
              <a:rPr dirty="0">
                <a:solidFill>
                  <a:srgbClr val="2D2D2D"/>
                </a:solidFill>
              </a:rPr>
              <a:t>of</a:t>
            </a:r>
            <a:r>
              <a:rPr spc="135" dirty="0">
                <a:solidFill>
                  <a:srgbClr val="2D2D2D"/>
                </a:solidFill>
              </a:rPr>
              <a:t> </a:t>
            </a:r>
            <a:r>
              <a:rPr dirty="0">
                <a:solidFill>
                  <a:srgbClr val="2D2D2D"/>
                </a:solidFill>
              </a:rPr>
              <a:t>Drilling</a:t>
            </a:r>
            <a:r>
              <a:rPr spc="-80" dirty="0">
                <a:solidFill>
                  <a:srgbClr val="2D2D2D"/>
                </a:solidFill>
              </a:rPr>
              <a:t> </a:t>
            </a:r>
            <a:r>
              <a:rPr dirty="0">
                <a:solidFill>
                  <a:srgbClr val="2D2D2D"/>
                </a:solidFill>
              </a:rPr>
              <a:t>Exploration</a:t>
            </a:r>
            <a:r>
              <a:rPr spc="90" dirty="0">
                <a:solidFill>
                  <a:srgbClr val="2D2D2D"/>
                </a:solidFill>
              </a:rPr>
              <a:t> </a:t>
            </a:r>
            <a:r>
              <a:rPr spc="-10" dirty="0">
                <a:solidFill>
                  <a:srgbClr val="2D2D2D"/>
                </a:solidFill>
              </a:rPr>
              <a:t>Techniques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596243" y="3746074"/>
            <a:ext cx="328295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05"/>
              </a:lnSpc>
            </a:pPr>
            <a:r>
              <a:rPr sz="7250" spc="-35" dirty="0">
                <a:solidFill>
                  <a:srgbClr val="7B8085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36204" y="753674"/>
            <a:ext cx="396938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Understanding</a:t>
            </a:r>
            <a:r>
              <a:rPr sz="850" spc="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59595"/>
                </a:solidFill>
                <a:latin typeface="Arial"/>
                <a:cs typeface="Arial"/>
              </a:rPr>
              <a:t>core</a:t>
            </a:r>
            <a:r>
              <a:rPr sz="850" spc="-3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sampling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 methods</a:t>
            </a:r>
            <a:r>
              <a:rPr sz="850" spc="-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geological</a:t>
            </a:r>
            <a:r>
              <a:rPr sz="850" spc="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studies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and</a:t>
            </a:r>
            <a:r>
              <a:rPr sz="850" spc="-7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their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applications.</a:t>
            </a:r>
            <a:endParaRPr sz="8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04343" y="1564604"/>
            <a:ext cx="806450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60" dirty="0">
                <a:solidFill>
                  <a:srgbClr val="464646"/>
                </a:solidFill>
                <a:latin typeface="Arial"/>
                <a:cs typeface="Arial"/>
              </a:rPr>
              <a:t>Core</a:t>
            </a:r>
            <a:r>
              <a:rPr sz="850" spc="-13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64646"/>
                </a:solidFill>
                <a:latin typeface="Arial"/>
                <a:cs typeface="Arial"/>
              </a:rPr>
              <a:t>Sampling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00520" y="1768933"/>
            <a:ext cx="150939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Extracts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direct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geological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data.</a:t>
            </a:r>
            <a:endParaRPr sz="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02438" y="2467482"/>
            <a:ext cx="1407160" cy="434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78460">
              <a:lnSpc>
                <a:spcPct val="157700"/>
              </a:lnSpc>
              <a:spcBef>
                <a:spcPts val="100"/>
              </a:spcBef>
            </a:pPr>
            <a:r>
              <a:rPr sz="850" dirty="0">
                <a:solidFill>
                  <a:srgbClr val="464646"/>
                </a:solidFill>
                <a:latin typeface="Arial"/>
                <a:cs typeface="Arial"/>
              </a:rPr>
              <a:t>Geological</a:t>
            </a:r>
            <a:r>
              <a:rPr sz="850" spc="27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2D2D2D"/>
                </a:solidFill>
                <a:latin typeface="Arial"/>
                <a:cs typeface="Arial"/>
              </a:rPr>
              <a:t>Insights 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Reveals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subsurface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geology.</a:t>
            </a:r>
            <a:endParaRPr sz="8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10724" y="3457200"/>
            <a:ext cx="1304290" cy="434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86385">
              <a:lnSpc>
                <a:spcPct val="157700"/>
              </a:lnSpc>
              <a:spcBef>
                <a:spcPts val="100"/>
              </a:spcBef>
            </a:pPr>
            <a:r>
              <a:rPr sz="850" dirty="0">
                <a:solidFill>
                  <a:srgbClr val="464646"/>
                </a:solidFill>
                <a:latin typeface="Arial"/>
                <a:cs typeface="Arial"/>
              </a:rPr>
              <a:t>Percussion</a:t>
            </a:r>
            <a:r>
              <a:rPr sz="850" spc="3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64646"/>
                </a:solidFill>
                <a:latin typeface="Arial"/>
                <a:cs typeface="Arial"/>
              </a:rPr>
              <a:t>Drilling </a:t>
            </a:r>
            <a:r>
              <a:rPr sz="850" spc="-10" dirty="0">
                <a:solidFill>
                  <a:srgbClr val="959595"/>
                </a:solidFill>
                <a:latin typeface="Arial"/>
                <a:cs typeface="Arial"/>
              </a:rPr>
              <a:t>Uses</a:t>
            </a:r>
            <a:r>
              <a:rPr sz="850" spc="-3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59595"/>
                </a:solidFill>
                <a:latin typeface="Arial"/>
                <a:cs typeface="Arial"/>
              </a:rPr>
              <a:t>rapid</a:t>
            </a:r>
            <a:r>
              <a:rPr sz="850" spc="-4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impacts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to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drill.</a:t>
            </a:r>
            <a:endParaRPr sz="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14139" y="1800859"/>
            <a:ext cx="1393190" cy="366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464646"/>
                </a:solidFill>
                <a:latin typeface="Arial"/>
                <a:cs typeface="Arial"/>
              </a:rPr>
              <a:t>Rotary</a:t>
            </a:r>
            <a:r>
              <a:rPr sz="850" spc="18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64646"/>
                </a:solidFill>
                <a:latin typeface="Arial"/>
                <a:cs typeface="Arial"/>
              </a:rPr>
              <a:t>Drilling</a:t>
            </a:r>
            <a:endParaRPr sz="85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635"/>
              </a:spcBef>
            </a:pP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Common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method for</a:t>
            </a:r>
            <a:r>
              <a:rPr sz="850" spc="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drilling.</a:t>
            </a:r>
            <a:endParaRPr sz="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14356" y="3282244"/>
            <a:ext cx="902969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55" dirty="0">
                <a:solidFill>
                  <a:srgbClr val="464646"/>
                </a:solidFill>
                <a:latin typeface="Arial"/>
                <a:cs typeface="Arial"/>
              </a:rPr>
              <a:t>Diamond</a:t>
            </a:r>
            <a:r>
              <a:rPr sz="850" spc="-10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64646"/>
                </a:solidFill>
                <a:latin typeface="Arial"/>
                <a:cs typeface="Arial"/>
              </a:rPr>
              <a:t>Drilling</a:t>
            </a:r>
            <a:endParaRPr sz="8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13923" y="3486573"/>
            <a:ext cx="131381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High-quality</a:t>
            </a:r>
            <a:r>
              <a:rPr sz="850" spc="9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core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samples.</a:t>
            </a:r>
            <a:endParaRPr sz="8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91916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04340" y="743177"/>
            <a:ext cx="681990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dirty="0">
                <a:solidFill>
                  <a:srgbClr val="DDE6FB"/>
                </a:solidFill>
                <a:latin typeface="Arial"/>
                <a:cs typeface="Arial"/>
              </a:rPr>
              <a:t>Project</a:t>
            </a:r>
            <a:r>
              <a:rPr sz="800" spc="210" dirty="0">
                <a:solidFill>
                  <a:srgbClr val="DDE6FB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F0F4FD"/>
                </a:solidFill>
                <a:latin typeface="Arial"/>
                <a:cs typeface="Arial"/>
              </a:rPr>
              <a:t>Name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24740" y="638739"/>
            <a:ext cx="908050" cy="2787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10" dirty="0">
                <a:solidFill>
                  <a:srgbClr val="2159E9"/>
                </a:solidFill>
              </a:rPr>
              <a:t>I</a:t>
            </a:r>
            <a:r>
              <a:rPr sz="900" spc="-10" dirty="0">
                <a:solidFill>
                  <a:srgbClr val="2159E9"/>
                </a:solidFill>
                <a:latin typeface="PMingLiU"/>
                <a:cs typeface="PMingLiU"/>
              </a:rPr>
              <a:t>厅</a:t>
            </a:r>
            <a:r>
              <a:rPr sz="900" dirty="0">
                <a:solidFill>
                  <a:srgbClr val="2159E9"/>
                </a:solidFill>
                <a:latin typeface="PMingLiU"/>
                <a:cs typeface="PMingLiU"/>
              </a:rPr>
              <a:t>齐</a:t>
            </a:r>
            <a:r>
              <a:rPr sz="900" spc="110" dirty="0">
                <a:solidFill>
                  <a:srgbClr val="2159E9"/>
                </a:solidFill>
                <a:latin typeface="PMingLiU"/>
                <a:cs typeface="PMingLiU"/>
              </a:rPr>
              <a:t> </a:t>
            </a:r>
            <a:r>
              <a:rPr sz="1650" spc="165" dirty="0">
                <a:solidFill>
                  <a:srgbClr val="2159E9"/>
                </a:solidFill>
                <a:latin typeface="PMingLiU"/>
                <a:cs typeface="PMingLiU"/>
              </a:rPr>
              <a:t>， </a:t>
            </a:r>
            <a:r>
              <a:rPr sz="1100" spc="-229" dirty="0">
                <a:solidFill>
                  <a:srgbClr val="2159E9"/>
                </a:solidFill>
              </a:rPr>
              <a:t>1</a:t>
            </a:r>
            <a:r>
              <a:rPr sz="1100" spc="-290" dirty="0">
                <a:solidFill>
                  <a:srgbClr val="2159E9"/>
                </a:solidFill>
                <a:latin typeface="PMingLiU"/>
                <a:cs typeface="PMingLiU"/>
              </a:rPr>
              <a:t>；习</a:t>
            </a:r>
            <a:endParaRPr sz="1100">
              <a:latin typeface="PMingLiU"/>
              <a:cs typeface="PMingLiU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07295" y="1886143"/>
            <a:ext cx="672465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dirty="0">
                <a:solidFill>
                  <a:srgbClr val="DDE6FB"/>
                </a:solidFill>
                <a:latin typeface="Arial"/>
                <a:cs typeface="Arial"/>
              </a:rPr>
              <a:t>Olympic</a:t>
            </a:r>
            <a:r>
              <a:rPr sz="800" spc="285" dirty="0">
                <a:solidFill>
                  <a:srgbClr val="DDE6FB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DDE6FB"/>
                </a:solidFill>
                <a:latin typeface="Arial"/>
                <a:cs typeface="Arial"/>
              </a:rPr>
              <a:t>Dam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56997" y="1886143"/>
            <a:ext cx="427355" cy="139700"/>
          </a:xfrm>
          <a:prstGeom prst="rect">
            <a:avLst/>
          </a:prstGeom>
          <a:solidFill>
            <a:srgbClr val="E6E6E8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Australia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02349" y="1809519"/>
            <a:ext cx="401320" cy="139700"/>
          </a:xfrm>
          <a:prstGeom prst="rect">
            <a:avLst/>
          </a:prstGeom>
          <a:solidFill>
            <a:srgbClr val="E6E6E8"/>
          </a:solidFill>
        </p:spPr>
        <p:txBody>
          <a:bodyPr vert="horz" wrap="square" lIns="0" tIns="4445" rIns="0" bIns="0" rtlCol="0">
            <a:spAutoFit/>
          </a:bodyPr>
          <a:lstStyle/>
          <a:p>
            <a:pPr marL="8890"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Copper,</a:t>
            </a:r>
            <a:endParaRPr sz="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02349" y="1962766"/>
            <a:ext cx="414020" cy="139700"/>
          </a:xfrm>
          <a:prstGeom prst="rect">
            <a:avLst/>
          </a:prstGeom>
          <a:solidFill>
            <a:srgbClr val="E6E6E8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Uranium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61841" y="1597808"/>
            <a:ext cx="2576830" cy="651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3845" marR="5080" indent="-271780">
              <a:lnSpc>
                <a:spcPct val="114100"/>
              </a:lnSpc>
              <a:spcBef>
                <a:spcPts val="95"/>
              </a:spcBef>
            </a:pP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Real-World</a:t>
            </a:r>
            <a:r>
              <a:rPr sz="1800" spc="2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D2D2D"/>
                </a:solidFill>
                <a:latin typeface="Arial"/>
                <a:cs typeface="Arial"/>
              </a:rPr>
              <a:t>Applications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of</a:t>
            </a:r>
            <a:r>
              <a:rPr sz="1800" spc="20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D2D2D"/>
                </a:solidFill>
                <a:latin typeface="Arial"/>
                <a:cs typeface="Arial"/>
              </a:rPr>
              <a:t>Drilling</a:t>
            </a:r>
            <a:r>
              <a:rPr sz="180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D2D2D"/>
                </a:solidFill>
                <a:latin typeface="Arial"/>
                <a:cs typeface="Arial"/>
              </a:rPr>
              <a:t>Techniques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99920" y="2491746"/>
            <a:ext cx="2747645" cy="344805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395"/>
              </a:spcBef>
            </a:pP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Explo</a:t>
            </a:r>
            <a:r>
              <a:rPr sz="500" spc="-10" dirty="0">
                <a:solidFill>
                  <a:srgbClr val="A1A1A1"/>
                </a:solidFill>
                <a:latin typeface="PMingLiU"/>
                <a:cs typeface="PMingLiU"/>
              </a:rPr>
              <a:t>「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Ing</a:t>
            </a:r>
            <a:r>
              <a:rPr sz="800" spc="20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drilling</a:t>
            </a:r>
            <a:r>
              <a:rPr sz="800" spc="5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exploration</a:t>
            </a:r>
            <a:r>
              <a:rPr sz="800" spc="11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techniques</a:t>
            </a:r>
            <a:r>
              <a:rPr sz="800" spc="18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in</a:t>
            </a:r>
            <a:r>
              <a:rPr sz="800" spc="10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mining</a:t>
            </a:r>
            <a:r>
              <a:rPr sz="800" spc="5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and</a:t>
            </a:r>
            <a:r>
              <a:rPr sz="800" spc="105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1A1A1"/>
                </a:solidFill>
                <a:latin typeface="Arial"/>
                <a:cs typeface="Arial"/>
              </a:rPr>
              <a:t>oil</a:t>
            </a:r>
            <a:endParaRPr sz="8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95"/>
              </a:spcBef>
            </a:pP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extraction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48725" y="3201510"/>
            <a:ext cx="592455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DDE6FB"/>
                </a:solidFill>
                <a:latin typeface="Arial"/>
                <a:cs typeface="Arial"/>
              </a:rPr>
              <a:t>ExxonMobil</a:t>
            </a:r>
            <a:endParaRPr sz="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21952" y="3361142"/>
            <a:ext cx="452755" cy="139700"/>
          </a:xfrm>
          <a:prstGeom prst="rect">
            <a:avLst/>
          </a:prstGeom>
          <a:solidFill>
            <a:srgbClr val="265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DDE6FB"/>
                </a:solidFill>
                <a:latin typeface="Arial"/>
                <a:cs typeface="Arial"/>
              </a:rPr>
              <a:t>Offshore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93787" y="3201510"/>
            <a:ext cx="337820" cy="139700"/>
          </a:xfrm>
          <a:prstGeom prst="rect">
            <a:avLst/>
          </a:prstGeom>
          <a:solidFill>
            <a:srgbClr val="E6E6E8"/>
          </a:solidFill>
        </p:spPr>
        <p:txBody>
          <a:bodyPr vert="horz" wrap="square" lIns="0" tIns="4445" rIns="0" bIns="0" rtlCol="0">
            <a:spAutoFit/>
          </a:bodyPr>
          <a:lstStyle/>
          <a:p>
            <a:pPr marL="8255">
              <a:lnSpc>
                <a:spcPct val="100000"/>
              </a:lnSpc>
              <a:spcBef>
                <a:spcPts val="35"/>
              </a:spcBef>
            </a:pPr>
            <a:r>
              <a:rPr sz="800" dirty="0">
                <a:solidFill>
                  <a:srgbClr val="A1A1A1"/>
                </a:solidFill>
                <a:latin typeface="Arial"/>
                <a:cs typeface="Arial"/>
              </a:rPr>
              <a:t>Gulf</a:t>
            </a:r>
            <a:r>
              <a:rPr sz="800" spc="60" dirty="0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1A1A1"/>
                </a:solidFill>
                <a:latin typeface="Arial"/>
                <a:cs typeface="Arial"/>
              </a:rPr>
              <a:t>of</a:t>
            </a:r>
            <a:endParaRPr sz="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93787" y="3361142"/>
            <a:ext cx="363220" cy="139700"/>
          </a:xfrm>
          <a:prstGeom prst="rect">
            <a:avLst/>
          </a:prstGeom>
          <a:solidFill>
            <a:srgbClr val="E6E6E8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sz="800" spc="-10" dirty="0">
                <a:solidFill>
                  <a:srgbClr val="A1A1A1"/>
                </a:solidFill>
                <a:latin typeface="Arial"/>
                <a:cs typeface="Arial"/>
              </a:rPr>
              <a:t>Mexico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339275" y="3278134"/>
            <a:ext cx="121285" cy="139700"/>
          </a:xfrm>
          <a:custGeom>
            <a:avLst/>
            <a:gdLst/>
            <a:ahLst/>
            <a:cxnLst/>
            <a:rect l="l" t="t" r="r" b="b"/>
            <a:pathLst>
              <a:path w="121285" h="139700">
                <a:moveTo>
                  <a:pt x="121027" y="139378"/>
                </a:moveTo>
                <a:lnTo>
                  <a:pt x="0" y="139378"/>
                </a:lnTo>
                <a:lnTo>
                  <a:pt x="0" y="0"/>
                </a:lnTo>
                <a:lnTo>
                  <a:pt x="121027" y="0"/>
                </a:lnTo>
                <a:lnTo>
                  <a:pt x="121027" y="139378"/>
                </a:lnTo>
                <a:close/>
              </a:path>
            </a:pathLst>
          </a:custGeom>
          <a:solidFill>
            <a:srgbClr val="E6E6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326575" y="3269473"/>
            <a:ext cx="160020" cy="148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25" dirty="0">
                <a:solidFill>
                  <a:srgbClr val="A1A1A1"/>
                </a:solidFill>
                <a:latin typeface="Arial"/>
                <a:cs typeface="Arial"/>
              </a:rPr>
              <a:t>Oil</a:t>
            </a:r>
            <a:endParaRPr sz="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96243" y="3746074"/>
            <a:ext cx="328295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05"/>
              </a:lnSpc>
            </a:pPr>
            <a:r>
              <a:rPr sz="7250" spc="-35" dirty="0">
                <a:solidFill>
                  <a:srgbClr val="7B8085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0813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98343" y="2273300"/>
            <a:ext cx="458628" cy="20432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77934" y="2579792"/>
            <a:ext cx="1872734" cy="104718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110"/>
              </a:spcBef>
            </a:pPr>
            <a:r>
              <a:rPr dirty="0">
                <a:solidFill>
                  <a:srgbClr val="2F2F2F"/>
                </a:solidFill>
              </a:rPr>
              <a:t>Challenges</a:t>
            </a:r>
            <a:r>
              <a:rPr spc="114" dirty="0">
                <a:solidFill>
                  <a:srgbClr val="2F2F2F"/>
                </a:solidFill>
              </a:rPr>
              <a:t> </a:t>
            </a:r>
            <a:r>
              <a:rPr dirty="0">
                <a:solidFill>
                  <a:srgbClr val="2F2F2F"/>
                </a:solidFill>
              </a:rPr>
              <a:t>in</a:t>
            </a:r>
            <a:r>
              <a:rPr spc="110" dirty="0">
                <a:solidFill>
                  <a:srgbClr val="2F2F2F"/>
                </a:solidFill>
              </a:rPr>
              <a:t> </a:t>
            </a:r>
            <a:r>
              <a:rPr spc="75" dirty="0">
                <a:solidFill>
                  <a:srgbClr val="2F2F2F"/>
                </a:solidFill>
              </a:rPr>
              <a:t>Mining</a:t>
            </a:r>
            <a:r>
              <a:rPr spc="-70" dirty="0">
                <a:solidFill>
                  <a:srgbClr val="2F2F2F"/>
                </a:solidFill>
              </a:rPr>
              <a:t> </a:t>
            </a:r>
            <a:r>
              <a:rPr dirty="0">
                <a:solidFill>
                  <a:srgbClr val="2F2F2F"/>
                </a:solidFill>
              </a:rPr>
              <a:t>Exploration</a:t>
            </a:r>
            <a:r>
              <a:rPr spc="105" dirty="0">
                <a:solidFill>
                  <a:srgbClr val="2F2F2F"/>
                </a:solidFill>
              </a:rPr>
              <a:t> </a:t>
            </a:r>
            <a:r>
              <a:rPr spc="-10" dirty="0">
                <a:solidFill>
                  <a:srgbClr val="2F2F2F"/>
                </a:solidFill>
              </a:rPr>
              <a:t>Techniques</a:t>
            </a:r>
          </a:p>
          <a:p>
            <a:pPr marL="14604">
              <a:lnSpc>
                <a:spcPct val="100000"/>
              </a:lnSpc>
              <a:spcBef>
                <a:spcPts val="1605"/>
              </a:spcBef>
            </a:pPr>
            <a:r>
              <a:rPr sz="850" spc="-10" dirty="0">
                <a:solidFill>
                  <a:srgbClr val="A5A5A5"/>
                </a:solidFill>
              </a:rPr>
              <a:t>Addressing</a:t>
            </a:r>
            <a:r>
              <a:rPr sz="850" spc="85" dirty="0">
                <a:solidFill>
                  <a:srgbClr val="A5A5A5"/>
                </a:solidFill>
              </a:rPr>
              <a:t> </a:t>
            </a:r>
            <a:r>
              <a:rPr sz="850" dirty="0">
                <a:solidFill>
                  <a:srgbClr val="A5A5A5"/>
                </a:solidFill>
              </a:rPr>
              <a:t>environmental,</a:t>
            </a:r>
            <a:r>
              <a:rPr sz="850" spc="-100" dirty="0">
                <a:solidFill>
                  <a:srgbClr val="A5A5A5"/>
                </a:solidFill>
              </a:rPr>
              <a:t> </a:t>
            </a:r>
            <a:r>
              <a:rPr sz="850" dirty="0">
                <a:solidFill>
                  <a:srgbClr val="A5A5A5"/>
                </a:solidFill>
              </a:rPr>
              <a:t>cost,</a:t>
            </a:r>
            <a:r>
              <a:rPr sz="850" spc="-35" dirty="0">
                <a:solidFill>
                  <a:srgbClr val="A5A5A5"/>
                </a:solidFill>
              </a:rPr>
              <a:t> </a:t>
            </a:r>
            <a:r>
              <a:rPr sz="850" dirty="0">
                <a:solidFill>
                  <a:srgbClr val="A5A5A5"/>
                </a:solidFill>
              </a:rPr>
              <a:t>and</a:t>
            </a:r>
            <a:r>
              <a:rPr sz="850" spc="-80" dirty="0">
                <a:solidFill>
                  <a:srgbClr val="A5A5A5"/>
                </a:solidFill>
              </a:rPr>
              <a:t> </a:t>
            </a:r>
            <a:r>
              <a:rPr sz="850" dirty="0">
                <a:solidFill>
                  <a:srgbClr val="A5A5A5"/>
                </a:solidFill>
              </a:rPr>
              <a:t>data</a:t>
            </a:r>
            <a:r>
              <a:rPr sz="850" spc="-10" dirty="0">
                <a:solidFill>
                  <a:srgbClr val="A5A5A5"/>
                </a:solidFill>
              </a:rPr>
              <a:t> issues</a:t>
            </a:r>
            <a:r>
              <a:rPr sz="850" spc="30" dirty="0">
                <a:solidFill>
                  <a:srgbClr val="A5A5A5"/>
                </a:solidFill>
              </a:rPr>
              <a:t> </a:t>
            </a:r>
            <a:r>
              <a:rPr sz="850" dirty="0">
                <a:solidFill>
                  <a:srgbClr val="A5A5A5"/>
                </a:solidFill>
              </a:rPr>
              <a:t>in</a:t>
            </a:r>
            <a:r>
              <a:rPr sz="850" spc="-45" dirty="0">
                <a:solidFill>
                  <a:srgbClr val="A5A5A5"/>
                </a:solidFill>
              </a:rPr>
              <a:t> </a:t>
            </a:r>
            <a:r>
              <a:rPr sz="850" spc="-10" dirty="0">
                <a:solidFill>
                  <a:srgbClr val="A5A5A5"/>
                </a:solidFill>
              </a:rPr>
              <a:t>exploration</a:t>
            </a:r>
            <a:r>
              <a:rPr sz="850" spc="30" dirty="0">
                <a:solidFill>
                  <a:srgbClr val="A5A5A5"/>
                </a:solidFill>
              </a:rPr>
              <a:t> </a:t>
            </a:r>
            <a:r>
              <a:rPr sz="850" spc="-10" dirty="0">
                <a:solidFill>
                  <a:srgbClr val="A5A5A5"/>
                </a:solidFill>
              </a:rPr>
              <a:t>practices</a:t>
            </a:r>
            <a:endParaRPr sz="850"/>
          </a:p>
        </p:txBody>
      </p:sp>
      <p:sp>
        <p:nvSpPr>
          <p:cNvPr id="12" name="object 12"/>
          <p:cNvSpPr txBox="1"/>
          <p:nvPr/>
        </p:nvSpPr>
        <p:spPr>
          <a:xfrm>
            <a:off x="6596243" y="3746074"/>
            <a:ext cx="328295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05"/>
              </a:lnSpc>
            </a:pPr>
            <a:r>
              <a:rPr sz="7250" spc="-35" dirty="0">
                <a:solidFill>
                  <a:srgbClr val="7B8085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46560" y="1481595"/>
            <a:ext cx="2061845" cy="5264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5"/>
              </a:spcBef>
            </a:pPr>
            <a:r>
              <a:rPr sz="850" spc="45" dirty="0">
                <a:solidFill>
                  <a:srgbClr val="2F2F2F"/>
                </a:solidFill>
                <a:latin typeface="Arial"/>
                <a:cs typeface="Arial"/>
              </a:rPr>
              <a:t>Environmental</a:t>
            </a:r>
            <a:r>
              <a:rPr sz="850" spc="-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F3F3F"/>
                </a:solidFill>
                <a:latin typeface="Arial"/>
                <a:cs typeface="Arial"/>
              </a:rPr>
              <a:t>Concerns</a:t>
            </a:r>
            <a:endParaRPr sz="850">
              <a:latin typeface="Arial"/>
              <a:cs typeface="Arial"/>
            </a:endParaRPr>
          </a:p>
          <a:p>
            <a:pPr marR="12065" algn="r">
              <a:lnSpc>
                <a:spcPct val="100000"/>
              </a:lnSpc>
              <a:spcBef>
                <a:spcPts val="635"/>
              </a:spcBef>
            </a:pP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Drilling</a:t>
            </a:r>
            <a:r>
              <a:rPr sz="850" spc="-5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disrupts</a:t>
            </a:r>
            <a:r>
              <a:rPr sz="850" spc="-2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ecosystems;</a:t>
            </a:r>
            <a:r>
              <a:rPr sz="850" spc="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959595"/>
                </a:solidFill>
                <a:latin typeface="Arial"/>
                <a:cs typeface="Arial"/>
              </a:rPr>
              <a:t>management</a:t>
            </a:r>
            <a:endParaRPr sz="85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0"/>
              </a:spcBef>
            </a:pP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needed.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79927" y="2458543"/>
            <a:ext cx="1736089" cy="5264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3F3F3F"/>
                </a:solidFill>
                <a:latin typeface="Arial"/>
                <a:cs typeface="Arial"/>
              </a:rPr>
              <a:t>Sustainable</a:t>
            </a:r>
            <a:r>
              <a:rPr sz="850" spc="254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3F3F"/>
                </a:solidFill>
                <a:latin typeface="Arial"/>
                <a:cs typeface="Arial"/>
              </a:rPr>
              <a:t>Practices</a:t>
            </a:r>
            <a:r>
              <a:rPr sz="850" spc="145" dirty="0">
                <a:solidFill>
                  <a:srgbClr val="3F3F3F"/>
                </a:solidFill>
                <a:latin typeface="Arial"/>
                <a:cs typeface="Arial"/>
              </a:rPr>
              <a:t>  </a:t>
            </a:r>
            <a:r>
              <a:rPr sz="850" spc="50" dirty="0">
                <a:solidFill>
                  <a:srgbClr val="2F2F2F"/>
                </a:solidFill>
                <a:latin typeface="Arial"/>
                <a:cs typeface="Arial"/>
              </a:rPr>
              <a:t>Needed</a:t>
            </a:r>
            <a:endParaRPr sz="850">
              <a:latin typeface="Arial"/>
              <a:cs typeface="Arial"/>
            </a:endParaRPr>
          </a:p>
          <a:p>
            <a:pPr marR="12065" algn="r">
              <a:lnSpc>
                <a:spcPct val="100000"/>
              </a:lnSpc>
              <a:spcBef>
                <a:spcPts val="635"/>
              </a:spcBef>
            </a:pP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Addressing</a:t>
            </a:r>
            <a:r>
              <a:rPr sz="850" spc="4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challenges</a:t>
            </a:r>
            <a:r>
              <a:rPr sz="850" spc="3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is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crucial</a:t>
            </a:r>
            <a:r>
              <a:rPr sz="850" spc="-5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5A5A5"/>
                </a:solidFill>
                <a:latin typeface="Arial"/>
                <a:cs typeface="Arial"/>
              </a:rPr>
              <a:t>for</a:t>
            </a:r>
            <a:endParaRPr sz="85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0"/>
              </a:spcBef>
            </a:pP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sustainability.</a:t>
            </a:r>
            <a:endParaRPr sz="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76709" y="3457200"/>
            <a:ext cx="2233295" cy="434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42315">
              <a:lnSpc>
                <a:spcPct val="157700"/>
              </a:lnSpc>
              <a:spcBef>
                <a:spcPts val="100"/>
              </a:spcBef>
            </a:pPr>
            <a:r>
              <a:rPr sz="850" dirty="0">
                <a:solidFill>
                  <a:srgbClr val="3F3F3F"/>
                </a:solidFill>
                <a:latin typeface="Arial"/>
                <a:cs typeface="Arial"/>
              </a:rPr>
              <a:t>Technological</a:t>
            </a:r>
            <a:r>
              <a:rPr sz="850" spc="140" dirty="0">
                <a:solidFill>
                  <a:srgbClr val="3F3F3F"/>
                </a:solidFill>
                <a:latin typeface="Arial"/>
                <a:cs typeface="Arial"/>
              </a:rPr>
              <a:t>  </a:t>
            </a:r>
            <a:r>
              <a:rPr sz="850" spc="40" dirty="0">
                <a:solidFill>
                  <a:srgbClr val="3F3F3F"/>
                </a:solidFill>
                <a:latin typeface="Arial"/>
                <a:cs typeface="Arial"/>
              </a:rPr>
              <a:t>Dependence 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Advanced</a:t>
            </a:r>
            <a:r>
              <a:rPr sz="850" spc="1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tools</a:t>
            </a:r>
            <a:r>
              <a:rPr sz="850" spc="-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limit</a:t>
            </a:r>
            <a:r>
              <a:rPr sz="850" spc="-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sma</a:t>
            </a:r>
            <a:r>
              <a:rPr sz="850" spc="-10" dirty="0">
                <a:solidFill>
                  <a:srgbClr val="828585"/>
                </a:solidFill>
                <a:latin typeface="Arial"/>
                <a:cs typeface="Arial"/>
              </a:rPr>
              <a:t>l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ler</a:t>
            </a:r>
            <a:r>
              <a:rPr sz="850" spc="-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company</a:t>
            </a:r>
            <a:r>
              <a:rPr sz="850" spc="2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access.</a:t>
            </a:r>
            <a:endParaRPr sz="8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72602" y="1487981"/>
            <a:ext cx="1271270" cy="10680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100" spc="980" dirty="0">
                <a:solidFill>
                  <a:srgbClr val="1C52DD"/>
                </a:solidFill>
                <a:latin typeface="PMingLiU"/>
                <a:cs typeface="PMingLiU"/>
              </a:rPr>
              <a:t>已</a:t>
            </a:r>
            <a:r>
              <a:rPr sz="6800" spc="855" dirty="0">
                <a:solidFill>
                  <a:srgbClr val="1C52DD"/>
                </a:solidFill>
                <a:latin typeface="Arial"/>
                <a:cs typeface="Arial"/>
              </a:rPr>
              <a:t>3</a:t>
            </a:r>
            <a:endParaRPr sz="6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13923" y="1726790"/>
            <a:ext cx="2249805" cy="434340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850" spc="70" dirty="0">
                <a:solidFill>
                  <a:srgbClr val="2F2F2F"/>
                </a:solidFill>
                <a:latin typeface="Arial"/>
                <a:cs typeface="Arial"/>
              </a:rPr>
              <a:t>High</a:t>
            </a:r>
            <a:r>
              <a:rPr sz="850" spc="-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850" spc="50" dirty="0">
                <a:solidFill>
                  <a:srgbClr val="3F3F3F"/>
                </a:solidFill>
                <a:latin typeface="Arial"/>
                <a:cs typeface="Arial"/>
              </a:rPr>
              <a:t>Costs</a:t>
            </a:r>
            <a:endParaRPr sz="85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590"/>
              </a:spcBef>
            </a:pP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Advanced</a:t>
            </a:r>
            <a:r>
              <a:rPr sz="850" spc="8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tech</a:t>
            </a:r>
            <a:r>
              <a:rPr sz="850" spc="-7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and</a:t>
            </a:r>
            <a:r>
              <a:rPr sz="850" spc="-15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surveys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can</a:t>
            </a:r>
            <a:r>
              <a:rPr sz="850" spc="-5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be</a:t>
            </a:r>
            <a:r>
              <a:rPr sz="850" spc="-6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expensive.</a:t>
            </a:r>
            <a:endParaRPr sz="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14356" y="3282244"/>
            <a:ext cx="895350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50" dirty="0">
                <a:solidFill>
                  <a:srgbClr val="2F2F2F"/>
                </a:solidFill>
                <a:latin typeface="Arial"/>
                <a:cs typeface="Arial"/>
              </a:rPr>
              <a:t>Data</a:t>
            </a:r>
            <a:r>
              <a:rPr sz="850" spc="-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F3F3F"/>
                </a:solidFill>
                <a:latin typeface="Arial"/>
                <a:cs typeface="Arial"/>
              </a:rPr>
              <a:t>Limitations</a:t>
            </a:r>
            <a:endParaRPr sz="8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16955" y="3486573"/>
            <a:ext cx="221170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Geophysical</a:t>
            </a:r>
            <a:r>
              <a:rPr sz="850" spc="-2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methods</a:t>
            </a:r>
            <a:r>
              <a:rPr sz="850" spc="-2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5A5A5"/>
                </a:solidFill>
                <a:latin typeface="Arial"/>
                <a:cs typeface="Arial"/>
              </a:rPr>
              <a:t>may</a:t>
            </a:r>
            <a:r>
              <a:rPr sz="850" spc="-20" dirty="0">
                <a:solidFill>
                  <a:srgbClr val="A5A5A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59595"/>
                </a:solidFill>
                <a:latin typeface="Arial"/>
                <a:cs typeface="Arial"/>
              </a:rPr>
              <a:t>lack</a:t>
            </a:r>
            <a:r>
              <a:rPr sz="850" spc="-4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comp</a:t>
            </a:r>
            <a:r>
              <a:rPr sz="850" spc="-10" dirty="0">
                <a:solidFill>
                  <a:srgbClr val="828585"/>
                </a:solidFill>
                <a:latin typeface="Arial"/>
                <a:cs typeface="Arial"/>
              </a:rPr>
              <a:t>l</a:t>
            </a:r>
            <a:r>
              <a:rPr sz="850" spc="-10" dirty="0">
                <a:solidFill>
                  <a:srgbClr val="A5A5A5"/>
                </a:solidFill>
                <a:latin typeface="Arial"/>
                <a:cs typeface="Arial"/>
              </a:rPr>
              <a:t>eteness</a:t>
            </a:r>
            <a:endParaRPr sz="8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307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110"/>
              </a:spcBef>
            </a:pPr>
            <a:r>
              <a:rPr dirty="0"/>
              <a:t>Emerging</a:t>
            </a:r>
            <a:r>
              <a:rPr spc="140" dirty="0"/>
              <a:t> </a:t>
            </a:r>
            <a:r>
              <a:rPr dirty="0"/>
              <a:t>Technologies</a:t>
            </a:r>
            <a:r>
              <a:rPr spc="145" dirty="0"/>
              <a:t> </a:t>
            </a:r>
            <a:r>
              <a:rPr dirty="0"/>
              <a:t>in</a:t>
            </a:r>
            <a:r>
              <a:rPr spc="195" dirty="0"/>
              <a:t> </a:t>
            </a:r>
            <a:r>
              <a:rPr dirty="0"/>
              <a:t>Exploration</a:t>
            </a:r>
            <a:r>
              <a:rPr spc="225" dirty="0"/>
              <a:t> </a:t>
            </a:r>
            <a:r>
              <a:rPr spc="-10" dirty="0"/>
              <a:t>Techniques</a:t>
            </a:r>
          </a:p>
          <a:p>
            <a:pPr marL="12700">
              <a:lnSpc>
                <a:spcPct val="100000"/>
              </a:lnSpc>
              <a:spcBef>
                <a:spcPts val="1605"/>
              </a:spcBef>
            </a:pPr>
            <a:r>
              <a:rPr sz="850" spc="-10" dirty="0">
                <a:solidFill>
                  <a:srgbClr val="A3A3A3"/>
                </a:solidFill>
              </a:rPr>
              <a:t>Exploring</a:t>
            </a:r>
            <a:r>
              <a:rPr sz="850" spc="1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939393"/>
                </a:solidFill>
              </a:rPr>
              <a:t>the</a:t>
            </a:r>
            <a:r>
              <a:rPr sz="850" spc="-80" dirty="0">
                <a:solidFill>
                  <a:srgbClr val="93939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integration</a:t>
            </a:r>
            <a:r>
              <a:rPr sz="850" spc="-2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of</a:t>
            </a:r>
            <a:r>
              <a:rPr sz="850" spc="12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Al,</a:t>
            </a:r>
            <a:r>
              <a:rPr sz="850" spc="-80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remote</a:t>
            </a:r>
            <a:r>
              <a:rPr sz="850" spc="3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sensing,</a:t>
            </a:r>
            <a:r>
              <a:rPr sz="850" spc="1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and</a:t>
            </a:r>
            <a:r>
              <a:rPr sz="850" spc="-120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integrated</a:t>
            </a:r>
            <a:r>
              <a:rPr sz="850" spc="20" dirty="0">
                <a:solidFill>
                  <a:srgbClr val="A3A3A3"/>
                </a:solidFill>
              </a:rPr>
              <a:t> </a:t>
            </a:r>
            <a:r>
              <a:rPr sz="850" spc="-10" dirty="0">
                <a:solidFill>
                  <a:srgbClr val="A3A3A3"/>
                </a:solidFill>
              </a:rPr>
              <a:t>approaches</a:t>
            </a:r>
            <a:r>
              <a:rPr sz="850" spc="8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for</a:t>
            </a:r>
            <a:r>
              <a:rPr sz="850" spc="-5" dirty="0">
                <a:solidFill>
                  <a:srgbClr val="A3A3A3"/>
                </a:solidFill>
              </a:rPr>
              <a:t> </a:t>
            </a:r>
            <a:r>
              <a:rPr sz="850" dirty="0">
                <a:solidFill>
                  <a:srgbClr val="A3A3A3"/>
                </a:solidFill>
              </a:rPr>
              <a:t>efficient</a:t>
            </a:r>
            <a:r>
              <a:rPr sz="850" spc="25" dirty="0">
                <a:solidFill>
                  <a:srgbClr val="A3A3A3"/>
                </a:solidFill>
              </a:rPr>
              <a:t> </a:t>
            </a:r>
            <a:r>
              <a:rPr sz="850" spc="-10" dirty="0">
                <a:solidFill>
                  <a:srgbClr val="A3A3A3"/>
                </a:solidFill>
              </a:rPr>
              <a:t>exploration</a:t>
            </a:r>
            <a:endParaRPr sz="850"/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204470" indent="-192405">
              <a:lnSpc>
                <a:spcPct val="100000"/>
              </a:lnSpc>
              <a:spcBef>
                <a:spcPts val="484"/>
              </a:spcBef>
              <a:buClr>
                <a:srgbClr val="1C54E9"/>
              </a:buClr>
              <a:buSzPct val="176470"/>
              <a:buChar char="■"/>
              <a:tabLst>
                <a:tab pos="205104" algn="l"/>
              </a:tabLst>
            </a:pPr>
            <a:r>
              <a:rPr spc="55" dirty="0"/>
              <a:t>Artificial</a:t>
            </a:r>
            <a:r>
              <a:rPr spc="110" dirty="0"/>
              <a:t> </a:t>
            </a:r>
            <a:r>
              <a:rPr dirty="0"/>
              <a:t>Intelligence</a:t>
            </a:r>
            <a:r>
              <a:rPr spc="405" dirty="0"/>
              <a:t> </a:t>
            </a:r>
            <a:r>
              <a:rPr dirty="0"/>
              <a:t>revolutionizes</a:t>
            </a:r>
            <a:r>
              <a:rPr spc="135" dirty="0"/>
              <a:t> </a:t>
            </a:r>
            <a:r>
              <a:rPr spc="50" dirty="0">
                <a:solidFill>
                  <a:srgbClr val="4B4B4B"/>
                </a:solidFill>
              </a:rPr>
              <a:t>data</a:t>
            </a:r>
            <a:r>
              <a:rPr spc="165" dirty="0">
                <a:solidFill>
                  <a:srgbClr val="4B4B4B"/>
                </a:solidFill>
              </a:rPr>
              <a:t> </a:t>
            </a:r>
            <a:r>
              <a:rPr spc="-10" dirty="0">
                <a:solidFill>
                  <a:srgbClr val="4B4B4B"/>
                </a:solidFill>
              </a:rPr>
              <a:t>analysis.</a:t>
            </a:r>
          </a:p>
          <a:p>
            <a:pPr marL="197485" marR="307975" indent="6985">
              <a:lnSpc>
                <a:spcPct val="118300"/>
              </a:lnSpc>
              <a:spcBef>
                <a:spcPts val="200"/>
              </a:spcBef>
            </a:pPr>
            <a:r>
              <a:rPr dirty="0">
                <a:solidFill>
                  <a:srgbClr val="A3A3A3"/>
                </a:solidFill>
              </a:rPr>
              <a:t>Al</a:t>
            </a:r>
            <a:r>
              <a:rPr spc="-10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enhances</a:t>
            </a:r>
            <a:r>
              <a:rPr spc="5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data</a:t>
            </a:r>
            <a:r>
              <a:rPr spc="-9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processing</a:t>
            </a:r>
            <a:r>
              <a:rPr spc="-3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capabilities,</a:t>
            </a:r>
            <a:r>
              <a:rPr spc="1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allowing</a:t>
            </a:r>
            <a:r>
              <a:rPr spc="-1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for</a:t>
            </a:r>
            <a:r>
              <a:rPr spc="-45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better </a:t>
            </a:r>
            <a:r>
              <a:rPr dirty="0">
                <a:solidFill>
                  <a:srgbClr val="A3A3A3"/>
                </a:solidFill>
              </a:rPr>
              <a:t>predictive</a:t>
            </a:r>
            <a:r>
              <a:rPr spc="4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modeling</a:t>
            </a:r>
            <a:r>
              <a:rPr spc="3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and</a:t>
            </a:r>
            <a:r>
              <a:rPr spc="-10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accuracy</a:t>
            </a:r>
            <a:r>
              <a:rPr spc="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939393"/>
                </a:solidFill>
              </a:rPr>
              <a:t>in</a:t>
            </a:r>
            <a:r>
              <a:rPr spc="50" dirty="0">
                <a:solidFill>
                  <a:srgbClr val="939393"/>
                </a:solidFill>
              </a:rPr>
              <a:t> </a:t>
            </a:r>
            <a:r>
              <a:rPr spc="-30" dirty="0">
                <a:solidFill>
                  <a:srgbClr val="A3A3A3"/>
                </a:solidFill>
              </a:rPr>
              <a:t>explo</a:t>
            </a:r>
            <a:r>
              <a:rPr sz="500" spc="-25" dirty="0">
                <a:solidFill>
                  <a:srgbClr val="A3A3A3"/>
                </a:solidFill>
                <a:latin typeface="PMingLiU"/>
                <a:cs typeface="PMingLiU"/>
              </a:rPr>
              <a:t>「</a:t>
            </a:r>
            <a:r>
              <a:rPr spc="-25" dirty="0">
                <a:solidFill>
                  <a:srgbClr val="A3A3A3"/>
                </a:solidFill>
              </a:rPr>
              <a:t>ation</a:t>
            </a:r>
            <a:r>
              <a:rPr spc="-20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results.</a:t>
            </a:r>
            <a:endParaRPr sz="500">
              <a:latin typeface="PMingLiU"/>
              <a:cs typeface="PMingLiU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750"/>
          </a:p>
          <a:p>
            <a:pPr marL="195580" indent="-183515">
              <a:lnSpc>
                <a:spcPct val="100000"/>
              </a:lnSpc>
              <a:buClr>
                <a:srgbClr val="1C54E9"/>
              </a:buClr>
              <a:buSzPct val="176470"/>
              <a:buChar char="■"/>
              <a:tabLst>
                <a:tab pos="196215" algn="l"/>
              </a:tabLst>
            </a:pPr>
            <a:r>
              <a:rPr spc="50" dirty="0"/>
              <a:t>Remote</a:t>
            </a:r>
            <a:r>
              <a:rPr spc="-105" dirty="0"/>
              <a:t> </a:t>
            </a:r>
            <a:r>
              <a:rPr spc="55" dirty="0">
                <a:solidFill>
                  <a:srgbClr val="4B4B4B"/>
                </a:solidFill>
              </a:rPr>
              <a:t>Sensing</a:t>
            </a:r>
            <a:r>
              <a:rPr spc="-80" dirty="0">
                <a:solidFill>
                  <a:srgbClr val="4B4B4B"/>
                </a:solidFill>
              </a:rPr>
              <a:t> </a:t>
            </a:r>
            <a:r>
              <a:rPr spc="50" dirty="0">
                <a:solidFill>
                  <a:srgbClr val="4B4B4B"/>
                </a:solidFill>
              </a:rPr>
              <a:t>improves</a:t>
            </a:r>
            <a:r>
              <a:rPr spc="-70" dirty="0">
                <a:solidFill>
                  <a:srgbClr val="4B4B4B"/>
                </a:solidFill>
              </a:rPr>
              <a:t> </a:t>
            </a:r>
            <a:r>
              <a:rPr spc="50" dirty="0">
                <a:solidFill>
                  <a:srgbClr val="4B4B4B"/>
                </a:solidFill>
              </a:rPr>
              <a:t>resource</a:t>
            </a:r>
            <a:r>
              <a:rPr spc="-110" dirty="0">
                <a:solidFill>
                  <a:srgbClr val="4B4B4B"/>
                </a:solidFill>
              </a:rPr>
              <a:t> </a:t>
            </a:r>
            <a:r>
              <a:rPr spc="55" dirty="0">
                <a:solidFill>
                  <a:srgbClr val="4B4B4B"/>
                </a:solidFill>
              </a:rPr>
              <a:t>mapping.</a:t>
            </a:r>
          </a:p>
          <a:p>
            <a:pPr marL="197485" marR="158750" indent="-635">
              <a:lnSpc>
                <a:spcPct val="125699"/>
              </a:lnSpc>
              <a:spcBef>
                <a:spcPts val="75"/>
              </a:spcBef>
            </a:pPr>
            <a:r>
              <a:rPr dirty="0">
                <a:solidFill>
                  <a:srgbClr val="A3A3A3"/>
                </a:solidFill>
              </a:rPr>
              <a:t>With</a:t>
            </a:r>
            <a:r>
              <a:rPr spc="-8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advanced</a:t>
            </a:r>
            <a:r>
              <a:rPr spc="-1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939393"/>
                </a:solidFill>
              </a:rPr>
              <a:t>remote</a:t>
            </a:r>
            <a:r>
              <a:rPr spc="15" dirty="0">
                <a:solidFill>
                  <a:srgbClr val="939393"/>
                </a:solidFill>
              </a:rPr>
              <a:t> </a:t>
            </a:r>
            <a:r>
              <a:rPr dirty="0">
                <a:solidFill>
                  <a:srgbClr val="939393"/>
                </a:solidFill>
              </a:rPr>
              <a:t>sensing</a:t>
            </a:r>
            <a:r>
              <a:rPr spc="-35" dirty="0">
                <a:solidFill>
                  <a:srgbClr val="939393"/>
                </a:solidFill>
              </a:rPr>
              <a:t> </a:t>
            </a:r>
            <a:r>
              <a:rPr dirty="0">
                <a:solidFill>
                  <a:srgbClr val="939393"/>
                </a:solidFill>
              </a:rPr>
              <a:t>technologies,</a:t>
            </a:r>
            <a:r>
              <a:rPr spc="20" dirty="0">
                <a:solidFill>
                  <a:srgbClr val="93939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exploration</a:t>
            </a:r>
            <a:r>
              <a:rPr spc="-5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939393"/>
                </a:solidFill>
              </a:rPr>
              <a:t>teams </a:t>
            </a:r>
            <a:r>
              <a:rPr dirty="0">
                <a:solidFill>
                  <a:srgbClr val="A3A3A3"/>
                </a:solidFill>
              </a:rPr>
              <a:t>can</a:t>
            </a:r>
            <a:r>
              <a:rPr spc="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efficiently</a:t>
            </a:r>
            <a:r>
              <a:rPr spc="2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monitor</a:t>
            </a:r>
            <a:r>
              <a:rPr spc="1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and</a:t>
            </a:r>
            <a:r>
              <a:rPr spc="-3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map</a:t>
            </a:r>
            <a:r>
              <a:rPr spc="-6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resources</a:t>
            </a:r>
            <a:r>
              <a:rPr spc="1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939393"/>
                </a:solidFill>
              </a:rPr>
              <a:t>from</a:t>
            </a:r>
            <a:r>
              <a:rPr spc="-45" dirty="0">
                <a:solidFill>
                  <a:srgbClr val="93939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afar,</a:t>
            </a:r>
            <a:r>
              <a:rPr spc="-15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ensuring </a:t>
            </a:r>
            <a:r>
              <a:rPr dirty="0">
                <a:solidFill>
                  <a:srgbClr val="A3A3A3"/>
                </a:solidFill>
              </a:rPr>
              <a:t>more</a:t>
            </a:r>
            <a:r>
              <a:rPr spc="-2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precise</a:t>
            </a:r>
            <a:r>
              <a:rPr spc="-35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evaluations.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0"/>
          </a:p>
          <a:p>
            <a:pPr marL="194310" indent="-182245">
              <a:lnSpc>
                <a:spcPct val="100000"/>
              </a:lnSpc>
              <a:buClr>
                <a:srgbClr val="1C54E9"/>
              </a:buClr>
              <a:buSzPct val="176470"/>
              <a:buChar char="■"/>
              <a:tabLst>
                <a:tab pos="194945" algn="l"/>
              </a:tabLst>
            </a:pPr>
            <a:r>
              <a:rPr spc="55" dirty="0"/>
              <a:t>Integrated</a:t>
            </a:r>
            <a:r>
              <a:rPr spc="-20" dirty="0"/>
              <a:t> </a:t>
            </a:r>
            <a:r>
              <a:rPr spc="50" dirty="0"/>
              <a:t>Approaches</a:t>
            </a:r>
            <a:r>
              <a:rPr spc="100" dirty="0"/>
              <a:t> </a:t>
            </a:r>
            <a:r>
              <a:rPr dirty="0">
                <a:solidFill>
                  <a:srgbClr val="4B4B4B"/>
                </a:solidFill>
              </a:rPr>
              <a:t>foster</a:t>
            </a:r>
            <a:r>
              <a:rPr spc="35" dirty="0">
                <a:solidFill>
                  <a:srgbClr val="4B4B4B"/>
                </a:solidFill>
              </a:rPr>
              <a:t> </a:t>
            </a:r>
            <a:r>
              <a:rPr spc="45" dirty="0">
                <a:solidFill>
                  <a:srgbClr val="4B4B4B"/>
                </a:solidFill>
              </a:rPr>
              <a:t>comprehensive</a:t>
            </a:r>
            <a:r>
              <a:rPr spc="145" dirty="0">
                <a:solidFill>
                  <a:srgbClr val="4B4B4B"/>
                </a:solidFill>
              </a:rPr>
              <a:t> </a:t>
            </a:r>
            <a:r>
              <a:rPr spc="-10" dirty="0">
                <a:solidFill>
                  <a:srgbClr val="4B4B4B"/>
                </a:solidFill>
              </a:rPr>
              <a:t>analyses.</a:t>
            </a:r>
          </a:p>
          <a:p>
            <a:pPr marL="197485" marR="5080" indent="-1270">
              <a:lnSpc>
                <a:spcPct val="120800"/>
              </a:lnSpc>
              <a:spcBef>
                <a:spcPts val="175"/>
              </a:spcBef>
            </a:pPr>
            <a:r>
              <a:rPr dirty="0">
                <a:solidFill>
                  <a:srgbClr val="A3A3A3"/>
                </a:solidFill>
              </a:rPr>
              <a:t>By</a:t>
            </a:r>
            <a:r>
              <a:rPr spc="-3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combining</a:t>
            </a:r>
            <a:r>
              <a:rPr spc="2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various</a:t>
            </a:r>
            <a:r>
              <a:rPr spc="-25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exploration</a:t>
            </a:r>
            <a:r>
              <a:rPr spc="1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techniques,</a:t>
            </a:r>
            <a:r>
              <a:rPr spc="65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teams </a:t>
            </a:r>
            <a:r>
              <a:rPr dirty="0">
                <a:solidFill>
                  <a:srgbClr val="A3A3A3"/>
                </a:solidFill>
              </a:rPr>
              <a:t>can</a:t>
            </a:r>
            <a:r>
              <a:rPr spc="-95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achieve</a:t>
            </a:r>
            <a:r>
              <a:rPr spc="-5" dirty="0">
                <a:solidFill>
                  <a:srgbClr val="A3A3A3"/>
                </a:solidFill>
              </a:rPr>
              <a:t> </a:t>
            </a:r>
            <a:r>
              <a:rPr spc="-50" dirty="0">
                <a:solidFill>
                  <a:srgbClr val="A3A3A3"/>
                </a:solidFill>
              </a:rPr>
              <a:t>a</a:t>
            </a:r>
            <a:r>
              <a:rPr dirty="0">
                <a:solidFill>
                  <a:srgbClr val="A3A3A3"/>
                </a:solidFill>
              </a:rPr>
              <a:t> holistic</a:t>
            </a:r>
            <a:r>
              <a:rPr spc="2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view</a:t>
            </a:r>
            <a:r>
              <a:rPr spc="-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of</a:t>
            </a:r>
            <a:r>
              <a:rPr spc="6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potential</a:t>
            </a:r>
            <a:r>
              <a:rPr spc="-7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resource</a:t>
            </a:r>
            <a:r>
              <a:rPr spc="1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sites,</a:t>
            </a:r>
            <a:r>
              <a:rPr spc="-6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939393"/>
                </a:solidFill>
              </a:rPr>
              <a:t>leading</a:t>
            </a:r>
            <a:r>
              <a:rPr spc="25" dirty="0">
                <a:solidFill>
                  <a:srgbClr val="93939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to</a:t>
            </a:r>
            <a:r>
              <a:rPr spc="-10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more</a:t>
            </a:r>
            <a:r>
              <a:rPr spc="-70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informed </a:t>
            </a:r>
            <a:r>
              <a:rPr dirty="0">
                <a:solidFill>
                  <a:srgbClr val="A3A3A3"/>
                </a:solidFill>
              </a:rPr>
              <a:t>decision-</a:t>
            </a:r>
            <a:r>
              <a:rPr spc="-10" dirty="0">
                <a:solidFill>
                  <a:srgbClr val="A3A3A3"/>
                </a:solidFill>
              </a:rPr>
              <a:t>making.</a:t>
            </a:r>
          </a:p>
          <a:p>
            <a:pPr marL="197485" marR="90170" indent="-185420">
              <a:lnSpc>
                <a:spcPct val="126499"/>
              </a:lnSpc>
              <a:spcBef>
                <a:spcPts val="620"/>
              </a:spcBef>
              <a:buClr>
                <a:srgbClr val="1C54E9"/>
              </a:buClr>
              <a:buSzPct val="176470"/>
              <a:buChar char="■"/>
              <a:tabLst>
                <a:tab pos="196215" algn="l"/>
              </a:tabLst>
            </a:pPr>
            <a:r>
              <a:rPr spc="50" dirty="0"/>
              <a:t>Efficiency</a:t>
            </a:r>
            <a:r>
              <a:rPr spc="-5" dirty="0"/>
              <a:t> </a:t>
            </a:r>
            <a:r>
              <a:rPr dirty="0"/>
              <a:t>is</a:t>
            </a:r>
            <a:r>
              <a:rPr spc="-40" dirty="0"/>
              <a:t> </a:t>
            </a:r>
            <a:r>
              <a:rPr spc="50" dirty="0">
                <a:solidFill>
                  <a:srgbClr val="4B4B4B"/>
                </a:solidFill>
              </a:rPr>
              <a:t>significantly</a:t>
            </a:r>
            <a:r>
              <a:rPr spc="-5" dirty="0">
                <a:solidFill>
                  <a:srgbClr val="4B4B4B"/>
                </a:solidFill>
              </a:rPr>
              <a:t> </a:t>
            </a:r>
            <a:r>
              <a:rPr spc="50" dirty="0">
                <a:solidFill>
                  <a:srgbClr val="4B4B4B"/>
                </a:solidFill>
              </a:rPr>
              <a:t>enhanced</a:t>
            </a:r>
            <a:r>
              <a:rPr spc="-75" dirty="0">
                <a:solidFill>
                  <a:srgbClr val="4B4B4B"/>
                </a:solidFill>
              </a:rPr>
              <a:t> </a:t>
            </a:r>
            <a:r>
              <a:rPr spc="65" dirty="0"/>
              <a:t>through</a:t>
            </a:r>
            <a:r>
              <a:rPr spc="-80" dirty="0"/>
              <a:t> </a:t>
            </a:r>
            <a:r>
              <a:rPr spc="40" dirty="0">
                <a:solidFill>
                  <a:srgbClr val="4B4B4B"/>
                </a:solidFill>
              </a:rPr>
              <a:t>technology. </a:t>
            </a:r>
            <a:r>
              <a:rPr dirty="0">
                <a:solidFill>
                  <a:srgbClr val="A3A3A3"/>
                </a:solidFill>
              </a:rPr>
              <a:t>The</a:t>
            </a:r>
            <a:r>
              <a:rPr spc="-10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integration</a:t>
            </a:r>
            <a:r>
              <a:rPr spc="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of</a:t>
            </a:r>
            <a:r>
              <a:rPr spc="-2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advanced</a:t>
            </a:r>
            <a:r>
              <a:rPr spc="-3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technologies</a:t>
            </a:r>
            <a:r>
              <a:rPr spc="10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promises</a:t>
            </a:r>
            <a:r>
              <a:rPr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939393"/>
                </a:solidFill>
              </a:rPr>
              <a:t>to</a:t>
            </a:r>
            <a:r>
              <a:rPr spc="60" dirty="0">
                <a:solidFill>
                  <a:srgbClr val="93939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streamline exploration</a:t>
            </a:r>
            <a:r>
              <a:rPr spc="30" dirty="0">
                <a:solidFill>
                  <a:srgbClr val="A3A3A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processes,</a:t>
            </a:r>
            <a:r>
              <a:rPr dirty="0">
                <a:solidFill>
                  <a:srgbClr val="A3A3A3"/>
                </a:solidFill>
              </a:rPr>
              <a:t> reducing</a:t>
            </a:r>
            <a:r>
              <a:rPr spc="-1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time</a:t>
            </a:r>
            <a:r>
              <a:rPr spc="-3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A3A3A3"/>
                </a:solidFill>
              </a:rPr>
              <a:t>and</a:t>
            </a:r>
            <a:r>
              <a:rPr spc="-55" dirty="0">
                <a:solidFill>
                  <a:srgbClr val="A3A3A3"/>
                </a:solidFill>
              </a:rPr>
              <a:t> </a:t>
            </a:r>
            <a:r>
              <a:rPr dirty="0">
                <a:solidFill>
                  <a:srgbClr val="939393"/>
                </a:solidFill>
              </a:rPr>
              <a:t>increasing</a:t>
            </a:r>
            <a:r>
              <a:rPr spc="40" dirty="0">
                <a:solidFill>
                  <a:srgbClr val="93939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productivity </a:t>
            </a:r>
            <a:r>
              <a:rPr dirty="0">
                <a:solidFill>
                  <a:srgbClr val="A3A3A3"/>
                </a:solidFill>
              </a:rPr>
              <a:t>in </a:t>
            </a:r>
            <a:r>
              <a:rPr dirty="0">
                <a:solidFill>
                  <a:srgbClr val="939393"/>
                </a:solidFill>
              </a:rPr>
              <a:t>the</a:t>
            </a:r>
            <a:r>
              <a:rPr spc="-35" dirty="0">
                <a:solidFill>
                  <a:srgbClr val="939393"/>
                </a:solidFill>
              </a:rPr>
              <a:t> </a:t>
            </a:r>
            <a:r>
              <a:rPr spc="-10" dirty="0">
                <a:solidFill>
                  <a:srgbClr val="A3A3A3"/>
                </a:solidFill>
              </a:rPr>
              <a:t>field.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419825" y="1343674"/>
            <a:ext cx="3286125" cy="142430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98755" indent="-186690">
              <a:lnSpc>
                <a:spcPct val="100000"/>
              </a:lnSpc>
              <a:spcBef>
                <a:spcPts val="434"/>
              </a:spcBef>
              <a:buClr>
                <a:srgbClr val="1C54E9"/>
              </a:buClr>
              <a:buSzPct val="176470"/>
              <a:buChar char="■"/>
              <a:tabLst>
                <a:tab pos="199390" algn="l"/>
              </a:tabLst>
            </a:pPr>
            <a:r>
              <a:rPr sz="850" spc="65" dirty="0">
                <a:solidFill>
                  <a:srgbClr val="363636"/>
                </a:solidFill>
                <a:latin typeface="Arial"/>
                <a:cs typeface="Arial"/>
              </a:rPr>
              <a:t>Cost</a:t>
            </a:r>
            <a:r>
              <a:rPr sz="850" spc="-1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850" spc="50" dirty="0">
                <a:solidFill>
                  <a:srgbClr val="363636"/>
                </a:solidFill>
                <a:latin typeface="Arial"/>
                <a:cs typeface="Arial"/>
              </a:rPr>
              <a:t>Reduction</a:t>
            </a:r>
            <a:r>
              <a:rPr sz="850" spc="-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850" spc="65" dirty="0">
                <a:solidFill>
                  <a:srgbClr val="363636"/>
                </a:solidFill>
                <a:latin typeface="Arial"/>
                <a:cs typeface="Arial"/>
              </a:rPr>
              <a:t>through</a:t>
            </a:r>
            <a:r>
              <a:rPr sz="850" spc="-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850" spc="70" dirty="0">
                <a:solidFill>
                  <a:srgbClr val="363636"/>
                </a:solidFill>
                <a:latin typeface="Arial"/>
                <a:cs typeface="Arial"/>
              </a:rPr>
              <a:t>modern</a:t>
            </a:r>
            <a:r>
              <a:rPr sz="850" spc="-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4B4B4B"/>
                </a:solidFill>
                <a:latin typeface="Arial"/>
                <a:cs typeface="Arial"/>
              </a:rPr>
              <a:t>techniques.</a:t>
            </a:r>
            <a:endParaRPr sz="850">
              <a:latin typeface="Arial"/>
              <a:cs typeface="Arial"/>
            </a:endParaRPr>
          </a:p>
          <a:p>
            <a:pPr marL="194310" marR="5080" indent="3810">
              <a:lnSpc>
                <a:spcPct val="123200"/>
              </a:lnSpc>
              <a:spcBef>
                <a:spcPts val="100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Advanced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exploration </a:t>
            </a:r>
            <a:r>
              <a:rPr sz="850" dirty="0">
                <a:solidFill>
                  <a:srgbClr val="939393"/>
                </a:solidFill>
                <a:latin typeface="Arial"/>
                <a:cs typeface="Arial"/>
              </a:rPr>
              <a:t>techniques</a:t>
            </a:r>
            <a:r>
              <a:rPr sz="850" spc="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not</a:t>
            </a:r>
            <a:r>
              <a:rPr sz="850" spc="-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only</a:t>
            </a:r>
            <a:r>
              <a:rPr sz="850" spc="-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improve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accu</a:t>
            </a:r>
            <a:r>
              <a:rPr sz="550" spc="-40" dirty="0">
                <a:solidFill>
                  <a:srgbClr val="A3A3A3"/>
                </a:solidFill>
                <a:latin typeface="PMingLiU"/>
                <a:cs typeface="PMingLiU"/>
              </a:rPr>
              <a:t>「</a:t>
            </a:r>
            <a:r>
              <a:rPr sz="850" spc="-20" dirty="0">
                <a:solidFill>
                  <a:srgbClr val="A3A3A3"/>
                </a:solidFill>
                <a:latin typeface="Arial"/>
                <a:cs typeface="Arial"/>
              </a:rPr>
              <a:t>acy</a:t>
            </a:r>
            <a:r>
              <a:rPr sz="850" spc="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but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also</a:t>
            </a:r>
            <a:r>
              <a:rPr sz="850" spc="-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help</a:t>
            </a:r>
            <a:r>
              <a:rPr sz="850" spc="-8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in</a:t>
            </a:r>
            <a:r>
              <a:rPr sz="850" spc="6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significantly</a:t>
            </a:r>
            <a:r>
              <a:rPr sz="850" spc="10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39393"/>
                </a:solidFill>
                <a:latin typeface="Arial"/>
                <a:cs typeface="Arial"/>
              </a:rPr>
              <a:t>reducing</a:t>
            </a:r>
            <a:r>
              <a:rPr sz="850" spc="5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operational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costs</a:t>
            </a:r>
            <a:r>
              <a:rPr sz="850" spc="-3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associated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with</a:t>
            </a:r>
            <a:r>
              <a:rPr sz="850" spc="-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traditional</a:t>
            </a:r>
            <a:r>
              <a:rPr sz="850" spc="9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methods.</a:t>
            </a:r>
            <a:endParaRPr sz="8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750">
              <a:latin typeface="Arial"/>
              <a:cs typeface="Arial"/>
            </a:endParaRPr>
          </a:p>
          <a:p>
            <a:pPr marL="196215" indent="-184150">
              <a:lnSpc>
                <a:spcPct val="100000"/>
              </a:lnSpc>
              <a:buClr>
                <a:srgbClr val="1C54E9"/>
              </a:buClr>
              <a:buSzPct val="176470"/>
              <a:buChar char="■"/>
              <a:tabLst>
                <a:tab pos="196850" algn="l"/>
              </a:tabLst>
            </a:pPr>
            <a:r>
              <a:rPr sz="850" spc="65" dirty="0">
                <a:solidFill>
                  <a:srgbClr val="363636"/>
                </a:solidFill>
                <a:latin typeface="Arial"/>
                <a:cs typeface="Arial"/>
              </a:rPr>
              <a:t>Minimized</a:t>
            </a:r>
            <a:r>
              <a:rPr sz="850" spc="-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63636"/>
                </a:solidFill>
                <a:latin typeface="Arial"/>
                <a:cs typeface="Arial"/>
              </a:rPr>
              <a:t>Environmental</a:t>
            </a:r>
            <a:r>
              <a:rPr sz="850" spc="-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850" spc="70" dirty="0">
                <a:solidFill>
                  <a:srgbClr val="363636"/>
                </a:solidFill>
                <a:latin typeface="Arial"/>
                <a:cs typeface="Arial"/>
              </a:rPr>
              <a:t>Impact</a:t>
            </a:r>
            <a:r>
              <a:rPr sz="850" spc="-1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850" spc="50" dirty="0">
                <a:solidFill>
                  <a:srgbClr val="4B4B4B"/>
                </a:solidFill>
                <a:latin typeface="Arial"/>
                <a:cs typeface="Arial"/>
              </a:rPr>
              <a:t>is</a:t>
            </a:r>
            <a:r>
              <a:rPr sz="850" spc="-75" dirty="0">
                <a:solidFill>
                  <a:srgbClr val="4B4B4B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4B4B4B"/>
                </a:solidFill>
                <a:latin typeface="Arial"/>
                <a:cs typeface="Arial"/>
              </a:rPr>
              <a:t>crucial.</a:t>
            </a:r>
            <a:endParaRPr sz="850">
              <a:latin typeface="Arial"/>
              <a:cs typeface="Arial"/>
            </a:endParaRPr>
          </a:p>
          <a:p>
            <a:pPr marL="196215" marR="113664">
              <a:lnSpc>
                <a:spcPct val="123200"/>
              </a:lnSpc>
              <a:spcBef>
                <a:spcPts val="100"/>
              </a:spcBef>
            </a:pP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With</a:t>
            </a:r>
            <a:r>
              <a:rPr sz="850" spc="-5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better</a:t>
            </a:r>
            <a:r>
              <a:rPr sz="850" spc="-4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technologies,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exploration</a:t>
            </a:r>
            <a:r>
              <a:rPr sz="850" spc="2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companies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can</a:t>
            </a:r>
            <a:r>
              <a:rPr sz="850" spc="-1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minimize </a:t>
            </a:r>
            <a:r>
              <a:rPr sz="850" dirty="0">
                <a:solidFill>
                  <a:srgbClr val="939393"/>
                </a:solidFill>
                <a:latin typeface="Arial"/>
                <a:cs typeface="Arial"/>
              </a:rPr>
              <a:t>their</a:t>
            </a:r>
            <a:r>
              <a:rPr sz="850" spc="-4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ecological</a:t>
            </a:r>
            <a:r>
              <a:rPr sz="850" spc="8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footprint,</a:t>
            </a:r>
            <a:r>
              <a:rPr sz="850" spc="10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ensuring</a:t>
            </a:r>
            <a:r>
              <a:rPr sz="850" spc="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sustainable</a:t>
            </a:r>
            <a:r>
              <a:rPr sz="850" spc="1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practices</a:t>
            </a:r>
            <a:r>
              <a:rPr sz="850" spc="-4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939393"/>
                </a:solidFill>
                <a:latin typeface="Arial"/>
                <a:cs typeface="Arial"/>
              </a:rPr>
              <a:t>in </a:t>
            </a:r>
            <a:r>
              <a:rPr sz="850" dirty="0">
                <a:solidFill>
                  <a:srgbClr val="A3A3A3"/>
                </a:solidFill>
                <a:latin typeface="Arial"/>
                <a:cs typeface="Arial"/>
              </a:rPr>
              <a:t>resource</a:t>
            </a:r>
            <a:r>
              <a:rPr sz="850" spc="-2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A3A3A3"/>
                </a:solidFill>
                <a:latin typeface="Arial"/>
                <a:cs typeface="Arial"/>
              </a:rPr>
              <a:t>extraction.</a:t>
            </a:r>
            <a:endParaRPr sz="8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96243" y="3658975"/>
            <a:ext cx="337185" cy="11290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7250" spc="35" dirty="0">
                <a:solidFill>
                  <a:srgbClr val="939393"/>
                </a:solidFill>
                <a:latin typeface="Arial"/>
                <a:cs typeface="Arial"/>
              </a:rPr>
              <a:t>-</a:t>
            </a:r>
            <a:endParaRPr sz="72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44110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09845" y="2859539"/>
            <a:ext cx="3063875" cy="523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>
              <a:lnSpc>
                <a:spcPct val="112700"/>
              </a:lnSpc>
              <a:spcBef>
                <a:spcPts val="95"/>
              </a:spcBef>
            </a:pPr>
            <a:r>
              <a:rPr sz="1450" dirty="0">
                <a:solidFill>
                  <a:srgbClr val="2F2F2F"/>
                </a:solidFill>
                <a:latin typeface="Arial"/>
                <a:cs typeface="Arial"/>
              </a:rPr>
              <a:t>Join</a:t>
            </a:r>
            <a:r>
              <a:rPr sz="1450" spc="-1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450" spc="70" dirty="0">
                <a:solidFill>
                  <a:srgbClr val="2F2F2F"/>
                </a:solidFill>
                <a:latin typeface="Arial"/>
                <a:cs typeface="Arial"/>
              </a:rPr>
              <a:t>us</a:t>
            </a:r>
            <a:r>
              <a:rPr sz="1450" spc="-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450" spc="50" dirty="0">
                <a:solidFill>
                  <a:srgbClr val="2F2F2F"/>
                </a:solidFill>
                <a:latin typeface="Arial"/>
                <a:cs typeface="Arial"/>
              </a:rPr>
              <a:t>in</a:t>
            </a:r>
            <a:r>
              <a:rPr sz="1450" spc="-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450" dirty="0">
                <a:solidFill>
                  <a:srgbClr val="2F2F2F"/>
                </a:solidFill>
                <a:latin typeface="Arial"/>
                <a:cs typeface="Arial"/>
              </a:rPr>
              <a:t>advocating for</a:t>
            </a:r>
            <a:r>
              <a:rPr sz="1450" spc="1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450" spc="-10" dirty="0">
                <a:solidFill>
                  <a:srgbClr val="2F2F2F"/>
                </a:solidFill>
                <a:latin typeface="Arial"/>
                <a:cs typeface="Arial"/>
              </a:rPr>
              <a:t>responsible </a:t>
            </a:r>
            <a:r>
              <a:rPr sz="1450" dirty="0">
                <a:solidFill>
                  <a:srgbClr val="2F2F2F"/>
                </a:solidFill>
                <a:latin typeface="Arial"/>
                <a:cs typeface="Arial"/>
              </a:rPr>
              <a:t>exploration</a:t>
            </a:r>
            <a:r>
              <a:rPr sz="14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450" spc="-10" dirty="0">
                <a:solidFill>
                  <a:srgbClr val="2F2F2F"/>
                </a:solidFill>
                <a:latin typeface="Arial"/>
                <a:cs typeface="Arial"/>
              </a:rPr>
              <a:t>practices</a:t>
            </a:r>
            <a:endParaRPr sz="14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06538" y="3526161"/>
            <a:ext cx="3571875" cy="817244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 indent="1905">
              <a:lnSpc>
                <a:spcPct val="130900"/>
              </a:lnSpc>
              <a:spcBef>
                <a:spcPts val="50"/>
              </a:spcBef>
            </a:pP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Exploration</a:t>
            </a:r>
            <a:r>
              <a:rPr sz="800" spc="12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techniques</a:t>
            </a:r>
            <a:r>
              <a:rPr sz="800" spc="204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are</a:t>
            </a:r>
            <a:r>
              <a:rPr sz="800" spc="3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essential</a:t>
            </a:r>
            <a:r>
              <a:rPr sz="800" spc="22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for</a:t>
            </a:r>
            <a:r>
              <a:rPr sz="800" spc="8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uncovering</a:t>
            </a:r>
            <a:r>
              <a:rPr sz="800" spc="12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our</a:t>
            </a:r>
            <a:r>
              <a:rPr sz="800" spc="16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planet's</a:t>
            </a:r>
            <a:r>
              <a:rPr sz="800" spc="16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A9A9A"/>
                </a:solidFill>
                <a:latin typeface="Arial"/>
                <a:cs typeface="Arial"/>
              </a:rPr>
              <a:t>resources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and</a:t>
            </a:r>
            <a:r>
              <a:rPr sz="800" spc="1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geology.</a:t>
            </a:r>
            <a:r>
              <a:rPr sz="800" spc="19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Employing</a:t>
            </a:r>
            <a:r>
              <a:rPr sz="800" spc="19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methods</a:t>
            </a:r>
            <a:r>
              <a:rPr sz="800" spc="21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such</a:t>
            </a:r>
            <a:r>
              <a:rPr sz="800" spc="2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as</a:t>
            </a:r>
            <a:r>
              <a:rPr sz="800" spc="9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geological,</a:t>
            </a:r>
            <a:r>
              <a:rPr sz="800" spc="15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A9A9A"/>
                </a:solidFill>
                <a:latin typeface="Arial"/>
                <a:cs typeface="Arial"/>
              </a:rPr>
              <a:t>geophysical,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geochemical,</a:t>
            </a:r>
            <a:r>
              <a:rPr sz="800" spc="25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and</a:t>
            </a:r>
            <a:r>
              <a:rPr sz="800" spc="3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drilling</a:t>
            </a:r>
            <a:r>
              <a:rPr sz="800" spc="7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exploration</a:t>
            </a:r>
            <a:r>
              <a:rPr sz="800" spc="204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helps</a:t>
            </a:r>
            <a:r>
              <a:rPr sz="800" spc="6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us</a:t>
            </a:r>
            <a:r>
              <a:rPr sz="800" spc="9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manage</a:t>
            </a:r>
            <a:r>
              <a:rPr sz="800" spc="18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natural</a:t>
            </a:r>
            <a:r>
              <a:rPr sz="800" spc="12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A9A9A"/>
                </a:solidFill>
                <a:latin typeface="Arial"/>
                <a:cs typeface="Arial"/>
              </a:rPr>
              <a:t>resources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effectively</a:t>
            </a:r>
            <a:r>
              <a:rPr sz="800" spc="24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while</a:t>
            </a:r>
            <a:r>
              <a:rPr sz="800" spc="8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embracing</a:t>
            </a:r>
            <a:r>
              <a:rPr sz="800" spc="13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new</a:t>
            </a:r>
            <a:r>
              <a:rPr sz="800" spc="15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technologies</a:t>
            </a:r>
            <a:r>
              <a:rPr sz="800" spc="24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for</a:t>
            </a:r>
            <a:r>
              <a:rPr sz="800" spc="31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sustainable</a:t>
            </a:r>
            <a:r>
              <a:rPr sz="800" spc="19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practices</a:t>
            </a:r>
            <a:r>
              <a:rPr sz="800" spc="16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A9A9A"/>
                </a:solidFill>
                <a:latin typeface="Arial"/>
                <a:cs typeface="Arial"/>
              </a:rPr>
              <a:t>is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 vital</a:t>
            </a:r>
            <a:r>
              <a:rPr sz="800" spc="-3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in</a:t>
            </a:r>
            <a:r>
              <a:rPr sz="800" spc="16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our</a:t>
            </a:r>
            <a:r>
              <a:rPr sz="800" spc="114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A"/>
                </a:solidFill>
                <a:latin typeface="Arial"/>
                <a:cs typeface="Arial"/>
              </a:rPr>
              <a:t>evolving</a:t>
            </a:r>
            <a:r>
              <a:rPr sz="800" spc="13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858585"/>
                </a:solidFill>
                <a:latin typeface="Arial"/>
                <a:cs typeface="Arial"/>
              </a:rPr>
              <a:t>landscape.</a:t>
            </a:r>
            <a:endParaRPr sz="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896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1253</Words>
  <Application>Microsoft Office PowerPoint</Application>
  <PresentationFormat>自定义</PresentationFormat>
  <Paragraphs>276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11</vt:i4>
      </vt:variant>
      <vt:variant>
        <vt:lpstr>幻灯片标题</vt:lpstr>
      </vt:variant>
      <vt:variant>
        <vt:i4>15</vt:i4>
      </vt:variant>
    </vt:vector>
  </HeadingPairs>
  <TitlesOfParts>
    <vt:vector size="30" baseType="lpstr">
      <vt:lpstr>PMingLiU</vt:lpstr>
      <vt:lpstr>Arial</vt:lpstr>
      <vt:lpstr>Calibri</vt:lpstr>
      <vt:lpstr>Times New Roman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Exploration Techniques: Unveiling the Earth's Secrets</vt:lpstr>
      <vt:lpstr>PowerPoint 演示文稿</vt:lpstr>
      <vt:lpstr>PowerPoint 演示文稿</vt:lpstr>
      <vt:lpstr>Direct Observation enhances data accuracy.</vt:lpstr>
      <vt:lpstr>Geophysical Exploration Techniques Overview</vt:lpstr>
      <vt:lpstr>PowerPoint 演示文稿</vt:lpstr>
      <vt:lpstr>今。</vt:lpstr>
      <vt:lpstr>Understanding Geochemical Exploration Techniques in Mining An Insight into Soil, Water, and Rock Sample Analysis for Mineral Detection</vt:lpstr>
      <vt:lpstr>Case Studies in Geochemical Techniques for Mining</vt:lpstr>
      <vt:lpstr>Understanding the Advantages of Geochemical Exploration</vt:lpstr>
      <vt:lpstr>An Overview of Drilling Exploration Techniques</vt:lpstr>
      <vt:lpstr>I厅齐 ， 1；习</vt:lpstr>
      <vt:lpstr>Challenges in Mining Exploration Techniques Addressing environmental, cost, and data issues in exploration practices</vt:lpstr>
      <vt:lpstr>Emerging Technologies in Exploration Techniques Exploring the integration of Al, remote sensing, and integrated approaches for efficient exploration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Exploration Techniques: Unveiling the Earth's Secrets</dc:title>
  <cp:lastModifiedBy>ct5</cp:lastModifiedBy>
  <cp:revision>1</cp:revision>
  <dcterms:created xsi:type="dcterms:W3CDTF">2025-08-07T05:00:04Z</dcterms:created>
  <dcterms:modified xsi:type="dcterms:W3CDTF">2025-08-07T05:00:05Z</dcterms:modified>
</cp:coreProperties>
</file>