
<file path=[Content_Types].xml><?xml version="1.0" encoding="utf-8"?>
<Types xmlns="http://schemas.openxmlformats.org/package/2006/content-types">
  <Default Extension="gif" ContentType="image/gif"/>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82" r:id="rId2"/>
    <p:sldId id="256" r:id="rId3"/>
    <p:sldId id="257" r:id="rId4"/>
    <p:sldId id="258" r:id="rId5"/>
    <p:sldId id="266" r:id="rId6"/>
    <p:sldId id="267" r:id="rId7"/>
    <p:sldId id="268" r:id="rId8"/>
    <p:sldId id="269" r:id="rId9"/>
    <p:sldId id="270" r:id="rId10"/>
    <p:sldId id="271" r:id="rId11"/>
    <p:sldId id="272" r:id="rId12"/>
    <p:sldId id="273" r:id="rId13"/>
    <p:sldId id="274" r:id="rId14"/>
    <p:sldId id="275" r:id="rId15"/>
    <p:sldId id="276" r:id="rId16"/>
    <p:sldId id="277" r:id="rId17"/>
    <p:sldId id="278" r:id="rId18"/>
    <p:sldId id="279" r:id="rId19"/>
    <p:sldId id="280" r:id="rId20"/>
    <p:sldId id="281"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480" autoAdjust="0"/>
    <p:restoredTop sz="61625" autoAdjust="0"/>
  </p:normalViewPr>
  <p:slideViewPr>
    <p:cSldViewPr snapToGrid="0">
      <p:cViewPr>
        <p:scale>
          <a:sx n="68" d="100"/>
          <a:sy n="68" d="100"/>
        </p:scale>
        <p:origin x="676"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EDDC6E-CFBD-4356-AC7A-F7CFD5B6A5BC}" type="datetimeFigureOut">
              <a:rPr lang="en-US" smtClean="0"/>
              <a:t>5/19/2022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BB5E78-135A-48EA-8B0B-CAEBC97919B5}" type="slidenum">
              <a:rPr lang="en-US" smtClean="0"/>
              <a:t>‹#›</a:t>
            </a:fld>
            <a:endParaRPr lang="en-US"/>
          </a:p>
        </p:txBody>
      </p:sp>
    </p:spTree>
    <p:extLst>
      <p:ext uri="{BB962C8B-B14F-4D97-AF65-F5344CB8AC3E}">
        <p14:creationId xmlns:p14="http://schemas.microsoft.com/office/powerpoint/2010/main" val="390375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7BB5E78-135A-48EA-8B0B-CAEBC97919B5}" type="slidenum">
              <a:rPr lang="en-US" smtClean="0"/>
              <a:t>1</a:t>
            </a:fld>
            <a:endParaRPr lang="en-US"/>
          </a:p>
        </p:txBody>
      </p:sp>
    </p:spTree>
    <p:extLst>
      <p:ext uri="{BB962C8B-B14F-4D97-AF65-F5344CB8AC3E}">
        <p14:creationId xmlns:p14="http://schemas.microsoft.com/office/powerpoint/2010/main" val="42858554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HISTORY OF TELECOMMUNICATIONS </a:t>
            </a:r>
            <a:endParaRPr lang="en-US" sz="1200" b="0" i="0" cap="none" dirty="0">
              <a:solidFill>
                <a:srgbClr val="666666"/>
              </a:solidFill>
              <a:effectLst/>
              <a:latin typeface="Times New Roman" panose="02020603050405020304" pitchFamily="18" charset="0"/>
              <a:cs typeface="Times New Roman" panose="02020603050405020304" pitchFamily="18" charset="0"/>
            </a:endParaRPr>
          </a:p>
          <a:p>
            <a:r>
              <a:rPr lang="en-US" cap="none" dirty="0">
                <a:latin typeface="Times New Roman" panose="02020603050405020304" pitchFamily="18" charset="0"/>
                <a:cs typeface="Times New Roman" panose="02020603050405020304" pitchFamily="18" charset="0"/>
              </a:rPr>
              <a:t>Telecommunication is defined as the science and technology of communication over a distance. The ability to convey information quickly, accurately, and efficiently has always been one of the main focuses driving human innovation. From prehistoric man with their signal fires to the smartphone-wielding high-powered executives of today, communication still remains a key for survival and success. </a:t>
            </a:r>
          </a:p>
          <a:p>
            <a:r>
              <a:rPr lang="en-US" b="0" i="0" cap="none" dirty="0">
                <a:effectLst/>
                <a:latin typeface="Times New Roman" panose="02020603050405020304" pitchFamily="18" charset="0"/>
                <a:cs typeface="Times New Roman" panose="02020603050405020304" pitchFamily="18" charset="0"/>
              </a:rPr>
              <a:t>The new generation is likely to find it funny, it is indeed funny if we compare it to the technology that we have today, as everyone has their phone, their accounts, their own skype, google, facetime accounts. The old telephonic system, which was once expensive, has now become obsolete, as the advanced telephonic system has overtaken</a:t>
            </a:r>
            <a:r>
              <a:rPr lang="en-US" b="0" i="0" cap="none" dirty="0">
                <a:solidFill>
                  <a:srgbClr val="4A4E57"/>
                </a:solidFill>
                <a:effectLst/>
                <a:latin typeface="Times New Roman" panose="02020603050405020304" pitchFamily="18" charset="0"/>
                <a:cs typeface="Times New Roman" panose="02020603050405020304" pitchFamily="18" charset="0"/>
              </a:rPr>
              <a:t>. </a:t>
            </a:r>
            <a:r>
              <a:rPr lang="en-US" cap="none" dirty="0">
                <a:latin typeface="Times New Roman" panose="02020603050405020304" pitchFamily="18" charset="0"/>
                <a:cs typeface="Times New Roman" panose="02020603050405020304" pitchFamily="18" charset="0"/>
              </a:rPr>
              <a:t>The history of telecommunication illustrates this never-ending push for progress as it steadily parallels human growth, becoming more widespread and efficient as the development of modern civilization unfolds.</a:t>
            </a:r>
          </a:p>
          <a:p>
            <a:endParaRPr lang="en-US" dirty="0"/>
          </a:p>
        </p:txBody>
      </p:sp>
      <p:sp>
        <p:nvSpPr>
          <p:cNvPr id="4" name="Slide Number Placeholder 3"/>
          <p:cNvSpPr>
            <a:spLocks noGrp="1"/>
          </p:cNvSpPr>
          <p:nvPr>
            <p:ph type="sldNum" sz="quarter" idx="5"/>
          </p:nvPr>
        </p:nvSpPr>
        <p:spPr/>
        <p:txBody>
          <a:bodyPr/>
          <a:lstStyle/>
          <a:p>
            <a:fld id="{E7BB5E78-135A-48EA-8B0B-CAEBC97919B5}" type="slidenum">
              <a:rPr lang="en-US" smtClean="0"/>
              <a:t>2</a:t>
            </a:fld>
            <a:endParaRPr lang="en-US"/>
          </a:p>
        </p:txBody>
      </p:sp>
    </p:spTree>
    <p:extLst>
      <p:ext uri="{BB962C8B-B14F-4D97-AF65-F5344CB8AC3E}">
        <p14:creationId xmlns:p14="http://schemas.microsoft.com/office/powerpoint/2010/main" val="7517063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PRE-HISTORIC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4C4C4C"/>
                </a:solidFill>
                <a:effectLst/>
                <a:latin typeface="museo-sans"/>
              </a:rPr>
              <a:t>Man's first attempts at distance communication were extremely limited. Prehistoric man relied on fire and smoke signals as well as drum messages to encode information over a limited geographic area as they attempted to contact neighboring clans.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666666"/>
                </a:solidFill>
                <a:effectLst/>
                <a:latin typeface="Nunito Sans" panose="020B0604020202020204" pitchFamily="2" charset="0"/>
              </a:rPr>
              <a:t>Talking drums were used by natives in Africa, New Guinea, and South America, and smoke signals in North America and China. Contrary to what one might think, these systems were often used to do more than merely announce the presence of a camp.</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4C4C4C"/>
                </a:solidFill>
                <a:effectLst/>
                <a:latin typeface="museo-sans"/>
              </a:rPr>
              <a:t>These signals also needed to have very simple, pre-decided meanings like "safe" or "danger" or "victory" or could be used as a form of alarm system in order to alert prehistoric clans to predators or invading clans.</a:t>
            </a:r>
            <a:endParaRPr lang="en-US" dirty="0"/>
          </a:p>
          <a:p>
            <a:endParaRPr lang="en-US" dirty="0"/>
          </a:p>
        </p:txBody>
      </p:sp>
      <p:sp>
        <p:nvSpPr>
          <p:cNvPr id="4" name="Slide Number Placeholder 3"/>
          <p:cNvSpPr>
            <a:spLocks noGrp="1"/>
          </p:cNvSpPr>
          <p:nvPr>
            <p:ph type="sldNum" sz="quarter" idx="5"/>
          </p:nvPr>
        </p:nvSpPr>
        <p:spPr/>
        <p:txBody>
          <a:bodyPr/>
          <a:lstStyle/>
          <a:p>
            <a:fld id="{E7BB5E78-135A-48EA-8B0B-CAEBC97919B5}" type="slidenum">
              <a:rPr lang="en-US" smtClean="0"/>
              <a:t>3</a:t>
            </a:fld>
            <a:endParaRPr lang="en-US"/>
          </a:p>
        </p:txBody>
      </p:sp>
    </p:spTree>
    <p:extLst>
      <p:ext uri="{BB962C8B-B14F-4D97-AF65-F5344CB8AC3E}">
        <p14:creationId xmlns:p14="http://schemas.microsoft.com/office/powerpoint/2010/main" val="27993235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BEFORE COMMON ERA BCE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4C4C4C"/>
                </a:solidFill>
                <a:effectLst/>
                <a:latin typeface="museo-sans"/>
              </a:rPr>
              <a:t>Persia and Syria are credited with establishing the first pigeon messaging system around the 5th century BCE due to the discovery that pigeons have an uncanny ability to find their way back to their nests regardless of the distance.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4C4C4C"/>
                </a:solidFill>
                <a:effectLst/>
                <a:latin typeface="museo-sans"/>
              </a:rPr>
              <a:t>Cyrus the Great was a Persian emperor. He is credited as having established the first postal system in the history of the world. Other ancient powers like Egypt, Rome, and China eventually built their own postal systems later on.</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4C4C4C"/>
                </a:solidFill>
                <a:effectLst/>
                <a:latin typeface="museo-sans"/>
              </a:rPr>
              <a:t>In the 4th century BCE, the hydraulic semaphore was designed in ancient Greece as a method of communication, and it was vital during the first Punic War. Very much like early smoke signals or beacons, it involved a network of identical containers on separate hills, each with a vertical rod floated in it. These rods would have predetermined codes inscribed at various intervals. Someone who wished to communicate would signal another with a torch; they would synchronize and then simultaneously open their spigots and drain the water until it was at the desired code. This system also had the same limitations as smoke signals - the messages had to be pre-determined prior to sending them.</a:t>
            </a:r>
            <a:endParaRPr lang="en-US" dirty="0"/>
          </a:p>
          <a:p>
            <a:endParaRPr lang="en-US" dirty="0"/>
          </a:p>
        </p:txBody>
      </p:sp>
      <p:sp>
        <p:nvSpPr>
          <p:cNvPr id="4" name="Slide Number Placeholder 3"/>
          <p:cNvSpPr>
            <a:spLocks noGrp="1"/>
          </p:cNvSpPr>
          <p:nvPr>
            <p:ph type="sldNum" sz="quarter" idx="5"/>
          </p:nvPr>
        </p:nvSpPr>
        <p:spPr/>
        <p:txBody>
          <a:bodyPr/>
          <a:lstStyle/>
          <a:p>
            <a:fld id="{E7BB5E78-135A-48EA-8B0B-CAEBC97919B5}" type="slidenum">
              <a:rPr lang="en-US" smtClean="0"/>
              <a:t>4</a:t>
            </a:fld>
            <a:endParaRPr lang="en-US"/>
          </a:p>
        </p:txBody>
      </p:sp>
    </p:spTree>
    <p:extLst>
      <p:ext uri="{BB962C8B-B14F-4D97-AF65-F5344CB8AC3E}">
        <p14:creationId xmlns:p14="http://schemas.microsoft.com/office/powerpoint/2010/main" val="27956679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C4C4C"/>
                </a:solidFill>
                <a:effectLst/>
                <a:latin typeface="museo-sans"/>
              </a:rPr>
              <a:t>1672: First experimental acoustic (mechanical) telephone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spc="0" normalizeH="0" baseline="0" noProof="0" dirty="0">
                <a:ln>
                  <a:noFill/>
                </a:ln>
                <a:solidFill>
                  <a:srgbClr val="4C4C4C"/>
                </a:solidFill>
                <a:effectLst/>
                <a:uLnTx/>
                <a:uFillTx/>
                <a:latin typeface="Times New Roman" panose="02020603050405020304" pitchFamily="18" charset="0"/>
                <a:cs typeface="Times New Roman" panose="02020603050405020304" pitchFamily="18" charset="0"/>
              </a:rPr>
              <a:t>Robert </a:t>
            </a:r>
            <a:r>
              <a:rPr kumimoji="0" lang="en-US" sz="1200" b="0" i="0" u="none" strike="noStrike" kern="1200" spc="0" normalizeH="0" baseline="0" noProof="0" dirty="0" err="1">
                <a:ln>
                  <a:noFill/>
                </a:ln>
                <a:solidFill>
                  <a:srgbClr val="4C4C4C"/>
                </a:solidFill>
                <a:effectLst/>
                <a:uLnTx/>
                <a:uFillTx/>
                <a:latin typeface="Times New Roman" panose="02020603050405020304" pitchFamily="18" charset="0"/>
                <a:cs typeface="Times New Roman" panose="02020603050405020304" pitchFamily="18" charset="0"/>
              </a:rPr>
              <a:t>hooke</a:t>
            </a:r>
            <a:r>
              <a:rPr kumimoji="0" lang="en-US" sz="1200" b="0" i="0" u="none" strike="noStrike" kern="1200" spc="0" normalizeH="0" baseline="0" noProof="0" dirty="0">
                <a:ln>
                  <a:noFill/>
                </a:ln>
                <a:solidFill>
                  <a:srgbClr val="4C4C4C"/>
                </a:solidFill>
                <a:effectLst/>
                <a:uLnTx/>
                <a:uFillTx/>
                <a:latin typeface="Times New Roman" panose="02020603050405020304" pitchFamily="18" charset="0"/>
                <a:cs typeface="Times New Roman" panose="02020603050405020304" pitchFamily="18" charset="0"/>
              </a:rPr>
              <a:t> is first credited with creating an acoustic telephone in 1672. Hooke discovered that sound could be transmitted over wire or string into an attached earpiece or mouthpiece.</a:t>
            </a:r>
            <a:endParaRPr kumimoji="0" lang="en-US" sz="1200" b="0" i="0" u="none" strike="noStrike" kern="1200"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E7BB5E78-135A-48EA-8B0B-CAEBC97919B5}" type="slidenum">
              <a:rPr lang="en-US" smtClean="0"/>
              <a:t>5</a:t>
            </a:fld>
            <a:endParaRPr lang="en-US"/>
          </a:p>
        </p:txBody>
      </p:sp>
    </p:spTree>
    <p:extLst>
      <p:ext uri="{BB962C8B-B14F-4D97-AF65-F5344CB8AC3E}">
        <p14:creationId xmlns:p14="http://schemas.microsoft.com/office/powerpoint/2010/main" val="24403125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C4C4C"/>
                </a:solidFill>
                <a:effectLst/>
                <a:latin typeface="museo-sans"/>
              </a:rPr>
              <a:t>1790: Semaphore lines (optical telegraphs)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spc="0" normalizeH="0" baseline="0" noProof="0" dirty="0">
                <a:ln>
                  <a:noFill/>
                </a:ln>
                <a:solidFill>
                  <a:srgbClr val="4C4C4C"/>
                </a:solidFill>
                <a:effectLst/>
                <a:uLnTx/>
                <a:uFillTx/>
                <a:latin typeface="Times New Roman" panose="02020603050405020304" pitchFamily="18" charset="0"/>
                <a:cs typeface="Times New Roman" panose="02020603050405020304" pitchFamily="18" charset="0"/>
              </a:rPr>
              <a:t>Using the maritime flag semaphore as a starting point, the chappe brothers, two </a:t>
            </a:r>
            <a:r>
              <a:rPr kumimoji="0" lang="en-US" sz="1200" b="0" i="0" u="none" strike="noStrike" kern="1200" spc="0" normalizeH="0" baseline="0" noProof="0" dirty="0" err="1">
                <a:ln>
                  <a:noFill/>
                </a:ln>
                <a:solidFill>
                  <a:srgbClr val="4C4C4C"/>
                </a:solidFill>
                <a:effectLst/>
                <a:uLnTx/>
                <a:uFillTx/>
                <a:latin typeface="Times New Roman" panose="02020603050405020304" pitchFamily="18" charset="0"/>
                <a:cs typeface="Times New Roman" panose="02020603050405020304" pitchFamily="18" charset="0"/>
              </a:rPr>
              <a:t>french</a:t>
            </a:r>
            <a:r>
              <a:rPr kumimoji="0" lang="en-US" sz="1200" b="0" i="0" u="none" strike="noStrike" kern="1200" spc="0" normalizeH="0" baseline="0" noProof="0" dirty="0">
                <a:ln>
                  <a:noFill/>
                </a:ln>
                <a:solidFill>
                  <a:srgbClr val="4C4C4C"/>
                </a:solidFill>
                <a:effectLst/>
                <a:uLnTx/>
                <a:uFillTx/>
                <a:latin typeface="Times New Roman" panose="02020603050405020304" pitchFamily="18" charset="0"/>
                <a:cs typeface="Times New Roman" panose="02020603050405020304" pitchFamily="18" charset="0"/>
              </a:rPr>
              <a:t> inventors, created the first optical telegraph system in 1790. The optical telegraph was a system of pendulums set up somewhere high like on a tower or the top of a town clock. The telegraph would swing its mechanical arms around and sign messages from one tower to the next. It was the first telecommunications system in </a:t>
            </a:r>
            <a:r>
              <a:rPr kumimoji="0" lang="en-US" sz="1200" b="0" i="0" u="none" strike="noStrike" kern="1200" spc="0" normalizeH="0" baseline="0" noProof="0" dirty="0" err="1">
                <a:ln>
                  <a:noFill/>
                </a:ln>
                <a:solidFill>
                  <a:srgbClr val="4C4C4C"/>
                </a:solidFill>
                <a:effectLst/>
                <a:uLnTx/>
                <a:uFillTx/>
                <a:latin typeface="Times New Roman" panose="02020603050405020304" pitchFamily="18" charset="0"/>
                <a:cs typeface="Times New Roman" panose="02020603050405020304" pitchFamily="18" charset="0"/>
              </a:rPr>
              <a:t>europe</a:t>
            </a:r>
            <a:r>
              <a:rPr kumimoji="0" lang="en-US" sz="1200" b="0" i="0" u="none" strike="noStrike" kern="1200" spc="0" normalizeH="0" baseline="0" noProof="0" dirty="0">
                <a:ln>
                  <a:noFill/>
                </a:ln>
                <a:solidFill>
                  <a:srgbClr val="4C4C4C"/>
                </a:solidFill>
                <a:effectLst/>
                <a:uLnTx/>
                <a:uFillTx/>
                <a:latin typeface="Times New Roman" panose="02020603050405020304" pitchFamily="18" charset="0"/>
                <a:cs typeface="Times New Roman" panose="02020603050405020304" pitchFamily="18" charset="0"/>
              </a:rPr>
              <a:t>.</a:t>
            </a:r>
            <a:endParaRPr kumimoji="0" lang="en-US" sz="1200" b="0" i="0" u="none" strike="noStrike" kern="1200"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E7BB5E78-135A-48EA-8B0B-CAEBC97919B5}" type="slidenum">
              <a:rPr lang="en-US" smtClean="0"/>
              <a:t>6</a:t>
            </a:fld>
            <a:endParaRPr lang="en-US"/>
          </a:p>
        </p:txBody>
      </p:sp>
    </p:spTree>
    <p:extLst>
      <p:ext uri="{BB962C8B-B14F-4D97-AF65-F5344CB8AC3E}">
        <p14:creationId xmlns:p14="http://schemas.microsoft.com/office/powerpoint/2010/main" val="37476034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C4C4C"/>
                </a:solidFill>
                <a:effectLst/>
                <a:latin typeface="museo-sans"/>
              </a:rPr>
              <a:t>1838: Electrical telegraph</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4C4C4C"/>
                </a:solidFill>
                <a:effectLst/>
                <a:latin typeface="Times New Roman" panose="02020603050405020304" pitchFamily="18" charset="0"/>
                <a:cs typeface="Times New Roman" panose="02020603050405020304" pitchFamily="18" charset="0"/>
              </a:rPr>
              <a:t>Samuel B. Morse had been working on the idea of a recording telegraph with friends Alfred Vail and Leonard Gale. They discovered that when connecting two model telegraphs together and running electricity through a wire, you could send messages by holding or releasing the buttons in a series of intervals. This became known as Morse code and lay the foundation for modern land-line phones.</a:t>
            </a:r>
            <a:endParaRPr lang="en-US" sz="1200"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E7BB5E78-135A-48EA-8B0B-CAEBC97919B5}" type="slidenum">
              <a:rPr lang="en-US" smtClean="0"/>
              <a:t>7</a:t>
            </a:fld>
            <a:endParaRPr lang="en-US"/>
          </a:p>
        </p:txBody>
      </p:sp>
    </p:spTree>
    <p:extLst>
      <p:ext uri="{BB962C8B-B14F-4D97-AF65-F5344CB8AC3E}">
        <p14:creationId xmlns:p14="http://schemas.microsoft.com/office/powerpoint/2010/main" val="38008116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C4C4C"/>
                </a:solidFill>
                <a:effectLst/>
                <a:latin typeface="museo-sans"/>
              </a:rPr>
              <a:t>1876: Telephones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4C4C4C"/>
                </a:solidFill>
                <a:effectLst/>
                <a:latin typeface="Times New Roman" panose="02020603050405020304" pitchFamily="18" charset="0"/>
                <a:cs typeface="Times New Roman" panose="02020603050405020304" pitchFamily="18" charset="0"/>
              </a:rPr>
              <a:t>The year 1876 was a big one for Alexander Graham Bell. Having come to the U.S. as a teacher for the deaf, he had been trying to figure out a way to transmit speech electronically. Despite little support from his friends, he successfully invented the telephone in March of 1876.</a:t>
            </a:r>
            <a:endParaRPr lang="en-US" sz="1200"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E7BB5E78-135A-48EA-8B0B-CAEBC97919B5}" type="slidenum">
              <a:rPr lang="en-US" smtClean="0"/>
              <a:t>8</a:t>
            </a:fld>
            <a:endParaRPr lang="en-US"/>
          </a:p>
        </p:txBody>
      </p:sp>
    </p:spTree>
    <p:extLst>
      <p:ext uri="{BB962C8B-B14F-4D97-AF65-F5344CB8AC3E}">
        <p14:creationId xmlns:p14="http://schemas.microsoft.com/office/powerpoint/2010/main" val="41903560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C4C4C"/>
                </a:solidFill>
                <a:effectLst/>
                <a:latin typeface="museo-sans"/>
              </a:rPr>
              <a:t>1896: Radio</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4C4C4C"/>
                </a:solidFill>
                <a:effectLst/>
                <a:latin typeface="Times New Roman" panose="02020603050405020304" pitchFamily="18" charset="0"/>
                <a:cs typeface="Times New Roman" panose="02020603050405020304" pitchFamily="18" charset="0"/>
              </a:rPr>
              <a:t>Undaunted by his defeat in the U.S. courts, Marconi kept working on his own versions of wireless transmission of sound. In 1896, he sent his first long-distance wireless transmission. The signal was sent over a distance of 2 kilometers. The recipient of this signal waved a white kerchief to show that it had been received. This earned Marconi a place in the history books as the man who gave us the first radio.</a:t>
            </a:r>
            <a:endParaRPr lang="en-US" sz="1200"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E7BB5E78-135A-48EA-8B0B-CAEBC97919B5}" type="slidenum">
              <a:rPr lang="en-US" smtClean="0"/>
              <a:t>9</a:t>
            </a:fld>
            <a:endParaRPr lang="en-US"/>
          </a:p>
        </p:txBody>
      </p:sp>
    </p:spTree>
    <p:extLst>
      <p:ext uri="{BB962C8B-B14F-4D97-AF65-F5344CB8AC3E}">
        <p14:creationId xmlns:p14="http://schemas.microsoft.com/office/powerpoint/2010/main" val="41937926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C4C4C"/>
                </a:solidFill>
                <a:effectLst/>
                <a:latin typeface="museo-sans"/>
              </a:rPr>
              <a:t>1927: Television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4C4C4C"/>
                </a:solidFill>
                <a:effectLst/>
                <a:latin typeface="Times New Roman" panose="02020603050405020304" pitchFamily="18" charset="0"/>
                <a:cs typeface="Times New Roman" panose="02020603050405020304" pitchFamily="18" charset="0"/>
              </a:rPr>
              <a:t>Phillip T. Farnsworth made media history on September 7, 1927, when he demonstrated the first working television set. He had been working on a method to transmit images: What he discovered was that you could encode radio waves with an image and then project them back onto the screen. This gave us the first television prototype.</a:t>
            </a:r>
            <a:endParaRPr lang="en-US" sz="1200"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E7BB5E78-135A-48EA-8B0B-CAEBC97919B5}" type="slidenum">
              <a:rPr lang="en-US" smtClean="0"/>
              <a:t>10</a:t>
            </a:fld>
            <a:endParaRPr lang="en-US"/>
          </a:p>
        </p:txBody>
      </p:sp>
    </p:spTree>
    <p:extLst>
      <p:ext uri="{BB962C8B-B14F-4D97-AF65-F5344CB8AC3E}">
        <p14:creationId xmlns:p14="http://schemas.microsoft.com/office/powerpoint/2010/main" val="878904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C4C4C"/>
                </a:solidFill>
                <a:effectLst/>
                <a:latin typeface="museo-sans"/>
              </a:rPr>
              <a:t>1962: Commercial telecommunications satellite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4C4C4C"/>
                </a:solidFill>
                <a:effectLst/>
                <a:latin typeface="Times New Roman" panose="02020603050405020304" pitchFamily="18" charset="0"/>
                <a:cs typeface="Times New Roman" panose="02020603050405020304" pitchFamily="18" charset="0"/>
              </a:rPr>
              <a:t>The Communications Satellite Act was officially passed in 1962, allowing telecommunications to finally go into space. AT&amp;T was in the process of constructing their satellites, and two short years later, they would have put six telecommunications satellites into orbit.</a:t>
            </a:r>
            <a:endParaRPr lang="en-US" sz="1200"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E7BB5E78-135A-48EA-8B0B-CAEBC97919B5}" type="slidenum">
              <a:rPr lang="en-US" smtClean="0"/>
              <a:t>11</a:t>
            </a:fld>
            <a:endParaRPr lang="en-US"/>
          </a:p>
        </p:txBody>
      </p:sp>
    </p:spTree>
    <p:extLst>
      <p:ext uri="{BB962C8B-B14F-4D97-AF65-F5344CB8AC3E}">
        <p14:creationId xmlns:p14="http://schemas.microsoft.com/office/powerpoint/2010/main" val="33060319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C4C4C"/>
                </a:solidFill>
                <a:effectLst/>
                <a:latin typeface="museo-sans"/>
              </a:rPr>
              <a:t>1964: Fiber-optic telecommunications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4C4C4C"/>
                </a:solidFill>
                <a:effectLst/>
                <a:latin typeface="Times New Roman" panose="02020603050405020304" pitchFamily="18" charset="0"/>
                <a:cs typeface="Times New Roman" panose="02020603050405020304" pitchFamily="18" charset="0"/>
              </a:rPr>
              <a:t>In 1964, Charles Kao and George </a:t>
            </a:r>
            <a:r>
              <a:rPr lang="en-US" sz="1200" b="0" i="0" dirty="0" err="1">
                <a:solidFill>
                  <a:srgbClr val="4C4C4C"/>
                </a:solidFill>
                <a:effectLst/>
                <a:latin typeface="Times New Roman" panose="02020603050405020304" pitchFamily="18" charset="0"/>
                <a:cs typeface="Times New Roman" panose="02020603050405020304" pitchFamily="18" charset="0"/>
              </a:rPr>
              <a:t>Hockham</a:t>
            </a:r>
            <a:r>
              <a:rPr lang="en-US" sz="1200" b="0" i="0" dirty="0">
                <a:solidFill>
                  <a:srgbClr val="4C4C4C"/>
                </a:solidFill>
                <a:effectLst/>
                <a:latin typeface="Times New Roman" panose="02020603050405020304" pitchFamily="18" charset="0"/>
                <a:cs typeface="Times New Roman" panose="02020603050405020304" pitchFamily="18" charset="0"/>
              </a:rPr>
              <a:t> published a paper that proved that fiber-optic communication could be possible as long as the fibers used to transmit the information were free of impurities. This discovery reopened the door Alexander Graham Bell had first created with his photophone, allowing sound to be transmitted over beams of light.</a:t>
            </a:r>
            <a:endParaRPr lang="en-US" sz="1200"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E7BB5E78-135A-48EA-8B0B-CAEBC97919B5}" type="slidenum">
              <a:rPr lang="en-US" smtClean="0"/>
              <a:t>12</a:t>
            </a:fld>
            <a:endParaRPr lang="en-US"/>
          </a:p>
        </p:txBody>
      </p:sp>
    </p:spTree>
    <p:extLst>
      <p:ext uri="{BB962C8B-B14F-4D97-AF65-F5344CB8AC3E}">
        <p14:creationId xmlns:p14="http://schemas.microsoft.com/office/powerpoint/2010/main" val="19472516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C4C4C"/>
                </a:solidFill>
                <a:effectLst/>
                <a:latin typeface="museo-sans"/>
              </a:rPr>
              <a:t>1969: Computer networking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4C4C4C"/>
                </a:solidFill>
                <a:effectLst/>
                <a:latin typeface="Times New Roman" panose="02020603050405020304" pitchFamily="18" charset="0"/>
                <a:cs typeface="Times New Roman" panose="02020603050405020304" pitchFamily="18" charset="0"/>
              </a:rPr>
              <a:t>In October of 1969, the first data traveled between nodes of the ARPANET, a predecessor of the Internet. This was the first computer network and was invented by Charley Kline and Bill Duvall.</a:t>
            </a:r>
            <a:endParaRPr lang="en-US" sz="1200" dirty="0">
              <a:latin typeface="Times New Roman" panose="02020603050405020304" pitchFamily="18" charset="0"/>
              <a:cs typeface="Times New Roman" panose="02020603050405020304" pitchFamily="18" charset="0"/>
            </a:endParaRPr>
          </a:p>
          <a:p>
            <a:endParaRPr lang="en-US" b="1" i="0" dirty="0">
              <a:solidFill>
                <a:srgbClr val="4C4C4C"/>
              </a:solidFill>
              <a:effectLst/>
              <a:latin typeface="museo-sans"/>
            </a:endParaRPr>
          </a:p>
          <a:p>
            <a:endParaRPr lang="en-US" dirty="0"/>
          </a:p>
        </p:txBody>
      </p:sp>
      <p:sp>
        <p:nvSpPr>
          <p:cNvPr id="4" name="Slide Number Placeholder 3"/>
          <p:cNvSpPr>
            <a:spLocks noGrp="1"/>
          </p:cNvSpPr>
          <p:nvPr>
            <p:ph type="sldNum" sz="quarter" idx="5"/>
          </p:nvPr>
        </p:nvSpPr>
        <p:spPr/>
        <p:txBody>
          <a:bodyPr/>
          <a:lstStyle/>
          <a:p>
            <a:fld id="{E7BB5E78-135A-48EA-8B0B-CAEBC97919B5}" type="slidenum">
              <a:rPr lang="en-US" smtClean="0"/>
              <a:t>13</a:t>
            </a:fld>
            <a:endParaRPr lang="en-US"/>
          </a:p>
        </p:txBody>
      </p:sp>
    </p:spTree>
    <p:extLst>
      <p:ext uri="{BB962C8B-B14F-4D97-AF65-F5344CB8AC3E}">
        <p14:creationId xmlns:p14="http://schemas.microsoft.com/office/powerpoint/2010/main" val="13974524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C4C4C"/>
                </a:solidFill>
                <a:effectLst/>
                <a:latin typeface="museo-sans"/>
              </a:rPr>
              <a:t>1973: First modern-era mobile phone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4C4C4C"/>
                </a:solidFill>
                <a:effectLst/>
                <a:latin typeface="Times New Roman" panose="02020603050405020304" pitchFamily="18" charset="0"/>
                <a:cs typeface="Times New Roman" panose="02020603050405020304" pitchFamily="18" charset="0"/>
              </a:rPr>
              <a:t>Inventor Martin Cooper placed the first cellular mobile call in 1973 to his rival at Bell Labs, Joel Engel. The first mobile phone had a maximum talk time of 30 minutes, and it took a year for the battery to recharge. The phone would eventually be a prototype for Motorola's first mobile phones.</a:t>
            </a:r>
            <a:endParaRPr lang="en-US" sz="1200"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E7BB5E78-135A-48EA-8B0B-CAEBC97919B5}" type="slidenum">
              <a:rPr lang="en-US" smtClean="0"/>
              <a:t>14</a:t>
            </a:fld>
            <a:endParaRPr lang="en-US"/>
          </a:p>
        </p:txBody>
      </p:sp>
    </p:spTree>
    <p:extLst>
      <p:ext uri="{BB962C8B-B14F-4D97-AF65-F5344CB8AC3E}">
        <p14:creationId xmlns:p14="http://schemas.microsoft.com/office/powerpoint/2010/main" val="32671688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C4C4C"/>
                </a:solidFill>
                <a:effectLst/>
                <a:latin typeface="museo-sans"/>
              </a:rPr>
              <a:t>1979: INMARSAT ship-to-shore satellite communications</a:t>
            </a:r>
          </a:p>
          <a:p>
            <a:r>
              <a:rPr lang="en-US" sz="1200" b="0" i="0" dirty="0">
                <a:solidFill>
                  <a:srgbClr val="4C4C4C"/>
                </a:solidFill>
                <a:effectLst/>
                <a:latin typeface="Times New Roman" panose="02020603050405020304" pitchFamily="18" charset="0"/>
                <a:cs typeface="Times New Roman" panose="02020603050405020304" pitchFamily="18" charset="0"/>
              </a:rPr>
              <a:t>The year 1979 was a big leap forward for maritime communications. The International Maritime Satellite Organization (INMARSAT) was established to provide marine vessels with reliable communication for increased safety and communication for sailors and passengers who needed to speak to someone on shore.</a:t>
            </a:r>
            <a:endParaRPr lang="en-US" dirty="0"/>
          </a:p>
        </p:txBody>
      </p:sp>
      <p:sp>
        <p:nvSpPr>
          <p:cNvPr id="4" name="Slide Number Placeholder 3"/>
          <p:cNvSpPr>
            <a:spLocks noGrp="1"/>
          </p:cNvSpPr>
          <p:nvPr>
            <p:ph type="sldNum" sz="quarter" idx="5"/>
          </p:nvPr>
        </p:nvSpPr>
        <p:spPr/>
        <p:txBody>
          <a:bodyPr/>
          <a:lstStyle/>
          <a:p>
            <a:fld id="{E7BB5E78-135A-48EA-8B0B-CAEBC97919B5}" type="slidenum">
              <a:rPr lang="en-US" smtClean="0"/>
              <a:t>15</a:t>
            </a:fld>
            <a:endParaRPr lang="en-US"/>
          </a:p>
        </p:txBody>
      </p:sp>
    </p:spTree>
    <p:extLst>
      <p:ext uri="{BB962C8B-B14F-4D97-AF65-F5344CB8AC3E}">
        <p14:creationId xmlns:p14="http://schemas.microsoft.com/office/powerpoint/2010/main" val="34776675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C4C4C"/>
                </a:solidFill>
                <a:effectLst/>
                <a:latin typeface="museo-sans"/>
              </a:rPr>
              <a:t>1981: First mobile phone network</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4C4C4C"/>
                </a:solidFill>
                <a:effectLst/>
                <a:latin typeface="Times New Roman" panose="02020603050405020304" pitchFamily="18" charset="0"/>
                <a:cs typeface="Times New Roman" panose="02020603050405020304" pitchFamily="18" charset="0"/>
              </a:rPr>
              <a:t>The first commercially automated cellular network was launched in Japan in 1981. The network was originally launched only in Tokyo in 1979 and then was expanded. Simultaneously, the Nordic Mobile Telephone system was also established in Denmark, Finland, Norway, and Sweden.</a:t>
            </a:r>
            <a:endParaRPr lang="en-US" sz="1200"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E7BB5E78-135A-48EA-8B0B-CAEBC97919B5}" type="slidenum">
              <a:rPr lang="en-US" smtClean="0"/>
              <a:t>16</a:t>
            </a:fld>
            <a:endParaRPr lang="en-US"/>
          </a:p>
        </p:txBody>
      </p:sp>
    </p:spTree>
    <p:extLst>
      <p:ext uri="{BB962C8B-B14F-4D97-AF65-F5344CB8AC3E}">
        <p14:creationId xmlns:p14="http://schemas.microsoft.com/office/powerpoint/2010/main" val="5793824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C4C4C"/>
                </a:solidFill>
                <a:effectLst/>
                <a:latin typeface="museo-sans"/>
              </a:rPr>
              <a:t>1982: SMTP email</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4C4C4C"/>
                </a:solidFill>
                <a:effectLst/>
                <a:latin typeface="Times New Roman" panose="02020603050405020304" pitchFamily="18" charset="0"/>
                <a:cs typeface="Times New Roman" panose="02020603050405020304" pitchFamily="18" charset="0"/>
              </a:rPr>
              <a:t>Prior to 1982, the Internet was highly secure and comprised of limited network clusters between military, corporate, and some university research facilities. In 1982, Jonathan </a:t>
            </a:r>
            <a:r>
              <a:rPr lang="en-US" sz="1200" b="0" i="0" dirty="0" err="1">
                <a:solidFill>
                  <a:srgbClr val="4C4C4C"/>
                </a:solidFill>
                <a:effectLst/>
                <a:latin typeface="Times New Roman" panose="02020603050405020304" pitchFamily="18" charset="0"/>
                <a:cs typeface="Times New Roman" panose="02020603050405020304" pitchFamily="18" charset="0"/>
              </a:rPr>
              <a:t>Postel</a:t>
            </a:r>
            <a:r>
              <a:rPr lang="en-US" sz="1200" b="0" i="0" dirty="0">
                <a:solidFill>
                  <a:srgbClr val="4C4C4C"/>
                </a:solidFill>
                <a:effectLst/>
                <a:latin typeface="Times New Roman" panose="02020603050405020304" pitchFamily="18" charset="0"/>
                <a:cs typeface="Times New Roman" panose="02020603050405020304" pitchFamily="18" charset="0"/>
              </a:rPr>
              <a:t> wrote the Simple Mail Transfer Protocol and shifted the focus of the Internet from security to reliability using the networks as relay stations to send electronic mail to the recipient through cooperative hosts.  </a:t>
            </a:r>
            <a:endParaRPr lang="en-US" sz="1200"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E7BB5E78-135A-48EA-8B0B-CAEBC97919B5}" type="slidenum">
              <a:rPr lang="en-US" smtClean="0"/>
              <a:t>17</a:t>
            </a:fld>
            <a:endParaRPr lang="en-US"/>
          </a:p>
        </p:txBody>
      </p:sp>
    </p:spTree>
    <p:extLst>
      <p:ext uri="{BB962C8B-B14F-4D97-AF65-F5344CB8AC3E}">
        <p14:creationId xmlns:p14="http://schemas.microsoft.com/office/powerpoint/2010/main" val="4787666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C4C4C"/>
                </a:solidFill>
                <a:effectLst/>
                <a:latin typeface="museo-sans"/>
              </a:rPr>
              <a:t>1983: Internet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4C4C4C"/>
                </a:solidFill>
                <a:effectLst/>
                <a:latin typeface="Times New Roman" panose="02020603050405020304" pitchFamily="18" charset="0"/>
                <a:cs typeface="Times New Roman" panose="02020603050405020304" pitchFamily="18" charset="0"/>
              </a:rPr>
              <a:t>On January 1, 1983, the Internet was officially born. ARPANET officially switched its old network control protocols (NCP) and Transmission Control Protocol/Internet Protocol (TCP/IP) became standard.</a:t>
            </a:r>
            <a:endParaRPr lang="en-US" sz="1200"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E7BB5E78-135A-48EA-8B0B-CAEBC97919B5}" type="slidenum">
              <a:rPr lang="en-US" smtClean="0"/>
              <a:t>18</a:t>
            </a:fld>
            <a:endParaRPr lang="en-US"/>
          </a:p>
        </p:txBody>
      </p:sp>
    </p:spTree>
    <p:extLst>
      <p:ext uri="{BB962C8B-B14F-4D97-AF65-F5344CB8AC3E}">
        <p14:creationId xmlns:p14="http://schemas.microsoft.com/office/powerpoint/2010/main" val="15030680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C4C4C"/>
                </a:solidFill>
                <a:effectLst/>
                <a:latin typeface="museo-sans"/>
              </a:rPr>
              <a:t>1998: Mobile satellite hand-held phones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4C4C4C"/>
                </a:solidFill>
                <a:effectLst/>
                <a:latin typeface="Times New Roman" panose="02020603050405020304" pitchFamily="18" charset="0"/>
                <a:cs typeface="Times New Roman" panose="02020603050405020304" pitchFamily="18" charset="0"/>
              </a:rPr>
              <a:t>The first canopy of 64 satellites was put into place by a company called Iridium in 1998. They also produced the first hand-held satellite phones, which were smaller and less cumbersome than the earlier "bag" phones. This revolutionized mobile telecommunications and would lead to the modern smartphone.</a:t>
            </a:r>
            <a:endParaRPr lang="en-US" sz="1200"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E7BB5E78-135A-48EA-8B0B-CAEBC97919B5}" type="slidenum">
              <a:rPr lang="en-US" smtClean="0"/>
              <a:t>19</a:t>
            </a:fld>
            <a:endParaRPr lang="en-US"/>
          </a:p>
        </p:txBody>
      </p:sp>
    </p:spTree>
    <p:extLst>
      <p:ext uri="{BB962C8B-B14F-4D97-AF65-F5344CB8AC3E}">
        <p14:creationId xmlns:p14="http://schemas.microsoft.com/office/powerpoint/2010/main" val="13186627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C4C4C"/>
                </a:solidFill>
                <a:effectLst/>
                <a:latin typeface="museo-sans"/>
              </a:rPr>
              <a:t>2003: VoIP Internet telephony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4C4C4C"/>
                </a:solidFill>
                <a:effectLst/>
                <a:latin typeface="Times New Roman" panose="02020603050405020304" pitchFamily="18" charset="0"/>
                <a:cs typeface="Times New Roman" panose="02020603050405020304" pitchFamily="18" charset="0"/>
              </a:rPr>
              <a:t>In 2003, phone calls were now capable of being transmitted over a computer through Internet protocols. This meant that long-distance charges were not applicable, as callers would use already-established computer networks.</a:t>
            </a:r>
            <a:endParaRPr lang="en-US" sz="1200"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E7BB5E78-135A-48EA-8B0B-CAEBC97919B5}" type="slidenum">
              <a:rPr lang="en-US" smtClean="0"/>
              <a:t>20</a:t>
            </a:fld>
            <a:endParaRPr lang="en-US"/>
          </a:p>
        </p:txBody>
      </p:sp>
    </p:spTree>
    <p:extLst>
      <p:ext uri="{BB962C8B-B14F-4D97-AF65-F5344CB8AC3E}">
        <p14:creationId xmlns:p14="http://schemas.microsoft.com/office/powerpoint/2010/main" val="101523157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55415DA-AE11-47A3-AB5B-19581746DA42}" type="datetimeFigureOut">
              <a:rPr lang="en-US" smtClean="0"/>
              <a:t>5/19/2022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8CB002-8513-4CA9-895A-DEEBEB194C02}" type="slidenum">
              <a:rPr lang="en-US" smtClean="0"/>
              <a:t>‹#›</a:t>
            </a:fld>
            <a:endParaRPr lang="en-US"/>
          </a:p>
        </p:txBody>
      </p:sp>
    </p:spTree>
    <p:extLst>
      <p:ext uri="{BB962C8B-B14F-4D97-AF65-F5344CB8AC3E}">
        <p14:creationId xmlns:p14="http://schemas.microsoft.com/office/powerpoint/2010/main" val="3656654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5415DA-AE11-47A3-AB5B-19581746DA42}" type="datetimeFigureOut">
              <a:rPr lang="en-US" smtClean="0"/>
              <a:t>5/19/2022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8CB002-8513-4CA9-895A-DEEBEB194C02}" type="slidenum">
              <a:rPr lang="en-US" smtClean="0"/>
              <a:t>‹#›</a:t>
            </a:fld>
            <a:endParaRPr lang="en-US"/>
          </a:p>
        </p:txBody>
      </p:sp>
    </p:spTree>
    <p:extLst>
      <p:ext uri="{BB962C8B-B14F-4D97-AF65-F5344CB8AC3E}">
        <p14:creationId xmlns:p14="http://schemas.microsoft.com/office/powerpoint/2010/main" val="6131777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5415DA-AE11-47A3-AB5B-19581746DA42}" type="datetimeFigureOut">
              <a:rPr lang="en-US" smtClean="0"/>
              <a:t>5/19/2022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8CB002-8513-4CA9-895A-DEEBEB194C02}" type="slidenum">
              <a:rPr lang="en-US" smtClean="0"/>
              <a:t>‹#›</a:t>
            </a:fld>
            <a:endParaRPr lang="en-US"/>
          </a:p>
        </p:txBody>
      </p:sp>
    </p:spTree>
    <p:extLst>
      <p:ext uri="{BB962C8B-B14F-4D97-AF65-F5344CB8AC3E}">
        <p14:creationId xmlns:p14="http://schemas.microsoft.com/office/powerpoint/2010/main" val="9630310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55415DA-AE11-47A3-AB5B-19581746DA42}" type="datetimeFigureOut">
              <a:rPr lang="en-US" smtClean="0"/>
              <a:t>5/19/2022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8CB002-8513-4CA9-895A-DEEBEB194C02}" type="slidenum">
              <a:rPr lang="en-US" smtClean="0"/>
              <a:t>‹#›</a:t>
            </a:fld>
            <a:endParaRPr lang="en-US"/>
          </a:p>
        </p:txBody>
      </p:sp>
    </p:spTree>
    <p:extLst>
      <p:ext uri="{BB962C8B-B14F-4D97-AF65-F5344CB8AC3E}">
        <p14:creationId xmlns:p14="http://schemas.microsoft.com/office/powerpoint/2010/main" val="3832924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55415DA-AE11-47A3-AB5B-19581746DA42}" type="datetimeFigureOut">
              <a:rPr lang="en-US" smtClean="0"/>
              <a:t>5/19/2022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8CB002-8513-4CA9-895A-DEEBEB194C02}" type="slidenum">
              <a:rPr lang="en-US" smtClean="0"/>
              <a:t>‹#›</a:t>
            </a:fld>
            <a:endParaRPr lang="en-US"/>
          </a:p>
        </p:txBody>
      </p:sp>
    </p:spTree>
    <p:extLst>
      <p:ext uri="{BB962C8B-B14F-4D97-AF65-F5344CB8AC3E}">
        <p14:creationId xmlns:p14="http://schemas.microsoft.com/office/powerpoint/2010/main" val="4050568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55415DA-AE11-47A3-AB5B-19581746DA42}" type="datetimeFigureOut">
              <a:rPr lang="en-US" smtClean="0"/>
              <a:t>5/19/2022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8CB002-8513-4CA9-895A-DEEBEB194C02}" type="slidenum">
              <a:rPr lang="en-US" smtClean="0"/>
              <a:t>‹#›</a:t>
            </a:fld>
            <a:endParaRPr lang="en-US"/>
          </a:p>
        </p:txBody>
      </p:sp>
    </p:spTree>
    <p:extLst>
      <p:ext uri="{BB962C8B-B14F-4D97-AF65-F5344CB8AC3E}">
        <p14:creationId xmlns:p14="http://schemas.microsoft.com/office/powerpoint/2010/main" val="24279813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E55415DA-AE11-47A3-AB5B-19581746DA42}" type="datetimeFigureOut">
              <a:rPr lang="en-US" smtClean="0"/>
              <a:t>5/19/2022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8CB002-8513-4CA9-895A-DEEBEB194C02}" type="slidenum">
              <a:rPr lang="en-US" smtClean="0"/>
              <a:t>‹#›</a:t>
            </a:fld>
            <a:endParaRPr lang="en-US"/>
          </a:p>
        </p:txBody>
      </p:sp>
    </p:spTree>
    <p:extLst>
      <p:ext uri="{BB962C8B-B14F-4D97-AF65-F5344CB8AC3E}">
        <p14:creationId xmlns:p14="http://schemas.microsoft.com/office/powerpoint/2010/main" val="2122335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55415DA-AE11-47A3-AB5B-19581746DA42}" type="datetimeFigureOut">
              <a:rPr lang="en-US" smtClean="0"/>
              <a:t>5/19/2022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8CB002-8513-4CA9-895A-DEEBEB194C02}" type="slidenum">
              <a:rPr lang="en-US" smtClean="0"/>
              <a:t>‹#›</a:t>
            </a:fld>
            <a:endParaRPr lang="en-US"/>
          </a:p>
        </p:txBody>
      </p:sp>
    </p:spTree>
    <p:extLst>
      <p:ext uri="{BB962C8B-B14F-4D97-AF65-F5344CB8AC3E}">
        <p14:creationId xmlns:p14="http://schemas.microsoft.com/office/powerpoint/2010/main" val="38126447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55415DA-AE11-47A3-AB5B-19581746DA42}" type="datetimeFigureOut">
              <a:rPr lang="en-US" smtClean="0"/>
              <a:t>5/19/2022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8CB002-8513-4CA9-895A-DEEBEB194C02}" type="slidenum">
              <a:rPr lang="en-US" smtClean="0"/>
              <a:t>‹#›</a:t>
            </a:fld>
            <a:endParaRPr lang="en-US"/>
          </a:p>
        </p:txBody>
      </p:sp>
    </p:spTree>
    <p:extLst>
      <p:ext uri="{BB962C8B-B14F-4D97-AF65-F5344CB8AC3E}">
        <p14:creationId xmlns:p14="http://schemas.microsoft.com/office/powerpoint/2010/main" val="163528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55415DA-AE11-47A3-AB5B-19581746DA42}" type="datetimeFigureOut">
              <a:rPr lang="en-US" smtClean="0"/>
              <a:t>5/19/2022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8CB002-8513-4CA9-895A-DEEBEB194C02}" type="slidenum">
              <a:rPr lang="en-US" smtClean="0"/>
              <a:t>‹#›</a:t>
            </a:fld>
            <a:endParaRPr lang="en-US"/>
          </a:p>
        </p:txBody>
      </p:sp>
    </p:spTree>
    <p:extLst>
      <p:ext uri="{BB962C8B-B14F-4D97-AF65-F5344CB8AC3E}">
        <p14:creationId xmlns:p14="http://schemas.microsoft.com/office/powerpoint/2010/main" val="3626009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55415DA-AE11-47A3-AB5B-19581746DA42}" type="datetimeFigureOut">
              <a:rPr lang="en-US" smtClean="0"/>
              <a:t>5/19/2022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8CB002-8513-4CA9-895A-DEEBEB194C02}" type="slidenum">
              <a:rPr lang="en-US" smtClean="0"/>
              <a:t>‹#›</a:t>
            </a:fld>
            <a:endParaRPr lang="en-US"/>
          </a:p>
        </p:txBody>
      </p:sp>
    </p:spTree>
    <p:extLst>
      <p:ext uri="{BB962C8B-B14F-4D97-AF65-F5344CB8AC3E}">
        <p14:creationId xmlns:p14="http://schemas.microsoft.com/office/powerpoint/2010/main" val="1062462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55415DA-AE11-47A3-AB5B-19581746DA42}" type="datetimeFigureOut">
              <a:rPr lang="en-US" smtClean="0"/>
              <a:t>5/19/2022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8CB002-8513-4CA9-895A-DEEBEB194C02}" type="slidenum">
              <a:rPr lang="en-US" smtClean="0"/>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8249571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55415DA-AE11-47A3-AB5B-19581746DA42}" type="datetimeFigureOut">
              <a:rPr lang="en-US" smtClean="0"/>
              <a:t>5/19/2022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8CB002-8513-4CA9-895A-DEEBEB194C02}" type="slidenum">
              <a:rPr lang="en-US" smtClean="0"/>
              <a:t>‹#›</a:t>
            </a:fld>
            <a:endParaRPr lang="en-US"/>
          </a:p>
        </p:txBody>
      </p:sp>
    </p:spTree>
    <p:extLst>
      <p:ext uri="{BB962C8B-B14F-4D97-AF65-F5344CB8AC3E}">
        <p14:creationId xmlns:p14="http://schemas.microsoft.com/office/powerpoint/2010/main" val="38062177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55415DA-AE11-47A3-AB5B-19581746DA42}" type="datetimeFigureOut">
              <a:rPr lang="en-US" smtClean="0"/>
              <a:t>5/19/2022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8CB002-8513-4CA9-895A-DEEBEB194C02}" type="slidenum">
              <a:rPr lang="en-US" smtClean="0"/>
              <a:t>‹#›</a:t>
            </a:fld>
            <a:endParaRPr lang="en-US"/>
          </a:p>
        </p:txBody>
      </p:sp>
    </p:spTree>
    <p:extLst>
      <p:ext uri="{BB962C8B-B14F-4D97-AF65-F5344CB8AC3E}">
        <p14:creationId xmlns:p14="http://schemas.microsoft.com/office/powerpoint/2010/main" val="14994187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55415DA-AE11-47A3-AB5B-19581746DA42}" type="datetimeFigureOut">
              <a:rPr lang="en-US" smtClean="0"/>
              <a:t>5/19/2022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8CB002-8513-4CA9-895A-DEEBEB194C02}" type="slidenum">
              <a:rPr lang="en-US" smtClean="0"/>
              <a:t>‹#›</a:t>
            </a:fld>
            <a:endParaRPr lang="en-US"/>
          </a:p>
        </p:txBody>
      </p:sp>
    </p:spTree>
    <p:extLst>
      <p:ext uri="{BB962C8B-B14F-4D97-AF65-F5344CB8AC3E}">
        <p14:creationId xmlns:p14="http://schemas.microsoft.com/office/powerpoint/2010/main" val="12242742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5415DA-AE11-47A3-AB5B-19581746DA42}" type="datetimeFigureOut">
              <a:rPr lang="en-US" smtClean="0"/>
              <a:t>5/19/2022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8CB002-8513-4CA9-895A-DEEBEB194C02}" type="slidenum">
              <a:rPr lang="en-US" smtClean="0"/>
              <a:t>‹#›</a:t>
            </a:fld>
            <a:endParaRPr lang="en-US"/>
          </a:p>
        </p:txBody>
      </p:sp>
    </p:spTree>
    <p:extLst>
      <p:ext uri="{BB962C8B-B14F-4D97-AF65-F5344CB8AC3E}">
        <p14:creationId xmlns:p14="http://schemas.microsoft.com/office/powerpoint/2010/main" val="29274459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5415DA-AE11-47A3-AB5B-19581746DA42}" type="datetimeFigureOut">
              <a:rPr lang="en-US" smtClean="0"/>
              <a:t>5/19/2022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8CB002-8513-4CA9-895A-DEEBEB194C02}" type="slidenum">
              <a:rPr lang="en-US" smtClean="0"/>
              <a:t>‹#›</a:t>
            </a:fld>
            <a:endParaRPr lang="en-US"/>
          </a:p>
        </p:txBody>
      </p:sp>
    </p:spTree>
    <p:extLst>
      <p:ext uri="{BB962C8B-B14F-4D97-AF65-F5344CB8AC3E}">
        <p14:creationId xmlns:p14="http://schemas.microsoft.com/office/powerpoint/2010/main" val="97578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E55415DA-AE11-47A3-AB5B-19581746DA42}" type="datetimeFigureOut">
              <a:rPr lang="en-US" smtClean="0"/>
              <a:t>5/19/2022</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B38CB002-8513-4CA9-895A-DEEBEB194C02}" type="slidenum">
              <a:rPr lang="en-US" smtClean="0"/>
              <a:t>‹#›</a:t>
            </a:fld>
            <a:endParaRPr lang="en-US"/>
          </a:p>
        </p:txBody>
      </p:sp>
    </p:spTree>
    <p:extLst>
      <p:ext uri="{BB962C8B-B14F-4D97-AF65-F5344CB8AC3E}">
        <p14:creationId xmlns:p14="http://schemas.microsoft.com/office/powerpoint/2010/main" val="30654604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fif"/><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6.jfif"/><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jfif"/><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9.jpg"/><Relationship Id="rId4" Type="http://schemas.openxmlformats.org/officeDocument/2006/relationships/image" Target="../media/image8.jfif"/></Relationships>
</file>

<file path=ppt/slides/_rels/slide5.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4.jfif"/><Relationship Id="rId4" Type="http://schemas.openxmlformats.org/officeDocument/2006/relationships/image" Target="../media/image13.jfif"/></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7.jfif"/><Relationship Id="rId4" Type="http://schemas.openxmlformats.org/officeDocument/2006/relationships/image" Target="../media/image16.jp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0.jpg"/><Relationship Id="rId4" Type="http://schemas.openxmlformats.org/officeDocument/2006/relationships/image" Target="../media/image19.jfif"/></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6.jpg"/><Relationship Id="rId4" Type="http://schemas.openxmlformats.org/officeDocument/2006/relationships/image" Target="../media/image25.gif"/></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9.jpg"/><Relationship Id="rId4" Type="http://schemas.openxmlformats.org/officeDocument/2006/relationships/image" Target="../media/image28.jpg"/></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32.jpg"/><Relationship Id="rId4" Type="http://schemas.openxmlformats.org/officeDocument/2006/relationships/image" Target="../media/image31.jpg"/></Relationships>
</file>

<file path=ppt/slides/_rels/slide1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35.jpg"/><Relationship Id="rId4" Type="http://schemas.openxmlformats.org/officeDocument/2006/relationships/image" Target="../media/image34.jpg"/></Relationships>
</file>

<file path=ppt/slides/_rels/slide1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1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9.jfif"/></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42.jpeg"/><Relationship Id="rId4" Type="http://schemas.openxmlformats.org/officeDocument/2006/relationships/image" Target="../media/image41.jpeg"/></Relationships>
</file>

<file path=ppt/slides/_rels/slide1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44.jpeg"/></Relationships>
</file>

<file path=ppt/slides/_rels/slide1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48.jpeg"/><Relationship Id="rId4" Type="http://schemas.openxmlformats.org/officeDocument/2006/relationships/image" Target="../media/image47.jpeg"/></Relationships>
</file>

<file path=ppt/slides/_rels/slide1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51.jpeg"/><Relationship Id="rId4" Type="http://schemas.openxmlformats.org/officeDocument/2006/relationships/image" Target="../media/image50.jpeg"/></Relationships>
</file>

<file path=ppt/slides/_rels/slide2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54.jpeg"/><Relationship Id="rId4" Type="http://schemas.openxmlformats.org/officeDocument/2006/relationships/image" Target="../media/image5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66C1BB-643E-F69A-6ED8-506367FFC348}"/>
              </a:ext>
            </a:extLst>
          </p:cNvPr>
          <p:cNvSpPr>
            <a:spLocks noGrp="1"/>
          </p:cNvSpPr>
          <p:nvPr>
            <p:ph type="title"/>
          </p:nvPr>
        </p:nvSpPr>
        <p:spPr>
          <a:xfrm>
            <a:off x="913775" y="618517"/>
            <a:ext cx="10364451" cy="5340849"/>
          </a:xfrm>
        </p:spPr>
        <p:txBody>
          <a:bodyPr>
            <a:normAutofit/>
          </a:bodyPr>
          <a:lstStyle/>
          <a:p>
            <a:r>
              <a:rPr lang="en-US" dirty="0"/>
              <a:t>HISTORY OF TELECOMMUNICATIONS </a:t>
            </a:r>
            <a:br>
              <a:rPr lang="en-US" dirty="0"/>
            </a:br>
            <a:br>
              <a:rPr lang="en-US" dirty="0"/>
            </a:br>
            <a:r>
              <a:rPr lang="en-US" dirty="0"/>
              <a:t>DUROJAIYE PEACE OLUWASEYI</a:t>
            </a:r>
            <a:br>
              <a:rPr lang="en-US" dirty="0"/>
            </a:br>
            <a:br>
              <a:rPr lang="en-US" dirty="0"/>
            </a:br>
            <a:r>
              <a:rPr lang="en-US" dirty="0"/>
              <a:t>15CH03729</a:t>
            </a:r>
            <a:br>
              <a:rPr lang="en-US" dirty="0"/>
            </a:br>
            <a:br>
              <a:rPr lang="en-US" dirty="0"/>
            </a:br>
            <a:r>
              <a:rPr lang="en-US" dirty="0"/>
              <a:t>MIS</a:t>
            </a:r>
          </a:p>
        </p:txBody>
      </p:sp>
    </p:spTree>
    <p:extLst>
      <p:ext uri="{BB962C8B-B14F-4D97-AF65-F5344CB8AC3E}">
        <p14:creationId xmlns:p14="http://schemas.microsoft.com/office/powerpoint/2010/main" val="3002141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62034-770B-E9B1-E053-0618A4E1E7CE}"/>
              </a:ext>
            </a:extLst>
          </p:cNvPr>
          <p:cNvSpPr>
            <a:spLocks noGrp="1"/>
          </p:cNvSpPr>
          <p:nvPr>
            <p:ph type="title"/>
          </p:nvPr>
        </p:nvSpPr>
        <p:spPr/>
        <p:txBody>
          <a:bodyPr/>
          <a:lstStyle/>
          <a:p>
            <a:r>
              <a:rPr lang="en-US" dirty="0"/>
              <a:t>HISTORY OF TELECOMMUNICATIONS </a:t>
            </a:r>
          </a:p>
        </p:txBody>
      </p:sp>
      <p:sp>
        <p:nvSpPr>
          <p:cNvPr id="3" name="Content Placeholder 2">
            <a:extLst>
              <a:ext uri="{FF2B5EF4-FFF2-40B4-BE49-F238E27FC236}">
                <a16:creationId xmlns:a16="http://schemas.microsoft.com/office/drawing/2014/main" id="{812EFB80-369F-EC85-A80A-F8815CA18932}"/>
              </a:ext>
            </a:extLst>
          </p:cNvPr>
          <p:cNvSpPr>
            <a:spLocks noGrp="1"/>
          </p:cNvSpPr>
          <p:nvPr>
            <p:ph sz="quarter" idx="13"/>
          </p:nvPr>
        </p:nvSpPr>
        <p:spPr>
          <a:xfrm>
            <a:off x="913774" y="2367092"/>
            <a:ext cx="10363826" cy="4193506"/>
          </a:xfrm>
        </p:spPr>
        <p:txBody>
          <a:bodyPr>
            <a:normAutofit lnSpcReduction="10000"/>
          </a:bodyPr>
          <a:lstStyle/>
          <a:p>
            <a:r>
              <a:rPr lang="en-US" cap="none" dirty="0">
                <a:latin typeface="Times New Roman" panose="02020603050405020304" pitchFamily="18" charset="0"/>
                <a:cs typeface="Times New Roman" panose="02020603050405020304" pitchFamily="18" charset="0"/>
              </a:rPr>
              <a:t>Telecommunication is defined as the science and technology of communication over a distance. The ability to convey information quickly, accurately, and efficiently has always been one of the main focuses driving human innovation. From prehistoric man with their signal fires to the smartphone-wielding high-powered executives of today, communication still remains a key for survival and success. </a:t>
            </a:r>
          </a:p>
          <a:p>
            <a:r>
              <a:rPr lang="en-US" b="0" i="0" cap="none" dirty="0">
                <a:effectLst/>
                <a:latin typeface="Times New Roman" panose="02020603050405020304" pitchFamily="18" charset="0"/>
                <a:cs typeface="Times New Roman" panose="02020603050405020304" pitchFamily="18" charset="0"/>
              </a:rPr>
              <a:t>The new generation is likely to find it funny, it is indeed funny if we compare it to the technology that we have today, as everyone has their phone, their accounts, their own skype, google, facetime accounts. The old telephonic system, which was once expensive, has now become obsolete, as the advanced telephonic system has overtaken</a:t>
            </a:r>
            <a:r>
              <a:rPr lang="en-US" b="0" i="0" cap="none" dirty="0">
                <a:solidFill>
                  <a:srgbClr val="4A4E57"/>
                </a:solidFill>
                <a:effectLst/>
                <a:latin typeface="Times New Roman" panose="02020603050405020304" pitchFamily="18" charset="0"/>
                <a:cs typeface="Times New Roman" panose="02020603050405020304" pitchFamily="18" charset="0"/>
              </a:rPr>
              <a:t>. </a:t>
            </a:r>
            <a:r>
              <a:rPr lang="en-US" cap="none" dirty="0">
                <a:latin typeface="Times New Roman" panose="02020603050405020304" pitchFamily="18" charset="0"/>
                <a:cs typeface="Times New Roman" panose="02020603050405020304" pitchFamily="18" charset="0"/>
              </a:rPr>
              <a:t>The history of telecommunication illustrates this never-ending push for progress as it steadily parallels human growth, becoming more widespread and efficient as the development of modern civilization unfolds.</a:t>
            </a:r>
          </a:p>
          <a:p>
            <a:endParaRPr lang="en-US" b="0" i="0" cap="none" dirty="0">
              <a:solidFill>
                <a:srgbClr val="4A4E57"/>
              </a:solidFill>
              <a:effectLst/>
              <a:latin typeface="Times New Roman" panose="02020603050405020304" pitchFamily="18" charset="0"/>
              <a:cs typeface="Times New Roman" panose="02020603050405020304" pitchFamily="18" charset="0"/>
            </a:endParaRPr>
          </a:p>
          <a:p>
            <a:endParaRPr lang="en-US" sz="1600"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277160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A4EAF-BE13-62E4-F446-5830311EC9D1}"/>
              </a:ext>
            </a:extLst>
          </p:cNvPr>
          <p:cNvSpPr>
            <a:spLocks noGrp="1"/>
          </p:cNvSpPr>
          <p:nvPr>
            <p:ph type="title"/>
          </p:nvPr>
        </p:nvSpPr>
        <p:spPr/>
        <p:txBody>
          <a:bodyPr/>
          <a:lstStyle/>
          <a:p>
            <a:r>
              <a:rPr lang="en-US" dirty="0"/>
              <a:t>PRE-HISTORIC </a:t>
            </a:r>
          </a:p>
        </p:txBody>
      </p:sp>
      <p:sp>
        <p:nvSpPr>
          <p:cNvPr id="3" name="Text Placeholder 2">
            <a:extLst>
              <a:ext uri="{FF2B5EF4-FFF2-40B4-BE49-F238E27FC236}">
                <a16:creationId xmlns:a16="http://schemas.microsoft.com/office/drawing/2014/main" id="{7EDA3DBE-A57C-1039-4DD3-A45896F57A0C}"/>
              </a:ext>
            </a:extLst>
          </p:cNvPr>
          <p:cNvSpPr>
            <a:spLocks noGrp="1"/>
          </p:cNvSpPr>
          <p:nvPr>
            <p:ph type="body" idx="1"/>
          </p:nvPr>
        </p:nvSpPr>
        <p:spPr/>
        <p:txBody>
          <a:bodyPr/>
          <a:lstStyle/>
          <a:p>
            <a:endParaRPr lang="en-US" dirty="0"/>
          </a:p>
        </p:txBody>
      </p:sp>
      <p:pic>
        <p:nvPicPr>
          <p:cNvPr id="13" name="Picture Placeholder 12">
            <a:extLst>
              <a:ext uri="{FF2B5EF4-FFF2-40B4-BE49-F238E27FC236}">
                <a16:creationId xmlns:a16="http://schemas.microsoft.com/office/drawing/2014/main" id="{CCCA937C-FE69-C5AD-1EB5-DDACC7BD9136}"/>
              </a:ext>
            </a:extLst>
          </p:cNvPr>
          <p:cNvPicPr>
            <a:picLocks noGrp="1" noChangeAspect="1"/>
          </p:cNvPicPr>
          <p:nvPr>
            <p:ph type="pic" idx="15"/>
          </p:nvPr>
        </p:nvPicPr>
        <p:blipFill>
          <a:blip r:embed="rId3">
            <a:extLst>
              <a:ext uri="{28A0092B-C50C-407E-A947-70E740481C1C}">
                <a14:useLocalDpi xmlns:a14="http://schemas.microsoft.com/office/drawing/2010/main" val="0"/>
              </a:ext>
            </a:extLst>
          </a:blip>
          <a:srcRect t="19290" b="19290"/>
          <a:stretch>
            <a:fillRect/>
          </a:stretch>
        </p:blipFill>
        <p:spPr/>
      </p:pic>
      <p:sp>
        <p:nvSpPr>
          <p:cNvPr id="5" name="Text Placeholder 4">
            <a:extLst>
              <a:ext uri="{FF2B5EF4-FFF2-40B4-BE49-F238E27FC236}">
                <a16:creationId xmlns:a16="http://schemas.microsoft.com/office/drawing/2014/main" id="{5F5A68CB-3563-628F-377D-7E9882E986B4}"/>
              </a:ext>
            </a:extLst>
          </p:cNvPr>
          <p:cNvSpPr>
            <a:spLocks noGrp="1"/>
          </p:cNvSpPr>
          <p:nvPr>
            <p:ph type="body" sz="half" idx="18"/>
          </p:nvPr>
        </p:nvSpPr>
        <p:spPr/>
        <p:txBody>
          <a:bodyPr>
            <a:normAutofit fontScale="70000" lnSpcReduction="20000"/>
          </a:bodyPr>
          <a:lstStyle/>
          <a:p>
            <a:r>
              <a:rPr lang="en-US" b="0" i="0" dirty="0">
                <a:solidFill>
                  <a:srgbClr val="4C4C4C"/>
                </a:solidFill>
                <a:effectLst/>
                <a:latin typeface="museo-sans"/>
              </a:rPr>
              <a:t>Man's first attempts at distance communication were extremely limited. Prehistoric man relied on fire and smoke signals as well as drum messages to encode information over a limited geographic area as they attempted to contact neighboring clans. </a:t>
            </a:r>
            <a:endParaRPr lang="en-US" dirty="0"/>
          </a:p>
        </p:txBody>
      </p:sp>
      <p:sp>
        <p:nvSpPr>
          <p:cNvPr id="6" name="Text Placeholder 5">
            <a:extLst>
              <a:ext uri="{FF2B5EF4-FFF2-40B4-BE49-F238E27FC236}">
                <a16:creationId xmlns:a16="http://schemas.microsoft.com/office/drawing/2014/main" id="{AFE4B736-E7CF-E0E8-8EB9-9594B519792C}"/>
              </a:ext>
            </a:extLst>
          </p:cNvPr>
          <p:cNvSpPr>
            <a:spLocks noGrp="1"/>
          </p:cNvSpPr>
          <p:nvPr>
            <p:ph type="body" sz="quarter" idx="3"/>
          </p:nvPr>
        </p:nvSpPr>
        <p:spPr/>
        <p:txBody>
          <a:bodyPr/>
          <a:lstStyle/>
          <a:p>
            <a:endParaRPr lang="en-US"/>
          </a:p>
        </p:txBody>
      </p:sp>
      <p:pic>
        <p:nvPicPr>
          <p:cNvPr id="15" name="Picture Placeholder 14">
            <a:extLst>
              <a:ext uri="{FF2B5EF4-FFF2-40B4-BE49-F238E27FC236}">
                <a16:creationId xmlns:a16="http://schemas.microsoft.com/office/drawing/2014/main" id="{2907C6B4-A326-B6F2-9FCF-B3EF66A909A5}"/>
              </a:ext>
            </a:extLst>
          </p:cNvPr>
          <p:cNvPicPr>
            <a:picLocks noGrp="1" noChangeAspect="1"/>
          </p:cNvPicPr>
          <p:nvPr>
            <p:ph type="pic" idx="21"/>
          </p:nvPr>
        </p:nvPicPr>
        <p:blipFill>
          <a:blip r:embed="rId4">
            <a:extLst>
              <a:ext uri="{28A0092B-C50C-407E-A947-70E740481C1C}">
                <a14:useLocalDpi xmlns:a14="http://schemas.microsoft.com/office/drawing/2010/main" val="0"/>
              </a:ext>
            </a:extLst>
          </a:blip>
          <a:srcRect t="13662" b="13662"/>
          <a:stretch>
            <a:fillRect/>
          </a:stretch>
        </p:blipFill>
        <p:spPr/>
      </p:pic>
      <p:sp>
        <p:nvSpPr>
          <p:cNvPr id="8" name="Text Placeholder 7">
            <a:extLst>
              <a:ext uri="{FF2B5EF4-FFF2-40B4-BE49-F238E27FC236}">
                <a16:creationId xmlns:a16="http://schemas.microsoft.com/office/drawing/2014/main" id="{4D065BFF-0716-92C9-F6F3-7A34E9C0C763}"/>
              </a:ext>
            </a:extLst>
          </p:cNvPr>
          <p:cNvSpPr>
            <a:spLocks noGrp="1"/>
          </p:cNvSpPr>
          <p:nvPr>
            <p:ph type="body" sz="half" idx="19"/>
          </p:nvPr>
        </p:nvSpPr>
        <p:spPr/>
        <p:txBody>
          <a:bodyPr>
            <a:normAutofit fontScale="70000" lnSpcReduction="20000"/>
          </a:bodyPr>
          <a:lstStyle/>
          <a:p>
            <a:r>
              <a:rPr lang="en-US" b="0" i="0" dirty="0">
                <a:solidFill>
                  <a:srgbClr val="666666"/>
                </a:solidFill>
                <a:effectLst/>
                <a:latin typeface="Nunito Sans" panose="020B0604020202020204" pitchFamily="2" charset="0"/>
              </a:rPr>
              <a:t>Talking drums were used by natives in Africa, New Guinea, and South America, and smoke signals in North America and China. Contrary to what one might think, these systems were often used to do more than merely announce the presence of a camp.</a:t>
            </a:r>
            <a:endParaRPr lang="en-US" dirty="0"/>
          </a:p>
        </p:txBody>
      </p:sp>
      <p:sp>
        <p:nvSpPr>
          <p:cNvPr id="9" name="Text Placeholder 8">
            <a:extLst>
              <a:ext uri="{FF2B5EF4-FFF2-40B4-BE49-F238E27FC236}">
                <a16:creationId xmlns:a16="http://schemas.microsoft.com/office/drawing/2014/main" id="{9200E563-710F-FBBA-97AA-F93CA237F144}"/>
              </a:ext>
            </a:extLst>
          </p:cNvPr>
          <p:cNvSpPr>
            <a:spLocks noGrp="1"/>
          </p:cNvSpPr>
          <p:nvPr>
            <p:ph type="body" sz="quarter" idx="13"/>
          </p:nvPr>
        </p:nvSpPr>
        <p:spPr/>
        <p:txBody>
          <a:bodyPr/>
          <a:lstStyle/>
          <a:p>
            <a:endParaRPr lang="en-US"/>
          </a:p>
        </p:txBody>
      </p:sp>
      <p:pic>
        <p:nvPicPr>
          <p:cNvPr id="17" name="Picture Placeholder 16">
            <a:extLst>
              <a:ext uri="{FF2B5EF4-FFF2-40B4-BE49-F238E27FC236}">
                <a16:creationId xmlns:a16="http://schemas.microsoft.com/office/drawing/2014/main" id="{547E94E8-BB8F-BF91-6865-0D8D4E4214C6}"/>
              </a:ext>
            </a:extLst>
          </p:cNvPr>
          <p:cNvPicPr>
            <a:picLocks noGrp="1" noChangeAspect="1"/>
          </p:cNvPicPr>
          <p:nvPr>
            <p:ph type="pic" idx="22"/>
          </p:nvPr>
        </p:nvPicPr>
        <p:blipFill>
          <a:blip r:embed="rId5">
            <a:extLst>
              <a:ext uri="{28A0092B-C50C-407E-A947-70E740481C1C}">
                <a14:useLocalDpi xmlns:a14="http://schemas.microsoft.com/office/drawing/2010/main" val="0"/>
              </a:ext>
            </a:extLst>
          </a:blip>
          <a:srcRect t="9191" b="9191"/>
          <a:stretch>
            <a:fillRect/>
          </a:stretch>
        </p:blipFill>
        <p:spPr/>
      </p:pic>
      <p:sp>
        <p:nvSpPr>
          <p:cNvPr id="11" name="Text Placeholder 10">
            <a:extLst>
              <a:ext uri="{FF2B5EF4-FFF2-40B4-BE49-F238E27FC236}">
                <a16:creationId xmlns:a16="http://schemas.microsoft.com/office/drawing/2014/main" id="{E74A5E6B-286F-1A93-DD4B-78F3BC27D4F8}"/>
              </a:ext>
            </a:extLst>
          </p:cNvPr>
          <p:cNvSpPr>
            <a:spLocks noGrp="1"/>
          </p:cNvSpPr>
          <p:nvPr>
            <p:ph type="body" sz="half" idx="20"/>
          </p:nvPr>
        </p:nvSpPr>
        <p:spPr/>
        <p:txBody>
          <a:bodyPr>
            <a:normAutofit fontScale="77500" lnSpcReduction="20000"/>
          </a:bodyPr>
          <a:lstStyle/>
          <a:p>
            <a:r>
              <a:rPr lang="en-US" b="0" i="0" dirty="0">
                <a:solidFill>
                  <a:srgbClr val="4C4C4C"/>
                </a:solidFill>
                <a:effectLst/>
                <a:latin typeface="museo-sans"/>
              </a:rPr>
              <a:t>These signals also needed to have very simple, pre-decided meanings like "safe" or "danger" or "victory" or could be used as a form of alarm system in order to alert prehistoric clans to predators or invading clans.</a:t>
            </a:r>
            <a:endParaRPr lang="en-US" dirty="0"/>
          </a:p>
          <a:p>
            <a:endParaRPr lang="en-US" dirty="0"/>
          </a:p>
        </p:txBody>
      </p:sp>
    </p:spTree>
    <p:extLst>
      <p:ext uri="{BB962C8B-B14F-4D97-AF65-F5344CB8AC3E}">
        <p14:creationId xmlns:p14="http://schemas.microsoft.com/office/powerpoint/2010/main" val="141302228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B4D4D2-7821-31C1-921F-EF899E1B97BD}"/>
              </a:ext>
            </a:extLst>
          </p:cNvPr>
          <p:cNvSpPr>
            <a:spLocks noGrp="1"/>
          </p:cNvSpPr>
          <p:nvPr>
            <p:ph type="title"/>
          </p:nvPr>
        </p:nvSpPr>
        <p:spPr>
          <a:xfrm>
            <a:off x="913774" y="610772"/>
            <a:ext cx="10364452" cy="464216"/>
          </a:xfrm>
        </p:spPr>
        <p:txBody>
          <a:bodyPr>
            <a:normAutofit fontScale="90000"/>
          </a:bodyPr>
          <a:lstStyle/>
          <a:p>
            <a:r>
              <a:rPr lang="en-US" dirty="0"/>
              <a:t>BEFORE COMMON ERA BCE</a:t>
            </a:r>
          </a:p>
        </p:txBody>
      </p:sp>
      <p:pic>
        <p:nvPicPr>
          <p:cNvPr id="15" name="Picture Placeholder 14">
            <a:extLst>
              <a:ext uri="{FF2B5EF4-FFF2-40B4-BE49-F238E27FC236}">
                <a16:creationId xmlns:a16="http://schemas.microsoft.com/office/drawing/2014/main" id="{2DDFA580-6B4F-3EA2-5198-29C4AF95F46B}"/>
              </a:ext>
            </a:extLst>
          </p:cNvPr>
          <p:cNvPicPr>
            <a:picLocks noGrp="1" noChangeAspect="1"/>
          </p:cNvPicPr>
          <p:nvPr>
            <p:ph type="pic" idx="15"/>
          </p:nvPr>
        </p:nvPicPr>
        <p:blipFill>
          <a:blip r:embed="rId3">
            <a:extLst>
              <a:ext uri="{28A0092B-C50C-407E-A947-70E740481C1C}">
                <a14:useLocalDpi xmlns:a14="http://schemas.microsoft.com/office/drawing/2010/main" val="0"/>
              </a:ext>
            </a:extLst>
          </a:blip>
          <a:srcRect t="3757" b="3757"/>
          <a:stretch>
            <a:fillRect/>
          </a:stretch>
        </p:blipFill>
        <p:spPr/>
      </p:pic>
      <p:sp>
        <p:nvSpPr>
          <p:cNvPr id="5" name="Text Placeholder 4">
            <a:extLst>
              <a:ext uri="{FF2B5EF4-FFF2-40B4-BE49-F238E27FC236}">
                <a16:creationId xmlns:a16="http://schemas.microsoft.com/office/drawing/2014/main" id="{DCF96FA1-6D7A-E112-4A6F-2F16128227C5}"/>
              </a:ext>
            </a:extLst>
          </p:cNvPr>
          <p:cNvSpPr>
            <a:spLocks noGrp="1"/>
          </p:cNvSpPr>
          <p:nvPr>
            <p:ph type="body" sz="half" idx="18"/>
          </p:nvPr>
        </p:nvSpPr>
        <p:spPr>
          <a:xfrm>
            <a:off x="911649" y="4108401"/>
            <a:ext cx="3296409" cy="2532096"/>
          </a:xfrm>
        </p:spPr>
        <p:txBody>
          <a:bodyPr>
            <a:normAutofit/>
          </a:bodyPr>
          <a:lstStyle/>
          <a:p>
            <a:r>
              <a:rPr lang="en-US" b="0" i="0" dirty="0">
                <a:solidFill>
                  <a:srgbClr val="4C4C4C"/>
                </a:solidFill>
                <a:effectLst/>
                <a:latin typeface="museo-sans"/>
              </a:rPr>
              <a:t>Persia and Syria are credited with establishing the first pigeon messaging system around the 5th century BCE due to the discovery that pigeons have an uncanny ability to find their way back to their nests regardless of the distance. </a:t>
            </a:r>
            <a:endParaRPr lang="en-US" dirty="0"/>
          </a:p>
        </p:txBody>
      </p:sp>
      <p:pic>
        <p:nvPicPr>
          <p:cNvPr id="17" name="Picture Placeholder 16">
            <a:extLst>
              <a:ext uri="{FF2B5EF4-FFF2-40B4-BE49-F238E27FC236}">
                <a16:creationId xmlns:a16="http://schemas.microsoft.com/office/drawing/2014/main" id="{FA375A33-4B58-2A49-A410-2A32FE3274CB}"/>
              </a:ext>
            </a:extLst>
          </p:cNvPr>
          <p:cNvPicPr>
            <a:picLocks noGrp="1" noChangeAspect="1"/>
          </p:cNvPicPr>
          <p:nvPr>
            <p:ph type="pic" idx="21"/>
          </p:nvPr>
        </p:nvPicPr>
        <p:blipFill>
          <a:blip r:embed="rId4">
            <a:extLst>
              <a:ext uri="{28A0092B-C50C-407E-A947-70E740481C1C}">
                <a14:useLocalDpi xmlns:a14="http://schemas.microsoft.com/office/drawing/2010/main" val="0"/>
              </a:ext>
            </a:extLst>
          </a:blip>
          <a:srcRect t="15338" b="15338"/>
          <a:stretch>
            <a:fillRect/>
          </a:stretch>
        </p:blipFill>
        <p:spPr/>
      </p:pic>
      <p:sp>
        <p:nvSpPr>
          <p:cNvPr id="8" name="Text Placeholder 7">
            <a:extLst>
              <a:ext uri="{FF2B5EF4-FFF2-40B4-BE49-F238E27FC236}">
                <a16:creationId xmlns:a16="http://schemas.microsoft.com/office/drawing/2014/main" id="{3F70654B-7E06-8F80-7A90-4CEA063118FA}"/>
              </a:ext>
            </a:extLst>
          </p:cNvPr>
          <p:cNvSpPr>
            <a:spLocks noGrp="1"/>
          </p:cNvSpPr>
          <p:nvPr>
            <p:ph type="body" sz="half" idx="19"/>
          </p:nvPr>
        </p:nvSpPr>
        <p:spPr>
          <a:xfrm>
            <a:off x="4441348" y="4108402"/>
            <a:ext cx="3303352" cy="2248010"/>
          </a:xfrm>
        </p:spPr>
        <p:txBody>
          <a:bodyPr>
            <a:normAutofit/>
          </a:bodyPr>
          <a:lstStyle/>
          <a:p>
            <a:r>
              <a:rPr lang="en-US" b="0" i="0" dirty="0">
                <a:solidFill>
                  <a:srgbClr val="4C4C4C"/>
                </a:solidFill>
                <a:effectLst/>
                <a:latin typeface="museo-sans"/>
              </a:rPr>
              <a:t>Cyrus the Great was a Persian emperor. He is credited as having established the first postal system in the history of the world. Other ancient powers like Egypt, Rome, and China eventually built their own postal systems later on.</a:t>
            </a:r>
            <a:endParaRPr lang="en-US" dirty="0"/>
          </a:p>
        </p:txBody>
      </p:sp>
      <p:pic>
        <p:nvPicPr>
          <p:cNvPr id="23" name="Picture Placeholder 22">
            <a:extLst>
              <a:ext uri="{FF2B5EF4-FFF2-40B4-BE49-F238E27FC236}">
                <a16:creationId xmlns:a16="http://schemas.microsoft.com/office/drawing/2014/main" id="{05D8E411-AC0C-7F71-DCC9-9470F270F339}"/>
              </a:ext>
            </a:extLst>
          </p:cNvPr>
          <p:cNvPicPr>
            <a:picLocks noGrp="1" noChangeAspect="1"/>
          </p:cNvPicPr>
          <p:nvPr>
            <p:ph type="pic" idx="22"/>
          </p:nvPr>
        </p:nvPicPr>
        <p:blipFill>
          <a:blip r:embed="rId5">
            <a:extLst>
              <a:ext uri="{28A0092B-C50C-407E-A947-70E740481C1C}">
                <a14:useLocalDpi xmlns:a14="http://schemas.microsoft.com/office/drawing/2010/main" val="0"/>
              </a:ext>
            </a:extLst>
          </a:blip>
          <a:srcRect t="26158" b="26158"/>
          <a:stretch/>
        </p:blipFill>
        <p:spPr>
          <a:xfrm>
            <a:off x="8062074" y="1074988"/>
            <a:ext cx="3638695" cy="2239846"/>
          </a:xfrm>
        </p:spPr>
      </p:pic>
      <p:sp>
        <p:nvSpPr>
          <p:cNvPr id="11" name="Text Placeholder 10">
            <a:extLst>
              <a:ext uri="{FF2B5EF4-FFF2-40B4-BE49-F238E27FC236}">
                <a16:creationId xmlns:a16="http://schemas.microsoft.com/office/drawing/2014/main" id="{D93E317B-778E-F093-4031-CB8AD3106633}"/>
              </a:ext>
            </a:extLst>
          </p:cNvPr>
          <p:cNvSpPr>
            <a:spLocks noGrp="1"/>
          </p:cNvSpPr>
          <p:nvPr>
            <p:ph type="body" sz="half" idx="20"/>
          </p:nvPr>
        </p:nvSpPr>
        <p:spPr>
          <a:xfrm>
            <a:off x="7973173" y="3543167"/>
            <a:ext cx="3305053" cy="3168351"/>
          </a:xfrm>
        </p:spPr>
        <p:txBody>
          <a:bodyPr>
            <a:normAutofit fontScale="77500" lnSpcReduction="20000"/>
          </a:bodyPr>
          <a:lstStyle/>
          <a:p>
            <a:r>
              <a:rPr lang="en-US" b="0" i="0" dirty="0">
                <a:solidFill>
                  <a:srgbClr val="4C4C4C"/>
                </a:solidFill>
                <a:effectLst/>
                <a:latin typeface="museo-sans"/>
              </a:rPr>
              <a:t>In the 4th century BCE, the hydraulic semaphore was designed in ancient Greece as a method of communication, and it was vital during the first Punic War. Very much like early smoke signals or beacons, it involved a network of identical containers on separate hills, each with a vertical rod floated in it. These rods would have predetermined codes inscribed at various intervals. Someone who wished to communicate would signal another with a torch; they would synchronize and then simultaneously open their spigots and drain the water until it was at the desired code. This system also had the same limitations as smoke signals - the messages had to be pre-determined prior to sending them.</a:t>
            </a:r>
            <a:endParaRPr lang="en-US" dirty="0"/>
          </a:p>
        </p:txBody>
      </p:sp>
    </p:spTree>
    <p:extLst>
      <p:ext uri="{BB962C8B-B14F-4D97-AF65-F5344CB8AC3E}">
        <p14:creationId xmlns:p14="http://schemas.microsoft.com/office/powerpoint/2010/main" val="25056248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31F53-D58F-BD51-FCEC-CBCC56C84FB6}"/>
              </a:ext>
            </a:extLst>
          </p:cNvPr>
          <p:cNvSpPr>
            <a:spLocks noGrp="1"/>
          </p:cNvSpPr>
          <p:nvPr>
            <p:ph type="title"/>
          </p:nvPr>
        </p:nvSpPr>
        <p:spPr/>
        <p:txBody>
          <a:bodyPr/>
          <a:lstStyle/>
          <a:p>
            <a:r>
              <a:rPr lang="en-US" b="1" i="0" dirty="0">
                <a:solidFill>
                  <a:srgbClr val="4C4C4C"/>
                </a:solidFill>
                <a:effectLst/>
                <a:latin typeface="museo-sans"/>
              </a:rPr>
              <a:t>1672: First experimental acoustic (mechanical) telephone</a:t>
            </a:r>
            <a:endParaRPr lang="en-US" dirty="0"/>
          </a:p>
        </p:txBody>
      </p:sp>
      <p:pic>
        <p:nvPicPr>
          <p:cNvPr id="8" name="Content Placeholder 7">
            <a:extLst>
              <a:ext uri="{FF2B5EF4-FFF2-40B4-BE49-F238E27FC236}">
                <a16:creationId xmlns:a16="http://schemas.microsoft.com/office/drawing/2014/main" id="{EE324B93-44DB-211E-393D-E62A62F4DEF7}"/>
              </a:ext>
            </a:extLst>
          </p:cNvPr>
          <p:cNvPicPr>
            <a:picLocks noGrp="1" noChangeAspect="1"/>
          </p:cNvPicPr>
          <p:nvPr>
            <p:ph sz="quarter" idx="13"/>
          </p:nvPr>
        </p:nvPicPr>
        <p:blipFill>
          <a:blip r:embed="rId3">
            <a:extLst>
              <a:ext uri="{28A0092B-C50C-407E-A947-70E740481C1C}">
                <a14:useLocalDpi xmlns:a14="http://schemas.microsoft.com/office/drawing/2010/main" val="0"/>
              </a:ext>
            </a:extLst>
          </a:blip>
          <a:stretch>
            <a:fillRect/>
          </a:stretch>
        </p:blipFill>
        <p:spPr>
          <a:xfrm>
            <a:off x="1786122" y="2333834"/>
            <a:ext cx="2867025" cy="1590675"/>
          </a:xfrm>
        </p:spPr>
      </p:pic>
      <p:pic>
        <p:nvPicPr>
          <p:cNvPr id="10" name="Picture 9">
            <a:extLst>
              <a:ext uri="{FF2B5EF4-FFF2-40B4-BE49-F238E27FC236}">
                <a16:creationId xmlns:a16="http://schemas.microsoft.com/office/drawing/2014/main" id="{B7672B65-211C-AC69-BD84-A3F2C1C5FD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85587" y="2243346"/>
            <a:ext cx="2581275" cy="1771650"/>
          </a:xfrm>
          <a:prstGeom prst="rect">
            <a:avLst/>
          </a:prstGeom>
        </p:spPr>
      </p:pic>
      <p:sp>
        <p:nvSpPr>
          <p:cNvPr id="14" name="TextBox 13">
            <a:extLst>
              <a:ext uri="{FF2B5EF4-FFF2-40B4-BE49-F238E27FC236}">
                <a16:creationId xmlns:a16="http://schemas.microsoft.com/office/drawing/2014/main" id="{7115D1A3-3A73-5720-6018-08E4E3204E80}"/>
              </a:ext>
            </a:extLst>
          </p:cNvPr>
          <p:cNvSpPr txBox="1"/>
          <p:nvPr/>
        </p:nvSpPr>
        <p:spPr>
          <a:xfrm>
            <a:off x="968798" y="4447998"/>
            <a:ext cx="10079416" cy="798745"/>
          </a:xfrm>
          <a:prstGeom prst="rect">
            <a:avLst/>
          </a:prstGeom>
          <a:noFill/>
        </p:spPr>
        <p:txBody>
          <a:bodyPr wrap="square">
            <a:spAutoFit/>
          </a:bodyPr>
          <a:lstStyle/>
          <a:p>
            <a:pPr marL="0" marR="0" lvl="0" indent="0" algn="ctr" defTabSz="914400" rtl="0" eaLnBrk="1" fontAlgn="auto" latinLnBrk="0" hangingPunct="1">
              <a:lnSpc>
                <a:spcPct val="120000"/>
              </a:lnSpc>
              <a:spcBef>
                <a:spcPts val="1000"/>
              </a:spcBef>
              <a:spcAft>
                <a:spcPts val="0"/>
              </a:spcAft>
              <a:buClr>
                <a:prstClr val="black"/>
              </a:buClr>
              <a:buSzTx/>
              <a:buFont typeface="Arial" panose="020B0604020202020204" pitchFamily="34" charset="0"/>
              <a:buNone/>
              <a:tabLst/>
              <a:defRPr/>
            </a:pPr>
            <a:r>
              <a:rPr kumimoji="0" lang="en-US" sz="2000" b="0" i="0" u="none" strike="noStrike" kern="1200" spc="0" normalizeH="0" baseline="0" noProof="0" dirty="0">
                <a:ln>
                  <a:noFill/>
                </a:ln>
                <a:solidFill>
                  <a:srgbClr val="4C4C4C"/>
                </a:solidFill>
                <a:effectLst/>
                <a:uLnTx/>
                <a:uFillTx/>
                <a:latin typeface="Times New Roman" panose="02020603050405020304" pitchFamily="18" charset="0"/>
                <a:cs typeface="Times New Roman" panose="02020603050405020304" pitchFamily="18" charset="0"/>
              </a:rPr>
              <a:t>Robert </a:t>
            </a:r>
            <a:r>
              <a:rPr kumimoji="0" lang="en-US" sz="2000" b="0" i="0" u="none" strike="noStrike" kern="1200" spc="0" normalizeH="0" baseline="0" noProof="0" dirty="0" err="1">
                <a:ln>
                  <a:noFill/>
                </a:ln>
                <a:solidFill>
                  <a:srgbClr val="4C4C4C"/>
                </a:solidFill>
                <a:effectLst/>
                <a:uLnTx/>
                <a:uFillTx/>
                <a:latin typeface="Times New Roman" panose="02020603050405020304" pitchFamily="18" charset="0"/>
                <a:cs typeface="Times New Roman" panose="02020603050405020304" pitchFamily="18" charset="0"/>
              </a:rPr>
              <a:t>hooke</a:t>
            </a:r>
            <a:r>
              <a:rPr kumimoji="0" lang="en-US" sz="2000" b="0" i="0" u="none" strike="noStrike" kern="1200" spc="0" normalizeH="0" baseline="0" noProof="0" dirty="0">
                <a:ln>
                  <a:noFill/>
                </a:ln>
                <a:solidFill>
                  <a:srgbClr val="4C4C4C"/>
                </a:solidFill>
                <a:effectLst/>
                <a:uLnTx/>
                <a:uFillTx/>
                <a:latin typeface="Times New Roman" panose="02020603050405020304" pitchFamily="18" charset="0"/>
                <a:cs typeface="Times New Roman" panose="02020603050405020304" pitchFamily="18" charset="0"/>
              </a:rPr>
              <a:t> is first credited with creating an acoustic telephone in 1672. Hooke discovered that sound could be transmitted over wire or string into an attached earpiece or mouthpiece.</a:t>
            </a:r>
            <a:endParaRPr kumimoji="0" lang="en-US" sz="2000" b="0" i="0" u="none" strike="noStrike" kern="1200"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9301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CC8647-9768-7C52-DF65-ED0FC33061B2}"/>
              </a:ext>
            </a:extLst>
          </p:cNvPr>
          <p:cNvSpPr>
            <a:spLocks noGrp="1"/>
          </p:cNvSpPr>
          <p:nvPr>
            <p:ph type="title"/>
          </p:nvPr>
        </p:nvSpPr>
        <p:spPr/>
        <p:txBody>
          <a:bodyPr/>
          <a:lstStyle/>
          <a:p>
            <a:r>
              <a:rPr lang="en-US" b="1" i="0" dirty="0">
                <a:solidFill>
                  <a:srgbClr val="4C4C4C"/>
                </a:solidFill>
                <a:effectLst/>
                <a:latin typeface="museo-sans"/>
              </a:rPr>
              <a:t>1790: Semaphore lines (optical telegraphs)</a:t>
            </a:r>
            <a:endParaRPr lang="en-US" dirty="0"/>
          </a:p>
        </p:txBody>
      </p:sp>
      <p:pic>
        <p:nvPicPr>
          <p:cNvPr id="6" name="Content Placeholder 5">
            <a:extLst>
              <a:ext uri="{FF2B5EF4-FFF2-40B4-BE49-F238E27FC236}">
                <a16:creationId xmlns:a16="http://schemas.microsoft.com/office/drawing/2014/main" id="{CDDE9BD8-29E7-67ED-2C39-8BF3A6AE301B}"/>
              </a:ext>
            </a:extLst>
          </p:cNvPr>
          <p:cNvPicPr>
            <a:picLocks noGrp="1" noChangeAspect="1"/>
          </p:cNvPicPr>
          <p:nvPr>
            <p:ph sz="quarter" idx="13"/>
          </p:nvPr>
        </p:nvPicPr>
        <p:blipFill>
          <a:blip r:embed="rId3">
            <a:extLst>
              <a:ext uri="{28A0092B-C50C-407E-A947-70E740481C1C}">
                <a14:useLocalDpi xmlns:a14="http://schemas.microsoft.com/office/drawing/2010/main" val="0"/>
              </a:ext>
            </a:extLst>
          </a:blip>
          <a:stretch>
            <a:fillRect/>
          </a:stretch>
        </p:blipFill>
        <p:spPr>
          <a:xfrm>
            <a:off x="4480212" y="2406894"/>
            <a:ext cx="3236180" cy="2149250"/>
          </a:xfrm>
        </p:spPr>
      </p:pic>
      <p:pic>
        <p:nvPicPr>
          <p:cNvPr id="4" name="Picture Placeholder 14">
            <a:extLst>
              <a:ext uri="{FF2B5EF4-FFF2-40B4-BE49-F238E27FC236}">
                <a16:creationId xmlns:a16="http://schemas.microsoft.com/office/drawing/2014/main" id="{89A9564A-2765-39EB-7B7D-C9312F92AAFD}"/>
              </a:ext>
            </a:extLst>
          </p:cNvPr>
          <p:cNvPicPr>
            <a:picLocks noChangeAspect="1"/>
          </p:cNvPicPr>
          <p:nvPr/>
        </p:nvPicPr>
        <p:blipFill>
          <a:blip r:embed="rId4">
            <a:extLst>
              <a:ext uri="{28A0092B-C50C-407E-A947-70E740481C1C}">
                <a14:useLocalDpi xmlns:a14="http://schemas.microsoft.com/office/drawing/2010/main" val="0"/>
              </a:ext>
            </a:extLst>
          </a:blip>
          <a:srcRect t="14894" b="14894"/>
          <a:stretch>
            <a:fillRect/>
          </a:stretch>
        </p:blipFill>
        <p:spPr>
          <a:xfrm>
            <a:off x="913774" y="2367091"/>
            <a:ext cx="3303352" cy="2149249"/>
          </a:xfrm>
          <a:prstGeom prst="roundRect">
            <a:avLst>
              <a:gd name="adj" fmla="val 8841"/>
            </a:avLst>
          </a:prstGeom>
        </p:spPr>
      </p:pic>
      <p:pic>
        <p:nvPicPr>
          <p:cNvPr id="8" name="Picture 7">
            <a:extLst>
              <a:ext uri="{FF2B5EF4-FFF2-40B4-BE49-F238E27FC236}">
                <a16:creationId xmlns:a16="http://schemas.microsoft.com/office/drawing/2014/main" id="{D17561AA-C971-6EDE-748A-D51207714F4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74260" y="2214694"/>
            <a:ext cx="2819027" cy="2533650"/>
          </a:xfrm>
          <a:prstGeom prst="rect">
            <a:avLst/>
          </a:prstGeom>
        </p:spPr>
      </p:pic>
      <p:sp>
        <p:nvSpPr>
          <p:cNvPr id="10" name="TextBox 9">
            <a:extLst>
              <a:ext uri="{FF2B5EF4-FFF2-40B4-BE49-F238E27FC236}">
                <a16:creationId xmlns:a16="http://schemas.microsoft.com/office/drawing/2014/main" id="{1F7B8E8F-87C0-BAC9-BEB5-5E6E58F9CC52}"/>
              </a:ext>
            </a:extLst>
          </p:cNvPr>
          <p:cNvSpPr txBox="1"/>
          <p:nvPr/>
        </p:nvSpPr>
        <p:spPr>
          <a:xfrm>
            <a:off x="749410" y="4790875"/>
            <a:ext cx="9396453" cy="1906740"/>
          </a:xfrm>
          <a:prstGeom prst="rect">
            <a:avLst/>
          </a:prstGeom>
          <a:noFill/>
        </p:spPr>
        <p:txBody>
          <a:bodyPr wrap="square">
            <a:spAutoFit/>
          </a:bodyPr>
          <a:lstStyle/>
          <a:p>
            <a:pPr marL="0" marR="0" lvl="0" indent="0" algn="ctr" defTabSz="914400" rtl="0" eaLnBrk="1" fontAlgn="auto" latinLnBrk="0" hangingPunct="1">
              <a:lnSpc>
                <a:spcPct val="120000"/>
              </a:lnSpc>
              <a:spcBef>
                <a:spcPts val="1000"/>
              </a:spcBef>
              <a:spcAft>
                <a:spcPts val="0"/>
              </a:spcAft>
              <a:buClr>
                <a:prstClr val="black"/>
              </a:buClr>
              <a:buSzTx/>
              <a:buFont typeface="Arial" panose="020B0604020202020204" pitchFamily="34" charset="0"/>
              <a:buNone/>
              <a:tabLst/>
              <a:defRPr/>
            </a:pPr>
            <a:r>
              <a:rPr kumimoji="0" lang="en-US" sz="2000" b="0" i="0" u="none" strike="noStrike" kern="1200" spc="0" normalizeH="0" baseline="0" noProof="0" dirty="0">
                <a:ln>
                  <a:noFill/>
                </a:ln>
                <a:solidFill>
                  <a:srgbClr val="4C4C4C"/>
                </a:solidFill>
                <a:effectLst/>
                <a:uLnTx/>
                <a:uFillTx/>
                <a:latin typeface="Times New Roman" panose="02020603050405020304" pitchFamily="18" charset="0"/>
                <a:cs typeface="Times New Roman" panose="02020603050405020304" pitchFamily="18" charset="0"/>
              </a:rPr>
              <a:t>Using the maritime flag semaphore as a starting point, the chappe brothers, two </a:t>
            </a:r>
            <a:r>
              <a:rPr kumimoji="0" lang="en-US" sz="2000" b="0" i="0" u="none" strike="noStrike" kern="1200" spc="0" normalizeH="0" baseline="0" noProof="0" dirty="0" err="1">
                <a:ln>
                  <a:noFill/>
                </a:ln>
                <a:solidFill>
                  <a:srgbClr val="4C4C4C"/>
                </a:solidFill>
                <a:effectLst/>
                <a:uLnTx/>
                <a:uFillTx/>
                <a:latin typeface="Times New Roman" panose="02020603050405020304" pitchFamily="18" charset="0"/>
                <a:cs typeface="Times New Roman" panose="02020603050405020304" pitchFamily="18" charset="0"/>
              </a:rPr>
              <a:t>french</a:t>
            </a:r>
            <a:r>
              <a:rPr kumimoji="0" lang="en-US" sz="2000" b="0" i="0" u="none" strike="noStrike" kern="1200" spc="0" normalizeH="0" baseline="0" noProof="0" dirty="0">
                <a:ln>
                  <a:noFill/>
                </a:ln>
                <a:solidFill>
                  <a:srgbClr val="4C4C4C"/>
                </a:solidFill>
                <a:effectLst/>
                <a:uLnTx/>
                <a:uFillTx/>
                <a:latin typeface="Times New Roman" panose="02020603050405020304" pitchFamily="18" charset="0"/>
                <a:cs typeface="Times New Roman" panose="02020603050405020304" pitchFamily="18" charset="0"/>
              </a:rPr>
              <a:t> inventors, created the first optical telegraph system in 1790. The optical telegraph was a system of pendulums set up somewhere high like on a tower or the top of a town clock. The telegraph would swing its mechanical arms around and sign messages from one tower to the next. It was the first telecommunications system in </a:t>
            </a:r>
            <a:r>
              <a:rPr kumimoji="0" lang="en-US" sz="2000" b="0" i="0" u="none" strike="noStrike" kern="1200" spc="0" normalizeH="0" baseline="0" noProof="0" dirty="0" err="1">
                <a:ln>
                  <a:noFill/>
                </a:ln>
                <a:solidFill>
                  <a:srgbClr val="4C4C4C"/>
                </a:solidFill>
                <a:effectLst/>
                <a:uLnTx/>
                <a:uFillTx/>
                <a:latin typeface="Times New Roman" panose="02020603050405020304" pitchFamily="18" charset="0"/>
                <a:cs typeface="Times New Roman" panose="02020603050405020304" pitchFamily="18" charset="0"/>
              </a:rPr>
              <a:t>europe</a:t>
            </a:r>
            <a:r>
              <a:rPr kumimoji="0" lang="en-US" sz="2000" b="0" i="0" u="none" strike="noStrike" kern="1200" spc="0" normalizeH="0" baseline="0" noProof="0" dirty="0">
                <a:ln>
                  <a:noFill/>
                </a:ln>
                <a:solidFill>
                  <a:srgbClr val="4C4C4C"/>
                </a:solidFill>
                <a:effectLst/>
                <a:uLnTx/>
                <a:uFillTx/>
                <a:latin typeface="Times New Roman" panose="02020603050405020304" pitchFamily="18" charset="0"/>
                <a:cs typeface="Times New Roman" panose="02020603050405020304" pitchFamily="18" charset="0"/>
              </a:rPr>
              <a:t>.</a:t>
            </a:r>
            <a:endParaRPr kumimoji="0" lang="en-US" sz="2000" b="0" i="0" u="none" strike="noStrike" kern="1200"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879820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D24BC-C8C0-6200-BD74-42122D079A45}"/>
              </a:ext>
            </a:extLst>
          </p:cNvPr>
          <p:cNvSpPr>
            <a:spLocks noGrp="1"/>
          </p:cNvSpPr>
          <p:nvPr>
            <p:ph type="title"/>
          </p:nvPr>
        </p:nvSpPr>
        <p:spPr/>
        <p:txBody>
          <a:bodyPr/>
          <a:lstStyle/>
          <a:p>
            <a:r>
              <a:rPr lang="en-US" b="1" i="0" dirty="0">
                <a:solidFill>
                  <a:srgbClr val="4C4C4C"/>
                </a:solidFill>
                <a:effectLst/>
                <a:latin typeface="museo-sans"/>
              </a:rPr>
              <a:t>1838: Electrical telegraph</a:t>
            </a:r>
            <a:endParaRPr lang="en-US" dirty="0"/>
          </a:p>
        </p:txBody>
      </p:sp>
      <p:pic>
        <p:nvPicPr>
          <p:cNvPr id="4" name="Picture 2">
            <a:extLst>
              <a:ext uri="{FF2B5EF4-FFF2-40B4-BE49-F238E27FC236}">
                <a16:creationId xmlns:a16="http://schemas.microsoft.com/office/drawing/2014/main" id="{F64363AC-B9A3-37A7-0A3D-8E5AC6BE9DDA}"/>
              </a:ext>
            </a:extLst>
          </p:cNvPr>
          <p:cNvPicPr>
            <a:picLocks noGrp="1" noChangeAspect="1" noChangeArrowheads="1"/>
          </p:cNvPicPr>
          <p:nvPr>
            <p:ph sz="quarter" idx="13"/>
          </p:nvPr>
        </p:nvPicPr>
        <p:blipFill>
          <a:blip r:embed="rId3">
            <a:extLst>
              <a:ext uri="{28A0092B-C50C-407E-A947-70E740481C1C}">
                <a14:useLocalDpi xmlns:a14="http://schemas.microsoft.com/office/drawing/2010/main" val="0"/>
              </a:ext>
            </a:extLst>
          </a:blip>
          <a:srcRect/>
          <a:stretch>
            <a:fillRect/>
          </a:stretch>
        </p:blipFill>
        <p:spPr bwMode="auto">
          <a:xfrm>
            <a:off x="1175964" y="2214695"/>
            <a:ext cx="3149545" cy="210286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14A290C-BCE9-974E-8EF5-CD87B3CD91B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99000" y="2381250"/>
            <a:ext cx="2794000" cy="2095500"/>
          </a:xfrm>
          <a:prstGeom prst="rect">
            <a:avLst/>
          </a:prstGeom>
        </p:spPr>
      </p:pic>
      <p:pic>
        <p:nvPicPr>
          <p:cNvPr id="8" name="Picture 7">
            <a:extLst>
              <a:ext uri="{FF2B5EF4-FFF2-40B4-BE49-F238E27FC236}">
                <a16:creationId xmlns:a16="http://schemas.microsoft.com/office/drawing/2014/main" id="{524584E0-7399-446B-9323-A65728D09D7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48989" y="2466026"/>
            <a:ext cx="2857500" cy="2010723"/>
          </a:xfrm>
          <a:prstGeom prst="rect">
            <a:avLst/>
          </a:prstGeom>
        </p:spPr>
      </p:pic>
      <p:sp>
        <p:nvSpPr>
          <p:cNvPr id="10" name="TextBox 9">
            <a:extLst>
              <a:ext uri="{FF2B5EF4-FFF2-40B4-BE49-F238E27FC236}">
                <a16:creationId xmlns:a16="http://schemas.microsoft.com/office/drawing/2014/main" id="{0362668E-06AC-EF4B-519D-D4E81D525F2B}"/>
              </a:ext>
            </a:extLst>
          </p:cNvPr>
          <p:cNvSpPr txBox="1"/>
          <p:nvPr/>
        </p:nvSpPr>
        <p:spPr>
          <a:xfrm>
            <a:off x="757363" y="4623262"/>
            <a:ext cx="9157914" cy="1631216"/>
          </a:xfrm>
          <a:prstGeom prst="rect">
            <a:avLst/>
          </a:prstGeom>
          <a:noFill/>
        </p:spPr>
        <p:txBody>
          <a:bodyPr wrap="square">
            <a:spAutoFit/>
          </a:bodyPr>
          <a:lstStyle/>
          <a:p>
            <a:r>
              <a:rPr lang="en-US" sz="2000" b="0" i="0" dirty="0">
                <a:solidFill>
                  <a:srgbClr val="4C4C4C"/>
                </a:solidFill>
                <a:effectLst/>
                <a:latin typeface="Times New Roman" panose="02020603050405020304" pitchFamily="18" charset="0"/>
                <a:cs typeface="Times New Roman" panose="02020603050405020304" pitchFamily="18" charset="0"/>
              </a:rPr>
              <a:t>Samuel B. Morse had been working on the idea of a recording telegraph with friends Alfred Vail and Leonard Gale. They discovered that when connecting two model telegraphs together and running electricity through a wire, you could send messages by holding or releasing the buttons in a series of intervals. This became known as Morse code and lay the foundation for modern land-line phones.</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945374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80A39-D06E-66F4-762F-62F3E19F7558}"/>
              </a:ext>
            </a:extLst>
          </p:cNvPr>
          <p:cNvSpPr>
            <a:spLocks noGrp="1"/>
          </p:cNvSpPr>
          <p:nvPr>
            <p:ph type="title"/>
          </p:nvPr>
        </p:nvSpPr>
        <p:spPr/>
        <p:txBody>
          <a:bodyPr/>
          <a:lstStyle/>
          <a:p>
            <a:r>
              <a:rPr lang="en-US" b="1" i="0" dirty="0">
                <a:solidFill>
                  <a:srgbClr val="4C4C4C"/>
                </a:solidFill>
                <a:effectLst/>
                <a:latin typeface="museo-sans"/>
              </a:rPr>
              <a:t>1876: Telephones </a:t>
            </a:r>
            <a:endParaRPr lang="en-US" dirty="0"/>
          </a:p>
        </p:txBody>
      </p:sp>
      <p:pic>
        <p:nvPicPr>
          <p:cNvPr id="4" name="Picture 2" descr="telephone | History, Definition, Invention, Uses, &amp; Facts | Britannica">
            <a:extLst>
              <a:ext uri="{FF2B5EF4-FFF2-40B4-BE49-F238E27FC236}">
                <a16:creationId xmlns:a16="http://schemas.microsoft.com/office/drawing/2014/main" id="{AE9AEFE1-8240-BE49-3094-2D10D9B58BC8}"/>
              </a:ext>
            </a:extLst>
          </p:cNvPr>
          <p:cNvPicPr>
            <a:picLocks noGrp="1" noChangeAspect="1" noChangeArrowheads="1"/>
          </p:cNvPicPr>
          <p:nvPr>
            <p:ph sz="quarter" idx="13"/>
          </p:nvPr>
        </p:nvPicPr>
        <p:blipFill>
          <a:blip r:embed="rId3">
            <a:extLst>
              <a:ext uri="{28A0092B-C50C-407E-A947-70E740481C1C}">
                <a14:useLocalDpi xmlns:a14="http://schemas.microsoft.com/office/drawing/2010/main" val="0"/>
              </a:ext>
            </a:extLst>
          </a:blip>
          <a:srcRect/>
          <a:stretch>
            <a:fillRect/>
          </a:stretch>
        </p:blipFill>
        <p:spPr bwMode="auto">
          <a:xfrm>
            <a:off x="1272043" y="2214693"/>
            <a:ext cx="2857500" cy="218237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3E6F488-B347-AB51-4377-2603342043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14900" y="2462212"/>
            <a:ext cx="2362200" cy="1933575"/>
          </a:xfrm>
          <a:prstGeom prst="rect">
            <a:avLst/>
          </a:prstGeom>
        </p:spPr>
      </p:pic>
      <p:pic>
        <p:nvPicPr>
          <p:cNvPr id="8" name="Picture 7">
            <a:extLst>
              <a:ext uri="{FF2B5EF4-FFF2-40B4-BE49-F238E27FC236}">
                <a16:creationId xmlns:a16="http://schemas.microsoft.com/office/drawing/2014/main" id="{AAE3B284-30E1-57F2-DCDB-000537CF2C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68424" y="2285999"/>
            <a:ext cx="3048000" cy="2286000"/>
          </a:xfrm>
          <a:prstGeom prst="rect">
            <a:avLst/>
          </a:prstGeom>
        </p:spPr>
      </p:pic>
      <p:sp>
        <p:nvSpPr>
          <p:cNvPr id="10" name="TextBox 9">
            <a:extLst>
              <a:ext uri="{FF2B5EF4-FFF2-40B4-BE49-F238E27FC236}">
                <a16:creationId xmlns:a16="http://schemas.microsoft.com/office/drawing/2014/main" id="{1C28C79E-3DC9-D0E8-5503-7C2F1E4AD729}"/>
              </a:ext>
            </a:extLst>
          </p:cNvPr>
          <p:cNvSpPr txBox="1"/>
          <p:nvPr/>
        </p:nvSpPr>
        <p:spPr>
          <a:xfrm>
            <a:off x="741459" y="4819517"/>
            <a:ext cx="9420308" cy="1323439"/>
          </a:xfrm>
          <a:prstGeom prst="rect">
            <a:avLst/>
          </a:prstGeom>
          <a:noFill/>
        </p:spPr>
        <p:txBody>
          <a:bodyPr wrap="square">
            <a:spAutoFit/>
          </a:bodyPr>
          <a:lstStyle/>
          <a:p>
            <a:r>
              <a:rPr lang="en-US" sz="2000" b="0" i="0" dirty="0">
                <a:solidFill>
                  <a:srgbClr val="4C4C4C"/>
                </a:solidFill>
                <a:effectLst/>
                <a:latin typeface="Times New Roman" panose="02020603050405020304" pitchFamily="18" charset="0"/>
                <a:cs typeface="Times New Roman" panose="02020603050405020304" pitchFamily="18" charset="0"/>
              </a:rPr>
              <a:t>The year 1876 was a big one for Alexander Graham Bell. Having come to the U.S. as a teacher for the deaf, he had been trying to figure out a way to transmit speech electronically. Despite little support from his friends, he successfully invented the telephone in March of 1876.</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667295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2E1C1-7E17-251F-2A76-702A9A09447D}"/>
              </a:ext>
            </a:extLst>
          </p:cNvPr>
          <p:cNvSpPr>
            <a:spLocks noGrp="1"/>
          </p:cNvSpPr>
          <p:nvPr>
            <p:ph type="title"/>
          </p:nvPr>
        </p:nvSpPr>
        <p:spPr/>
        <p:txBody>
          <a:bodyPr/>
          <a:lstStyle/>
          <a:p>
            <a:r>
              <a:rPr lang="en-US" b="1" i="0" dirty="0">
                <a:solidFill>
                  <a:srgbClr val="4C4C4C"/>
                </a:solidFill>
                <a:effectLst/>
                <a:latin typeface="museo-sans"/>
              </a:rPr>
              <a:t>1896: Radio</a:t>
            </a:r>
            <a:endParaRPr lang="en-US" dirty="0"/>
          </a:p>
        </p:txBody>
      </p:sp>
      <p:pic>
        <p:nvPicPr>
          <p:cNvPr id="4" name="Picture 4" descr="Research and Invention - Radio Year: 1895 Inventor: Guglielmo Marconi In  1895, a young Italian named Gugliemo Marconi invented what he called “the  wireless telegraph” while experimenting in his parents' attic. He">
            <a:extLst>
              <a:ext uri="{FF2B5EF4-FFF2-40B4-BE49-F238E27FC236}">
                <a16:creationId xmlns:a16="http://schemas.microsoft.com/office/drawing/2014/main" id="{68748D38-B8D1-BEF6-4B5A-BB0E222C26DC}"/>
              </a:ext>
            </a:extLst>
          </p:cNvPr>
          <p:cNvPicPr>
            <a:picLocks noGrp="1" noChangeAspect="1" noChangeArrowheads="1"/>
          </p:cNvPicPr>
          <p:nvPr>
            <p:ph sz="quarter" idx="13"/>
          </p:nvPr>
        </p:nvPicPr>
        <p:blipFill>
          <a:blip r:embed="rId3">
            <a:extLst>
              <a:ext uri="{28A0092B-C50C-407E-A947-70E740481C1C}">
                <a14:useLocalDpi xmlns:a14="http://schemas.microsoft.com/office/drawing/2010/main" val="0"/>
              </a:ext>
            </a:extLst>
          </a:blip>
          <a:srcRect/>
          <a:stretch>
            <a:fillRect/>
          </a:stretch>
        </p:blipFill>
        <p:spPr bwMode="auto">
          <a:xfrm>
            <a:off x="785607" y="2134283"/>
            <a:ext cx="3438524" cy="2213941"/>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Made up in Britain: Radio : Marconi 1896">
            <a:extLst>
              <a:ext uri="{FF2B5EF4-FFF2-40B4-BE49-F238E27FC236}">
                <a16:creationId xmlns:a16="http://schemas.microsoft.com/office/drawing/2014/main" id="{AECC1BBA-4BAF-291F-89A8-812E22597F1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76738" y="2000250"/>
            <a:ext cx="3438525" cy="2213941"/>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Free radio communication Pictures | Royalty-Free | FreeImages">
            <a:extLst>
              <a:ext uri="{FF2B5EF4-FFF2-40B4-BE49-F238E27FC236}">
                <a16:creationId xmlns:a16="http://schemas.microsoft.com/office/drawing/2014/main" id="{F382F4B1-425B-78FC-1A23-6FB51266E95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84669" y="1946916"/>
            <a:ext cx="2724150" cy="227647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BD81F147-141A-3BCC-AA15-FBF2914E87D3}"/>
              </a:ext>
            </a:extLst>
          </p:cNvPr>
          <p:cNvSpPr txBox="1"/>
          <p:nvPr/>
        </p:nvSpPr>
        <p:spPr>
          <a:xfrm>
            <a:off x="686215" y="4643307"/>
            <a:ext cx="9680297" cy="1631216"/>
          </a:xfrm>
          <a:prstGeom prst="rect">
            <a:avLst/>
          </a:prstGeom>
          <a:noFill/>
        </p:spPr>
        <p:txBody>
          <a:bodyPr wrap="square">
            <a:spAutoFit/>
          </a:bodyPr>
          <a:lstStyle/>
          <a:p>
            <a:r>
              <a:rPr lang="en-US" sz="2000" b="0" i="0" dirty="0">
                <a:solidFill>
                  <a:srgbClr val="4C4C4C"/>
                </a:solidFill>
                <a:effectLst/>
                <a:latin typeface="Times New Roman" panose="02020603050405020304" pitchFamily="18" charset="0"/>
                <a:cs typeface="Times New Roman" panose="02020603050405020304" pitchFamily="18" charset="0"/>
              </a:rPr>
              <a:t>Undaunted by his defeat in the U.S. courts, Marconi kept working on his own versions of wireless transmission of sound. In 1896, he sent his first long-distance wireless transmission. The signal was sent over a distance of 2 kilometers. The recipient of this signal waved a white kerchief to show that it had been received. This earned Marconi a place in the history books as the man who gave us the first radio.</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99329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92E97-916D-F9D5-9E47-A24C41398BD0}"/>
              </a:ext>
            </a:extLst>
          </p:cNvPr>
          <p:cNvSpPr>
            <a:spLocks noGrp="1"/>
          </p:cNvSpPr>
          <p:nvPr>
            <p:ph type="title"/>
          </p:nvPr>
        </p:nvSpPr>
        <p:spPr/>
        <p:txBody>
          <a:bodyPr/>
          <a:lstStyle/>
          <a:p>
            <a:r>
              <a:rPr lang="en-US" b="1" i="0" dirty="0">
                <a:solidFill>
                  <a:srgbClr val="4C4C4C"/>
                </a:solidFill>
                <a:effectLst/>
                <a:latin typeface="museo-sans"/>
              </a:rPr>
              <a:t>1927: Television</a:t>
            </a:r>
            <a:endParaRPr lang="en-US" dirty="0"/>
          </a:p>
        </p:txBody>
      </p:sp>
      <p:pic>
        <p:nvPicPr>
          <p:cNvPr id="4" name="Picture 6" descr="Philo Farnsworth | Biography, Inventions, &amp; Facts | Britannica">
            <a:extLst>
              <a:ext uri="{FF2B5EF4-FFF2-40B4-BE49-F238E27FC236}">
                <a16:creationId xmlns:a16="http://schemas.microsoft.com/office/drawing/2014/main" id="{1A6CA31B-2C04-BE32-2E8D-785076660C04}"/>
              </a:ext>
            </a:extLst>
          </p:cNvPr>
          <p:cNvPicPr>
            <a:picLocks noGrp="1" noChangeAspect="1" noChangeArrowheads="1"/>
          </p:cNvPicPr>
          <p:nvPr>
            <p:ph sz="quarter" idx="13"/>
          </p:nvPr>
        </p:nvPicPr>
        <p:blipFill>
          <a:blip r:embed="rId3">
            <a:extLst>
              <a:ext uri="{28A0092B-C50C-407E-A947-70E740481C1C}">
                <a14:useLocalDpi xmlns:a14="http://schemas.microsoft.com/office/drawing/2010/main" val="0"/>
              </a:ext>
            </a:extLst>
          </a:blip>
          <a:srcRect/>
          <a:stretch>
            <a:fillRect/>
          </a:stretch>
        </p:blipFill>
        <p:spPr bwMode="auto">
          <a:xfrm>
            <a:off x="736212" y="2019093"/>
            <a:ext cx="3318953" cy="232430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4C521A5-D685-3C55-3F75-943B399870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36924" y="2087076"/>
            <a:ext cx="3069581" cy="2324308"/>
          </a:xfrm>
          <a:prstGeom prst="rect">
            <a:avLst/>
          </a:prstGeom>
        </p:spPr>
      </p:pic>
      <p:pic>
        <p:nvPicPr>
          <p:cNvPr id="8" name="Picture 7">
            <a:extLst>
              <a:ext uri="{FF2B5EF4-FFF2-40B4-BE49-F238E27FC236}">
                <a16:creationId xmlns:a16="http://schemas.microsoft.com/office/drawing/2014/main" id="{A9BBA6D4-CBA0-F09B-4B0C-BC16EA8630D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88265" y="2019092"/>
            <a:ext cx="3567523" cy="2324308"/>
          </a:xfrm>
          <a:prstGeom prst="rect">
            <a:avLst/>
          </a:prstGeom>
        </p:spPr>
      </p:pic>
      <p:sp>
        <p:nvSpPr>
          <p:cNvPr id="10" name="TextBox 9">
            <a:extLst>
              <a:ext uri="{FF2B5EF4-FFF2-40B4-BE49-F238E27FC236}">
                <a16:creationId xmlns:a16="http://schemas.microsoft.com/office/drawing/2014/main" id="{322BDE95-AD7E-EEB8-4913-48D101B6BA53}"/>
              </a:ext>
            </a:extLst>
          </p:cNvPr>
          <p:cNvSpPr txBox="1"/>
          <p:nvPr/>
        </p:nvSpPr>
        <p:spPr>
          <a:xfrm>
            <a:off x="643558" y="4485157"/>
            <a:ext cx="10364450" cy="1323439"/>
          </a:xfrm>
          <a:prstGeom prst="rect">
            <a:avLst/>
          </a:prstGeom>
          <a:noFill/>
        </p:spPr>
        <p:txBody>
          <a:bodyPr wrap="square">
            <a:spAutoFit/>
          </a:bodyPr>
          <a:lstStyle/>
          <a:p>
            <a:r>
              <a:rPr lang="en-US" sz="2000" b="0" i="0" dirty="0">
                <a:solidFill>
                  <a:srgbClr val="4C4C4C"/>
                </a:solidFill>
                <a:effectLst/>
                <a:latin typeface="Times New Roman" panose="02020603050405020304" pitchFamily="18" charset="0"/>
                <a:cs typeface="Times New Roman" panose="02020603050405020304" pitchFamily="18" charset="0"/>
              </a:rPr>
              <a:t>Phillip T. Farnsworth made media history on September 7, 1927, when he demonstrated the first working television set. He had been working on a method to transmit images: What he discovered was that you could encode radio waves with an image and then project them back onto the screen. This gave us the first television prototype.</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472548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4BA7D-DF01-BA9E-FBB7-B24FEB218216}"/>
              </a:ext>
            </a:extLst>
          </p:cNvPr>
          <p:cNvSpPr>
            <a:spLocks noGrp="1"/>
          </p:cNvSpPr>
          <p:nvPr>
            <p:ph type="title"/>
          </p:nvPr>
        </p:nvSpPr>
        <p:spPr/>
        <p:txBody>
          <a:bodyPr/>
          <a:lstStyle/>
          <a:p>
            <a:r>
              <a:rPr lang="en-US" b="1" i="0" dirty="0">
                <a:solidFill>
                  <a:srgbClr val="4C4C4C"/>
                </a:solidFill>
                <a:effectLst/>
                <a:latin typeface="museo-sans"/>
              </a:rPr>
              <a:t>1962: Commercial telecommunications satellite</a:t>
            </a:r>
            <a:endParaRPr lang="en-US" dirty="0"/>
          </a:p>
        </p:txBody>
      </p:sp>
      <p:pic>
        <p:nvPicPr>
          <p:cNvPr id="4" name="Picture 2" descr="Telstar 1 Photos: Legacy of 1st TV Communications Satellite | Space">
            <a:extLst>
              <a:ext uri="{FF2B5EF4-FFF2-40B4-BE49-F238E27FC236}">
                <a16:creationId xmlns:a16="http://schemas.microsoft.com/office/drawing/2014/main" id="{F3EC8D8D-B8B9-EA8F-7E07-E09221174B9F}"/>
              </a:ext>
            </a:extLst>
          </p:cNvPr>
          <p:cNvPicPr>
            <a:picLocks noGrp="1" noChangeAspect="1" noChangeArrowheads="1"/>
          </p:cNvPicPr>
          <p:nvPr>
            <p:ph sz="quarter" idx="13"/>
          </p:nvPr>
        </p:nvPicPr>
        <p:blipFill>
          <a:blip r:embed="rId3">
            <a:extLst>
              <a:ext uri="{28A0092B-C50C-407E-A947-70E740481C1C}">
                <a14:useLocalDpi xmlns:a14="http://schemas.microsoft.com/office/drawing/2010/main" val="0"/>
              </a:ext>
            </a:extLst>
          </a:blip>
          <a:srcRect/>
          <a:stretch>
            <a:fillRect/>
          </a:stretch>
        </p:blipFill>
        <p:spPr bwMode="auto">
          <a:xfrm>
            <a:off x="1021453" y="2214694"/>
            <a:ext cx="2715660" cy="20288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65A8B65-5AFE-133F-69E5-705E1CE548F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95531" y="2214694"/>
            <a:ext cx="3810000" cy="2028825"/>
          </a:xfrm>
          <a:prstGeom prst="rect">
            <a:avLst/>
          </a:prstGeom>
        </p:spPr>
      </p:pic>
      <p:pic>
        <p:nvPicPr>
          <p:cNvPr id="8" name="Picture 7">
            <a:extLst>
              <a:ext uri="{FF2B5EF4-FFF2-40B4-BE49-F238E27FC236}">
                <a16:creationId xmlns:a16="http://schemas.microsoft.com/office/drawing/2014/main" id="{E2EBE177-7F0F-7296-BD44-9ED8819E322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54618" y="2214693"/>
            <a:ext cx="3972339" cy="2098889"/>
          </a:xfrm>
          <a:prstGeom prst="rect">
            <a:avLst/>
          </a:prstGeom>
        </p:spPr>
      </p:pic>
      <p:sp>
        <p:nvSpPr>
          <p:cNvPr id="10" name="TextBox 9">
            <a:extLst>
              <a:ext uri="{FF2B5EF4-FFF2-40B4-BE49-F238E27FC236}">
                <a16:creationId xmlns:a16="http://schemas.microsoft.com/office/drawing/2014/main" id="{EBDE463E-DBFB-50E5-8665-F710B1E82F2F}"/>
              </a:ext>
            </a:extLst>
          </p:cNvPr>
          <p:cNvSpPr txBox="1"/>
          <p:nvPr/>
        </p:nvSpPr>
        <p:spPr>
          <a:xfrm>
            <a:off x="913775" y="4499258"/>
            <a:ext cx="11013182" cy="1569660"/>
          </a:xfrm>
          <a:prstGeom prst="rect">
            <a:avLst/>
          </a:prstGeom>
          <a:noFill/>
        </p:spPr>
        <p:txBody>
          <a:bodyPr wrap="square">
            <a:spAutoFit/>
          </a:bodyPr>
          <a:lstStyle/>
          <a:p>
            <a:r>
              <a:rPr lang="en-US" sz="2400" b="0" i="0" dirty="0">
                <a:solidFill>
                  <a:srgbClr val="4C4C4C"/>
                </a:solidFill>
                <a:effectLst/>
                <a:latin typeface="Times New Roman" panose="02020603050405020304" pitchFamily="18" charset="0"/>
                <a:cs typeface="Times New Roman" panose="02020603050405020304" pitchFamily="18" charset="0"/>
              </a:rPr>
              <a:t>The Communications Satellite Act was officially passed in 1962, allowing telecommunications to finally go into space. AT&amp;T was in the process of constructing their satellites, and two short years later, they would have put six telecommunications satellites into orbit.</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700981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8E3BE-B286-5869-3C1C-A7172ACB3D03}"/>
              </a:ext>
            </a:extLst>
          </p:cNvPr>
          <p:cNvSpPr>
            <a:spLocks noGrp="1"/>
          </p:cNvSpPr>
          <p:nvPr>
            <p:ph type="title"/>
          </p:nvPr>
        </p:nvSpPr>
        <p:spPr/>
        <p:txBody>
          <a:bodyPr/>
          <a:lstStyle/>
          <a:p>
            <a:r>
              <a:rPr lang="en-US" b="1" i="0" dirty="0">
                <a:solidFill>
                  <a:srgbClr val="4C4C4C"/>
                </a:solidFill>
                <a:effectLst/>
                <a:latin typeface="museo-sans"/>
              </a:rPr>
              <a:t>1964: Fiber-optic telecommunications</a:t>
            </a:r>
            <a:endParaRPr lang="en-US" dirty="0"/>
          </a:p>
        </p:txBody>
      </p:sp>
      <p:pic>
        <p:nvPicPr>
          <p:cNvPr id="4" name="Picture 4" descr="Milestones:First Optical Fiber Laser and Amplifier, 1961-1964 - Engineering  and Technology History Wiki">
            <a:extLst>
              <a:ext uri="{FF2B5EF4-FFF2-40B4-BE49-F238E27FC236}">
                <a16:creationId xmlns:a16="http://schemas.microsoft.com/office/drawing/2014/main" id="{B5F659F3-3169-A4DD-73E8-A3EBFD40B4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3774" y="2367092"/>
            <a:ext cx="3301828" cy="2613520"/>
          </a:xfrm>
          <a:prstGeom prst="rect">
            <a:avLst/>
          </a:prstGeom>
          <a:noFill/>
          <a:extLst>
            <a:ext uri="{909E8E84-426E-40DD-AFC4-6F175D3DCCD1}">
              <a14:hiddenFill xmlns:a14="http://schemas.microsoft.com/office/drawing/2010/main">
                <a:solidFill>
                  <a:srgbClr val="FFFFFF"/>
                </a:solidFill>
              </a14:hiddenFill>
            </a:ext>
          </a:extLst>
        </p:spPr>
      </p:pic>
      <p:pic>
        <p:nvPicPr>
          <p:cNvPr id="10" name="Content Placeholder 9">
            <a:extLst>
              <a:ext uri="{FF2B5EF4-FFF2-40B4-BE49-F238E27FC236}">
                <a16:creationId xmlns:a16="http://schemas.microsoft.com/office/drawing/2014/main" id="{5E9ED266-541B-5301-BB9E-3DDFC41FEEBF}"/>
              </a:ext>
            </a:extLst>
          </p:cNvPr>
          <p:cNvPicPr>
            <a:picLocks noGrp="1" noChangeAspect="1"/>
          </p:cNvPicPr>
          <p:nvPr>
            <p:ph sz="quarter" idx="13"/>
          </p:nvPr>
        </p:nvPicPr>
        <p:blipFill>
          <a:blip r:embed="rId4">
            <a:extLst>
              <a:ext uri="{28A0092B-C50C-407E-A947-70E740481C1C}">
                <a14:useLocalDpi xmlns:a14="http://schemas.microsoft.com/office/drawing/2010/main" val="0"/>
              </a:ext>
            </a:extLst>
          </a:blip>
          <a:stretch>
            <a:fillRect/>
          </a:stretch>
        </p:blipFill>
        <p:spPr>
          <a:xfrm>
            <a:off x="4248733" y="2367092"/>
            <a:ext cx="4189590" cy="2613520"/>
          </a:xfrm>
        </p:spPr>
      </p:pic>
      <p:pic>
        <p:nvPicPr>
          <p:cNvPr id="12" name="Picture 11">
            <a:extLst>
              <a:ext uri="{FF2B5EF4-FFF2-40B4-BE49-F238E27FC236}">
                <a16:creationId xmlns:a16="http://schemas.microsoft.com/office/drawing/2014/main" id="{6A9AE303-6540-2688-6A5C-13D20F58B5C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65899" y="2500182"/>
            <a:ext cx="3210753" cy="2143125"/>
          </a:xfrm>
          <a:prstGeom prst="rect">
            <a:avLst/>
          </a:prstGeom>
        </p:spPr>
      </p:pic>
      <p:sp>
        <p:nvSpPr>
          <p:cNvPr id="14" name="TextBox 13">
            <a:extLst>
              <a:ext uri="{FF2B5EF4-FFF2-40B4-BE49-F238E27FC236}">
                <a16:creationId xmlns:a16="http://schemas.microsoft.com/office/drawing/2014/main" id="{66D06581-BB24-B25B-67CC-F42E91D965EC}"/>
              </a:ext>
            </a:extLst>
          </p:cNvPr>
          <p:cNvSpPr txBox="1"/>
          <p:nvPr/>
        </p:nvSpPr>
        <p:spPr>
          <a:xfrm>
            <a:off x="772767" y="5059439"/>
            <a:ext cx="10985224" cy="1323439"/>
          </a:xfrm>
          <a:prstGeom prst="rect">
            <a:avLst/>
          </a:prstGeom>
          <a:noFill/>
        </p:spPr>
        <p:txBody>
          <a:bodyPr wrap="square">
            <a:spAutoFit/>
          </a:bodyPr>
          <a:lstStyle/>
          <a:p>
            <a:r>
              <a:rPr lang="en-US" sz="2000" b="0" i="0" dirty="0">
                <a:solidFill>
                  <a:srgbClr val="4C4C4C"/>
                </a:solidFill>
                <a:effectLst/>
                <a:latin typeface="Times New Roman" panose="02020603050405020304" pitchFamily="18" charset="0"/>
                <a:cs typeface="Times New Roman" panose="02020603050405020304" pitchFamily="18" charset="0"/>
              </a:rPr>
              <a:t>In 1964, Charles Kao and George </a:t>
            </a:r>
            <a:r>
              <a:rPr lang="en-US" sz="2000" b="0" i="0" dirty="0" err="1">
                <a:solidFill>
                  <a:srgbClr val="4C4C4C"/>
                </a:solidFill>
                <a:effectLst/>
                <a:latin typeface="Times New Roman" panose="02020603050405020304" pitchFamily="18" charset="0"/>
                <a:cs typeface="Times New Roman" panose="02020603050405020304" pitchFamily="18" charset="0"/>
              </a:rPr>
              <a:t>Hockham</a:t>
            </a:r>
            <a:r>
              <a:rPr lang="en-US" sz="2000" b="0" i="0" dirty="0">
                <a:solidFill>
                  <a:srgbClr val="4C4C4C"/>
                </a:solidFill>
                <a:effectLst/>
                <a:latin typeface="Times New Roman" panose="02020603050405020304" pitchFamily="18" charset="0"/>
                <a:cs typeface="Times New Roman" panose="02020603050405020304" pitchFamily="18" charset="0"/>
              </a:rPr>
              <a:t> published a paper that proved that fiber-optic communication could be possible as long as the fibers used to transmit the information were free of impurities. This discovery reopened the door Alexander Graham Bell had first created with his photophone, allowing sound to be transmitted over beams of light.</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241862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CCAD8-B370-5B6B-6475-7FB65C338E6B}"/>
              </a:ext>
            </a:extLst>
          </p:cNvPr>
          <p:cNvSpPr>
            <a:spLocks noGrp="1"/>
          </p:cNvSpPr>
          <p:nvPr>
            <p:ph type="title"/>
          </p:nvPr>
        </p:nvSpPr>
        <p:spPr/>
        <p:txBody>
          <a:bodyPr/>
          <a:lstStyle/>
          <a:p>
            <a:r>
              <a:rPr lang="en-US" b="1" i="0" dirty="0">
                <a:solidFill>
                  <a:srgbClr val="4C4C4C"/>
                </a:solidFill>
                <a:effectLst/>
                <a:latin typeface="museo-sans"/>
              </a:rPr>
              <a:t>1969: Computer networking</a:t>
            </a:r>
            <a:endParaRPr lang="en-US" dirty="0"/>
          </a:p>
        </p:txBody>
      </p:sp>
      <p:pic>
        <p:nvPicPr>
          <p:cNvPr id="4" name="Picture 6" descr="A Stuttered Hello to ARPANET: How the Internet Was Born – Brewminate: A  Bold Blend of News and Ideas">
            <a:extLst>
              <a:ext uri="{FF2B5EF4-FFF2-40B4-BE49-F238E27FC236}">
                <a16:creationId xmlns:a16="http://schemas.microsoft.com/office/drawing/2014/main" id="{2DF05453-06A1-9757-A884-D9B5918ED53A}"/>
              </a:ext>
            </a:extLst>
          </p:cNvPr>
          <p:cNvPicPr>
            <a:picLocks noGrp="1" noChangeAspect="1" noChangeArrowheads="1"/>
          </p:cNvPicPr>
          <p:nvPr>
            <p:ph sz="quarter" idx="13"/>
          </p:nvPr>
        </p:nvPicPr>
        <p:blipFill>
          <a:blip r:embed="rId3">
            <a:extLst>
              <a:ext uri="{28A0092B-C50C-407E-A947-70E740481C1C}">
                <a14:useLocalDpi xmlns:a14="http://schemas.microsoft.com/office/drawing/2010/main" val="0"/>
              </a:ext>
            </a:extLst>
          </a:blip>
          <a:srcRect/>
          <a:stretch>
            <a:fillRect/>
          </a:stretch>
        </p:blipFill>
        <p:spPr bwMode="auto">
          <a:xfrm>
            <a:off x="913774" y="2214695"/>
            <a:ext cx="3449504" cy="194980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9AA01C3-DFBC-7EA1-8323-B131159EAC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55799" y="2255317"/>
            <a:ext cx="2972925" cy="1868557"/>
          </a:xfrm>
          <a:prstGeom prst="rect">
            <a:avLst/>
          </a:prstGeom>
        </p:spPr>
      </p:pic>
      <p:pic>
        <p:nvPicPr>
          <p:cNvPr id="8" name="Picture 7">
            <a:extLst>
              <a:ext uri="{FF2B5EF4-FFF2-40B4-BE49-F238E27FC236}">
                <a16:creationId xmlns:a16="http://schemas.microsoft.com/office/drawing/2014/main" id="{D9E27291-B010-DE1E-FD34-993C41ADE15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59197" y="2188860"/>
            <a:ext cx="3009900" cy="2349500"/>
          </a:xfrm>
          <a:prstGeom prst="rect">
            <a:avLst/>
          </a:prstGeom>
        </p:spPr>
      </p:pic>
      <p:sp>
        <p:nvSpPr>
          <p:cNvPr id="10" name="TextBox 9">
            <a:extLst>
              <a:ext uri="{FF2B5EF4-FFF2-40B4-BE49-F238E27FC236}">
                <a16:creationId xmlns:a16="http://schemas.microsoft.com/office/drawing/2014/main" id="{8689B74A-5CDC-1B28-92EB-FFBC1B90D12B}"/>
              </a:ext>
            </a:extLst>
          </p:cNvPr>
          <p:cNvSpPr txBox="1"/>
          <p:nvPr/>
        </p:nvSpPr>
        <p:spPr>
          <a:xfrm>
            <a:off x="913774" y="4757028"/>
            <a:ext cx="10496348" cy="1200329"/>
          </a:xfrm>
          <a:prstGeom prst="rect">
            <a:avLst/>
          </a:prstGeom>
          <a:noFill/>
        </p:spPr>
        <p:txBody>
          <a:bodyPr wrap="square">
            <a:spAutoFit/>
          </a:bodyPr>
          <a:lstStyle/>
          <a:p>
            <a:r>
              <a:rPr lang="en-US" sz="2400" b="0" i="0" dirty="0">
                <a:solidFill>
                  <a:srgbClr val="4C4C4C"/>
                </a:solidFill>
                <a:effectLst/>
                <a:latin typeface="Times New Roman" panose="02020603050405020304" pitchFamily="18" charset="0"/>
                <a:cs typeface="Times New Roman" panose="02020603050405020304" pitchFamily="18" charset="0"/>
              </a:rPr>
              <a:t>In October of 1969, the first data traveled between nodes of the ARPANET, a predecessor of the Internet. This was the first computer network and was invented by Charley Kline and Bill Duvall.</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44243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E64C97-D2D9-3590-964F-F14C6E3B29AC}"/>
              </a:ext>
            </a:extLst>
          </p:cNvPr>
          <p:cNvSpPr>
            <a:spLocks noGrp="1"/>
          </p:cNvSpPr>
          <p:nvPr>
            <p:ph type="title"/>
          </p:nvPr>
        </p:nvSpPr>
        <p:spPr/>
        <p:txBody>
          <a:bodyPr/>
          <a:lstStyle/>
          <a:p>
            <a:r>
              <a:rPr lang="en-US" b="1" i="0" dirty="0">
                <a:solidFill>
                  <a:srgbClr val="4C4C4C"/>
                </a:solidFill>
                <a:effectLst/>
                <a:latin typeface="museo-sans"/>
              </a:rPr>
              <a:t>1973: First modern-era mobile phone</a:t>
            </a:r>
            <a:endParaRPr lang="en-US" dirty="0"/>
          </a:p>
        </p:txBody>
      </p:sp>
      <p:pic>
        <p:nvPicPr>
          <p:cNvPr id="4" name="Picture 2" descr="1st mobile phone call is made, April 3, 1973 - EDN">
            <a:extLst>
              <a:ext uri="{FF2B5EF4-FFF2-40B4-BE49-F238E27FC236}">
                <a16:creationId xmlns:a16="http://schemas.microsoft.com/office/drawing/2014/main" id="{E925FB89-D986-DB18-4FA8-ADFD73A08DF0}"/>
              </a:ext>
            </a:extLst>
          </p:cNvPr>
          <p:cNvPicPr>
            <a:picLocks noGrp="1" noChangeAspect="1" noChangeArrowheads="1"/>
          </p:cNvPicPr>
          <p:nvPr>
            <p:ph sz="quarter" idx="13"/>
          </p:nvPr>
        </p:nvPicPr>
        <p:blipFill>
          <a:blip r:embed="rId3">
            <a:extLst>
              <a:ext uri="{28A0092B-C50C-407E-A947-70E740481C1C}">
                <a14:useLocalDpi xmlns:a14="http://schemas.microsoft.com/office/drawing/2010/main" val="0"/>
              </a:ext>
            </a:extLst>
          </a:blip>
          <a:srcRect/>
          <a:stretch>
            <a:fillRect/>
          </a:stretch>
        </p:blipFill>
        <p:spPr bwMode="auto">
          <a:xfrm>
            <a:off x="913774" y="2214693"/>
            <a:ext cx="4503052" cy="2428613"/>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The first cell phone and the origins of the modern mobile - Ting.com">
            <a:extLst>
              <a:ext uri="{FF2B5EF4-FFF2-40B4-BE49-F238E27FC236}">
                <a16:creationId xmlns:a16="http://schemas.microsoft.com/office/drawing/2014/main" id="{1872D509-39A2-7413-A6B4-16F807A941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93905" y="2418368"/>
            <a:ext cx="5118652" cy="242861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9DF627DA-713E-AD6C-A06E-6A883DF182F4}"/>
              </a:ext>
            </a:extLst>
          </p:cNvPr>
          <p:cNvSpPr txBox="1"/>
          <p:nvPr/>
        </p:nvSpPr>
        <p:spPr>
          <a:xfrm>
            <a:off x="733010" y="5050656"/>
            <a:ext cx="10448511" cy="1569660"/>
          </a:xfrm>
          <a:prstGeom prst="rect">
            <a:avLst/>
          </a:prstGeom>
          <a:noFill/>
        </p:spPr>
        <p:txBody>
          <a:bodyPr wrap="square">
            <a:spAutoFit/>
          </a:bodyPr>
          <a:lstStyle/>
          <a:p>
            <a:r>
              <a:rPr lang="en-US" sz="2400" b="0" i="0" dirty="0">
                <a:solidFill>
                  <a:srgbClr val="4C4C4C"/>
                </a:solidFill>
                <a:effectLst/>
                <a:latin typeface="Times New Roman" panose="02020603050405020304" pitchFamily="18" charset="0"/>
                <a:cs typeface="Times New Roman" panose="02020603050405020304" pitchFamily="18" charset="0"/>
              </a:rPr>
              <a:t>Inventor Martin Cooper placed the first cellular mobile call in 1973 to his rival at Bell Labs, Joel Engel. The first mobile phone had a maximum talk time of 30 minutes, and it took a year for the battery to recharge. The phone would eventually be a prototype for Motorola's first mobile phones.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6368299"/>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CF885-9280-D180-D431-9DC375544EE8}"/>
              </a:ext>
            </a:extLst>
          </p:cNvPr>
          <p:cNvSpPr>
            <a:spLocks noGrp="1"/>
          </p:cNvSpPr>
          <p:nvPr>
            <p:ph type="title"/>
          </p:nvPr>
        </p:nvSpPr>
        <p:spPr/>
        <p:txBody>
          <a:bodyPr/>
          <a:lstStyle/>
          <a:p>
            <a:r>
              <a:rPr lang="en-US" b="1" i="0" dirty="0">
                <a:solidFill>
                  <a:srgbClr val="4C4C4C"/>
                </a:solidFill>
                <a:effectLst/>
                <a:latin typeface="museo-sans"/>
              </a:rPr>
              <a:t>1979: INMARSAT ship-to-shore satellite communications</a:t>
            </a:r>
            <a:r>
              <a:rPr lang="en-US" b="0" i="0" dirty="0">
                <a:solidFill>
                  <a:srgbClr val="4C4C4C"/>
                </a:solidFill>
                <a:effectLst/>
                <a:latin typeface="museo-sans"/>
              </a:rPr>
              <a:t> </a:t>
            </a:r>
            <a:endParaRPr lang="en-US" dirty="0"/>
          </a:p>
        </p:txBody>
      </p:sp>
      <p:pic>
        <p:nvPicPr>
          <p:cNvPr id="4" name="Picture 4" descr="INMARSAT satellite communication: how it works. How does a system that  connects yachtsmen to the ground in the most remote parts of the world  work? Short face time. - itBoat yacht magazine">
            <a:extLst>
              <a:ext uri="{FF2B5EF4-FFF2-40B4-BE49-F238E27FC236}">
                <a16:creationId xmlns:a16="http://schemas.microsoft.com/office/drawing/2014/main" id="{34D49026-0EAC-7F5B-BDD3-BF4D8CC136BA}"/>
              </a:ext>
            </a:extLst>
          </p:cNvPr>
          <p:cNvPicPr>
            <a:picLocks noGrp="1" noChangeAspect="1" noChangeArrowheads="1"/>
          </p:cNvPicPr>
          <p:nvPr>
            <p:ph sz="quarter" idx="13"/>
          </p:nvPr>
        </p:nvPicPr>
        <p:blipFill>
          <a:blip r:embed="rId3">
            <a:extLst>
              <a:ext uri="{28A0092B-C50C-407E-A947-70E740481C1C}">
                <a14:useLocalDpi xmlns:a14="http://schemas.microsoft.com/office/drawing/2010/main" val="0"/>
              </a:ext>
            </a:extLst>
          </a:blip>
          <a:srcRect/>
          <a:stretch>
            <a:fillRect/>
          </a:stretch>
        </p:blipFill>
        <p:spPr bwMode="auto">
          <a:xfrm>
            <a:off x="1164327" y="1998794"/>
            <a:ext cx="5361539" cy="24286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1FDEE3-623D-C1D2-D681-468E753B0B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76418" y="1998794"/>
            <a:ext cx="3982486" cy="2347367"/>
          </a:xfrm>
          <a:prstGeom prst="rect">
            <a:avLst/>
          </a:prstGeom>
        </p:spPr>
      </p:pic>
      <p:sp>
        <p:nvSpPr>
          <p:cNvPr id="8" name="TextBox 7">
            <a:extLst>
              <a:ext uri="{FF2B5EF4-FFF2-40B4-BE49-F238E27FC236}">
                <a16:creationId xmlns:a16="http://schemas.microsoft.com/office/drawing/2014/main" id="{83B78C8F-7C6B-3E34-FCEC-EF1DB597DBD1}"/>
              </a:ext>
            </a:extLst>
          </p:cNvPr>
          <p:cNvSpPr txBox="1"/>
          <p:nvPr/>
        </p:nvSpPr>
        <p:spPr>
          <a:xfrm>
            <a:off x="1048732" y="4643307"/>
            <a:ext cx="10159737" cy="1938992"/>
          </a:xfrm>
          <a:prstGeom prst="rect">
            <a:avLst/>
          </a:prstGeom>
          <a:noFill/>
        </p:spPr>
        <p:txBody>
          <a:bodyPr wrap="square">
            <a:spAutoFit/>
          </a:bodyPr>
          <a:lstStyle/>
          <a:p>
            <a:r>
              <a:rPr lang="en-US" sz="2400" b="0" i="0" dirty="0">
                <a:solidFill>
                  <a:srgbClr val="4C4C4C"/>
                </a:solidFill>
                <a:effectLst/>
                <a:latin typeface="Times New Roman" panose="02020603050405020304" pitchFamily="18" charset="0"/>
                <a:cs typeface="Times New Roman" panose="02020603050405020304" pitchFamily="18" charset="0"/>
              </a:rPr>
              <a:t> The year 1979 was a big leap forward for maritime communications. The International Maritime Satellite Organization (INMARSAT) was established to provide marine vessels with reliable communication for increased safety and communication for sailors and passengers who needed to speak to someone on shore.</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108346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BACE7-DB1A-6ABD-2498-C486B41A1F22}"/>
              </a:ext>
            </a:extLst>
          </p:cNvPr>
          <p:cNvSpPr>
            <a:spLocks noGrp="1"/>
          </p:cNvSpPr>
          <p:nvPr>
            <p:ph type="title"/>
          </p:nvPr>
        </p:nvSpPr>
        <p:spPr/>
        <p:txBody>
          <a:bodyPr/>
          <a:lstStyle/>
          <a:p>
            <a:r>
              <a:rPr lang="en-US" b="1" i="0" dirty="0">
                <a:solidFill>
                  <a:srgbClr val="4C4C4C"/>
                </a:solidFill>
                <a:effectLst/>
                <a:latin typeface="museo-sans"/>
              </a:rPr>
              <a:t>1981: First mobile phone network</a:t>
            </a:r>
            <a:endParaRPr lang="en-US" dirty="0"/>
          </a:p>
        </p:txBody>
      </p:sp>
      <p:pic>
        <p:nvPicPr>
          <p:cNvPr id="16386" name="Picture 2" descr="What Is the &quot;G&quot; in 5G? (A Brief History) - TurboFuture">
            <a:extLst>
              <a:ext uri="{FF2B5EF4-FFF2-40B4-BE49-F238E27FC236}">
                <a16:creationId xmlns:a16="http://schemas.microsoft.com/office/drawing/2014/main" id="{5A4453BB-42AC-DD26-FF17-51C5E8C74E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2740" y="2321654"/>
            <a:ext cx="2726031" cy="2321653"/>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What 2G, 3G, 4G and 5G actually means - BBC News">
            <a:extLst>
              <a:ext uri="{FF2B5EF4-FFF2-40B4-BE49-F238E27FC236}">
                <a16:creationId xmlns:a16="http://schemas.microsoft.com/office/drawing/2014/main" id="{1F280158-8FEB-2DBB-BC3A-05FCC49ACA0E}"/>
              </a:ext>
            </a:extLst>
          </p:cNvPr>
          <p:cNvPicPr>
            <a:picLocks noGrp="1" noChangeAspect="1" noChangeArrowheads="1"/>
          </p:cNvPicPr>
          <p:nvPr>
            <p:ph sz="quarter" idx="13"/>
          </p:nvPr>
        </p:nvPicPr>
        <p:blipFill>
          <a:blip r:embed="rId4">
            <a:extLst>
              <a:ext uri="{28A0092B-C50C-407E-A947-70E740481C1C}">
                <a14:useLocalDpi xmlns:a14="http://schemas.microsoft.com/office/drawing/2010/main" val="0"/>
              </a:ext>
            </a:extLst>
          </a:blip>
          <a:srcRect/>
          <a:stretch>
            <a:fillRect/>
          </a:stretch>
        </p:blipFill>
        <p:spPr bwMode="auto">
          <a:xfrm>
            <a:off x="839966" y="2392861"/>
            <a:ext cx="3845155" cy="2250446"/>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Mobile Phone 101 Evolution of Mobile Phones">
            <a:extLst>
              <a:ext uri="{FF2B5EF4-FFF2-40B4-BE49-F238E27FC236}">
                <a16:creationId xmlns:a16="http://schemas.microsoft.com/office/drawing/2014/main" id="{3377095E-E89F-730C-69E8-36B1C4340B5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58519" y="2321654"/>
            <a:ext cx="3143840" cy="21336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C1AEDC1C-F6C6-812E-46DE-B1243E3188CA}"/>
              </a:ext>
            </a:extLst>
          </p:cNvPr>
          <p:cNvSpPr txBox="1"/>
          <p:nvPr/>
        </p:nvSpPr>
        <p:spPr>
          <a:xfrm>
            <a:off x="839965" y="4907991"/>
            <a:ext cx="10962393" cy="1569660"/>
          </a:xfrm>
          <a:prstGeom prst="rect">
            <a:avLst/>
          </a:prstGeom>
          <a:noFill/>
        </p:spPr>
        <p:txBody>
          <a:bodyPr wrap="square">
            <a:spAutoFit/>
          </a:bodyPr>
          <a:lstStyle/>
          <a:p>
            <a:r>
              <a:rPr lang="en-US" sz="2400" b="0" i="0" dirty="0">
                <a:solidFill>
                  <a:srgbClr val="4C4C4C"/>
                </a:solidFill>
                <a:effectLst/>
                <a:latin typeface="Times New Roman" panose="02020603050405020304" pitchFamily="18" charset="0"/>
                <a:cs typeface="Times New Roman" panose="02020603050405020304" pitchFamily="18" charset="0"/>
              </a:rPr>
              <a:t>The first commercially automated cellular network was launched in Japan in 1981. The network was originally launched only in Tokyo in 1979 and then was expanded. Simultaneously, the Nordic Mobile Telephone system was also established in Denmark, Finland, Norway, and Sweden.</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278259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0C5BA-9DBA-0D38-C811-CFB69BEC3F3A}"/>
              </a:ext>
            </a:extLst>
          </p:cNvPr>
          <p:cNvSpPr>
            <a:spLocks noGrp="1"/>
          </p:cNvSpPr>
          <p:nvPr>
            <p:ph type="title"/>
          </p:nvPr>
        </p:nvSpPr>
        <p:spPr>
          <a:xfrm>
            <a:off x="2025512" y="977895"/>
            <a:ext cx="6775547" cy="1026874"/>
          </a:xfrm>
        </p:spPr>
        <p:txBody>
          <a:bodyPr/>
          <a:lstStyle/>
          <a:p>
            <a:r>
              <a:rPr lang="en-US" b="1" i="0" dirty="0">
                <a:solidFill>
                  <a:srgbClr val="4C4C4C"/>
                </a:solidFill>
                <a:effectLst/>
                <a:latin typeface="museo-sans"/>
              </a:rPr>
              <a:t>1982: SMTP email </a:t>
            </a:r>
            <a:endParaRPr lang="en-US" dirty="0"/>
          </a:p>
        </p:txBody>
      </p:sp>
      <p:pic>
        <p:nvPicPr>
          <p:cNvPr id="4" name="Picture 2" descr="SMTP — It's History, Use and Meaning for Emails | Mailtrap Blog">
            <a:extLst>
              <a:ext uri="{FF2B5EF4-FFF2-40B4-BE49-F238E27FC236}">
                <a16:creationId xmlns:a16="http://schemas.microsoft.com/office/drawing/2014/main" id="{AEE4F5E1-3614-5126-98CB-34237A3AB538}"/>
              </a:ext>
            </a:extLst>
          </p:cNvPr>
          <p:cNvPicPr>
            <a:picLocks noGrp="1" noChangeAspect="1" noChangeArrowheads="1"/>
          </p:cNvPicPr>
          <p:nvPr>
            <p:ph sz="quarter" idx="13"/>
          </p:nvPr>
        </p:nvPicPr>
        <p:blipFill>
          <a:blip r:embed="rId3">
            <a:extLst>
              <a:ext uri="{28A0092B-C50C-407E-A947-70E740481C1C}">
                <a14:useLocalDpi xmlns:a14="http://schemas.microsoft.com/office/drawing/2010/main" val="0"/>
              </a:ext>
            </a:extLst>
          </a:blip>
          <a:srcRect/>
          <a:stretch>
            <a:fillRect/>
          </a:stretch>
        </p:blipFill>
        <p:spPr bwMode="auto">
          <a:xfrm>
            <a:off x="1038816" y="2441542"/>
            <a:ext cx="3420061" cy="1997647"/>
          </a:xfrm>
          <a:prstGeom prst="rect">
            <a:avLst/>
          </a:prstGeom>
          <a:noFill/>
          <a:extLst>
            <a:ext uri="{909E8E84-426E-40DD-AFC4-6F175D3DCCD1}">
              <a14:hiddenFill xmlns:a14="http://schemas.microsoft.com/office/drawing/2010/main">
                <a:solidFill>
                  <a:srgbClr val="FFFFFF"/>
                </a:solidFill>
              </a14:hiddenFill>
            </a:ext>
          </a:extLst>
        </p:spPr>
      </p:pic>
      <p:pic>
        <p:nvPicPr>
          <p:cNvPr id="18434" name="Picture 2" descr="SIMPLE MAIL TRANSFER PROTOCOL (SMTP) - The History of Domains">
            <a:extLst>
              <a:ext uri="{FF2B5EF4-FFF2-40B4-BE49-F238E27FC236}">
                <a16:creationId xmlns:a16="http://schemas.microsoft.com/office/drawing/2014/main" id="{4F038B22-117D-81CD-2D46-982927AA66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5062" y="2441542"/>
            <a:ext cx="3076026" cy="1997647"/>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SMTP protocol Explained (How Email works?) - Afternerd">
            <a:extLst>
              <a:ext uri="{FF2B5EF4-FFF2-40B4-BE49-F238E27FC236}">
                <a16:creationId xmlns:a16="http://schemas.microsoft.com/office/drawing/2014/main" id="{AAC55889-6E4C-2C40-8E1C-96B62D0DF0C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57839" y="2441542"/>
            <a:ext cx="3634819" cy="199764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F6747BCE-7D64-2F82-A5E7-3BC7852C6A8C}"/>
              </a:ext>
            </a:extLst>
          </p:cNvPr>
          <p:cNvSpPr txBox="1"/>
          <p:nvPr/>
        </p:nvSpPr>
        <p:spPr>
          <a:xfrm>
            <a:off x="1038816" y="4581708"/>
            <a:ext cx="10753842" cy="1938992"/>
          </a:xfrm>
          <a:prstGeom prst="rect">
            <a:avLst/>
          </a:prstGeom>
          <a:noFill/>
        </p:spPr>
        <p:txBody>
          <a:bodyPr wrap="square">
            <a:spAutoFit/>
          </a:bodyPr>
          <a:lstStyle/>
          <a:p>
            <a:r>
              <a:rPr lang="en-US" sz="2400" b="0" i="0" dirty="0">
                <a:solidFill>
                  <a:srgbClr val="4C4C4C"/>
                </a:solidFill>
                <a:effectLst/>
                <a:latin typeface="Times New Roman" panose="02020603050405020304" pitchFamily="18" charset="0"/>
                <a:cs typeface="Times New Roman" panose="02020603050405020304" pitchFamily="18" charset="0"/>
              </a:rPr>
              <a:t>Prior to 1982, the Internet was highly secure and comprised of limited network clusters between military, corporate, and some university research facilities. In 1982, Jonathan </a:t>
            </a:r>
            <a:r>
              <a:rPr lang="en-US" sz="2400" b="0" i="0" dirty="0" err="1">
                <a:solidFill>
                  <a:srgbClr val="4C4C4C"/>
                </a:solidFill>
                <a:effectLst/>
                <a:latin typeface="Times New Roman" panose="02020603050405020304" pitchFamily="18" charset="0"/>
                <a:cs typeface="Times New Roman" panose="02020603050405020304" pitchFamily="18" charset="0"/>
              </a:rPr>
              <a:t>Postel</a:t>
            </a:r>
            <a:r>
              <a:rPr lang="en-US" sz="2400" b="0" i="0" dirty="0">
                <a:solidFill>
                  <a:srgbClr val="4C4C4C"/>
                </a:solidFill>
                <a:effectLst/>
                <a:latin typeface="Times New Roman" panose="02020603050405020304" pitchFamily="18" charset="0"/>
                <a:cs typeface="Times New Roman" panose="02020603050405020304" pitchFamily="18" charset="0"/>
              </a:rPr>
              <a:t> wrote the Simple Mail Transfer Protocol and shifted the focus of the Internet from security to reliability using the networks as relay stations to send electronic mail to the recipient through cooperative hosts.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074916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1FCEDE-E51F-3513-EE88-EC56AAB3779A}"/>
              </a:ext>
            </a:extLst>
          </p:cNvPr>
          <p:cNvSpPr>
            <a:spLocks noGrp="1"/>
          </p:cNvSpPr>
          <p:nvPr>
            <p:ph type="title"/>
          </p:nvPr>
        </p:nvSpPr>
        <p:spPr/>
        <p:txBody>
          <a:bodyPr/>
          <a:lstStyle/>
          <a:p>
            <a:r>
              <a:rPr lang="en-US" b="1" i="0" dirty="0">
                <a:solidFill>
                  <a:srgbClr val="4C4C4C"/>
                </a:solidFill>
                <a:effectLst/>
                <a:latin typeface="museo-sans"/>
              </a:rPr>
              <a:t>1983: Internet</a:t>
            </a:r>
            <a:endParaRPr lang="en-US" dirty="0"/>
          </a:p>
        </p:txBody>
      </p:sp>
      <p:pic>
        <p:nvPicPr>
          <p:cNvPr id="4" name="Picture 4" descr="A short history of the internet | National Science and Media Museum">
            <a:extLst>
              <a:ext uri="{FF2B5EF4-FFF2-40B4-BE49-F238E27FC236}">
                <a16:creationId xmlns:a16="http://schemas.microsoft.com/office/drawing/2014/main" id="{60088109-7FE4-E0B3-9D19-EA062E32F1A2}"/>
              </a:ext>
            </a:extLst>
          </p:cNvPr>
          <p:cNvPicPr>
            <a:picLocks noGrp="1" noChangeAspect="1" noChangeArrowheads="1"/>
          </p:cNvPicPr>
          <p:nvPr>
            <p:ph sz="quarter" idx="13"/>
          </p:nvPr>
        </p:nvPicPr>
        <p:blipFill>
          <a:blip r:embed="rId3">
            <a:extLst>
              <a:ext uri="{28A0092B-C50C-407E-A947-70E740481C1C}">
                <a14:useLocalDpi xmlns:a14="http://schemas.microsoft.com/office/drawing/2010/main" val="0"/>
              </a:ext>
            </a:extLst>
          </a:blip>
          <a:srcRect/>
          <a:stretch>
            <a:fillRect/>
          </a:stretch>
        </p:blipFill>
        <p:spPr bwMode="auto">
          <a:xfrm>
            <a:off x="913774" y="2200407"/>
            <a:ext cx="2930257" cy="1924050"/>
          </a:xfrm>
          <a:prstGeom prst="rect">
            <a:avLst/>
          </a:prstGeom>
          <a:noFill/>
          <a:extLst>
            <a:ext uri="{909E8E84-426E-40DD-AFC4-6F175D3DCCD1}">
              <a14:hiddenFill xmlns:a14="http://schemas.microsoft.com/office/drawing/2010/main">
                <a:solidFill>
                  <a:srgbClr val="FFFFFF"/>
                </a:solidFill>
              </a14:hiddenFill>
            </a:ext>
          </a:extLst>
        </p:spPr>
      </p:pic>
      <p:pic>
        <p:nvPicPr>
          <p:cNvPr id="19458" name="Picture 2" descr="1983 | A History Of The Internet">
            <a:extLst>
              <a:ext uri="{FF2B5EF4-FFF2-40B4-BE49-F238E27FC236}">
                <a16:creationId xmlns:a16="http://schemas.microsoft.com/office/drawing/2014/main" id="{E1C5AD39-A362-9369-A7FA-7F6659A629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80874" y="2214694"/>
            <a:ext cx="3010038" cy="1895475"/>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Internet History of 1980s | Internet History | Computer History Museum">
            <a:extLst>
              <a:ext uri="{FF2B5EF4-FFF2-40B4-BE49-F238E27FC236}">
                <a16:creationId xmlns:a16="http://schemas.microsoft.com/office/drawing/2014/main" id="{7BE61A26-A9BA-703D-F0D1-2E9D869C590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96941" y="2214694"/>
            <a:ext cx="3675356" cy="1924051"/>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4E1ECE18-ADA9-C497-1982-45150E316FC0}"/>
              </a:ext>
            </a:extLst>
          </p:cNvPr>
          <p:cNvSpPr txBox="1"/>
          <p:nvPr/>
        </p:nvSpPr>
        <p:spPr>
          <a:xfrm>
            <a:off x="913773" y="4643307"/>
            <a:ext cx="10458523" cy="1815882"/>
          </a:xfrm>
          <a:prstGeom prst="rect">
            <a:avLst/>
          </a:prstGeom>
          <a:noFill/>
        </p:spPr>
        <p:txBody>
          <a:bodyPr wrap="square">
            <a:spAutoFit/>
          </a:bodyPr>
          <a:lstStyle/>
          <a:p>
            <a:r>
              <a:rPr lang="en-US" sz="2800" b="0" i="0" dirty="0">
                <a:solidFill>
                  <a:srgbClr val="4C4C4C"/>
                </a:solidFill>
                <a:effectLst/>
                <a:latin typeface="Times New Roman" panose="02020603050405020304" pitchFamily="18" charset="0"/>
                <a:cs typeface="Times New Roman" panose="02020603050405020304" pitchFamily="18" charset="0"/>
              </a:rPr>
              <a:t>On January 1, 1983, the Internet was officially born. ARPANET officially switched its old network control protocols (NCP) and Transmission Control Protocol/Internet Protocol (TCP/IP) became standard.</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24221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777FD-E05D-AEB8-BAC2-8760D147052D}"/>
              </a:ext>
            </a:extLst>
          </p:cNvPr>
          <p:cNvSpPr>
            <a:spLocks noGrp="1"/>
          </p:cNvSpPr>
          <p:nvPr>
            <p:ph type="title"/>
          </p:nvPr>
        </p:nvSpPr>
        <p:spPr/>
        <p:txBody>
          <a:bodyPr/>
          <a:lstStyle/>
          <a:p>
            <a:r>
              <a:rPr lang="en-US" b="1" i="0" dirty="0">
                <a:solidFill>
                  <a:srgbClr val="4C4C4C"/>
                </a:solidFill>
                <a:effectLst/>
                <a:latin typeface="museo-sans"/>
              </a:rPr>
              <a:t>1998: Mobile satellite hand-held phones </a:t>
            </a:r>
            <a:endParaRPr lang="en-US" dirty="0"/>
          </a:p>
        </p:txBody>
      </p:sp>
      <p:pic>
        <p:nvPicPr>
          <p:cNvPr id="4" name="Picture 6" descr="Mobile GSM phone made by Kyocera, 1998 | Science Museum Group Collection">
            <a:extLst>
              <a:ext uri="{FF2B5EF4-FFF2-40B4-BE49-F238E27FC236}">
                <a16:creationId xmlns:a16="http://schemas.microsoft.com/office/drawing/2014/main" id="{1E8B336D-AEDA-49F8-AE0E-52527103B513}"/>
              </a:ext>
            </a:extLst>
          </p:cNvPr>
          <p:cNvPicPr>
            <a:picLocks noGrp="1" noChangeAspect="1" noChangeArrowheads="1"/>
          </p:cNvPicPr>
          <p:nvPr>
            <p:ph sz="quarter" idx="13"/>
          </p:nvPr>
        </p:nvPicPr>
        <p:blipFill>
          <a:blip r:embed="rId3">
            <a:extLst>
              <a:ext uri="{28A0092B-C50C-407E-A947-70E740481C1C}">
                <a14:useLocalDpi xmlns:a14="http://schemas.microsoft.com/office/drawing/2010/main" val="0"/>
              </a:ext>
            </a:extLst>
          </a:blip>
          <a:srcRect/>
          <a:stretch>
            <a:fillRect/>
          </a:stretch>
        </p:blipFill>
        <p:spPr bwMode="auto">
          <a:xfrm>
            <a:off x="913774" y="2214693"/>
            <a:ext cx="2457450" cy="2499349"/>
          </a:xfrm>
          <a:prstGeom prst="rect">
            <a:avLst/>
          </a:prstGeom>
          <a:noFill/>
          <a:extLst>
            <a:ext uri="{909E8E84-426E-40DD-AFC4-6F175D3DCCD1}">
              <a14:hiddenFill xmlns:a14="http://schemas.microsoft.com/office/drawing/2010/main">
                <a:solidFill>
                  <a:srgbClr val="FFFFFF"/>
                </a:solidFill>
              </a14:hiddenFill>
            </a:ext>
          </a:extLst>
        </p:spPr>
      </p:pic>
      <p:pic>
        <p:nvPicPr>
          <p:cNvPr id="20482" name="Picture 2" descr="Kyocera 'Iridium' mobile phone, c 1998. at Science and Society Picture  Library">
            <a:extLst>
              <a:ext uri="{FF2B5EF4-FFF2-40B4-BE49-F238E27FC236}">
                <a16:creationId xmlns:a16="http://schemas.microsoft.com/office/drawing/2014/main" id="{C2280EC0-E4AA-6053-FE39-448355C79C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03829" y="2214694"/>
            <a:ext cx="2734322" cy="2579248"/>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Kyocera 'Iridium' mobile phone, c 1998. at Science and Society Picture  Library">
            <a:extLst>
              <a:ext uri="{FF2B5EF4-FFF2-40B4-BE49-F238E27FC236}">
                <a16:creationId xmlns:a16="http://schemas.microsoft.com/office/drawing/2014/main" id="{5C0E00C8-663C-5CC3-98A3-D869AF4E23B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7879" y="2043244"/>
            <a:ext cx="3171825" cy="267079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D19A1AAF-F73A-383D-D222-17E619389695}"/>
              </a:ext>
            </a:extLst>
          </p:cNvPr>
          <p:cNvSpPr txBox="1"/>
          <p:nvPr/>
        </p:nvSpPr>
        <p:spPr>
          <a:xfrm>
            <a:off x="913774" y="4924393"/>
            <a:ext cx="10014638" cy="1569660"/>
          </a:xfrm>
          <a:prstGeom prst="rect">
            <a:avLst/>
          </a:prstGeom>
          <a:noFill/>
        </p:spPr>
        <p:txBody>
          <a:bodyPr wrap="square">
            <a:spAutoFit/>
          </a:bodyPr>
          <a:lstStyle/>
          <a:p>
            <a:r>
              <a:rPr lang="en-US" sz="2400" b="0" i="0" dirty="0">
                <a:solidFill>
                  <a:srgbClr val="4C4C4C"/>
                </a:solidFill>
                <a:effectLst/>
                <a:latin typeface="Times New Roman" panose="02020603050405020304" pitchFamily="18" charset="0"/>
                <a:cs typeface="Times New Roman" panose="02020603050405020304" pitchFamily="18" charset="0"/>
              </a:rPr>
              <a:t>The first canopy of 64 satellites was put into place by a company called Iridium in 1998. They also produced the first hand-held satellite phones, which were smaller and less cumbersome than the earlier "bag" phones. This revolutionized mobile telecommunications and would lead to the modern smartphone.</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884248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B9254-F32C-C8CC-7E85-91FFD468A1D8}"/>
              </a:ext>
            </a:extLst>
          </p:cNvPr>
          <p:cNvSpPr>
            <a:spLocks noGrp="1"/>
          </p:cNvSpPr>
          <p:nvPr>
            <p:ph type="title"/>
          </p:nvPr>
        </p:nvSpPr>
        <p:spPr/>
        <p:txBody>
          <a:bodyPr/>
          <a:lstStyle/>
          <a:p>
            <a:r>
              <a:rPr lang="en-US" b="1" i="0" dirty="0">
                <a:solidFill>
                  <a:srgbClr val="4C4C4C"/>
                </a:solidFill>
                <a:effectLst/>
                <a:latin typeface="museo-sans"/>
              </a:rPr>
              <a:t>2003: VoIP Internet telephony</a:t>
            </a:r>
            <a:endParaRPr lang="en-US" dirty="0"/>
          </a:p>
        </p:txBody>
      </p:sp>
      <p:pic>
        <p:nvPicPr>
          <p:cNvPr id="4" name="Picture 2" descr="BDM Computers | VoIP, PC &amp; Laptop Repairs | Service and Maintenance">
            <a:extLst>
              <a:ext uri="{FF2B5EF4-FFF2-40B4-BE49-F238E27FC236}">
                <a16:creationId xmlns:a16="http://schemas.microsoft.com/office/drawing/2014/main" id="{3DF112E2-4067-7B25-4A70-AC595FAA3BF9}"/>
              </a:ext>
            </a:extLst>
          </p:cNvPr>
          <p:cNvPicPr>
            <a:picLocks noGrp="1" noChangeAspect="1" noChangeArrowheads="1"/>
          </p:cNvPicPr>
          <p:nvPr>
            <p:ph sz="quarter" idx="13"/>
          </p:nvPr>
        </p:nvPicPr>
        <p:blipFill>
          <a:blip r:embed="rId3">
            <a:extLst>
              <a:ext uri="{28A0092B-C50C-407E-A947-70E740481C1C}">
                <a14:useLocalDpi xmlns:a14="http://schemas.microsoft.com/office/drawing/2010/main" val="0"/>
              </a:ext>
            </a:extLst>
          </a:blip>
          <a:srcRect/>
          <a:stretch>
            <a:fillRect/>
          </a:stretch>
        </p:blipFill>
        <p:spPr bwMode="auto">
          <a:xfrm>
            <a:off x="913773" y="2214693"/>
            <a:ext cx="3365263" cy="2233019"/>
          </a:xfrm>
          <a:prstGeom prst="rect">
            <a:avLst/>
          </a:prstGeom>
          <a:noFill/>
          <a:extLst>
            <a:ext uri="{909E8E84-426E-40DD-AFC4-6F175D3DCCD1}">
              <a14:hiddenFill xmlns:a14="http://schemas.microsoft.com/office/drawing/2010/main">
                <a:solidFill>
                  <a:srgbClr val="FFFFFF"/>
                </a:solidFill>
              </a14:hiddenFill>
            </a:ext>
          </a:extLst>
        </p:spPr>
      </p:pic>
      <p:pic>
        <p:nvPicPr>
          <p:cNvPr id="21506" name="Picture 2" descr="The Rise of Voice Over Internet Protocol (VoIP) in Modern Age Communication  | Socialnomics">
            <a:extLst>
              <a:ext uri="{FF2B5EF4-FFF2-40B4-BE49-F238E27FC236}">
                <a16:creationId xmlns:a16="http://schemas.microsoft.com/office/drawing/2014/main" id="{A82E21C6-DCC3-3734-16E1-1C6E3D2E2E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7103" y="2578679"/>
            <a:ext cx="3033204" cy="1869034"/>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Voice over IP - Wikipedia">
            <a:extLst>
              <a:ext uri="{FF2B5EF4-FFF2-40B4-BE49-F238E27FC236}">
                <a16:creationId xmlns:a16="http://schemas.microsoft.com/office/drawing/2014/main" id="{90C6E2DA-0AE8-E2B0-9242-7D8BB1C2EE7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12966" y="1864312"/>
            <a:ext cx="3867705" cy="277899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436371FF-C926-9322-F9BE-38650AB56FBA}"/>
              </a:ext>
            </a:extLst>
          </p:cNvPr>
          <p:cNvSpPr txBox="1"/>
          <p:nvPr/>
        </p:nvSpPr>
        <p:spPr>
          <a:xfrm>
            <a:off x="913773" y="4811697"/>
            <a:ext cx="10866898" cy="1200329"/>
          </a:xfrm>
          <a:prstGeom prst="rect">
            <a:avLst/>
          </a:prstGeom>
          <a:noFill/>
        </p:spPr>
        <p:txBody>
          <a:bodyPr wrap="square">
            <a:spAutoFit/>
          </a:bodyPr>
          <a:lstStyle/>
          <a:p>
            <a:r>
              <a:rPr lang="en-US" sz="2400" b="0" i="0" dirty="0">
                <a:solidFill>
                  <a:srgbClr val="4C4C4C"/>
                </a:solidFill>
                <a:effectLst/>
                <a:latin typeface="Times New Roman" panose="02020603050405020304" pitchFamily="18" charset="0"/>
                <a:cs typeface="Times New Roman" panose="02020603050405020304" pitchFamily="18" charset="0"/>
              </a:rPr>
              <a:t>In 2003, phone calls were now capable of being transmitted over a computer through Internet protocols. This meant that long-distance charges were not applicable, as callers would use already-established computer networks.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186759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Droplet</Template>
  <TotalTime>441</TotalTime>
  <Words>2947</Words>
  <Application>Microsoft Office PowerPoint</Application>
  <PresentationFormat>Widescreen</PresentationFormat>
  <Paragraphs>107</Paragraphs>
  <Slides>20</Slides>
  <Notes>20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museo-sans</vt:lpstr>
      <vt:lpstr>Nunito Sans</vt:lpstr>
      <vt:lpstr>Times New Roman</vt:lpstr>
      <vt:lpstr>Tw Cen MT</vt:lpstr>
      <vt:lpstr>Droplet</vt:lpstr>
      <vt:lpstr>HISTORY OF TELECOMMUNICATIONS   DUROJAIYE PEACE OLUWASEYI  15CH03729  MIS</vt:lpstr>
      <vt:lpstr>HISTORY OF TELECOMMUNICATIONS </vt:lpstr>
      <vt:lpstr>PRE-HISTORIC </vt:lpstr>
      <vt:lpstr>BEFORE COMMON ERA BCE</vt:lpstr>
      <vt:lpstr>1672: First experimental acoustic (mechanical) telephone</vt:lpstr>
      <vt:lpstr>1790: Semaphore lines (optical telegraphs)</vt:lpstr>
      <vt:lpstr>1838: Electrical telegraph</vt:lpstr>
      <vt:lpstr>1876: Telephones </vt:lpstr>
      <vt:lpstr>1896: Radio</vt:lpstr>
      <vt:lpstr>1927: Television</vt:lpstr>
      <vt:lpstr>1962: Commercial telecommunications satellite</vt:lpstr>
      <vt:lpstr>1964: Fiber-optic telecommunications</vt:lpstr>
      <vt:lpstr>1969: Computer networking</vt:lpstr>
      <vt:lpstr>1973: First modern-era mobile phone</vt:lpstr>
      <vt:lpstr>1979: INMARSAT ship-to-shore satellite communications </vt:lpstr>
      <vt:lpstr>1981: First mobile phone network</vt:lpstr>
      <vt:lpstr>1982: SMTP email </vt:lpstr>
      <vt:lpstr>1983: Internet</vt:lpstr>
      <vt:lpstr>1998: Mobile satellite hand-held phones </vt:lpstr>
      <vt:lpstr>2003: VoIP Internet telephony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HISTORY OF TELECOMMUNICATIONS</dc:title>
  <dc:creator>peace durojaiye</dc:creator>
  <cp:lastModifiedBy>peace durojaiye</cp:lastModifiedBy>
  <cp:revision>10</cp:revision>
  <dcterms:created xsi:type="dcterms:W3CDTF">2022-05-18T18:21:00Z</dcterms:created>
  <dcterms:modified xsi:type="dcterms:W3CDTF">2022-05-19T09:43:15Z</dcterms:modified>
</cp:coreProperties>
</file>