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7"/>
    <p:restoredTop sz="94703"/>
  </p:normalViewPr>
  <p:slideViewPr>
    <p:cSldViewPr snapToGrid="0">
      <p:cViewPr varScale="1">
        <p:scale>
          <a:sx n="128" d="100"/>
          <a:sy n="128" d="100"/>
        </p:scale>
        <p:origin x="1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C861D1-726A-7141-A983-EC78B3FABFDA}" type="datetimeFigureOut">
              <a:rPr lang="en-AE" smtClean="0"/>
              <a:t>10/10/2023</a:t>
            </a:fld>
            <a:endParaRPr lang="en-A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00FE65-FECA-2943-943B-81168AFC2526}" type="slidenum">
              <a:rPr lang="en-AE" smtClean="0"/>
              <a:t>‹#›</a:t>
            </a:fld>
            <a:endParaRPr lang="en-AE"/>
          </a:p>
        </p:txBody>
      </p:sp>
    </p:spTree>
    <p:extLst>
      <p:ext uri="{BB962C8B-B14F-4D97-AF65-F5344CB8AC3E}">
        <p14:creationId xmlns:p14="http://schemas.microsoft.com/office/powerpoint/2010/main" val="7085951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AE" dirty="0"/>
          </a:p>
        </p:txBody>
      </p:sp>
      <p:sp>
        <p:nvSpPr>
          <p:cNvPr id="4" name="Slide Number Placeholder 3"/>
          <p:cNvSpPr>
            <a:spLocks noGrp="1"/>
          </p:cNvSpPr>
          <p:nvPr>
            <p:ph type="sldNum" sz="quarter" idx="5"/>
          </p:nvPr>
        </p:nvSpPr>
        <p:spPr/>
        <p:txBody>
          <a:bodyPr/>
          <a:lstStyle/>
          <a:p>
            <a:fld id="{D500FE65-FECA-2943-943B-81168AFC2526}" type="slidenum">
              <a:rPr lang="en-AE" smtClean="0"/>
              <a:t>3</a:t>
            </a:fld>
            <a:endParaRPr lang="en-AE"/>
          </a:p>
        </p:txBody>
      </p:sp>
    </p:spTree>
    <p:extLst>
      <p:ext uri="{BB962C8B-B14F-4D97-AF65-F5344CB8AC3E}">
        <p14:creationId xmlns:p14="http://schemas.microsoft.com/office/powerpoint/2010/main" val="1617655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F32A1FE-73CC-9440-A9E3-69E6A007D05E}" type="datetimeFigureOut">
              <a:rPr lang="en-AE" smtClean="0"/>
              <a:t>10/10/2023</a:t>
            </a:fld>
            <a:endParaRPr lang="en-AE"/>
          </a:p>
        </p:txBody>
      </p:sp>
      <p:sp>
        <p:nvSpPr>
          <p:cNvPr id="5" name="Footer Placeholder 4"/>
          <p:cNvSpPr>
            <a:spLocks noGrp="1"/>
          </p:cNvSpPr>
          <p:nvPr>
            <p:ph type="ftr" sz="quarter" idx="11"/>
          </p:nvPr>
        </p:nvSpPr>
        <p:spPr/>
        <p:txBody>
          <a:bodyPr/>
          <a:lstStyle/>
          <a:p>
            <a:endParaRPr lang="en-AE"/>
          </a:p>
        </p:txBody>
      </p:sp>
      <p:sp>
        <p:nvSpPr>
          <p:cNvPr id="6" name="Slide Number Placeholder 5"/>
          <p:cNvSpPr>
            <a:spLocks noGrp="1"/>
          </p:cNvSpPr>
          <p:nvPr>
            <p:ph type="sldNum" sz="quarter" idx="12"/>
          </p:nvPr>
        </p:nvSpPr>
        <p:spPr/>
        <p:txBody>
          <a:bodyPr rIns="45720"/>
          <a:lstStyle/>
          <a:p>
            <a:fld id="{2398DEDE-A515-B448-8E03-F1D6EB808297}" type="slidenum">
              <a:rPr lang="en-AE" smtClean="0"/>
              <a:t>‹#›</a:t>
            </a:fld>
            <a:endParaRPr lang="en-AE"/>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836780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32A1FE-73CC-9440-A9E3-69E6A007D05E}" type="datetimeFigureOut">
              <a:rPr lang="en-AE" smtClean="0"/>
              <a:t>10/10/2023</a:t>
            </a:fld>
            <a:endParaRPr lang="en-AE"/>
          </a:p>
        </p:txBody>
      </p:sp>
      <p:sp>
        <p:nvSpPr>
          <p:cNvPr id="5" name="Footer Placeholder 4"/>
          <p:cNvSpPr>
            <a:spLocks noGrp="1"/>
          </p:cNvSpPr>
          <p:nvPr>
            <p:ph type="ftr" sz="quarter" idx="11"/>
          </p:nvPr>
        </p:nvSpPr>
        <p:spPr/>
        <p:txBody>
          <a:bodyPr/>
          <a:lstStyle/>
          <a:p>
            <a:endParaRPr lang="en-AE"/>
          </a:p>
        </p:txBody>
      </p:sp>
      <p:sp>
        <p:nvSpPr>
          <p:cNvPr id="6" name="Slide Number Placeholder 5"/>
          <p:cNvSpPr>
            <a:spLocks noGrp="1"/>
          </p:cNvSpPr>
          <p:nvPr>
            <p:ph type="sldNum" sz="quarter" idx="12"/>
          </p:nvPr>
        </p:nvSpPr>
        <p:spPr/>
        <p:txBody>
          <a:bodyPr/>
          <a:lstStyle/>
          <a:p>
            <a:fld id="{2398DEDE-A515-B448-8E03-F1D6EB808297}" type="slidenum">
              <a:rPr lang="en-AE" smtClean="0"/>
              <a:t>‹#›</a:t>
            </a:fld>
            <a:endParaRPr lang="en-AE"/>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72322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32A1FE-73CC-9440-A9E3-69E6A007D05E}" type="datetimeFigureOut">
              <a:rPr lang="en-AE" smtClean="0"/>
              <a:t>10/10/2023</a:t>
            </a:fld>
            <a:endParaRPr lang="en-AE"/>
          </a:p>
        </p:txBody>
      </p:sp>
      <p:sp>
        <p:nvSpPr>
          <p:cNvPr id="5" name="Footer Placeholder 4"/>
          <p:cNvSpPr>
            <a:spLocks noGrp="1"/>
          </p:cNvSpPr>
          <p:nvPr>
            <p:ph type="ftr" sz="quarter" idx="11"/>
          </p:nvPr>
        </p:nvSpPr>
        <p:spPr/>
        <p:txBody>
          <a:bodyPr/>
          <a:lstStyle/>
          <a:p>
            <a:endParaRPr lang="en-AE"/>
          </a:p>
        </p:txBody>
      </p:sp>
      <p:sp>
        <p:nvSpPr>
          <p:cNvPr id="6" name="Slide Number Placeholder 5"/>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2048362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32A1FE-73CC-9440-A9E3-69E6A007D05E}" type="datetimeFigureOut">
              <a:rPr lang="en-AE" smtClean="0"/>
              <a:t>10/10/2023</a:t>
            </a:fld>
            <a:endParaRPr lang="en-AE"/>
          </a:p>
        </p:txBody>
      </p:sp>
      <p:sp>
        <p:nvSpPr>
          <p:cNvPr id="6" name="Footer Placeholder 5"/>
          <p:cNvSpPr>
            <a:spLocks noGrp="1"/>
          </p:cNvSpPr>
          <p:nvPr>
            <p:ph type="ftr" sz="quarter" idx="11"/>
          </p:nvPr>
        </p:nvSpPr>
        <p:spPr/>
        <p:txBody>
          <a:bodyPr/>
          <a:lstStyle/>
          <a:p>
            <a:endParaRPr lang="en-AE"/>
          </a:p>
        </p:txBody>
      </p:sp>
      <p:sp>
        <p:nvSpPr>
          <p:cNvPr id="7" name="Slide Number Placeholder 6"/>
          <p:cNvSpPr>
            <a:spLocks noGrp="1"/>
          </p:cNvSpPr>
          <p:nvPr>
            <p:ph type="sldNum" sz="quarter" idx="12"/>
          </p:nvPr>
        </p:nvSpPr>
        <p:spPr/>
        <p:txBody>
          <a:bodyPr/>
          <a:lstStyle/>
          <a:p>
            <a:fld id="{2398DEDE-A515-B448-8E03-F1D6EB808297}" type="slidenum">
              <a:rPr lang="en-AE" smtClean="0"/>
              <a:t>‹#›</a:t>
            </a:fld>
            <a:endParaRPr lang="en-AE"/>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05280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32A1FE-73CC-9440-A9E3-69E6A007D05E}" type="datetimeFigureOut">
              <a:rPr lang="en-AE" smtClean="0"/>
              <a:t>10/10/2023</a:t>
            </a:fld>
            <a:endParaRPr lang="en-AE"/>
          </a:p>
        </p:txBody>
      </p:sp>
      <p:sp>
        <p:nvSpPr>
          <p:cNvPr id="8" name="Footer Placeholder 7"/>
          <p:cNvSpPr>
            <a:spLocks noGrp="1"/>
          </p:cNvSpPr>
          <p:nvPr>
            <p:ph type="ftr" sz="quarter" idx="11"/>
          </p:nvPr>
        </p:nvSpPr>
        <p:spPr/>
        <p:txBody>
          <a:bodyPr/>
          <a:lstStyle/>
          <a:p>
            <a:endParaRPr lang="en-AE"/>
          </a:p>
        </p:txBody>
      </p:sp>
      <p:sp>
        <p:nvSpPr>
          <p:cNvPr id="9" name="Slide Number Placeholder 8"/>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301746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32A1FE-73CC-9440-A9E3-69E6A007D05E}" type="datetimeFigureOut">
              <a:rPr lang="en-AE" smtClean="0"/>
              <a:t>10/10/2023</a:t>
            </a:fld>
            <a:endParaRPr lang="en-AE"/>
          </a:p>
        </p:txBody>
      </p:sp>
      <p:sp>
        <p:nvSpPr>
          <p:cNvPr id="4" name="Footer Placeholder 3"/>
          <p:cNvSpPr>
            <a:spLocks noGrp="1"/>
          </p:cNvSpPr>
          <p:nvPr>
            <p:ph type="ftr" sz="quarter" idx="11"/>
          </p:nvPr>
        </p:nvSpPr>
        <p:spPr/>
        <p:txBody>
          <a:bodyPr/>
          <a:lstStyle/>
          <a:p>
            <a:endParaRPr lang="en-AE"/>
          </a:p>
        </p:txBody>
      </p:sp>
      <p:sp>
        <p:nvSpPr>
          <p:cNvPr id="5" name="Slide Number Placeholder 4"/>
          <p:cNvSpPr>
            <a:spLocks noGrp="1"/>
          </p:cNvSpPr>
          <p:nvPr>
            <p:ph type="sldNum" sz="quarter" idx="12"/>
          </p:nvPr>
        </p:nvSpPr>
        <p:spPr/>
        <p:txBody>
          <a:bodyPr/>
          <a:lstStyle/>
          <a:p>
            <a:fld id="{2398DEDE-A515-B448-8E03-F1D6EB808297}" type="slidenum">
              <a:rPr lang="en-AE" smtClean="0"/>
              <a:t>‹#›</a:t>
            </a:fld>
            <a:endParaRPr lang="en-AE"/>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140757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EF32A1FE-73CC-9440-A9E3-69E6A007D05E}" type="datetimeFigureOut">
              <a:rPr lang="en-AE" smtClean="0"/>
              <a:t>10/10/2023</a:t>
            </a:fld>
            <a:endParaRPr lang="en-AE"/>
          </a:p>
        </p:txBody>
      </p:sp>
      <p:sp>
        <p:nvSpPr>
          <p:cNvPr id="3" name="Footer Placeholder 2"/>
          <p:cNvSpPr>
            <a:spLocks noGrp="1"/>
          </p:cNvSpPr>
          <p:nvPr>
            <p:ph type="ftr" sz="quarter" idx="11"/>
          </p:nvPr>
        </p:nvSpPr>
        <p:spPr/>
        <p:txBody>
          <a:bodyPr/>
          <a:lstStyle/>
          <a:p>
            <a:endParaRPr lang="en-AE"/>
          </a:p>
        </p:txBody>
      </p:sp>
      <p:sp>
        <p:nvSpPr>
          <p:cNvPr id="4" name="Slide Number Placeholder 3"/>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939814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32A1FE-73CC-9440-A9E3-69E6A007D05E}" type="datetimeFigureOut">
              <a:rPr lang="en-AE" smtClean="0"/>
              <a:t>10/10/2023</a:t>
            </a:fld>
            <a:endParaRPr lang="en-AE"/>
          </a:p>
        </p:txBody>
      </p:sp>
      <p:sp>
        <p:nvSpPr>
          <p:cNvPr id="6" name="Footer Placeholder 5"/>
          <p:cNvSpPr>
            <a:spLocks noGrp="1"/>
          </p:cNvSpPr>
          <p:nvPr>
            <p:ph type="ftr" sz="quarter" idx="11"/>
          </p:nvPr>
        </p:nvSpPr>
        <p:spPr/>
        <p:txBody>
          <a:bodyPr/>
          <a:lstStyle/>
          <a:p>
            <a:endParaRPr lang="en-AE"/>
          </a:p>
        </p:txBody>
      </p:sp>
      <p:sp>
        <p:nvSpPr>
          <p:cNvPr id="7" name="Slide Number Placeholder 6"/>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3695665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32A1FE-73CC-9440-A9E3-69E6A007D05E}" type="datetimeFigureOut">
              <a:rPr lang="en-AE" smtClean="0"/>
              <a:t>10/10/2023</a:t>
            </a:fld>
            <a:endParaRPr lang="en-AE"/>
          </a:p>
        </p:txBody>
      </p:sp>
      <p:sp>
        <p:nvSpPr>
          <p:cNvPr id="6" name="Footer Placeholder 5"/>
          <p:cNvSpPr>
            <a:spLocks noGrp="1"/>
          </p:cNvSpPr>
          <p:nvPr>
            <p:ph type="ftr" sz="quarter" idx="11"/>
          </p:nvPr>
        </p:nvSpPr>
        <p:spPr/>
        <p:txBody>
          <a:bodyPr/>
          <a:lstStyle/>
          <a:p>
            <a:endParaRPr lang="en-AE"/>
          </a:p>
        </p:txBody>
      </p:sp>
      <p:sp>
        <p:nvSpPr>
          <p:cNvPr id="7" name="Slide Number Placeholder 6"/>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210961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32A1FE-73CC-9440-A9E3-69E6A007D05E}" type="datetimeFigureOut">
              <a:rPr lang="en-AE" smtClean="0"/>
              <a:t>10/10/2023</a:t>
            </a:fld>
            <a:endParaRPr lang="en-AE"/>
          </a:p>
        </p:txBody>
      </p:sp>
      <p:sp>
        <p:nvSpPr>
          <p:cNvPr id="5" name="Footer Placeholder 4"/>
          <p:cNvSpPr>
            <a:spLocks noGrp="1"/>
          </p:cNvSpPr>
          <p:nvPr>
            <p:ph type="ftr" sz="quarter" idx="11"/>
          </p:nvPr>
        </p:nvSpPr>
        <p:spPr/>
        <p:txBody>
          <a:bodyPr/>
          <a:lstStyle/>
          <a:p>
            <a:endParaRPr lang="en-AE"/>
          </a:p>
        </p:txBody>
      </p:sp>
      <p:sp>
        <p:nvSpPr>
          <p:cNvPr id="6" name="Slide Number Placeholder 5"/>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4147059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32A1FE-73CC-9440-A9E3-69E6A007D05E}" type="datetimeFigureOut">
              <a:rPr lang="en-AE" smtClean="0"/>
              <a:t>10/10/2023</a:t>
            </a:fld>
            <a:endParaRPr lang="en-AE"/>
          </a:p>
        </p:txBody>
      </p:sp>
      <p:sp>
        <p:nvSpPr>
          <p:cNvPr id="5" name="Footer Placeholder 4"/>
          <p:cNvSpPr>
            <a:spLocks noGrp="1"/>
          </p:cNvSpPr>
          <p:nvPr>
            <p:ph type="ftr" sz="quarter" idx="11"/>
          </p:nvPr>
        </p:nvSpPr>
        <p:spPr/>
        <p:txBody>
          <a:bodyPr/>
          <a:lstStyle/>
          <a:p>
            <a:endParaRPr lang="en-AE"/>
          </a:p>
        </p:txBody>
      </p:sp>
      <p:sp>
        <p:nvSpPr>
          <p:cNvPr id="6" name="Slide Number Placeholder 5"/>
          <p:cNvSpPr>
            <a:spLocks noGrp="1"/>
          </p:cNvSpPr>
          <p:nvPr>
            <p:ph type="sldNum" sz="quarter" idx="12"/>
          </p:nvPr>
        </p:nvSpPr>
        <p:spPr/>
        <p:txBody>
          <a:bodyPr/>
          <a:lstStyle/>
          <a:p>
            <a:fld id="{2398DEDE-A515-B448-8E03-F1D6EB808297}" type="slidenum">
              <a:rPr lang="en-AE" smtClean="0"/>
              <a:t>‹#›</a:t>
            </a:fld>
            <a:endParaRPr lang="en-AE"/>
          </a:p>
        </p:txBody>
      </p:sp>
    </p:spTree>
    <p:extLst>
      <p:ext uri="{BB962C8B-B14F-4D97-AF65-F5344CB8AC3E}">
        <p14:creationId xmlns:p14="http://schemas.microsoft.com/office/powerpoint/2010/main" val="382744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EF32A1FE-73CC-9440-A9E3-69E6A007D05E}" type="datetimeFigureOut">
              <a:rPr lang="en-AE" smtClean="0"/>
              <a:t>10/10/2023</a:t>
            </a:fld>
            <a:endParaRPr lang="en-AE"/>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AE"/>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2398DEDE-A515-B448-8E03-F1D6EB808297}" type="slidenum">
              <a:rPr lang="en-AE" smtClean="0"/>
              <a:t>‹#›</a:t>
            </a:fld>
            <a:endParaRPr lang="en-AE"/>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5247713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12E00F-F315-6199-94E4-29423E51560E}"/>
              </a:ext>
            </a:extLst>
          </p:cNvPr>
          <p:cNvSpPr txBox="1"/>
          <p:nvPr/>
        </p:nvSpPr>
        <p:spPr>
          <a:xfrm>
            <a:off x="2385392" y="3093663"/>
            <a:ext cx="6549887" cy="1107996"/>
          </a:xfrm>
          <a:prstGeom prst="rect">
            <a:avLst/>
          </a:prstGeom>
          <a:noFill/>
        </p:spPr>
        <p:txBody>
          <a:bodyPr wrap="square" rtlCol="0">
            <a:spAutoFit/>
          </a:bodyPr>
          <a:lstStyle/>
          <a:p>
            <a:r>
              <a:rPr lang="ar-SA" sz="4800" b="1" dirty="0">
                <a:effectLst>
                  <a:outerShdw blurRad="50800" dist="38100" algn="tr" rotWithShape="0">
                    <a:prstClr val="black">
                      <a:alpha val="40000"/>
                    </a:prstClr>
                  </a:outerShdw>
                </a:effectLst>
                <a:latin typeface="Times New Roman" panose="02020603050405020304" pitchFamily="18" charset="0"/>
                <a:ea typeface="Times New Roman" panose="02020603050405020304" pitchFamily="18" charset="0"/>
                <a:cs typeface="Calibri Light" panose="020F0302020204030204" pitchFamily="34" charset="0"/>
              </a:rPr>
              <a:t>مكانة المرأة في الإسلام</a:t>
            </a:r>
            <a:endParaRPr lang="en-AE" sz="4800" dirty="0">
              <a:effectLst/>
              <a:latin typeface="Times New Roman" panose="02020603050405020304" pitchFamily="18" charset="0"/>
              <a:ea typeface="Times New Roman" panose="02020603050405020304" pitchFamily="18" charset="0"/>
              <a:cs typeface="Traditional Arabic" panose="02020603050405020304" pitchFamily="18" charset="-78"/>
            </a:endParaRPr>
          </a:p>
          <a:p>
            <a:endParaRPr lang="en-AE" dirty="0"/>
          </a:p>
        </p:txBody>
      </p:sp>
    </p:spTree>
    <p:extLst>
      <p:ext uri="{BB962C8B-B14F-4D97-AF65-F5344CB8AC3E}">
        <p14:creationId xmlns:p14="http://schemas.microsoft.com/office/powerpoint/2010/main" val="144756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70232-8C72-2291-5481-FDB5BFAFB3E5}"/>
              </a:ext>
            </a:extLst>
          </p:cNvPr>
          <p:cNvSpPr>
            <a:spLocks noGrp="1"/>
          </p:cNvSpPr>
          <p:nvPr>
            <p:ph type="title"/>
          </p:nvPr>
        </p:nvSpPr>
        <p:spPr>
          <a:xfrm>
            <a:off x="2611808" y="708665"/>
            <a:ext cx="7958331" cy="1077229"/>
          </a:xfrm>
        </p:spPr>
        <p:txBody>
          <a:bodyPr>
            <a:normAutofit/>
          </a:bodyPr>
          <a:lstStyle/>
          <a:p>
            <a:pPr algn="ctr"/>
            <a:r>
              <a:rPr lang="ar-SA" sz="4800" dirty="0">
                <a:latin typeface="Calibri" panose="020F0502020204030204" pitchFamily="34" charset="0"/>
                <a:cs typeface="Calibri" panose="020F0502020204030204" pitchFamily="34" charset="0"/>
              </a:rPr>
              <a:t>المقدمة </a:t>
            </a:r>
            <a:endParaRPr lang="en-AE" sz="4800"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0DBC7773-63C7-41A5-6066-BA9562E09B3E}"/>
              </a:ext>
            </a:extLst>
          </p:cNvPr>
          <p:cNvSpPr>
            <a:spLocks noGrp="1"/>
          </p:cNvSpPr>
          <p:nvPr>
            <p:ph idx="1"/>
          </p:nvPr>
        </p:nvSpPr>
        <p:spPr/>
        <p:txBody>
          <a:bodyPr/>
          <a:lstStyle/>
          <a:p>
            <a:pPr indent="457200" algn="justLow" rtl="1"/>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لقد رفع الإسلام مكانة المرأة وأكرمها بما لم يكرمها به دينٌ سواه؛ فالنساء في الإسلام شقائق الرجال، وخير الناس خيرُهم لأهله؛ فالمسلمة في طفولتها لها حقُّ الرَّضاع، والرعاية، وإحسان التربية، وهي في ذلك الوقت قرةُ العين وثمرة الفؤاد لوالديها وإخوانها، وإذا كَبِرتْ فهي المعزَّزة المكرَّمة، التي يَغارُ عليها وليُّها، ويحوطها برعايته، فلا يرضى أن تمتد إليها أيدٍ بسوء، ولا ألسنة بأذًى، ولا أعين بخيانة</a:t>
            </a:r>
            <a:r>
              <a:rPr lang="en-US" sz="1800" dirty="0">
                <a:effectLst/>
                <a:latin typeface="Calibri Light" panose="020F0302020204030204" pitchFamily="34" charset="0"/>
                <a:ea typeface="Times New Roman" panose="02020603050405020304" pitchFamily="18" charset="0"/>
                <a:cs typeface="Simplified Arabic" panose="02020603050405020304" pitchFamily="18" charset="-78"/>
              </a:rPr>
              <a:t>.</a:t>
            </a:r>
            <a:endParaRPr lang="en-AE"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en-US" sz="1800" dirty="0">
                <a:effectLst/>
                <a:latin typeface="Calibri Light" panose="020F0302020204030204" pitchFamily="34" charset="0"/>
                <a:ea typeface="Times New Roman" panose="02020603050405020304" pitchFamily="18" charset="0"/>
                <a:cs typeface="Simplified Arabic" panose="02020603050405020304" pitchFamily="18" charset="-78"/>
              </a:rPr>
              <a:t> </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وإذا تزوجت كان ذلك بكلمة الله، وميثاقه الغليظ؛ فتكون في بيت الزوج بأعزِّ جوار، وأمنع ذمارٍ، وواجب على زوجها إكرامُها، والإحسان إليها، وكف الأذى عنها</a:t>
            </a:r>
            <a:r>
              <a:rPr lang="en-US" sz="1800" dirty="0">
                <a:effectLst/>
                <a:latin typeface="Calibri Light" panose="020F0302020204030204" pitchFamily="34" charset="0"/>
                <a:ea typeface="Times New Roman" panose="02020603050405020304" pitchFamily="18" charset="0"/>
                <a:cs typeface="Simplified Arabic" panose="02020603050405020304" pitchFamily="18" charset="-78"/>
              </a:rPr>
              <a:t>.</a:t>
            </a:r>
            <a:endParaRPr lang="en-AE"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4488" indent="-344488" algn="r" defTabSz="914400" rtl="1" eaLnBrk="1" latinLnBrk="0" hangingPunct="1">
              <a:lnSpc>
                <a:spcPct val="120000"/>
              </a:lnSpc>
              <a:spcBef>
                <a:spcPts val="1000"/>
              </a:spcBef>
              <a:spcAft>
                <a:spcPts val="600"/>
              </a:spcAft>
              <a:buClr>
                <a:schemeClr val="accent6"/>
              </a:buClr>
              <a:buSzPct val="90000"/>
              <a:buFont typeface="Wingdings" panose="05000000000000000000" pitchFamily="2" charset="2"/>
              <a:buChar char="§"/>
            </a:pPr>
            <a:endParaRPr lang="en-AE" dirty="0"/>
          </a:p>
        </p:txBody>
      </p:sp>
    </p:spTree>
    <p:extLst>
      <p:ext uri="{BB962C8B-B14F-4D97-AF65-F5344CB8AC3E}">
        <p14:creationId xmlns:p14="http://schemas.microsoft.com/office/powerpoint/2010/main" val="36635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ssolv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6190A-3504-2310-B930-F18980C0126B}"/>
              </a:ext>
            </a:extLst>
          </p:cNvPr>
          <p:cNvSpPr>
            <a:spLocks noGrp="1"/>
          </p:cNvSpPr>
          <p:nvPr>
            <p:ph type="title"/>
          </p:nvPr>
        </p:nvSpPr>
        <p:spPr>
          <a:xfrm>
            <a:off x="3090670" y="400269"/>
            <a:ext cx="7958331" cy="1077229"/>
          </a:xfrm>
        </p:spPr>
        <p:txBody>
          <a:bodyPr/>
          <a:lstStyle/>
          <a:p>
            <a:pPr rtl="1"/>
            <a:r>
              <a:rPr lang="ar-SA" sz="2400" b="1" dirty="0" err="1">
                <a:effectLst/>
                <a:latin typeface="Times New Roman" panose="02020603050405020304" pitchFamily="18" charset="0"/>
                <a:ea typeface="Times New Roman" panose="02020603050405020304" pitchFamily="18" charset="0"/>
                <a:cs typeface="Calibri Light" panose="020F0302020204030204" pitchFamily="34" charset="0"/>
              </a:rPr>
              <a:t>أولا</a:t>
            </a:r>
            <a:r>
              <a:rPr lang="ar-SA" sz="2400" b="1" dirty="0" err="1">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ا</a:t>
            </a:r>
            <a:r>
              <a:rPr lang="ar-SA" sz="2400" b="1" dirty="0">
                <a:effectLst/>
                <a:latin typeface="Times New Roman" panose="02020603050405020304" pitchFamily="18" charset="0"/>
                <a:ea typeface="Times New Roman" panose="02020603050405020304" pitchFamily="18" charset="0"/>
                <a:cs typeface="Calibri Light" panose="020F0302020204030204" pitchFamily="34" charset="0"/>
              </a:rPr>
              <a:t>:</a:t>
            </a:r>
            <a:r>
              <a:rPr lang="ar-SA" sz="2400" b="1"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مجالات تكريم المرأ</a:t>
            </a:r>
            <a:r>
              <a:rPr lang="ar-SA" sz="2400" b="1" dirty="0">
                <a:solidFill>
                  <a:srgbClr val="FFFFFF"/>
                </a:solidFill>
                <a:latin typeface="Times New Roman" panose="02020603050405020304" pitchFamily="18" charset="0"/>
                <a:ea typeface="Times New Roman" panose="02020603050405020304" pitchFamily="18" charset="0"/>
                <a:cs typeface="Calibri Light" panose="020F0302020204030204" pitchFamily="34" charset="0"/>
              </a:rPr>
              <a:t>ة في الاسلام</a:t>
            </a:r>
            <a:br>
              <a:rPr lang="en-AE" sz="1800"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en-AE" dirty="0"/>
          </a:p>
        </p:txBody>
      </p:sp>
      <p:sp>
        <p:nvSpPr>
          <p:cNvPr id="4" name="TextBox 3">
            <a:extLst>
              <a:ext uri="{FF2B5EF4-FFF2-40B4-BE49-F238E27FC236}">
                <a16:creationId xmlns:a16="http://schemas.microsoft.com/office/drawing/2014/main" id="{83F7A087-5303-04B7-ECD4-DC42500D00CD}"/>
              </a:ext>
            </a:extLst>
          </p:cNvPr>
          <p:cNvSpPr txBox="1"/>
          <p:nvPr/>
        </p:nvSpPr>
        <p:spPr>
          <a:xfrm>
            <a:off x="1142999" y="834813"/>
            <a:ext cx="10144539" cy="5838521"/>
          </a:xfrm>
          <a:prstGeom prst="rect">
            <a:avLst/>
          </a:prstGeom>
          <a:noFill/>
        </p:spPr>
        <p:txBody>
          <a:bodyPr wrap="square" rtlCol="0">
            <a:spAutoFit/>
          </a:bodyPr>
          <a:lstStyle/>
          <a:p>
            <a:pPr indent="457200" algn="r" rtl="1">
              <a:lnSpc>
                <a:spcPct val="115000"/>
              </a:lnSpc>
            </a:pPr>
            <a:r>
              <a:rPr lang="ar-SA" sz="1800" b="1" dirty="0">
                <a:effectLst/>
                <a:latin typeface="Times New Roman" panose="02020603050405020304" pitchFamily="18" charset="0"/>
                <a:ea typeface="Times New Roman" panose="02020603050405020304" pitchFamily="18" charset="0"/>
                <a:cs typeface="Calibri Light" panose="020F0302020204030204" pitchFamily="34" charset="0"/>
              </a:rPr>
              <a:t> </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كرم</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الإسلام المرأة  كما  لم يكرمها دين آخر</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a:t>
            </a:r>
            <a:r>
              <a:rPr lang="ar-SA" dirty="0">
                <a:solidFill>
                  <a:srgbClr val="FFFFFF"/>
                </a:solidFill>
                <a:latin typeface="Times New Roman" panose="02020603050405020304" pitchFamily="18" charset="0"/>
                <a:ea typeface="Times New Roman" panose="02020603050405020304" pitchFamily="18" charset="0"/>
                <a:cs typeface="Calibri Light" panose="020F0302020204030204" pitchFamily="34" charset="0"/>
              </a:rPr>
              <a:t>سواء</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في  </a:t>
            </a:r>
            <a:r>
              <a:rPr lang="ar-SA" sz="1800" dirty="0" err="1">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با</a:t>
            </a:r>
            <a:r>
              <a:rPr lang="ar-SA" sz="1800" dirty="0" err="1">
                <a:effectLst/>
                <a:latin typeface="Times New Roman" panose="02020603050405020304" pitchFamily="18" charset="0"/>
                <a:ea typeface="Times New Roman" panose="02020603050405020304" pitchFamily="18" charset="0"/>
                <a:cs typeface="Calibri Light" panose="020F0302020204030204" pitchFamily="34" charset="0"/>
              </a:rPr>
              <a:t>المجال</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الإنساني </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أو </a:t>
            </a:r>
            <a:r>
              <a:rPr lang="ar-SA" sz="1800" dirty="0" err="1">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الإجتماعي</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أو في الحقوق    </a:t>
            </a:r>
          </a:p>
          <a:p>
            <a:pPr indent="457200" algn="r" rtl="1">
              <a:lnSpc>
                <a:spcPct val="115000"/>
              </a:lnSpc>
            </a:pP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والواجبات</a:t>
            </a:r>
            <a:r>
              <a:rPr lang="ar-SA" sz="1800" dirty="0">
                <a:effectLst/>
                <a:latin typeface="Times New Roman" panose="02020603050405020304" pitchFamily="18" charset="0"/>
                <a:ea typeface="Times New Roman" panose="02020603050405020304" pitchFamily="18" charset="0"/>
                <a:cs typeface="Calibri Light" panose="020F0302020204030204" pitchFamily="34" charset="0"/>
              </a:rPr>
              <a:t>،</a:t>
            </a:r>
            <a:r>
              <a:rPr lang="ar-SA" sz="1800" dirty="0">
                <a:solidFill>
                  <a:srgbClr val="FFFFFF"/>
                </a:solidFill>
                <a:effectLst/>
                <a:latin typeface="Times New Roman" panose="02020603050405020304" pitchFamily="18" charset="0"/>
                <a:ea typeface="Times New Roman" panose="02020603050405020304" pitchFamily="18" charset="0"/>
                <a:cs typeface="Calibri Light" panose="020F0302020204030204" pitchFamily="34" charset="0"/>
              </a:rPr>
              <a:t> والأمثلة على ذلك كثيرة</a:t>
            </a:r>
            <a:r>
              <a:rPr lang="ar-SA" dirty="0">
                <a:solidFill>
                  <a:srgbClr val="FFFFFF"/>
                </a:solidFill>
                <a:latin typeface="Times New Roman" panose="02020603050405020304" pitchFamily="18" charset="0"/>
                <a:ea typeface="Times New Roman" panose="02020603050405020304" pitchFamily="18" charset="0"/>
                <a:cs typeface="Calibri Light" panose="020F0302020204030204" pitchFamily="34" charset="0"/>
              </a:rPr>
              <a:t> منها:</a:t>
            </a:r>
          </a:p>
          <a:p>
            <a:pPr marL="0" algn="r" defTabSz="457200" rtl="1" eaLnBrk="1" latinLnBrk="0" hangingPunct="1"/>
            <a:endParaRPr lang="ar-SA" dirty="0">
              <a:latin typeface="Calibri" panose="020F0502020204030204" pitchFamily="34" charset="0"/>
              <a:cs typeface="Calibri" panose="020F0502020204030204" pitchFamily="34" charset="0"/>
            </a:endParaRPr>
          </a:p>
          <a:p>
            <a:pPr marL="285750" indent="-285750" algn="r" defTabSz="457200" rtl="1" eaLnBrk="1" latinLnBrk="0" hangingPunct="1">
              <a:buFont typeface="Arial" panose="020B0604020202020204" pitchFamily="34" charset="0"/>
              <a:buChar char="•"/>
            </a:pPr>
            <a:r>
              <a:rPr lang="ar-SA" sz="2400" dirty="0">
                <a:latin typeface="Calibri" panose="020F0502020204030204" pitchFamily="34" charset="0"/>
                <a:cs typeface="Calibri" panose="020F0502020204030204" pitchFamily="34" charset="0"/>
              </a:rPr>
              <a:t>في المجال الإنساني </a:t>
            </a:r>
          </a:p>
          <a:p>
            <a:pPr algn="r" defTabSz="457200" rtl="1" eaLnBrk="1" latinLnBrk="0" hangingPunct="1"/>
            <a:endParaRPr lang="ar-SA" sz="2400" dirty="0">
              <a:latin typeface="Calibri" panose="020F0502020204030204" pitchFamily="34" charset="0"/>
              <a:cs typeface="Calibri" panose="020F0502020204030204" pitchFamily="34" charset="0"/>
            </a:endParaRP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١- وحد بينها وبين الرجل في أصل الخلق </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٢- ساوى بينها وبين الرجل في القصاص منهما </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٣- دفع عنها اللعنة التي ألصقت بها </a:t>
            </a:r>
          </a:p>
          <a:p>
            <a:pPr marL="285750" indent="-285750" algn="r" defTabSz="457200" rtl="1" eaLnBrk="1" latinLnBrk="0" hangingPunct="1">
              <a:buFont typeface="Arial" panose="020B0604020202020204" pitchFamily="34" charset="0"/>
              <a:buChar char="•"/>
            </a:pPr>
            <a:endParaRPr lang="ar-SA" dirty="0">
              <a:latin typeface="Calibri" panose="020F0502020204030204" pitchFamily="34" charset="0"/>
              <a:cs typeface="Calibri" panose="020F0502020204030204" pitchFamily="34" charset="0"/>
            </a:endParaRPr>
          </a:p>
          <a:p>
            <a:pPr marL="285750" indent="-285750" algn="r" defTabSz="457200" rtl="1" eaLnBrk="1" latinLnBrk="0" hangingPunct="1">
              <a:buFont typeface="Arial" panose="020B0604020202020204" pitchFamily="34" charset="0"/>
              <a:buChar char="•"/>
            </a:pPr>
            <a:r>
              <a:rPr lang="ar-SA" sz="2400" dirty="0">
                <a:latin typeface="Calibri" panose="020F0502020204030204" pitchFamily="34" charset="0"/>
                <a:cs typeface="Calibri" panose="020F0502020204030204" pitchFamily="34" charset="0"/>
              </a:rPr>
              <a:t>في المجال الاجتماعي</a:t>
            </a:r>
          </a:p>
          <a:p>
            <a:pPr marL="285750" indent="-285750" algn="r" defTabSz="457200" rtl="1" eaLnBrk="1" latinLnBrk="0" hangingPunct="1">
              <a:buFont typeface="Arial" panose="020B0604020202020204" pitchFamily="34" charset="0"/>
              <a:buChar char="•"/>
            </a:pPr>
            <a:endParaRPr lang="ar-SA" sz="2800" dirty="0">
              <a:latin typeface="Calibri" panose="020F0502020204030204" pitchFamily="34" charset="0"/>
              <a:cs typeface="Calibri" panose="020F0502020204030204" pitchFamily="34" charset="0"/>
            </a:endParaRP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١- ساوى بينهما في حق التعلم والتعليم</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 ٢- أعطاها حرية اختيار الزوج </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٣- أعطاها حق التخلص من الزوج إن كرهته بالخلع</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 ٤- جعل الصلة بينها وبين زوجها مبناها على المودة والحب</a:t>
            </a:r>
          </a:p>
          <a:p>
            <a:pPr marL="285750" indent="-285750" algn="r" defTabSz="457200" rtl="1" eaLnBrk="1" latinLnBrk="0" hangingPunct="1">
              <a:buFont typeface="Arial" panose="020B0604020202020204" pitchFamily="34" charset="0"/>
              <a:buChar char="•"/>
            </a:pPr>
            <a:r>
              <a:rPr lang="ar-SA" sz="2000" dirty="0">
                <a:latin typeface="Calibri" panose="020F0502020204030204" pitchFamily="34" charset="0"/>
                <a:cs typeface="Calibri" panose="020F0502020204030204" pitchFamily="34" charset="0"/>
              </a:rPr>
              <a:t> ٥- ساوى بين المرأة والرجل في أصل الملكية والميراث </a:t>
            </a:r>
          </a:p>
          <a:p>
            <a:pPr marL="285750" indent="-285750" algn="r" defTabSz="457200" rtl="1" eaLnBrk="1" latinLnBrk="0" hangingPunct="1">
              <a:buFont typeface="Arial" panose="020B0604020202020204" pitchFamily="34" charset="0"/>
              <a:buChar char="•"/>
            </a:pPr>
            <a:endParaRPr lang="ar-SA" dirty="0">
              <a:latin typeface="Calibri" panose="020F0502020204030204" pitchFamily="34" charset="0"/>
              <a:cs typeface="Calibri" panose="020F0502020204030204" pitchFamily="34" charset="0"/>
            </a:endParaRPr>
          </a:p>
          <a:p>
            <a:pPr marL="285750" indent="-285750" algn="r" defTabSz="457200" rtl="1" eaLnBrk="1" latinLnBrk="0" hangingPunct="1">
              <a:buFont typeface="Arial" panose="020B0604020202020204" pitchFamily="34" charset="0"/>
              <a:buChar char="•"/>
            </a:pPr>
            <a:endParaRPr lang="ar-SA" dirty="0"/>
          </a:p>
        </p:txBody>
      </p:sp>
    </p:spTree>
    <p:extLst>
      <p:ext uri="{BB962C8B-B14F-4D97-AF65-F5344CB8AC3E}">
        <p14:creationId xmlns:p14="http://schemas.microsoft.com/office/powerpoint/2010/main" val="237040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dissolve">
                                      <p:cBhvr>
                                        <p:cTn id="15" dur="5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dissolve">
                                      <p:cBhvr>
                                        <p:cTn id="20" dur="500"/>
                                        <p:tgtEl>
                                          <p:spTgt spid="4">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Effect transition="in" filter="dissolve">
                                      <p:cBhvr>
                                        <p:cTn id="25" dur="500"/>
                                        <p:tgtEl>
                                          <p:spTgt spid="4">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nodeType="clickEffect">
                                  <p:stCondLst>
                                    <p:cond delay="0"/>
                                  </p:stCondLst>
                                  <p:childTnLst>
                                    <p:set>
                                      <p:cBhvr>
                                        <p:cTn id="29" dur="1" fill="hold">
                                          <p:stCondLst>
                                            <p:cond delay="0"/>
                                          </p:stCondLst>
                                        </p:cTn>
                                        <p:tgtEl>
                                          <p:spTgt spid="4">
                                            <p:txEl>
                                              <p:pRg st="6" end="6"/>
                                            </p:txEl>
                                          </p:spTgt>
                                        </p:tgtEl>
                                        <p:attrNameLst>
                                          <p:attrName>style.visibility</p:attrName>
                                        </p:attrNameLst>
                                      </p:cBhvr>
                                      <p:to>
                                        <p:strVal val="visible"/>
                                      </p:to>
                                    </p:set>
                                    <p:animEffect transition="in" filter="dissolve">
                                      <p:cBhvr>
                                        <p:cTn id="30" dur="500"/>
                                        <p:tgtEl>
                                          <p:spTgt spid="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dissolve">
                                      <p:cBhvr>
                                        <p:cTn id="35" dur="500"/>
                                        <p:tgtEl>
                                          <p:spTgt spid="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4">
                                            <p:txEl>
                                              <p:pRg st="9" end="9"/>
                                            </p:txEl>
                                          </p:spTgt>
                                        </p:tgtEl>
                                        <p:attrNameLst>
                                          <p:attrName>style.visibility</p:attrName>
                                        </p:attrNameLst>
                                      </p:cBhvr>
                                      <p:to>
                                        <p:strVal val="visible"/>
                                      </p:to>
                                    </p:set>
                                    <p:animEffect transition="in" filter="dissolve">
                                      <p:cBhvr>
                                        <p:cTn id="40" dur="500"/>
                                        <p:tgtEl>
                                          <p:spTgt spid="4">
                                            <p:txEl>
                                              <p:pRg st="9" end="9"/>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4">
                                            <p:txEl>
                                              <p:pRg st="11" end="11"/>
                                            </p:txEl>
                                          </p:spTgt>
                                        </p:tgtEl>
                                        <p:attrNameLst>
                                          <p:attrName>style.visibility</p:attrName>
                                        </p:attrNameLst>
                                      </p:cBhvr>
                                      <p:to>
                                        <p:strVal val="visible"/>
                                      </p:to>
                                    </p:set>
                                    <p:animEffect transition="in" filter="dissolve">
                                      <p:cBhvr>
                                        <p:cTn id="45" dur="500"/>
                                        <p:tgtEl>
                                          <p:spTgt spid="4">
                                            <p:txEl>
                                              <p:pRg st="11" end="11"/>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4">
                                            <p:txEl>
                                              <p:pRg st="12" end="12"/>
                                            </p:txEl>
                                          </p:spTgt>
                                        </p:tgtEl>
                                        <p:attrNameLst>
                                          <p:attrName>style.visibility</p:attrName>
                                        </p:attrNameLst>
                                      </p:cBhvr>
                                      <p:to>
                                        <p:strVal val="visible"/>
                                      </p:to>
                                    </p:set>
                                    <p:animEffect transition="in" filter="dissolve">
                                      <p:cBhvr>
                                        <p:cTn id="50" dur="500"/>
                                        <p:tgtEl>
                                          <p:spTgt spid="4">
                                            <p:txEl>
                                              <p:pRg st="12" end="1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nodeType="clickEffect">
                                  <p:stCondLst>
                                    <p:cond delay="0"/>
                                  </p:stCondLst>
                                  <p:childTnLst>
                                    <p:set>
                                      <p:cBhvr>
                                        <p:cTn id="54" dur="1" fill="hold">
                                          <p:stCondLst>
                                            <p:cond delay="0"/>
                                          </p:stCondLst>
                                        </p:cTn>
                                        <p:tgtEl>
                                          <p:spTgt spid="4">
                                            <p:txEl>
                                              <p:pRg st="12" end="12"/>
                                            </p:txEl>
                                          </p:spTgt>
                                        </p:tgtEl>
                                        <p:attrNameLst>
                                          <p:attrName>style.visibility</p:attrName>
                                        </p:attrNameLst>
                                      </p:cBhvr>
                                      <p:to>
                                        <p:strVal val="visible"/>
                                      </p:to>
                                    </p:set>
                                    <p:animEffect transition="in" filter="dissolve">
                                      <p:cBhvr>
                                        <p:cTn id="55" dur="500"/>
                                        <p:tgtEl>
                                          <p:spTgt spid="4">
                                            <p:txEl>
                                              <p:pRg st="12" end="12"/>
                                            </p:txEl>
                                          </p:spTgt>
                                        </p:tgtEl>
                                      </p:cBhvr>
                                    </p:animEffect>
                                  </p:childTnLst>
                                </p:cTn>
                              </p:par>
                              <p:par>
                                <p:cTn id="56" presetID="9" presetClass="entr" presetSubtype="0" fill="hold" nodeType="withEffect">
                                  <p:stCondLst>
                                    <p:cond delay="0"/>
                                  </p:stCondLst>
                                  <p:childTnLst>
                                    <p:set>
                                      <p:cBhvr>
                                        <p:cTn id="57" dur="1" fill="hold">
                                          <p:stCondLst>
                                            <p:cond delay="0"/>
                                          </p:stCondLst>
                                        </p:cTn>
                                        <p:tgtEl>
                                          <p:spTgt spid="4">
                                            <p:txEl>
                                              <p:pRg st="13" end="13"/>
                                            </p:txEl>
                                          </p:spTgt>
                                        </p:tgtEl>
                                        <p:attrNameLst>
                                          <p:attrName>style.visibility</p:attrName>
                                        </p:attrNameLst>
                                      </p:cBhvr>
                                      <p:to>
                                        <p:strVal val="visible"/>
                                      </p:to>
                                    </p:set>
                                    <p:animEffect transition="in" filter="dissolve">
                                      <p:cBhvr>
                                        <p:cTn id="58" dur="500"/>
                                        <p:tgtEl>
                                          <p:spTgt spid="4">
                                            <p:txEl>
                                              <p:pRg st="13" end="13"/>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nodeType="clickEffect">
                                  <p:stCondLst>
                                    <p:cond delay="0"/>
                                  </p:stCondLst>
                                  <p:childTnLst>
                                    <p:set>
                                      <p:cBhvr>
                                        <p:cTn id="62" dur="1" fill="hold">
                                          <p:stCondLst>
                                            <p:cond delay="0"/>
                                          </p:stCondLst>
                                        </p:cTn>
                                        <p:tgtEl>
                                          <p:spTgt spid="4">
                                            <p:txEl>
                                              <p:pRg st="14" end="14"/>
                                            </p:txEl>
                                          </p:spTgt>
                                        </p:tgtEl>
                                        <p:attrNameLst>
                                          <p:attrName>style.visibility</p:attrName>
                                        </p:attrNameLst>
                                      </p:cBhvr>
                                      <p:to>
                                        <p:strVal val="visible"/>
                                      </p:to>
                                    </p:set>
                                    <p:animEffect transition="in" filter="dissolve">
                                      <p:cBhvr>
                                        <p:cTn id="63" dur="500"/>
                                        <p:tgtEl>
                                          <p:spTgt spid="4">
                                            <p:txEl>
                                              <p:pRg st="14" end="1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nodeType="clickEffect">
                                  <p:stCondLst>
                                    <p:cond delay="0"/>
                                  </p:stCondLst>
                                  <p:childTnLst>
                                    <p:set>
                                      <p:cBhvr>
                                        <p:cTn id="67" dur="1" fill="hold">
                                          <p:stCondLst>
                                            <p:cond delay="0"/>
                                          </p:stCondLst>
                                        </p:cTn>
                                        <p:tgtEl>
                                          <p:spTgt spid="4">
                                            <p:txEl>
                                              <p:pRg st="15" end="15"/>
                                            </p:txEl>
                                          </p:spTgt>
                                        </p:tgtEl>
                                        <p:attrNameLst>
                                          <p:attrName>style.visibility</p:attrName>
                                        </p:attrNameLst>
                                      </p:cBhvr>
                                      <p:to>
                                        <p:strVal val="visible"/>
                                      </p:to>
                                    </p:set>
                                    <p:animEffect transition="in" filter="dissolve">
                                      <p:cBhvr>
                                        <p:cTn id="68" dur="500"/>
                                        <p:tgtEl>
                                          <p:spTgt spid="4">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F649D-6807-1E19-55BE-39B74B9768B4}"/>
              </a:ext>
            </a:extLst>
          </p:cNvPr>
          <p:cNvSpPr>
            <a:spLocks noGrp="1"/>
          </p:cNvSpPr>
          <p:nvPr>
            <p:ph type="title"/>
          </p:nvPr>
        </p:nvSpPr>
        <p:spPr/>
        <p:txBody>
          <a:bodyPr>
            <a:normAutofit fontScale="90000"/>
          </a:bodyPr>
          <a:lstStyle/>
          <a:p>
            <a:pPr marL="285750" indent="-285750" defTabSz="457200" rtl="1" eaLnBrk="1" latinLnBrk="0" hangingPunct="1"/>
            <a:r>
              <a:rPr lang="ar-SA" sz="4000" dirty="0">
                <a:latin typeface="Calibri" panose="020F0502020204030204" pitchFamily="34" charset="0"/>
                <a:cs typeface="Calibri" panose="020F0502020204030204" pitchFamily="34" charset="0"/>
              </a:rPr>
              <a:t>في المجال الحقوقي </a:t>
            </a:r>
            <a:br>
              <a:rPr lang="ar-SA" sz="4000" dirty="0">
                <a:latin typeface="Calibri" panose="020F0502020204030204" pitchFamily="34" charset="0"/>
                <a:cs typeface="Calibri" panose="020F0502020204030204" pitchFamily="34" charset="0"/>
              </a:rPr>
            </a:br>
            <a:br>
              <a:rPr lang="ar-SA" sz="4000" dirty="0">
                <a:latin typeface="Calibri" panose="020F0502020204030204" pitchFamily="34" charset="0"/>
                <a:cs typeface="Calibri" panose="020F0502020204030204" pitchFamily="34" charset="0"/>
              </a:rPr>
            </a:br>
            <a:r>
              <a:rPr lang="ar-SA" sz="3100" dirty="0">
                <a:latin typeface="Calibri" panose="020F0502020204030204" pitchFamily="34" charset="0"/>
                <a:cs typeface="Calibri" panose="020F0502020204030204" pitchFamily="34" charset="0"/>
              </a:rPr>
              <a:t>١- ساوى بينهما في أصل التكليف والجزاء</a:t>
            </a:r>
            <a:br>
              <a:rPr lang="ar-SA" sz="3100" dirty="0">
                <a:latin typeface="Calibri" panose="020F0502020204030204" pitchFamily="34" charset="0"/>
                <a:cs typeface="Calibri" panose="020F0502020204030204" pitchFamily="34" charset="0"/>
              </a:rPr>
            </a:br>
            <a:br>
              <a:rPr lang="ar-SA" sz="3100" dirty="0">
                <a:latin typeface="Calibri" panose="020F0502020204030204" pitchFamily="34" charset="0"/>
                <a:cs typeface="Calibri" panose="020F0502020204030204" pitchFamily="34" charset="0"/>
              </a:rPr>
            </a:br>
            <a:r>
              <a:rPr lang="ar-SA" sz="3100" dirty="0">
                <a:latin typeface="Calibri" panose="020F0502020204030204" pitchFamily="34" charset="0"/>
                <a:cs typeface="Calibri" panose="020F0502020204030204" pitchFamily="34" charset="0"/>
              </a:rPr>
              <a:t> ٢- ساوى بينهما في حرية التصرفات المالية من بيع وشراء وإجارة ووقف ورهن وكفالة ووكالة و و و .....</a:t>
            </a:r>
            <a:br>
              <a:rPr lang="ar-SA" sz="3100" dirty="0">
                <a:latin typeface="Calibri" panose="020F0502020204030204" pitchFamily="34" charset="0"/>
                <a:cs typeface="Calibri" panose="020F0502020204030204" pitchFamily="34" charset="0"/>
              </a:rPr>
            </a:br>
            <a:endParaRPr lang="en-AE" dirty="0"/>
          </a:p>
        </p:txBody>
      </p:sp>
      <p:sp>
        <p:nvSpPr>
          <p:cNvPr id="3" name="Content Placeholder 2">
            <a:extLst>
              <a:ext uri="{FF2B5EF4-FFF2-40B4-BE49-F238E27FC236}">
                <a16:creationId xmlns:a16="http://schemas.microsoft.com/office/drawing/2014/main" id="{C6A68EEA-26C7-D5E5-62A3-5B12E3CC87C7}"/>
              </a:ext>
            </a:extLst>
          </p:cNvPr>
          <p:cNvSpPr>
            <a:spLocks noGrp="1"/>
          </p:cNvSpPr>
          <p:nvPr>
            <p:ph idx="1"/>
          </p:nvPr>
        </p:nvSpPr>
        <p:spPr>
          <a:xfrm>
            <a:off x="1868557" y="1202635"/>
            <a:ext cx="8701582" cy="4680478"/>
          </a:xfrm>
        </p:spPr>
        <p:txBody>
          <a:bodyPr/>
          <a:lstStyle/>
          <a:p>
            <a:pPr marL="344488" indent="-344488" algn="r" defTabSz="914400" rtl="1" eaLnBrk="1" latinLnBrk="0" hangingPunct="1">
              <a:lnSpc>
                <a:spcPct val="120000"/>
              </a:lnSpc>
              <a:spcBef>
                <a:spcPts val="1000"/>
              </a:spcBef>
              <a:spcAft>
                <a:spcPts val="600"/>
              </a:spcAft>
              <a:buClr>
                <a:schemeClr val="accent6"/>
              </a:buClr>
              <a:buSzPct val="90000"/>
              <a:buFont typeface="Wingdings" panose="05000000000000000000" pitchFamily="2" charset="2"/>
              <a:buChar char="§"/>
            </a:pPr>
            <a:endParaRPr lang="ar-SA" dirty="0"/>
          </a:p>
          <a:p>
            <a:pPr marL="344488" indent="-344488" algn="r" defTabSz="914400" rtl="1" eaLnBrk="1" latinLnBrk="0" hangingPunct="1">
              <a:lnSpc>
                <a:spcPct val="120000"/>
              </a:lnSpc>
              <a:spcBef>
                <a:spcPts val="1000"/>
              </a:spcBef>
              <a:spcAft>
                <a:spcPts val="600"/>
              </a:spcAft>
              <a:buClr>
                <a:schemeClr val="accent6"/>
              </a:buClr>
              <a:buSzPct val="90000"/>
              <a:buFont typeface="Wingdings" panose="05000000000000000000" pitchFamily="2" charset="2"/>
              <a:buChar char="§"/>
            </a:pPr>
            <a:endParaRPr lang="ar-SA" dirty="0"/>
          </a:p>
          <a:p>
            <a:pPr marL="0" indent="0" algn="r" defTabSz="914400" rtl="1" eaLnBrk="1" latinLnBrk="0" hangingPunct="1">
              <a:lnSpc>
                <a:spcPct val="120000"/>
              </a:lnSpc>
              <a:spcBef>
                <a:spcPts val="1000"/>
              </a:spcBef>
              <a:spcAft>
                <a:spcPts val="600"/>
              </a:spcAft>
              <a:buClr>
                <a:schemeClr val="accent6"/>
              </a:buClr>
              <a:buSzPct val="90000"/>
              <a:buNone/>
            </a:pPr>
            <a:endParaRPr lang="ar-SA" dirty="0"/>
          </a:p>
          <a:p>
            <a:pPr marL="344488" indent="-344488" algn="r" defTabSz="914400" rtl="1" eaLnBrk="1" latinLnBrk="0" hangingPunct="1">
              <a:lnSpc>
                <a:spcPct val="120000"/>
              </a:lnSpc>
              <a:spcBef>
                <a:spcPts val="1000"/>
              </a:spcBef>
              <a:spcAft>
                <a:spcPts val="600"/>
              </a:spcAft>
              <a:buClr>
                <a:schemeClr val="accent6"/>
              </a:buClr>
              <a:buSzPct val="90000"/>
              <a:buFont typeface="Wingdings" panose="05000000000000000000" pitchFamily="2" charset="2"/>
              <a:buChar char="§"/>
            </a:pPr>
            <a:endParaRPr lang="ar-SA" dirty="0"/>
          </a:p>
          <a:p>
            <a:pPr marL="344488" indent="-344488" algn="r" defTabSz="914400" rtl="1" eaLnBrk="1" latinLnBrk="0" hangingPunct="1">
              <a:lnSpc>
                <a:spcPct val="120000"/>
              </a:lnSpc>
              <a:spcBef>
                <a:spcPts val="1000"/>
              </a:spcBef>
              <a:spcAft>
                <a:spcPts val="600"/>
              </a:spcAft>
              <a:buClr>
                <a:schemeClr val="accent6"/>
              </a:buClr>
              <a:buSzPct val="90000"/>
              <a:buFont typeface="Wingdings" panose="05000000000000000000" pitchFamily="2" charset="2"/>
              <a:buChar char="§"/>
            </a:pPr>
            <a:endParaRPr lang="en-AE" dirty="0"/>
          </a:p>
        </p:txBody>
      </p:sp>
    </p:spTree>
    <p:extLst>
      <p:ext uri="{BB962C8B-B14F-4D97-AF65-F5344CB8AC3E}">
        <p14:creationId xmlns:p14="http://schemas.microsoft.com/office/powerpoint/2010/main" val="314786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FF75D-C0BE-30E1-3212-F1CEF5E40D1E}"/>
              </a:ext>
            </a:extLst>
          </p:cNvPr>
          <p:cNvSpPr>
            <a:spLocks noGrp="1"/>
          </p:cNvSpPr>
          <p:nvPr>
            <p:ph type="title"/>
          </p:nvPr>
        </p:nvSpPr>
        <p:spPr>
          <a:xfrm>
            <a:off x="2580660" y="356893"/>
            <a:ext cx="7958331" cy="1077229"/>
          </a:xfrm>
        </p:spPr>
        <p:txBody>
          <a:bodyPr>
            <a:normAutofit/>
          </a:bodyPr>
          <a:lstStyle/>
          <a:p>
            <a:pPr algn="ctr"/>
            <a:r>
              <a:rPr lang="ar-SA" sz="4400" dirty="0">
                <a:latin typeface="Calibri" panose="020F0502020204030204" pitchFamily="34" charset="0"/>
                <a:cs typeface="Calibri" panose="020F0502020204030204" pitchFamily="34" charset="0"/>
              </a:rPr>
              <a:t>فقرة الأسئلة </a:t>
            </a:r>
            <a:endParaRPr lang="en-AE" sz="44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9B5284A4-0348-E710-1AB9-9EFF5C5AE6D1}"/>
              </a:ext>
            </a:extLst>
          </p:cNvPr>
          <p:cNvSpPr txBox="1"/>
          <p:nvPr/>
        </p:nvSpPr>
        <p:spPr>
          <a:xfrm>
            <a:off x="1828799" y="1883469"/>
            <a:ext cx="9316279" cy="738664"/>
          </a:xfrm>
          <a:prstGeom prst="rect">
            <a:avLst/>
          </a:prstGeom>
          <a:noFill/>
        </p:spPr>
        <p:txBody>
          <a:bodyPr wrap="square" rtlCol="0">
            <a:spAutoFit/>
          </a:bodyPr>
          <a:lstStyle/>
          <a:p>
            <a:pPr marL="0" algn="r" defTabSz="457200" rtl="1" eaLnBrk="1" latinLnBrk="0" hangingPunct="1"/>
            <a:r>
              <a:rPr lang="ar-SA" sz="2400" dirty="0">
                <a:latin typeface="Calibri" panose="020F0502020204030204" pitchFamily="34" charset="0"/>
                <a:cs typeface="Calibri" panose="020F0502020204030204" pitchFamily="34" charset="0"/>
              </a:rPr>
              <a:t>المسلمة في طفولتها لها حق الرضاع والرعاية وإحسان التربية ( صح </a:t>
            </a:r>
            <a:r>
              <a:rPr lang="ar-SA" sz="2400" dirty="0" err="1">
                <a:latin typeface="Calibri" panose="020F0502020204030204" pitchFamily="34" charset="0"/>
                <a:cs typeface="Calibri" panose="020F0502020204030204" pitchFamily="34" charset="0"/>
              </a:rPr>
              <a:t>أؤ</a:t>
            </a:r>
            <a:r>
              <a:rPr lang="ar-SA" sz="2400" dirty="0">
                <a:latin typeface="Calibri" panose="020F0502020204030204" pitchFamily="34" charset="0"/>
                <a:cs typeface="Calibri" panose="020F0502020204030204" pitchFamily="34" charset="0"/>
              </a:rPr>
              <a:t> خطأ ) </a:t>
            </a:r>
          </a:p>
          <a:p>
            <a:pPr marL="0" algn="r" defTabSz="457200" rtl="1" eaLnBrk="1" latinLnBrk="0" hangingPunct="1"/>
            <a:endParaRPr lang="en-AE" dirty="0"/>
          </a:p>
        </p:txBody>
      </p:sp>
      <p:sp>
        <p:nvSpPr>
          <p:cNvPr id="6" name="TextBox 5">
            <a:extLst>
              <a:ext uri="{FF2B5EF4-FFF2-40B4-BE49-F238E27FC236}">
                <a16:creationId xmlns:a16="http://schemas.microsoft.com/office/drawing/2014/main" id="{7848F9EC-88FB-CD60-C449-1847834DA458}"/>
              </a:ext>
            </a:extLst>
          </p:cNvPr>
          <p:cNvSpPr txBox="1"/>
          <p:nvPr/>
        </p:nvSpPr>
        <p:spPr>
          <a:xfrm>
            <a:off x="7765774" y="1132252"/>
            <a:ext cx="3379304" cy="861774"/>
          </a:xfrm>
          <a:prstGeom prst="rect">
            <a:avLst/>
          </a:prstGeom>
          <a:noFill/>
        </p:spPr>
        <p:txBody>
          <a:bodyPr wrap="square" rtlCol="0">
            <a:spAutoFit/>
          </a:bodyPr>
          <a:lstStyle/>
          <a:p>
            <a:pPr algn="r"/>
            <a:r>
              <a:rPr lang="ar-SA" sz="3200" dirty="0">
                <a:latin typeface="Calibri" panose="020F0502020204030204" pitchFamily="34" charset="0"/>
                <a:cs typeface="Calibri" panose="020F0502020204030204" pitchFamily="34" charset="0"/>
              </a:rPr>
              <a:t>السؤال الأول </a:t>
            </a:r>
          </a:p>
          <a:p>
            <a:endParaRPr lang="en-AE" dirty="0"/>
          </a:p>
        </p:txBody>
      </p:sp>
      <p:sp>
        <p:nvSpPr>
          <p:cNvPr id="8" name="TextBox 7">
            <a:extLst>
              <a:ext uri="{FF2B5EF4-FFF2-40B4-BE49-F238E27FC236}">
                <a16:creationId xmlns:a16="http://schemas.microsoft.com/office/drawing/2014/main" id="{D976A602-3D17-152D-7CB0-8EADFE18AC41}"/>
              </a:ext>
            </a:extLst>
          </p:cNvPr>
          <p:cNvSpPr txBox="1"/>
          <p:nvPr/>
        </p:nvSpPr>
        <p:spPr>
          <a:xfrm>
            <a:off x="4611757" y="2564273"/>
            <a:ext cx="6308034" cy="584775"/>
          </a:xfrm>
          <a:prstGeom prst="rect">
            <a:avLst/>
          </a:prstGeom>
          <a:noFill/>
        </p:spPr>
        <p:txBody>
          <a:bodyPr wrap="square" rtlCol="0">
            <a:spAutoFit/>
          </a:bodyPr>
          <a:lstStyle/>
          <a:p>
            <a:pPr algn="r" rtl="1"/>
            <a:r>
              <a:rPr lang="ar-SA" sz="3200" dirty="0">
                <a:latin typeface="Calibri" panose="020F0502020204030204" pitchFamily="34" charset="0"/>
                <a:cs typeface="Calibri" panose="020F0502020204030204" pitchFamily="34" charset="0"/>
              </a:rPr>
              <a:t>السؤال الثاني</a:t>
            </a:r>
          </a:p>
        </p:txBody>
      </p:sp>
      <p:sp>
        <p:nvSpPr>
          <p:cNvPr id="9" name="TextBox 8">
            <a:extLst>
              <a:ext uri="{FF2B5EF4-FFF2-40B4-BE49-F238E27FC236}">
                <a16:creationId xmlns:a16="http://schemas.microsoft.com/office/drawing/2014/main" id="{1616A3EF-989B-7537-D848-79C632881336}"/>
              </a:ext>
            </a:extLst>
          </p:cNvPr>
          <p:cNvSpPr txBox="1"/>
          <p:nvPr/>
        </p:nvSpPr>
        <p:spPr>
          <a:xfrm>
            <a:off x="1722783" y="3302937"/>
            <a:ext cx="9329530" cy="738664"/>
          </a:xfrm>
          <a:prstGeom prst="rect">
            <a:avLst/>
          </a:prstGeom>
          <a:noFill/>
        </p:spPr>
        <p:txBody>
          <a:bodyPr wrap="square" rtlCol="0">
            <a:spAutoFit/>
          </a:bodyPr>
          <a:lstStyle/>
          <a:p>
            <a:pPr marL="0" algn="r" defTabSz="457200" rtl="1" eaLnBrk="1" latinLnBrk="0" hangingPunct="1"/>
            <a:r>
              <a:rPr lang="ar-SA" sz="2400" dirty="0">
                <a:latin typeface="Calibri" panose="020F0502020204030204" pitchFamily="34" charset="0"/>
                <a:cs typeface="Calibri" panose="020F0502020204030204" pitchFamily="34" charset="0"/>
              </a:rPr>
              <a:t>عددي مجالات تكريم المرأة في الإسلام ؟</a:t>
            </a:r>
          </a:p>
          <a:p>
            <a:pPr marL="0" algn="r" defTabSz="457200" rtl="1" eaLnBrk="1" latinLnBrk="0" hangingPunct="1"/>
            <a:endParaRPr lang="en-AE" dirty="0"/>
          </a:p>
        </p:txBody>
      </p:sp>
      <p:sp>
        <p:nvSpPr>
          <p:cNvPr id="10" name="TextBox 9">
            <a:extLst>
              <a:ext uri="{FF2B5EF4-FFF2-40B4-BE49-F238E27FC236}">
                <a16:creationId xmlns:a16="http://schemas.microsoft.com/office/drawing/2014/main" id="{D3D591BC-32ED-E435-2298-7017E8509DF6}"/>
              </a:ext>
            </a:extLst>
          </p:cNvPr>
          <p:cNvSpPr txBox="1"/>
          <p:nvPr/>
        </p:nvSpPr>
        <p:spPr>
          <a:xfrm>
            <a:off x="1179443" y="3887665"/>
            <a:ext cx="9872870" cy="1200329"/>
          </a:xfrm>
          <a:prstGeom prst="rect">
            <a:avLst/>
          </a:prstGeom>
          <a:noFill/>
        </p:spPr>
        <p:txBody>
          <a:bodyPr wrap="square" rtlCol="0">
            <a:spAutoFit/>
          </a:bodyPr>
          <a:lstStyle/>
          <a:p>
            <a:pPr marL="0" algn="r" defTabSz="457200" rtl="1" eaLnBrk="1" latinLnBrk="0" hangingPunct="1"/>
            <a:r>
              <a:rPr lang="ar-SA" sz="2400" dirty="0">
                <a:latin typeface="Calibri" panose="020F0502020204030204" pitchFamily="34" charset="0"/>
                <a:cs typeface="Calibri" panose="020F0502020204030204" pitchFamily="34" charset="0"/>
              </a:rPr>
              <a:t>١- في المجال الإنساني </a:t>
            </a:r>
          </a:p>
          <a:p>
            <a:pPr marL="0" algn="r" defTabSz="457200" rtl="1" eaLnBrk="1" latinLnBrk="0" hangingPunct="1"/>
            <a:r>
              <a:rPr lang="ar-SA" sz="2400" dirty="0">
                <a:latin typeface="Calibri" panose="020F0502020204030204" pitchFamily="34" charset="0"/>
                <a:cs typeface="Calibri" panose="020F0502020204030204" pitchFamily="34" charset="0"/>
              </a:rPr>
              <a:t>٢- في المجال الاجتماعي</a:t>
            </a:r>
          </a:p>
          <a:p>
            <a:pPr marL="0" algn="r" defTabSz="457200" rtl="1" eaLnBrk="1" latinLnBrk="0" hangingPunct="1"/>
            <a:r>
              <a:rPr lang="ar-SA" sz="2400" dirty="0">
                <a:latin typeface="Calibri" panose="020F0502020204030204" pitchFamily="34" charset="0"/>
                <a:cs typeface="Calibri" panose="020F0502020204030204" pitchFamily="34" charset="0"/>
              </a:rPr>
              <a:t>٣- في المجال الحقوقي </a:t>
            </a:r>
            <a:endParaRPr lang="en-AE" sz="24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8EE43E5D-7A01-7E57-B118-F4A9F069D5DF}"/>
              </a:ext>
            </a:extLst>
          </p:cNvPr>
          <p:cNvSpPr txBox="1"/>
          <p:nvPr/>
        </p:nvSpPr>
        <p:spPr>
          <a:xfrm>
            <a:off x="2027583" y="5087947"/>
            <a:ext cx="8984974" cy="584775"/>
          </a:xfrm>
          <a:prstGeom prst="rect">
            <a:avLst/>
          </a:prstGeom>
          <a:noFill/>
        </p:spPr>
        <p:txBody>
          <a:bodyPr wrap="square" rtlCol="0">
            <a:spAutoFit/>
          </a:bodyPr>
          <a:lstStyle/>
          <a:p>
            <a:pPr marL="0" algn="r" defTabSz="457200" rtl="1" eaLnBrk="1" latinLnBrk="0" hangingPunct="1"/>
            <a:r>
              <a:rPr lang="ar-SA" sz="3200" dirty="0">
                <a:latin typeface="Calibri" panose="020F0502020204030204" pitchFamily="34" charset="0"/>
                <a:cs typeface="Calibri" panose="020F0502020204030204" pitchFamily="34" charset="0"/>
              </a:rPr>
              <a:t>السؤال الثالث </a:t>
            </a:r>
            <a:endParaRPr lang="en-AE" sz="3200"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DDC38F3E-C5E0-A70D-769F-DC127A4866D3}"/>
              </a:ext>
            </a:extLst>
          </p:cNvPr>
          <p:cNvSpPr txBox="1"/>
          <p:nvPr/>
        </p:nvSpPr>
        <p:spPr>
          <a:xfrm>
            <a:off x="1431235" y="5672722"/>
            <a:ext cx="9488556" cy="461665"/>
          </a:xfrm>
          <a:prstGeom prst="rect">
            <a:avLst/>
          </a:prstGeom>
          <a:noFill/>
        </p:spPr>
        <p:txBody>
          <a:bodyPr wrap="square" rtlCol="0">
            <a:spAutoFit/>
          </a:bodyPr>
          <a:lstStyle/>
          <a:p>
            <a:pPr marL="0" algn="r" defTabSz="457200" rtl="1" eaLnBrk="1" latinLnBrk="0" hangingPunct="1"/>
            <a:r>
              <a:rPr lang="ar-SA" sz="2400" dirty="0">
                <a:latin typeface="Calibri" panose="020F0502020204030204" pitchFamily="34" charset="0"/>
                <a:cs typeface="Calibri" panose="020F0502020204030204" pitchFamily="34" charset="0"/>
              </a:rPr>
              <a:t>اذكري لي نقطة من المجال الحقوقي ؟</a:t>
            </a:r>
          </a:p>
        </p:txBody>
      </p:sp>
      <p:sp>
        <p:nvSpPr>
          <p:cNvPr id="13" name="TextBox 12">
            <a:extLst>
              <a:ext uri="{FF2B5EF4-FFF2-40B4-BE49-F238E27FC236}">
                <a16:creationId xmlns:a16="http://schemas.microsoft.com/office/drawing/2014/main" id="{471C01A6-9F9B-54B2-52F8-74B696CE499D}"/>
              </a:ext>
            </a:extLst>
          </p:cNvPr>
          <p:cNvSpPr txBox="1"/>
          <p:nvPr/>
        </p:nvSpPr>
        <p:spPr>
          <a:xfrm>
            <a:off x="1431235" y="6134387"/>
            <a:ext cx="9621078" cy="523220"/>
          </a:xfrm>
          <a:prstGeom prst="rect">
            <a:avLst/>
          </a:prstGeom>
          <a:noFill/>
        </p:spPr>
        <p:txBody>
          <a:bodyPr wrap="square" rtlCol="0">
            <a:spAutoFit/>
          </a:bodyPr>
          <a:lstStyle/>
          <a:p>
            <a:pPr marL="0" algn="r" defTabSz="457200" rtl="1" eaLnBrk="1" latinLnBrk="0" hangingPunct="1"/>
            <a:r>
              <a:rPr lang="ar-SA" sz="2800" dirty="0">
                <a:latin typeface="Calibri" panose="020F0502020204030204" pitchFamily="34" charset="0"/>
                <a:cs typeface="Calibri" panose="020F0502020204030204" pitchFamily="34" charset="0"/>
              </a:rPr>
              <a:t>ساوى بينهما في أصل التكليف والجزاء </a:t>
            </a:r>
            <a:endParaRPr lang="en-AE"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071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dissolv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dissolv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dissolve">
                                      <p:cBhvr>
                                        <p:cTn id="22" dur="500"/>
                                        <p:tgtEl>
                                          <p:spTgt spid="10">
                                            <p:txEl>
                                              <p:pRg st="0" end="0"/>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dissolve">
                                      <p:cBhvr>
                                        <p:cTn id="25" dur="500"/>
                                        <p:tgtEl>
                                          <p:spTgt spid="10">
                                            <p:txEl>
                                              <p:pRg st="1" end="1"/>
                                            </p:txEl>
                                          </p:spTgt>
                                        </p:tgtEl>
                                      </p:cBhvr>
                                    </p:animEffect>
                                  </p:childTnLst>
                                </p:cTn>
                              </p:par>
                              <p:par>
                                <p:cTn id="26" presetID="9" presetClass="entr" presetSubtype="0" fill="hold"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dissolve">
                                      <p:cBhvr>
                                        <p:cTn id="28" dur="500"/>
                                        <p:tgtEl>
                                          <p:spTgt spid="10">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Effect transition="in" filter="dissolve">
                                      <p:cBhvr>
                                        <p:cTn id="33" dur="500"/>
                                        <p:tgtEl>
                                          <p:spTgt spid="11">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12">
                                            <p:txEl>
                                              <p:pRg st="0" end="0"/>
                                            </p:txEl>
                                          </p:spTgt>
                                        </p:tgtEl>
                                        <p:attrNameLst>
                                          <p:attrName>style.visibility</p:attrName>
                                        </p:attrNameLst>
                                      </p:cBhvr>
                                      <p:to>
                                        <p:strVal val="visible"/>
                                      </p:to>
                                    </p:set>
                                    <p:animEffect transition="in" filter="dissolve">
                                      <p:cBhvr>
                                        <p:cTn id="38" dur="500"/>
                                        <p:tgtEl>
                                          <p:spTgt spid="12">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Effect transition="in" filter="dissolve">
                                      <p:cBhvr>
                                        <p:cTn id="43"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7CE96-A137-5B55-F861-03CD9AE33D6B}"/>
              </a:ext>
            </a:extLst>
          </p:cNvPr>
          <p:cNvSpPr>
            <a:spLocks noGrp="1"/>
          </p:cNvSpPr>
          <p:nvPr>
            <p:ph type="title"/>
          </p:nvPr>
        </p:nvSpPr>
        <p:spPr>
          <a:xfrm>
            <a:off x="2492538" y="3040884"/>
            <a:ext cx="7958331" cy="1077229"/>
          </a:xfrm>
        </p:spPr>
        <p:txBody>
          <a:bodyPr>
            <a:normAutofit/>
          </a:bodyPr>
          <a:lstStyle/>
          <a:p>
            <a:pPr algn="ctr"/>
            <a:r>
              <a:rPr lang="ar-SA" sz="6000" dirty="0">
                <a:latin typeface="Calibri" panose="020F0502020204030204" pitchFamily="34" charset="0"/>
                <a:cs typeface="Calibri" panose="020F0502020204030204" pitchFamily="34" charset="0"/>
              </a:rPr>
              <a:t>شكراً لتفاعلكم</a:t>
            </a:r>
            <a:endParaRPr lang="en-AE" sz="6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998206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{D7CABD90-E254-FD45-929E-EDC1B483630E}tf16401378</Template>
  <TotalTime>39</TotalTime>
  <Words>316</Words>
  <Application>Microsoft Macintosh PowerPoint</Application>
  <PresentationFormat>Widescreen</PresentationFormat>
  <Paragraphs>38</Paragraphs>
  <Slides>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Calibri Light</vt:lpstr>
      <vt:lpstr>MS Shell Dlg 2</vt:lpstr>
      <vt:lpstr>Times New Roman</vt:lpstr>
      <vt:lpstr>Wingdings</vt:lpstr>
      <vt:lpstr>Wingdings 3</vt:lpstr>
      <vt:lpstr>Madison</vt:lpstr>
      <vt:lpstr>PowerPoint Presentation</vt:lpstr>
      <vt:lpstr>المقدمة </vt:lpstr>
      <vt:lpstr>أولاا: مجالات تكريم المرأة في الاسلام </vt:lpstr>
      <vt:lpstr>في المجال الحقوقي   ١- ساوى بينهما في أصل التكليف والجزاء   ٢- ساوى بينهما في حرية التصرفات المالية من بيع وشراء وإجارة ووقف ورهن وكفالة ووكالة و و و ..... </vt:lpstr>
      <vt:lpstr>فقرة الأسئلة </vt:lpstr>
      <vt:lpstr>شكراً لتفاعلكم</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 Abdelrahman Yousif Murad Abdalla</dc:creator>
  <cp:lastModifiedBy>Sara Abdelrahman Yousif Murad Abdalla</cp:lastModifiedBy>
  <cp:revision>1</cp:revision>
  <dcterms:created xsi:type="dcterms:W3CDTF">2023-10-09T21:32:58Z</dcterms:created>
  <dcterms:modified xsi:type="dcterms:W3CDTF">2023-10-09T22:12:42Z</dcterms:modified>
</cp:coreProperties>
</file>