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68" r:id="rId5"/>
    <p:sldId id="310" r:id="rId6"/>
    <p:sldId id="311" r:id="rId7"/>
    <p:sldId id="312" r:id="rId8"/>
    <p:sldId id="313" r:id="rId9"/>
    <p:sldId id="320" r:id="rId10"/>
    <p:sldId id="314" r:id="rId11"/>
    <p:sldId id="315" r:id="rId12"/>
    <p:sldId id="321" r:id="rId13"/>
    <p:sldId id="316" r:id="rId14"/>
    <p:sldId id="317" r:id="rId15"/>
    <p:sldId id="322" r:id="rId16"/>
    <p:sldId id="318" r:id="rId17"/>
    <p:sldId id="31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19" autoAdjust="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3/24/2024</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7225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3/24/2024</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52010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3/24/2024</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70401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3/24/2024</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52231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3/24/2024</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16775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3/24/2024</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4226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3/24/2024</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40723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3/24/2024</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41185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3/24/2024</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84398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3/24/2024</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0708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s://www.geeksforgeeks.org/c-scan-disk-scheduling-algorith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4010AF38-26DF-48B3-952C-4A9091D6863C}"/>
              </a:ext>
            </a:extLst>
          </p:cNvPr>
          <p:cNvSpPr>
            <a:spLocks noGrp="1"/>
          </p:cNvSpPr>
          <p:nvPr>
            <p:ph type="ctrTitle"/>
          </p:nvPr>
        </p:nvSpPr>
        <p:spPr>
          <a:xfrm>
            <a:off x="648929" y="639097"/>
            <a:ext cx="6253317" cy="3686015"/>
          </a:xfrm>
        </p:spPr>
        <p:txBody>
          <a:bodyPr>
            <a:normAutofit/>
          </a:bodyPr>
          <a:lstStyle/>
          <a:p>
            <a:r>
              <a:rPr lang="en-US" dirty="0"/>
              <a:t>Disk Scheduling Algorithms</a:t>
            </a:r>
            <a:endParaRPr lang="en-US" sz="8000" dirty="0"/>
          </a:p>
        </p:txBody>
      </p:sp>
      <p:sp>
        <p:nvSpPr>
          <p:cNvPr id="3" name="Subtitle 2">
            <a:extLst>
              <a:ext uri="{FF2B5EF4-FFF2-40B4-BE49-F238E27FC236}">
                <a16:creationId xmlns:a16="http://schemas.microsoft.com/office/drawing/2014/main" id="{37FC2D8F-56D2-4ADF-B439-0E09E7C37894}"/>
              </a:ext>
            </a:extLst>
          </p:cNvPr>
          <p:cNvSpPr>
            <a:spLocks noGrp="1"/>
          </p:cNvSpPr>
          <p:nvPr>
            <p:ph type="subTitle" idx="1"/>
          </p:nvPr>
        </p:nvSpPr>
        <p:spPr>
          <a:xfrm>
            <a:off x="632899" y="4672739"/>
            <a:ext cx="6269347" cy="1021498"/>
          </a:xfrm>
        </p:spPr>
        <p:txBody>
          <a:bodyPr>
            <a:normAutofit/>
          </a:bodyPr>
          <a:lstStyle/>
          <a:p>
            <a:endParaRPr lang="en-US" sz="2400" dirty="0">
              <a:solidFill>
                <a:schemeClr val="tx1">
                  <a:lumMod val="85000"/>
                  <a:lumOff val="15000"/>
                </a:schemeClr>
              </a:solidFill>
            </a:endParaRPr>
          </a:p>
        </p:txBody>
      </p:sp>
      <p:cxnSp>
        <p:nvCxnSpPr>
          <p:cNvPr id="29" name="Straight Connector 28">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4179"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308AC96E-AA33-4309-B51D-072F59E6EC0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7556686" y="8627"/>
            <a:ext cx="4635315" cy="6857999"/>
          </a:xfrm>
          <a:prstGeom prst="rect">
            <a:avLst/>
          </a:prstGeom>
        </p:spPr>
      </p:pic>
    </p:spTree>
    <p:extLst>
      <p:ext uri="{BB962C8B-B14F-4D97-AF65-F5344CB8AC3E}">
        <p14:creationId xmlns:p14="http://schemas.microsoft.com/office/powerpoint/2010/main" val="3912747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65B090-31B9-BCF5-D4A5-0FC2BD1647FD}"/>
              </a:ext>
            </a:extLst>
          </p:cNvPr>
          <p:cNvSpPr>
            <a:spLocks noGrp="1"/>
          </p:cNvSpPr>
          <p:nvPr>
            <p:ph type="title"/>
          </p:nvPr>
        </p:nvSpPr>
        <p:spPr/>
        <p:txBody>
          <a:bodyPr/>
          <a:lstStyle/>
          <a:p>
            <a:r>
              <a:rPr lang="en-US" dirty="0"/>
              <a:t>Disk Scheduling</a:t>
            </a:r>
            <a:endParaRPr lang="en-IN" dirty="0"/>
          </a:p>
        </p:txBody>
      </p:sp>
      <p:sp>
        <p:nvSpPr>
          <p:cNvPr id="6" name="Content Placeholder 5">
            <a:extLst>
              <a:ext uri="{FF2B5EF4-FFF2-40B4-BE49-F238E27FC236}">
                <a16:creationId xmlns:a16="http://schemas.microsoft.com/office/drawing/2014/main" id="{C90EEF13-11C4-9DE3-2C7B-D141F8AAB3E8}"/>
              </a:ext>
            </a:extLst>
          </p:cNvPr>
          <p:cNvSpPr>
            <a:spLocks noGrp="1"/>
          </p:cNvSpPr>
          <p:nvPr>
            <p:ph idx="1"/>
          </p:nvPr>
        </p:nvSpPr>
        <p:spPr/>
        <p:txBody>
          <a:bodyPr/>
          <a:lstStyle/>
          <a:p>
            <a:r>
              <a:rPr lang="en-US" sz="2400" spc="85" dirty="0">
                <a:solidFill>
                  <a:schemeClr val="accent1"/>
                </a:solidFill>
                <a:latin typeface="Microsoft Sans Serif"/>
                <a:cs typeface="Microsoft Sans Serif"/>
              </a:rPr>
              <a:t>Disk</a:t>
            </a:r>
            <a:r>
              <a:rPr lang="en-US" sz="2400" spc="395" dirty="0">
                <a:solidFill>
                  <a:schemeClr val="accent1"/>
                </a:solidFill>
                <a:latin typeface="Microsoft Sans Serif"/>
                <a:cs typeface="Microsoft Sans Serif"/>
              </a:rPr>
              <a:t> </a:t>
            </a:r>
            <a:r>
              <a:rPr lang="en-US" sz="2400" spc="85" dirty="0">
                <a:solidFill>
                  <a:schemeClr val="accent1"/>
                </a:solidFill>
                <a:latin typeface="Microsoft Sans Serif"/>
                <a:cs typeface="Microsoft Sans Serif"/>
              </a:rPr>
              <a:t>scheduling</a:t>
            </a:r>
            <a:r>
              <a:rPr lang="en-US" sz="2400" spc="395" dirty="0">
                <a:solidFill>
                  <a:schemeClr val="accent1"/>
                </a:solidFill>
                <a:latin typeface="Microsoft Sans Serif"/>
                <a:cs typeface="Microsoft Sans Serif"/>
              </a:rPr>
              <a:t> </a:t>
            </a:r>
            <a:r>
              <a:rPr lang="en-US" sz="2400" spc="30" dirty="0">
                <a:solidFill>
                  <a:schemeClr val="accent1"/>
                </a:solidFill>
                <a:latin typeface="Microsoft Sans Serif"/>
                <a:cs typeface="Microsoft Sans Serif"/>
              </a:rPr>
              <a:t>is  </a:t>
            </a:r>
            <a:r>
              <a:rPr lang="en-US" sz="2400" spc="65" dirty="0">
                <a:solidFill>
                  <a:schemeClr val="accent1"/>
                </a:solidFill>
                <a:latin typeface="Microsoft Sans Serif"/>
                <a:cs typeface="Microsoft Sans Serif"/>
              </a:rPr>
              <a:t>done</a:t>
            </a:r>
            <a:r>
              <a:rPr lang="en-US" sz="2400" spc="375" dirty="0">
                <a:solidFill>
                  <a:schemeClr val="accent1"/>
                </a:solidFill>
                <a:latin typeface="Microsoft Sans Serif"/>
                <a:cs typeface="Microsoft Sans Serif"/>
              </a:rPr>
              <a:t> </a:t>
            </a:r>
            <a:r>
              <a:rPr lang="en-US" sz="2400" spc="80" dirty="0">
                <a:solidFill>
                  <a:schemeClr val="accent1"/>
                </a:solidFill>
                <a:latin typeface="Microsoft Sans Serif"/>
                <a:cs typeface="Microsoft Sans Serif"/>
              </a:rPr>
              <a:t>by</a:t>
            </a:r>
            <a:r>
              <a:rPr lang="en-US" sz="2400" spc="380" dirty="0">
                <a:solidFill>
                  <a:schemeClr val="accent1"/>
                </a:solidFill>
                <a:latin typeface="Microsoft Sans Serif"/>
                <a:cs typeface="Microsoft Sans Serif"/>
              </a:rPr>
              <a:t> </a:t>
            </a:r>
            <a:r>
              <a:rPr lang="en-US" sz="2400" spc="70" dirty="0">
                <a:solidFill>
                  <a:schemeClr val="accent1"/>
                </a:solidFill>
                <a:latin typeface="Microsoft Sans Serif"/>
                <a:cs typeface="Microsoft Sans Serif"/>
              </a:rPr>
              <a:t>operating</a:t>
            </a:r>
            <a:r>
              <a:rPr lang="en-US" sz="2400" spc="375" dirty="0">
                <a:solidFill>
                  <a:schemeClr val="accent1"/>
                </a:solidFill>
                <a:latin typeface="Microsoft Sans Serif"/>
                <a:cs typeface="Microsoft Sans Serif"/>
              </a:rPr>
              <a:t> </a:t>
            </a:r>
            <a:r>
              <a:rPr lang="en-US" sz="2400" spc="60" dirty="0">
                <a:solidFill>
                  <a:schemeClr val="accent1"/>
                </a:solidFill>
                <a:latin typeface="Microsoft Sans Serif"/>
                <a:cs typeface="Microsoft Sans Serif"/>
              </a:rPr>
              <a:t>systems</a:t>
            </a:r>
            <a:r>
              <a:rPr lang="en-US" sz="2400" spc="375" dirty="0">
                <a:solidFill>
                  <a:schemeClr val="accent1"/>
                </a:solidFill>
                <a:latin typeface="Microsoft Sans Serif"/>
                <a:cs typeface="Microsoft Sans Serif"/>
              </a:rPr>
              <a:t> </a:t>
            </a:r>
            <a:r>
              <a:rPr lang="en-US" sz="2400" spc="90" dirty="0">
                <a:solidFill>
                  <a:schemeClr val="accent1"/>
                </a:solidFill>
                <a:latin typeface="Microsoft Sans Serif"/>
                <a:cs typeface="Microsoft Sans Serif"/>
              </a:rPr>
              <a:t>to</a:t>
            </a:r>
            <a:r>
              <a:rPr lang="en-US" sz="2400" spc="380" dirty="0">
                <a:solidFill>
                  <a:schemeClr val="accent1"/>
                </a:solidFill>
                <a:latin typeface="Microsoft Sans Serif"/>
                <a:cs typeface="Microsoft Sans Serif"/>
              </a:rPr>
              <a:t> </a:t>
            </a:r>
            <a:r>
              <a:rPr lang="en-US" sz="2400" spc="55" dirty="0">
                <a:solidFill>
                  <a:schemeClr val="accent1"/>
                </a:solidFill>
                <a:latin typeface="Microsoft Sans Serif"/>
                <a:cs typeface="Microsoft Sans Serif"/>
              </a:rPr>
              <a:t>schedule</a:t>
            </a:r>
            <a:r>
              <a:rPr lang="en-US" sz="2400" spc="375" dirty="0">
                <a:solidFill>
                  <a:schemeClr val="accent1"/>
                </a:solidFill>
                <a:latin typeface="Microsoft Sans Serif"/>
                <a:cs typeface="Microsoft Sans Serif"/>
              </a:rPr>
              <a:t> </a:t>
            </a:r>
            <a:r>
              <a:rPr lang="en-US" sz="2400" spc="35" dirty="0">
                <a:solidFill>
                  <a:schemeClr val="accent1"/>
                </a:solidFill>
                <a:latin typeface="Microsoft Sans Serif"/>
                <a:cs typeface="Microsoft Sans Serif"/>
              </a:rPr>
              <a:t>I/O</a:t>
            </a:r>
            <a:r>
              <a:rPr lang="en-US" sz="2400" spc="375" dirty="0">
                <a:solidFill>
                  <a:schemeClr val="accent1"/>
                </a:solidFill>
                <a:latin typeface="Microsoft Sans Serif"/>
                <a:cs typeface="Microsoft Sans Serif"/>
              </a:rPr>
              <a:t> </a:t>
            </a:r>
            <a:r>
              <a:rPr lang="en-US" sz="2400" spc="60" dirty="0">
                <a:solidFill>
                  <a:schemeClr val="accent1"/>
                </a:solidFill>
                <a:latin typeface="Microsoft Sans Serif"/>
                <a:cs typeface="Microsoft Sans Serif"/>
              </a:rPr>
              <a:t>requests </a:t>
            </a:r>
            <a:r>
              <a:rPr lang="en-US" sz="2400" spc="-300" dirty="0">
                <a:solidFill>
                  <a:schemeClr val="accent1"/>
                </a:solidFill>
                <a:latin typeface="Microsoft Sans Serif"/>
                <a:cs typeface="Microsoft Sans Serif"/>
              </a:rPr>
              <a:t> </a:t>
            </a:r>
            <a:r>
              <a:rPr lang="en-US" sz="2400" spc="60" dirty="0">
                <a:solidFill>
                  <a:schemeClr val="accent1"/>
                </a:solidFill>
                <a:latin typeface="Microsoft Sans Serif"/>
                <a:cs typeface="Microsoft Sans Serif"/>
              </a:rPr>
              <a:t>arriving</a:t>
            </a:r>
            <a:r>
              <a:rPr lang="en-US" sz="2400" spc="30" dirty="0">
                <a:solidFill>
                  <a:schemeClr val="accent1"/>
                </a:solidFill>
                <a:latin typeface="Microsoft Sans Serif"/>
                <a:cs typeface="Microsoft Sans Serif"/>
              </a:rPr>
              <a:t> </a:t>
            </a:r>
            <a:r>
              <a:rPr lang="en-US" sz="2400" spc="70" dirty="0">
                <a:solidFill>
                  <a:schemeClr val="accent1"/>
                </a:solidFill>
                <a:latin typeface="Microsoft Sans Serif"/>
                <a:cs typeface="Microsoft Sans Serif"/>
              </a:rPr>
              <a:t>for</a:t>
            </a:r>
            <a:r>
              <a:rPr lang="en-US" sz="2400" spc="30" dirty="0">
                <a:solidFill>
                  <a:schemeClr val="accent1"/>
                </a:solidFill>
                <a:latin typeface="Microsoft Sans Serif"/>
                <a:cs typeface="Microsoft Sans Serif"/>
              </a:rPr>
              <a:t> </a:t>
            </a:r>
            <a:r>
              <a:rPr lang="en-US" sz="2400" spc="80" dirty="0">
                <a:solidFill>
                  <a:schemeClr val="accent1"/>
                </a:solidFill>
                <a:latin typeface="Microsoft Sans Serif"/>
                <a:cs typeface="Microsoft Sans Serif"/>
              </a:rPr>
              <a:t>the</a:t>
            </a:r>
            <a:r>
              <a:rPr lang="en-US" sz="2400" spc="30" dirty="0">
                <a:solidFill>
                  <a:schemeClr val="accent1"/>
                </a:solidFill>
                <a:latin typeface="Microsoft Sans Serif"/>
                <a:cs typeface="Microsoft Sans Serif"/>
              </a:rPr>
              <a:t> </a:t>
            </a:r>
            <a:r>
              <a:rPr lang="en-US" sz="2400" spc="40" dirty="0">
                <a:solidFill>
                  <a:schemeClr val="accent1"/>
                </a:solidFill>
                <a:latin typeface="Microsoft Sans Serif"/>
                <a:cs typeface="Microsoft Sans Serif"/>
              </a:rPr>
              <a:t>disk.</a:t>
            </a:r>
            <a:r>
              <a:rPr lang="en-US" sz="2400" spc="30" dirty="0">
                <a:solidFill>
                  <a:schemeClr val="accent1"/>
                </a:solidFill>
                <a:latin typeface="Microsoft Sans Serif"/>
                <a:cs typeface="Microsoft Sans Serif"/>
              </a:rPr>
              <a:t> </a:t>
            </a:r>
            <a:r>
              <a:rPr lang="en-US" sz="2400" spc="55" dirty="0">
                <a:solidFill>
                  <a:schemeClr val="accent1"/>
                </a:solidFill>
                <a:latin typeface="Microsoft Sans Serif"/>
                <a:cs typeface="Microsoft Sans Serif"/>
              </a:rPr>
              <a:t>Disk</a:t>
            </a:r>
            <a:r>
              <a:rPr lang="en-US" sz="2400" spc="35" dirty="0">
                <a:solidFill>
                  <a:schemeClr val="accent1"/>
                </a:solidFill>
                <a:latin typeface="Microsoft Sans Serif"/>
                <a:cs typeface="Microsoft Sans Serif"/>
              </a:rPr>
              <a:t> </a:t>
            </a:r>
            <a:r>
              <a:rPr lang="en-US" sz="2400" spc="65" dirty="0">
                <a:solidFill>
                  <a:schemeClr val="accent1"/>
                </a:solidFill>
                <a:latin typeface="Microsoft Sans Serif"/>
                <a:cs typeface="Microsoft Sans Serif"/>
              </a:rPr>
              <a:t>scheduling</a:t>
            </a:r>
            <a:r>
              <a:rPr lang="en-US" sz="2400" spc="30" dirty="0">
                <a:solidFill>
                  <a:schemeClr val="accent1"/>
                </a:solidFill>
                <a:latin typeface="Microsoft Sans Serif"/>
                <a:cs typeface="Microsoft Sans Serif"/>
              </a:rPr>
              <a:t> is </a:t>
            </a:r>
            <a:r>
              <a:rPr lang="en-US" sz="2400" spc="55" dirty="0">
                <a:solidFill>
                  <a:schemeClr val="accent1"/>
                </a:solidFill>
                <a:latin typeface="Microsoft Sans Serif"/>
                <a:cs typeface="Microsoft Sans Serif"/>
              </a:rPr>
              <a:t>also</a:t>
            </a:r>
            <a:r>
              <a:rPr lang="en-US" sz="2400" spc="30" dirty="0">
                <a:solidFill>
                  <a:schemeClr val="accent1"/>
                </a:solidFill>
                <a:latin typeface="Microsoft Sans Serif"/>
                <a:cs typeface="Microsoft Sans Serif"/>
              </a:rPr>
              <a:t> </a:t>
            </a:r>
            <a:r>
              <a:rPr lang="en-US" sz="2400" spc="100" dirty="0">
                <a:solidFill>
                  <a:schemeClr val="accent1"/>
                </a:solidFill>
                <a:latin typeface="Microsoft Sans Serif"/>
                <a:cs typeface="Microsoft Sans Serif"/>
              </a:rPr>
              <a:t>known</a:t>
            </a:r>
            <a:r>
              <a:rPr lang="en-US" sz="2400" spc="30" dirty="0">
                <a:solidFill>
                  <a:schemeClr val="accent1"/>
                </a:solidFill>
                <a:latin typeface="Microsoft Sans Serif"/>
                <a:cs typeface="Microsoft Sans Serif"/>
              </a:rPr>
              <a:t> as</a:t>
            </a:r>
            <a:r>
              <a:rPr lang="en-US" sz="2400" spc="35" dirty="0">
                <a:solidFill>
                  <a:schemeClr val="accent1"/>
                </a:solidFill>
                <a:latin typeface="Microsoft Sans Serif"/>
                <a:cs typeface="Microsoft Sans Serif"/>
              </a:rPr>
              <a:t> I/O</a:t>
            </a:r>
            <a:r>
              <a:rPr lang="en-US" sz="2400" spc="30" dirty="0">
                <a:solidFill>
                  <a:schemeClr val="accent1"/>
                </a:solidFill>
                <a:latin typeface="Microsoft Sans Serif"/>
                <a:cs typeface="Microsoft Sans Serif"/>
              </a:rPr>
              <a:t> </a:t>
            </a:r>
            <a:r>
              <a:rPr lang="en-US" sz="2400" spc="55" dirty="0">
                <a:solidFill>
                  <a:schemeClr val="accent1"/>
                </a:solidFill>
                <a:latin typeface="Microsoft Sans Serif"/>
                <a:cs typeface="Microsoft Sans Serif"/>
              </a:rPr>
              <a:t>Scheduling.</a:t>
            </a:r>
            <a:endParaRPr lang="en-US" sz="2400" dirty="0">
              <a:solidFill>
                <a:schemeClr val="accent1"/>
              </a:solidFill>
              <a:latin typeface="Microsoft Sans Serif"/>
              <a:cs typeface="Microsoft Sans Serif"/>
            </a:endParaRPr>
          </a:p>
          <a:p>
            <a:endParaRPr lang="en-IN" dirty="0"/>
          </a:p>
        </p:txBody>
      </p:sp>
      <p:pic>
        <p:nvPicPr>
          <p:cNvPr id="8" name="Picture 7">
            <a:extLst>
              <a:ext uri="{FF2B5EF4-FFF2-40B4-BE49-F238E27FC236}">
                <a16:creationId xmlns:a16="http://schemas.microsoft.com/office/drawing/2014/main" id="{4E4A893C-D283-2BF0-A3A0-24BEE03CF5F2}"/>
              </a:ext>
            </a:extLst>
          </p:cNvPr>
          <p:cNvPicPr>
            <a:picLocks noChangeAspect="1"/>
          </p:cNvPicPr>
          <p:nvPr/>
        </p:nvPicPr>
        <p:blipFill rotWithShape="1">
          <a:blip r:embed="rId3"/>
          <a:srcRect t="38260" b="24507"/>
          <a:stretch/>
        </p:blipFill>
        <p:spPr>
          <a:xfrm>
            <a:off x="2160135" y="3380692"/>
            <a:ext cx="7432358" cy="2691442"/>
          </a:xfrm>
          <a:prstGeom prst="rect">
            <a:avLst/>
          </a:prstGeom>
        </p:spPr>
      </p:pic>
    </p:spTree>
    <p:extLst>
      <p:ext uri="{BB962C8B-B14F-4D97-AF65-F5344CB8AC3E}">
        <p14:creationId xmlns:p14="http://schemas.microsoft.com/office/powerpoint/2010/main" val="248254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08479-154C-3113-85F2-6C7EDFE20E4D}"/>
              </a:ext>
            </a:extLst>
          </p:cNvPr>
          <p:cNvSpPr>
            <a:spLocks noGrp="1"/>
          </p:cNvSpPr>
          <p:nvPr>
            <p:ph type="title"/>
          </p:nvPr>
        </p:nvSpPr>
        <p:spPr/>
        <p:txBody>
          <a:bodyPr/>
          <a:lstStyle/>
          <a:p>
            <a:r>
              <a:rPr lang="en-IN" b="1" i="1" dirty="0">
                <a:solidFill>
                  <a:srgbClr val="0070C0"/>
                </a:solidFill>
              </a:rPr>
              <a:t>Types Of Disk Scheduling algorithms</a:t>
            </a:r>
          </a:p>
        </p:txBody>
      </p:sp>
      <p:sp>
        <p:nvSpPr>
          <p:cNvPr id="3" name="Content Placeholder 2">
            <a:extLst>
              <a:ext uri="{FF2B5EF4-FFF2-40B4-BE49-F238E27FC236}">
                <a16:creationId xmlns:a16="http://schemas.microsoft.com/office/drawing/2014/main" id="{71BD7FEE-E0F0-9063-107D-C917DEC74815}"/>
              </a:ext>
            </a:extLst>
          </p:cNvPr>
          <p:cNvSpPr>
            <a:spLocks noGrp="1"/>
          </p:cNvSpPr>
          <p:nvPr>
            <p:ph idx="1"/>
          </p:nvPr>
        </p:nvSpPr>
        <p:spPr/>
        <p:txBody>
          <a:bodyPr>
            <a:normAutofit/>
          </a:bodyPr>
          <a:lstStyle/>
          <a:p>
            <a:pPr marL="440055" marR="1655445">
              <a:lnSpc>
                <a:spcPct val="143700"/>
              </a:lnSpc>
              <a:spcBef>
                <a:spcPts val="310"/>
              </a:spcBef>
            </a:pPr>
            <a:r>
              <a:rPr lang="en-US" sz="3200" i="1" spc="-15" dirty="0">
                <a:solidFill>
                  <a:srgbClr val="00B050"/>
                </a:solidFill>
                <a:latin typeface="Arial"/>
                <a:cs typeface="Arial"/>
              </a:rPr>
              <a:t>1.FCFS </a:t>
            </a:r>
            <a:r>
              <a:rPr lang="en-US" sz="3200" i="1" spc="45" dirty="0">
                <a:solidFill>
                  <a:srgbClr val="00B050"/>
                </a:solidFill>
                <a:latin typeface="Arial"/>
                <a:cs typeface="Arial"/>
              </a:rPr>
              <a:t>(First Come </a:t>
            </a:r>
            <a:r>
              <a:rPr lang="en-US" sz="3200" i="1" spc="55" dirty="0">
                <a:solidFill>
                  <a:srgbClr val="00B050"/>
                </a:solidFill>
                <a:latin typeface="Arial"/>
                <a:cs typeface="Arial"/>
              </a:rPr>
              <a:t>First </a:t>
            </a:r>
            <a:r>
              <a:rPr lang="en-US" sz="3200" i="1" spc="40" dirty="0">
                <a:solidFill>
                  <a:srgbClr val="00B050"/>
                </a:solidFill>
                <a:latin typeface="Arial"/>
                <a:cs typeface="Arial"/>
              </a:rPr>
              <a:t>Serve) </a:t>
            </a:r>
            <a:r>
              <a:rPr lang="en-US" sz="3200" i="1" spc="45" dirty="0">
                <a:solidFill>
                  <a:srgbClr val="00B050"/>
                </a:solidFill>
                <a:latin typeface="Arial"/>
                <a:cs typeface="Arial"/>
              </a:rPr>
              <a:t> </a:t>
            </a:r>
          </a:p>
          <a:p>
            <a:pPr marL="440055" marR="1655445">
              <a:lnSpc>
                <a:spcPct val="143700"/>
              </a:lnSpc>
              <a:spcBef>
                <a:spcPts val="310"/>
              </a:spcBef>
            </a:pPr>
            <a:r>
              <a:rPr lang="en-US" sz="3200" i="1" spc="45" dirty="0">
                <a:solidFill>
                  <a:srgbClr val="00B050"/>
                </a:solidFill>
                <a:latin typeface="Arial"/>
                <a:cs typeface="Arial"/>
              </a:rPr>
              <a:t>2.</a:t>
            </a:r>
            <a:r>
              <a:rPr lang="en-US" sz="3200" i="1" spc="10" dirty="0">
                <a:solidFill>
                  <a:srgbClr val="00B050"/>
                </a:solidFill>
                <a:latin typeface="Arial"/>
                <a:cs typeface="Arial"/>
              </a:rPr>
              <a:t>SSTF</a:t>
            </a:r>
            <a:r>
              <a:rPr lang="en-US" sz="3200" i="1" dirty="0">
                <a:solidFill>
                  <a:srgbClr val="00B050"/>
                </a:solidFill>
                <a:latin typeface="Arial"/>
                <a:cs typeface="Arial"/>
              </a:rPr>
              <a:t> </a:t>
            </a:r>
            <a:r>
              <a:rPr lang="en-US" sz="3200" i="1" spc="65" dirty="0">
                <a:solidFill>
                  <a:srgbClr val="00B050"/>
                </a:solidFill>
                <a:latin typeface="Arial"/>
                <a:cs typeface="Arial"/>
              </a:rPr>
              <a:t>(Shortest</a:t>
            </a:r>
            <a:r>
              <a:rPr lang="en-US" sz="3200" i="1" spc="5" dirty="0">
                <a:solidFill>
                  <a:srgbClr val="00B050"/>
                </a:solidFill>
                <a:latin typeface="Arial"/>
                <a:cs typeface="Arial"/>
              </a:rPr>
              <a:t> </a:t>
            </a:r>
            <a:r>
              <a:rPr lang="en-US" sz="3200" i="1" spc="30" dirty="0">
                <a:solidFill>
                  <a:srgbClr val="00B050"/>
                </a:solidFill>
                <a:latin typeface="Arial"/>
                <a:cs typeface="Arial"/>
              </a:rPr>
              <a:t>Seek</a:t>
            </a:r>
            <a:r>
              <a:rPr lang="en-US" sz="3200" i="1" dirty="0">
                <a:solidFill>
                  <a:srgbClr val="00B050"/>
                </a:solidFill>
                <a:latin typeface="Arial"/>
                <a:cs typeface="Arial"/>
              </a:rPr>
              <a:t> </a:t>
            </a:r>
            <a:r>
              <a:rPr lang="en-US" sz="3200" i="1" spc="70" dirty="0">
                <a:solidFill>
                  <a:srgbClr val="00B050"/>
                </a:solidFill>
                <a:latin typeface="Arial"/>
                <a:cs typeface="Arial"/>
              </a:rPr>
              <a:t>Time</a:t>
            </a:r>
            <a:r>
              <a:rPr lang="en-US" sz="3200" i="1" spc="5" dirty="0">
                <a:solidFill>
                  <a:srgbClr val="00B050"/>
                </a:solidFill>
                <a:latin typeface="Arial"/>
                <a:cs typeface="Arial"/>
              </a:rPr>
              <a:t> </a:t>
            </a:r>
            <a:r>
              <a:rPr lang="en-US" sz="3200" i="1" spc="65" dirty="0">
                <a:solidFill>
                  <a:srgbClr val="00B050"/>
                </a:solidFill>
                <a:latin typeface="Arial"/>
                <a:cs typeface="Arial"/>
              </a:rPr>
              <a:t>First) </a:t>
            </a:r>
            <a:r>
              <a:rPr lang="en-US" sz="3200" i="1" spc="-320" dirty="0">
                <a:solidFill>
                  <a:srgbClr val="00B050"/>
                </a:solidFill>
                <a:latin typeface="Arial"/>
                <a:cs typeface="Arial"/>
              </a:rPr>
              <a:t> </a:t>
            </a:r>
          </a:p>
          <a:p>
            <a:pPr marL="440055" marR="1655445">
              <a:lnSpc>
                <a:spcPct val="143700"/>
              </a:lnSpc>
              <a:spcBef>
                <a:spcPts val="310"/>
              </a:spcBef>
            </a:pPr>
            <a:r>
              <a:rPr lang="en-US" sz="3200" i="1" spc="-320" dirty="0">
                <a:solidFill>
                  <a:srgbClr val="00B050"/>
                </a:solidFill>
                <a:latin typeface="Arial"/>
                <a:cs typeface="Arial"/>
              </a:rPr>
              <a:t>3.</a:t>
            </a:r>
            <a:r>
              <a:rPr lang="en-US" sz="3200" i="1" spc="65" dirty="0">
                <a:solidFill>
                  <a:srgbClr val="00B050"/>
                </a:solidFill>
                <a:latin typeface="Arial"/>
                <a:cs typeface="Arial"/>
              </a:rPr>
              <a:t>SCAN</a:t>
            </a:r>
            <a:r>
              <a:rPr lang="en-US" sz="3200" i="1" spc="10" dirty="0">
                <a:solidFill>
                  <a:srgbClr val="00B050"/>
                </a:solidFill>
                <a:latin typeface="Arial"/>
                <a:cs typeface="Arial"/>
              </a:rPr>
              <a:t> </a:t>
            </a:r>
            <a:r>
              <a:rPr lang="en-US" sz="3200" i="1" spc="50" dirty="0">
                <a:solidFill>
                  <a:srgbClr val="00B050"/>
                </a:solidFill>
                <a:latin typeface="Arial"/>
                <a:cs typeface="Arial"/>
              </a:rPr>
              <a:t>(Elevator</a:t>
            </a:r>
            <a:r>
              <a:rPr lang="en-US" sz="3200" i="1" spc="10" dirty="0">
                <a:solidFill>
                  <a:srgbClr val="00B050"/>
                </a:solidFill>
                <a:latin typeface="Arial"/>
                <a:cs typeface="Arial"/>
              </a:rPr>
              <a:t> </a:t>
            </a:r>
            <a:r>
              <a:rPr lang="en-US" sz="3200" i="1" spc="90" dirty="0">
                <a:solidFill>
                  <a:srgbClr val="00B050"/>
                </a:solidFill>
                <a:latin typeface="Arial"/>
                <a:cs typeface="Arial"/>
              </a:rPr>
              <a:t>Algorithm)</a:t>
            </a:r>
            <a:endParaRPr lang="en-US" sz="3200" dirty="0">
              <a:solidFill>
                <a:srgbClr val="00B050"/>
              </a:solidFill>
              <a:latin typeface="Arial"/>
              <a:cs typeface="Arial"/>
            </a:endParaRPr>
          </a:p>
          <a:p>
            <a:pPr marL="440055" marR="2193290">
              <a:lnSpc>
                <a:spcPct val="141200"/>
              </a:lnSpc>
              <a:spcBef>
                <a:spcPts val="75"/>
              </a:spcBef>
            </a:pPr>
            <a:r>
              <a:rPr lang="en-US" sz="3200" i="1" spc="60" dirty="0">
                <a:solidFill>
                  <a:srgbClr val="00B050"/>
                </a:solidFill>
                <a:latin typeface="Arial"/>
                <a:cs typeface="Arial"/>
              </a:rPr>
              <a:t>4.C-SCAN</a:t>
            </a:r>
            <a:r>
              <a:rPr lang="en-US" sz="3200" i="1" spc="-20" dirty="0">
                <a:solidFill>
                  <a:srgbClr val="00B050"/>
                </a:solidFill>
                <a:latin typeface="Arial"/>
                <a:cs typeface="Arial"/>
              </a:rPr>
              <a:t> </a:t>
            </a:r>
            <a:r>
              <a:rPr lang="en-US" sz="3200" i="1" spc="45" dirty="0">
                <a:solidFill>
                  <a:srgbClr val="00B050"/>
                </a:solidFill>
                <a:latin typeface="Arial"/>
                <a:cs typeface="Arial"/>
              </a:rPr>
              <a:t>(</a:t>
            </a:r>
            <a:r>
              <a:rPr lang="en-US" sz="3200" i="1" spc="45" dirty="0" err="1">
                <a:solidFill>
                  <a:srgbClr val="00B050"/>
                </a:solidFill>
                <a:latin typeface="Arial"/>
                <a:cs typeface="Arial"/>
              </a:rPr>
              <a:t>CIrcular</a:t>
            </a:r>
            <a:r>
              <a:rPr lang="en-US" sz="3200" i="1" spc="-15" dirty="0">
                <a:solidFill>
                  <a:srgbClr val="00B050"/>
                </a:solidFill>
                <a:latin typeface="Arial"/>
                <a:cs typeface="Arial"/>
              </a:rPr>
              <a:t> </a:t>
            </a:r>
            <a:r>
              <a:rPr lang="en-US" sz="3200" i="1" spc="55" dirty="0">
                <a:solidFill>
                  <a:srgbClr val="00B050"/>
                </a:solidFill>
                <a:latin typeface="Arial"/>
                <a:cs typeface="Arial"/>
              </a:rPr>
              <a:t>SCAN)</a:t>
            </a:r>
            <a:endParaRPr lang="en-IN" sz="3200" dirty="0">
              <a:solidFill>
                <a:srgbClr val="00B050"/>
              </a:solidFill>
            </a:endParaRPr>
          </a:p>
        </p:txBody>
      </p:sp>
    </p:spTree>
    <p:extLst>
      <p:ext uri="{BB962C8B-B14F-4D97-AF65-F5344CB8AC3E}">
        <p14:creationId xmlns:p14="http://schemas.microsoft.com/office/powerpoint/2010/main" val="1997508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93D69-3CDF-B3E1-B633-E9F488918B2C}"/>
              </a:ext>
            </a:extLst>
          </p:cNvPr>
          <p:cNvSpPr>
            <a:spLocks noGrp="1"/>
          </p:cNvSpPr>
          <p:nvPr>
            <p:ph type="title"/>
          </p:nvPr>
        </p:nvSpPr>
        <p:spPr/>
        <p:txBody>
          <a:bodyPr/>
          <a:lstStyle/>
          <a:p>
            <a:r>
              <a:rPr lang="en-US" sz="4800" i="1" spc="-15" dirty="0">
                <a:solidFill>
                  <a:schemeClr val="accent5">
                    <a:lumMod val="75000"/>
                  </a:schemeClr>
                </a:solidFill>
                <a:latin typeface="Arial"/>
                <a:cs typeface="Arial"/>
              </a:rPr>
              <a:t>FCFS </a:t>
            </a:r>
            <a:r>
              <a:rPr lang="en-US" sz="4800" i="1" spc="45" dirty="0">
                <a:solidFill>
                  <a:schemeClr val="accent5">
                    <a:lumMod val="75000"/>
                  </a:schemeClr>
                </a:solidFill>
                <a:latin typeface="Arial"/>
                <a:cs typeface="Arial"/>
              </a:rPr>
              <a:t>(First Come </a:t>
            </a:r>
            <a:r>
              <a:rPr lang="en-US" sz="4800" i="1" spc="55" dirty="0">
                <a:solidFill>
                  <a:schemeClr val="accent5">
                    <a:lumMod val="75000"/>
                  </a:schemeClr>
                </a:solidFill>
                <a:latin typeface="Arial"/>
                <a:cs typeface="Arial"/>
              </a:rPr>
              <a:t>First </a:t>
            </a:r>
            <a:r>
              <a:rPr lang="en-US" sz="4800" i="1" spc="40" dirty="0">
                <a:solidFill>
                  <a:schemeClr val="accent5">
                    <a:lumMod val="75000"/>
                  </a:schemeClr>
                </a:solidFill>
                <a:latin typeface="Arial"/>
                <a:cs typeface="Arial"/>
              </a:rPr>
              <a:t>Serve)</a:t>
            </a:r>
            <a:endParaRPr lang="en-IN" dirty="0">
              <a:solidFill>
                <a:schemeClr val="accent5">
                  <a:lumMod val="75000"/>
                </a:schemeClr>
              </a:solidFill>
            </a:endParaRPr>
          </a:p>
        </p:txBody>
      </p:sp>
      <p:sp>
        <p:nvSpPr>
          <p:cNvPr id="3" name="Content Placeholder 2">
            <a:extLst>
              <a:ext uri="{FF2B5EF4-FFF2-40B4-BE49-F238E27FC236}">
                <a16:creationId xmlns:a16="http://schemas.microsoft.com/office/drawing/2014/main" id="{2B8CFD56-79CB-3395-DEE0-0CD20836C509}"/>
              </a:ext>
            </a:extLst>
          </p:cNvPr>
          <p:cNvSpPr>
            <a:spLocks noGrp="1"/>
          </p:cNvSpPr>
          <p:nvPr>
            <p:ph idx="1"/>
          </p:nvPr>
        </p:nvSpPr>
        <p:spPr/>
        <p:txBody>
          <a:bodyPr/>
          <a:lstStyle/>
          <a:p>
            <a:r>
              <a:rPr lang="en-US" sz="2000" spc="-5" dirty="0">
                <a:solidFill>
                  <a:srgbClr val="2F8C45"/>
                </a:solidFill>
                <a:latin typeface="Lucida Sans Unicode"/>
                <a:cs typeface="Lucida Sans Unicode"/>
              </a:rPr>
              <a:t> </a:t>
            </a:r>
            <a:r>
              <a:rPr lang="en-US" sz="2400" spc="-5" dirty="0">
                <a:solidFill>
                  <a:srgbClr val="2F8C45"/>
                </a:solidFill>
                <a:latin typeface="+mj-lt"/>
                <a:cs typeface="Lucida Sans Unicode"/>
              </a:rPr>
              <a:t>FCFS </a:t>
            </a:r>
            <a:r>
              <a:rPr lang="en-US" sz="2400" spc="30" dirty="0">
                <a:solidFill>
                  <a:srgbClr val="263238"/>
                </a:solidFill>
                <a:latin typeface="+mj-lt"/>
                <a:cs typeface="Microsoft Sans Serif"/>
              </a:rPr>
              <a:t>is</a:t>
            </a:r>
            <a:r>
              <a:rPr lang="en-US" sz="2400" spc="40" dirty="0">
                <a:solidFill>
                  <a:srgbClr val="263238"/>
                </a:solidFill>
                <a:latin typeface="+mj-lt"/>
                <a:cs typeface="Microsoft Sans Serif"/>
              </a:rPr>
              <a:t> </a:t>
            </a:r>
            <a:r>
              <a:rPr lang="en-US" sz="2400" spc="80" dirty="0">
                <a:solidFill>
                  <a:srgbClr val="263238"/>
                </a:solidFill>
                <a:latin typeface="+mj-lt"/>
                <a:cs typeface="Microsoft Sans Serif"/>
              </a:rPr>
              <a:t>the</a:t>
            </a:r>
            <a:r>
              <a:rPr lang="en-US" sz="2400" spc="40" dirty="0">
                <a:solidFill>
                  <a:srgbClr val="263238"/>
                </a:solidFill>
                <a:latin typeface="+mj-lt"/>
                <a:cs typeface="Microsoft Sans Serif"/>
              </a:rPr>
              <a:t> </a:t>
            </a:r>
            <a:r>
              <a:rPr lang="en-US" sz="2400" spc="70" dirty="0">
                <a:solidFill>
                  <a:srgbClr val="263238"/>
                </a:solidFill>
                <a:latin typeface="+mj-lt"/>
                <a:cs typeface="Microsoft Sans Serif"/>
              </a:rPr>
              <a:t>simplest</a:t>
            </a:r>
            <a:r>
              <a:rPr lang="en-US" sz="2400" spc="40" dirty="0">
                <a:solidFill>
                  <a:srgbClr val="263238"/>
                </a:solidFill>
                <a:latin typeface="+mj-lt"/>
                <a:cs typeface="Microsoft Sans Serif"/>
              </a:rPr>
              <a:t> </a:t>
            </a:r>
            <a:r>
              <a:rPr lang="en-US" sz="2400" spc="80" dirty="0">
                <a:solidFill>
                  <a:srgbClr val="263238"/>
                </a:solidFill>
                <a:latin typeface="+mj-lt"/>
                <a:cs typeface="Microsoft Sans Serif"/>
              </a:rPr>
              <a:t>of</a:t>
            </a:r>
            <a:r>
              <a:rPr lang="en-US" sz="2400" spc="40" dirty="0">
                <a:solidFill>
                  <a:srgbClr val="263238"/>
                </a:solidFill>
                <a:latin typeface="+mj-lt"/>
                <a:cs typeface="Microsoft Sans Serif"/>
              </a:rPr>
              <a:t> </a:t>
            </a:r>
            <a:r>
              <a:rPr lang="en-US" sz="2400" spc="85" dirty="0">
                <a:solidFill>
                  <a:srgbClr val="263238"/>
                </a:solidFill>
                <a:latin typeface="+mj-lt"/>
                <a:cs typeface="Microsoft Sans Serif"/>
              </a:rPr>
              <a:t>all</a:t>
            </a:r>
            <a:r>
              <a:rPr lang="en-US" sz="2400" spc="45" dirty="0">
                <a:solidFill>
                  <a:srgbClr val="263238"/>
                </a:solidFill>
                <a:latin typeface="+mj-lt"/>
                <a:cs typeface="Microsoft Sans Serif"/>
              </a:rPr>
              <a:t> </a:t>
            </a:r>
            <a:r>
              <a:rPr lang="en-US" sz="2400" spc="55" dirty="0">
                <a:solidFill>
                  <a:srgbClr val="263238"/>
                </a:solidFill>
                <a:latin typeface="+mj-lt"/>
                <a:cs typeface="Microsoft Sans Serif"/>
              </a:rPr>
              <a:t>Disk</a:t>
            </a:r>
            <a:r>
              <a:rPr lang="en-US" sz="2400" spc="40" dirty="0">
                <a:solidFill>
                  <a:srgbClr val="263238"/>
                </a:solidFill>
                <a:latin typeface="+mj-lt"/>
                <a:cs typeface="Microsoft Sans Serif"/>
              </a:rPr>
              <a:t> </a:t>
            </a:r>
            <a:r>
              <a:rPr lang="en-US" sz="2400" spc="60" dirty="0">
                <a:solidFill>
                  <a:srgbClr val="263238"/>
                </a:solidFill>
                <a:latin typeface="+mj-lt"/>
                <a:cs typeface="Microsoft Sans Serif"/>
              </a:rPr>
              <a:t>Scheduling</a:t>
            </a:r>
            <a:r>
              <a:rPr lang="en-US" sz="2400" spc="40" dirty="0">
                <a:solidFill>
                  <a:srgbClr val="263238"/>
                </a:solidFill>
                <a:latin typeface="+mj-lt"/>
                <a:cs typeface="Microsoft Sans Serif"/>
              </a:rPr>
              <a:t> </a:t>
            </a:r>
            <a:r>
              <a:rPr lang="en-US" sz="2400" spc="80" dirty="0">
                <a:solidFill>
                  <a:srgbClr val="263238"/>
                </a:solidFill>
                <a:latin typeface="+mj-lt"/>
                <a:cs typeface="Microsoft Sans Serif"/>
              </a:rPr>
              <a:t>Algorithms.</a:t>
            </a:r>
            <a:r>
              <a:rPr lang="en-US" sz="2400" spc="40" dirty="0">
                <a:solidFill>
                  <a:srgbClr val="263238"/>
                </a:solidFill>
                <a:latin typeface="+mj-lt"/>
                <a:cs typeface="Microsoft Sans Serif"/>
              </a:rPr>
              <a:t> In </a:t>
            </a:r>
            <a:r>
              <a:rPr lang="en-US" sz="2400" spc="-20" dirty="0">
                <a:solidFill>
                  <a:srgbClr val="263238"/>
                </a:solidFill>
                <a:latin typeface="+mj-lt"/>
                <a:cs typeface="Microsoft Sans Serif"/>
              </a:rPr>
              <a:t>FCFS,</a:t>
            </a:r>
            <a:r>
              <a:rPr lang="en-US" sz="2400" spc="40" dirty="0">
                <a:solidFill>
                  <a:srgbClr val="263238"/>
                </a:solidFill>
                <a:latin typeface="+mj-lt"/>
                <a:cs typeface="Microsoft Sans Serif"/>
              </a:rPr>
              <a:t> </a:t>
            </a:r>
            <a:r>
              <a:rPr lang="en-US" sz="2400" spc="80" dirty="0">
                <a:solidFill>
                  <a:srgbClr val="263238"/>
                </a:solidFill>
                <a:latin typeface="+mj-lt"/>
                <a:cs typeface="Microsoft Sans Serif"/>
              </a:rPr>
              <a:t>the</a:t>
            </a:r>
            <a:r>
              <a:rPr lang="en-US" sz="2400" spc="45" dirty="0">
                <a:solidFill>
                  <a:srgbClr val="263238"/>
                </a:solidFill>
                <a:latin typeface="+mj-lt"/>
                <a:cs typeface="Microsoft Sans Serif"/>
              </a:rPr>
              <a:t> </a:t>
            </a:r>
            <a:r>
              <a:rPr lang="en-US" sz="2400" spc="60" dirty="0">
                <a:solidFill>
                  <a:srgbClr val="263238"/>
                </a:solidFill>
                <a:latin typeface="+mj-lt"/>
                <a:cs typeface="Microsoft Sans Serif"/>
              </a:rPr>
              <a:t>requests </a:t>
            </a:r>
            <a:r>
              <a:rPr lang="en-US" sz="2400" spc="-310" dirty="0">
                <a:solidFill>
                  <a:srgbClr val="263238"/>
                </a:solidFill>
                <a:latin typeface="+mj-lt"/>
                <a:cs typeface="Microsoft Sans Serif"/>
              </a:rPr>
              <a:t> </a:t>
            </a:r>
            <a:r>
              <a:rPr lang="en-US" sz="2400" spc="40" dirty="0">
                <a:solidFill>
                  <a:srgbClr val="263238"/>
                </a:solidFill>
                <a:latin typeface="+mj-lt"/>
                <a:cs typeface="Microsoft Sans Serif"/>
              </a:rPr>
              <a:t>are </a:t>
            </a:r>
            <a:r>
              <a:rPr lang="en-US" sz="2400" spc="55" dirty="0">
                <a:solidFill>
                  <a:srgbClr val="263238"/>
                </a:solidFill>
                <a:latin typeface="+mj-lt"/>
                <a:cs typeface="Microsoft Sans Serif"/>
              </a:rPr>
              <a:t>addressed in </a:t>
            </a:r>
            <a:r>
              <a:rPr lang="en-US" sz="2400" spc="80" dirty="0">
                <a:solidFill>
                  <a:srgbClr val="263238"/>
                </a:solidFill>
                <a:latin typeface="+mj-lt"/>
                <a:cs typeface="Microsoft Sans Serif"/>
              </a:rPr>
              <a:t>the </a:t>
            </a:r>
            <a:r>
              <a:rPr lang="en-US" sz="2400" spc="65" dirty="0">
                <a:solidFill>
                  <a:srgbClr val="263238"/>
                </a:solidFill>
                <a:latin typeface="+mj-lt"/>
                <a:cs typeface="Microsoft Sans Serif"/>
              </a:rPr>
              <a:t>order </a:t>
            </a:r>
            <a:r>
              <a:rPr lang="en-US" sz="2400" spc="75" dirty="0">
                <a:solidFill>
                  <a:srgbClr val="263238"/>
                </a:solidFill>
                <a:latin typeface="+mj-lt"/>
                <a:cs typeface="Microsoft Sans Serif"/>
              </a:rPr>
              <a:t>they </a:t>
            </a:r>
            <a:r>
              <a:rPr lang="en-US" sz="2400" spc="50" dirty="0">
                <a:solidFill>
                  <a:srgbClr val="263238"/>
                </a:solidFill>
                <a:latin typeface="+mj-lt"/>
                <a:cs typeface="Microsoft Sans Serif"/>
              </a:rPr>
              <a:t>arrive </a:t>
            </a:r>
            <a:r>
              <a:rPr lang="en-US" sz="2400" spc="55" dirty="0">
                <a:solidFill>
                  <a:srgbClr val="263238"/>
                </a:solidFill>
                <a:latin typeface="+mj-lt"/>
                <a:cs typeface="Microsoft Sans Serif"/>
              </a:rPr>
              <a:t>in </a:t>
            </a:r>
            <a:r>
              <a:rPr lang="en-US" sz="2400" spc="80" dirty="0">
                <a:solidFill>
                  <a:srgbClr val="263238"/>
                </a:solidFill>
                <a:latin typeface="+mj-lt"/>
                <a:cs typeface="Microsoft Sans Serif"/>
              </a:rPr>
              <a:t>the </a:t>
            </a:r>
            <a:r>
              <a:rPr lang="en-US" sz="2400" spc="55" dirty="0">
                <a:solidFill>
                  <a:srgbClr val="263238"/>
                </a:solidFill>
                <a:latin typeface="+mj-lt"/>
                <a:cs typeface="Microsoft Sans Serif"/>
              </a:rPr>
              <a:t>disk </a:t>
            </a:r>
            <a:r>
              <a:rPr lang="en-US" sz="2400" spc="45" dirty="0">
                <a:solidFill>
                  <a:srgbClr val="263238"/>
                </a:solidFill>
                <a:latin typeface="+mj-lt"/>
                <a:cs typeface="Microsoft Sans Serif"/>
              </a:rPr>
              <a:t>queue.</a:t>
            </a:r>
          </a:p>
          <a:p>
            <a:endParaRPr lang="en-US" sz="2400" spc="45" dirty="0">
              <a:solidFill>
                <a:srgbClr val="263238"/>
              </a:solidFill>
              <a:latin typeface="+mj-lt"/>
              <a:cs typeface="Microsoft Sans Serif"/>
            </a:endParaRPr>
          </a:p>
          <a:p>
            <a:r>
              <a:rPr lang="en-US" sz="2400" spc="45" dirty="0">
                <a:solidFill>
                  <a:srgbClr val="263238"/>
                </a:solidFill>
                <a:latin typeface="Arial Black" panose="020B0A04020102020204" pitchFamily="34" charset="0"/>
              </a:rPr>
              <a:t>Ex:-</a:t>
            </a:r>
          </a:p>
          <a:p>
            <a:r>
              <a:rPr lang="en-US" sz="2400" spc="55" dirty="0">
                <a:solidFill>
                  <a:schemeClr val="accent4"/>
                </a:solidFill>
                <a:latin typeface="Microsoft Sans Serif"/>
                <a:cs typeface="Microsoft Sans Serif"/>
              </a:rPr>
              <a:t>Suppose</a:t>
            </a:r>
            <a:r>
              <a:rPr lang="en-US" sz="2400" spc="30" dirty="0">
                <a:solidFill>
                  <a:schemeClr val="accent4"/>
                </a:solidFill>
                <a:latin typeface="Microsoft Sans Serif"/>
                <a:cs typeface="Microsoft Sans Serif"/>
              </a:rPr>
              <a:t> </a:t>
            </a:r>
            <a:r>
              <a:rPr lang="en-US" sz="2400" spc="80" dirty="0">
                <a:solidFill>
                  <a:schemeClr val="accent4"/>
                </a:solidFill>
                <a:latin typeface="Microsoft Sans Serif"/>
                <a:cs typeface="Microsoft Sans Serif"/>
              </a:rPr>
              <a:t>the</a:t>
            </a:r>
            <a:r>
              <a:rPr lang="en-US" sz="2400" spc="35" dirty="0">
                <a:solidFill>
                  <a:schemeClr val="accent4"/>
                </a:solidFill>
                <a:latin typeface="Microsoft Sans Serif"/>
                <a:cs typeface="Microsoft Sans Serif"/>
              </a:rPr>
              <a:t> </a:t>
            </a:r>
            <a:r>
              <a:rPr lang="en-US" sz="2400" spc="65" dirty="0">
                <a:solidFill>
                  <a:schemeClr val="accent4"/>
                </a:solidFill>
                <a:latin typeface="Microsoft Sans Serif"/>
                <a:cs typeface="Microsoft Sans Serif"/>
              </a:rPr>
              <a:t>order</a:t>
            </a:r>
            <a:r>
              <a:rPr lang="en-US" sz="2400" spc="35" dirty="0">
                <a:solidFill>
                  <a:schemeClr val="accent4"/>
                </a:solidFill>
                <a:latin typeface="Microsoft Sans Serif"/>
                <a:cs typeface="Microsoft Sans Serif"/>
              </a:rPr>
              <a:t> </a:t>
            </a:r>
            <a:r>
              <a:rPr lang="en-US" sz="2400" spc="80" dirty="0">
                <a:solidFill>
                  <a:schemeClr val="accent4"/>
                </a:solidFill>
                <a:latin typeface="Microsoft Sans Serif"/>
                <a:cs typeface="Microsoft Sans Serif"/>
              </a:rPr>
              <a:t>of</a:t>
            </a:r>
            <a:r>
              <a:rPr lang="en-US" sz="2400" spc="35" dirty="0">
                <a:solidFill>
                  <a:schemeClr val="accent4"/>
                </a:solidFill>
                <a:latin typeface="Microsoft Sans Serif"/>
                <a:cs typeface="Microsoft Sans Serif"/>
              </a:rPr>
              <a:t> </a:t>
            </a:r>
            <a:r>
              <a:rPr lang="en-US" sz="2400" spc="65" dirty="0">
                <a:solidFill>
                  <a:schemeClr val="accent4"/>
                </a:solidFill>
                <a:latin typeface="Microsoft Sans Serif"/>
                <a:cs typeface="Microsoft Sans Serif"/>
              </a:rPr>
              <a:t>request</a:t>
            </a:r>
            <a:r>
              <a:rPr lang="en-US" sz="2400" spc="35" dirty="0">
                <a:solidFill>
                  <a:schemeClr val="accent4"/>
                </a:solidFill>
                <a:latin typeface="Microsoft Sans Serif"/>
                <a:cs typeface="Microsoft Sans Serif"/>
              </a:rPr>
              <a:t> </a:t>
            </a:r>
            <a:r>
              <a:rPr lang="en-US" sz="2400" spc="70" dirty="0">
                <a:solidFill>
                  <a:schemeClr val="accent4"/>
                </a:solidFill>
                <a:latin typeface="Microsoft Sans Serif"/>
                <a:cs typeface="Microsoft Sans Serif"/>
              </a:rPr>
              <a:t>is-</a:t>
            </a:r>
            <a:r>
              <a:rPr lang="en-US" sz="2400" spc="35" dirty="0">
                <a:solidFill>
                  <a:schemeClr val="accent4"/>
                </a:solidFill>
                <a:latin typeface="Microsoft Sans Serif"/>
                <a:cs typeface="Microsoft Sans Serif"/>
              </a:rPr>
              <a:t> </a:t>
            </a:r>
            <a:r>
              <a:rPr lang="en-US" sz="2400" spc="75" dirty="0">
                <a:solidFill>
                  <a:schemeClr val="accent4"/>
                </a:solidFill>
                <a:latin typeface="Microsoft Sans Serif"/>
                <a:cs typeface="Microsoft Sans Serif"/>
              </a:rPr>
              <a:t>(82,170,43,140,24,16,190) </a:t>
            </a:r>
            <a:r>
              <a:rPr lang="en-US" sz="2400" spc="-305" dirty="0">
                <a:solidFill>
                  <a:schemeClr val="accent4"/>
                </a:solidFill>
                <a:latin typeface="Microsoft Sans Serif"/>
                <a:cs typeface="Microsoft Sans Serif"/>
              </a:rPr>
              <a:t> </a:t>
            </a:r>
            <a:r>
              <a:rPr lang="en-US" sz="2400" spc="110" dirty="0">
                <a:solidFill>
                  <a:schemeClr val="accent4"/>
                </a:solidFill>
                <a:latin typeface="Microsoft Sans Serif"/>
                <a:cs typeface="Microsoft Sans Serif"/>
              </a:rPr>
              <a:t>And</a:t>
            </a:r>
            <a:r>
              <a:rPr lang="en-US" sz="2400" spc="25" dirty="0">
                <a:solidFill>
                  <a:schemeClr val="accent4"/>
                </a:solidFill>
                <a:latin typeface="Microsoft Sans Serif"/>
                <a:cs typeface="Microsoft Sans Serif"/>
              </a:rPr>
              <a:t> </a:t>
            </a:r>
            <a:r>
              <a:rPr lang="en-US" sz="2400" spc="65" dirty="0">
                <a:solidFill>
                  <a:schemeClr val="accent4"/>
                </a:solidFill>
                <a:latin typeface="Microsoft Sans Serif"/>
                <a:cs typeface="Microsoft Sans Serif"/>
              </a:rPr>
              <a:t>current</a:t>
            </a:r>
            <a:r>
              <a:rPr lang="en-US" sz="2400" spc="30" dirty="0">
                <a:solidFill>
                  <a:schemeClr val="accent4"/>
                </a:solidFill>
                <a:latin typeface="Microsoft Sans Serif"/>
                <a:cs typeface="Microsoft Sans Serif"/>
              </a:rPr>
              <a:t> </a:t>
            </a:r>
            <a:r>
              <a:rPr lang="en-US" sz="2400" spc="65" dirty="0">
                <a:solidFill>
                  <a:schemeClr val="accent4"/>
                </a:solidFill>
                <a:latin typeface="Microsoft Sans Serif"/>
                <a:cs typeface="Microsoft Sans Serif"/>
              </a:rPr>
              <a:t>position</a:t>
            </a:r>
            <a:r>
              <a:rPr lang="en-US" sz="2400" spc="30" dirty="0">
                <a:solidFill>
                  <a:schemeClr val="accent4"/>
                </a:solidFill>
                <a:latin typeface="Microsoft Sans Serif"/>
                <a:cs typeface="Microsoft Sans Serif"/>
              </a:rPr>
              <a:t> </a:t>
            </a:r>
            <a:r>
              <a:rPr lang="en-US" sz="2400" spc="80" dirty="0">
                <a:solidFill>
                  <a:schemeClr val="accent4"/>
                </a:solidFill>
                <a:latin typeface="Microsoft Sans Serif"/>
                <a:cs typeface="Microsoft Sans Serif"/>
              </a:rPr>
              <a:t>of</a:t>
            </a:r>
            <a:r>
              <a:rPr lang="en-US" sz="2400" spc="25" dirty="0">
                <a:solidFill>
                  <a:schemeClr val="accent4"/>
                </a:solidFill>
                <a:latin typeface="Microsoft Sans Serif"/>
                <a:cs typeface="Microsoft Sans Serif"/>
              </a:rPr>
              <a:t> </a:t>
            </a:r>
            <a:r>
              <a:rPr lang="en-US" sz="2400" spc="75" dirty="0">
                <a:solidFill>
                  <a:schemeClr val="accent4"/>
                </a:solidFill>
                <a:latin typeface="Microsoft Sans Serif"/>
                <a:cs typeface="Microsoft Sans Serif"/>
              </a:rPr>
              <a:t>Read/Write</a:t>
            </a:r>
            <a:r>
              <a:rPr lang="en-US" sz="2400" spc="30" dirty="0">
                <a:solidFill>
                  <a:schemeClr val="accent4"/>
                </a:solidFill>
                <a:latin typeface="Microsoft Sans Serif"/>
                <a:cs typeface="Microsoft Sans Serif"/>
              </a:rPr>
              <a:t> </a:t>
            </a:r>
            <a:r>
              <a:rPr lang="en-US" sz="2400" spc="60" dirty="0">
                <a:solidFill>
                  <a:schemeClr val="accent4"/>
                </a:solidFill>
                <a:latin typeface="Microsoft Sans Serif"/>
                <a:cs typeface="Microsoft Sans Serif"/>
              </a:rPr>
              <a:t>head</a:t>
            </a:r>
            <a:r>
              <a:rPr lang="en-US" sz="2400" spc="30" dirty="0">
                <a:solidFill>
                  <a:schemeClr val="accent4"/>
                </a:solidFill>
                <a:latin typeface="Microsoft Sans Serif"/>
                <a:cs typeface="Microsoft Sans Serif"/>
              </a:rPr>
              <a:t> </a:t>
            </a:r>
            <a:r>
              <a:rPr lang="en-US" sz="2400" spc="10" dirty="0">
                <a:solidFill>
                  <a:schemeClr val="accent4"/>
                </a:solidFill>
                <a:latin typeface="Microsoft Sans Serif"/>
                <a:cs typeface="Microsoft Sans Serif"/>
              </a:rPr>
              <a:t>is:</a:t>
            </a:r>
            <a:r>
              <a:rPr lang="en-US" sz="2400" spc="25" dirty="0">
                <a:solidFill>
                  <a:schemeClr val="accent4"/>
                </a:solidFill>
                <a:latin typeface="Microsoft Sans Serif"/>
                <a:cs typeface="Microsoft Sans Serif"/>
              </a:rPr>
              <a:t> </a:t>
            </a:r>
            <a:r>
              <a:rPr lang="en-US" sz="2400" spc="120" dirty="0">
                <a:solidFill>
                  <a:schemeClr val="accent4"/>
                </a:solidFill>
                <a:latin typeface="Microsoft Sans Serif"/>
                <a:cs typeface="Microsoft Sans Serif"/>
              </a:rPr>
              <a:t>50</a:t>
            </a:r>
            <a:endParaRPr lang="en-US" sz="2400" dirty="0">
              <a:solidFill>
                <a:schemeClr val="accent4"/>
              </a:solidFill>
              <a:latin typeface="Microsoft Sans Serif"/>
              <a:cs typeface="Microsoft Sans Serif"/>
            </a:endParaRPr>
          </a:p>
          <a:p>
            <a:endParaRPr lang="en-IN" sz="2400" dirty="0">
              <a:latin typeface="Arial Narrow" panose="020B0606020202030204" pitchFamily="34" charset="0"/>
            </a:endParaRPr>
          </a:p>
        </p:txBody>
      </p:sp>
    </p:spTree>
    <p:extLst>
      <p:ext uri="{BB962C8B-B14F-4D97-AF65-F5344CB8AC3E}">
        <p14:creationId xmlns:p14="http://schemas.microsoft.com/office/powerpoint/2010/main" val="2409042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ject 9">
            <a:extLst>
              <a:ext uri="{FF2B5EF4-FFF2-40B4-BE49-F238E27FC236}">
                <a16:creationId xmlns:a16="http://schemas.microsoft.com/office/drawing/2014/main" id="{231F62E8-FFC9-014C-4577-8AFF3862D61F}"/>
              </a:ext>
            </a:extLst>
          </p:cNvPr>
          <p:cNvPicPr/>
          <p:nvPr/>
        </p:nvPicPr>
        <p:blipFill>
          <a:blip r:embed="rId2" cstate="print"/>
          <a:stretch>
            <a:fillRect/>
          </a:stretch>
        </p:blipFill>
        <p:spPr>
          <a:xfrm>
            <a:off x="3071347" y="357934"/>
            <a:ext cx="5403311" cy="3071066"/>
          </a:xfrm>
          <a:prstGeom prst="rect">
            <a:avLst/>
          </a:prstGeom>
        </p:spPr>
      </p:pic>
      <p:sp>
        <p:nvSpPr>
          <p:cNvPr id="9" name="TextBox 8">
            <a:extLst>
              <a:ext uri="{FF2B5EF4-FFF2-40B4-BE49-F238E27FC236}">
                <a16:creationId xmlns:a16="http://schemas.microsoft.com/office/drawing/2014/main" id="{881598EE-B526-0818-2320-F9499B0C6BA7}"/>
              </a:ext>
            </a:extLst>
          </p:cNvPr>
          <p:cNvSpPr txBox="1"/>
          <p:nvPr/>
        </p:nvSpPr>
        <p:spPr>
          <a:xfrm>
            <a:off x="483078" y="3917194"/>
            <a:ext cx="7073661" cy="1200329"/>
          </a:xfrm>
          <a:prstGeom prst="rect">
            <a:avLst/>
          </a:prstGeom>
          <a:noFill/>
        </p:spPr>
        <p:txBody>
          <a:bodyPr wrap="square">
            <a:spAutoFit/>
          </a:bodyPr>
          <a:lstStyle/>
          <a:p>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So, total</a:t>
            </a:r>
            <a:r>
              <a:rPr lang="en-IN" sz="1800" spc="5" dirty="0">
                <a:solidFill>
                  <a:schemeClr val="accent3">
                    <a:lumMod val="75000"/>
                  </a:schemeClr>
                </a:solidFill>
                <a:latin typeface="Cascadia Code SemiBold" panose="020B0609020000020004" pitchFamily="49" charset="0"/>
                <a:cs typeface="Cascadia Code SemiBold" panose="020B0609020000020004" pitchFamily="49" charset="0"/>
              </a:rPr>
              <a:t> </a:t>
            </a:r>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overhead</a:t>
            </a:r>
            <a:r>
              <a:rPr lang="en-IN" sz="1800" spc="5" dirty="0">
                <a:solidFill>
                  <a:schemeClr val="accent3">
                    <a:lumMod val="75000"/>
                  </a:schemeClr>
                </a:solidFill>
                <a:latin typeface="Cascadia Code SemiBold" panose="020B0609020000020004" pitchFamily="49" charset="0"/>
                <a:cs typeface="Cascadia Code SemiBold" panose="020B0609020000020004" pitchFamily="49" charset="0"/>
              </a:rPr>
              <a:t> </a:t>
            </a:r>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movement is</a:t>
            </a:r>
          </a:p>
          <a:p>
            <a:endParaRPr lang="en-IN" spc="15" dirty="0">
              <a:solidFill>
                <a:schemeClr val="accent3">
                  <a:lumMod val="75000"/>
                </a:schemeClr>
              </a:solidFill>
              <a:latin typeface="Cascadia Code SemiBold" panose="020B0609020000020004" pitchFamily="49" charset="0"/>
              <a:cs typeface="Cascadia Code SemiBold" panose="020B0609020000020004" pitchFamily="49" charset="0"/>
            </a:endParaRPr>
          </a:p>
          <a:p>
            <a:r>
              <a:rPr lang="en-IN" sz="1800" spc="15" dirty="0">
                <a:latin typeface="Consolas"/>
                <a:cs typeface="Consolas"/>
              </a:rPr>
              <a:t>(82-50)+(170-82)+(170-43)+(140-43)+(140-24)+(24-16)+(190-16)</a:t>
            </a:r>
            <a:r>
              <a:rPr lang="en-IN" sz="1800" spc="40" dirty="0">
                <a:latin typeface="Consolas"/>
                <a:cs typeface="Consolas"/>
              </a:rPr>
              <a:t> </a:t>
            </a:r>
            <a:r>
              <a:rPr lang="en-IN" sz="1800" spc="15" dirty="0">
                <a:latin typeface="Consolas"/>
                <a:cs typeface="Consolas"/>
              </a:rPr>
              <a:t>= 642</a:t>
            </a:r>
            <a:endPar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endParaRPr>
          </a:p>
        </p:txBody>
      </p:sp>
    </p:spTree>
    <p:extLst>
      <p:ext uri="{BB962C8B-B14F-4D97-AF65-F5344CB8AC3E}">
        <p14:creationId xmlns:p14="http://schemas.microsoft.com/office/powerpoint/2010/main" val="2641831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79B3FA-56A1-8C08-F999-FF63EF152491}"/>
              </a:ext>
            </a:extLst>
          </p:cNvPr>
          <p:cNvSpPr txBox="1"/>
          <p:nvPr/>
        </p:nvSpPr>
        <p:spPr>
          <a:xfrm>
            <a:off x="3358550" y="1139054"/>
            <a:ext cx="7484853" cy="3581493"/>
          </a:xfrm>
          <a:prstGeom prst="rect">
            <a:avLst/>
          </a:prstGeom>
          <a:noFill/>
        </p:spPr>
        <p:txBody>
          <a:bodyPr wrap="square">
            <a:spAutoFit/>
          </a:bodyPr>
          <a:lstStyle/>
          <a:p>
            <a:pPr marL="12700">
              <a:lnSpc>
                <a:spcPct val="100000"/>
              </a:lnSpc>
              <a:spcBef>
                <a:spcPts val="135"/>
              </a:spcBef>
            </a:pPr>
            <a:r>
              <a:rPr lang="en-US" sz="2800" spc="95" dirty="0">
                <a:solidFill>
                  <a:schemeClr val="accent4"/>
                </a:solidFill>
                <a:latin typeface="Lucida Handwriting" panose="03010101010101010101" pitchFamily="66" charset="0"/>
                <a:cs typeface="Microsoft Sans Serif"/>
              </a:rPr>
              <a:t>Advantages</a:t>
            </a:r>
            <a:r>
              <a:rPr lang="en-US" sz="2800" spc="30" dirty="0">
                <a:solidFill>
                  <a:schemeClr val="accent4"/>
                </a:solidFill>
                <a:latin typeface="Lucida Handwriting" panose="03010101010101010101" pitchFamily="66" charset="0"/>
                <a:cs typeface="Microsoft Sans Serif"/>
              </a:rPr>
              <a:t> </a:t>
            </a:r>
            <a:r>
              <a:rPr lang="en-US" sz="2800" spc="110" dirty="0">
                <a:solidFill>
                  <a:schemeClr val="accent4"/>
                </a:solidFill>
                <a:latin typeface="Lucida Handwriting" panose="03010101010101010101" pitchFamily="66" charset="0"/>
                <a:cs typeface="Microsoft Sans Serif"/>
              </a:rPr>
              <a:t>of</a:t>
            </a:r>
            <a:r>
              <a:rPr lang="en-US" sz="2800" spc="30" dirty="0">
                <a:solidFill>
                  <a:schemeClr val="accent4"/>
                </a:solidFill>
                <a:latin typeface="Lucida Handwriting" panose="03010101010101010101" pitchFamily="66" charset="0"/>
                <a:cs typeface="Microsoft Sans Serif"/>
              </a:rPr>
              <a:t> </a:t>
            </a:r>
            <a:r>
              <a:rPr lang="en-US" sz="2800" spc="5" dirty="0">
                <a:solidFill>
                  <a:schemeClr val="accent4"/>
                </a:solidFill>
                <a:latin typeface="Lucida Handwriting" panose="03010101010101010101" pitchFamily="66" charset="0"/>
                <a:cs typeface="Microsoft Sans Serif"/>
              </a:rPr>
              <a:t>FCFS :-</a:t>
            </a:r>
            <a:endParaRPr lang="en-US" sz="2800" dirty="0">
              <a:solidFill>
                <a:schemeClr val="accent4"/>
              </a:solidFill>
              <a:latin typeface="Lucida Handwriting" panose="03010101010101010101" pitchFamily="66" charset="0"/>
              <a:cs typeface="Microsoft Sans Serif"/>
            </a:endParaRPr>
          </a:p>
          <a:p>
            <a:pPr marL="226060" marR="3175000">
              <a:lnSpc>
                <a:spcPct val="141200"/>
              </a:lnSpc>
              <a:spcBef>
                <a:spcPts val="770"/>
              </a:spcBef>
            </a:pPr>
            <a:r>
              <a:rPr lang="en-US" sz="2000" spc="45" dirty="0">
                <a:solidFill>
                  <a:srgbClr val="002060"/>
                </a:solidFill>
                <a:latin typeface="Microsoft Sans Serif"/>
                <a:cs typeface="Microsoft Sans Serif"/>
              </a:rPr>
              <a:t>1.</a:t>
            </a:r>
            <a:r>
              <a:rPr lang="en-US" sz="2000" spc="45" dirty="0">
                <a:solidFill>
                  <a:srgbClr val="002060"/>
                </a:solidFill>
                <a:latin typeface="Maiandra GD" panose="020E0502030308020204" pitchFamily="34" charset="0"/>
                <a:cs typeface="Microsoft Sans Serif"/>
              </a:rPr>
              <a:t>Every</a:t>
            </a:r>
            <a:r>
              <a:rPr lang="en-US" sz="2000" spc="25"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request</a:t>
            </a:r>
            <a:r>
              <a:rPr lang="en-US" sz="2000" spc="25" dirty="0">
                <a:solidFill>
                  <a:srgbClr val="002060"/>
                </a:solidFill>
                <a:latin typeface="Maiandra GD" panose="020E0502030308020204" pitchFamily="34" charset="0"/>
                <a:cs typeface="Microsoft Sans Serif"/>
              </a:rPr>
              <a:t> </a:t>
            </a:r>
            <a:r>
              <a:rPr lang="en-US" sz="2000" spc="70" dirty="0">
                <a:solidFill>
                  <a:srgbClr val="002060"/>
                </a:solidFill>
                <a:latin typeface="Maiandra GD" panose="020E0502030308020204" pitchFamily="34" charset="0"/>
                <a:cs typeface="Microsoft Sans Serif"/>
              </a:rPr>
              <a:t>gets</a:t>
            </a:r>
            <a:r>
              <a:rPr lang="en-US" sz="2000" spc="25" dirty="0">
                <a:solidFill>
                  <a:srgbClr val="002060"/>
                </a:solidFill>
                <a:latin typeface="Maiandra GD" panose="020E0502030308020204" pitchFamily="34" charset="0"/>
                <a:cs typeface="Microsoft Sans Serif"/>
              </a:rPr>
              <a:t> a </a:t>
            </a:r>
            <a:r>
              <a:rPr lang="en-US" sz="2000" spc="55" dirty="0">
                <a:solidFill>
                  <a:srgbClr val="002060"/>
                </a:solidFill>
                <a:latin typeface="Maiandra GD" panose="020E0502030308020204" pitchFamily="34" charset="0"/>
                <a:cs typeface="Microsoft Sans Serif"/>
              </a:rPr>
              <a:t>fair</a:t>
            </a:r>
            <a:r>
              <a:rPr lang="en-US" sz="2000" spc="25" dirty="0">
                <a:solidFill>
                  <a:srgbClr val="002060"/>
                </a:solidFill>
                <a:latin typeface="Maiandra GD" panose="020E0502030308020204" pitchFamily="34" charset="0"/>
                <a:cs typeface="Microsoft Sans Serif"/>
              </a:rPr>
              <a:t> </a:t>
            </a:r>
            <a:r>
              <a:rPr lang="en-US" sz="2000" spc="35" dirty="0">
                <a:solidFill>
                  <a:srgbClr val="002060"/>
                </a:solidFill>
                <a:latin typeface="Maiandra GD" panose="020E0502030308020204" pitchFamily="34" charset="0"/>
                <a:cs typeface="Microsoft Sans Serif"/>
              </a:rPr>
              <a:t>chance </a:t>
            </a:r>
            <a:r>
              <a:rPr lang="en-US" sz="2000" spc="-300" dirty="0">
                <a:solidFill>
                  <a:srgbClr val="002060"/>
                </a:solidFill>
                <a:latin typeface="Maiandra GD" panose="020E0502030308020204" pitchFamily="34" charset="0"/>
                <a:cs typeface="Microsoft Sans Serif"/>
              </a:rPr>
              <a:t> </a:t>
            </a:r>
          </a:p>
          <a:p>
            <a:pPr marL="226060" marR="3175000">
              <a:lnSpc>
                <a:spcPct val="141200"/>
              </a:lnSpc>
              <a:spcBef>
                <a:spcPts val="770"/>
              </a:spcBef>
            </a:pPr>
            <a:r>
              <a:rPr lang="en-US" sz="2000" spc="80" dirty="0">
                <a:solidFill>
                  <a:srgbClr val="002060"/>
                </a:solidFill>
                <a:latin typeface="Maiandra GD" panose="020E0502030308020204" pitchFamily="34" charset="0"/>
                <a:cs typeface="Microsoft Sans Serif"/>
              </a:rPr>
              <a:t>2.No</a:t>
            </a:r>
            <a:r>
              <a:rPr lang="en-US" sz="2000" spc="20"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indefinite</a:t>
            </a:r>
            <a:r>
              <a:rPr lang="en-US" sz="2000" spc="20"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postponement</a:t>
            </a:r>
            <a:endParaRPr lang="en-US" sz="2000" dirty="0">
              <a:solidFill>
                <a:srgbClr val="002060"/>
              </a:solidFill>
              <a:latin typeface="Maiandra GD" panose="020E0502030308020204" pitchFamily="34" charset="0"/>
              <a:cs typeface="Microsoft Sans Serif"/>
            </a:endParaRPr>
          </a:p>
          <a:p>
            <a:pPr>
              <a:lnSpc>
                <a:spcPct val="100000"/>
              </a:lnSpc>
            </a:pPr>
            <a:endParaRPr lang="en-US" sz="1800" dirty="0">
              <a:latin typeface="Microsoft Sans Serif"/>
              <a:cs typeface="Microsoft Sans Serif"/>
            </a:endParaRPr>
          </a:p>
          <a:p>
            <a:pPr marL="12700">
              <a:lnSpc>
                <a:spcPct val="100000"/>
              </a:lnSpc>
              <a:spcBef>
                <a:spcPts val="1060"/>
              </a:spcBef>
            </a:pPr>
            <a:r>
              <a:rPr lang="en-US" sz="2400" spc="80" dirty="0">
                <a:solidFill>
                  <a:schemeClr val="accent4"/>
                </a:solidFill>
                <a:latin typeface="Lucida Handwriting" panose="03010101010101010101" pitchFamily="66" charset="0"/>
                <a:cs typeface="Microsoft Sans Serif"/>
              </a:rPr>
              <a:t>Disadvantages</a:t>
            </a:r>
            <a:r>
              <a:rPr lang="en-US" sz="2400" spc="40" dirty="0">
                <a:solidFill>
                  <a:schemeClr val="accent4"/>
                </a:solidFill>
                <a:latin typeface="Lucida Handwriting" panose="03010101010101010101" pitchFamily="66" charset="0"/>
                <a:cs typeface="Microsoft Sans Serif"/>
              </a:rPr>
              <a:t> </a:t>
            </a:r>
            <a:r>
              <a:rPr lang="en-US" sz="2400" spc="110" dirty="0">
                <a:solidFill>
                  <a:schemeClr val="accent4"/>
                </a:solidFill>
                <a:latin typeface="Lucida Handwriting" panose="03010101010101010101" pitchFamily="66" charset="0"/>
                <a:cs typeface="Microsoft Sans Serif"/>
              </a:rPr>
              <a:t>of</a:t>
            </a:r>
            <a:r>
              <a:rPr lang="en-US" sz="2400" spc="40" dirty="0">
                <a:solidFill>
                  <a:schemeClr val="accent4"/>
                </a:solidFill>
                <a:latin typeface="Lucida Handwriting" panose="03010101010101010101" pitchFamily="66" charset="0"/>
                <a:cs typeface="Microsoft Sans Serif"/>
              </a:rPr>
              <a:t> </a:t>
            </a:r>
            <a:r>
              <a:rPr lang="en-US" sz="2400" spc="5" dirty="0">
                <a:solidFill>
                  <a:schemeClr val="accent4"/>
                </a:solidFill>
                <a:latin typeface="Lucida Handwriting" panose="03010101010101010101" pitchFamily="66" charset="0"/>
                <a:cs typeface="Microsoft Sans Serif"/>
              </a:rPr>
              <a:t>FCFS</a:t>
            </a:r>
            <a:endParaRPr lang="en-US" sz="2400" dirty="0">
              <a:solidFill>
                <a:schemeClr val="accent4"/>
              </a:solidFill>
              <a:latin typeface="Lucida Handwriting" panose="03010101010101010101" pitchFamily="66" charset="0"/>
              <a:cs typeface="Microsoft Sans Serif"/>
            </a:endParaRPr>
          </a:p>
          <a:p>
            <a:pPr>
              <a:lnSpc>
                <a:spcPct val="100000"/>
              </a:lnSpc>
              <a:spcBef>
                <a:spcPts val="5"/>
              </a:spcBef>
            </a:pPr>
            <a:endParaRPr lang="en-US" sz="1800" dirty="0">
              <a:latin typeface="Microsoft Sans Serif"/>
              <a:cs typeface="Microsoft Sans Serif"/>
            </a:endParaRPr>
          </a:p>
          <a:p>
            <a:pPr marL="226060">
              <a:lnSpc>
                <a:spcPct val="100000"/>
              </a:lnSpc>
            </a:pPr>
            <a:r>
              <a:rPr lang="en-US" sz="1800" spc="55" dirty="0">
                <a:solidFill>
                  <a:srgbClr val="002060"/>
                </a:solidFill>
                <a:latin typeface="Maiandra GD" panose="020E0502030308020204" pitchFamily="34" charset="0"/>
                <a:cs typeface="Microsoft Sans Serif"/>
              </a:rPr>
              <a:t>1.Does</a:t>
            </a:r>
            <a:r>
              <a:rPr lang="en-US" sz="1800" spc="20" dirty="0">
                <a:solidFill>
                  <a:srgbClr val="002060"/>
                </a:solidFill>
                <a:latin typeface="Maiandra GD" panose="020E0502030308020204" pitchFamily="34" charset="0"/>
                <a:cs typeface="Microsoft Sans Serif"/>
              </a:rPr>
              <a:t> </a:t>
            </a:r>
            <a:r>
              <a:rPr lang="en-US" sz="1800" spc="85" dirty="0">
                <a:solidFill>
                  <a:srgbClr val="002060"/>
                </a:solidFill>
                <a:latin typeface="Maiandra GD" panose="020E0502030308020204" pitchFamily="34" charset="0"/>
                <a:cs typeface="Microsoft Sans Serif"/>
              </a:rPr>
              <a:t>not</a:t>
            </a:r>
            <a:r>
              <a:rPr lang="en-US" sz="1800" spc="25" dirty="0">
                <a:solidFill>
                  <a:srgbClr val="002060"/>
                </a:solidFill>
                <a:latin typeface="Maiandra GD" panose="020E0502030308020204" pitchFamily="34" charset="0"/>
                <a:cs typeface="Microsoft Sans Serif"/>
              </a:rPr>
              <a:t> </a:t>
            </a:r>
            <a:r>
              <a:rPr lang="en-US" sz="1800" spc="105" dirty="0">
                <a:solidFill>
                  <a:srgbClr val="002060"/>
                </a:solidFill>
                <a:latin typeface="Maiandra GD" panose="020E0502030308020204" pitchFamily="34" charset="0"/>
                <a:cs typeface="Microsoft Sans Serif"/>
              </a:rPr>
              <a:t>try</a:t>
            </a:r>
            <a:r>
              <a:rPr lang="en-US" sz="1800" spc="25" dirty="0">
                <a:solidFill>
                  <a:srgbClr val="002060"/>
                </a:solidFill>
                <a:latin typeface="Maiandra GD" panose="020E0502030308020204" pitchFamily="34" charset="0"/>
                <a:cs typeface="Microsoft Sans Serif"/>
              </a:rPr>
              <a:t> </a:t>
            </a:r>
            <a:r>
              <a:rPr lang="en-US" sz="1800" spc="90" dirty="0">
                <a:solidFill>
                  <a:srgbClr val="002060"/>
                </a:solidFill>
                <a:latin typeface="Maiandra GD" panose="020E0502030308020204" pitchFamily="34" charset="0"/>
                <a:cs typeface="Microsoft Sans Serif"/>
              </a:rPr>
              <a:t>to</a:t>
            </a:r>
            <a:r>
              <a:rPr lang="en-US" sz="1800" spc="25" dirty="0">
                <a:solidFill>
                  <a:srgbClr val="002060"/>
                </a:solidFill>
                <a:latin typeface="Maiandra GD" panose="020E0502030308020204" pitchFamily="34" charset="0"/>
                <a:cs typeface="Microsoft Sans Serif"/>
              </a:rPr>
              <a:t> </a:t>
            </a:r>
            <a:r>
              <a:rPr lang="en-US" sz="1800" spc="65" dirty="0">
                <a:solidFill>
                  <a:srgbClr val="002060"/>
                </a:solidFill>
                <a:latin typeface="Maiandra GD" panose="020E0502030308020204" pitchFamily="34" charset="0"/>
                <a:cs typeface="Microsoft Sans Serif"/>
              </a:rPr>
              <a:t>optimize</a:t>
            </a:r>
            <a:r>
              <a:rPr lang="en-US" sz="1800" spc="25" dirty="0">
                <a:solidFill>
                  <a:srgbClr val="002060"/>
                </a:solidFill>
                <a:latin typeface="Maiandra GD" panose="020E0502030308020204" pitchFamily="34" charset="0"/>
                <a:cs typeface="Microsoft Sans Serif"/>
              </a:rPr>
              <a:t> </a:t>
            </a:r>
            <a:r>
              <a:rPr lang="en-US" sz="1800" spc="35" dirty="0">
                <a:solidFill>
                  <a:srgbClr val="002060"/>
                </a:solidFill>
                <a:latin typeface="Maiandra GD" panose="020E0502030308020204" pitchFamily="34" charset="0"/>
                <a:cs typeface="Microsoft Sans Serif"/>
              </a:rPr>
              <a:t>seek</a:t>
            </a:r>
            <a:r>
              <a:rPr lang="en-US" sz="1800" spc="25" dirty="0">
                <a:solidFill>
                  <a:srgbClr val="002060"/>
                </a:solidFill>
                <a:latin typeface="Maiandra GD" panose="020E0502030308020204" pitchFamily="34" charset="0"/>
                <a:cs typeface="Microsoft Sans Serif"/>
              </a:rPr>
              <a:t> </a:t>
            </a:r>
            <a:r>
              <a:rPr lang="en-US" sz="1800" spc="80" dirty="0">
                <a:solidFill>
                  <a:srgbClr val="002060"/>
                </a:solidFill>
                <a:latin typeface="Maiandra GD" panose="020E0502030308020204" pitchFamily="34" charset="0"/>
                <a:cs typeface="Microsoft Sans Serif"/>
              </a:rPr>
              <a:t>time</a:t>
            </a:r>
          </a:p>
          <a:p>
            <a:pPr marL="226060">
              <a:lnSpc>
                <a:spcPct val="100000"/>
              </a:lnSpc>
            </a:pPr>
            <a:endParaRPr lang="en-US" sz="1800" spc="80" dirty="0">
              <a:solidFill>
                <a:srgbClr val="002060"/>
              </a:solidFill>
              <a:latin typeface="Maiandra GD" panose="020E0502030308020204" pitchFamily="34" charset="0"/>
              <a:cs typeface="Microsoft Sans Serif"/>
            </a:endParaRPr>
          </a:p>
          <a:p>
            <a:pPr marL="226060">
              <a:lnSpc>
                <a:spcPct val="100000"/>
              </a:lnSpc>
              <a:spcBef>
                <a:spcPts val="665"/>
              </a:spcBef>
            </a:pPr>
            <a:r>
              <a:rPr lang="en-US" sz="1800" spc="70" dirty="0">
                <a:solidFill>
                  <a:srgbClr val="002060"/>
                </a:solidFill>
                <a:latin typeface="Maiandra GD" panose="020E0502030308020204" pitchFamily="34" charset="0"/>
                <a:cs typeface="Microsoft Sans Serif"/>
              </a:rPr>
              <a:t>2.May</a:t>
            </a:r>
            <a:r>
              <a:rPr lang="en-US" sz="1800" spc="25" dirty="0">
                <a:solidFill>
                  <a:srgbClr val="002060"/>
                </a:solidFill>
                <a:latin typeface="Maiandra GD" panose="020E0502030308020204" pitchFamily="34" charset="0"/>
                <a:cs typeface="Microsoft Sans Serif"/>
              </a:rPr>
              <a:t> </a:t>
            </a:r>
            <a:r>
              <a:rPr lang="en-US" sz="1800" spc="85" dirty="0">
                <a:solidFill>
                  <a:srgbClr val="002060"/>
                </a:solidFill>
                <a:latin typeface="Maiandra GD" panose="020E0502030308020204" pitchFamily="34" charset="0"/>
                <a:cs typeface="Microsoft Sans Serif"/>
              </a:rPr>
              <a:t>not</a:t>
            </a:r>
            <a:r>
              <a:rPr lang="en-US" sz="1800" spc="30" dirty="0">
                <a:solidFill>
                  <a:srgbClr val="002060"/>
                </a:solidFill>
                <a:latin typeface="Maiandra GD" panose="020E0502030308020204" pitchFamily="34" charset="0"/>
                <a:cs typeface="Microsoft Sans Serif"/>
              </a:rPr>
              <a:t> </a:t>
            </a:r>
            <a:r>
              <a:rPr lang="en-US" sz="1800" spc="65" dirty="0">
                <a:solidFill>
                  <a:srgbClr val="002060"/>
                </a:solidFill>
                <a:latin typeface="Maiandra GD" panose="020E0502030308020204" pitchFamily="34" charset="0"/>
                <a:cs typeface="Microsoft Sans Serif"/>
              </a:rPr>
              <a:t>provide</a:t>
            </a:r>
            <a:r>
              <a:rPr lang="en-US" sz="1800" spc="25" dirty="0">
                <a:solidFill>
                  <a:srgbClr val="002060"/>
                </a:solidFill>
                <a:latin typeface="Maiandra GD" panose="020E0502030308020204" pitchFamily="34" charset="0"/>
                <a:cs typeface="Microsoft Sans Serif"/>
              </a:rPr>
              <a:t> </a:t>
            </a:r>
            <a:r>
              <a:rPr lang="en-US" sz="1800" spc="80" dirty="0">
                <a:solidFill>
                  <a:srgbClr val="002060"/>
                </a:solidFill>
                <a:latin typeface="Maiandra GD" panose="020E0502030308020204" pitchFamily="34" charset="0"/>
                <a:cs typeface="Microsoft Sans Serif"/>
              </a:rPr>
              <a:t>the</a:t>
            </a:r>
            <a:r>
              <a:rPr lang="en-US" sz="1800" spc="30" dirty="0">
                <a:solidFill>
                  <a:srgbClr val="002060"/>
                </a:solidFill>
                <a:latin typeface="Maiandra GD" panose="020E0502030308020204" pitchFamily="34" charset="0"/>
                <a:cs typeface="Microsoft Sans Serif"/>
              </a:rPr>
              <a:t> </a:t>
            </a:r>
            <a:r>
              <a:rPr lang="en-US" sz="1800" spc="70" dirty="0">
                <a:solidFill>
                  <a:srgbClr val="002060"/>
                </a:solidFill>
                <a:latin typeface="Maiandra GD" panose="020E0502030308020204" pitchFamily="34" charset="0"/>
                <a:cs typeface="Microsoft Sans Serif"/>
              </a:rPr>
              <a:t>best</a:t>
            </a:r>
            <a:r>
              <a:rPr lang="en-US" sz="1800" spc="30" dirty="0">
                <a:solidFill>
                  <a:srgbClr val="002060"/>
                </a:solidFill>
                <a:latin typeface="Maiandra GD" panose="020E0502030308020204" pitchFamily="34" charset="0"/>
                <a:cs typeface="Microsoft Sans Serif"/>
              </a:rPr>
              <a:t> </a:t>
            </a:r>
            <a:r>
              <a:rPr lang="en-US" sz="1800" spc="60" dirty="0">
                <a:solidFill>
                  <a:srgbClr val="002060"/>
                </a:solidFill>
                <a:latin typeface="Maiandra GD" panose="020E0502030308020204" pitchFamily="34" charset="0"/>
                <a:cs typeface="Microsoft Sans Serif"/>
              </a:rPr>
              <a:t>possible</a:t>
            </a:r>
            <a:r>
              <a:rPr lang="en-US" sz="1800" spc="25" dirty="0">
                <a:solidFill>
                  <a:srgbClr val="002060"/>
                </a:solidFill>
                <a:latin typeface="Maiandra GD" panose="020E0502030308020204" pitchFamily="34" charset="0"/>
                <a:cs typeface="Microsoft Sans Serif"/>
              </a:rPr>
              <a:t> </a:t>
            </a:r>
            <a:r>
              <a:rPr lang="en-US" sz="1800" spc="45" dirty="0">
                <a:solidFill>
                  <a:srgbClr val="002060"/>
                </a:solidFill>
                <a:latin typeface="Maiandra GD" panose="020E0502030308020204" pitchFamily="34" charset="0"/>
                <a:cs typeface="Microsoft Sans Serif"/>
              </a:rPr>
              <a:t>service</a:t>
            </a:r>
            <a:endParaRPr lang="en-US" sz="1800" dirty="0">
              <a:solidFill>
                <a:srgbClr val="002060"/>
              </a:solidFill>
              <a:latin typeface="Maiandra GD" panose="020E0502030308020204" pitchFamily="34" charset="0"/>
              <a:cs typeface="Microsoft Sans Serif"/>
            </a:endParaRPr>
          </a:p>
        </p:txBody>
      </p:sp>
    </p:spTree>
    <p:extLst>
      <p:ext uri="{BB962C8B-B14F-4D97-AF65-F5344CB8AC3E}">
        <p14:creationId xmlns:p14="http://schemas.microsoft.com/office/powerpoint/2010/main" val="1574369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FC27B-4904-E3B7-CB91-C6CF9E901BFE}"/>
              </a:ext>
            </a:extLst>
          </p:cNvPr>
          <p:cNvSpPr>
            <a:spLocks noGrp="1"/>
          </p:cNvSpPr>
          <p:nvPr>
            <p:ph type="title"/>
          </p:nvPr>
        </p:nvSpPr>
        <p:spPr/>
        <p:txBody>
          <a:bodyPr/>
          <a:lstStyle/>
          <a:p>
            <a:r>
              <a:rPr lang="en-US" sz="4800" i="1" spc="10" dirty="0">
                <a:solidFill>
                  <a:srgbClr val="002060"/>
                </a:solidFill>
                <a:latin typeface="Arial"/>
                <a:cs typeface="Arial"/>
              </a:rPr>
              <a:t>SSTF</a:t>
            </a:r>
            <a:r>
              <a:rPr lang="en-US" sz="4800" i="1" dirty="0">
                <a:solidFill>
                  <a:srgbClr val="002060"/>
                </a:solidFill>
                <a:latin typeface="Arial"/>
                <a:cs typeface="Arial"/>
              </a:rPr>
              <a:t> </a:t>
            </a:r>
            <a:r>
              <a:rPr lang="en-US" sz="4800" i="1" spc="65" dirty="0">
                <a:solidFill>
                  <a:srgbClr val="002060"/>
                </a:solidFill>
                <a:latin typeface="Arial"/>
                <a:cs typeface="Arial"/>
              </a:rPr>
              <a:t>(Shortest</a:t>
            </a:r>
            <a:r>
              <a:rPr lang="en-US" sz="4800" i="1" spc="5" dirty="0">
                <a:solidFill>
                  <a:srgbClr val="002060"/>
                </a:solidFill>
                <a:latin typeface="Arial"/>
                <a:cs typeface="Arial"/>
              </a:rPr>
              <a:t> </a:t>
            </a:r>
            <a:r>
              <a:rPr lang="en-US" sz="4800" i="1" spc="30" dirty="0">
                <a:solidFill>
                  <a:srgbClr val="002060"/>
                </a:solidFill>
                <a:latin typeface="Arial"/>
                <a:cs typeface="Arial"/>
              </a:rPr>
              <a:t>Seek</a:t>
            </a:r>
            <a:r>
              <a:rPr lang="en-US" sz="4800" i="1" dirty="0">
                <a:solidFill>
                  <a:srgbClr val="002060"/>
                </a:solidFill>
                <a:latin typeface="Arial"/>
                <a:cs typeface="Arial"/>
              </a:rPr>
              <a:t> </a:t>
            </a:r>
            <a:r>
              <a:rPr lang="en-US" sz="4800" i="1" spc="70" dirty="0">
                <a:solidFill>
                  <a:srgbClr val="002060"/>
                </a:solidFill>
                <a:latin typeface="Arial"/>
                <a:cs typeface="Arial"/>
              </a:rPr>
              <a:t>Time</a:t>
            </a:r>
            <a:r>
              <a:rPr lang="en-US" sz="4800" i="1" spc="5" dirty="0">
                <a:solidFill>
                  <a:srgbClr val="002060"/>
                </a:solidFill>
                <a:latin typeface="Arial"/>
                <a:cs typeface="Arial"/>
              </a:rPr>
              <a:t> </a:t>
            </a:r>
            <a:r>
              <a:rPr lang="en-US" sz="4800" i="1" spc="65" dirty="0">
                <a:solidFill>
                  <a:srgbClr val="002060"/>
                </a:solidFill>
                <a:latin typeface="Arial"/>
                <a:cs typeface="Arial"/>
              </a:rPr>
              <a:t>First)</a:t>
            </a:r>
            <a:endParaRPr lang="en-IN" dirty="0">
              <a:solidFill>
                <a:srgbClr val="002060"/>
              </a:solidFill>
            </a:endParaRPr>
          </a:p>
        </p:txBody>
      </p:sp>
      <p:sp>
        <p:nvSpPr>
          <p:cNvPr id="3" name="Content Placeholder 2">
            <a:extLst>
              <a:ext uri="{FF2B5EF4-FFF2-40B4-BE49-F238E27FC236}">
                <a16:creationId xmlns:a16="http://schemas.microsoft.com/office/drawing/2014/main" id="{7291BD84-8CC4-8B4E-CC94-B90BFAA5679E}"/>
              </a:ext>
            </a:extLst>
          </p:cNvPr>
          <p:cNvSpPr>
            <a:spLocks noGrp="1"/>
          </p:cNvSpPr>
          <p:nvPr>
            <p:ph idx="1"/>
          </p:nvPr>
        </p:nvSpPr>
        <p:spPr/>
        <p:txBody>
          <a:bodyPr>
            <a:normAutofit/>
          </a:bodyPr>
          <a:lstStyle/>
          <a:p>
            <a:r>
              <a:rPr lang="en-US" sz="2000" spc="40" dirty="0">
                <a:solidFill>
                  <a:schemeClr val="accent1">
                    <a:lumMod val="75000"/>
                  </a:schemeClr>
                </a:solidFill>
                <a:latin typeface="Arial Rounded MT Bold" panose="020F0704030504030204" pitchFamily="34" charset="0"/>
                <a:cs typeface="Microsoft Sans Serif"/>
              </a:rPr>
              <a:t>In </a:t>
            </a:r>
            <a:r>
              <a:rPr lang="en-US" sz="2000" i="1" spc="10" dirty="0">
                <a:solidFill>
                  <a:schemeClr val="accent1">
                    <a:lumMod val="75000"/>
                  </a:schemeClr>
                </a:solidFill>
                <a:latin typeface="Arial Rounded MT Bold" panose="020F0704030504030204" pitchFamily="34" charset="0"/>
                <a:cs typeface="Arial"/>
              </a:rPr>
              <a:t>SSTF</a:t>
            </a:r>
            <a:r>
              <a:rPr lang="en-US" sz="2000" i="1" dirty="0">
                <a:solidFill>
                  <a:schemeClr val="accent1">
                    <a:lumMod val="75000"/>
                  </a:schemeClr>
                </a:solidFill>
                <a:latin typeface="Arial Rounded MT Bold" panose="020F0704030504030204" pitchFamily="34" charset="0"/>
                <a:cs typeface="Arial"/>
              </a:rPr>
              <a:t> </a:t>
            </a:r>
            <a:r>
              <a:rPr lang="en-US" sz="2000" i="1" spc="65" dirty="0">
                <a:solidFill>
                  <a:schemeClr val="accent1">
                    <a:lumMod val="75000"/>
                  </a:schemeClr>
                </a:solidFill>
                <a:latin typeface="Arial Rounded MT Bold" panose="020F0704030504030204" pitchFamily="34" charset="0"/>
                <a:cs typeface="Arial"/>
              </a:rPr>
              <a:t>(Shortest</a:t>
            </a:r>
            <a:r>
              <a:rPr lang="en-US" sz="2000" i="1" spc="5" dirty="0">
                <a:solidFill>
                  <a:schemeClr val="accent1">
                    <a:lumMod val="75000"/>
                  </a:schemeClr>
                </a:solidFill>
                <a:latin typeface="Arial Rounded MT Bold" panose="020F0704030504030204" pitchFamily="34" charset="0"/>
                <a:cs typeface="Arial"/>
              </a:rPr>
              <a:t> </a:t>
            </a:r>
            <a:r>
              <a:rPr lang="en-US" sz="2000" i="1" spc="30" dirty="0">
                <a:solidFill>
                  <a:schemeClr val="accent1">
                    <a:lumMod val="75000"/>
                  </a:schemeClr>
                </a:solidFill>
                <a:latin typeface="Arial Rounded MT Bold" panose="020F0704030504030204" pitchFamily="34" charset="0"/>
                <a:cs typeface="Arial"/>
              </a:rPr>
              <a:t>Seek</a:t>
            </a:r>
            <a:r>
              <a:rPr lang="en-US" sz="2000" i="1" dirty="0">
                <a:solidFill>
                  <a:schemeClr val="accent1">
                    <a:lumMod val="75000"/>
                  </a:schemeClr>
                </a:solidFill>
                <a:latin typeface="Arial Rounded MT Bold" panose="020F0704030504030204" pitchFamily="34" charset="0"/>
                <a:cs typeface="Arial"/>
              </a:rPr>
              <a:t> </a:t>
            </a:r>
            <a:r>
              <a:rPr lang="en-US" sz="2000" i="1" spc="70" dirty="0">
                <a:solidFill>
                  <a:schemeClr val="accent1">
                    <a:lumMod val="75000"/>
                  </a:schemeClr>
                </a:solidFill>
                <a:latin typeface="Arial Rounded MT Bold" panose="020F0704030504030204" pitchFamily="34" charset="0"/>
                <a:cs typeface="Arial"/>
              </a:rPr>
              <a:t>Time</a:t>
            </a:r>
            <a:r>
              <a:rPr lang="en-US" sz="2000" i="1" spc="5" dirty="0">
                <a:solidFill>
                  <a:schemeClr val="accent1">
                    <a:lumMod val="75000"/>
                  </a:schemeClr>
                </a:solidFill>
                <a:latin typeface="Arial Rounded MT Bold" panose="020F0704030504030204" pitchFamily="34" charset="0"/>
                <a:cs typeface="Arial"/>
              </a:rPr>
              <a:t> </a:t>
            </a:r>
            <a:r>
              <a:rPr lang="en-US" sz="2000" i="1" spc="65" dirty="0">
                <a:solidFill>
                  <a:schemeClr val="accent1">
                    <a:lumMod val="75000"/>
                  </a:schemeClr>
                </a:solidFill>
                <a:latin typeface="Arial Rounded MT Bold" panose="020F0704030504030204" pitchFamily="34" charset="0"/>
                <a:cs typeface="Arial"/>
              </a:rPr>
              <a:t>First)</a:t>
            </a:r>
            <a:r>
              <a:rPr lang="en-US" sz="2000" spc="40" dirty="0">
                <a:solidFill>
                  <a:schemeClr val="accent1">
                    <a:lumMod val="75000"/>
                  </a:schemeClr>
                </a:solidFill>
                <a:latin typeface="Arial Rounded MT Bold" panose="020F0704030504030204" pitchFamily="34" charset="0"/>
                <a:cs typeface="Microsoft Sans Serif"/>
              </a:rPr>
              <a:t>, </a:t>
            </a:r>
            <a:r>
              <a:rPr lang="en-US" sz="2000" spc="60" dirty="0">
                <a:solidFill>
                  <a:schemeClr val="accent1">
                    <a:lumMod val="75000"/>
                  </a:schemeClr>
                </a:solidFill>
                <a:latin typeface="Arial Rounded MT Bold" panose="020F0704030504030204" pitchFamily="34" charset="0"/>
                <a:cs typeface="Microsoft Sans Serif"/>
              </a:rPr>
              <a:t>requests </a:t>
            </a:r>
            <a:r>
              <a:rPr lang="en-US" sz="2000" spc="65" dirty="0">
                <a:solidFill>
                  <a:schemeClr val="accent1">
                    <a:lumMod val="75000"/>
                  </a:schemeClr>
                </a:solidFill>
                <a:latin typeface="Arial Rounded MT Bold" panose="020F0704030504030204" pitchFamily="34" charset="0"/>
                <a:cs typeface="Microsoft Sans Serif"/>
              </a:rPr>
              <a:t>having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75" dirty="0">
                <a:solidFill>
                  <a:schemeClr val="accent1">
                    <a:lumMod val="75000"/>
                  </a:schemeClr>
                </a:solidFill>
                <a:latin typeface="Arial Rounded MT Bold" panose="020F0704030504030204" pitchFamily="34" charset="0"/>
                <a:cs typeface="Microsoft Sans Serif"/>
              </a:rPr>
              <a:t>shortest </a:t>
            </a:r>
            <a:r>
              <a:rPr lang="en-US" sz="2000" spc="35" dirty="0">
                <a:solidFill>
                  <a:schemeClr val="accent1">
                    <a:lumMod val="75000"/>
                  </a:schemeClr>
                </a:solidFill>
                <a:latin typeface="Arial Rounded MT Bold" panose="020F0704030504030204" pitchFamily="34" charset="0"/>
                <a:cs typeface="Microsoft Sans Serif"/>
              </a:rPr>
              <a:t>seek </a:t>
            </a:r>
            <a:r>
              <a:rPr lang="en-US" sz="2000" spc="80" dirty="0">
                <a:solidFill>
                  <a:schemeClr val="accent1">
                    <a:lumMod val="75000"/>
                  </a:schemeClr>
                </a:solidFill>
                <a:latin typeface="Arial Rounded MT Bold" panose="020F0704030504030204" pitchFamily="34" charset="0"/>
                <a:cs typeface="Microsoft Sans Serif"/>
              </a:rPr>
              <a:t>time </a:t>
            </a:r>
            <a:r>
              <a:rPr lang="en-US" sz="2000" spc="85" dirty="0">
                <a:solidFill>
                  <a:schemeClr val="accent1">
                    <a:lumMod val="75000"/>
                  </a:schemeClr>
                </a:solidFill>
                <a:latin typeface="Arial Rounded MT Bold" panose="020F0704030504030204" pitchFamily="34" charset="0"/>
                <a:cs typeface="Microsoft Sans Serif"/>
              </a:rPr>
              <a:t> </a:t>
            </a:r>
            <a:r>
              <a:rPr lang="en-US" sz="2000" spc="40" dirty="0">
                <a:solidFill>
                  <a:schemeClr val="accent1">
                    <a:lumMod val="75000"/>
                  </a:schemeClr>
                </a:solidFill>
                <a:latin typeface="Arial Rounded MT Bold" panose="020F0704030504030204" pitchFamily="34" charset="0"/>
                <a:cs typeface="Microsoft Sans Serif"/>
              </a:rPr>
              <a:t>are </a:t>
            </a:r>
            <a:r>
              <a:rPr lang="en-US" sz="2000" spc="55" dirty="0">
                <a:solidFill>
                  <a:schemeClr val="accent1">
                    <a:lumMod val="75000"/>
                  </a:schemeClr>
                </a:solidFill>
                <a:latin typeface="Arial Rounded MT Bold" panose="020F0704030504030204" pitchFamily="34" charset="0"/>
                <a:cs typeface="Microsoft Sans Serif"/>
              </a:rPr>
              <a:t>executed first. </a:t>
            </a:r>
            <a:r>
              <a:rPr lang="en-US" sz="2000" dirty="0">
                <a:solidFill>
                  <a:schemeClr val="accent1">
                    <a:lumMod val="75000"/>
                  </a:schemeClr>
                </a:solidFill>
                <a:latin typeface="Arial Rounded MT Bold" panose="020F0704030504030204" pitchFamily="34" charset="0"/>
                <a:cs typeface="Microsoft Sans Serif"/>
              </a:rPr>
              <a:t>So,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35" dirty="0">
                <a:solidFill>
                  <a:schemeClr val="accent1">
                    <a:lumMod val="75000"/>
                  </a:schemeClr>
                </a:solidFill>
                <a:latin typeface="Arial Rounded MT Bold" panose="020F0704030504030204" pitchFamily="34" charset="0"/>
                <a:cs typeface="Microsoft Sans Serif"/>
              </a:rPr>
              <a:t>seek </a:t>
            </a:r>
            <a:r>
              <a:rPr lang="en-US" sz="2000" spc="80" dirty="0">
                <a:solidFill>
                  <a:schemeClr val="accent1">
                    <a:lumMod val="75000"/>
                  </a:schemeClr>
                </a:solidFill>
                <a:latin typeface="Arial Rounded MT Bold" panose="020F0704030504030204" pitchFamily="34" charset="0"/>
                <a:cs typeface="Microsoft Sans Serif"/>
              </a:rPr>
              <a:t>time of </a:t>
            </a:r>
            <a:r>
              <a:rPr lang="en-US" sz="2000" spc="60" dirty="0">
                <a:solidFill>
                  <a:schemeClr val="accent1">
                    <a:lumMod val="75000"/>
                  </a:schemeClr>
                </a:solidFill>
                <a:latin typeface="Arial Rounded MT Bold" panose="020F0704030504030204" pitchFamily="34" charset="0"/>
                <a:cs typeface="Microsoft Sans Serif"/>
              </a:rPr>
              <a:t>every </a:t>
            </a:r>
            <a:r>
              <a:rPr lang="en-US" sz="2000" spc="65" dirty="0">
                <a:solidFill>
                  <a:schemeClr val="accent1">
                    <a:lumMod val="75000"/>
                  </a:schemeClr>
                </a:solidFill>
                <a:latin typeface="Arial Rounded MT Bold" panose="020F0704030504030204" pitchFamily="34" charset="0"/>
                <a:cs typeface="Microsoft Sans Serif"/>
              </a:rPr>
              <a:t>request </a:t>
            </a:r>
            <a:r>
              <a:rPr lang="en-US" sz="2000" spc="30" dirty="0">
                <a:solidFill>
                  <a:schemeClr val="accent1">
                    <a:lumMod val="75000"/>
                  </a:schemeClr>
                </a:solidFill>
                <a:latin typeface="Arial Rounded MT Bold" panose="020F0704030504030204" pitchFamily="34" charset="0"/>
                <a:cs typeface="Microsoft Sans Serif"/>
              </a:rPr>
              <a:t>is </a:t>
            </a:r>
            <a:r>
              <a:rPr lang="en-US" sz="2000" spc="60" dirty="0">
                <a:solidFill>
                  <a:schemeClr val="accent1">
                    <a:lumMod val="75000"/>
                  </a:schemeClr>
                </a:solidFill>
                <a:latin typeface="Arial Rounded MT Bold" panose="020F0704030504030204" pitchFamily="34" charset="0"/>
                <a:cs typeface="Microsoft Sans Serif"/>
              </a:rPr>
              <a:t>calculated </a:t>
            </a:r>
            <a:r>
              <a:rPr lang="en-US" sz="2000" spc="55" dirty="0">
                <a:solidFill>
                  <a:schemeClr val="accent1">
                    <a:lumMod val="75000"/>
                  </a:schemeClr>
                </a:solidFill>
                <a:latin typeface="Arial Rounded MT Bold" panose="020F0704030504030204" pitchFamily="34" charset="0"/>
                <a:cs typeface="Microsoft Sans Serif"/>
              </a:rPr>
              <a:t>in </a:t>
            </a:r>
            <a:r>
              <a:rPr lang="en-US" sz="2000" spc="45" dirty="0">
                <a:solidFill>
                  <a:schemeClr val="accent1">
                    <a:lumMod val="75000"/>
                  </a:schemeClr>
                </a:solidFill>
                <a:latin typeface="Arial Rounded MT Bold" panose="020F0704030504030204" pitchFamily="34" charset="0"/>
                <a:cs typeface="Microsoft Sans Serif"/>
              </a:rPr>
              <a:t>advance </a:t>
            </a:r>
            <a:r>
              <a:rPr lang="en-US" sz="2000" spc="-305" dirty="0">
                <a:solidFill>
                  <a:schemeClr val="accent1">
                    <a:lumMod val="75000"/>
                  </a:schemeClr>
                </a:solidFill>
                <a:latin typeface="Arial Rounded MT Bold" panose="020F0704030504030204" pitchFamily="34" charset="0"/>
                <a:cs typeface="Microsoft Sans Serif"/>
              </a:rPr>
              <a:t> </a:t>
            </a:r>
            <a:r>
              <a:rPr lang="en-US" sz="2000" spc="55" dirty="0">
                <a:solidFill>
                  <a:schemeClr val="accent1">
                    <a:lumMod val="75000"/>
                  </a:schemeClr>
                </a:solidFill>
                <a:latin typeface="Arial Rounded MT Bold" panose="020F0704030504030204" pitchFamily="34" charset="0"/>
                <a:cs typeface="Microsoft Sans Serif"/>
              </a:rPr>
              <a:t>in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60" dirty="0">
                <a:solidFill>
                  <a:schemeClr val="accent1">
                    <a:lumMod val="75000"/>
                  </a:schemeClr>
                </a:solidFill>
                <a:latin typeface="Arial Rounded MT Bold" panose="020F0704030504030204" pitchFamily="34" charset="0"/>
                <a:cs typeface="Microsoft Sans Serif"/>
              </a:rPr>
              <a:t>queue </a:t>
            </a:r>
            <a:r>
              <a:rPr lang="en-US" sz="2000" spc="65" dirty="0">
                <a:solidFill>
                  <a:schemeClr val="accent1">
                    <a:lumMod val="75000"/>
                  </a:schemeClr>
                </a:solidFill>
                <a:latin typeface="Arial Rounded MT Bold" panose="020F0704030504030204" pitchFamily="34" charset="0"/>
                <a:cs typeface="Microsoft Sans Serif"/>
              </a:rPr>
              <a:t>and </a:t>
            </a:r>
            <a:r>
              <a:rPr lang="en-US" sz="2000" spc="80" dirty="0">
                <a:solidFill>
                  <a:schemeClr val="accent1">
                    <a:lumMod val="75000"/>
                  </a:schemeClr>
                </a:solidFill>
                <a:latin typeface="Arial Rounded MT Bold" panose="020F0704030504030204" pitchFamily="34" charset="0"/>
                <a:cs typeface="Microsoft Sans Serif"/>
              </a:rPr>
              <a:t>then </a:t>
            </a:r>
            <a:r>
              <a:rPr lang="en-US" sz="2000" spc="75" dirty="0">
                <a:solidFill>
                  <a:schemeClr val="accent1">
                    <a:lumMod val="75000"/>
                  </a:schemeClr>
                </a:solidFill>
                <a:latin typeface="Arial Rounded MT Bold" panose="020F0704030504030204" pitchFamily="34" charset="0"/>
                <a:cs typeface="Microsoft Sans Serif"/>
              </a:rPr>
              <a:t>they </a:t>
            </a:r>
            <a:r>
              <a:rPr lang="en-US" sz="2000" spc="40" dirty="0">
                <a:solidFill>
                  <a:schemeClr val="accent1">
                    <a:lumMod val="75000"/>
                  </a:schemeClr>
                </a:solidFill>
                <a:latin typeface="Arial Rounded MT Bold" panose="020F0704030504030204" pitchFamily="34" charset="0"/>
                <a:cs typeface="Microsoft Sans Serif"/>
              </a:rPr>
              <a:t>are </a:t>
            </a:r>
            <a:r>
              <a:rPr lang="en-US" sz="2000" spc="60" dirty="0">
                <a:solidFill>
                  <a:schemeClr val="accent1">
                    <a:lumMod val="75000"/>
                  </a:schemeClr>
                </a:solidFill>
                <a:latin typeface="Arial Rounded MT Bold" panose="020F0704030504030204" pitchFamily="34" charset="0"/>
                <a:cs typeface="Microsoft Sans Serif"/>
              </a:rPr>
              <a:t>scheduled </a:t>
            </a:r>
            <a:r>
              <a:rPr lang="en-US" sz="2000" spc="50" dirty="0">
                <a:solidFill>
                  <a:schemeClr val="accent1">
                    <a:lumMod val="75000"/>
                  </a:schemeClr>
                </a:solidFill>
                <a:latin typeface="Arial Rounded MT Bold" panose="020F0704030504030204" pitchFamily="34" charset="0"/>
                <a:cs typeface="Microsoft Sans Serif"/>
              </a:rPr>
              <a:t>according </a:t>
            </a:r>
            <a:r>
              <a:rPr lang="en-US" sz="2000" spc="90" dirty="0">
                <a:solidFill>
                  <a:schemeClr val="accent1">
                    <a:lumMod val="75000"/>
                  </a:schemeClr>
                </a:solidFill>
                <a:latin typeface="Arial Rounded MT Bold" panose="020F0704030504030204" pitchFamily="34" charset="0"/>
                <a:cs typeface="Microsoft Sans Serif"/>
              </a:rPr>
              <a:t>to </a:t>
            </a:r>
            <a:r>
              <a:rPr lang="en-US" sz="2000" spc="70" dirty="0">
                <a:solidFill>
                  <a:schemeClr val="accent1">
                    <a:lumMod val="75000"/>
                  </a:schemeClr>
                </a:solidFill>
                <a:latin typeface="Arial Rounded MT Bold" panose="020F0704030504030204" pitchFamily="34" charset="0"/>
                <a:cs typeface="Microsoft Sans Serif"/>
              </a:rPr>
              <a:t>their </a:t>
            </a:r>
            <a:r>
              <a:rPr lang="en-US" sz="2000" spc="60" dirty="0">
                <a:solidFill>
                  <a:schemeClr val="accent1">
                    <a:lumMod val="75000"/>
                  </a:schemeClr>
                </a:solidFill>
                <a:latin typeface="Arial Rounded MT Bold" panose="020F0704030504030204" pitchFamily="34" charset="0"/>
                <a:cs typeface="Microsoft Sans Serif"/>
              </a:rPr>
              <a:t>calculated </a:t>
            </a:r>
            <a:r>
              <a:rPr lang="en-US" sz="2000" spc="35" dirty="0">
                <a:solidFill>
                  <a:schemeClr val="accent1">
                    <a:lumMod val="75000"/>
                  </a:schemeClr>
                </a:solidFill>
                <a:latin typeface="Arial Rounded MT Bold" panose="020F0704030504030204" pitchFamily="34" charset="0"/>
                <a:cs typeface="Microsoft Sans Serif"/>
              </a:rPr>
              <a:t>seek </a:t>
            </a:r>
            <a:r>
              <a:rPr lang="en-US" sz="2000" spc="40" dirty="0">
                <a:solidFill>
                  <a:schemeClr val="accent1">
                    <a:lumMod val="75000"/>
                  </a:schemeClr>
                </a:solidFill>
                <a:latin typeface="Arial Rounded MT Bold" panose="020F0704030504030204" pitchFamily="34" charset="0"/>
                <a:cs typeface="Microsoft Sans Serif"/>
              </a:rPr>
              <a:t> </a:t>
            </a:r>
            <a:r>
              <a:rPr lang="en-US" sz="2000" spc="55" dirty="0">
                <a:solidFill>
                  <a:schemeClr val="accent1">
                    <a:lumMod val="75000"/>
                  </a:schemeClr>
                </a:solidFill>
                <a:latin typeface="Arial Rounded MT Bold" panose="020F0704030504030204" pitchFamily="34" charset="0"/>
                <a:cs typeface="Microsoft Sans Serif"/>
              </a:rPr>
              <a:t>time. </a:t>
            </a:r>
            <a:r>
              <a:rPr lang="en-US" sz="2000" spc="85" dirty="0">
                <a:solidFill>
                  <a:schemeClr val="accent1">
                    <a:lumMod val="75000"/>
                  </a:schemeClr>
                </a:solidFill>
                <a:latin typeface="Arial Rounded MT Bold" panose="020F0704030504030204" pitchFamily="34" charset="0"/>
                <a:cs typeface="Microsoft Sans Serif"/>
              </a:rPr>
              <a:t>As </a:t>
            </a:r>
            <a:r>
              <a:rPr lang="en-US" sz="2000" spc="25" dirty="0">
                <a:solidFill>
                  <a:schemeClr val="accent1">
                    <a:lumMod val="75000"/>
                  </a:schemeClr>
                </a:solidFill>
                <a:latin typeface="Arial Rounded MT Bold" panose="020F0704030504030204" pitchFamily="34" charset="0"/>
                <a:cs typeface="Microsoft Sans Serif"/>
              </a:rPr>
              <a:t>a </a:t>
            </a:r>
            <a:r>
              <a:rPr lang="en-US" sz="2000" spc="60" dirty="0">
                <a:solidFill>
                  <a:schemeClr val="accent1">
                    <a:lumMod val="75000"/>
                  </a:schemeClr>
                </a:solidFill>
                <a:latin typeface="Arial Rounded MT Bold" panose="020F0704030504030204" pitchFamily="34" charset="0"/>
                <a:cs typeface="Microsoft Sans Serif"/>
              </a:rPr>
              <a:t>result,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65" dirty="0">
                <a:solidFill>
                  <a:schemeClr val="accent1">
                    <a:lumMod val="75000"/>
                  </a:schemeClr>
                </a:solidFill>
                <a:latin typeface="Arial Rounded MT Bold" panose="020F0704030504030204" pitchFamily="34" charset="0"/>
                <a:cs typeface="Microsoft Sans Serif"/>
              </a:rPr>
              <a:t>request </a:t>
            </a:r>
            <a:r>
              <a:rPr lang="en-US" sz="2000" spc="50" dirty="0">
                <a:solidFill>
                  <a:schemeClr val="accent1">
                    <a:lumMod val="75000"/>
                  </a:schemeClr>
                </a:solidFill>
                <a:latin typeface="Arial Rounded MT Bold" panose="020F0704030504030204" pitchFamily="34" charset="0"/>
                <a:cs typeface="Microsoft Sans Serif"/>
              </a:rPr>
              <a:t>near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55" dirty="0">
                <a:solidFill>
                  <a:schemeClr val="accent1">
                    <a:lumMod val="75000"/>
                  </a:schemeClr>
                </a:solidFill>
                <a:latin typeface="Arial Rounded MT Bold" panose="020F0704030504030204" pitchFamily="34" charset="0"/>
                <a:cs typeface="Microsoft Sans Serif"/>
              </a:rPr>
              <a:t>disk </a:t>
            </a:r>
            <a:r>
              <a:rPr lang="en-US" sz="2000" spc="75" dirty="0">
                <a:solidFill>
                  <a:schemeClr val="accent1">
                    <a:lumMod val="75000"/>
                  </a:schemeClr>
                </a:solidFill>
                <a:latin typeface="Arial Rounded MT Bold" panose="020F0704030504030204" pitchFamily="34" charset="0"/>
                <a:cs typeface="Microsoft Sans Serif"/>
              </a:rPr>
              <a:t>arm </a:t>
            </a:r>
            <a:r>
              <a:rPr lang="en-US" sz="2000" spc="125" dirty="0">
                <a:solidFill>
                  <a:schemeClr val="accent1">
                    <a:lumMod val="75000"/>
                  </a:schemeClr>
                </a:solidFill>
                <a:latin typeface="Arial Rounded MT Bold" panose="020F0704030504030204" pitchFamily="34" charset="0"/>
                <a:cs typeface="Microsoft Sans Serif"/>
              </a:rPr>
              <a:t>will </a:t>
            </a:r>
            <a:r>
              <a:rPr lang="en-US" sz="2000" spc="85" dirty="0">
                <a:solidFill>
                  <a:schemeClr val="accent1">
                    <a:lumMod val="75000"/>
                  </a:schemeClr>
                </a:solidFill>
                <a:latin typeface="Arial Rounded MT Bold" panose="020F0704030504030204" pitchFamily="34" charset="0"/>
                <a:cs typeface="Microsoft Sans Serif"/>
              </a:rPr>
              <a:t>get </a:t>
            </a:r>
            <a:r>
              <a:rPr lang="en-US" sz="2000" spc="55" dirty="0">
                <a:solidFill>
                  <a:schemeClr val="accent1">
                    <a:lumMod val="75000"/>
                  </a:schemeClr>
                </a:solidFill>
                <a:latin typeface="Arial Rounded MT Bold" panose="020F0704030504030204" pitchFamily="34" charset="0"/>
                <a:cs typeface="Microsoft Sans Serif"/>
              </a:rPr>
              <a:t>executed first. </a:t>
            </a:r>
            <a:r>
              <a:rPr lang="en-US" sz="2000" spc="10" dirty="0">
                <a:solidFill>
                  <a:schemeClr val="accent1">
                    <a:lumMod val="75000"/>
                  </a:schemeClr>
                </a:solidFill>
                <a:latin typeface="Arial Rounded MT Bold" panose="020F0704030504030204" pitchFamily="34" charset="0"/>
                <a:cs typeface="Microsoft Sans Serif"/>
              </a:rPr>
              <a:t>SSTF </a:t>
            </a:r>
            <a:r>
              <a:rPr lang="en-US" sz="2000" spc="15" dirty="0">
                <a:solidFill>
                  <a:schemeClr val="accent1">
                    <a:lumMod val="75000"/>
                  </a:schemeClr>
                </a:solidFill>
                <a:latin typeface="Arial Rounded MT Bold" panose="020F0704030504030204" pitchFamily="34" charset="0"/>
                <a:cs typeface="Microsoft Sans Serif"/>
              </a:rPr>
              <a:t> </a:t>
            </a:r>
            <a:r>
              <a:rPr lang="en-US" sz="2000" spc="30" dirty="0">
                <a:solidFill>
                  <a:schemeClr val="accent1">
                    <a:lumMod val="75000"/>
                  </a:schemeClr>
                </a:solidFill>
                <a:latin typeface="Arial Rounded MT Bold" panose="020F0704030504030204" pitchFamily="34" charset="0"/>
                <a:cs typeface="Microsoft Sans Serif"/>
              </a:rPr>
              <a:t>is </a:t>
            </a:r>
            <a:r>
              <a:rPr lang="en-US" sz="2000" spc="65" dirty="0">
                <a:solidFill>
                  <a:schemeClr val="accent1">
                    <a:lumMod val="75000"/>
                  </a:schemeClr>
                </a:solidFill>
                <a:latin typeface="Arial Rounded MT Bold" panose="020F0704030504030204" pitchFamily="34" charset="0"/>
                <a:cs typeface="Microsoft Sans Serif"/>
              </a:rPr>
              <a:t>certainly </a:t>
            </a:r>
            <a:r>
              <a:rPr lang="en-US" sz="2000" spc="50" dirty="0">
                <a:solidFill>
                  <a:schemeClr val="accent1">
                    <a:lumMod val="75000"/>
                  </a:schemeClr>
                </a:solidFill>
                <a:latin typeface="Arial Rounded MT Bold" panose="020F0704030504030204" pitchFamily="34" charset="0"/>
                <a:cs typeface="Microsoft Sans Serif"/>
              </a:rPr>
              <a:t>an </a:t>
            </a:r>
            <a:r>
              <a:rPr lang="en-US" sz="2000" spc="75" dirty="0">
                <a:solidFill>
                  <a:schemeClr val="accent1">
                    <a:lumMod val="75000"/>
                  </a:schemeClr>
                </a:solidFill>
                <a:latin typeface="Arial Rounded MT Bold" panose="020F0704030504030204" pitchFamily="34" charset="0"/>
                <a:cs typeface="Microsoft Sans Serif"/>
              </a:rPr>
              <a:t>improvement </a:t>
            </a:r>
            <a:r>
              <a:rPr lang="en-US" sz="2000" spc="55" dirty="0">
                <a:solidFill>
                  <a:schemeClr val="accent1">
                    <a:lumMod val="75000"/>
                  </a:schemeClr>
                </a:solidFill>
                <a:latin typeface="Arial Rounded MT Bold" panose="020F0704030504030204" pitchFamily="34" charset="0"/>
                <a:cs typeface="Microsoft Sans Serif"/>
              </a:rPr>
              <a:t>over </a:t>
            </a:r>
            <a:r>
              <a:rPr lang="en-US" sz="2000" spc="-15" dirty="0">
                <a:solidFill>
                  <a:schemeClr val="accent1">
                    <a:lumMod val="75000"/>
                  </a:schemeClr>
                </a:solidFill>
                <a:latin typeface="Arial Rounded MT Bold" panose="020F0704030504030204" pitchFamily="34" charset="0"/>
                <a:cs typeface="Microsoft Sans Serif"/>
              </a:rPr>
              <a:t>FCFS </a:t>
            </a:r>
            <a:r>
              <a:rPr lang="en-US" sz="2000" spc="30" dirty="0">
                <a:solidFill>
                  <a:schemeClr val="accent1">
                    <a:lumMod val="75000"/>
                  </a:schemeClr>
                </a:solidFill>
                <a:latin typeface="Arial Rounded MT Bold" panose="020F0704030504030204" pitchFamily="34" charset="0"/>
                <a:cs typeface="Microsoft Sans Serif"/>
              </a:rPr>
              <a:t>as </a:t>
            </a:r>
            <a:r>
              <a:rPr lang="en-US" sz="2000" spc="75" dirty="0">
                <a:solidFill>
                  <a:schemeClr val="accent1">
                    <a:lumMod val="75000"/>
                  </a:schemeClr>
                </a:solidFill>
                <a:latin typeface="Arial Rounded MT Bold" panose="020F0704030504030204" pitchFamily="34" charset="0"/>
                <a:cs typeface="Microsoft Sans Serif"/>
              </a:rPr>
              <a:t>it </a:t>
            </a:r>
            <a:r>
              <a:rPr lang="en-US" sz="2000" spc="40" dirty="0">
                <a:solidFill>
                  <a:schemeClr val="accent1">
                    <a:lumMod val="75000"/>
                  </a:schemeClr>
                </a:solidFill>
                <a:latin typeface="Arial Rounded MT Bold" panose="020F0704030504030204" pitchFamily="34" charset="0"/>
                <a:cs typeface="Microsoft Sans Serif"/>
              </a:rPr>
              <a:t>decreases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50" dirty="0">
                <a:solidFill>
                  <a:schemeClr val="accent1">
                    <a:lumMod val="75000"/>
                  </a:schemeClr>
                </a:solidFill>
                <a:latin typeface="Arial Rounded MT Bold" panose="020F0704030504030204" pitchFamily="34" charset="0"/>
                <a:cs typeface="Microsoft Sans Serif"/>
              </a:rPr>
              <a:t>average </a:t>
            </a:r>
            <a:r>
              <a:rPr lang="en-US" sz="2000" spc="55" dirty="0">
                <a:solidFill>
                  <a:schemeClr val="accent1">
                    <a:lumMod val="75000"/>
                  </a:schemeClr>
                </a:solidFill>
                <a:latin typeface="Arial Rounded MT Bold" panose="020F0704030504030204" pitchFamily="34" charset="0"/>
                <a:cs typeface="Microsoft Sans Serif"/>
              </a:rPr>
              <a:t>response </a:t>
            </a:r>
            <a:r>
              <a:rPr lang="en-US" sz="2000" spc="60" dirty="0">
                <a:solidFill>
                  <a:schemeClr val="accent1">
                    <a:lumMod val="75000"/>
                  </a:schemeClr>
                </a:solidFill>
                <a:latin typeface="Arial Rounded MT Bold" panose="020F0704030504030204" pitchFamily="34" charset="0"/>
                <a:cs typeface="Microsoft Sans Serif"/>
              </a:rPr>
              <a:t> </a:t>
            </a:r>
            <a:r>
              <a:rPr lang="en-US" sz="2000" spc="80" dirty="0">
                <a:solidFill>
                  <a:schemeClr val="accent1">
                    <a:lumMod val="75000"/>
                  </a:schemeClr>
                </a:solidFill>
                <a:latin typeface="Arial Rounded MT Bold" panose="020F0704030504030204" pitchFamily="34" charset="0"/>
                <a:cs typeface="Microsoft Sans Serif"/>
              </a:rPr>
              <a:t>time </a:t>
            </a:r>
            <a:r>
              <a:rPr lang="en-US" sz="2000" spc="65" dirty="0">
                <a:solidFill>
                  <a:schemeClr val="accent1">
                    <a:lumMod val="75000"/>
                  </a:schemeClr>
                </a:solidFill>
                <a:latin typeface="Arial Rounded MT Bold" panose="020F0704030504030204" pitchFamily="34" charset="0"/>
                <a:cs typeface="Microsoft Sans Serif"/>
              </a:rPr>
              <a:t>and </a:t>
            </a:r>
            <a:r>
              <a:rPr lang="en-US" sz="2000" spc="35" dirty="0">
                <a:solidFill>
                  <a:schemeClr val="accent1">
                    <a:lumMod val="75000"/>
                  </a:schemeClr>
                </a:solidFill>
                <a:latin typeface="Arial Rounded MT Bold" panose="020F0704030504030204" pitchFamily="34" charset="0"/>
                <a:cs typeface="Microsoft Sans Serif"/>
              </a:rPr>
              <a:t>increases  </a:t>
            </a:r>
            <a:r>
              <a:rPr lang="en-US" sz="2000" spc="80" dirty="0">
                <a:solidFill>
                  <a:schemeClr val="accent1">
                    <a:lumMod val="75000"/>
                  </a:schemeClr>
                </a:solidFill>
                <a:latin typeface="Arial Rounded MT Bold" panose="020F0704030504030204" pitchFamily="34" charset="0"/>
                <a:cs typeface="Microsoft Sans Serif"/>
              </a:rPr>
              <a:t>the </a:t>
            </a:r>
            <a:r>
              <a:rPr lang="en-US" sz="2000" spc="90" dirty="0">
                <a:solidFill>
                  <a:schemeClr val="accent1">
                    <a:lumMod val="75000"/>
                  </a:schemeClr>
                </a:solidFill>
                <a:latin typeface="Arial Rounded MT Bold" panose="020F0704030504030204" pitchFamily="34" charset="0"/>
                <a:cs typeface="Microsoft Sans Serif"/>
              </a:rPr>
              <a:t>throughput </a:t>
            </a:r>
            <a:r>
              <a:rPr lang="en-US" sz="2000" spc="80" dirty="0">
                <a:solidFill>
                  <a:schemeClr val="accent1">
                    <a:lumMod val="75000"/>
                  </a:schemeClr>
                </a:solidFill>
                <a:latin typeface="Arial Rounded MT Bold" panose="020F0704030504030204" pitchFamily="34" charset="0"/>
                <a:cs typeface="Microsoft Sans Serif"/>
              </a:rPr>
              <a:t>of the </a:t>
            </a:r>
            <a:r>
              <a:rPr lang="en-US" sz="2000" spc="50" dirty="0">
                <a:solidFill>
                  <a:schemeClr val="accent1">
                    <a:lumMod val="75000"/>
                  </a:schemeClr>
                </a:solidFill>
                <a:latin typeface="Arial Rounded MT Bold" panose="020F0704030504030204" pitchFamily="34" charset="0"/>
                <a:cs typeface="Microsoft Sans Serif"/>
              </a:rPr>
              <a:t>system.</a:t>
            </a:r>
          </a:p>
          <a:p>
            <a:pPr marL="0" indent="0">
              <a:buNone/>
            </a:pPr>
            <a:r>
              <a:rPr lang="en-US" sz="2000" spc="50" dirty="0">
                <a:solidFill>
                  <a:schemeClr val="accent1">
                    <a:lumMod val="75000"/>
                  </a:schemeClr>
                </a:solidFill>
                <a:latin typeface="Arial Rounded MT Bold" panose="020F0704030504030204" pitchFamily="34" charset="0"/>
                <a:cs typeface="Microsoft Sans Serif"/>
              </a:rPr>
              <a:t> </a:t>
            </a:r>
            <a:r>
              <a:rPr lang="en-US" sz="2000" spc="50" dirty="0">
                <a:solidFill>
                  <a:schemeClr val="bg2">
                    <a:lumMod val="10000"/>
                  </a:schemeClr>
                </a:solidFill>
                <a:latin typeface="Arial Black" panose="020B0A04020102020204" pitchFamily="34" charset="0"/>
              </a:rPr>
              <a:t>EX:-</a:t>
            </a:r>
          </a:p>
          <a:p>
            <a:pPr marL="0" indent="0">
              <a:buNone/>
            </a:pPr>
            <a:r>
              <a:rPr lang="en-US" sz="2000" spc="55" dirty="0">
                <a:solidFill>
                  <a:srgbClr val="FF0000"/>
                </a:solidFill>
                <a:latin typeface="Maiandra GD" panose="020E0502030308020204" pitchFamily="34" charset="0"/>
                <a:cs typeface="Microsoft Sans Serif"/>
              </a:rPr>
              <a:t>Suppose</a:t>
            </a:r>
            <a:r>
              <a:rPr lang="en-US" sz="2000" spc="30" dirty="0">
                <a:solidFill>
                  <a:srgbClr val="FF0000"/>
                </a:solidFill>
                <a:latin typeface="Maiandra GD" panose="020E0502030308020204" pitchFamily="34" charset="0"/>
                <a:cs typeface="Microsoft Sans Serif"/>
              </a:rPr>
              <a:t> </a:t>
            </a:r>
            <a:r>
              <a:rPr lang="en-US" sz="2000" spc="80" dirty="0">
                <a:solidFill>
                  <a:srgbClr val="FF0000"/>
                </a:solidFill>
                <a:latin typeface="Maiandra GD" panose="020E0502030308020204" pitchFamily="34" charset="0"/>
                <a:cs typeface="Microsoft Sans Serif"/>
              </a:rPr>
              <a:t>the</a:t>
            </a:r>
            <a:r>
              <a:rPr lang="en-US" sz="2000" spc="35" dirty="0">
                <a:solidFill>
                  <a:srgbClr val="FF0000"/>
                </a:solidFill>
                <a:latin typeface="Maiandra GD" panose="020E0502030308020204" pitchFamily="34" charset="0"/>
                <a:cs typeface="Microsoft Sans Serif"/>
              </a:rPr>
              <a:t> </a:t>
            </a:r>
            <a:r>
              <a:rPr lang="en-US" sz="2000" spc="65" dirty="0">
                <a:solidFill>
                  <a:srgbClr val="FF0000"/>
                </a:solidFill>
                <a:latin typeface="Maiandra GD" panose="020E0502030308020204" pitchFamily="34" charset="0"/>
                <a:cs typeface="Microsoft Sans Serif"/>
              </a:rPr>
              <a:t>order</a:t>
            </a:r>
            <a:r>
              <a:rPr lang="en-US" sz="2000" spc="35" dirty="0">
                <a:solidFill>
                  <a:srgbClr val="FF0000"/>
                </a:solidFill>
                <a:latin typeface="Maiandra GD" panose="020E0502030308020204" pitchFamily="34" charset="0"/>
                <a:cs typeface="Microsoft Sans Serif"/>
              </a:rPr>
              <a:t> </a:t>
            </a:r>
            <a:r>
              <a:rPr lang="en-US" sz="2000" spc="80" dirty="0">
                <a:solidFill>
                  <a:srgbClr val="FF0000"/>
                </a:solidFill>
                <a:latin typeface="Maiandra GD" panose="020E0502030308020204" pitchFamily="34" charset="0"/>
                <a:cs typeface="Microsoft Sans Serif"/>
              </a:rPr>
              <a:t>of</a:t>
            </a:r>
            <a:r>
              <a:rPr lang="en-US" sz="2000" spc="35" dirty="0">
                <a:solidFill>
                  <a:srgbClr val="FF0000"/>
                </a:solidFill>
                <a:latin typeface="Maiandra GD" panose="020E0502030308020204" pitchFamily="34" charset="0"/>
                <a:cs typeface="Microsoft Sans Serif"/>
              </a:rPr>
              <a:t> </a:t>
            </a:r>
            <a:r>
              <a:rPr lang="en-US" sz="2000" spc="65" dirty="0">
                <a:solidFill>
                  <a:srgbClr val="FF0000"/>
                </a:solidFill>
                <a:latin typeface="Maiandra GD" panose="020E0502030308020204" pitchFamily="34" charset="0"/>
                <a:cs typeface="Microsoft Sans Serif"/>
              </a:rPr>
              <a:t>request</a:t>
            </a:r>
            <a:r>
              <a:rPr lang="en-US" sz="2000" spc="35" dirty="0">
                <a:solidFill>
                  <a:srgbClr val="FF0000"/>
                </a:solidFill>
                <a:latin typeface="Maiandra GD" panose="020E0502030308020204" pitchFamily="34" charset="0"/>
                <a:cs typeface="Microsoft Sans Serif"/>
              </a:rPr>
              <a:t> </a:t>
            </a:r>
            <a:r>
              <a:rPr lang="en-US" sz="2000" spc="70" dirty="0">
                <a:solidFill>
                  <a:srgbClr val="FF0000"/>
                </a:solidFill>
                <a:latin typeface="Maiandra GD" panose="020E0502030308020204" pitchFamily="34" charset="0"/>
                <a:cs typeface="Microsoft Sans Serif"/>
              </a:rPr>
              <a:t>is-</a:t>
            </a:r>
            <a:r>
              <a:rPr lang="en-US" sz="2000" spc="35" dirty="0">
                <a:solidFill>
                  <a:srgbClr val="FF0000"/>
                </a:solidFill>
                <a:latin typeface="Maiandra GD" panose="020E0502030308020204" pitchFamily="34" charset="0"/>
                <a:cs typeface="Microsoft Sans Serif"/>
              </a:rPr>
              <a:t> </a:t>
            </a:r>
            <a:r>
              <a:rPr lang="en-US" sz="2000" spc="75" dirty="0">
                <a:solidFill>
                  <a:srgbClr val="FF0000"/>
                </a:solidFill>
                <a:latin typeface="Maiandra GD" panose="020E0502030308020204" pitchFamily="34" charset="0"/>
                <a:cs typeface="Microsoft Sans Serif"/>
              </a:rPr>
              <a:t>(82,170,43,140,24,16,190) </a:t>
            </a:r>
            <a:r>
              <a:rPr lang="en-US" sz="2000" spc="-305" dirty="0">
                <a:solidFill>
                  <a:srgbClr val="FF0000"/>
                </a:solidFill>
                <a:latin typeface="Maiandra GD" panose="020E0502030308020204" pitchFamily="34" charset="0"/>
                <a:cs typeface="Microsoft Sans Serif"/>
              </a:rPr>
              <a:t> </a:t>
            </a:r>
            <a:r>
              <a:rPr lang="en-US" sz="2000" spc="110" dirty="0">
                <a:solidFill>
                  <a:srgbClr val="FF0000"/>
                </a:solidFill>
                <a:latin typeface="Maiandra GD" panose="020E0502030308020204" pitchFamily="34" charset="0"/>
                <a:cs typeface="Microsoft Sans Serif"/>
              </a:rPr>
              <a:t>And</a:t>
            </a:r>
            <a:r>
              <a:rPr lang="en-US" sz="2000" spc="25" dirty="0">
                <a:solidFill>
                  <a:srgbClr val="FF0000"/>
                </a:solidFill>
                <a:latin typeface="Maiandra GD" panose="020E0502030308020204" pitchFamily="34" charset="0"/>
                <a:cs typeface="Microsoft Sans Serif"/>
              </a:rPr>
              <a:t> </a:t>
            </a:r>
            <a:r>
              <a:rPr lang="en-US" sz="2000" spc="65" dirty="0">
                <a:solidFill>
                  <a:srgbClr val="FF0000"/>
                </a:solidFill>
                <a:latin typeface="Maiandra GD" panose="020E0502030308020204" pitchFamily="34" charset="0"/>
                <a:cs typeface="Microsoft Sans Serif"/>
              </a:rPr>
              <a:t>current</a:t>
            </a:r>
            <a:r>
              <a:rPr lang="en-US" sz="2000" spc="30" dirty="0">
                <a:solidFill>
                  <a:srgbClr val="FF0000"/>
                </a:solidFill>
                <a:latin typeface="Maiandra GD" panose="020E0502030308020204" pitchFamily="34" charset="0"/>
                <a:cs typeface="Microsoft Sans Serif"/>
              </a:rPr>
              <a:t> </a:t>
            </a:r>
            <a:r>
              <a:rPr lang="en-US" sz="2000" spc="65" dirty="0">
                <a:solidFill>
                  <a:srgbClr val="FF0000"/>
                </a:solidFill>
                <a:latin typeface="Maiandra GD" panose="020E0502030308020204" pitchFamily="34" charset="0"/>
                <a:cs typeface="Microsoft Sans Serif"/>
              </a:rPr>
              <a:t>position</a:t>
            </a:r>
            <a:r>
              <a:rPr lang="en-US" sz="2000" spc="30" dirty="0">
                <a:solidFill>
                  <a:srgbClr val="FF0000"/>
                </a:solidFill>
                <a:latin typeface="Maiandra GD" panose="020E0502030308020204" pitchFamily="34" charset="0"/>
                <a:cs typeface="Microsoft Sans Serif"/>
              </a:rPr>
              <a:t> </a:t>
            </a:r>
            <a:r>
              <a:rPr lang="en-US" sz="2000" spc="80" dirty="0">
                <a:solidFill>
                  <a:srgbClr val="FF0000"/>
                </a:solidFill>
                <a:latin typeface="Maiandra GD" panose="020E0502030308020204" pitchFamily="34" charset="0"/>
                <a:cs typeface="Microsoft Sans Serif"/>
              </a:rPr>
              <a:t>of</a:t>
            </a:r>
            <a:r>
              <a:rPr lang="en-US" sz="2000" spc="25" dirty="0">
                <a:solidFill>
                  <a:srgbClr val="FF0000"/>
                </a:solidFill>
                <a:latin typeface="Maiandra GD" panose="020E0502030308020204" pitchFamily="34" charset="0"/>
                <a:cs typeface="Microsoft Sans Serif"/>
              </a:rPr>
              <a:t> </a:t>
            </a:r>
            <a:r>
              <a:rPr lang="en-US" sz="2000" spc="75" dirty="0">
                <a:solidFill>
                  <a:srgbClr val="FF0000"/>
                </a:solidFill>
                <a:latin typeface="Maiandra GD" panose="020E0502030308020204" pitchFamily="34" charset="0"/>
                <a:cs typeface="Microsoft Sans Serif"/>
              </a:rPr>
              <a:t>Read/Write</a:t>
            </a:r>
            <a:r>
              <a:rPr lang="en-US" sz="2000" spc="30" dirty="0">
                <a:solidFill>
                  <a:srgbClr val="FF0000"/>
                </a:solidFill>
                <a:latin typeface="Maiandra GD" panose="020E0502030308020204" pitchFamily="34" charset="0"/>
                <a:cs typeface="Microsoft Sans Serif"/>
              </a:rPr>
              <a:t> </a:t>
            </a:r>
            <a:r>
              <a:rPr lang="en-US" sz="2000" spc="60" dirty="0">
                <a:solidFill>
                  <a:srgbClr val="FF0000"/>
                </a:solidFill>
                <a:latin typeface="Maiandra GD" panose="020E0502030308020204" pitchFamily="34" charset="0"/>
                <a:cs typeface="Microsoft Sans Serif"/>
              </a:rPr>
              <a:t>head</a:t>
            </a:r>
            <a:r>
              <a:rPr lang="en-US" sz="2000" spc="30" dirty="0">
                <a:solidFill>
                  <a:srgbClr val="FF0000"/>
                </a:solidFill>
                <a:latin typeface="Maiandra GD" panose="020E0502030308020204" pitchFamily="34" charset="0"/>
                <a:cs typeface="Microsoft Sans Serif"/>
              </a:rPr>
              <a:t> </a:t>
            </a:r>
            <a:r>
              <a:rPr lang="en-US" sz="2000" spc="10" dirty="0">
                <a:solidFill>
                  <a:srgbClr val="FF0000"/>
                </a:solidFill>
                <a:latin typeface="Maiandra GD" panose="020E0502030308020204" pitchFamily="34" charset="0"/>
                <a:cs typeface="Microsoft Sans Serif"/>
              </a:rPr>
              <a:t>is:</a:t>
            </a:r>
            <a:r>
              <a:rPr lang="en-US" sz="2000" spc="25" dirty="0">
                <a:solidFill>
                  <a:srgbClr val="FF0000"/>
                </a:solidFill>
                <a:latin typeface="Maiandra GD" panose="020E0502030308020204" pitchFamily="34" charset="0"/>
                <a:cs typeface="Microsoft Sans Serif"/>
              </a:rPr>
              <a:t> </a:t>
            </a:r>
            <a:r>
              <a:rPr lang="en-US" sz="2000" spc="120" dirty="0">
                <a:solidFill>
                  <a:srgbClr val="FF0000"/>
                </a:solidFill>
                <a:latin typeface="Maiandra GD" panose="020E0502030308020204" pitchFamily="34" charset="0"/>
                <a:cs typeface="Microsoft Sans Serif"/>
              </a:rPr>
              <a:t>50</a:t>
            </a:r>
            <a:endParaRPr lang="en-US" sz="2000" dirty="0">
              <a:solidFill>
                <a:srgbClr val="FF0000"/>
              </a:solidFill>
              <a:latin typeface="Maiandra GD" panose="020E0502030308020204" pitchFamily="34" charset="0"/>
              <a:cs typeface="Microsoft Sans Serif"/>
            </a:endParaRPr>
          </a:p>
        </p:txBody>
      </p:sp>
    </p:spTree>
    <p:extLst>
      <p:ext uri="{BB962C8B-B14F-4D97-AF65-F5344CB8AC3E}">
        <p14:creationId xmlns:p14="http://schemas.microsoft.com/office/powerpoint/2010/main" val="2200884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4">
            <a:extLst>
              <a:ext uri="{FF2B5EF4-FFF2-40B4-BE49-F238E27FC236}">
                <a16:creationId xmlns:a16="http://schemas.microsoft.com/office/drawing/2014/main" id="{57A62A30-7994-A453-E717-E68BED0A2B0B}"/>
              </a:ext>
            </a:extLst>
          </p:cNvPr>
          <p:cNvPicPr/>
          <p:nvPr/>
        </p:nvPicPr>
        <p:blipFill>
          <a:blip r:embed="rId2" cstate="print"/>
          <a:stretch>
            <a:fillRect/>
          </a:stretch>
        </p:blipFill>
        <p:spPr>
          <a:xfrm>
            <a:off x="1751162" y="250851"/>
            <a:ext cx="7504983" cy="3390298"/>
          </a:xfrm>
          <a:prstGeom prst="rect">
            <a:avLst/>
          </a:prstGeom>
        </p:spPr>
      </p:pic>
      <p:sp>
        <p:nvSpPr>
          <p:cNvPr id="4" name="TextBox 3">
            <a:extLst>
              <a:ext uri="{FF2B5EF4-FFF2-40B4-BE49-F238E27FC236}">
                <a16:creationId xmlns:a16="http://schemas.microsoft.com/office/drawing/2014/main" id="{26B5388E-5AD6-B76A-6474-894FD804FCD1}"/>
              </a:ext>
            </a:extLst>
          </p:cNvPr>
          <p:cNvSpPr txBox="1"/>
          <p:nvPr/>
        </p:nvSpPr>
        <p:spPr>
          <a:xfrm>
            <a:off x="459355" y="3934447"/>
            <a:ext cx="7916893" cy="1200329"/>
          </a:xfrm>
          <a:prstGeom prst="rect">
            <a:avLst/>
          </a:prstGeom>
          <a:noFill/>
        </p:spPr>
        <p:txBody>
          <a:bodyPr wrap="square">
            <a:spAutoFit/>
          </a:bodyPr>
          <a:lstStyle/>
          <a:p>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So, total</a:t>
            </a:r>
            <a:r>
              <a:rPr lang="en-IN" sz="1800" spc="5" dirty="0">
                <a:solidFill>
                  <a:schemeClr val="accent3">
                    <a:lumMod val="75000"/>
                  </a:schemeClr>
                </a:solidFill>
                <a:latin typeface="Cascadia Code SemiBold" panose="020B0609020000020004" pitchFamily="49" charset="0"/>
                <a:cs typeface="Cascadia Code SemiBold" panose="020B0609020000020004" pitchFamily="49" charset="0"/>
              </a:rPr>
              <a:t> </a:t>
            </a:r>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overhead</a:t>
            </a:r>
            <a:r>
              <a:rPr lang="en-IN" sz="1800" spc="5" dirty="0">
                <a:solidFill>
                  <a:schemeClr val="accent3">
                    <a:lumMod val="75000"/>
                  </a:schemeClr>
                </a:solidFill>
                <a:latin typeface="Cascadia Code SemiBold" panose="020B0609020000020004" pitchFamily="49" charset="0"/>
                <a:cs typeface="Cascadia Code SemiBold" panose="020B0609020000020004" pitchFamily="49" charset="0"/>
              </a:rPr>
              <a:t> </a:t>
            </a:r>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movement is</a:t>
            </a:r>
          </a:p>
          <a:p>
            <a:endParaRPr lang="en-IN" spc="15" dirty="0">
              <a:solidFill>
                <a:schemeClr val="accent3">
                  <a:lumMod val="75000"/>
                </a:schemeClr>
              </a:solidFill>
              <a:latin typeface="Cascadia Code SemiBold" panose="020B0609020000020004" pitchFamily="49" charset="0"/>
              <a:cs typeface="Cascadia Code SemiBold" panose="020B0609020000020004" pitchFamily="49" charset="0"/>
            </a:endParaRPr>
          </a:p>
          <a:p>
            <a:r>
              <a:rPr lang="en-IN" sz="1800" spc="15" dirty="0">
                <a:latin typeface="Consolas"/>
                <a:cs typeface="Consolas"/>
              </a:rPr>
              <a:t>(50-43)+(43-24)+(24-16)+(82-16)+(140-82)+(170-140)+(190-170)</a:t>
            </a:r>
            <a:r>
              <a:rPr lang="en-IN" sz="1800" spc="30" dirty="0">
                <a:latin typeface="Consolas"/>
                <a:cs typeface="Consolas"/>
              </a:rPr>
              <a:t> </a:t>
            </a:r>
            <a:r>
              <a:rPr lang="en-IN" sz="1800" spc="15" dirty="0">
                <a:latin typeface="Consolas"/>
                <a:cs typeface="Consolas"/>
              </a:rPr>
              <a:t>=208</a:t>
            </a:r>
            <a:endPar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endParaRPr>
          </a:p>
        </p:txBody>
      </p:sp>
    </p:spTree>
    <p:extLst>
      <p:ext uri="{BB962C8B-B14F-4D97-AF65-F5344CB8AC3E}">
        <p14:creationId xmlns:p14="http://schemas.microsoft.com/office/powerpoint/2010/main" val="86483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63C5B51-2B73-3A20-4C94-2677733C8886}"/>
              </a:ext>
            </a:extLst>
          </p:cNvPr>
          <p:cNvSpPr txBox="1"/>
          <p:nvPr/>
        </p:nvSpPr>
        <p:spPr>
          <a:xfrm>
            <a:off x="1525078" y="1014273"/>
            <a:ext cx="9141843" cy="3814890"/>
          </a:xfrm>
          <a:prstGeom prst="rect">
            <a:avLst/>
          </a:prstGeom>
          <a:noFill/>
        </p:spPr>
        <p:txBody>
          <a:bodyPr wrap="square">
            <a:spAutoFit/>
          </a:bodyPr>
          <a:lstStyle/>
          <a:p>
            <a:pPr marL="12700">
              <a:lnSpc>
                <a:spcPct val="100000"/>
              </a:lnSpc>
              <a:spcBef>
                <a:spcPts val="940"/>
              </a:spcBef>
            </a:pPr>
            <a:r>
              <a:rPr lang="en-US" sz="2400" spc="95" dirty="0">
                <a:solidFill>
                  <a:schemeClr val="accent4"/>
                </a:solidFill>
                <a:latin typeface="Lucida Handwriting" panose="03010101010101010101" pitchFamily="66" charset="0"/>
                <a:cs typeface="Microsoft Sans Serif"/>
              </a:rPr>
              <a:t>Advantages</a:t>
            </a:r>
            <a:r>
              <a:rPr lang="en-US" sz="2400" spc="45" dirty="0">
                <a:solidFill>
                  <a:schemeClr val="accent4"/>
                </a:solidFill>
                <a:latin typeface="Lucida Handwriting" panose="03010101010101010101" pitchFamily="66" charset="0"/>
                <a:cs typeface="Microsoft Sans Serif"/>
              </a:rPr>
              <a:t> </a:t>
            </a:r>
            <a:r>
              <a:rPr lang="en-US" sz="2400" spc="110" dirty="0">
                <a:solidFill>
                  <a:schemeClr val="accent4"/>
                </a:solidFill>
                <a:latin typeface="Lucida Handwriting" panose="03010101010101010101" pitchFamily="66" charset="0"/>
                <a:cs typeface="Microsoft Sans Serif"/>
              </a:rPr>
              <a:t>of</a:t>
            </a:r>
            <a:r>
              <a:rPr lang="en-US" sz="2400" spc="45" dirty="0">
                <a:solidFill>
                  <a:schemeClr val="accent4"/>
                </a:solidFill>
                <a:latin typeface="Lucida Handwriting" panose="03010101010101010101" pitchFamily="66" charset="0"/>
                <a:cs typeface="Microsoft Sans Serif"/>
              </a:rPr>
              <a:t> </a:t>
            </a:r>
            <a:r>
              <a:rPr lang="en-US" sz="2400" spc="100" dirty="0">
                <a:solidFill>
                  <a:schemeClr val="accent4"/>
                </a:solidFill>
                <a:latin typeface="Lucida Handwriting" panose="03010101010101010101" pitchFamily="66" charset="0"/>
                <a:cs typeface="Microsoft Sans Serif"/>
              </a:rPr>
              <a:t>Shortest</a:t>
            </a:r>
            <a:r>
              <a:rPr lang="en-US" sz="2400" spc="45" dirty="0">
                <a:solidFill>
                  <a:schemeClr val="accent4"/>
                </a:solidFill>
                <a:latin typeface="Lucida Handwriting" panose="03010101010101010101" pitchFamily="66" charset="0"/>
                <a:cs typeface="Microsoft Sans Serif"/>
              </a:rPr>
              <a:t> </a:t>
            </a:r>
            <a:r>
              <a:rPr lang="en-US" sz="2400" spc="55" dirty="0">
                <a:solidFill>
                  <a:schemeClr val="accent4"/>
                </a:solidFill>
                <a:latin typeface="Lucida Handwriting" panose="03010101010101010101" pitchFamily="66" charset="0"/>
                <a:cs typeface="Microsoft Sans Serif"/>
              </a:rPr>
              <a:t>Seek</a:t>
            </a:r>
            <a:r>
              <a:rPr lang="en-US" sz="2400" spc="45" dirty="0">
                <a:solidFill>
                  <a:schemeClr val="accent4"/>
                </a:solidFill>
                <a:latin typeface="Lucida Handwriting" panose="03010101010101010101" pitchFamily="66" charset="0"/>
                <a:cs typeface="Microsoft Sans Serif"/>
              </a:rPr>
              <a:t> </a:t>
            </a:r>
            <a:r>
              <a:rPr lang="en-US" sz="2400" spc="100" dirty="0">
                <a:solidFill>
                  <a:schemeClr val="accent4"/>
                </a:solidFill>
                <a:latin typeface="Lucida Handwriting" panose="03010101010101010101" pitchFamily="66" charset="0"/>
                <a:cs typeface="Microsoft Sans Serif"/>
              </a:rPr>
              <a:t>Time</a:t>
            </a:r>
            <a:r>
              <a:rPr lang="en-US" sz="2400" spc="45" dirty="0">
                <a:solidFill>
                  <a:schemeClr val="accent4"/>
                </a:solidFill>
                <a:latin typeface="Lucida Handwriting" panose="03010101010101010101" pitchFamily="66" charset="0"/>
                <a:cs typeface="Microsoft Sans Serif"/>
              </a:rPr>
              <a:t> </a:t>
            </a:r>
            <a:r>
              <a:rPr lang="en-US" sz="2400" spc="85" dirty="0">
                <a:solidFill>
                  <a:schemeClr val="accent4"/>
                </a:solidFill>
                <a:latin typeface="Lucida Handwriting" panose="03010101010101010101" pitchFamily="66" charset="0"/>
                <a:cs typeface="Microsoft Sans Serif"/>
              </a:rPr>
              <a:t>First</a:t>
            </a:r>
            <a:endParaRPr lang="en-US" sz="2400" dirty="0">
              <a:solidFill>
                <a:schemeClr val="accent4"/>
              </a:solidFill>
              <a:latin typeface="Lucida Handwriting" panose="03010101010101010101" pitchFamily="66" charset="0"/>
              <a:cs typeface="Microsoft Sans Serif"/>
            </a:endParaRPr>
          </a:p>
          <a:p>
            <a:pPr marL="226060" marR="2637155">
              <a:lnSpc>
                <a:spcPct val="146100"/>
              </a:lnSpc>
              <a:spcBef>
                <a:spcPts val="700"/>
              </a:spcBef>
            </a:pPr>
            <a:r>
              <a:rPr lang="en-US" sz="2000" spc="65" dirty="0">
                <a:solidFill>
                  <a:srgbClr val="002060"/>
                </a:solidFill>
                <a:latin typeface="Maiandra GD" panose="020E0502030308020204" pitchFamily="34" charset="0"/>
                <a:cs typeface="Microsoft Sans Serif"/>
              </a:rPr>
              <a:t>1.The</a:t>
            </a:r>
            <a:r>
              <a:rPr lang="en-US" sz="2000" spc="15" dirty="0">
                <a:solidFill>
                  <a:srgbClr val="002060"/>
                </a:solidFill>
                <a:latin typeface="Maiandra GD" panose="020E0502030308020204" pitchFamily="34" charset="0"/>
                <a:cs typeface="Microsoft Sans Serif"/>
              </a:rPr>
              <a:t> </a:t>
            </a:r>
            <a:r>
              <a:rPr lang="en-US" sz="2000" spc="50" dirty="0">
                <a:solidFill>
                  <a:srgbClr val="002060"/>
                </a:solidFill>
                <a:latin typeface="Maiandra GD" panose="020E0502030308020204" pitchFamily="34" charset="0"/>
                <a:cs typeface="Microsoft Sans Serif"/>
              </a:rPr>
              <a:t>average</a:t>
            </a:r>
            <a:r>
              <a:rPr lang="en-US" sz="2000" spc="20" dirty="0">
                <a:solidFill>
                  <a:srgbClr val="002060"/>
                </a:solidFill>
                <a:latin typeface="Maiandra GD" panose="020E0502030308020204" pitchFamily="34" charset="0"/>
                <a:cs typeface="Microsoft Sans Serif"/>
              </a:rPr>
              <a:t> </a:t>
            </a:r>
            <a:r>
              <a:rPr lang="en-US" sz="2000" spc="45" dirty="0">
                <a:solidFill>
                  <a:srgbClr val="002060"/>
                </a:solidFill>
                <a:latin typeface="Maiandra GD" panose="020E0502030308020204" pitchFamily="34" charset="0"/>
                <a:cs typeface="Microsoft Sans Serif"/>
              </a:rPr>
              <a:t>Response</a:t>
            </a:r>
            <a:r>
              <a:rPr lang="en-US" sz="2000" spc="20" dirty="0">
                <a:solidFill>
                  <a:srgbClr val="002060"/>
                </a:solidFill>
                <a:latin typeface="Maiandra GD" panose="020E0502030308020204" pitchFamily="34" charset="0"/>
                <a:cs typeface="Microsoft Sans Serif"/>
              </a:rPr>
              <a:t> </a:t>
            </a:r>
            <a:r>
              <a:rPr lang="en-US" sz="2000" spc="70" dirty="0">
                <a:solidFill>
                  <a:srgbClr val="002060"/>
                </a:solidFill>
                <a:latin typeface="Maiandra GD" panose="020E0502030308020204" pitchFamily="34" charset="0"/>
                <a:cs typeface="Microsoft Sans Serif"/>
              </a:rPr>
              <a:t>Time</a:t>
            </a:r>
            <a:r>
              <a:rPr lang="en-US" sz="2000" spc="20" dirty="0">
                <a:solidFill>
                  <a:srgbClr val="002060"/>
                </a:solidFill>
                <a:latin typeface="Maiandra GD" panose="020E0502030308020204" pitchFamily="34" charset="0"/>
                <a:cs typeface="Microsoft Sans Serif"/>
              </a:rPr>
              <a:t> </a:t>
            </a:r>
            <a:r>
              <a:rPr lang="en-US" sz="2000" spc="40" dirty="0">
                <a:solidFill>
                  <a:srgbClr val="002060"/>
                </a:solidFill>
                <a:latin typeface="Maiandra GD" panose="020E0502030308020204" pitchFamily="34" charset="0"/>
                <a:cs typeface="Microsoft Sans Serif"/>
              </a:rPr>
              <a:t>decreases </a:t>
            </a:r>
            <a:r>
              <a:rPr lang="en-US" sz="2000" spc="-305" dirty="0">
                <a:solidFill>
                  <a:srgbClr val="002060"/>
                </a:solidFill>
                <a:latin typeface="Maiandra GD" panose="020E0502030308020204" pitchFamily="34" charset="0"/>
                <a:cs typeface="Microsoft Sans Serif"/>
              </a:rPr>
              <a:t> 2.</a:t>
            </a:r>
            <a:r>
              <a:rPr lang="en-US" sz="2000" spc="85" dirty="0">
                <a:solidFill>
                  <a:srgbClr val="002060"/>
                </a:solidFill>
                <a:latin typeface="Maiandra GD" panose="020E0502030308020204" pitchFamily="34" charset="0"/>
                <a:cs typeface="Microsoft Sans Serif"/>
              </a:rPr>
              <a:t>Throughput</a:t>
            </a:r>
            <a:r>
              <a:rPr lang="en-US" sz="2000" spc="25" dirty="0">
                <a:solidFill>
                  <a:srgbClr val="002060"/>
                </a:solidFill>
                <a:latin typeface="Maiandra GD" panose="020E0502030308020204" pitchFamily="34" charset="0"/>
                <a:cs typeface="Microsoft Sans Serif"/>
              </a:rPr>
              <a:t> </a:t>
            </a:r>
            <a:r>
              <a:rPr lang="en-US" sz="2000" spc="35" dirty="0">
                <a:solidFill>
                  <a:srgbClr val="002060"/>
                </a:solidFill>
                <a:latin typeface="Maiandra GD" panose="020E0502030308020204" pitchFamily="34" charset="0"/>
                <a:cs typeface="Microsoft Sans Serif"/>
              </a:rPr>
              <a:t>increases</a:t>
            </a:r>
            <a:endParaRPr lang="en-US" sz="2000" dirty="0">
              <a:solidFill>
                <a:srgbClr val="002060"/>
              </a:solidFill>
              <a:latin typeface="Maiandra GD" panose="020E0502030308020204" pitchFamily="34" charset="0"/>
              <a:cs typeface="Microsoft Sans Serif"/>
            </a:endParaRPr>
          </a:p>
          <a:p>
            <a:pPr>
              <a:lnSpc>
                <a:spcPct val="100000"/>
              </a:lnSpc>
            </a:pPr>
            <a:endParaRPr lang="en-US" sz="1800" dirty="0">
              <a:latin typeface="Microsoft Sans Serif"/>
              <a:cs typeface="Microsoft Sans Serif"/>
            </a:endParaRPr>
          </a:p>
          <a:p>
            <a:pPr marL="12700">
              <a:lnSpc>
                <a:spcPct val="100000"/>
              </a:lnSpc>
              <a:spcBef>
                <a:spcPts val="990"/>
              </a:spcBef>
            </a:pPr>
            <a:r>
              <a:rPr lang="en-US" sz="2400" spc="80" dirty="0">
                <a:solidFill>
                  <a:schemeClr val="accent4"/>
                </a:solidFill>
                <a:latin typeface="Lucida Handwriting" panose="03010101010101010101" pitchFamily="66" charset="0"/>
                <a:cs typeface="Microsoft Sans Serif"/>
              </a:rPr>
              <a:t>Disadvantages</a:t>
            </a:r>
            <a:r>
              <a:rPr lang="en-US" sz="2400" spc="50" dirty="0">
                <a:solidFill>
                  <a:schemeClr val="accent4"/>
                </a:solidFill>
                <a:latin typeface="Lucida Handwriting" panose="03010101010101010101" pitchFamily="66" charset="0"/>
                <a:cs typeface="Microsoft Sans Serif"/>
              </a:rPr>
              <a:t> </a:t>
            </a:r>
            <a:r>
              <a:rPr lang="en-US" sz="2400" spc="110" dirty="0">
                <a:solidFill>
                  <a:schemeClr val="accent4"/>
                </a:solidFill>
                <a:latin typeface="Lucida Handwriting" panose="03010101010101010101" pitchFamily="66" charset="0"/>
                <a:cs typeface="Microsoft Sans Serif"/>
              </a:rPr>
              <a:t>of</a:t>
            </a:r>
            <a:r>
              <a:rPr lang="en-US" sz="2400" spc="50" dirty="0">
                <a:solidFill>
                  <a:schemeClr val="accent4"/>
                </a:solidFill>
                <a:latin typeface="Lucida Handwriting" panose="03010101010101010101" pitchFamily="66" charset="0"/>
                <a:cs typeface="Microsoft Sans Serif"/>
              </a:rPr>
              <a:t> </a:t>
            </a:r>
            <a:r>
              <a:rPr lang="en-US" sz="2400" spc="100" dirty="0">
                <a:solidFill>
                  <a:schemeClr val="accent4"/>
                </a:solidFill>
                <a:latin typeface="Lucida Handwriting" panose="03010101010101010101" pitchFamily="66" charset="0"/>
                <a:cs typeface="Microsoft Sans Serif"/>
              </a:rPr>
              <a:t>Shortest</a:t>
            </a:r>
            <a:r>
              <a:rPr lang="en-US" sz="2400" spc="50" dirty="0">
                <a:solidFill>
                  <a:schemeClr val="accent4"/>
                </a:solidFill>
                <a:latin typeface="Lucida Handwriting" panose="03010101010101010101" pitchFamily="66" charset="0"/>
                <a:cs typeface="Microsoft Sans Serif"/>
              </a:rPr>
              <a:t> </a:t>
            </a:r>
            <a:r>
              <a:rPr lang="en-US" sz="2400" spc="55" dirty="0">
                <a:solidFill>
                  <a:schemeClr val="accent4"/>
                </a:solidFill>
                <a:latin typeface="Lucida Handwriting" panose="03010101010101010101" pitchFamily="66" charset="0"/>
                <a:cs typeface="Microsoft Sans Serif"/>
              </a:rPr>
              <a:t>Seek</a:t>
            </a:r>
            <a:r>
              <a:rPr lang="en-US" sz="2400" spc="50" dirty="0">
                <a:solidFill>
                  <a:schemeClr val="accent4"/>
                </a:solidFill>
                <a:latin typeface="Lucida Handwriting" panose="03010101010101010101" pitchFamily="66" charset="0"/>
                <a:cs typeface="Microsoft Sans Serif"/>
              </a:rPr>
              <a:t> </a:t>
            </a:r>
            <a:r>
              <a:rPr lang="en-US" sz="2400" spc="100" dirty="0">
                <a:solidFill>
                  <a:schemeClr val="accent4"/>
                </a:solidFill>
                <a:latin typeface="Lucida Handwriting" panose="03010101010101010101" pitchFamily="66" charset="0"/>
                <a:cs typeface="Microsoft Sans Serif"/>
              </a:rPr>
              <a:t>Time</a:t>
            </a:r>
            <a:r>
              <a:rPr lang="en-US" sz="2400" spc="50" dirty="0">
                <a:solidFill>
                  <a:schemeClr val="accent4"/>
                </a:solidFill>
                <a:latin typeface="Lucida Handwriting" panose="03010101010101010101" pitchFamily="66" charset="0"/>
                <a:cs typeface="Microsoft Sans Serif"/>
              </a:rPr>
              <a:t> </a:t>
            </a:r>
            <a:r>
              <a:rPr lang="en-US" sz="2400" spc="85" dirty="0">
                <a:solidFill>
                  <a:schemeClr val="accent4"/>
                </a:solidFill>
                <a:latin typeface="Lucida Handwriting" panose="03010101010101010101" pitchFamily="66" charset="0"/>
                <a:cs typeface="Microsoft Sans Serif"/>
              </a:rPr>
              <a:t>First</a:t>
            </a:r>
            <a:endParaRPr lang="en-US" sz="2400" dirty="0">
              <a:solidFill>
                <a:schemeClr val="accent4"/>
              </a:solidFill>
              <a:latin typeface="Lucida Handwriting" panose="03010101010101010101" pitchFamily="66" charset="0"/>
              <a:cs typeface="Microsoft Sans Serif"/>
            </a:endParaRPr>
          </a:p>
          <a:p>
            <a:pPr>
              <a:lnSpc>
                <a:spcPct val="100000"/>
              </a:lnSpc>
              <a:spcBef>
                <a:spcPts val="20"/>
              </a:spcBef>
            </a:pPr>
            <a:endParaRPr lang="en-US" sz="2000" dirty="0">
              <a:latin typeface="Microsoft Sans Serif"/>
              <a:cs typeface="Microsoft Sans Serif"/>
            </a:endParaRPr>
          </a:p>
          <a:p>
            <a:pPr marL="226060">
              <a:lnSpc>
                <a:spcPct val="100000"/>
              </a:lnSpc>
            </a:pPr>
            <a:r>
              <a:rPr lang="en-US" sz="2000" spc="60" dirty="0">
                <a:solidFill>
                  <a:srgbClr val="002060"/>
                </a:solidFill>
                <a:latin typeface="Maiandra GD" panose="020E0502030308020204" pitchFamily="34" charset="0"/>
                <a:cs typeface="Microsoft Sans Serif"/>
              </a:rPr>
              <a:t>1.Overhead</a:t>
            </a:r>
            <a:r>
              <a:rPr lang="en-US" sz="2000" spc="30" dirty="0">
                <a:solidFill>
                  <a:srgbClr val="002060"/>
                </a:solidFill>
                <a:latin typeface="Maiandra GD" panose="020E0502030308020204" pitchFamily="34" charset="0"/>
                <a:cs typeface="Microsoft Sans Serif"/>
              </a:rPr>
              <a:t> </a:t>
            </a:r>
            <a:r>
              <a:rPr lang="en-US" sz="2000" spc="90" dirty="0">
                <a:solidFill>
                  <a:srgbClr val="002060"/>
                </a:solidFill>
                <a:latin typeface="Maiandra GD" panose="020E0502030308020204" pitchFamily="34" charset="0"/>
                <a:cs typeface="Microsoft Sans Serif"/>
              </a:rPr>
              <a:t>to</a:t>
            </a:r>
            <a:r>
              <a:rPr lang="en-US" sz="2000" spc="30" dirty="0">
                <a:solidFill>
                  <a:srgbClr val="002060"/>
                </a:solidFill>
                <a:latin typeface="Maiandra GD" panose="020E0502030308020204" pitchFamily="34" charset="0"/>
                <a:cs typeface="Microsoft Sans Serif"/>
              </a:rPr>
              <a:t> </a:t>
            </a:r>
            <a:r>
              <a:rPr lang="en-US" sz="2000" spc="55" dirty="0">
                <a:solidFill>
                  <a:srgbClr val="002060"/>
                </a:solidFill>
                <a:latin typeface="Maiandra GD" panose="020E0502030308020204" pitchFamily="34" charset="0"/>
                <a:cs typeface="Microsoft Sans Serif"/>
              </a:rPr>
              <a:t>calculate</a:t>
            </a:r>
            <a:r>
              <a:rPr lang="en-US" sz="2000" spc="30" dirty="0">
                <a:solidFill>
                  <a:srgbClr val="002060"/>
                </a:solidFill>
                <a:latin typeface="Maiandra GD" panose="020E0502030308020204" pitchFamily="34" charset="0"/>
                <a:cs typeface="Microsoft Sans Serif"/>
              </a:rPr>
              <a:t> </a:t>
            </a:r>
            <a:r>
              <a:rPr lang="en-US" sz="2000" spc="35" dirty="0">
                <a:solidFill>
                  <a:srgbClr val="002060"/>
                </a:solidFill>
                <a:latin typeface="Maiandra GD" panose="020E0502030308020204" pitchFamily="34" charset="0"/>
                <a:cs typeface="Microsoft Sans Serif"/>
              </a:rPr>
              <a:t>seek</a:t>
            </a:r>
            <a:r>
              <a:rPr lang="en-US" sz="2000" spc="30"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time</a:t>
            </a:r>
            <a:r>
              <a:rPr lang="en-US" sz="2000" spc="30" dirty="0">
                <a:solidFill>
                  <a:srgbClr val="002060"/>
                </a:solidFill>
                <a:latin typeface="Maiandra GD" panose="020E0502030308020204" pitchFamily="34" charset="0"/>
                <a:cs typeface="Microsoft Sans Serif"/>
              </a:rPr>
              <a:t> </a:t>
            </a:r>
            <a:r>
              <a:rPr lang="en-US" sz="2000" spc="55" dirty="0">
                <a:solidFill>
                  <a:srgbClr val="002060"/>
                </a:solidFill>
                <a:latin typeface="Maiandra GD" panose="020E0502030308020204" pitchFamily="34" charset="0"/>
                <a:cs typeface="Microsoft Sans Serif"/>
              </a:rPr>
              <a:t>in</a:t>
            </a:r>
            <a:r>
              <a:rPr lang="en-US" sz="2000" spc="30" dirty="0">
                <a:solidFill>
                  <a:srgbClr val="002060"/>
                </a:solidFill>
                <a:latin typeface="Maiandra GD" panose="020E0502030308020204" pitchFamily="34" charset="0"/>
                <a:cs typeface="Microsoft Sans Serif"/>
              </a:rPr>
              <a:t> </a:t>
            </a:r>
            <a:r>
              <a:rPr lang="en-US" sz="2000" spc="45" dirty="0">
                <a:solidFill>
                  <a:srgbClr val="002060"/>
                </a:solidFill>
                <a:latin typeface="Maiandra GD" panose="020E0502030308020204" pitchFamily="34" charset="0"/>
                <a:cs typeface="Microsoft Sans Serif"/>
              </a:rPr>
              <a:t>advance </a:t>
            </a:r>
            <a:r>
              <a:rPr lang="en-US" sz="2000" spc="35" dirty="0">
                <a:solidFill>
                  <a:srgbClr val="002060"/>
                </a:solidFill>
                <a:latin typeface="Maiandra GD" panose="020E0502030308020204" pitchFamily="34" charset="0"/>
                <a:cs typeface="Microsoft Sans Serif"/>
              </a:rPr>
              <a:t>Can</a:t>
            </a:r>
            <a:r>
              <a:rPr lang="en-US" sz="2000" spc="30" dirty="0">
                <a:solidFill>
                  <a:srgbClr val="002060"/>
                </a:solidFill>
                <a:latin typeface="Maiandra GD" panose="020E0502030308020204" pitchFamily="34" charset="0"/>
                <a:cs typeface="Microsoft Sans Serif"/>
              </a:rPr>
              <a:t> cause</a:t>
            </a:r>
            <a:r>
              <a:rPr lang="en-US" sz="2000" spc="35"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Starvation</a:t>
            </a:r>
            <a:r>
              <a:rPr lang="en-US" sz="2000" spc="35" dirty="0">
                <a:solidFill>
                  <a:srgbClr val="002060"/>
                </a:solidFill>
                <a:latin typeface="Maiandra GD" panose="020E0502030308020204" pitchFamily="34" charset="0"/>
                <a:cs typeface="Microsoft Sans Serif"/>
              </a:rPr>
              <a:t> </a:t>
            </a:r>
            <a:r>
              <a:rPr lang="en-US" sz="2000" spc="70" dirty="0">
                <a:solidFill>
                  <a:srgbClr val="002060"/>
                </a:solidFill>
                <a:latin typeface="Maiandra GD" panose="020E0502030308020204" pitchFamily="34" charset="0"/>
                <a:cs typeface="Microsoft Sans Serif"/>
              </a:rPr>
              <a:t>for</a:t>
            </a:r>
            <a:r>
              <a:rPr lang="en-US" sz="2000" spc="30" dirty="0">
                <a:solidFill>
                  <a:srgbClr val="002060"/>
                </a:solidFill>
                <a:latin typeface="Maiandra GD" panose="020E0502030308020204" pitchFamily="34" charset="0"/>
                <a:cs typeface="Microsoft Sans Serif"/>
              </a:rPr>
              <a:t> </a:t>
            </a:r>
            <a:r>
              <a:rPr lang="en-US" sz="2000" spc="25" dirty="0">
                <a:solidFill>
                  <a:srgbClr val="002060"/>
                </a:solidFill>
                <a:latin typeface="Maiandra GD" panose="020E0502030308020204" pitchFamily="34" charset="0"/>
                <a:cs typeface="Microsoft Sans Serif"/>
              </a:rPr>
              <a:t>a</a:t>
            </a:r>
            <a:r>
              <a:rPr lang="en-US" sz="2000" spc="35"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request</a:t>
            </a:r>
            <a:r>
              <a:rPr lang="en-US" sz="2000" spc="35"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if</a:t>
            </a:r>
            <a:r>
              <a:rPr lang="en-US" sz="2000" spc="30" dirty="0">
                <a:solidFill>
                  <a:srgbClr val="002060"/>
                </a:solidFill>
                <a:latin typeface="Maiandra GD" panose="020E0502030308020204" pitchFamily="34" charset="0"/>
                <a:cs typeface="Microsoft Sans Serif"/>
              </a:rPr>
              <a:t> </a:t>
            </a:r>
            <a:r>
              <a:rPr lang="en-US" sz="2000" spc="75" dirty="0">
                <a:solidFill>
                  <a:srgbClr val="002060"/>
                </a:solidFill>
                <a:latin typeface="Maiandra GD" panose="020E0502030308020204" pitchFamily="34" charset="0"/>
                <a:cs typeface="Microsoft Sans Serif"/>
              </a:rPr>
              <a:t>it</a:t>
            </a:r>
            <a:r>
              <a:rPr lang="en-US" sz="2000" spc="35" dirty="0">
                <a:solidFill>
                  <a:srgbClr val="002060"/>
                </a:solidFill>
                <a:latin typeface="Maiandra GD" panose="020E0502030308020204" pitchFamily="34" charset="0"/>
                <a:cs typeface="Microsoft Sans Serif"/>
              </a:rPr>
              <a:t> </a:t>
            </a:r>
            <a:r>
              <a:rPr lang="en-US" sz="2000" spc="45" dirty="0">
                <a:solidFill>
                  <a:srgbClr val="002060"/>
                </a:solidFill>
                <a:latin typeface="Maiandra GD" panose="020E0502030308020204" pitchFamily="34" charset="0"/>
                <a:cs typeface="Microsoft Sans Serif"/>
              </a:rPr>
              <a:t>has</a:t>
            </a:r>
            <a:r>
              <a:rPr lang="en-US" sz="2000" spc="35" dirty="0">
                <a:solidFill>
                  <a:srgbClr val="002060"/>
                </a:solidFill>
                <a:latin typeface="Maiandra GD" panose="020E0502030308020204" pitchFamily="34" charset="0"/>
                <a:cs typeface="Microsoft Sans Serif"/>
              </a:rPr>
              <a:t> </a:t>
            </a:r>
            <a:r>
              <a:rPr lang="en-US" sz="2000" spc="25" dirty="0">
                <a:solidFill>
                  <a:srgbClr val="002060"/>
                </a:solidFill>
                <a:latin typeface="Maiandra GD" panose="020E0502030308020204" pitchFamily="34" charset="0"/>
                <a:cs typeface="Microsoft Sans Serif"/>
              </a:rPr>
              <a:t>a</a:t>
            </a:r>
            <a:r>
              <a:rPr lang="en-US" sz="2000" spc="30"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higher</a:t>
            </a:r>
            <a:r>
              <a:rPr lang="en-US" sz="2000" spc="35" dirty="0">
                <a:solidFill>
                  <a:srgbClr val="002060"/>
                </a:solidFill>
                <a:latin typeface="Maiandra GD" panose="020E0502030308020204" pitchFamily="34" charset="0"/>
                <a:cs typeface="Microsoft Sans Serif"/>
              </a:rPr>
              <a:t> seek </a:t>
            </a:r>
            <a:r>
              <a:rPr lang="en-US" sz="2000" spc="80" dirty="0">
                <a:solidFill>
                  <a:srgbClr val="002060"/>
                </a:solidFill>
                <a:latin typeface="Maiandra GD" panose="020E0502030308020204" pitchFamily="34" charset="0"/>
                <a:cs typeface="Microsoft Sans Serif"/>
              </a:rPr>
              <a:t>time</a:t>
            </a:r>
            <a:r>
              <a:rPr lang="en-US" sz="2000" spc="30" dirty="0">
                <a:solidFill>
                  <a:srgbClr val="002060"/>
                </a:solidFill>
                <a:latin typeface="Maiandra GD" panose="020E0502030308020204" pitchFamily="34" charset="0"/>
                <a:cs typeface="Microsoft Sans Serif"/>
              </a:rPr>
              <a:t> as </a:t>
            </a:r>
            <a:r>
              <a:rPr lang="en-US" sz="2000" spc="-300" dirty="0">
                <a:solidFill>
                  <a:srgbClr val="002060"/>
                </a:solidFill>
                <a:latin typeface="Maiandra GD" panose="020E0502030308020204" pitchFamily="34" charset="0"/>
                <a:cs typeface="Microsoft Sans Serif"/>
              </a:rPr>
              <a:t> </a:t>
            </a:r>
            <a:r>
              <a:rPr lang="en-US" sz="2000" spc="60" dirty="0">
                <a:solidFill>
                  <a:srgbClr val="002060"/>
                </a:solidFill>
                <a:latin typeface="Maiandra GD" panose="020E0502030308020204" pitchFamily="34" charset="0"/>
                <a:cs typeface="Microsoft Sans Serif"/>
              </a:rPr>
              <a:t>compared</a:t>
            </a:r>
            <a:r>
              <a:rPr lang="en-US" sz="2000" spc="25" dirty="0">
                <a:solidFill>
                  <a:srgbClr val="002060"/>
                </a:solidFill>
                <a:latin typeface="Maiandra GD" panose="020E0502030308020204" pitchFamily="34" charset="0"/>
                <a:cs typeface="Microsoft Sans Serif"/>
              </a:rPr>
              <a:t> </a:t>
            </a:r>
            <a:r>
              <a:rPr lang="en-US" sz="2000" spc="90" dirty="0">
                <a:solidFill>
                  <a:srgbClr val="002060"/>
                </a:solidFill>
                <a:latin typeface="Maiandra GD" panose="020E0502030308020204" pitchFamily="34" charset="0"/>
                <a:cs typeface="Microsoft Sans Serif"/>
              </a:rPr>
              <a:t>to</a:t>
            </a:r>
            <a:r>
              <a:rPr lang="en-US" sz="2000" spc="30" dirty="0">
                <a:solidFill>
                  <a:srgbClr val="002060"/>
                </a:solidFill>
                <a:latin typeface="Maiandra GD" panose="020E0502030308020204" pitchFamily="34" charset="0"/>
                <a:cs typeface="Microsoft Sans Serif"/>
              </a:rPr>
              <a:t> </a:t>
            </a:r>
            <a:r>
              <a:rPr lang="en-US" sz="2000" spc="60" dirty="0">
                <a:solidFill>
                  <a:srgbClr val="002060"/>
                </a:solidFill>
                <a:latin typeface="Maiandra GD" panose="020E0502030308020204" pitchFamily="34" charset="0"/>
                <a:cs typeface="Microsoft Sans Serif"/>
              </a:rPr>
              <a:t>incoming</a:t>
            </a:r>
            <a:r>
              <a:rPr lang="en-US" sz="2000" spc="30" dirty="0">
                <a:solidFill>
                  <a:srgbClr val="002060"/>
                </a:solidFill>
                <a:latin typeface="Maiandra GD" panose="020E0502030308020204" pitchFamily="34" charset="0"/>
                <a:cs typeface="Microsoft Sans Serif"/>
              </a:rPr>
              <a:t> </a:t>
            </a:r>
            <a:r>
              <a:rPr lang="en-US" sz="2000" spc="60" dirty="0">
                <a:solidFill>
                  <a:srgbClr val="002060"/>
                </a:solidFill>
                <a:latin typeface="Maiandra GD" panose="020E0502030308020204" pitchFamily="34" charset="0"/>
                <a:cs typeface="Microsoft Sans Serif"/>
              </a:rPr>
              <a:t>requests.</a:t>
            </a:r>
          </a:p>
          <a:p>
            <a:pPr marL="226060">
              <a:lnSpc>
                <a:spcPct val="100000"/>
              </a:lnSpc>
            </a:pPr>
            <a:endParaRPr lang="en-US" sz="2000" dirty="0">
              <a:solidFill>
                <a:srgbClr val="002060"/>
              </a:solidFill>
              <a:latin typeface="Maiandra GD" panose="020E0502030308020204" pitchFamily="34" charset="0"/>
              <a:cs typeface="Microsoft Sans Serif"/>
            </a:endParaRPr>
          </a:p>
          <a:p>
            <a:pPr marL="226060">
              <a:lnSpc>
                <a:spcPct val="100000"/>
              </a:lnSpc>
              <a:spcBef>
                <a:spcPts val="415"/>
              </a:spcBef>
            </a:pPr>
            <a:r>
              <a:rPr lang="en-US" sz="2000" spc="65" dirty="0">
                <a:solidFill>
                  <a:srgbClr val="002060"/>
                </a:solidFill>
                <a:latin typeface="Maiandra GD" panose="020E0502030308020204" pitchFamily="34" charset="0"/>
                <a:cs typeface="Microsoft Sans Serif"/>
              </a:rPr>
              <a:t>2.The</a:t>
            </a:r>
            <a:r>
              <a:rPr lang="en-US" sz="2000" spc="25" dirty="0">
                <a:solidFill>
                  <a:srgbClr val="002060"/>
                </a:solidFill>
                <a:latin typeface="Maiandra GD" panose="020E0502030308020204" pitchFamily="34" charset="0"/>
                <a:cs typeface="Microsoft Sans Serif"/>
              </a:rPr>
              <a:t> </a:t>
            </a:r>
            <a:r>
              <a:rPr lang="en-US" sz="2000" spc="70" dirty="0">
                <a:solidFill>
                  <a:srgbClr val="002060"/>
                </a:solidFill>
                <a:latin typeface="Maiandra GD" panose="020E0502030308020204" pitchFamily="34" charset="0"/>
                <a:cs typeface="Microsoft Sans Serif"/>
              </a:rPr>
              <a:t>high</a:t>
            </a:r>
            <a:r>
              <a:rPr lang="en-US" sz="2000" spc="30" dirty="0">
                <a:solidFill>
                  <a:srgbClr val="002060"/>
                </a:solidFill>
                <a:latin typeface="Maiandra GD" panose="020E0502030308020204" pitchFamily="34" charset="0"/>
                <a:cs typeface="Microsoft Sans Serif"/>
              </a:rPr>
              <a:t> </a:t>
            </a:r>
            <a:r>
              <a:rPr lang="en-US" sz="2000" spc="40" dirty="0">
                <a:solidFill>
                  <a:srgbClr val="002060"/>
                </a:solidFill>
                <a:latin typeface="Maiandra GD" panose="020E0502030308020204" pitchFamily="34" charset="0"/>
                <a:cs typeface="Microsoft Sans Serif"/>
              </a:rPr>
              <a:t>variance</a:t>
            </a:r>
            <a:r>
              <a:rPr lang="en-US" sz="2000" spc="30"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of</a:t>
            </a:r>
            <a:r>
              <a:rPr lang="en-US" sz="2000" spc="30" dirty="0">
                <a:solidFill>
                  <a:srgbClr val="002060"/>
                </a:solidFill>
                <a:latin typeface="Maiandra GD" panose="020E0502030308020204" pitchFamily="34" charset="0"/>
                <a:cs typeface="Microsoft Sans Serif"/>
              </a:rPr>
              <a:t> </a:t>
            </a:r>
            <a:r>
              <a:rPr lang="en-US" sz="2000" spc="55" dirty="0">
                <a:solidFill>
                  <a:srgbClr val="002060"/>
                </a:solidFill>
                <a:latin typeface="Maiandra GD" panose="020E0502030308020204" pitchFamily="34" charset="0"/>
                <a:cs typeface="Microsoft Sans Serif"/>
              </a:rPr>
              <a:t>response</a:t>
            </a:r>
            <a:r>
              <a:rPr lang="en-US" sz="2000" spc="30"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time</a:t>
            </a:r>
            <a:r>
              <a:rPr lang="en-US" sz="2000" spc="30" dirty="0">
                <a:solidFill>
                  <a:srgbClr val="002060"/>
                </a:solidFill>
                <a:latin typeface="Maiandra GD" panose="020E0502030308020204" pitchFamily="34" charset="0"/>
                <a:cs typeface="Microsoft Sans Serif"/>
              </a:rPr>
              <a:t> as</a:t>
            </a:r>
            <a:r>
              <a:rPr lang="en-US" sz="2000" spc="25" dirty="0">
                <a:solidFill>
                  <a:srgbClr val="002060"/>
                </a:solidFill>
                <a:latin typeface="Maiandra GD" panose="020E0502030308020204" pitchFamily="34" charset="0"/>
                <a:cs typeface="Microsoft Sans Serif"/>
              </a:rPr>
              <a:t> </a:t>
            </a:r>
            <a:r>
              <a:rPr lang="en-US" sz="2000" spc="10" dirty="0">
                <a:solidFill>
                  <a:srgbClr val="002060"/>
                </a:solidFill>
                <a:latin typeface="Maiandra GD" panose="020E0502030308020204" pitchFamily="34" charset="0"/>
                <a:cs typeface="Microsoft Sans Serif"/>
              </a:rPr>
              <a:t>SSTF</a:t>
            </a:r>
            <a:r>
              <a:rPr lang="en-US" sz="2000" spc="30" dirty="0">
                <a:solidFill>
                  <a:srgbClr val="002060"/>
                </a:solidFill>
                <a:latin typeface="Maiandra GD" panose="020E0502030308020204" pitchFamily="34" charset="0"/>
                <a:cs typeface="Microsoft Sans Serif"/>
              </a:rPr>
              <a:t> </a:t>
            </a:r>
            <a:r>
              <a:rPr lang="en-US" sz="2000" spc="60" dirty="0">
                <a:solidFill>
                  <a:srgbClr val="002060"/>
                </a:solidFill>
                <a:latin typeface="Maiandra GD" panose="020E0502030308020204" pitchFamily="34" charset="0"/>
                <a:cs typeface="Microsoft Sans Serif"/>
              </a:rPr>
              <a:t>favors</a:t>
            </a:r>
            <a:r>
              <a:rPr lang="en-US" sz="2000" spc="30"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only</a:t>
            </a:r>
            <a:r>
              <a:rPr lang="en-US" sz="2000" spc="30" dirty="0">
                <a:solidFill>
                  <a:srgbClr val="002060"/>
                </a:solidFill>
                <a:latin typeface="Maiandra GD" panose="020E0502030308020204" pitchFamily="34" charset="0"/>
                <a:cs typeface="Microsoft Sans Serif"/>
              </a:rPr>
              <a:t> </a:t>
            </a:r>
            <a:r>
              <a:rPr lang="en-US" sz="2000" spc="60" dirty="0">
                <a:solidFill>
                  <a:srgbClr val="002060"/>
                </a:solidFill>
                <a:latin typeface="Maiandra GD" panose="020E0502030308020204" pitchFamily="34" charset="0"/>
                <a:cs typeface="Microsoft Sans Serif"/>
              </a:rPr>
              <a:t>some</a:t>
            </a:r>
            <a:r>
              <a:rPr lang="en-US" sz="2000" spc="30" dirty="0">
                <a:solidFill>
                  <a:srgbClr val="002060"/>
                </a:solidFill>
                <a:latin typeface="Maiandra GD" panose="020E0502030308020204" pitchFamily="34" charset="0"/>
                <a:cs typeface="Microsoft Sans Serif"/>
              </a:rPr>
              <a:t> </a:t>
            </a:r>
            <a:r>
              <a:rPr lang="en-US" sz="2000" spc="60" dirty="0">
                <a:solidFill>
                  <a:srgbClr val="002060"/>
                </a:solidFill>
                <a:latin typeface="Maiandra GD" panose="020E0502030308020204" pitchFamily="34" charset="0"/>
                <a:cs typeface="Microsoft Sans Serif"/>
              </a:rPr>
              <a:t>requests.</a:t>
            </a:r>
            <a:endParaRPr lang="en-US" sz="2000" dirty="0">
              <a:solidFill>
                <a:srgbClr val="002060"/>
              </a:solidFill>
              <a:latin typeface="Maiandra GD" panose="020E0502030308020204" pitchFamily="34" charset="0"/>
              <a:cs typeface="Microsoft Sans Serif"/>
            </a:endParaRPr>
          </a:p>
        </p:txBody>
      </p:sp>
    </p:spTree>
    <p:extLst>
      <p:ext uri="{BB962C8B-B14F-4D97-AF65-F5344CB8AC3E}">
        <p14:creationId xmlns:p14="http://schemas.microsoft.com/office/powerpoint/2010/main" val="2315041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29C85-5D55-C591-8672-5B8C5ECC3622}"/>
              </a:ext>
            </a:extLst>
          </p:cNvPr>
          <p:cNvSpPr>
            <a:spLocks noGrp="1"/>
          </p:cNvSpPr>
          <p:nvPr>
            <p:ph type="title"/>
          </p:nvPr>
        </p:nvSpPr>
        <p:spPr/>
        <p:txBody>
          <a:bodyPr>
            <a:normAutofit fontScale="90000"/>
          </a:bodyPr>
          <a:lstStyle/>
          <a:p>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br>
              <a:rPr lang="en-US" sz="4800" i="1" spc="65" dirty="0">
                <a:solidFill>
                  <a:srgbClr val="00B050"/>
                </a:solidFill>
                <a:latin typeface="Arial"/>
                <a:cs typeface="Arial"/>
              </a:rPr>
            </a:br>
            <a:r>
              <a:rPr lang="en-US" sz="4800" i="1" spc="65" dirty="0">
                <a:solidFill>
                  <a:srgbClr val="00B050"/>
                </a:solidFill>
                <a:latin typeface="Bahnschrift" panose="020B0502040204020203" pitchFamily="34" charset="0"/>
                <a:cs typeface="Arial"/>
              </a:rPr>
              <a:t>SCAN</a:t>
            </a:r>
            <a:r>
              <a:rPr lang="en-US" sz="4800" i="1" spc="10" dirty="0">
                <a:solidFill>
                  <a:srgbClr val="00B050"/>
                </a:solidFill>
                <a:latin typeface="Bahnschrift" panose="020B0502040204020203" pitchFamily="34" charset="0"/>
                <a:cs typeface="Arial"/>
              </a:rPr>
              <a:t> </a:t>
            </a:r>
            <a:r>
              <a:rPr lang="en-US" sz="4800" i="1" spc="50" dirty="0">
                <a:solidFill>
                  <a:srgbClr val="00B050"/>
                </a:solidFill>
                <a:latin typeface="Bahnschrift" panose="020B0502040204020203" pitchFamily="34" charset="0"/>
                <a:cs typeface="Arial"/>
              </a:rPr>
              <a:t>(Elevator</a:t>
            </a:r>
            <a:r>
              <a:rPr lang="en-US" sz="4800" i="1" spc="10" dirty="0">
                <a:solidFill>
                  <a:srgbClr val="00B050"/>
                </a:solidFill>
                <a:latin typeface="Bahnschrift" panose="020B0502040204020203" pitchFamily="34" charset="0"/>
                <a:cs typeface="Arial"/>
              </a:rPr>
              <a:t> </a:t>
            </a:r>
            <a:r>
              <a:rPr lang="en-US" sz="4800" i="1" spc="90" dirty="0">
                <a:solidFill>
                  <a:srgbClr val="00B050"/>
                </a:solidFill>
                <a:latin typeface="Bahnschrift" panose="020B0502040204020203" pitchFamily="34" charset="0"/>
                <a:cs typeface="Arial"/>
              </a:rPr>
              <a:t>Algorithm)</a:t>
            </a:r>
            <a:endParaRPr lang="en-IN" dirty="0">
              <a:latin typeface="Bahnschrift" panose="020B0502040204020203" pitchFamily="34" charset="0"/>
            </a:endParaRPr>
          </a:p>
        </p:txBody>
      </p:sp>
      <p:sp>
        <p:nvSpPr>
          <p:cNvPr id="3" name="Content Placeholder 2">
            <a:extLst>
              <a:ext uri="{FF2B5EF4-FFF2-40B4-BE49-F238E27FC236}">
                <a16:creationId xmlns:a16="http://schemas.microsoft.com/office/drawing/2014/main" id="{EBA966FE-083B-E84C-6004-94ED5852AE46}"/>
              </a:ext>
            </a:extLst>
          </p:cNvPr>
          <p:cNvSpPr>
            <a:spLocks noGrp="1"/>
          </p:cNvSpPr>
          <p:nvPr>
            <p:ph idx="1"/>
          </p:nvPr>
        </p:nvSpPr>
        <p:spPr/>
        <p:txBody>
          <a:bodyPr>
            <a:normAutofit lnSpcReduction="10000"/>
          </a:bodyPr>
          <a:lstStyle/>
          <a:p>
            <a:r>
              <a:rPr lang="en-US" sz="2000" b="0" i="0" dirty="0">
                <a:solidFill>
                  <a:srgbClr val="7030A0"/>
                </a:solidFill>
                <a:effectLst/>
                <a:latin typeface="Nunito" panose="020F0502020204030204" pitchFamily="2" charset="0"/>
              </a:rPr>
              <a:t>In the </a:t>
            </a:r>
            <a:r>
              <a:rPr lang="en-US" sz="2000" b="0" i="0" u="sng" dirty="0">
                <a:solidFill>
                  <a:srgbClr val="7030A0"/>
                </a:solidFill>
                <a:effectLst/>
                <a:latin typeface="Nunito" panose="020F0502020204030204" pitchFamily="2" charset="0"/>
              </a:rPr>
              <a:t>SCA</a:t>
            </a:r>
            <a:r>
              <a:rPr lang="en-US" sz="2000" u="sng" dirty="0">
                <a:solidFill>
                  <a:srgbClr val="7030A0"/>
                </a:solidFill>
                <a:latin typeface="Nunito" panose="020F0502020204030204" pitchFamily="2" charset="0"/>
              </a:rPr>
              <a:t>N Algorithm</a:t>
            </a:r>
            <a:r>
              <a:rPr lang="en-US" sz="2000" b="0" i="0" dirty="0">
                <a:solidFill>
                  <a:srgbClr val="7030A0"/>
                </a:solidFill>
                <a:effectLst/>
                <a:latin typeface="Nunito" panose="020F0502020204030204" pitchFamily="2" charset="0"/>
              </a:rPr>
              <a:t> the disk arm moves in a particular direction and services the requests coming in its path and after reaching the end of the disk, it reverses its direction and again services the request arriving in its path. So, this algorithm works as an elevator and is hence also known as an </a:t>
            </a:r>
            <a:r>
              <a:rPr lang="en-US" sz="2000" b="1" i="0" dirty="0">
                <a:solidFill>
                  <a:srgbClr val="7030A0"/>
                </a:solidFill>
                <a:effectLst/>
                <a:latin typeface="Nunito" panose="020F0502020204030204" pitchFamily="2" charset="0"/>
              </a:rPr>
              <a:t>elevator algorithm. </a:t>
            </a:r>
            <a:r>
              <a:rPr lang="en-US" sz="2000" b="0" i="0" dirty="0">
                <a:solidFill>
                  <a:srgbClr val="7030A0"/>
                </a:solidFill>
                <a:effectLst/>
                <a:latin typeface="Nunito" panose="020F0502020204030204" pitchFamily="2" charset="0"/>
              </a:rPr>
              <a:t>As a result, the requests at the midrange are serviced more and those arriving behind the disk arm will have to wait.</a:t>
            </a:r>
          </a:p>
          <a:p>
            <a:r>
              <a:rPr lang="en-US" sz="2000" dirty="0">
                <a:solidFill>
                  <a:schemeClr val="tx1"/>
                </a:solidFill>
                <a:latin typeface="Rockwell Extra Bold" panose="02060903040505020403" pitchFamily="18" charset="0"/>
              </a:rPr>
              <a:t>Ex:-</a:t>
            </a:r>
          </a:p>
          <a:p>
            <a:r>
              <a:rPr lang="en-US" sz="2000" b="0" i="0" dirty="0">
                <a:solidFill>
                  <a:srgbClr val="FF0000"/>
                </a:solidFill>
                <a:effectLst/>
                <a:latin typeface="Nunito" pitchFamily="2" charset="0"/>
              </a:rPr>
              <a:t>Suppose the requests to be addressed are-82,170,43,140,24,16,190. And the Read/Write arm is at 50, and it is also given that the disk arm should move </a:t>
            </a:r>
            <a:r>
              <a:rPr lang="en-US" sz="2000" b="1" i="0" dirty="0">
                <a:solidFill>
                  <a:srgbClr val="FF0000"/>
                </a:solidFill>
                <a:effectLst/>
                <a:latin typeface="Nunito" pitchFamily="2" charset="0"/>
              </a:rPr>
              <a:t>“towards the larger value”.</a:t>
            </a:r>
            <a:endParaRPr lang="en-IN" sz="2000" dirty="0">
              <a:solidFill>
                <a:srgbClr val="FF0000"/>
              </a:solidFill>
              <a:latin typeface="Rockwell Extra Bold" panose="02060903040505020403" pitchFamily="18" charset="0"/>
            </a:endParaRPr>
          </a:p>
        </p:txBody>
      </p:sp>
    </p:spTree>
    <p:extLst>
      <p:ext uri="{BB962C8B-B14F-4D97-AF65-F5344CB8AC3E}">
        <p14:creationId xmlns:p14="http://schemas.microsoft.com/office/powerpoint/2010/main" val="2207205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3">
            <a:extLst>
              <a:ext uri="{FF2B5EF4-FFF2-40B4-BE49-F238E27FC236}">
                <a16:creationId xmlns:a16="http://schemas.microsoft.com/office/drawing/2014/main" id="{A0E564C3-6FCD-0305-4D86-12132055C2E0}"/>
              </a:ext>
            </a:extLst>
          </p:cNvPr>
          <p:cNvPicPr/>
          <p:nvPr/>
        </p:nvPicPr>
        <p:blipFill>
          <a:blip r:embed="rId2" cstate="print"/>
          <a:stretch>
            <a:fillRect/>
          </a:stretch>
        </p:blipFill>
        <p:spPr>
          <a:xfrm>
            <a:off x="3087694" y="365164"/>
            <a:ext cx="6016611" cy="2947379"/>
          </a:xfrm>
          <a:prstGeom prst="rect">
            <a:avLst/>
          </a:prstGeom>
        </p:spPr>
      </p:pic>
      <p:sp>
        <p:nvSpPr>
          <p:cNvPr id="4" name="TextBox 3">
            <a:extLst>
              <a:ext uri="{FF2B5EF4-FFF2-40B4-BE49-F238E27FC236}">
                <a16:creationId xmlns:a16="http://schemas.microsoft.com/office/drawing/2014/main" id="{5E4B958C-2C5C-6404-6238-6A17BC70CE2D}"/>
              </a:ext>
            </a:extLst>
          </p:cNvPr>
          <p:cNvSpPr txBox="1"/>
          <p:nvPr/>
        </p:nvSpPr>
        <p:spPr>
          <a:xfrm>
            <a:off x="226443" y="3865436"/>
            <a:ext cx="6094562" cy="923330"/>
          </a:xfrm>
          <a:prstGeom prst="rect">
            <a:avLst/>
          </a:prstGeom>
          <a:noFill/>
        </p:spPr>
        <p:txBody>
          <a:bodyPr wrap="square">
            <a:spAutoFit/>
          </a:bodyPr>
          <a:lstStyle/>
          <a:p>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So, total</a:t>
            </a:r>
            <a:r>
              <a:rPr lang="en-IN" sz="1800" spc="5" dirty="0">
                <a:solidFill>
                  <a:schemeClr val="accent3">
                    <a:lumMod val="75000"/>
                  </a:schemeClr>
                </a:solidFill>
                <a:latin typeface="Cascadia Code SemiBold" panose="020B0609020000020004" pitchFamily="49" charset="0"/>
                <a:cs typeface="Cascadia Code SemiBold" panose="020B0609020000020004" pitchFamily="49" charset="0"/>
              </a:rPr>
              <a:t> </a:t>
            </a:r>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overhead</a:t>
            </a:r>
            <a:r>
              <a:rPr lang="en-IN" sz="1800" spc="5" dirty="0">
                <a:solidFill>
                  <a:schemeClr val="accent3">
                    <a:lumMod val="75000"/>
                  </a:schemeClr>
                </a:solidFill>
                <a:latin typeface="Cascadia Code SemiBold" panose="020B0609020000020004" pitchFamily="49" charset="0"/>
                <a:cs typeface="Cascadia Code SemiBold" panose="020B0609020000020004" pitchFamily="49" charset="0"/>
              </a:rPr>
              <a:t> </a:t>
            </a:r>
            <a:r>
              <a:rPr lang="en-IN" sz="1800" spc="15" dirty="0">
                <a:solidFill>
                  <a:schemeClr val="accent3">
                    <a:lumMod val="75000"/>
                  </a:schemeClr>
                </a:solidFill>
                <a:latin typeface="Cascadia Code SemiBold" panose="020B0609020000020004" pitchFamily="49" charset="0"/>
                <a:cs typeface="Cascadia Code SemiBold" panose="020B0609020000020004" pitchFamily="49" charset="0"/>
              </a:rPr>
              <a:t>movement is</a:t>
            </a:r>
          </a:p>
          <a:p>
            <a:endParaRPr lang="en-IN" spc="15" dirty="0">
              <a:solidFill>
                <a:schemeClr val="accent3">
                  <a:lumMod val="75000"/>
                </a:schemeClr>
              </a:solidFill>
              <a:latin typeface="Cascadia Code SemiBold" panose="020B0609020000020004" pitchFamily="49" charset="0"/>
              <a:cs typeface="Cascadia Code SemiBold" panose="020B0609020000020004" pitchFamily="49" charset="0"/>
            </a:endParaRPr>
          </a:p>
          <a:p>
            <a:r>
              <a:rPr lang="en-IN" sz="1800" spc="15" dirty="0">
                <a:latin typeface="Consolas"/>
                <a:cs typeface="Consolas"/>
              </a:rPr>
              <a:t>(199-50) </a:t>
            </a:r>
            <a:r>
              <a:rPr lang="en-IN" sz="1800" spc="10" dirty="0">
                <a:latin typeface="Consolas"/>
                <a:cs typeface="Consolas"/>
              </a:rPr>
              <a:t>+ </a:t>
            </a:r>
            <a:r>
              <a:rPr lang="en-IN" sz="1800" spc="15" dirty="0">
                <a:latin typeface="Consolas"/>
                <a:cs typeface="Consolas"/>
              </a:rPr>
              <a:t>(199-16) </a:t>
            </a:r>
            <a:r>
              <a:rPr lang="en-IN" sz="1800" spc="10" dirty="0">
                <a:latin typeface="Consolas"/>
                <a:cs typeface="Consolas"/>
              </a:rPr>
              <a:t>= </a:t>
            </a:r>
            <a:r>
              <a:rPr lang="en-IN" sz="1800" spc="15" dirty="0">
                <a:latin typeface="Consolas"/>
                <a:cs typeface="Consolas"/>
              </a:rPr>
              <a:t>332</a:t>
            </a:r>
            <a:endParaRPr lang="en-IN" sz="1800" dirty="0">
              <a:latin typeface="Consolas"/>
              <a:cs typeface="Consolas"/>
            </a:endParaRPr>
          </a:p>
        </p:txBody>
      </p:sp>
    </p:spTree>
    <p:extLst>
      <p:ext uri="{BB962C8B-B14F-4D97-AF65-F5344CB8AC3E}">
        <p14:creationId xmlns:p14="http://schemas.microsoft.com/office/powerpoint/2010/main" val="2765705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C87193-73A8-272E-DF2E-68AD413B09C5}"/>
              </a:ext>
            </a:extLst>
          </p:cNvPr>
          <p:cNvSpPr txBox="1"/>
          <p:nvPr/>
        </p:nvSpPr>
        <p:spPr>
          <a:xfrm>
            <a:off x="2046616" y="1216698"/>
            <a:ext cx="8770909" cy="3784819"/>
          </a:xfrm>
          <a:prstGeom prst="rect">
            <a:avLst/>
          </a:prstGeom>
          <a:noFill/>
        </p:spPr>
        <p:txBody>
          <a:bodyPr wrap="square">
            <a:spAutoFit/>
          </a:bodyPr>
          <a:lstStyle/>
          <a:p>
            <a:pPr marL="12700">
              <a:lnSpc>
                <a:spcPct val="100000"/>
              </a:lnSpc>
              <a:spcBef>
                <a:spcPts val="940"/>
              </a:spcBef>
            </a:pPr>
            <a:r>
              <a:rPr lang="en-US" sz="2000" spc="95" dirty="0">
                <a:solidFill>
                  <a:schemeClr val="accent4"/>
                </a:solidFill>
                <a:latin typeface="Lucida Handwriting" panose="03010101010101010101" pitchFamily="66" charset="0"/>
                <a:cs typeface="Microsoft Sans Serif"/>
              </a:rPr>
              <a:t>Advantages</a:t>
            </a:r>
            <a:r>
              <a:rPr lang="en-US" sz="2000" spc="45" dirty="0">
                <a:solidFill>
                  <a:schemeClr val="accent4"/>
                </a:solidFill>
                <a:latin typeface="Lucida Handwriting" panose="03010101010101010101" pitchFamily="66" charset="0"/>
                <a:cs typeface="Microsoft Sans Serif"/>
              </a:rPr>
              <a:t> </a:t>
            </a:r>
            <a:r>
              <a:rPr lang="en-US" sz="2000" spc="110" dirty="0">
                <a:solidFill>
                  <a:schemeClr val="accent4"/>
                </a:solidFill>
                <a:latin typeface="Lucida Handwriting" panose="03010101010101010101" pitchFamily="66" charset="0"/>
                <a:cs typeface="Microsoft Sans Serif"/>
              </a:rPr>
              <a:t>of</a:t>
            </a:r>
            <a:r>
              <a:rPr lang="en-US" sz="2000" spc="45" dirty="0">
                <a:solidFill>
                  <a:schemeClr val="accent4"/>
                </a:solidFill>
                <a:latin typeface="Lucida Handwriting" panose="03010101010101010101" pitchFamily="66" charset="0"/>
                <a:cs typeface="Microsoft Sans Serif"/>
              </a:rPr>
              <a:t> </a:t>
            </a:r>
            <a:r>
              <a:rPr lang="en-US" sz="2000" spc="100" dirty="0">
                <a:solidFill>
                  <a:schemeClr val="accent4"/>
                </a:solidFill>
                <a:latin typeface="Lucida Handwriting" panose="03010101010101010101" pitchFamily="66" charset="0"/>
                <a:cs typeface="Microsoft Sans Serif"/>
              </a:rPr>
              <a:t>SCAN</a:t>
            </a:r>
          </a:p>
          <a:p>
            <a:pPr marL="12700">
              <a:lnSpc>
                <a:spcPct val="100000"/>
              </a:lnSpc>
              <a:spcBef>
                <a:spcPts val="940"/>
              </a:spcBef>
            </a:pPr>
            <a:endParaRPr lang="en-US" sz="2000" dirty="0">
              <a:solidFill>
                <a:schemeClr val="accent4"/>
              </a:solidFill>
              <a:latin typeface="Lucida Handwriting" panose="03010101010101010101" pitchFamily="66" charset="0"/>
              <a:cs typeface="Microsoft Sans Serif"/>
            </a:endParaRPr>
          </a:p>
          <a:p>
            <a:pPr>
              <a:lnSpc>
                <a:spcPct val="100000"/>
              </a:lnSpc>
              <a:spcBef>
                <a:spcPts val="5"/>
              </a:spcBef>
            </a:pPr>
            <a:r>
              <a:rPr lang="en-US" sz="1800" spc="-305" dirty="0">
                <a:solidFill>
                  <a:srgbClr val="002060"/>
                </a:solidFill>
                <a:latin typeface="Maiandra GD" panose="020E0502030308020204" pitchFamily="34" charset="0"/>
                <a:cs typeface="Microsoft Sans Serif"/>
              </a:rPr>
              <a:t> </a:t>
            </a:r>
            <a:r>
              <a:rPr lang="en-US" dirty="0">
                <a:latin typeface="Microsoft Sans Serif"/>
                <a:cs typeface="Microsoft Sans Serif"/>
              </a:rPr>
              <a:t>   </a:t>
            </a:r>
            <a:r>
              <a:rPr lang="en-US" sz="2000" spc="85" dirty="0">
                <a:solidFill>
                  <a:srgbClr val="002060"/>
                </a:solidFill>
                <a:latin typeface="Maiandra GD" panose="020E0502030308020204" pitchFamily="34" charset="0"/>
                <a:cs typeface="Microsoft Sans Serif"/>
              </a:rPr>
              <a:t>1.High</a:t>
            </a:r>
            <a:r>
              <a:rPr lang="en-US" sz="2000" spc="-15" dirty="0">
                <a:solidFill>
                  <a:srgbClr val="002060"/>
                </a:solidFill>
                <a:latin typeface="Maiandra GD" panose="020E0502030308020204" pitchFamily="34" charset="0"/>
                <a:cs typeface="Microsoft Sans Serif"/>
              </a:rPr>
              <a:t> </a:t>
            </a:r>
            <a:r>
              <a:rPr lang="en-US" sz="2000" spc="90" dirty="0">
                <a:solidFill>
                  <a:srgbClr val="002060"/>
                </a:solidFill>
                <a:latin typeface="Maiandra GD" panose="020E0502030308020204" pitchFamily="34" charset="0"/>
                <a:cs typeface="Microsoft Sans Serif"/>
              </a:rPr>
              <a:t>throughput.</a:t>
            </a:r>
            <a:endParaRPr lang="en-US" sz="2000" dirty="0">
              <a:solidFill>
                <a:srgbClr val="002060"/>
              </a:solidFill>
              <a:latin typeface="Maiandra GD" panose="020E0502030308020204" pitchFamily="34" charset="0"/>
              <a:cs typeface="Microsoft Sans Serif"/>
            </a:endParaRPr>
          </a:p>
          <a:p>
            <a:pPr>
              <a:lnSpc>
                <a:spcPct val="100000"/>
              </a:lnSpc>
              <a:spcBef>
                <a:spcPts val="5"/>
              </a:spcBef>
            </a:pPr>
            <a:r>
              <a:rPr lang="en-US" sz="2000" spc="110" dirty="0">
                <a:solidFill>
                  <a:srgbClr val="002060"/>
                </a:solidFill>
                <a:latin typeface="Maiandra GD" panose="020E0502030308020204" pitchFamily="34" charset="0"/>
                <a:cs typeface="Microsoft Sans Serif"/>
              </a:rPr>
              <a:t>  2.Low</a:t>
            </a:r>
            <a:r>
              <a:rPr lang="en-US" sz="2000" spc="10" dirty="0">
                <a:solidFill>
                  <a:srgbClr val="002060"/>
                </a:solidFill>
                <a:latin typeface="Maiandra GD" panose="020E0502030308020204" pitchFamily="34" charset="0"/>
                <a:cs typeface="Microsoft Sans Serif"/>
              </a:rPr>
              <a:t> </a:t>
            </a:r>
            <a:r>
              <a:rPr lang="en-US" sz="2000" spc="40" dirty="0">
                <a:solidFill>
                  <a:srgbClr val="002060"/>
                </a:solidFill>
                <a:latin typeface="Maiandra GD" panose="020E0502030308020204" pitchFamily="34" charset="0"/>
                <a:cs typeface="Microsoft Sans Serif"/>
              </a:rPr>
              <a:t>variance</a:t>
            </a:r>
            <a:r>
              <a:rPr lang="en-US" sz="2000" spc="15"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of</a:t>
            </a:r>
            <a:r>
              <a:rPr lang="en-US" sz="2000" spc="15" dirty="0">
                <a:solidFill>
                  <a:srgbClr val="002060"/>
                </a:solidFill>
                <a:latin typeface="Maiandra GD" panose="020E0502030308020204" pitchFamily="34" charset="0"/>
                <a:cs typeface="Microsoft Sans Serif"/>
              </a:rPr>
              <a:t> </a:t>
            </a:r>
            <a:r>
              <a:rPr lang="en-US" sz="2000" spc="55" dirty="0">
                <a:solidFill>
                  <a:srgbClr val="002060"/>
                </a:solidFill>
                <a:latin typeface="Maiandra GD" panose="020E0502030308020204" pitchFamily="34" charset="0"/>
                <a:cs typeface="Microsoft Sans Serif"/>
              </a:rPr>
              <a:t>response</a:t>
            </a:r>
            <a:r>
              <a:rPr lang="en-US" sz="2000" spc="15" dirty="0">
                <a:solidFill>
                  <a:srgbClr val="002060"/>
                </a:solidFill>
                <a:latin typeface="Maiandra GD" panose="020E0502030308020204" pitchFamily="34" charset="0"/>
                <a:cs typeface="Microsoft Sans Serif"/>
              </a:rPr>
              <a:t>.</a:t>
            </a:r>
          </a:p>
          <a:p>
            <a:pPr>
              <a:lnSpc>
                <a:spcPct val="100000"/>
              </a:lnSpc>
              <a:spcBef>
                <a:spcPts val="5"/>
              </a:spcBef>
            </a:pPr>
            <a:r>
              <a:rPr lang="en-US" sz="2000" spc="15" dirty="0">
                <a:solidFill>
                  <a:srgbClr val="002060"/>
                </a:solidFill>
                <a:latin typeface="Maiandra GD" panose="020E0502030308020204" pitchFamily="34" charset="0"/>
                <a:cs typeface="Microsoft Sans Serif"/>
              </a:rPr>
              <a:t>  3.</a:t>
            </a:r>
            <a:r>
              <a:rPr lang="en-US" sz="2000" spc="80" dirty="0">
                <a:solidFill>
                  <a:srgbClr val="002060"/>
                </a:solidFill>
                <a:latin typeface="Maiandra GD" panose="020E0502030308020204" pitchFamily="34" charset="0"/>
                <a:cs typeface="Microsoft Sans Serif"/>
              </a:rPr>
              <a:t>time </a:t>
            </a:r>
            <a:r>
              <a:rPr lang="en-US" sz="2000" spc="-300" dirty="0">
                <a:solidFill>
                  <a:srgbClr val="002060"/>
                </a:solidFill>
                <a:latin typeface="Maiandra GD" panose="020E0502030308020204" pitchFamily="34" charset="0"/>
                <a:cs typeface="Microsoft Sans Serif"/>
              </a:rPr>
              <a:t> </a:t>
            </a:r>
            <a:r>
              <a:rPr lang="en-US" sz="2000" spc="65" dirty="0">
                <a:solidFill>
                  <a:srgbClr val="002060"/>
                </a:solidFill>
                <a:latin typeface="Maiandra GD" panose="020E0502030308020204" pitchFamily="34" charset="0"/>
                <a:cs typeface="Microsoft Sans Serif"/>
              </a:rPr>
              <a:t>Average</a:t>
            </a:r>
            <a:r>
              <a:rPr lang="en-US" sz="2000" spc="20" dirty="0">
                <a:solidFill>
                  <a:srgbClr val="002060"/>
                </a:solidFill>
                <a:latin typeface="Maiandra GD" panose="020E0502030308020204" pitchFamily="34" charset="0"/>
                <a:cs typeface="Microsoft Sans Serif"/>
              </a:rPr>
              <a:t> </a:t>
            </a:r>
            <a:r>
              <a:rPr lang="en-US" sz="2000" spc="55" dirty="0">
                <a:solidFill>
                  <a:srgbClr val="002060"/>
                </a:solidFill>
                <a:latin typeface="Maiandra GD" panose="020E0502030308020204" pitchFamily="34" charset="0"/>
                <a:cs typeface="Microsoft Sans Serif"/>
              </a:rPr>
              <a:t>response</a:t>
            </a:r>
            <a:r>
              <a:rPr lang="en-US" sz="2000" spc="25" dirty="0">
                <a:solidFill>
                  <a:srgbClr val="002060"/>
                </a:solidFill>
                <a:latin typeface="Maiandra GD" panose="020E0502030308020204" pitchFamily="34" charset="0"/>
                <a:cs typeface="Microsoft Sans Serif"/>
              </a:rPr>
              <a:t> </a:t>
            </a:r>
            <a:r>
              <a:rPr lang="en-US" sz="2000" spc="80" dirty="0">
                <a:solidFill>
                  <a:srgbClr val="002060"/>
                </a:solidFill>
                <a:latin typeface="Maiandra GD" panose="020E0502030308020204" pitchFamily="34" charset="0"/>
                <a:cs typeface="Microsoft Sans Serif"/>
              </a:rPr>
              <a:t>time.</a:t>
            </a:r>
            <a:endParaRPr lang="en-US" sz="2000" dirty="0">
              <a:solidFill>
                <a:srgbClr val="002060"/>
              </a:solidFill>
              <a:latin typeface="Maiandra GD" panose="020E0502030308020204" pitchFamily="34" charset="0"/>
              <a:cs typeface="Microsoft Sans Serif"/>
            </a:endParaRPr>
          </a:p>
          <a:p>
            <a:pPr marL="226060" marR="2637155">
              <a:lnSpc>
                <a:spcPct val="146100"/>
              </a:lnSpc>
              <a:spcBef>
                <a:spcPts val="700"/>
              </a:spcBef>
            </a:pPr>
            <a:endParaRPr lang="en-US" sz="1800" dirty="0">
              <a:solidFill>
                <a:srgbClr val="002060"/>
              </a:solidFill>
              <a:latin typeface="Maiandra GD" panose="020E0502030308020204" pitchFamily="34" charset="0"/>
              <a:cs typeface="Microsoft Sans Serif"/>
            </a:endParaRPr>
          </a:p>
          <a:p>
            <a:pPr>
              <a:lnSpc>
                <a:spcPct val="100000"/>
              </a:lnSpc>
            </a:pPr>
            <a:endParaRPr lang="en-US" sz="1600" dirty="0">
              <a:latin typeface="Microsoft Sans Serif"/>
              <a:cs typeface="Microsoft Sans Serif"/>
            </a:endParaRPr>
          </a:p>
          <a:p>
            <a:pPr marL="12700">
              <a:lnSpc>
                <a:spcPct val="100000"/>
              </a:lnSpc>
              <a:spcBef>
                <a:spcPts val="990"/>
              </a:spcBef>
            </a:pPr>
            <a:r>
              <a:rPr lang="en-US" sz="2000" spc="80" dirty="0">
                <a:solidFill>
                  <a:schemeClr val="accent4"/>
                </a:solidFill>
                <a:latin typeface="Lucida Handwriting" panose="03010101010101010101" pitchFamily="66" charset="0"/>
                <a:cs typeface="Microsoft Sans Serif"/>
              </a:rPr>
              <a:t>Disadvantages</a:t>
            </a:r>
            <a:r>
              <a:rPr lang="en-US" sz="2000" spc="50" dirty="0">
                <a:solidFill>
                  <a:schemeClr val="accent4"/>
                </a:solidFill>
                <a:latin typeface="Lucida Handwriting" panose="03010101010101010101" pitchFamily="66" charset="0"/>
                <a:cs typeface="Microsoft Sans Serif"/>
              </a:rPr>
              <a:t> </a:t>
            </a:r>
            <a:r>
              <a:rPr lang="en-US" sz="2000" spc="110" dirty="0">
                <a:solidFill>
                  <a:schemeClr val="accent4"/>
                </a:solidFill>
                <a:latin typeface="Lucida Handwriting" panose="03010101010101010101" pitchFamily="66" charset="0"/>
                <a:cs typeface="Microsoft Sans Serif"/>
              </a:rPr>
              <a:t>of</a:t>
            </a:r>
            <a:r>
              <a:rPr lang="en-US" sz="2000" spc="50" dirty="0">
                <a:solidFill>
                  <a:schemeClr val="accent4"/>
                </a:solidFill>
                <a:latin typeface="Lucida Handwriting" panose="03010101010101010101" pitchFamily="66" charset="0"/>
                <a:cs typeface="Microsoft Sans Serif"/>
              </a:rPr>
              <a:t> </a:t>
            </a:r>
            <a:r>
              <a:rPr lang="en-US" sz="2000" spc="100" dirty="0">
                <a:solidFill>
                  <a:schemeClr val="accent4"/>
                </a:solidFill>
                <a:latin typeface="Lucida Handwriting" panose="03010101010101010101" pitchFamily="66" charset="0"/>
                <a:cs typeface="Microsoft Sans Serif"/>
              </a:rPr>
              <a:t>SCAN</a:t>
            </a:r>
            <a:endParaRPr lang="en-US" sz="2000" dirty="0">
              <a:solidFill>
                <a:schemeClr val="accent4"/>
              </a:solidFill>
              <a:latin typeface="Lucida Handwriting" panose="03010101010101010101" pitchFamily="66" charset="0"/>
              <a:cs typeface="Microsoft Sans Serif"/>
            </a:endParaRPr>
          </a:p>
          <a:p>
            <a:pPr>
              <a:lnSpc>
                <a:spcPct val="100000"/>
              </a:lnSpc>
              <a:spcBef>
                <a:spcPts val="20"/>
              </a:spcBef>
            </a:pPr>
            <a:r>
              <a:rPr lang="en-US" sz="1800" dirty="0">
                <a:latin typeface="Microsoft Sans Serif"/>
                <a:cs typeface="Microsoft Sans Serif"/>
              </a:rPr>
              <a:t>  </a:t>
            </a:r>
          </a:p>
          <a:p>
            <a:pPr>
              <a:spcBef>
                <a:spcPts val="20"/>
              </a:spcBef>
            </a:pPr>
            <a:r>
              <a:rPr lang="en-US" sz="2000" b="0" i="0" dirty="0">
                <a:solidFill>
                  <a:srgbClr val="002060"/>
                </a:solidFill>
                <a:effectLst/>
                <a:latin typeface="Maiandra GD" panose="020E0502030308020204" pitchFamily="34" charset="0"/>
              </a:rPr>
              <a:t>1.Long waiting time for requests for locations just visited by disk arm.</a:t>
            </a:r>
          </a:p>
          <a:p>
            <a:pPr>
              <a:lnSpc>
                <a:spcPct val="100000"/>
              </a:lnSpc>
              <a:spcBef>
                <a:spcPts val="20"/>
              </a:spcBef>
            </a:pPr>
            <a:endParaRPr lang="en-US" sz="1800" dirty="0">
              <a:latin typeface="Microsoft Sans Serif"/>
              <a:cs typeface="Microsoft Sans Serif"/>
            </a:endParaRPr>
          </a:p>
        </p:txBody>
      </p:sp>
    </p:spTree>
    <p:extLst>
      <p:ext uri="{BB962C8B-B14F-4D97-AF65-F5344CB8AC3E}">
        <p14:creationId xmlns:p14="http://schemas.microsoft.com/office/powerpoint/2010/main" val="2056017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6AADA-9A77-32BD-D887-876A41874D57}"/>
              </a:ext>
            </a:extLst>
          </p:cNvPr>
          <p:cNvSpPr>
            <a:spLocks noGrp="1"/>
          </p:cNvSpPr>
          <p:nvPr>
            <p:ph type="title"/>
          </p:nvPr>
        </p:nvSpPr>
        <p:spPr/>
        <p:txBody>
          <a:bodyPr/>
          <a:lstStyle/>
          <a:p>
            <a:r>
              <a:rPr lang="en-US" sz="4800" i="1" spc="60" dirty="0">
                <a:solidFill>
                  <a:srgbClr val="3366FF"/>
                </a:solidFill>
                <a:latin typeface="Arial"/>
                <a:cs typeface="Arial"/>
              </a:rPr>
              <a:t>C-SCAN</a:t>
            </a:r>
            <a:r>
              <a:rPr lang="en-US" sz="4800" i="1" spc="-20" dirty="0">
                <a:solidFill>
                  <a:srgbClr val="3366FF"/>
                </a:solidFill>
                <a:latin typeface="Arial"/>
                <a:cs typeface="Arial"/>
              </a:rPr>
              <a:t> </a:t>
            </a:r>
            <a:r>
              <a:rPr lang="en-US" sz="4800" i="1" spc="45" dirty="0">
                <a:solidFill>
                  <a:srgbClr val="3366FF"/>
                </a:solidFill>
                <a:latin typeface="Arial"/>
                <a:cs typeface="Arial"/>
              </a:rPr>
              <a:t>(</a:t>
            </a:r>
            <a:r>
              <a:rPr lang="en-US" sz="4800" i="1" spc="45" dirty="0" err="1">
                <a:solidFill>
                  <a:srgbClr val="3366FF"/>
                </a:solidFill>
                <a:latin typeface="Arial"/>
                <a:cs typeface="Arial"/>
              </a:rPr>
              <a:t>CIrcular</a:t>
            </a:r>
            <a:r>
              <a:rPr lang="en-US" sz="4800" i="1" spc="-15" dirty="0">
                <a:solidFill>
                  <a:srgbClr val="3366FF"/>
                </a:solidFill>
                <a:latin typeface="Arial"/>
                <a:cs typeface="Arial"/>
              </a:rPr>
              <a:t> </a:t>
            </a:r>
            <a:r>
              <a:rPr lang="en-US" sz="4800" i="1" spc="55" dirty="0">
                <a:solidFill>
                  <a:srgbClr val="3366FF"/>
                </a:solidFill>
                <a:latin typeface="Arial"/>
                <a:cs typeface="Arial"/>
              </a:rPr>
              <a:t>SCAN)</a:t>
            </a:r>
            <a:endParaRPr lang="en-IN" dirty="0">
              <a:solidFill>
                <a:srgbClr val="3366FF"/>
              </a:solidFill>
            </a:endParaRPr>
          </a:p>
        </p:txBody>
      </p:sp>
      <p:sp>
        <p:nvSpPr>
          <p:cNvPr id="3" name="Content Placeholder 2">
            <a:extLst>
              <a:ext uri="{FF2B5EF4-FFF2-40B4-BE49-F238E27FC236}">
                <a16:creationId xmlns:a16="http://schemas.microsoft.com/office/drawing/2014/main" id="{22F16C78-A2EF-17BE-C35A-DE557C2EA0F1}"/>
              </a:ext>
            </a:extLst>
          </p:cNvPr>
          <p:cNvSpPr>
            <a:spLocks noGrp="1"/>
          </p:cNvSpPr>
          <p:nvPr>
            <p:ph idx="1"/>
          </p:nvPr>
        </p:nvSpPr>
        <p:spPr/>
        <p:txBody>
          <a:bodyPr>
            <a:normAutofit lnSpcReduction="10000"/>
          </a:bodyPr>
          <a:lstStyle/>
          <a:p>
            <a:pPr algn="just" rtl="0" fontAlgn="base"/>
            <a:r>
              <a:rPr lang="en-US" sz="2400" b="0" i="0" dirty="0">
                <a:solidFill>
                  <a:schemeClr val="accent1"/>
                </a:solidFill>
                <a:effectLst/>
                <a:latin typeface="Nirmala UI" panose="020B0502040204020203" pitchFamily="34" charset="0"/>
                <a:ea typeface="Nirmala UI" panose="020B0502040204020203" pitchFamily="34" charset="0"/>
                <a:cs typeface="Nirmala UI" panose="020B0502040204020203" pitchFamily="34" charset="0"/>
              </a:rPr>
              <a:t>In the </a:t>
            </a:r>
            <a:r>
              <a:rPr lang="en-US" sz="2400" b="0" i="0" u="sng" dirty="0">
                <a:solidFill>
                  <a:schemeClr val="accent1"/>
                </a:solidFill>
                <a:effectLst/>
                <a:latin typeface="Nirmala UI" panose="020B0502040204020203" pitchFamily="34" charset="0"/>
                <a:ea typeface="Nirmala UI" panose="020B0502040204020203" pitchFamily="34" charset="0"/>
                <a:cs typeface="Nirmala UI" panose="020B0502040204020203" pitchFamily="34" charset="0"/>
                <a:hlinkClick r:id="rId2">
                  <a:extLst>
                    <a:ext uri="{A12FA001-AC4F-418D-AE19-62706E023703}">
                      <ahyp:hlinkClr xmlns:ahyp="http://schemas.microsoft.com/office/drawing/2018/hyperlinkcolor" val="tx"/>
                    </a:ext>
                  </a:extLst>
                </a:hlinkClick>
              </a:rPr>
              <a:t>SCAN algorithm</a:t>
            </a:r>
            <a:r>
              <a:rPr lang="en-US" sz="2400" b="0" i="0" dirty="0">
                <a:solidFill>
                  <a:schemeClr val="accent1"/>
                </a:solidFill>
                <a:effectLst/>
                <a:latin typeface="Nirmala UI" panose="020B0502040204020203" pitchFamily="34" charset="0"/>
                <a:ea typeface="Nirmala UI" panose="020B0502040204020203" pitchFamily="34" charset="0"/>
                <a:cs typeface="Nirmala UI" panose="020B0502040204020203" pitchFamily="34" charset="0"/>
              </a:rPr>
              <a:t>, the disk arm again scans the path that has been scanned, after reversing its direction. So, it may be possible that too many requests are waiting at the other end or there may be zero or few requests pending at the scanned area.</a:t>
            </a:r>
          </a:p>
          <a:p>
            <a:pPr algn="just" rtl="0" fontAlgn="base"/>
            <a:r>
              <a:rPr lang="en-US" sz="2400" b="0" i="0" dirty="0">
                <a:solidFill>
                  <a:schemeClr val="accent1"/>
                </a:solidFill>
                <a:effectLst/>
                <a:latin typeface="Nirmala UI" panose="020B0502040204020203" pitchFamily="34" charset="0"/>
                <a:ea typeface="Nirmala UI" panose="020B0502040204020203" pitchFamily="34" charset="0"/>
                <a:cs typeface="Nirmala UI" panose="020B0502040204020203" pitchFamily="34" charset="0"/>
              </a:rPr>
              <a:t>These situations are avoided in the </a:t>
            </a:r>
            <a:r>
              <a:rPr lang="en-US" sz="2400" b="0" i="1" dirty="0">
                <a:solidFill>
                  <a:schemeClr val="accent1"/>
                </a:solidFill>
                <a:effectLst/>
                <a:latin typeface="Nirmala UI" panose="020B0502040204020203" pitchFamily="34" charset="0"/>
                <a:ea typeface="Nirmala UI" panose="020B0502040204020203" pitchFamily="34" charset="0"/>
                <a:cs typeface="Nirmala UI" panose="020B0502040204020203" pitchFamily="34" charset="0"/>
              </a:rPr>
              <a:t>CSCAN </a:t>
            </a:r>
            <a:r>
              <a:rPr lang="en-US" sz="2400" b="0" i="0" dirty="0">
                <a:solidFill>
                  <a:schemeClr val="accent1"/>
                </a:solidFill>
                <a:effectLst/>
                <a:latin typeface="Nirmala UI" panose="020B0502040204020203" pitchFamily="34" charset="0"/>
                <a:ea typeface="Nirmala UI" panose="020B0502040204020203" pitchFamily="34" charset="0"/>
                <a:cs typeface="Nirmala UI" panose="020B0502040204020203" pitchFamily="34" charset="0"/>
              </a:rPr>
              <a:t>algorithm in which the disk arm instead of reversing its direction goes to the other end of the disk and starts servicing the requests from there. So, the disk arm moves in a circular fashion and this algorithm is also similar to the SCAN algorithm hence it is known as C-SCAN (Circular SCAN).</a:t>
            </a:r>
          </a:p>
          <a:p>
            <a:endParaRPr lang="en-IN" sz="2000" dirty="0"/>
          </a:p>
        </p:txBody>
      </p:sp>
    </p:spTree>
    <p:extLst>
      <p:ext uri="{BB962C8B-B14F-4D97-AF65-F5344CB8AC3E}">
        <p14:creationId xmlns:p14="http://schemas.microsoft.com/office/powerpoint/2010/main" val="3886833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BCDC26-6903-6639-A0BC-70388518CFB0}"/>
              </a:ext>
            </a:extLst>
          </p:cNvPr>
          <p:cNvSpPr txBox="1"/>
          <p:nvPr/>
        </p:nvSpPr>
        <p:spPr>
          <a:xfrm>
            <a:off x="0" y="197302"/>
            <a:ext cx="12359497" cy="1200329"/>
          </a:xfrm>
          <a:prstGeom prst="rect">
            <a:avLst/>
          </a:prstGeom>
          <a:noFill/>
        </p:spPr>
        <p:txBody>
          <a:bodyPr wrap="square">
            <a:spAutoFit/>
          </a:bodyPr>
          <a:lstStyle/>
          <a:p>
            <a:r>
              <a:rPr lang="en-US" sz="1800" dirty="0">
                <a:solidFill>
                  <a:schemeClr val="tx1"/>
                </a:solidFill>
                <a:latin typeface="Rockwell Extra Bold" panose="02060903040505020403" pitchFamily="18" charset="0"/>
              </a:rPr>
              <a:t>Ex:-</a:t>
            </a:r>
          </a:p>
          <a:p>
            <a:endParaRPr lang="en-US" sz="1800" dirty="0">
              <a:solidFill>
                <a:schemeClr val="tx1"/>
              </a:solidFill>
              <a:latin typeface="Rockwell Extra Bold" panose="02060903040505020403" pitchFamily="18" charset="0"/>
            </a:endParaRPr>
          </a:p>
          <a:p>
            <a:r>
              <a:rPr lang="en-US" sz="1800" b="0" i="0" dirty="0">
                <a:solidFill>
                  <a:srgbClr val="FF0000"/>
                </a:solidFill>
                <a:effectLst/>
                <a:latin typeface="Nunito" pitchFamily="2" charset="0"/>
              </a:rPr>
              <a:t>Suppose the requests to be addressed are-82,170,43,140,24,16,190. And the Read/Write arm is at 50, and it is also given that the disk arm should move </a:t>
            </a:r>
            <a:r>
              <a:rPr lang="en-US" sz="1800" b="1" i="0" dirty="0">
                <a:solidFill>
                  <a:srgbClr val="FF0000"/>
                </a:solidFill>
                <a:effectLst/>
                <a:latin typeface="Nunito" pitchFamily="2" charset="0"/>
              </a:rPr>
              <a:t>“towards the larger value”.</a:t>
            </a:r>
            <a:endParaRPr lang="en-IN" sz="1800" dirty="0">
              <a:solidFill>
                <a:srgbClr val="FF0000"/>
              </a:solidFill>
              <a:latin typeface="Rockwell Extra Bold" panose="02060903040505020403" pitchFamily="18" charset="0"/>
            </a:endParaRPr>
          </a:p>
        </p:txBody>
      </p:sp>
      <p:pic>
        <p:nvPicPr>
          <p:cNvPr id="4" name="object 3">
            <a:extLst>
              <a:ext uri="{FF2B5EF4-FFF2-40B4-BE49-F238E27FC236}">
                <a16:creationId xmlns:a16="http://schemas.microsoft.com/office/drawing/2014/main" id="{F7B82212-79B9-A724-49E8-03831278DC91}"/>
              </a:ext>
            </a:extLst>
          </p:cNvPr>
          <p:cNvPicPr/>
          <p:nvPr/>
        </p:nvPicPr>
        <p:blipFill>
          <a:blip r:embed="rId2" cstate="print"/>
          <a:stretch>
            <a:fillRect/>
          </a:stretch>
        </p:blipFill>
        <p:spPr>
          <a:xfrm>
            <a:off x="3500828" y="1731953"/>
            <a:ext cx="4724517" cy="2747764"/>
          </a:xfrm>
          <a:prstGeom prst="rect">
            <a:avLst/>
          </a:prstGeom>
        </p:spPr>
      </p:pic>
      <p:sp>
        <p:nvSpPr>
          <p:cNvPr id="11" name="TextBox 10">
            <a:extLst>
              <a:ext uri="{FF2B5EF4-FFF2-40B4-BE49-F238E27FC236}">
                <a16:creationId xmlns:a16="http://schemas.microsoft.com/office/drawing/2014/main" id="{195C52E9-0C15-59D4-DBC3-130AA15B3FA3}"/>
              </a:ext>
            </a:extLst>
          </p:cNvPr>
          <p:cNvSpPr txBox="1"/>
          <p:nvPr/>
        </p:nvSpPr>
        <p:spPr>
          <a:xfrm>
            <a:off x="327803" y="5731300"/>
            <a:ext cx="6014767" cy="369332"/>
          </a:xfrm>
          <a:prstGeom prst="rect">
            <a:avLst/>
          </a:prstGeom>
          <a:noFill/>
        </p:spPr>
        <p:txBody>
          <a:bodyPr wrap="square">
            <a:spAutoFit/>
          </a:bodyPr>
          <a:lstStyle/>
          <a:p>
            <a:r>
              <a:rPr lang="en-IN" sz="1800" spc="15" dirty="0">
                <a:latin typeface="Consolas"/>
                <a:cs typeface="Consolas"/>
              </a:rPr>
              <a:t>(199-50) </a:t>
            </a:r>
            <a:r>
              <a:rPr lang="en-IN" sz="1800" spc="10" dirty="0">
                <a:latin typeface="Consolas"/>
                <a:cs typeface="Consolas"/>
              </a:rPr>
              <a:t>+</a:t>
            </a:r>
            <a:r>
              <a:rPr lang="en-IN" sz="1800" spc="15" dirty="0">
                <a:latin typeface="Consolas"/>
                <a:cs typeface="Consolas"/>
              </a:rPr>
              <a:t> (199-0) </a:t>
            </a:r>
            <a:r>
              <a:rPr lang="en-IN" sz="1800" spc="10" dirty="0">
                <a:latin typeface="Consolas"/>
                <a:cs typeface="Consolas"/>
              </a:rPr>
              <a:t>+</a:t>
            </a:r>
            <a:r>
              <a:rPr lang="en-IN" sz="1800" spc="15" dirty="0">
                <a:latin typeface="Consolas"/>
                <a:cs typeface="Consolas"/>
              </a:rPr>
              <a:t> (43-0) </a:t>
            </a:r>
            <a:r>
              <a:rPr lang="en-IN" sz="1800" spc="10" dirty="0">
                <a:latin typeface="Consolas"/>
                <a:cs typeface="Consolas"/>
              </a:rPr>
              <a:t>=</a:t>
            </a:r>
            <a:r>
              <a:rPr lang="en-IN" sz="1800" spc="15" dirty="0">
                <a:latin typeface="Consolas"/>
                <a:cs typeface="Consolas"/>
              </a:rPr>
              <a:t> 391</a:t>
            </a:r>
            <a:endParaRPr lang="en-IN" dirty="0"/>
          </a:p>
        </p:txBody>
      </p:sp>
      <p:sp>
        <p:nvSpPr>
          <p:cNvPr id="13" name="TextBox 12">
            <a:extLst>
              <a:ext uri="{FF2B5EF4-FFF2-40B4-BE49-F238E27FC236}">
                <a16:creationId xmlns:a16="http://schemas.microsoft.com/office/drawing/2014/main" id="{AB9B2536-1A19-B46B-945A-99FF0ED481AF}"/>
              </a:ext>
            </a:extLst>
          </p:cNvPr>
          <p:cNvSpPr txBox="1"/>
          <p:nvPr/>
        </p:nvSpPr>
        <p:spPr>
          <a:xfrm>
            <a:off x="254838" y="4814039"/>
            <a:ext cx="11770385" cy="830997"/>
          </a:xfrm>
          <a:prstGeom prst="rect">
            <a:avLst/>
          </a:prstGeom>
          <a:noFill/>
        </p:spPr>
        <p:txBody>
          <a:bodyPr wrap="square">
            <a:spAutoFit/>
          </a:bodyPr>
          <a:lstStyle/>
          <a:p>
            <a:r>
              <a:rPr lang="en-US" sz="2400" b="0" i="0" dirty="0">
                <a:solidFill>
                  <a:schemeClr val="accent3">
                    <a:lumMod val="75000"/>
                  </a:schemeClr>
                </a:solidFill>
                <a:effectLst/>
                <a:latin typeface="Gadugi" panose="020B0502040204020203" pitchFamily="34" charset="0"/>
                <a:ea typeface="Gadugi" panose="020B0502040204020203" pitchFamily="34" charset="0"/>
              </a:rPr>
              <a:t>So, the total overhead movement  (total distance covered by the disk arm) is calculated as:</a:t>
            </a:r>
            <a:endParaRPr lang="en-IN" sz="2400" dirty="0">
              <a:solidFill>
                <a:schemeClr val="accent3">
                  <a:lumMod val="75000"/>
                </a:schemeClr>
              </a:solidFill>
              <a:latin typeface="Gadugi" panose="020B0502040204020203" pitchFamily="34" charset="0"/>
              <a:ea typeface="Gadugi" panose="020B0502040204020203" pitchFamily="34" charset="0"/>
            </a:endParaRPr>
          </a:p>
        </p:txBody>
      </p:sp>
    </p:spTree>
    <p:extLst>
      <p:ext uri="{BB962C8B-B14F-4D97-AF65-F5344CB8AC3E}">
        <p14:creationId xmlns:p14="http://schemas.microsoft.com/office/powerpoint/2010/main" val="2851086925"/>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Custom 41">
    <a:dk1>
      <a:sysClr val="windowText" lastClr="000000"/>
    </a:dk1>
    <a:lt1>
      <a:sysClr val="window" lastClr="FFFFFF"/>
    </a:lt1>
    <a:dk2>
      <a:srgbClr val="39302A"/>
    </a:dk2>
    <a:lt2>
      <a:srgbClr val="E5DEDB"/>
    </a:lt2>
    <a:accent1>
      <a:srgbClr val="F36826"/>
    </a:accent1>
    <a:accent2>
      <a:srgbClr val="FB8E09"/>
    </a:accent2>
    <a:accent3>
      <a:srgbClr val="D48B32"/>
    </a:accent3>
    <a:accent4>
      <a:srgbClr val="E64823"/>
    </a:accent4>
    <a:accent5>
      <a:srgbClr val="FFCA08"/>
    </a:accent5>
    <a:accent6>
      <a:srgbClr val="AF695B"/>
    </a:accent6>
    <a:hlink>
      <a:srgbClr val="2998E3"/>
    </a:hlink>
    <a:folHlink>
      <a:srgbClr val="7F723D"/>
    </a:folHlink>
  </a:clrScheme>
</a:themeOverride>
</file>

<file path=ppt/theme/themeOverride2.xml><?xml version="1.0" encoding="utf-8"?>
<a:themeOverride xmlns:a="http://schemas.openxmlformats.org/drawingml/2006/main">
  <a:clrScheme name="Custom 41">
    <a:dk1>
      <a:sysClr val="windowText" lastClr="000000"/>
    </a:dk1>
    <a:lt1>
      <a:sysClr val="window" lastClr="FFFFFF"/>
    </a:lt1>
    <a:dk2>
      <a:srgbClr val="39302A"/>
    </a:dk2>
    <a:lt2>
      <a:srgbClr val="E5DEDB"/>
    </a:lt2>
    <a:accent1>
      <a:srgbClr val="F36826"/>
    </a:accent1>
    <a:accent2>
      <a:srgbClr val="FB8E09"/>
    </a:accent2>
    <a:accent3>
      <a:srgbClr val="D48B32"/>
    </a:accent3>
    <a:accent4>
      <a:srgbClr val="E64823"/>
    </a:accent4>
    <a:accent5>
      <a:srgbClr val="FFCA08"/>
    </a:accent5>
    <a:accent6>
      <a:srgbClr val="AF695B"/>
    </a:accent6>
    <a:hlink>
      <a:srgbClr val="2998E3"/>
    </a:hlink>
    <a:folHlink>
      <a:srgbClr val="7F723D"/>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F5B1FD9-3BB6-4DA9-A089-3B68C2323D4F}">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38A3B04-B0F3-4C12-A722-52B5CF6D9723}">
  <ds:schemaRefs>
    <ds:schemaRef ds:uri="http://schemas.microsoft.com/sharepoint/v3/contenttype/forms"/>
  </ds:schemaRefs>
</ds:datastoreItem>
</file>

<file path=customXml/itemProps3.xml><?xml version="1.0" encoding="utf-8"?>
<ds:datastoreItem xmlns:ds="http://schemas.openxmlformats.org/officeDocument/2006/customXml" ds:itemID="{1747A963-53E0-44AF-AF13-963FE676C6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{110F0FF4-42C3-47A1-9E7A-CE2B4B525CF6}tf33845126_win32</Template>
  <TotalTime>298</TotalTime>
  <Words>784</Words>
  <Application>Microsoft Office PowerPoint</Application>
  <PresentationFormat>Widescreen</PresentationFormat>
  <Paragraphs>65</Paragraphs>
  <Slides>14</Slides>
  <Notes>0</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14</vt:i4>
      </vt:variant>
    </vt:vector>
  </HeadingPairs>
  <TitlesOfParts>
    <vt:vector size="33" baseType="lpstr">
      <vt:lpstr>Arial</vt:lpstr>
      <vt:lpstr>Arial Black</vt:lpstr>
      <vt:lpstr>Arial Narrow</vt:lpstr>
      <vt:lpstr>Arial Rounded MT Bold</vt:lpstr>
      <vt:lpstr>Bahnschrift</vt:lpstr>
      <vt:lpstr>Bookman Old Style</vt:lpstr>
      <vt:lpstr>Calibri</vt:lpstr>
      <vt:lpstr>Cascadia Code SemiBold</vt:lpstr>
      <vt:lpstr>Consolas</vt:lpstr>
      <vt:lpstr>Franklin Gothic Book</vt:lpstr>
      <vt:lpstr>Gadugi</vt:lpstr>
      <vt:lpstr>Lucida Handwriting</vt:lpstr>
      <vt:lpstr>Lucida Sans Unicode</vt:lpstr>
      <vt:lpstr>Maiandra GD</vt:lpstr>
      <vt:lpstr>Microsoft Sans Serif</vt:lpstr>
      <vt:lpstr>Nirmala UI</vt:lpstr>
      <vt:lpstr>Nunito</vt:lpstr>
      <vt:lpstr>Rockwell Extra Bold</vt:lpstr>
      <vt:lpstr>1_RetrospectVTI</vt:lpstr>
      <vt:lpstr>Disk Scheduling Algorithms</vt:lpstr>
      <vt:lpstr>Disk Scheduling</vt:lpstr>
      <vt:lpstr>Types Of Disk Scheduling algorithms</vt:lpstr>
      <vt:lpstr>FCFS (First Come First Serve)</vt:lpstr>
      <vt:lpstr>PowerPoint Presentation</vt:lpstr>
      <vt:lpstr>PowerPoint Presentation</vt:lpstr>
      <vt:lpstr>SSTF (Shortest Seek Time First)</vt:lpstr>
      <vt:lpstr>PowerPoint Presentation</vt:lpstr>
      <vt:lpstr>PowerPoint Presentation</vt:lpstr>
      <vt:lpstr>                  SCAN (Elevator Algorithm)</vt:lpstr>
      <vt:lpstr>PowerPoint Presentation</vt:lpstr>
      <vt:lpstr>PowerPoint Presentation</vt:lpstr>
      <vt:lpstr>C-SCAN (CIrcular SCAN)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Disk Scheduling Algorithms</dc:title>
  <dc:creator>Ketha Ram</dc:creator>
  <cp:lastModifiedBy>Ketha Ram</cp:lastModifiedBy>
  <cp:revision>1</cp:revision>
  <dcterms:created xsi:type="dcterms:W3CDTF">2024-03-24T05:47:45Z</dcterms:created>
  <dcterms:modified xsi:type="dcterms:W3CDTF">2024-03-24T10:46:29Z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