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7" r:id="rId3"/>
    <p:sldId id="258" r:id="rId4"/>
    <p:sldId id="259" r:id="rId6"/>
    <p:sldId id="260" r:id="rId7"/>
    <p:sldId id="261"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1"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3" Type="http://schemas.openxmlformats.org/officeDocument/2006/relationships/tableStyles" Target="tableStyles.xml"/><Relationship Id="rId12" Type="http://schemas.openxmlformats.org/officeDocument/2006/relationships/viewProps" Target="viewProps.xml"/><Relationship Id="rId11" Type="http://schemas.openxmlformats.org/officeDocument/2006/relationships/presProps" Target="presProps.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BC8106-034A-47C1-ADA6-0A1F9E0E7474}" type="slidenum">
              <a:rPr lang="en-US" smtClean="0"/>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BC8106-034A-47C1-ADA6-0A1F9E0E7474}" type="slidenum">
              <a:rPr lang="en-US" smtClean="0"/>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BC8106-034A-47C1-ADA6-0A1F9E0E7474}" type="slidenum">
              <a:rPr lang="en-US" smtClean="0"/>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6BC8106-034A-47C1-ADA6-0A1F9E0E7474}" type="slidenum">
              <a:rPr lang="en-US" smtClean="0"/>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18960-8005-486C-9A75-10CB2AAC16F9}"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A1C593-65D0-4073-BCC9-577B9352EA97}"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7.png"/><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9.png"/><Relationship Id="rId1"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IN"/>
          </a:p>
        </p:txBody>
      </p:sp>
      <p:pic>
        <p:nvPicPr>
          <p:cNvPr id="13" name="Content Placeholder 12"/>
          <p:cNvPicPr>
            <a:picLocks noGrp="1" noChangeAspect="1"/>
          </p:cNvPicPr>
          <p:nvPr>
            <p:ph idx="1"/>
          </p:nvPr>
        </p:nvPicPr>
        <p:blipFill>
          <a:blip r:embed="rId1"/>
          <a:stretch>
            <a:fillRect/>
          </a:stretch>
        </p:blipFill>
        <p:spPr>
          <a:xfrm>
            <a:off x="-1" y="0"/>
            <a:ext cx="12259573" cy="6858000"/>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Rectangle 89"/>
          <p:cNvSpPr>
            <a:spLocks noGrp="1" noRot="1" noChangeAspect="1" noMove="1" noResize="1" noEditPoints="1" noAdjustHandles="1" noChangeArrowheads="1" noChangeShapeType="1" noTextEdit="1"/>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5"/>
          <p:cNvPicPr>
            <a:picLocks noChangeAspect="1"/>
          </p:cNvPicPr>
          <p:nvPr/>
        </p:nvPicPr>
        <p:blipFill>
          <a:blip r:embed="rId1"/>
          <a:stretch>
            <a:fillRect/>
          </a:stretch>
        </p:blipFill>
        <p:spPr>
          <a:xfrm>
            <a:off x="0" y="-376"/>
            <a:ext cx="10410626" cy="6858000"/>
          </a:xfrm>
          <a:prstGeom prst="rect">
            <a:avLst/>
          </a:prstGeom>
        </p:spPr>
      </p:pic>
      <p:sp>
        <p:nvSpPr>
          <p:cNvPr id="92" name="Rectangle 91"/>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60261" y="333754"/>
            <a:ext cx="6176776" cy="1485900"/>
          </a:xfrm>
        </p:spPr>
        <p:txBody>
          <a:bodyPr vert="horz" lIns="91440" tIns="45720" rIns="91440" bIns="45720" rtlCol="0" anchor="t">
            <a:normAutofit/>
          </a:bodyPr>
          <a:lstStyle/>
          <a:p>
            <a:r>
              <a:rPr lang="en-US" dirty="0"/>
              <a:t>What is air pollution?</a:t>
            </a:r>
            <a:endParaRPr lang="en-US" dirty="0"/>
          </a:p>
        </p:txBody>
      </p:sp>
      <p:sp>
        <p:nvSpPr>
          <p:cNvPr id="94" name="Rectangle 93"/>
          <p:cNvSpPr>
            <a:spLocks noGrp="1" noRot="1" noChangeAspect="1" noMove="1" noResize="1" noEditPoints="1" noAdjustHandles="1" noChangeArrowheads="1" noChangeShapeType="1" noTextEdit="1"/>
          </p:cNvSpPr>
          <p:nvPr/>
        </p:nvSpPr>
        <p:spPr>
          <a:xfrm>
            <a:off x="437354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Picture 7"/>
          <p:cNvPicPr>
            <a:picLocks noChangeAspect="1"/>
          </p:cNvPicPr>
          <p:nvPr/>
        </p:nvPicPr>
        <p:blipFill rotWithShape="1">
          <a:blip r:embed="rId1"/>
          <a:srcRect r="55794"/>
          <a:stretch>
            <a:fillRect/>
          </a:stretch>
        </p:blipFill>
        <p:spPr>
          <a:xfrm>
            <a:off x="13970" y="-122037"/>
            <a:ext cx="4602145" cy="6858000"/>
          </a:xfrm>
          <a:prstGeom prst="rect">
            <a:avLst/>
          </a:prstGeom>
        </p:spPr>
      </p:pic>
      <p:sp>
        <p:nvSpPr>
          <p:cNvPr id="10" name="Content Placeholder 9"/>
          <p:cNvSpPr>
            <a:spLocks noGrp="1"/>
          </p:cNvSpPr>
          <p:nvPr>
            <p:ph sz="half" idx="2"/>
          </p:nvPr>
        </p:nvSpPr>
        <p:spPr>
          <a:xfrm>
            <a:off x="4615601" y="1161286"/>
            <a:ext cx="7486224" cy="5193793"/>
          </a:xfrm>
        </p:spPr>
        <p:txBody>
          <a:bodyPr>
            <a:normAutofit fontScale="92500" lnSpcReduction="20000"/>
          </a:bodyPr>
          <a:lstStyle/>
          <a:p>
            <a:r>
              <a:rPr lang="en-US" sz="2800" dirty="0">
                <a:latin typeface="French Script MT" panose="03020402040607040605" pitchFamily="66" charset="0"/>
              </a:rPr>
              <a:t>Air pollution refers to the release of pollutants into the air—pollutants that are detrimental to human health and the planet. According to the World Health Organization (WHO), each year air pollution is responsible for nearly seven million deaths around the globe. There is nothing more crucial for life than air, and yet because of air pollution, a simple act of breathing contributes to 7 million deaths every year, according to the World Health Organization (WHO). In addition, the global health body informed that almost all the global population (99%) breathe air that exceeds WHO guideline limits containing high levels of pollutants, with low- and middle-income nations suffering from the highest exposures. Experts across the globe have stated that both long-term and short-term exposure to air pollution can result in heart disease, stroke, diabetes, pneumonia, chronic obstructive pulmonary disease exacerbation, and other serious health problems. Wondering what is the solution, as one can’t stop breathing. There are a few things that can be done to avoid the health risks of air pollution.</a:t>
            </a:r>
            <a:endParaRPr lang="en-US" sz="2800" dirty="0">
              <a:latin typeface="French Script MT" panose="03020402040607040605" pitchFamily="66" charset="0"/>
            </a:endParaRPr>
          </a:p>
          <a:p>
            <a:endParaRPr lang="en-IN" dirty="0"/>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p15:prstTrans prst="prestig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Content Placeholder 99"/>
          <p:cNvPicPr>
            <a:picLocks noChangeAspect="1"/>
          </p:cNvPicPr>
          <p:nvPr>
            <p:ph sz="half" idx="2"/>
          </p:nvPr>
        </p:nvPicPr>
        <p:blipFill>
          <a:blip r:embed="rId1"/>
          <a:stretch>
            <a:fillRect/>
          </a:stretch>
        </p:blipFill>
        <p:spPr>
          <a:xfrm>
            <a:off x="0" y="0"/>
            <a:ext cx="12192000" cy="6858000"/>
          </a:xfrm>
          <a:prstGeom prst="rect">
            <a:avLst/>
          </a:prstGeom>
          <a:noFill/>
          <a:ln w="9525">
            <a:noFill/>
          </a:ln>
        </p:spPr>
      </p:pic>
      <p:sp>
        <p:nvSpPr>
          <p:cNvPr id="2" name="Title 1"/>
          <p:cNvSpPr>
            <a:spLocks noGrp="1"/>
          </p:cNvSpPr>
          <p:nvPr>
            <p:ph type="title"/>
          </p:nvPr>
        </p:nvSpPr>
        <p:spPr>
          <a:xfrm>
            <a:off x="168676" y="2017007"/>
            <a:ext cx="5602550" cy="860241"/>
          </a:xfrm>
        </p:spPr>
        <p:txBody>
          <a:bodyPr>
            <a:noAutofit/>
          </a:bodyPr>
          <a:lstStyle/>
          <a:p>
            <a:r>
              <a:rPr lang="en-US" sz="3300" dirty="0"/>
              <a:t>Causes of air pollution</a:t>
            </a:r>
            <a:endParaRPr lang="en-IN" sz="3300" dirty="0"/>
          </a:p>
        </p:txBody>
      </p:sp>
      <p:sp>
        <p:nvSpPr>
          <p:cNvPr id="3" name="Content Placeholder 2"/>
          <p:cNvSpPr>
            <a:spLocks noGrp="1"/>
          </p:cNvSpPr>
          <p:nvPr>
            <p:ph idx="1"/>
          </p:nvPr>
        </p:nvSpPr>
        <p:spPr>
          <a:xfrm>
            <a:off x="5903650" y="2194560"/>
            <a:ext cx="5602550" cy="4024125"/>
          </a:xfrm>
        </p:spPr>
        <p:txBody>
          <a:bodyPr/>
          <a:lstStyle/>
          <a:p>
            <a:pPr marL="0" indent="0">
              <a:buNone/>
            </a:pPr>
            <a:r>
              <a:rPr lang="en-US" dirty="0"/>
              <a:t>Some of the things that cause air pollution are listed below:-</a:t>
            </a:r>
            <a:endParaRPr lang="en-US" dirty="0"/>
          </a:p>
          <a:p>
            <a:r>
              <a:rPr lang="en-US" dirty="0"/>
              <a:t>Burning fossil fuels</a:t>
            </a:r>
            <a:endParaRPr lang="en-US" dirty="0"/>
          </a:p>
          <a:p>
            <a:r>
              <a:rPr lang="en-US" dirty="0"/>
              <a:t>Wildfires</a:t>
            </a:r>
            <a:endParaRPr lang="en-US" dirty="0"/>
          </a:p>
          <a:p>
            <a:r>
              <a:rPr lang="en-US" dirty="0"/>
              <a:t>Open Burning of Garbage Waste</a:t>
            </a:r>
            <a:endParaRPr lang="en-US" dirty="0"/>
          </a:p>
          <a:p>
            <a:r>
              <a:rPr lang="en-US" dirty="0"/>
              <a:t>Smoking</a:t>
            </a:r>
            <a:endParaRPr lang="en-US" dirty="0"/>
          </a:p>
          <a:p>
            <a:r>
              <a:rPr lang="en-US" dirty="0"/>
              <a:t>Industries that release gas into the air</a:t>
            </a:r>
            <a:endParaRPr lang="en-US" dirty="0"/>
          </a:p>
          <a:p>
            <a:r>
              <a:rPr lang="en-US" dirty="0"/>
              <a:t>Construction </a:t>
            </a:r>
            <a:endParaRPr lang="en-US" dirty="0"/>
          </a:p>
          <a:p>
            <a:r>
              <a:rPr lang="en-US" dirty="0"/>
              <a:t>Demolition</a:t>
            </a:r>
            <a:endParaRPr lang="en-US" dirty="0"/>
          </a:p>
        </p:txBody>
      </p:sp>
      <p:pic>
        <p:nvPicPr>
          <p:cNvPr id="7" name="Picture 6"/>
          <p:cNvPicPr>
            <a:picLocks noChangeAspect="1"/>
          </p:cNvPicPr>
          <p:nvPr/>
        </p:nvPicPr>
        <p:blipFill>
          <a:blip r:embed="rId2"/>
          <a:stretch>
            <a:fillRect/>
          </a:stretch>
        </p:blipFill>
        <p:spPr>
          <a:xfrm>
            <a:off x="889988" y="2877248"/>
            <a:ext cx="4196918" cy="3098063"/>
          </a:xfrm>
          <a:prstGeom prst="rect">
            <a:avLst/>
          </a:prstGeom>
          <a:effectLst>
            <a:reflection blurRad="6350" stA="50000" endA="300" endPos="55000" dir="5400000" sy="-100000" algn="bl" rotWithShape="0"/>
          </a:effectLst>
        </p:spPr>
      </p:pic>
      <p:cxnSp>
        <p:nvCxnSpPr>
          <p:cNvPr id="9" name="Straight Connector 8"/>
          <p:cNvCxnSpPr/>
          <p:nvPr/>
        </p:nvCxnSpPr>
        <p:spPr>
          <a:xfrm>
            <a:off x="6602027" y="1854592"/>
            <a:ext cx="350963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729274" y="6055210"/>
            <a:ext cx="352591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Group 36"/>
          <p:cNvGrpSpPr>
            <a:grpSpLocks noGrp="1" noRot="1" noChangeAspect="1" noMove="1" noResize="1" noUngrp="1"/>
          </p:cNvGrpSpPr>
          <p:nvPr/>
        </p:nvGrpSpPr>
        <p:grpSpPr>
          <a:xfrm>
            <a:off x="752858" y="744469"/>
            <a:ext cx="10674117" cy="5349671"/>
            <a:chOff x="752858" y="744469"/>
            <a:chExt cx="10674117" cy="5349671"/>
          </a:xfrm>
        </p:grpSpPr>
        <p:sp>
          <p:nvSpPr>
            <p:cNvPr id="38"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ln>
          </p:spPr>
        </p:sp>
        <p:sp>
          <p:nvSpPr>
            <p:cNvPr id="39"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ln>
          </p:spPr>
        </p:sp>
      </p:grpSp>
      <p:sp useBgFill="1">
        <p:nvSpPr>
          <p:cNvPr id="48" name="Rectangle 40"/>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138004" y="1480929"/>
            <a:ext cx="5607908" cy="3254321"/>
          </a:xfrm>
        </p:spPr>
        <p:txBody>
          <a:bodyPr vert="horz" lIns="91440" tIns="45720" rIns="91440" bIns="45720" rtlCol="0" anchor="b">
            <a:normAutofit/>
          </a:bodyPr>
          <a:lstStyle/>
          <a:p>
            <a:r>
              <a:rPr lang="en-US" sz="5400" cap="all"/>
              <a:t>The pie chart on what causes so much air pollution</a:t>
            </a:r>
            <a:endParaRPr lang="en-US" sz="5400" cap="all"/>
          </a:p>
        </p:txBody>
      </p:sp>
      <p:sp>
        <p:nvSpPr>
          <p:cNvPr id="49" name="Freeform 6"/>
          <p:cNvSpPr>
            <a:spLocks noGrp="1" noRot="1" noChangeAspect="1" noMove="1" noResize="1" noEditPoints="1" noAdjustHandles="1" noChangeArrowheads="1" noChangeShapeType="1" noTextEdit="1"/>
          </p:cNvSpPr>
          <p:nvPr/>
        </p:nvSpPr>
        <p:spPr bwMode="auto">
          <a:xfrm>
            <a:off x="2199584"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ln>
        </p:spPr>
      </p:sp>
      <p:sp>
        <p:nvSpPr>
          <p:cNvPr id="50" name="Freeform 6"/>
          <p:cNvSpPr>
            <a:spLocks noGrp="1" noRot="1" noChangeAspect="1" noMove="1" noResize="1" noEditPoints="1" noAdjustHandles="1" noChangeArrowheads="1" noChangeShapeType="1" noTextEdit="1"/>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ln>
        </p:spPr>
      </p:sp>
      <p:pic>
        <p:nvPicPr>
          <p:cNvPr id="15" name="Picture 14" descr="Chart, pie chart&#10;&#10;Description automatically generated"/>
          <p:cNvPicPr>
            <a:picLocks noChangeAspect="1"/>
          </p:cNvPicPr>
          <p:nvPr/>
        </p:nvPicPr>
        <p:blipFill rotWithShape="1">
          <a:blip r:embed="rId1"/>
          <a:srcRect l="13658" r="12660" b="1"/>
          <a:stretch>
            <a:fillRect/>
          </a:stretch>
        </p:blipFill>
        <p:spPr>
          <a:xfrm>
            <a:off x="1155560" y="1129353"/>
            <a:ext cx="3914583" cy="4582236"/>
          </a:xfrm>
          <a:prstGeom prst="rect">
            <a:avLst/>
          </a:prstGeom>
        </p:spPr>
      </p:pic>
      <p:sp>
        <p:nvSpPr>
          <p:cNvPr id="9" name="AutoShape 2"/>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IN"/>
          </a:p>
        </p:txBody>
      </p:sp>
      <p:sp>
        <p:nvSpPr>
          <p:cNvPr id="10" name="AutoShape 4"/>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IN"/>
          </a:p>
        </p:txBody>
      </p:sp>
      <p:sp>
        <p:nvSpPr>
          <p:cNvPr id="12" name="AutoShape 6"/>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IN"/>
          </a:p>
        </p:txBody>
      </p:sp>
    </p:spTree>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8" name="Rectangle 17"/>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252340" y="2057400"/>
            <a:ext cx="3299579" cy="4160144"/>
          </a:xfrm>
        </p:spPr>
        <p:txBody>
          <a:bodyPr anchor="ctr">
            <a:normAutofit/>
          </a:bodyPr>
          <a:lstStyle/>
          <a:p>
            <a:br>
              <a:rPr lang="en-US" dirty="0"/>
            </a:br>
            <a:endParaRPr lang="en-US" dirty="0"/>
          </a:p>
        </p:txBody>
      </p:sp>
      <p:sp>
        <p:nvSpPr>
          <p:cNvPr id="20" name="Rectangle 19"/>
          <p:cNvSpPr>
            <a:spLocks noGrp="1" noRot="1" noChangeAspect="1" noMove="1" noResize="1" noEditPoints="1" noAdjustHandles="1" noChangeArrowheads="1" noChangeShapeType="1" noTextEdit="1"/>
          </p:cNvSpPr>
          <p:nvPr/>
        </p:nvSpPr>
        <p:spPr>
          <a:xfrm>
            <a:off x="7383661" y="0"/>
            <a:ext cx="228600" cy="6858000"/>
          </a:xfrm>
          <a:prstGeom prst="rect">
            <a:avLst/>
          </a:prstGeom>
          <a:solidFill>
            <a:schemeClr val="tx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7847838" y="314248"/>
            <a:ext cx="3920490" cy="1569660"/>
          </a:xfrm>
          <a:prstGeom prst="rect">
            <a:avLst/>
          </a:prstGeom>
          <a:noFill/>
        </p:spPr>
        <p:txBody>
          <a:bodyPr wrap="square">
            <a:spAutoFit/>
          </a:bodyPr>
          <a:lstStyle/>
          <a:p>
            <a:r>
              <a:rPr lang="en-US" sz="3200" dirty="0"/>
              <a:t>Top Pollution Rates and The Ill Effects of Air Pollution</a:t>
            </a:r>
            <a:endParaRPr lang="en-IN" sz="3200" dirty="0"/>
          </a:p>
        </p:txBody>
      </p:sp>
      <p:sp>
        <p:nvSpPr>
          <p:cNvPr id="14" name="TextBox 13"/>
          <p:cNvSpPr txBox="1"/>
          <p:nvPr/>
        </p:nvSpPr>
        <p:spPr>
          <a:xfrm>
            <a:off x="7619240" y="1919939"/>
            <a:ext cx="4572761" cy="4524315"/>
          </a:xfrm>
          <a:prstGeom prst="rect">
            <a:avLst/>
          </a:prstGeom>
          <a:noFill/>
        </p:spPr>
        <p:txBody>
          <a:bodyPr wrap="square">
            <a:spAutoFit/>
          </a:bodyPr>
          <a:lstStyle/>
          <a:p>
            <a:pPr algn="l"/>
            <a:r>
              <a:rPr lang="en-US" b="0" i="0" dirty="0">
                <a:effectLst/>
                <a:latin typeface="Forte" panose="03060902040502070203" pitchFamily="66" charset="0"/>
              </a:rPr>
              <a:t>Effects of air pollution have impaired human health for a long time. Ever since the industrial revolution, humans have been pumping out large volumes of carbon dioxide and other greenhouse gases.</a:t>
            </a:r>
            <a:endParaRPr lang="en-US" b="0" i="0" dirty="0">
              <a:effectLst/>
              <a:latin typeface="Forte" panose="03060902040502070203" pitchFamily="66" charset="0"/>
            </a:endParaRPr>
          </a:p>
          <a:p>
            <a:pPr algn="l"/>
            <a:r>
              <a:rPr lang="en-US" b="0" i="0" dirty="0">
                <a:effectLst/>
                <a:latin typeface="Forte" panose="03060902040502070203" pitchFamily="66" charset="0"/>
              </a:rPr>
              <a:t>Greenhouse gases are a natural part of the earth’s atmosphere and help to maintain a stable temperature. Without greenhouse gases, the sun’s energy would escape back into space, freezing the earth into a giant snowball. However, when enough quantities of greenhouse gases accumulate, more of the sun’s energy gets trapped within the earth. Initially, global sea-level increases, ambient temperatures rise, weather becomes more unpredictable and violent. </a:t>
            </a:r>
            <a:endParaRPr lang="en-US" b="0" i="0" dirty="0">
              <a:effectLst/>
              <a:latin typeface="Forte" panose="03060902040502070203" pitchFamily="66" charset="0"/>
            </a:endParaRPr>
          </a:p>
        </p:txBody>
      </p:sp>
      <p:pic>
        <p:nvPicPr>
          <p:cNvPr id="16" name="Picture 15"/>
          <p:cNvPicPr>
            <a:picLocks noChangeAspect="1"/>
          </p:cNvPicPr>
          <p:nvPr/>
        </p:nvPicPr>
        <p:blipFill rotWithShape="1">
          <a:blip r:embed="rId1"/>
          <a:srcRect t="8133"/>
          <a:stretch>
            <a:fillRect/>
          </a:stretch>
        </p:blipFill>
        <p:spPr>
          <a:xfrm>
            <a:off x="-1" y="0"/>
            <a:ext cx="7376683" cy="6858000"/>
          </a:xfrm>
          <a:prstGeom prst="rect">
            <a:avLst/>
          </a:prstGeom>
        </p:spPr>
      </p:pic>
      <p:sp>
        <p:nvSpPr>
          <p:cNvPr id="17" name="TextBox 16"/>
          <p:cNvSpPr txBox="1"/>
          <p:nvPr/>
        </p:nvSpPr>
        <p:spPr>
          <a:xfrm>
            <a:off x="5473779" y="6488668"/>
            <a:ext cx="1909882" cy="369332"/>
          </a:xfrm>
          <a:prstGeom prst="rect">
            <a:avLst/>
          </a:prstGeom>
          <a:noFill/>
        </p:spPr>
        <p:txBody>
          <a:bodyPr wrap="none" rtlCol="0">
            <a:spAutoFit/>
          </a:bodyPr>
          <a:lstStyle/>
          <a:p>
            <a:r>
              <a:rPr lang="en-IN" dirty="0">
                <a:solidFill>
                  <a:schemeClr val="bg1"/>
                </a:solidFill>
              </a:rPr>
              <a:t>- Unknown source</a:t>
            </a:r>
            <a:endParaRPr lang="en-IN" dirty="0">
              <a:solidFill>
                <a:schemeClr val="bg1"/>
              </a:solidFill>
            </a:endParaRPr>
          </a:p>
        </p:txBody>
      </p:sp>
      <p:pic>
        <p:nvPicPr>
          <p:cNvPr id="3" name="Picture 2" descr="upload_945057511"/>
          <p:cNvPicPr>
            <a:picLocks noChangeAspect="1"/>
          </p:cNvPicPr>
          <p:nvPr/>
        </p:nvPicPr>
        <p:blipFill>
          <a:blip r:embed="rId2"/>
          <a:stretch>
            <a:fillRect/>
          </a:stretch>
        </p:blipFill>
        <p:spPr>
          <a:xfrm>
            <a:off x="41395" y="0"/>
            <a:ext cx="12142547" cy="6857779"/>
          </a:xfrm>
          <a:prstGeom prst="rect">
            <a:avLst/>
          </a:prstGeom>
        </p:spPr>
      </p:pic>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3" name="Picture 102"/>
          <p:cNvPicPr/>
          <p:nvPr/>
        </p:nvPicPr>
        <p:blipFill>
          <a:blip r:embed="rId1"/>
          <a:stretch>
            <a:fillRect/>
          </a:stretch>
        </p:blipFill>
        <p:spPr>
          <a:xfrm>
            <a:off x="635" y="0"/>
            <a:ext cx="12265025" cy="6858635"/>
          </a:xfrm>
          <a:prstGeom prst="rect">
            <a:avLst/>
          </a:prstGeom>
          <a:noFill/>
          <a:ln w="9525">
            <a:noFill/>
          </a:ln>
        </p:spPr>
      </p:pic>
      <p:sp>
        <p:nvSpPr>
          <p:cNvPr id="2" name="Title 1"/>
          <p:cNvSpPr>
            <a:spLocks noGrp="1"/>
          </p:cNvSpPr>
          <p:nvPr>
            <p:ph type="title"/>
          </p:nvPr>
        </p:nvSpPr>
        <p:spPr>
          <a:xfrm>
            <a:off x="758909" y="1297045"/>
            <a:ext cx="6223055" cy="1090070"/>
          </a:xfrm>
        </p:spPr>
        <p:txBody>
          <a:bodyPr>
            <a:noAutofit/>
          </a:bodyPr>
          <a:p>
            <a:r>
              <a:rPr lang="en-US" altLang="zh-CN" sz="3600">
                <a:latin typeface="Forte" panose="03060902040502070203" pitchFamily="66" charset="0"/>
                <a:ea typeface="Forte" panose="03060902040502070203" pitchFamily="66" charset="0"/>
                <a:cs typeface="Forte" panose="03060902040502070203" pitchFamily="66" charset="0"/>
              </a:rPr>
              <a:t>FAMOUS PEOPLE WHO FOUGHT AGAINST THIS</a:t>
            </a:r>
            <a:endParaRPr lang="zh-CN" altLang="en-US" sz="3600">
              <a:latin typeface="Forte" panose="03060902040502070203" pitchFamily="66" charset="0"/>
              <a:ea typeface="Forte" panose="03060902040502070203" pitchFamily="66" charset="0"/>
              <a:cs typeface="Forte" panose="03060902040502070203" pitchFamily="66" charset="0"/>
            </a:endParaRPr>
          </a:p>
        </p:txBody>
      </p:sp>
      <p:pic>
        <p:nvPicPr>
          <p:cNvPr id="4" name="Picture 3" descr="upload_138977819"/>
          <p:cNvPicPr>
            <a:picLocks noChangeAspect="1"/>
          </p:cNvPicPr>
          <p:nvPr/>
        </p:nvPicPr>
        <p:blipFill>
          <a:blip r:embed="rId2"/>
          <a:stretch>
            <a:fillRect/>
          </a:stretch>
        </p:blipFill>
        <p:spPr>
          <a:xfrm>
            <a:off x="7768470" y="0"/>
            <a:ext cx="4318883" cy="3256410"/>
          </a:xfrm>
          <a:prstGeom prst="rect">
            <a:avLst/>
          </a:prstGeom>
        </p:spPr>
      </p:pic>
      <p:sp>
        <p:nvSpPr>
          <p:cNvPr id="3" name="Text Placeholder 2"/>
          <p:cNvSpPr>
            <a:spLocks noGrp="1"/>
          </p:cNvSpPr>
          <p:nvPr>
            <p:ph type="body" idx="1"/>
          </p:nvPr>
        </p:nvSpPr>
        <p:spPr>
          <a:xfrm>
            <a:off x="455346" y="2552694"/>
            <a:ext cx="8416993" cy="2814863"/>
          </a:xfrm>
        </p:spPr>
        <p:txBody>
          <a:bodyPr/>
          <a:p>
            <a:r>
              <a:rPr lang="zh-CN" altLang="en-US"/>
              <a:t>Hollywood actor and an environment activist </a:t>
            </a:r>
            <a:r>
              <a:rPr lang="zh-CN" altLang="en-US">
                <a:solidFill>
                  <a:schemeClr val="bg1"/>
                </a:solidFill>
              </a:rPr>
              <a:t>Leonardo </a:t>
            </a:r>
            <a:r>
              <a:rPr lang="en-IN" altLang="zh-CN">
                <a:solidFill>
                  <a:schemeClr val="bg1"/>
                </a:solidFill>
              </a:rPr>
              <a:t>D</a:t>
            </a:r>
            <a:r>
              <a:rPr lang="zh-CN" altLang="en-US">
                <a:solidFill>
                  <a:schemeClr val="bg1"/>
                </a:solidFill>
              </a:rPr>
              <a:t>iCaprio </a:t>
            </a:r>
            <a:r>
              <a:rPr lang="zh-CN" altLang="en-US"/>
              <a:t>has shared images of the latest protest held in </a:t>
            </a:r>
            <a:r>
              <a:rPr lang="zh-CN" altLang="en-US">
                <a:solidFill>
                  <a:schemeClr val="bg1"/>
                </a:solidFill>
              </a:rPr>
              <a:t>Delhi against rising air pollution</a:t>
            </a:r>
            <a:r>
              <a:rPr lang="zh-CN" altLang="en-US"/>
              <a:t>-- on his Instagram feed. DiCaprio reposted images about the protest on November 5 where 1500 people participated. Within 20 hours of the actor posting the image, there were over 7 lakh likes on it  </a:t>
            </a:r>
            <a:endParaRPr lang="zh-CN"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1"/>
          <a:srcRect l="10239"/>
          <a:stretch>
            <a:fillRect/>
          </a:stretch>
        </p:blipFill>
        <p:spPr>
          <a:xfrm>
            <a:off x="20" y="10"/>
            <a:ext cx="12191980" cy="6859300"/>
          </a:xfrm>
          <a:prstGeom prst="rect">
            <a:avLst/>
          </a:prstGeom>
        </p:spPr>
      </p:pic>
      <p:sp>
        <p:nvSpPr>
          <p:cNvPr id="23" name="Rectangle 19"/>
          <p:cNvSpPr>
            <a:spLocks noGrp="1" noRot="1" noChangeAspect="1" noMove="1" noResize="1" noEditPoints="1" noAdjustHandles="1" noChangeArrowheads="1" noChangeShapeType="1" noTextEdit="1"/>
          </p:cNvSpPr>
          <p:nvPr/>
        </p:nvSpPr>
        <p:spPr bwMode="ltGray">
          <a:xfrm>
            <a:off x="-258" y="0"/>
            <a:ext cx="12192000" cy="6858000"/>
          </a:xfrm>
          <a:prstGeom prst="rect">
            <a:avLst/>
          </a:prstGeom>
          <a:gradFill flip="none" rotWithShape="1">
            <a:gsLst>
              <a:gs pos="20000">
                <a:schemeClr val="tx2">
                  <a:alpha val="70000"/>
                </a:schemeClr>
              </a:gs>
              <a:gs pos="100000">
                <a:schemeClr val="tx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6"/>
          <p:cNvSpPr>
            <a:spLocks noGrp="1" noRot="1" noChangeAspect="1" noMove="1" noResize="1" noEditPoints="1" noAdjustHandles="1" noChangeArrowheads="1" noChangeShapeType="1" noTextEdit="1"/>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bg2"/>
          </a:solidFill>
          <a:ln w="0">
            <a:noFill/>
            <a:prstDash val="solid"/>
            <a:round/>
          </a:ln>
        </p:spPr>
      </p:sp>
      <p:sp>
        <p:nvSpPr>
          <p:cNvPr id="24" name="Freeform 6"/>
          <p:cNvSpPr>
            <a:spLocks noGrp="1" noRot="1" noChangeAspect="1" noMove="1" noResize="1" noEditPoints="1" noAdjustHandles="1" noChangeArrowheads="1" noChangeShapeType="1" noTextEdit="1"/>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bg2"/>
          </a:solidFill>
          <a:ln w="0">
            <a:noFill/>
            <a:prstDash val="solid"/>
            <a:round/>
          </a:ln>
        </p:spPr>
      </p:sp>
      <p:sp>
        <p:nvSpPr>
          <p:cNvPr id="2" name="Title 1"/>
          <p:cNvSpPr>
            <a:spLocks noGrp="1"/>
          </p:cNvSpPr>
          <p:nvPr>
            <p:ph type="ctrTitle"/>
          </p:nvPr>
        </p:nvSpPr>
        <p:spPr>
          <a:xfrm>
            <a:off x="1915128" y="1788454"/>
            <a:ext cx="8361229" cy="2098226"/>
          </a:xfrm>
        </p:spPr>
        <p:txBody>
          <a:bodyPr>
            <a:normAutofit/>
          </a:bodyPr>
          <a:lstStyle/>
          <a:p>
            <a:r>
              <a:rPr lang="en-US">
                <a:solidFill>
                  <a:schemeClr val="bg2"/>
                </a:solidFill>
              </a:rPr>
              <a:t>Thank you</a:t>
            </a:r>
            <a:endParaRPr lang="en-US" dirty="0">
              <a:solidFill>
                <a:schemeClr val="bg2"/>
              </a:solidFill>
            </a:endParaRPr>
          </a:p>
        </p:txBody>
      </p:sp>
      <p:sp>
        <p:nvSpPr>
          <p:cNvPr id="3" name="Subtitle 2"/>
          <p:cNvSpPr>
            <a:spLocks noGrp="1"/>
          </p:cNvSpPr>
          <p:nvPr>
            <p:ph type="subTitle" idx="1"/>
          </p:nvPr>
        </p:nvSpPr>
        <p:spPr>
          <a:xfrm>
            <a:off x="2679906" y="3956279"/>
            <a:ext cx="6831673" cy="1086237"/>
          </a:xfrm>
        </p:spPr>
        <p:txBody>
          <a:bodyPr>
            <a:normAutofit/>
          </a:bodyPr>
          <a:lstStyle/>
          <a:p>
            <a:pPr>
              <a:spcAft>
                <a:spcPts val="600"/>
              </a:spcAft>
            </a:pPr>
            <a:r>
              <a:rPr lang="en-US">
                <a:solidFill>
                  <a:schemeClr val="bg2"/>
                </a:solidFill>
              </a:rPr>
              <a:t>- Aastha, Adhiraj, Adriraj, Aria, Arush. Aryan</a:t>
            </a:r>
            <a:endParaRPr lang="en-US">
              <a:solidFill>
                <a:schemeClr val="bg2"/>
              </a:solidFill>
            </a:endParaRPr>
          </a:p>
        </p:txBody>
      </p:sp>
      <p:sp>
        <p:nvSpPr>
          <p:cNvPr id="9" name="TextBox 8"/>
          <p:cNvSpPr txBox="1"/>
          <p:nvPr/>
        </p:nvSpPr>
        <p:spPr>
          <a:xfrm>
            <a:off x="3047238" y="3244334"/>
            <a:ext cx="6094476" cy="369332"/>
          </a:xfrm>
          <a:prstGeom prst="rect">
            <a:avLst/>
          </a:prstGeom>
          <a:noFill/>
        </p:spPr>
        <p:txBody>
          <a:bodyPr wrap="square">
            <a:spAutoFit/>
          </a:bodyPr>
          <a:lstStyle/>
          <a:p>
            <a:endParaRPr lang="en-IN" dirty="0"/>
          </a:p>
        </p:txBody>
      </p:sp>
      <p:sp>
        <p:nvSpPr>
          <p:cNvPr id="12" name="TextBox 11"/>
          <p:cNvSpPr txBox="1"/>
          <p:nvPr/>
        </p:nvSpPr>
        <p:spPr>
          <a:xfrm>
            <a:off x="3047238" y="3244334"/>
            <a:ext cx="6094476" cy="369332"/>
          </a:xfrm>
          <a:prstGeom prst="rect">
            <a:avLst/>
          </a:prstGeom>
          <a:noFill/>
        </p:spPr>
        <p:txBody>
          <a:bodyPr wrap="square">
            <a:spAutoFit/>
          </a:bodyPr>
          <a:lstStyle/>
          <a:p>
            <a:endParaRPr lang="en-IN" dirty="0"/>
          </a:p>
        </p:txBody>
      </p:sp>
      <p:sp>
        <p:nvSpPr>
          <p:cNvPr id="14" name="TextBox 13"/>
          <p:cNvSpPr txBox="1"/>
          <p:nvPr/>
        </p:nvSpPr>
        <p:spPr>
          <a:xfrm>
            <a:off x="3047238" y="3244334"/>
            <a:ext cx="6094476" cy="369332"/>
          </a:xfrm>
          <a:prstGeom prst="rect">
            <a:avLst/>
          </a:prstGeom>
          <a:noFill/>
        </p:spPr>
        <p:txBody>
          <a:bodyPr wrap="square">
            <a:spAutoFit/>
          </a:bodyPr>
          <a:lstStyle/>
          <a:p>
            <a:endParaRPr lang="en-IN" dirty="0"/>
          </a:p>
        </p:txBody>
      </p:sp>
    </p:spTree>
  </p:cSld>
  <p:clrMapOvr>
    <a:masterClrMapping/>
  </p:clrMapOvr>
  <p:transition spd="slow">
    <p:push dir="u"/>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2545</Words>
  <Application>WPS Presentation</Application>
  <PresentationFormat>Widescreen</PresentationFormat>
  <Paragraphs>35</Paragraphs>
  <Slides>7</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7</vt:i4>
      </vt:variant>
    </vt:vector>
  </HeadingPairs>
  <TitlesOfParts>
    <vt:vector size="17" baseType="lpstr">
      <vt:lpstr>Arial</vt:lpstr>
      <vt:lpstr>SimSun</vt:lpstr>
      <vt:lpstr>Wingdings</vt:lpstr>
      <vt:lpstr>Calibri Light</vt:lpstr>
      <vt:lpstr>Calibri</vt:lpstr>
      <vt:lpstr>Microsoft YaHei</vt:lpstr>
      <vt:lpstr>Arial Unicode MS</vt:lpstr>
      <vt:lpstr>French Script MT</vt:lpstr>
      <vt:lpstr>Forte</vt:lpstr>
      <vt:lpstr>Office Theme</vt:lpstr>
      <vt:lpstr>PowerPoint 演示文稿</vt:lpstr>
      <vt:lpstr>What is air pollution?</vt:lpstr>
      <vt:lpstr>Causes of air pollution</vt:lpstr>
      <vt:lpstr>The pie chart on what causes so much air pollution</vt:lpstr>
      <vt:lpstr> </vt:lpstr>
      <vt:lpstr>FAMOUS PEOPLE WHO FOUGHT AGAINST THIS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Arush Goyal Jain</cp:lastModifiedBy>
  <cp:revision>1</cp:revision>
  <dcterms:created xsi:type="dcterms:W3CDTF">2022-02-15T05:27:57Z</dcterms:created>
  <dcterms:modified xsi:type="dcterms:W3CDTF">2022-02-15T05:27:57Z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CFBB5E3A51DC4E5A860279468C344E12</vt:lpwstr>
  </property>
  <property fmtid="{D5CDD505-2E9C-101B-9397-08002B2CF9AE}" pid="3" name="KSOProductBuildVer">
    <vt:lpwstr>2057-11.2.0.10311</vt:lpwstr>
  </property>
</Properties>
</file>