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0" r:id="rId1"/>
    <p:sldMasterId id="2147483823" r:id="rId2"/>
  </p:sldMasterIdLst>
  <p:notesMasterIdLst>
    <p:notesMasterId r:id="rId64"/>
  </p:notesMasterIdLst>
  <p:handoutMasterIdLst>
    <p:handoutMasterId r:id="rId65"/>
  </p:handoutMasterIdLst>
  <p:sldIdLst>
    <p:sldId id="355" r:id="rId3"/>
    <p:sldId id="296" r:id="rId4"/>
    <p:sldId id="297" r:id="rId5"/>
    <p:sldId id="298" r:id="rId6"/>
    <p:sldId id="299" r:id="rId7"/>
    <p:sldId id="300" r:id="rId8"/>
    <p:sldId id="301" r:id="rId9"/>
    <p:sldId id="302" r:id="rId10"/>
    <p:sldId id="303" r:id="rId11"/>
    <p:sldId id="356" r:id="rId12"/>
    <p:sldId id="304" r:id="rId13"/>
    <p:sldId id="349" r:id="rId14"/>
    <p:sldId id="350" r:id="rId15"/>
    <p:sldId id="305" r:id="rId16"/>
    <p:sldId id="306" r:id="rId17"/>
    <p:sldId id="307" r:id="rId18"/>
    <p:sldId id="310" r:id="rId19"/>
    <p:sldId id="308" r:id="rId20"/>
    <p:sldId id="309" r:id="rId21"/>
    <p:sldId id="311" r:id="rId22"/>
    <p:sldId id="312" r:id="rId23"/>
    <p:sldId id="357" r:id="rId24"/>
    <p:sldId id="351" r:id="rId25"/>
    <p:sldId id="313" r:id="rId26"/>
    <p:sldId id="314" r:id="rId27"/>
    <p:sldId id="316" r:id="rId28"/>
    <p:sldId id="318" r:id="rId29"/>
    <p:sldId id="358" r:id="rId30"/>
    <p:sldId id="319" r:id="rId31"/>
    <p:sldId id="320" r:id="rId32"/>
    <p:sldId id="321" r:id="rId33"/>
    <p:sldId id="322" r:id="rId34"/>
    <p:sldId id="323" r:id="rId35"/>
    <p:sldId id="324" r:id="rId36"/>
    <p:sldId id="325" r:id="rId37"/>
    <p:sldId id="326" r:id="rId38"/>
    <p:sldId id="327" r:id="rId39"/>
    <p:sldId id="328" r:id="rId40"/>
    <p:sldId id="359" r:id="rId41"/>
    <p:sldId id="360" r:id="rId42"/>
    <p:sldId id="330" r:id="rId43"/>
    <p:sldId id="331" r:id="rId44"/>
    <p:sldId id="332" r:id="rId45"/>
    <p:sldId id="333" r:id="rId46"/>
    <p:sldId id="335" r:id="rId47"/>
    <p:sldId id="336" r:id="rId48"/>
    <p:sldId id="337" r:id="rId49"/>
    <p:sldId id="338" r:id="rId50"/>
    <p:sldId id="339" r:id="rId51"/>
    <p:sldId id="340" r:id="rId52"/>
    <p:sldId id="361" r:id="rId53"/>
    <p:sldId id="341" r:id="rId54"/>
    <p:sldId id="342" r:id="rId55"/>
    <p:sldId id="353" r:id="rId56"/>
    <p:sldId id="354" r:id="rId57"/>
    <p:sldId id="343" r:id="rId58"/>
    <p:sldId id="344" r:id="rId59"/>
    <p:sldId id="345" r:id="rId60"/>
    <p:sldId id="346" r:id="rId61"/>
    <p:sldId id="347" r:id="rId62"/>
    <p:sldId id="348" r:id="rId63"/>
  </p:sldIdLst>
  <p:sldSz cx="9144000" cy="6858000" type="screen4x3"/>
  <p:notesSz cx="6858000" cy="9144000"/>
  <p:defaultTextStyle>
    <a:defPPr>
      <a:defRPr lang="en-US"/>
    </a:defPPr>
    <a:lvl1pPr algn="l" rtl="0" fontAlgn="base">
      <a:spcBef>
        <a:spcPct val="20000"/>
      </a:spcBef>
      <a:spcAft>
        <a:spcPct val="0"/>
      </a:spcAft>
      <a:buChar char="•"/>
      <a:defRPr kern="1200">
        <a:solidFill>
          <a:schemeClr val="tx1"/>
        </a:solidFill>
        <a:latin typeface="Arial" panose="020B0604020202020204" pitchFamily="34" charset="0"/>
        <a:ea typeface="MS PGothic" panose="020B0600070205080204" pitchFamily="34" charset="-128"/>
        <a:cs typeface="+mn-cs"/>
      </a:defRPr>
    </a:lvl1pPr>
    <a:lvl2pPr marL="457200" algn="l" rtl="0" fontAlgn="base">
      <a:spcBef>
        <a:spcPct val="20000"/>
      </a:spcBef>
      <a:spcAft>
        <a:spcPct val="0"/>
      </a:spcAft>
      <a:buChar char="•"/>
      <a:defRPr kern="1200">
        <a:solidFill>
          <a:schemeClr val="tx1"/>
        </a:solidFill>
        <a:latin typeface="Arial" panose="020B0604020202020204" pitchFamily="34" charset="0"/>
        <a:ea typeface="MS PGothic" panose="020B0600070205080204" pitchFamily="34" charset="-128"/>
        <a:cs typeface="+mn-cs"/>
      </a:defRPr>
    </a:lvl2pPr>
    <a:lvl3pPr marL="914400" algn="l" rtl="0" fontAlgn="base">
      <a:spcBef>
        <a:spcPct val="20000"/>
      </a:spcBef>
      <a:spcAft>
        <a:spcPct val="0"/>
      </a:spcAft>
      <a:buChar char="•"/>
      <a:defRPr kern="1200">
        <a:solidFill>
          <a:schemeClr val="tx1"/>
        </a:solidFill>
        <a:latin typeface="Arial" panose="020B0604020202020204" pitchFamily="34" charset="0"/>
        <a:ea typeface="MS PGothic" panose="020B0600070205080204" pitchFamily="34" charset="-128"/>
        <a:cs typeface="+mn-cs"/>
      </a:defRPr>
    </a:lvl3pPr>
    <a:lvl4pPr marL="1371600" algn="l" rtl="0" fontAlgn="base">
      <a:spcBef>
        <a:spcPct val="20000"/>
      </a:spcBef>
      <a:spcAft>
        <a:spcPct val="0"/>
      </a:spcAft>
      <a:buChar char="•"/>
      <a:defRPr kern="1200">
        <a:solidFill>
          <a:schemeClr val="tx1"/>
        </a:solidFill>
        <a:latin typeface="Arial" panose="020B0604020202020204" pitchFamily="34" charset="0"/>
        <a:ea typeface="MS PGothic" panose="020B0600070205080204" pitchFamily="34" charset="-128"/>
        <a:cs typeface="+mn-cs"/>
      </a:defRPr>
    </a:lvl4pPr>
    <a:lvl5pPr marL="1828800" algn="l" rtl="0" fontAlgn="base">
      <a:spcBef>
        <a:spcPct val="20000"/>
      </a:spcBef>
      <a:spcAft>
        <a:spcPct val="0"/>
      </a:spcAft>
      <a:buChar char="•"/>
      <a:defRPr kern="1200">
        <a:solidFill>
          <a:schemeClr val="tx1"/>
        </a:solidFill>
        <a:latin typeface="Arial" panose="020B060402020202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5F71"/>
    <a:srgbClr val="3B204D"/>
    <a:srgbClr val="474164"/>
    <a:srgbClr val="000091"/>
    <a:srgbClr val="376794"/>
    <a:srgbClr val="194F97"/>
    <a:srgbClr val="006B99"/>
    <a:srgbClr val="E7B945"/>
    <a:srgbClr val="F5E3B1"/>
    <a:srgbClr val="F0EE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19" autoAdjust="0"/>
    <p:restoredTop sz="86355" autoAdjust="0"/>
  </p:normalViewPr>
  <p:slideViewPr>
    <p:cSldViewPr>
      <p:cViewPr varScale="1">
        <p:scale>
          <a:sx n="59" d="100"/>
          <a:sy n="59" d="100"/>
        </p:scale>
        <p:origin x="25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50" d="100"/>
        <a:sy n="150" d="100"/>
      </p:scale>
      <p:origin x="0" y="0"/>
    </p:cViewPr>
  </p:sorterViewPr>
  <p:notesViewPr>
    <p:cSldViewPr>
      <p:cViewPr varScale="1">
        <p:scale>
          <a:sx n="54" d="100"/>
          <a:sy n="54" d="100"/>
        </p:scale>
        <p:origin x="2796" y="4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1A200B2-C549-470D-8403-09BB14AB80BB}" type="datetimeFigureOut">
              <a:rPr lang="en-US" smtClean="0"/>
              <a:t>4/18/2024</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A4BD0BF-9AA3-4145-9636-9CBF713D8B0F}" type="slidenum">
              <a:rPr lang="en-US" smtClean="0"/>
              <a:t>‹#›</a:t>
            </a:fld>
            <a:endParaRPr lang="en-US" dirty="0"/>
          </a:p>
        </p:txBody>
      </p:sp>
    </p:spTree>
    <p:extLst>
      <p:ext uri="{BB962C8B-B14F-4D97-AF65-F5344CB8AC3E}">
        <p14:creationId xmlns:p14="http://schemas.microsoft.com/office/powerpoint/2010/main" val="9209383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FontTx/>
              <a:buNone/>
              <a:defRPr sz="1200">
                <a:latin typeface="Arial" charset="0"/>
                <a:ea typeface="+mn-ea"/>
                <a:cs typeface="+mn-cs"/>
              </a:defRPr>
            </a:lvl1pPr>
          </a:lstStyle>
          <a:p>
            <a:pPr>
              <a:defRPr/>
            </a:pPr>
            <a:endParaRPr lang="en-US" dirty="0"/>
          </a:p>
        </p:txBody>
      </p:sp>
      <p:sp>
        <p:nvSpPr>
          <p:cNvPr id="1843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FontTx/>
              <a:buNone/>
              <a:defRPr sz="1200">
                <a:latin typeface="Arial" charset="0"/>
                <a:ea typeface="+mn-ea"/>
                <a:cs typeface="+mn-cs"/>
              </a:defRPr>
            </a:lvl1pPr>
          </a:lstStyle>
          <a:p>
            <a:pPr>
              <a:defRPr/>
            </a:pPr>
            <a:endParaRPr lang="en-US" dirty="0"/>
          </a:p>
        </p:txBody>
      </p:sp>
      <p:sp>
        <p:nvSpPr>
          <p:cNvPr id="2560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43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FontTx/>
              <a:buNone/>
              <a:defRPr sz="1200">
                <a:latin typeface="Arial" charset="0"/>
                <a:ea typeface="+mn-ea"/>
                <a:cs typeface="+mn-cs"/>
              </a:defRPr>
            </a:lvl1pPr>
          </a:lstStyle>
          <a:p>
            <a:pPr>
              <a:defRPr/>
            </a:pPr>
            <a:endParaRPr lang="en-US" dirty="0"/>
          </a:p>
        </p:txBody>
      </p:sp>
      <p:sp>
        <p:nvSpPr>
          <p:cNvPr id="1843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FontTx/>
              <a:buNone/>
              <a:defRPr sz="1200"/>
            </a:lvl1pPr>
          </a:lstStyle>
          <a:p>
            <a:fld id="{829EAEEF-EA87-45A5-AB17-DF2F4D00AFC7}" type="slidenum">
              <a:rPr lang="en-US" altLang="en-US"/>
              <a:pPr/>
              <a:t>‹#›</a:t>
            </a:fld>
            <a:endParaRPr lang="en-US" altLang="en-US" dirty="0"/>
          </a:p>
        </p:txBody>
      </p:sp>
    </p:spTree>
    <p:extLst>
      <p:ext uri="{BB962C8B-B14F-4D97-AF65-F5344CB8AC3E}">
        <p14:creationId xmlns:p14="http://schemas.microsoft.com/office/powerpoint/2010/main" val="167685401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1</a:t>
            </a:fld>
            <a:endParaRPr lang="en-US" altLang="en-US" dirty="0"/>
          </a:p>
        </p:txBody>
      </p:sp>
    </p:spTree>
    <p:extLst>
      <p:ext uri="{BB962C8B-B14F-4D97-AF65-F5344CB8AC3E}">
        <p14:creationId xmlns:p14="http://schemas.microsoft.com/office/powerpoint/2010/main" val="389605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15.1 Neuropsychological Testing </a:t>
            </a:r>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Standardized tests are an important part of a neuropsychological assessment.</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7</a:t>
            </a:fld>
            <a:endParaRPr lang="en-US" altLang="en-US" dirty="0"/>
          </a:p>
        </p:txBody>
      </p:sp>
    </p:spTree>
    <p:extLst>
      <p:ext uri="{BB962C8B-B14F-4D97-AF65-F5344CB8AC3E}">
        <p14:creationId xmlns:p14="http://schemas.microsoft.com/office/powerpoint/2010/main" val="4116843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Figure 15.2 </a:t>
            </a:r>
            <a:r>
              <a:rPr lang="en-US" sz="1200" b="1" i="0" kern="1200" dirty="0">
                <a:solidFill>
                  <a:schemeClr val="tx1"/>
                </a:solidFill>
                <a:effectLst/>
                <a:latin typeface="Arial" charset="0"/>
                <a:ea typeface="MS PGothic" panose="020B0600070205080204" pitchFamily="34" charset="-128"/>
                <a:cs typeface="ＭＳ Ｐゴシック" charset="0"/>
              </a:rPr>
              <a:t>PET Scans for Amyloid</a:t>
            </a:r>
          </a:p>
          <a:p>
            <a:r>
              <a:rPr lang="en-US" sz="1200" b="0" i="0" kern="1200" dirty="0">
                <a:solidFill>
                  <a:schemeClr val="tx1"/>
                </a:solidFill>
                <a:effectLst/>
                <a:latin typeface="Arial" charset="0"/>
                <a:ea typeface="MS PGothic" panose="020B0600070205080204" pitchFamily="34" charset="-128"/>
                <a:cs typeface="ＭＳ Ｐゴシック" charset="0"/>
              </a:rPr>
              <a:t>A useful adjunct to other diagnostic procedures in cases of suspected Alzheimer’s disease is a PET scan that identifies amyloid in the brain. As you can see in this image, the scan of a patient with Alzheimer’s disease shows much more amyloid (the brightly colored areas) than the scan of the healthy person.</a:t>
            </a:r>
          </a:p>
          <a:p>
            <a:endParaRPr lang="en-US" b="1"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13</a:t>
            </a:fld>
            <a:endParaRPr lang="en-US" altLang="en-US" dirty="0"/>
          </a:p>
        </p:txBody>
      </p:sp>
    </p:spTree>
    <p:extLst>
      <p:ext uri="{BB962C8B-B14F-4D97-AF65-F5344CB8AC3E}">
        <p14:creationId xmlns:p14="http://schemas.microsoft.com/office/powerpoint/2010/main" val="2351111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Arial" charset="0"/>
                <a:ea typeface="ＭＳ Ｐゴシック" panose="020B0600070205080204" pitchFamily="34" charset="-128"/>
                <a:cs typeface="ＭＳ Ｐゴシック" charset="0"/>
              </a:rPr>
              <a:t>Figure 15.3 APOE Alleles and the Risk for Alzheimer’s Disease</a:t>
            </a:r>
            <a:r>
              <a:rPr lang="en-US" sz="1200" b="1" kern="1200" baseline="0" dirty="0">
                <a:solidFill>
                  <a:schemeClr val="tx1"/>
                </a:solidFill>
                <a:effectLst/>
                <a:latin typeface="Arial" charset="0"/>
                <a:ea typeface="ＭＳ Ｐゴシック" panose="020B0600070205080204" pitchFamily="34" charset="-128"/>
                <a:cs typeface="ＭＳ Ｐゴシック" charset="0"/>
              </a:rPr>
              <a:t> </a:t>
            </a:r>
            <a:r>
              <a:rPr lang="en-US" sz="1200" kern="1200" dirty="0">
                <a:solidFill>
                  <a:schemeClr val="tx1"/>
                </a:solidFill>
                <a:effectLst/>
                <a:latin typeface="Arial" charset="0"/>
                <a:ea typeface="ＭＳ Ｐゴシック" panose="020B0600070205080204" pitchFamily="34" charset="-128"/>
                <a:cs typeface="ＭＳ Ｐゴシック" charset="0"/>
              </a:rPr>
              <a:t>This image compares the relative frequency of Alzheimer’s disease among people with the six possible allele combinations for the APOE gene. Having one or two copies of the ε4 allele of the APOE gene increases a person’s risk for Alzheimer’s disease. The ε3 allele is the most common form of APOE and does not seem to impact risk for Alzheimer’s disease one way or the other. The least common form of APOE, the ε2 allele, appears to convey some protection from Alzheimer’s disease.</a:t>
            </a:r>
          </a:p>
          <a:p>
            <a:r>
              <a:rPr lang="en-US" sz="1200" kern="1200" dirty="0">
                <a:solidFill>
                  <a:schemeClr val="tx1"/>
                </a:solidFill>
                <a:effectLst/>
                <a:latin typeface="Arial" charset="0"/>
                <a:ea typeface="ＭＳ Ｐゴシック" panose="020B0600070205080204" pitchFamily="34" charset="-128"/>
                <a:cs typeface="ＭＳ Ｐゴシック" charset="0"/>
              </a:rPr>
              <a:t>Source: https://www.google.com/patents/WO1994009155A1?cl=en</a:t>
            </a:r>
          </a:p>
          <a:p>
            <a:endParaRPr 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14</a:t>
            </a:fld>
            <a:endParaRPr lang="en-US" altLang="en-US" dirty="0"/>
          </a:p>
        </p:txBody>
      </p:sp>
    </p:spTree>
    <p:extLst>
      <p:ext uri="{BB962C8B-B14F-4D97-AF65-F5344CB8AC3E}">
        <p14:creationId xmlns:p14="http://schemas.microsoft.com/office/powerpoint/2010/main" val="16980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15.4 Alzheimer’s Disease Produces Structural Abnormalities in Neurons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This image illustrates the abnormal structural effects of Alzheimer’s disease on neurons. The cone-shaped elements are neurofibrillary tangles, and the brown clumps are amyloid plaques found in the brain of a patient who died from Alzheimer’s disease.</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 ISM/Phototake – All rights reserved.</a:t>
            </a:r>
            <a:endParaRPr 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15</a:t>
            </a:fld>
            <a:endParaRPr lang="en-US" altLang="en-US" dirty="0"/>
          </a:p>
        </p:txBody>
      </p:sp>
    </p:spTree>
    <p:extLst>
      <p:ext uri="{BB962C8B-B14F-4D97-AF65-F5344CB8AC3E}">
        <p14:creationId xmlns:p14="http://schemas.microsoft.com/office/powerpoint/2010/main" val="2336183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15.5 The Brain’s Blood Supply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Due to the brain’s enormous need for oxygen, it is supplied by a rich network of blood vessels. Interruptions to this supply produce rapid changes in brain function and, potentially, infarct and death.</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CNRI/Science Source</a:t>
            </a:r>
            <a:endParaRPr 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18</a:t>
            </a:fld>
            <a:endParaRPr lang="en-US" altLang="en-US" dirty="0"/>
          </a:p>
        </p:txBody>
      </p:sp>
    </p:spTree>
    <p:extLst>
      <p:ext uri="{BB962C8B-B14F-4D97-AF65-F5344CB8AC3E}">
        <p14:creationId xmlns:p14="http://schemas.microsoft.com/office/powerpoint/2010/main" val="1834136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a:t>Table 15.1 Characteristics of Types of Strike</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19</a:t>
            </a:fld>
            <a:endParaRPr lang="en-US" altLang="en-US" dirty="0"/>
          </a:p>
        </p:txBody>
      </p:sp>
    </p:spTree>
    <p:extLst>
      <p:ext uri="{BB962C8B-B14F-4D97-AF65-F5344CB8AC3E}">
        <p14:creationId xmlns:p14="http://schemas.microsoft.com/office/powerpoint/2010/main" val="2171401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15.6 Brain Infarct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When an area of the brain is deprived of oxygen for a sufficient amount of time, cells begin to die. The area of dead tissue is referred to as an infarct. In this image, the patient suffered a fatal infarct in the right frontal lobe.</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James Cavallini/Science Source</a:t>
            </a:r>
            <a:endParaRPr 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20</a:t>
            </a:fld>
            <a:endParaRPr lang="en-US" altLang="en-US" dirty="0"/>
          </a:p>
        </p:txBody>
      </p:sp>
    </p:spTree>
    <p:extLst>
      <p:ext uri="{BB962C8B-B14F-4D97-AF65-F5344CB8AC3E}">
        <p14:creationId xmlns:p14="http://schemas.microsoft.com/office/powerpoint/2010/main" val="19704764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15.7 Sources of Military TBI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The 7 percent of U.S. combat veterans experiencing TBI as a result of serving in Iraq and Afghanistan between 2004 and 2009 were injured in a variety of situations.</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24</a:t>
            </a:fld>
            <a:endParaRPr lang="en-US" altLang="en-US" dirty="0"/>
          </a:p>
        </p:txBody>
      </p:sp>
    </p:spTree>
    <p:extLst>
      <p:ext uri="{BB962C8B-B14F-4D97-AF65-F5344CB8AC3E}">
        <p14:creationId xmlns:p14="http://schemas.microsoft.com/office/powerpoint/2010/main" val="5613338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15.8 Coup and Countercoup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In concussions, the coup, shown here in blue, is an injury that occurs at the site of the blow. When the blow pushes the brain in the opposite direction, a second area of injury occurs, known as the countercoup, shown here in red.</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25</a:t>
            </a:fld>
            <a:endParaRPr lang="en-US" altLang="en-US" dirty="0"/>
          </a:p>
        </p:txBody>
      </p:sp>
    </p:spTree>
    <p:extLst>
      <p:ext uri="{BB962C8B-B14F-4D97-AF65-F5344CB8AC3E}">
        <p14:creationId xmlns:p14="http://schemas.microsoft.com/office/powerpoint/2010/main" val="12032560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15.9 Boxers Risk Repeated Head Injuries</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Boxer Jerry Quarry, shown on the left fighting Muhammad Ali, developed traumatic brain injury (TBI) as a result of repeated concussions. This type of TBI causes slurred speech, memory impairment, lack of coordination, personality changes, and a Parkinson-like syndrome.</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AP Images</a:t>
            </a:r>
            <a:endParaRPr lang="en-US" alt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26</a:t>
            </a:fld>
            <a:endParaRPr lang="en-US" altLang="en-US" dirty="0"/>
          </a:p>
        </p:txBody>
      </p:sp>
    </p:spTree>
    <p:extLst>
      <p:ext uri="{BB962C8B-B14F-4D97-AF65-F5344CB8AC3E}">
        <p14:creationId xmlns:p14="http://schemas.microsoft.com/office/powerpoint/2010/main" val="7523789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15.10 HIV Viral Particles Bud from an Infected Cell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In cases of HAND, many cells containing the HIV virus can be observed. In the image shown here, the particles budding from an infected cell burst, leading to further spreading of the virus within the brain.</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Scott Camazine/Alamy</a:t>
            </a:r>
            <a:endParaRPr 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30</a:t>
            </a:fld>
            <a:endParaRPr lang="en-US" altLang="en-US" dirty="0"/>
          </a:p>
        </p:txBody>
      </p:sp>
    </p:spTree>
    <p:extLst>
      <p:ext uri="{BB962C8B-B14F-4D97-AF65-F5344CB8AC3E}">
        <p14:creationId xmlns:p14="http://schemas.microsoft.com/office/powerpoint/2010/main" val="11480789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15.11 Bovine Spongiform Encephalopathy (“Mad-Cow” Disease)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This image shows the characteristic damage to the brain that gives the TSEs the name </a:t>
            </a:r>
            <a:r>
              <a:rPr lang="en-US" sz="1200" b="0" i="1" u="none" strike="noStrike" kern="1200" baseline="0" dirty="0">
                <a:solidFill>
                  <a:schemeClr val="tx1"/>
                </a:solidFill>
                <a:latin typeface="Arial" charset="0"/>
                <a:ea typeface="ＭＳ Ｐゴシック" panose="020B0600070205080204" pitchFamily="34" charset="-128"/>
                <a:cs typeface="ＭＳ Ｐゴシック" charset="0"/>
              </a:rPr>
              <a:t>spongiform.</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33</a:t>
            </a:fld>
            <a:endParaRPr lang="en-US" altLang="en-US" dirty="0"/>
          </a:p>
        </p:txBody>
      </p:sp>
    </p:spTree>
    <p:extLst>
      <p:ext uri="{BB962C8B-B14F-4D97-AF65-F5344CB8AC3E}">
        <p14:creationId xmlns:p14="http://schemas.microsoft.com/office/powerpoint/2010/main" val="2366697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15.12 Prion Proteins Have Normal and Abnormal Forms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It appears that the abnormal PrP (shown in red) can change the structure of normal PrP (shown in green) with which it comes into contact, spreading the condition throughout the nervous system.</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34</a:t>
            </a:fld>
            <a:endParaRPr lang="en-US" altLang="en-US" dirty="0"/>
          </a:p>
        </p:txBody>
      </p:sp>
    </p:spTree>
    <p:extLst>
      <p:ext uri="{BB962C8B-B14F-4D97-AF65-F5344CB8AC3E}">
        <p14:creationId xmlns:p14="http://schemas.microsoft.com/office/powerpoint/2010/main" val="34207224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15.13 A Sheep </a:t>
            </a:r>
            <a:r>
              <a:rPr lang="it-IT" sz="1200" b="1" i="0" u="none" strike="noStrike" kern="1200" baseline="0" dirty="0">
                <a:solidFill>
                  <a:schemeClr val="tx1"/>
                </a:solidFill>
                <a:latin typeface="Arial" charset="0"/>
                <a:ea typeface="ＭＳ Ｐゴシック" panose="020B0600070205080204" pitchFamily="34" charset="-128"/>
                <a:cs typeface="ＭＳ Ｐゴシック" charset="0"/>
              </a:rPr>
              <a:t>with Scrapie </a:t>
            </a:r>
          </a:p>
          <a:p>
            <a:r>
              <a:rPr lang="it-IT" sz="1200" b="0" i="0" u="none" strike="noStrike" kern="1200" baseline="0" dirty="0">
                <a:solidFill>
                  <a:schemeClr val="tx1"/>
                </a:solidFill>
                <a:latin typeface="Arial" charset="0"/>
                <a:ea typeface="ＭＳ Ｐゴシック" panose="020B0600070205080204" pitchFamily="34" charset="-128"/>
                <a:cs typeface="ＭＳ Ｐゴシック" charset="0"/>
              </a:rPr>
              <a:t>Scrapie, a TSE </a:t>
            </a:r>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affecting sheep and goats, was first observed 300 years ago in England. The condition was named after the fact that afflicted sheep scraped themselves</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against other objects, removing much of their wool.</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Michele Crocheck, USDA, APHIS, VS, NVSL</a:t>
            </a:r>
            <a:endParaRPr 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35</a:t>
            </a:fld>
            <a:endParaRPr lang="en-US" altLang="en-US" dirty="0"/>
          </a:p>
        </p:txBody>
      </p:sp>
    </p:spTree>
    <p:extLst>
      <p:ext uri="{BB962C8B-B14F-4D97-AF65-F5344CB8AC3E}">
        <p14:creationId xmlns:p14="http://schemas.microsoft.com/office/powerpoint/2010/main" val="785265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15.14 Kuru Occurred Among the Fore of New Guinea</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This photograph of two Fore women with kuru was among Gadjusek’s original field study photos taken in 1960. Both women required the use of a stick to stand, and they died within six months.</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36</a:t>
            </a:fld>
            <a:endParaRPr lang="en-US" altLang="en-US" dirty="0"/>
          </a:p>
        </p:txBody>
      </p:sp>
    </p:spTree>
    <p:extLst>
      <p:ext uri="{BB962C8B-B14F-4D97-AF65-F5344CB8AC3E}">
        <p14:creationId xmlns:p14="http://schemas.microsoft.com/office/powerpoint/2010/main" val="19650440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15.15 Time Course of the BSE Epidemic in the United Kingdom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Steps that have been taken against the BSE epidemic in the United Kingdom are working. The use of sheep, goats, or cattle in animal feed has been banned, and cattle exports to other countries ceased. These data reflect the long incubation periods of TSEs. The benefits of the new feeding practices did not show until several years had passed. In addition, the first related case of vCJD was diagnosed several years after the disease in cattle had been identified and addressed. </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37</a:t>
            </a:fld>
            <a:endParaRPr lang="en-US" altLang="en-US" dirty="0"/>
          </a:p>
        </p:txBody>
      </p:sp>
    </p:spTree>
    <p:extLst>
      <p:ext uri="{BB962C8B-B14F-4D97-AF65-F5344CB8AC3E}">
        <p14:creationId xmlns:p14="http://schemas.microsoft.com/office/powerpoint/2010/main" val="2604405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Arial" charset="0"/>
                <a:ea typeface="ＭＳ Ｐゴシック" panose="020B0600070205080204" pitchFamily="34" charset="-128"/>
                <a:cs typeface="ＭＳ Ｐゴシック" charset="0"/>
              </a:rPr>
              <a:t>Figure 15.17</a:t>
            </a:r>
            <a:r>
              <a:rPr lang="en-US" sz="1200" b="1" kern="1200" baseline="0" dirty="0">
                <a:solidFill>
                  <a:schemeClr val="tx1"/>
                </a:solidFill>
                <a:effectLst/>
                <a:latin typeface="Arial" charset="0"/>
                <a:ea typeface="ＭＳ Ｐゴシック" panose="020B0600070205080204" pitchFamily="34" charset="-128"/>
                <a:cs typeface="ＭＳ Ｐゴシック" charset="0"/>
              </a:rPr>
              <a:t> </a:t>
            </a:r>
            <a:r>
              <a:rPr lang="en-US" sz="1200" b="1" kern="1200" dirty="0">
                <a:solidFill>
                  <a:schemeClr val="tx1"/>
                </a:solidFill>
                <a:effectLst/>
                <a:latin typeface="Arial" charset="0"/>
                <a:ea typeface="ＭＳ Ｐゴシック" panose="020B0600070205080204" pitchFamily="34" charset="-128"/>
                <a:cs typeface="ＭＳ Ｐゴシック" charset="0"/>
              </a:rPr>
              <a:t>Brain and CNS Tumors and Age</a:t>
            </a:r>
          </a:p>
          <a:p>
            <a:r>
              <a:rPr lang="en-US" sz="1200" kern="1200" dirty="0">
                <a:solidFill>
                  <a:schemeClr val="tx1"/>
                </a:solidFill>
                <a:effectLst/>
                <a:latin typeface="Arial" charset="0"/>
                <a:ea typeface="ＭＳ Ｐゴシック" panose="020B0600070205080204" pitchFamily="34" charset="-128"/>
                <a:cs typeface="ＭＳ Ｐゴシック" charset="0"/>
              </a:rPr>
              <a:t>Among children and youth under the age of 19 years, tumors of the brain and central nervous system are the most common type of tumor. Among adults ages 20 and older, however, brain and central nervous system tumors are bypassed by prostate (in men), breast, lung, colon, uterine, and urinary tumors.</a:t>
            </a:r>
          </a:p>
          <a:p>
            <a:r>
              <a:rPr lang="en-US" sz="1200" kern="1200" dirty="0">
                <a:solidFill>
                  <a:schemeClr val="tx1"/>
                </a:solidFill>
                <a:effectLst/>
                <a:latin typeface="Arial" charset="0"/>
                <a:ea typeface="ＭＳ Ｐゴシック" panose="020B0600070205080204" pitchFamily="34" charset="-128"/>
                <a:cs typeface="ＭＳ Ｐゴシック" charset="0"/>
              </a:rPr>
              <a:t> </a:t>
            </a:r>
          </a:p>
          <a:p>
            <a:r>
              <a:rPr lang="en-US" sz="1200" kern="1200" dirty="0">
                <a:solidFill>
                  <a:schemeClr val="tx1"/>
                </a:solidFill>
                <a:effectLst/>
                <a:latin typeface="Arial" charset="0"/>
                <a:ea typeface="ＭＳ Ｐゴシック" panose="020B0600070205080204" pitchFamily="34" charset="-128"/>
                <a:cs typeface="ＭＳ Ｐゴシック" charset="0"/>
              </a:rPr>
              <a:t>and central nervous system tumors diagnosed in the United States in 2008-2012. Neuro-oncology, 17(suppl 4), iv1-iv62.</a:t>
            </a:r>
          </a:p>
          <a:p>
            <a:endParaRPr 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42</a:t>
            </a:fld>
            <a:endParaRPr lang="en-US" altLang="en-US" dirty="0"/>
          </a:p>
        </p:txBody>
      </p:sp>
    </p:spTree>
    <p:extLst>
      <p:ext uri="{BB962C8B-B14F-4D97-AF65-F5344CB8AC3E}">
        <p14:creationId xmlns:p14="http://schemas.microsoft.com/office/powerpoint/2010/main" val="18198187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15.18 Complicated Neurocysticercosis Involves Multiple Infections in the Brain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Simple neurocysticercosis usually involves a single cyst and is typical of cases that occur in areas of the world in which the condition is not well established. In the case depicted here, multiple cysts have occurred. These complicated cases usually occur in areas in which the condition is common.</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44</a:t>
            </a:fld>
            <a:endParaRPr lang="en-US" altLang="en-US" dirty="0"/>
          </a:p>
        </p:txBody>
      </p:sp>
    </p:spTree>
    <p:extLst>
      <p:ext uri="{BB962C8B-B14F-4D97-AF65-F5344CB8AC3E}">
        <p14:creationId xmlns:p14="http://schemas.microsoft.com/office/powerpoint/2010/main" val="20560520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Arial" charset="0"/>
                <a:ea typeface="ＭＳ Ｐゴシック" panose="020B0600070205080204" pitchFamily="34" charset="-128"/>
                <a:cs typeface="ＭＳ Ｐゴシック" charset="0"/>
              </a:rPr>
              <a:t>Figure 15.19</a:t>
            </a:r>
            <a:r>
              <a:rPr lang="en-US" sz="1200" b="1" kern="1200" baseline="0" dirty="0">
                <a:solidFill>
                  <a:schemeClr val="tx1"/>
                </a:solidFill>
                <a:effectLst/>
                <a:latin typeface="Arial" charset="0"/>
                <a:ea typeface="ＭＳ Ｐゴシック" panose="020B0600070205080204" pitchFamily="34" charset="-128"/>
                <a:cs typeface="ＭＳ Ｐゴシック" charset="0"/>
              </a:rPr>
              <a:t> </a:t>
            </a:r>
            <a:r>
              <a:rPr lang="en-US" sz="1200" b="1" kern="1200" dirty="0">
                <a:solidFill>
                  <a:schemeClr val="tx1"/>
                </a:solidFill>
                <a:effectLst/>
                <a:latin typeface="Arial" charset="0"/>
                <a:ea typeface="ＭＳ Ｐゴシック" panose="020B0600070205080204" pitchFamily="34" charset="-128"/>
                <a:cs typeface="ＭＳ Ｐゴシック" charset="0"/>
              </a:rPr>
              <a:t>The Zika Virus and Microcephaly</a:t>
            </a:r>
          </a:p>
          <a:p>
            <a:r>
              <a:rPr lang="en-US" sz="1200" kern="1200" dirty="0">
                <a:solidFill>
                  <a:schemeClr val="tx1"/>
                </a:solidFill>
                <a:effectLst/>
                <a:latin typeface="Arial" charset="0"/>
                <a:ea typeface="ＭＳ Ｐゴシック" panose="020B0600070205080204" pitchFamily="34" charset="-128"/>
                <a:cs typeface="ＭＳ Ｐゴシック" charset="0"/>
              </a:rPr>
              <a:t>Symptoms of the Zika virus in otherwise healthy adults are not particularly worrisome, but if a pregnant woman contracts the virus, her child might display microcephaly. Microcephaly, which can also be caused by exposure of the fetus to environmental toxins, drugs and alcohol, and other infections (cytomegalovirus, rubella, and varicella), is associated with impaired cognitive development, delays in speech and motor functions, and hyperactivity.</a:t>
            </a:r>
          </a:p>
          <a:p>
            <a:endParaRPr 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45</a:t>
            </a:fld>
            <a:endParaRPr lang="en-US" altLang="en-US" dirty="0"/>
          </a:p>
        </p:txBody>
      </p:sp>
    </p:spTree>
    <p:extLst>
      <p:ext uri="{BB962C8B-B14F-4D97-AF65-F5344CB8AC3E}">
        <p14:creationId xmlns:p14="http://schemas.microsoft.com/office/powerpoint/2010/main" val="3374803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15.20 Pathways for the Spread of Partial and Generalized Seizures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(a) Partial seizures originate in a focus and spread to cortical and subcortical structures. (b) Generalized seizures do not originate in a focus. Once they begin, generalized seizures spread through the brain symmetrically via connections between the thalamus and cortex.</a:t>
            </a:r>
          </a:p>
          <a:p>
            <a:endParaRPr lang="en-US" altLang="en-US" dirty="0"/>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48</a:t>
            </a:fld>
            <a:endParaRPr lang="en-US" altLang="en-US" dirty="0"/>
          </a:p>
        </p:txBody>
      </p:sp>
    </p:spTree>
    <p:extLst>
      <p:ext uri="{BB962C8B-B14F-4D97-AF65-F5344CB8AC3E}">
        <p14:creationId xmlns:p14="http://schemas.microsoft.com/office/powerpoint/2010/main" val="34057027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15.21 EEG Recordings During Generalized Seizures </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In the upper image, we see recordings made during the stages of a tonic-clonic seizure. The lower image shows recordings made during an absence seizure. These recordings illustrate the characteristic “3/sec spike and wave” pattern that generally accompanies this type of seizure.</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49</a:t>
            </a:fld>
            <a:endParaRPr lang="en-US" altLang="en-US" dirty="0"/>
          </a:p>
        </p:txBody>
      </p:sp>
    </p:spTree>
    <p:extLst>
      <p:ext uri="{BB962C8B-B14F-4D97-AF65-F5344CB8AC3E}">
        <p14:creationId xmlns:p14="http://schemas.microsoft.com/office/powerpoint/2010/main" val="21561526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15.22 Multiple Sclerosis Damages Myelin</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In cases of multiple sclerosis, the body’s immune system attacks the oligodendrocytes myelinating axons of some central nervous system neurons. Consequently, electrical signals are not transmitted efficiently, leading to a variety of cognitive, sensory, and motor deficits.</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52</a:t>
            </a:fld>
            <a:endParaRPr lang="en-US" altLang="en-US" dirty="0"/>
          </a:p>
        </p:txBody>
      </p:sp>
    </p:spTree>
    <p:extLst>
      <p:ext uri="{BB962C8B-B14F-4D97-AF65-F5344CB8AC3E}">
        <p14:creationId xmlns:p14="http://schemas.microsoft.com/office/powerpoint/2010/main" val="31577318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Figure 15.23 </a:t>
            </a:r>
            <a:r>
              <a:rPr lang="en-US" sz="1200" b="1" i="0" kern="1200" dirty="0">
                <a:solidFill>
                  <a:schemeClr val="tx1"/>
                </a:solidFill>
                <a:effectLst/>
                <a:latin typeface="Arial" charset="0"/>
                <a:ea typeface="MS PGothic" panose="020B0600070205080204" pitchFamily="34" charset="-128"/>
                <a:cs typeface="ＭＳ Ｐゴシック" charset="0"/>
              </a:rPr>
              <a:t>Migraine Aura</a:t>
            </a:r>
          </a:p>
          <a:p>
            <a:r>
              <a:rPr lang="en-US" sz="1200" b="0" i="0" kern="1200" dirty="0">
                <a:solidFill>
                  <a:schemeClr val="tx1"/>
                </a:solidFill>
                <a:effectLst/>
                <a:latin typeface="Arial" charset="0"/>
                <a:ea typeface="MS PGothic" panose="020B0600070205080204" pitchFamily="34" charset="-128"/>
                <a:cs typeface="ＭＳ Ｐゴシック" charset="0"/>
              </a:rPr>
              <a:t>Many patients with migraine experience an aura, or period of sensory distortion, prior to a headache. </a:t>
            </a:r>
            <a:endParaRPr lang="en-US" b="1"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54</a:t>
            </a:fld>
            <a:endParaRPr lang="en-US" altLang="en-US" dirty="0"/>
          </a:p>
        </p:txBody>
      </p:sp>
    </p:spTree>
    <p:extLst>
      <p:ext uri="{BB962C8B-B14F-4D97-AF65-F5344CB8AC3E}">
        <p14:creationId xmlns:p14="http://schemas.microsoft.com/office/powerpoint/2010/main" val="12526865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Figure 15.24 </a:t>
            </a:r>
            <a:r>
              <a:rPr lang="en-US" sz="1200" b="1" i="0" kern="1200" dirty="0">
                <a:solidFill>
                  <a:schemeClr val="tx1"/>
                </a:solidFill>
                <a:effectLst/>
                <a:latin typeface="Arial" charset="0"/>
                <a:ea typeface="MS PGothic" panose="020B0600070205080204" pitchFamily="34" charset="-128"/>
                <a:cs typeface="ＭＳ Ｐゴシック" charset="0"/>
              </a:rPr>
              <a:t>Botox Injections for Migraine Headaches</a:t>
            </a:r>
          </a:p>
          <a:p>
            <a:r>
              <a:rPr lang="en-US" sz="1200" b="0" i="0" kern="1200" dirty="0">
                <a:solidFill>
                  <a:schemeClr val="tx1"/>
                </a:solidFill>
                <a:effectLst/>
                <a:latin typeface="Arial" charset="0"/>
                <a:ea typeface="MS PGothic" panose="020B0600070205080204" pitchFamily="34" charset="-128"/>
                <a:cs typeface="ＭＳ Ｐゴシック" charset="0"/>
              </a:rPr>
              <a:t>Migraine headaches are typically treated with medication, but Botox injections (see </a:t>
            </a:r>
            <a:r>
              <a:rPr lang="en-US" sz="1200" b="0" i="0" u="none" strike="noStrike" kern="1200" dirty="0">
                <a:solidFill>
                  <a:schemeClr val="tx1"/>
                </a:solidFill>
                <a:effectLst/>
                <a:latin typeface="Arial" charset="0"/>
                <a:ea typeface="MS PGothic" panose="020B0600070205080204" pitchFamily="34" charset="-128"/>
                <a:cs typeface="ＭＳ Ｐゴシック" charset="0"/>
              </a:rPr>
              <a:t>Chapter 4</a:t>
            </a:r>
            <a:r>
              <a:rPr lang="en-US" sz="1200" b="0" i="0" kern="1200" dirty="0">
                <a:solidFill>
                  <a:schemeClr val="tx1"/>
                </a:solidFill>
                <a:effectLst/>
                <a:latin typeface="Arial" charset="0"/>
                <a:ea typeface="MS PGothic" panose="020B0600070205080204" pitchFamily="34" charset="-128"/>
                <a:cs typeface="ＭＳ Ｐゴシック" charset="0"/>
              </a:rPr>
              <a:t>) near certain peripheral nerves provide relief for some individuals. The botulinum neurotoxin interferes with synaptic vesicle fusion (see </a:t>
            </a:r>
            <a:r>
              <a:rPr lang="en-US" sz="1200" b="0" i="0" u="none" strike="noStrike" kern="1200" dirty="0">
                <a:solidFill>
                  <a:schemeClr val="tx1"/>
                </a:solidFill>
                <a:effectLst/>
                <a:latin typeface="Arial" charset="0"/>
                <a:ea typeface="MS PGothic" panose="020B0600070205080204" pitchFamily="34" charset="-128"/>
                <a:cs typeface="ＭＳ Ｐゴシック" charset="0"/>
              </a:rPr>
              <a:t>Chapter 3</a:t>
            </a:r>
            <a:r>
              <a:rPr lang="en-US" sz="1200" b="0" i="0" kern="1200" dirty="0">
                <a:solidFill>
                  <a:schemeClr val="tx1"/>
                </a:solidFill>
                <a:effectLst/>
                <a:latin typeface="Arial" charset="0"/>
                <a:ea typeface="MS PGothic" panose="020B0600070205080204" pitchFamily="34" charset="-128"/>
                <a:cs typeface="ＭＳ Ｐゴシック" charset="0"/>
              </a:rPr>
              <a:t>), which in turn prevents effective release of a number of neurochemicals associated with pain.</a:t>
            </a:r>
          </a:p>
          <a:p>
            <a:endParaRPr lang="en-US" b="1"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55</a:t>
            </a:fld>
            <a:endParaRPr lang="en-US" altLang="en-US" dirty="0"/>
          </a:p>
        </p:txBody>
      </p:sp>
    </p:spTree>
    <p:extLst>
      <p:ext uri="{BB962C8B-B14F-4D97-AF65-F5344CB8AC3E}">
        <p14:creationId xmlns:p14="http://schemas.microsoft.com/office/powerpoint/2010/main" val="27236226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15.25 Reorganization Occurs Following Brain Damage</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The left occipital lobe was surgically removed from the brain of this monkey 83 days after conception. The resulting reorganization can be seen in the differences between the right and left inferior parietal lobule. The boundaries of this gyrus are the intraparietal sulcus (labeled IP in the image) and the lunate sulcus (labeled L). The right-hemisphere inferior parietal lobule is normal. The left-hemisphere inferior parietal lobule appears to be nearly twice normal size, extending nearly to the back of the brain.</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58</a:t>
            </a:fld>
            <a:endParaRPr lang="en-US" altLang="en-US" dirty="0"/>
          </a:p>
        </p:txBody>
      </p:sp>
    </p:spTree>
    <p:extLst>
      <p:ext uri="{BB962C8B-B14F-4D97-AF65-F5344CB8AC3E}">
        <p14:creationId xmlns:p14="http://schemas.microsoft.com/office/powerpoint/2010/main" val="21461877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Arial" charset="0"/>
                <a:ea typeface="ＭＳ Ｐゴシック" panose="020B0600070205080204" pitchFamily="34" charset="-128"/>
                <a:cs typeface="ＭＳ Ｐゴシック" charset="0"/>
              </a:rPr>
              <a:t>Figure 15.26 “Wii-hab”</a:t>
            </a:r>
          </a:p>
          <a:p>
            <a:r>
              <a:rPr lang="en-US" sz="1200" b="0" i="0" u="none" strike="noStrike" kern="1200" baseline="0" dirty="0">
                <a:solidFill>
                  <a:schemeClr val="tx1"/>
                </a:solidFill>
                <a:latin typeface="Arial" charset="0"/>
                <a:ea typeface="ＭＳ Ｐゴシック" panose="020B0600070205080204" pitchFamily="34" charset="-128"/>
                <a:cs typeface="ＭＳ Ｐゴシック" charset="0"/>
              </a:rPr>
              <a:t>The use of commercial motion-sensing gaming systems allows people to augment their rehabilitation programs and have fun at the same time. This senior takes her tennis game very seriously.</a:t>
            </a:r>
          </a:p>
          <a:p>
            <a:endParaRPr lang="en-US" dirty="0"/>
          </a:p>
        </p:txBody>
      </p:sp>
      <p:sp>
        <p:nvSpPr>
          <p:cNvPr id="4" name="Slide Number Placeholder 3"/>
          <p:cNvSpPr>
            <a:spLocks noGrp="1"/>
          </p:cNvSpPr>
          <p:nvPr>
            <p:ph type="sldNum" sz="quarter" idx="10"/>
          </p:nvPr>
        </p:nvSpPr>
        <p:spPr/>
        <p:txBody>
          <a:bodyPr/>
          <a:lstStyle/>
          <a:p>
            <a:fld id="{829EAEEF-EA87-45A5-AB17-DF2F4D00AFC7}" type="slidenum">
              <a:rPr lang="en-US" altLang="en-US" smtClean="0"/>
              <a:pPr/>
              <a:t>61</a:t>
            </a:fld>
            <a:endParaRPr lang="en-US" altLang="en-US" dirty="0"/>
          </a:p>
        </p:txBody>
      </p:sp>
    </p:spTree>
    <p:extLst>
      <p:ext uri="{BB962C8B-B14F-4D97-AF65-F5344CB8AC3E}">
        <p14:creationId xmlns:p14="http://schemas.microsoft.com/office/powerpoint/2010/main" val="3659215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hapter Opener">
    <p:spTree>
      <p:nvGrpSpPr>
        <p:cNvPr id="1" name=""/>
        <p:cNvGrpSpPr/>
        <p:nvPr/>
      </p:nvGrpSpPr>
      <p:grpSpPr>
        <a:xfrm>
          <a:off x="0" y="0"/>
          <a:ext cx="0" cy="0"/>
          <a:chOff x="0" y="0"/>
          <a:chExt cx="0" cy="0"/>
        </a:xfrm>
      </p:grpSpPr>
      <p:sp>
        <p:nvSpPr>
          <p:cNvPr id="16" name="Rectangle 15"/>
          <p:cNvSpPr/>
          <p:nvPr/>
        </p:nvSpPr>
        <p:spPr bwMode="white">
          <a:xfrm>
            <a:off x="0" y="0"/>
            <a:ext cx="9144000" cy="1371600"/>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0"/>
          <p:cNvSpPr>
            <a:spLocks noGrp="1"/>
          </p:cNvSpPr>
          <p:nvPr>
            <p:ph type="title"/>
          </p:nvPr>
        </p:nvSpPr>
        <p:spPr>
          <a:xfrm>
            <a:off x="457200" y="228600"/>
            <a:ext cx="8229600" cy="622828"/>
          </a:xfrm>
        </p:spPr>
        <p:txBody>
          <a:bodyPr anchor="t">
            <a:noAutofit/>
          </a:bodyPr>
          <a:lstStyle>
            <a:lvl1pPr>
              <a:defRPr sz="3600">
                <a:latin typeface="Arial" pitchFamily="34" charset="0"/>
                <a:ea typeface="Verdana" pitchFamily="34" charset="0"/>
                <a:cs typeface="Arial" pitchFamily="34" charset="0"/>
              </a:defRPr>
            </a:lvl1pPr>
          </a:lstStyle>
          <a:p>
            <a:r>
              <a:rPr lang="en-US"/>
              <a:t>Click to edit Master title style</a:t>
            </a:r>
            <a:endParaRPr lang="en-US" dirty="0"/>
          </a:p>
        </p:txBody>
      </p:sp>
      <p:sp>
        <p:nvSpPr>
          <p:cNvPr id="7" name="Conten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latin typeface="Arial" pitchFamily="34" charset="0"/>
                <a:ea typeface="Verdana" pitchFamily="34" charset="0"/>
                <a:cs typeface="Arial" pitchFamily="34"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3" name="Rectangle 12"/>
          <p:cNvSpPr/>
          <p:nvPr/>
        </p:nvSpPr>
        <p:spPr bwMode="white">
          <a:xfrm>
            <a:off x="-7938" y="6248400"/>
            <a:ext cx="9161464" cy="629874"/>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4"/>
          <p:cNvSpPr>
            <a:spLocks noGrp="1"/>
          </p:cNvSpPr>
          <p:nvPr>
            <p:ph sz="quarter" idx="16"/>
          </p:nvPr>
        </p:nvSpPr>
        <p:spPr>
          <a:xfrm>
            <a:off x="1600200" y="6285230"/>
            <a:ext cx="7543800" cy="572770"/>
          </a:xfrm>
          <a:solidFill>
            <a:srgbClr val="1C5F71"/>
          </a:solidFill>
        </p:spPr>
        <p:txBody>
          <a:bodyPr>
            <a:noAutofit/>
          </a:bodyPr>
          <a:lstStyle>
            <a:lvl1pPr algn="ctr">
              <a:defRPr sz="1100">
                <a:latin typeface="Arial" pitchFamily="34" charset="0"/>
                <a:cs typeface="Arial" pitchFamily="34" charset="0"/>
              </a:defRPr>
            </a:lvl1pPr>
            <a:lvl2pPr>
              <a:defRPr sz="1100">
                <a:latin typeface="Arial" pitchFamily="34" charset="0"/>
                <a:cs typeface="Arial" pitchFamily="34" charset="0"/>
              </a:defRPr>
            </a:lvl2pPr>
            <a:lvl3pPr>
              <a:defRPr sz="1100">
                <a:latin typeface="Arial" pitchFamily="34" charset="0"/>
                <a:cs typeface="Arial" pitchFamily="34" charset="0"/>
              </a:defRPr>
            </a:lvl3pPr>
            <a:lvl4pPr>
              <a:defRPr sz="1100">
                <a:latin typeface="Arial" pitchFamily="34" charset="0"/>
                <a:cs typeface="Arial" pitchFamily="34" charset="0"/>
              </a:defRPr>
            </a:lvl4pPr>
            <a:lvl5pPr>
              <a:defRPr sz="1100">
                <a:latin typeface="Arial" pitchFamily="34" charset="0"/>
                <a:cs typeface="Arial" pitchFamily="34" charset="0"/>
              </a:defRPr>
            </a:lvl5pPr>
          </a:lstStyle>
          <a:p>
            <a:pPr lvl="0"/>
            <a:r>
              <a:rPr lang="en-US"/>
              <a:t>Click to edit Master text styles</a:t>
            </a:r>
          </a:p>
        </p:txBody>
      </p:sp>
    </p:spTree>
    <p:extLst>
      <p:ext uri="{BB962C8B-B14F-4D97-AF65-F5344CB8AC3E}">
        <p14:creationId xmlns:p14="http://schemas.microsoft.com/office/powerpoint/2010/main" val="961840786"/>
      </p:ext>
    </p:extLst>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 y="27709"/>
            <a:ext cx="9052560" cy="1039091"/>
          </a:xfrm>
        </p:spPr>
        <p:txBody>
          <a:bodyPr>
            <a:normAutofit/>
          </a:bodyPr>
          <a:lstStyle>
            <a:lvl1pPr algn="ctr">
              <a:defRPr sz="3600">
                <a:latin typeface="Arial" pitchFamily="34" charset="0"/>
                <a:ea typeface="Verdana" pitchFamily="34" charset="0"/>
                <a:cs typeface="Arial"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marL="461963" indent="-461963">
              <a:buClr>
                <a:srgbClr val="1C5F71"/>
              </a:buClr>
              <a:buSzPct val="100000"/>
              <a:defRPr sz="2600"/>
            </a:lvl1pPr>
            <a:lvl2pPr marL="914400" indent="-457200">
              <a:buClr>
                <a:srgbClr val="1C5F71"/>
              </a:buClr>
              <a:defRPr/>
            </a:lvl2pPr>
            <a:lvl3pPr marL="1376363" indent="-461963">
              <a:buClr>
                <a:srgbClr val="1C5F71"/>
              </a:buClr>
              <a:buFont typeface="Wingdings" pitchFamily="2" charset="2"/>
              <a:buChar char="§"/>
              <a:defRPr/>
            </a:lvl3pPr>
            <a:lvl4pPr marL="1828800" indent="-457200">
              <a:buClr>
                <a:srgbClr val="1C5F71"/>
              </a:buClr>
              <a:buFont typeface="Courier New" pitchFamily="49" charset="0"/>
              <a:buChar char="o"/>
              <a:defRPr/>
            </a:lvl4pPr>
            <a:lvl5pPr marL="2292350" indent="-463550">
              <a:buClr>
                <a:srgbClr val="1C5F71"/>
              </a:buClr>
              <a:buFont typeface="Wingdings" panose="05000000000000000000" pitchFamily="2" charset="2"/>
              <a:buChar char="Ø"/>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78470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Figure + Caption Layout">
    <p:spTree>
      <p:nvGrpSpPr>
        <p:cNvPr id="1" name=""/>
        <p:cNvGrpSpPr/>
        <p:nvPr/>
      </p:nvGrpSpPr>
      <p:grpSpPr>
        <a:xfrm>
          <a:off x="0" y="0"/>
          <a:ext cx="0" cy="0"/>
          <a:chOff x="0" y="0"/>
          <a:chExt cx="0" cy="0"/>
        </a:xfrm>
      </p:grpSpPr>
      <p:sp>
        <p:nvSpPr>
          <p:cNvPr id="10" name="Title 1"/>
          <p:cNvSpPr>
            <a:spLocks noGrp="1"/>
          </p:cNvSpPr>
          <p:nvPr>
            <p:ph type="title"/>
          </p:nvPr>
        </p:nvSpPr>
        <p:spPr>
          <a:xfrm>
            <a:off x="111458" y="173337"/>
            <a:ext cx="8924261" cy="1076436"/>
          </a:xfrm>
        </p:spPr>
        <p:txBody>
          <a:bodyPr>
            <a:normAutofit/>
          </a:bodyPr>
          <a:lstStyle>
            <a:lvl1pPr algn="ctr">
              <a:defRPr sz="3600" b="0">
                <a:solidFill>
                  <a:schemeClr val="tx1"/>
                </a:solidFill>
              </a:defRPr>
            </a:lvl1pPr>
          </a:lstStyle>
          <a:p>
            <a:r>
              <a:rPr lang="en-US"/>
              <a:t>Click to edit Master title style</a:t>
            </a:r>
            <a:endParaRPr lang="en-US" dirty="0"/>
          </a:p>
        </p:txBody>
      </p:sp>
      <p:sp>
        <p:nvSpPr>
          <p:cNvPr id="3" name="Picture Placeholder 2"/>
          <p:cNvSpPr>
            <a:spLocks noGrp="1"/>
          </p:cNvSpPr>
          <p:nvPr>
            <p:ph type="pic" sz="quarter" idx="10"/>
          </p:nvPr>
        </p:nvSpPr>
        <p:spPr>
          <a:xfrm>
            <a:off x="1143000" y="1752600"/>
            <a:ext cx="6997700" cy="3429000"/>
          </a:xfrm>
        </p:spPr>
        <p:txBody>
          <a:bodyPr/>
          <a:lstStyle>
            <a:lvl1pPr>
              <a:buClr>
                <a:srgbClr val="1C5F71"/>
              </a:buClr>
              <a:defRPr/>
            </a:lvl1pPr>
          </a:lstStyle>
          <a:p>
            <a:r>
              <a:rPr lang="en-US" dirty="0"/>
              <a:t>Click icon to add picture</a:t>
            </a:r>
          </a:p>
        </p:txBody>
      </p:sp>
      <p:sp>
        <p:nvSpPr>
          <p:cNvPr id="11" name="Text Placeholder 3"/>
          <p:cNvSpPr>
            <a:spLocks noGrp="1"/>
          </p:cNvSpPr>
          <p:nvPr>
            <p:ph type="body" sz="half" idx="2"/>
          </p:nvPr>
        </p:nvSpPr>
        <p:spPr>
          <a:xfrm>
            <a:off x="519169" y="5486400"/>
            <a:ext cx="8032638" cy="6651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Rectangle 14"/>
          <p:cNvSpPr/>
          <p:nvPr userDrawn="1"/>
        </p:nvSpPr>
        <p:spPr bwMode="white">
          <a:xfrm>
            <a:off x="-7938" y="6248400"/>
            <a:ext cx="9161464" cy="629874"/>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Placeholder 8" descr="Cengage" title="Logo"/>
          <p:cNvPicPr>
            <a:picLocks noChangeAspect="1"/>
          </p:cNvPicPr>
          <p:nvPr userDrawn="1"/>
        </p:nvPicPr>
        <p:blipFill>
          <a:blip r:embed="rId2"/>
          <a:stretch>
            <a:fillRect/>
          </a:stretch>
        </p:blipFill>
        <p:spPr>
          <a:xfrm>
            <a:off x="152400" y="6316218"/>
            <a:ext cx="1753906" cy="484632"/>
          </a:xfrm>
          <a:prstGeom prst="rect">
            <a:avLst/>
          </a:prstGeom>
        </p:spPr>
      </p:pic>
      <p:sp>
        <p:nvSpPr>
          <p:cNvPr id="9" name="Text Placeholder 6"/>
          <p:cNvSpPr txBox="1">
            <a:spLocks/>
          </p:cNvSpPr>
          <p:nvPr userDrawn="1"/>
        </p:nvSpPr>
        <p:spPr>
          <a:xfrm>
            <a:off x="1257301" y="6285230"/>
            <a:ext cx="7543800" cy="572770"/>
          </a:xfrm>
          <a:prstGeom prst="rect">
            <a:avLst/>
          </a:prstGeom>
          <a:noFill/>
        </p:spPr>
        <p:txBody>
          <a:bodyPr anchor="ctr"/>
          <a:lstStyle>
            <a:lvl1pPr marL="342900" indent="-342900" algn="l" defTabSz="914400" rtl="0" eaLnBrk="1" latinLnBrk="0" hangingPunct="1">
              <a:spcBef>
                <a:spcPct val="20000"/>
              </a:spcBef>
              <a:buClr>
                <a:srgbClr val="1C5F71"/>
              </a:buClr>
              <a:buFont typeface="Arial" pitchFamily="34" charset="0"/>
              <a:buChar char="•"/>
              <a:defRPr lang="en-US" sz="2600" kern="1200" dirty="0" smtClean="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1C5F71"/>
              </a:buClr>
              <a:buFont typeface="Arial" pitchFamily="34" charset="0"/>
              <a:buChar char="–"/>
              <a:defRPr lang="en-US" sz="2400" kern="1200" dirty="0" smtClean="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1C5F71"/>
              </a:buClr>
              <a:buFont typeface="Wingdings" pitchFamily="2" charset="2"/>
              <a:buChar char="§"/>
              <a:defRPr lang="en-US" sz="2000" kern="1200" dirty="0" smtClean="0">
                <a:solidFill>
                  <a:schemeClr val="tx1"/>
                </a:solidFill>
                <a:latin typeface="Arial" pitchFamily="34" charset="0"/>
                <a:ea typeface="Verdana" pitchFamily="34" charset="0"/>
                <a:cs typeface="Arial" pitchFamily="34" charset="0"/>
              </a:defRPr>
            </a:lvl3pPr>
            <a:lvl4pPr marL="1828800" indent="-457200" algn="l" defTabSz="914400" rtl="0" eaLnBrk="1" latinLnBrk="0" hangingPunct="1">
              <a:spcBef>
                <a:spcPct val="20000"/>
              </a:spcBef>
              <a:buClr>
                <a:srgbClr val="1C5F71"/>
              </a:buClr>
              <a:buFont typeface="Courier New" pitchFamily="49" charset="0"/>
              <a:buChar char="o"/>
              <a:defRPr lang="en-US" sz="2000" kern="1200" dirty="0" smtClean="0">
                <a:solidFill>
                  <a:schemeClr val="tx1"/>
                </a:solidFill>
                <a:latin typeface="Arial" pitchFamily="34" charset="0"/>
                <a:ea typeface="Verdana" pitchFamily="34" charset="0"/>
                <a:cs typeface="Arial" pitchFamily="34" charset="0"/>
              </a:defRPr>
            </a:lvl4pPr>
            <a:lvl5pPr marL="2292350" indent="-463550" algn="l" defTabSz="914400" rtl="0" eaLnBrk="1" latinLnBrk="0" hangingPunct="1">
              <a:spcBef>
                <a:spcPct val="20000"/>
              </a:spcBef>
              <a:buClr>
                <a:srgbClr val="1C5F71"/>
              </a:buClr>
              <a:buFont typeface="Wingdings" panose="05000000000000000000" pitchFamily="2" charset="2"/>
              <a:buChar char="Ø"/>
              <a:defRPr lang="en-US" sz="2000" kern="1200" dirty="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pPr>
            <a:r>
              <a:rPr lang="en-US" sz="1200" dirty="0">
                <a:solidFill>
                  <a:schemeClr val="bg1"/>
                </a:solidFill>
              </a:rPr>
              <a:t>Copyright © 2019 Cengage Learning. All Rights Reserved.</a:t>
            </a:r>
          </a:p>
        </p:txBody>
      </p:sp>
      <p:sp>
        <p:nvSpPr>
          <p:cNvPr id="4" name="Table Placeholder 3"/>
          <p:cNvSpPr>
            <a:spLocks noGrp="1"/>
          </p:cNvSpPr>
          <p:nvPr>
            <p:ph type="tbl" sz="quarter" idx="11"/>
          </p:nvPr>
        </p:nvSpPr>
        <p:spPr>
          <a:xfrm>
            <a:off x="2438400" y="2895600"/>
            <a:ext cx="5257800" cy="1828800"/>
          </a:xfrm>
        </p:spPr>
        <p:txBody>
          <a:bodyPr/>
          <a:lstStyle/>
          <a:p>
            <a:endParaRPr lang="en-US"/>
          </a:p>
        </p:txBody>
      </p:sp>
    </p:spTree>
    <p:extLst>
      <p:ext uri="{BB962C8B-B14F-4D97-AF65-F5344CB8AC3E}">
        <p14:creationId xmlns:p14="http://schemas.microsoft.com/office/powerpoint/2010/main" val="833243277"/>
      </p:ext>
    </p:extLst>
  </p:cSld>
  <p:clrMapOvr>
    <a:masterClrMapping/>
  </p:clrMapOvr>
  <p:transition spd="slow"/>
  <p:hf sldNum="0" hdr="0" dt="0"/>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1_Chapter Opener">
    <p:spTree>
      <p:nvGrpSpPr>
        <p:cNvPr id="1" name=""/>
        <p:cNvGrpSpPr/>
        <p:nvPr/>
      </p:nvGrpSpPr>
      <p:grpSpPr>
        <a:xfrm>
          <a:off x="0" y="0"/>
          <a:ext cx="0" cy="0"/>
          <a:chOff x="0" y="0"/>
          <a:chExt cx="0" cy="0"/>
        </a:xfrm>
      </p:grpSpPr>
      <p:sp>
        <p:nvSpPr>
          <p:cNvPr id="16" name="Rectangle 15"/>
          <p:cNvSpPr/>
          <p:nvPr/>
        </p:nvSpPr>
        <p:spPr bwMode="white">
          <a:xfrm>
            <a:off x="0" y="0"/>
            <a:ext cx="9144000" cy="1371600"/>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0"/>
          <p:cNvSpPr>
            <a:spLocks noGrp="1"/>
          </p:cNvSpPr>
          <p:nvPr>
            <p:ph type="title"/>
          </p:nvPr>
        </p:nvSpPr>
        <p:spPr>
          <a:xfrm>
            <a:off x="457200" y="228600"/>
            <a:ext cx="8229600" cy="622828"/>
          </a:xfrm>
        </p:spPr>
        <p:txBody>
          <a:bodyPr anchor="t">
            <a:noAutofit/>
          </a:bodyPr>
          <a:lstStyle>
            <a:lvl1pPr>
              <a:defRPr sz="3600">
                <a:latin typeface="Arial" pitchFamily="34" charset="0"/>
                <a:ea typeface="Verdana" pitchFamily="34" charset="0"/>
                <a:cs typeface="Arial" pitchFamily="34" charset="0"/>
              </a:defRPr>
            </a:lvl1pPr>
          </a:lstStyle>
          <a:p>
            <a:r>
              <a:rPr lang="en-US"/>
              <a:t>Click to edit Master title style</a:t>
            </a:r>
            <a:endParaRPr lang="en-US" dirty="0"/>
          </a:p>
        </p:txBody>
      </p:sp>
      <p:sp>
        <p:nvSpPr>
          <p:cNvPr id="7" name="Conten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latin typeface="Arial" pitchFamily="34" charset="0"/>
                <a:ea typeface="Verdana" pitchFamily="34" charset="0"/>
                <a:cs typeface="Arial" pitchFamily="34"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3" name="Rectangle 12"/>
          <p:cNvSpPr/>
          <p:nvPr/>
        </p:nvSpPr>
        <p:spPr bwMode="white">
          <a:xfrm>
            <a:off x="-7938" y="6248400"/>
            <a:ext cx="9161464" cy="629874"/>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4"/>
          <p:cNvSpPr>
            <a:spLocks noGrp="1"/>
          </p:cNvSpPr>
          <p:nvPr>
            <p:ph sz="quarter" idx="16"/>
          </p:nvPr>
        </p:nvSpPr>
        <p:spPr>
          <a:xfrm>
            <a:off x="1600200" y="6285230"/>
            <a:ext cx="7543800" cy="572770"/>
          </a:xfrm>
          <a:solidFill>
            <a:srgbClr val="1C5F71"/>
          </a:solidFill>
        </p:spPr>
        <p:txBody>
          <a:bodyPr>
            <a:noAutofit/>
          </a:bodyPr>
          <a:lstStyle>
            <a:lvl1pPr algn="ctr">
              <a:defRPr sz="1100">
                <a:latin typeface="Arial" pitchFamily="34" charset="0"/>
                <a:cs typeface="Arial" pitchFamily="34" charset="0"/>
              </a:defRPr>
            </a:lvl1pPr>
            <a:lvl2pPr>
              <a:defRPr sz="1100">
                <a:latin typeface="Arial" pitchFamily="34" charset="0"/>
                <a:cs typeface="Arial" pitchFamily="34" charset="0"/>
              </a:defRPr>
            </a:lvl2pPr>
            <a:lvl3pPr>
              <a:defRPr sz="1100">
                <a:latin typeface="Arial" pitchFamily="34" charset="0"/>
                <a:cs typeface="Arial" pitchFamily="34" charset="0"/>
              </a:defRPr>
            </a:lvl3pPr>
            <a:lvl4pPr>
              <a:defRPr sz="1100">
                <a:latin typeface="Arial" pitchFamily="34" charset="0"/>
                <a:cs typeface="Arial" pitchFamily="34" charset="0"/>
              </a:defRPr>
            </a:lvl4pPr>
            <a:lvl5pPr>
              <a:defRPr sz="1100">
                <a:latin typeface="Arial" pitchFamily="34" charset="0"/>
                <a:cs typeface="Arial" pitchFamily="34" charset="0"/>
              </a:defRPr>
            </a:lvl5pPr>
          </a:lstStyle>
          <a:p>
            <a:pPr lvl="0"/>
            <a:r>
              <a:rPr lang="en-US"/>
              <a:t>Click to edit Master text styles</a:t>
            </a:r>
          </a:p>
        </p:txBody>
      </p:sp>
      <p:sp>
        <p:nvSpPr>
          <p:cNvPr id="3" name="Picture Placeholder 2"/>
          <p:cNvSpPr>
            <a:spLocks noGrp="1"/>
          </p:cNvSpPr>
          <p:nvPr>
            <p:ph type="pic" sz="quarter" idx="17"/>
          </p:nvPr>
        </p:nvSpPr>
        <p:spPr>
          <a:xfrm>
            <a:off x="0" y="6248400"/>
            <a:ext cx="1371600" cy="609600"/>
          </a:xfrm>
        </p:spPr>
        <p:txBody>
          <a:bodyPr/>
          <a:lstStyle/>
          <a:p>
            <a:endParaRPr lang="en-US" dirty="0"/>
          </a:p>
        </p:txBody>
      </p:sp>
    </p:spTree>
    <p:extLst>
      <p:ext uri="{BB962C8B-B14F-4D97-AF65-F5344CB8AC3E}">
        <p14:creationId xmlns:p14="http://schemas.microsoft.com/office/powerpoint/2010/main" val="332010890"/>
      </p:ext>
    </p:extLst>
  </p:cSld>
  <p:clrMapOvr>
    <a:masterClrMapping/>
  </p:clrMapOvr>
  <p:hf sldNum="0"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0B5CE6-31B0-42F3-8B60-2A1E51674F43}" type="datetimeFigureOut">
              <a:rPr lang="en-US" smtClean="0"/>
              <a:t>4/18/2024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2999246630"/>
      </p:ext>
    </p:extLst>
  </p:cSld>
  <p:clrMapOvr>
    <a:masterClrMapping/>
  </p:clrMapOvr>
  <p:hf sldNum="0"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0B5CE6-31B0-42F3-8B60-2A1E51674F43}" type="datetimeFigureOut">
              <a:rPr lang="en-US" smtClean="0"/>
              <a:t>4/18/2024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3972303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0B5CE6-31B0-42F3-8B60-2A1E51674F43}" type="datetimeFigureOut">
              <a:rPr lang="en-US" smtClean="0"/>
              <a:t>4/18/2024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1686664891"/>
      </p:ext>
    </p:extLst>
  </p:cSld>
  <p:clrMapOvr>
    <a:masterClrMapping/>
  </p:clrMapOvr>
  <p:hf sldNum="0"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0B5CE6-31B0-42F3-8B60-2A1E51674F43}" type="datetimeFigureOut">
              <a:rPr lang="en-US" smtClean="0"/>
              <a:t>4/18/2024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491352644"/>
      </p:ext>
    </p:extLst>
  </p:cSld>
  <p:clrMapOvr>
    <a:masterClrMapping/>
  </p:clrMapOvr>
  <p:hf sldNum="0"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0B5CE6-31B0-42F3-8B60-2A1E51674F43}" type="datetimeFigureOut">
              <a:rPr lang="en-US" smtClean="0"/>
              <a:t>4/18/2024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635431585"/>
      </p:ext>
    </p:extLst>
  </p:cSld>
  <p:clrMapOvr>
    <a:masterClrMapping/>
  </p:clrMapOvr>
  <p:hf sldNum="0"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0B5CE6-31B0-42F3-8B60-2A1E51674F43}" type="datetimeFigureOut">
              <a:rPr lang="en-US" smtClean="0"/>
              <a:t>4/18/2024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3989618278"/>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0B5CE6-31B0-42F3-8B60-2A1E51674F43}" type="datetimeFigureOut">
              <a:rPr lang="en-US" smtClean="0"/>
              <a:t>4/18/2024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2934674280"/>
      </p:ext>
    </p:extLst>
  </p:cSld>
  <p:clrMapOvr>
    <a:masterClrMapping/>
  </p:clrMapOvr>
  <p:hf sldNum="0" hd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0B5CE6-31B0-42F3-8B60-2A1E51674F43}" type="datetimeFigureOut">
              <a:rPr lang="en-US" smtClean="0"/>
              <a:t>4/18/2024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2915845457"/>
      </p:ext>
    </p:extLst>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0B5CE6-31B0-42F3-8B60-2A1E51674F43}" type="datetimeFigureOut">
              <a:rPr lang="en-US" smtClean="0"/>
              <a:t>4/18/2024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625415452"/>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0B5CE6-31B0-42F3-8B60-2A1E51674F43}" type="datetimeFigureOut">
              <a:rPr lang="en-US" smtClean="0"/>
              <a:t>4/18/2024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1518484814"/>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0B5CE6-31B0-42F3-8B60-2A1E51674F43}" type="datetimeFigureOut">
              <a:rPr lang="en-US" smtClean="0"/>
              <a:t>4/18/2024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46404-EFA3-4109-BB2F-C85E9DAA74D7}" type="slidenum">
              <a:rPr lang="en-US" smtClean="0"/>
              <a:t>‹#›</a:t>
            </a:fld>
            <a:endParaRPr lang="en-US"/>
          </a:p>
        </p:txBody>
      </p:sp>
    </p:spTree>
    <p:extLst>
      <p:ext uri="{BB962C8B-B14F-4D97-AF65-F5344CB8AC3E}">
        <p14:creationId xmlns:p14="http://schemas.microsoft.com/office/powerpoint/2010/main" val="1844331173"/>
      </p:ext>
    </p:extLst>
  </p:cSld>
  <p:clrMapOvr>
    <a:masterClrMapping/>
  </p:clrMapOvr>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1_Chapter Opener">
    <p:spTree>
      <p:nvGrpSpPr>
        <p:cNvPr id="1" name=""/>
        <p:cNvGrpSpPr/>
        <p:nvPr/>
      </p:nvGrpSpPr>
      <p:grpSpPr>
        <a:xfrm>
          <a:off x="0" y="0"/>
          <a:ext cx="0" cy="0"/>
          <a:chOff x="0" y="0"/>
          <a:chExt cx="0" cy="0"/>
        </a:xfrm>
      </p:grpSpPr>
      <p:sp>
        <p:nvSpPr>
          <p:cNvPr id="16" name="Rectangle 15"/>
          <p:cNvSpPr/>
          <p:nvPr/>
        </p:nvSpPr>
        <p:spPr bwMode="white">
          <a:xfrm>
            <a:off x="0" y="0"/>
            <a:ext cx="9144000" cy="1371600"/>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0"/>
          <p:cNvSpPr>
            <a:spLocks noGrp="1"/>
          </p:cNvSpPr>
          <p:nvPr>
            <p:ph type="title"/>
          </p:nvPr>
        </p:nvSpPr>
        <p:spPr>
          <a:xfrm>
            <a:off x="457200" y="228600"/>
            <a:ext cx="8229600" cy="622828"/>
          </a:xfrm>
        </p:spPr>
        <p:txBody>
          <a:bodyPr anchor="t">
            <a:noAutofit/>
          </a:bodyPr>
          <a:lstStyle>
            <a:lvl1pPr>
              <a:defRPr sz="3600">
                <a:latin typeface="Arial" pitchFamily="34" charset="0"/>
                <a:ea typeface="Verdana" pitchFamily="34" charset="0"/>
                <a:cs typeface="Arial" pitchFamily="34" charset="0"/>
              </a:defRPr>
            </a:lvl1pPr>
          </a:lstStyle>
          <a:p>
            <a:r>
              <a:rPr lang="en-US"/>
              <a:t>Click to edit Master title style</a:t>
            </a:r>
            <a:endParaRPr lang="en-US" dirty="0"/>
          </a:p>
        </p:txBody>
      </p:sp>
      <p:sp>
        <p:nvSpPr>
          <p:cNvPr id="7" name="Conten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latin typeface="Arial" pitchFamily="34" charset="0"/>
                <a:ea typeface="Verdana" pitchFamily="34" charset="0"/>
                <a:cs typeface="Arial" pitchFamily="34"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3" name="Rectangle 12"/>
          <p:cNvSpPr/>
          <p:nvPr/>
        </p:nvSpPr>
        <p:spPr bwMode="white">
          <a:xfrm>
            <a:off x="-7938" y="6248400"/>
            <a:ext cx="9161464" cy="629874"/>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4"/>
          <p:cNvSpPr>
            <a:spLocks noGrp="1"/>
          </p:cNvSpPr>
          <p:nvPr>
            <p:ph sz="quarter" idx="16"/>
          </p:nvPr>
        </p:nvSpPr>
        <p:spPr>
          <a:xfrm>
            <a:off x="1600200" y="6285230"/>
            <a:ext cx="7543800" cy="572770"/>
          </a:xfrm>
          <a:solidFill>
            <a:srgbClr val="1C5F71"/>
          </a:solidFill>
        </p:spPr>
        <p:txBody>
          <a:bodyPr>
            <a:noAutofit/>
          </a:bodyPr>
          <a:lstStyle>
            <a:lvl1pPr algn="ctr">
              <a:defRPr sz="1100">
                <a:latin typeface="Arial" pitchFamily="34" charset="0"/>
                <a:cs typeface="Arial" pitchFamily="34" charset="0"/>
              </a:defRPr>
            </a:lvl1pPr>
            <a:lvl2pPr>
              <a:defRPr sz="1100">
                <a:latin typeface="Arial" pitchFamily="34" charset="0"/>
                <a:cs typeface="Arial" pitchFamily="34" charset="0"/>
              </a:defRPr>
            </a:lvl2pPr>
            <a:lvl3pPr>
              <a:defRPr sz="1100">
                <a:latin typeface="Arial" pitchFamily="34" charset="0"/>
                <a:cs typeface="Arial" pitchFamily="34" charset="0"/>
              </a:defRPr>
            </a:lvl3pPr>
            <a:lvl4pPr>
              <a:defRPr sz="1100">
                <a:latin typeface="Arial" pitchFamily="34" charset="0"/>
                <a:cs typeface="Arial" pitchFamily="34" charset="0"/>
              </a:defRPr>
            </a:lvl4pPr>
            <a:lvl5pPr>
              <a:defRPr sz="1100">
                <a:latin typeface="Arial" pitchFamily="34" charset="0"/>
                <a:cs typeface="Arial" pitchFamily="34" charset="0"/>
              </a:defRPr>
            </a:lvl5pPr>
          </a:lstStyle>
          <a:p>
            <a:pPr lvl="0"/>
            <a:r>
              <a:rPr lang="en-US"/>
              <a:t>Click to edit Master text styles</a:t>
            </a:r>
          </a:p>
        </p:txBody>
      </p:sp>
      <p:sp>
        <p:nvSpPr>
          <p:cNvPr id="3" name="Picture Placeholder 2"/>
          <p:cNvSpPr>
            <a:spLocks noGrp="1"/>
          </p:cNvSpPr>
          <p:nvPr>
            <p:ph type="pic" sz="quarter" idx="17"/>
          </p:nvPr>
        </p:nvSpPr>
        <p:spPr>
          <a:xfrm>
            <a:off x="0" y="6248400"/>
            <a:ext cx="1371600" cy="609600"/>
          </a:xfrm>
        </p:spPr>
        <p:txBody>
          <a:bodyPr/>
          <a:lstStyle/>
          <a:p>
            <a:endParaRPr lang="en-US" dirty="0"/>
          </a:p>
        </p:txBody>
      </p:sp>
    </p:spTree>
    <p:extLst>
      <p:ext uri="{BB962C8B-B14F-4D97-AF65-F5344CB8AC3E}">
        <p14:creationId xmlns:p14="http://schemas.microsoft.com/office/powerpoint/2010/main" val="2134449490"/>
      </p:ext>
    </p:extLst>
  </p:cSld>
  <p:clrMapOvr>
    <a:masterClrMapping/>
  </p:clrMapOvr>
  <p:hf sldNum="0" hd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Figure + Caption Layout">
    <p:spTree>
      <p:nvGrpSpPr>
        <p:cNvPr id="1" name=""/>
        <p:cNvGrpSpPr/>
        <p:nvPr/>
      </p:nvGrpSpPr>
      <p:grpSpPr>
        <a:xfrm>
          <a:off x="0" y="0"/>
          <a:ext cx="0" cy="0"/>
          <a:chOff x="0" y="0"/>
          <a:chExt cx="0" cy="0"/>
        </a:xfrm>
      </p:grpSpPr>
      <p:sp>
        <p:nvSpPr>
          <p:cNvPr id="10" name="Title 1"/>
          <p:cNvSpPr>
            <a:spLocks noGrp="1"/>
          </p:cNvSpPr>
          <p:nvPr>
            <p:ph type="title"/>
          </p:nvPr>
        </p:nvSpPr>
        <p:spPr>
          <a:xfrm>
            <a:off x="111458" y="173337"/>
            <a:ext cx="8924261" cy="1076436"/>
          </a:xfrm>
        </p:spPr>
        <p:txBody>
          <a:bodyPr>
            <a:normAutofit/>
          </a:bodyPr>
          <a:lstStyle>
            <a:lvl1pPr algn="ctr">
              <a:defRPr sz="3600" b="0">
                <a:solidFill>
                  <a:schemeClr val="tx1"/>
                </a:solidFill>
              </a:defRPr>
            </a:lvl1pPr>
          </a:lstStyle>
          <a:p>
            <a:r>
              <a:rPr lang="en-US"/>
              <a:t>Click to edit Master title style</a:t>
            </a:r>
            <a:endParaRPr lang="en-US" dirty="0"/>
          </a:p>
        </p:txBody>
      </p:sp>
      <p:sp>
        <p:nvSpPr>
          <p:cNvPr id="3" name="Picture Placeholder 2"/>
          <p:cNvSpPr>
            <a:spLocks noGrp="1"/>
          </p:cNvSpPr>
          <p:nvPr>
            <p:ph type="pic" sz="quarter" idx="10"/>
          </p:nvPr>
        </p:nvSpPr>
        <p:spPr>
          <a:xfrm>
            <a:off x="1143000" y="1752600"/>
            <a:ext cx="6997700" cy="3429000"/>
          </a:xfrm>
        </p:spPr>
        <p:txBody>
          <a:bodyPr/>
          <a:lstStyle>
            <a:lvl1pPr>
              <a:buClr>
                <a:srgbClr val="1C5F71"/>
              </a:buClr>
              <a:defRPr/>
            </a:lvl1pPr>
          </a:lstStyle>
          <a:p>
            <a:r>
              <a:rPr lang="en-US" dirty="0"/>
              <a:t>Click icon to add picture</a:t>
            </a:r>
          </a:p>
        </p:txBody>
      </p:sp>
      <p:sp>
        <p:nvSpPr>
          <p:cNvPr id="11" name="Text Placeholder 3"/>
          <p:cNvSpPr>
            <a:spLocks noGrp="1"/>
          </p:cNvSpPr>
          <p:nvPr>
            <p:ph type="body" sz="half" idx="2"/>
          </p:nvPr>
        </p:nvSpPr>
        <p:spPr>
          <a:xfrm>
            <a:off x="519169" y="5486400"/>
            <a:ext cx="8032638" cy="6651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Rectangle 14"/>
          <p:cNvSpPr/>
          <p:nvPr userDrawn="1"/>
        </p:nvSpPr>
        <p:spPr bwMode="white">
          <a:xfrm>
            <a:off x="-7938" y="6248400"/>
            <a:ext cx="9161464" cy="629874"/>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Placeholder 8" descr="Cengage" title="Logo"/>
          <p:cNvPicPr>
            <a:picLocks noChangeAspect="1"/>
          </p:cNvPicPr>
          <p:nvPr userDrawn="1"/>
        </p:nvPicPr>
        <p:blipFill>
          <a:blip r:embed="rId2"/>
          <a:stretch>
            <a:fillRect/>
          </a:stretch>
        </p:blipFill>
        <p:spPr>
          <a:xfrm>
            <a:off x="152400" y="6316218"/>
            <a:ext cx="1753906" cy="484632"/>
          </a:xfrm>
          <a:prstGeom prst="rect">
            <a:avLst/>
          </a:prstGeom>
        </p:spPr>
      </p:pic>
      <p:sp>
        <p:nvSpPr>
          <p:cNvPr id="9" name="Text Placeholder 6"/>
          <p:cNvSpPr txBox="1">
            <a:spLocks/>
          </p:cNvSpPr>
          <p:nvPr userDrawn="1"/>
        </p:nvSpPr>
        <p:spPr>
          <a:xfrm>
            <a:off x="1257301" y="6285230"/>
            <a:ext cx="7543800" cy="572770"/>
          </a:xfrm>
          <a:prstGeom prst="rect">
            <a:avLst/>
          </a:prstGeom>
          <a:noFill/>
        </p:spPr>
        <p:txBody>
          <a:bodyPr anchor="ctr"/>
          <a:lstStyle>
            <a:lvl1pPr marL="342900" indent="-342900" algn="l" defTabSz="914400" rtl="0" eaLnBrk="1" latinLnBrk="0" hangingPunct="1">
              <a:spcBef>
                <a:spcPct val="20000"/>
              </a:spcBef>
              <a:buClr>
                <a:srgbClr val="1C5F71"/>
              </a:buClr>
              <a:buFont typeface="Arial" pitchFamily="34" charset="0"/>
              <a:buChar char="•"/>
              <a:defRPr lang="en-US" sz="2600" kern="1200" dirty="0" smtClean="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1C5F71"/>
              </a:buClr>
              <a:buFont typeface="Arial" pitchFamily="34" charset="0"/>
              <a:buChar char="–"/>
              <a:defRPr lang="en-US" sz="2400" kern="1200" dirty="0" smtClean="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1C5F71"/>
              </a:buClr>
              <a:buFont typeface="Wingdings" pitchFamily="2" charset="2"/>
              <a:buChar char="§"/>
              <a:defRPr lang="en-US" sz="2000" kern="1200" dirty="0" smtClean="0">
                <a:solidFill>
                  <a:schemeClr val="tx1"/>
                </a:solidFill>
                <a:latin typeface="Arial" pitchFamily="34" charset="0"/>
                <a:ea typeface="Verdana" pitchFamily="34" charset="0"/>
                <a:cs typeface="Arial" pitchFamily="34" charset="0"/>
              </a:defRPr>
            </a:lvl3pPr>
            <a:lvl4pPr marL="1828800" indent="-457200" algn="l" defTabSz="914400" rtl="0" eaLnBrk="1" latinLnBrk="0" hangingPunct="1">
              <a:spcBef>
                <a:spcPct val="20000"/>
              </a:spcBef>
              <a:buClr>
                <a:srgbClr val="1C5F71"/>
              </a:buClr>
              <a:buFont typeface="Courier New" pitchFamily="49" charset="0"/>
              <a:buChar char="o"/>
              <a:defRPr lang="en-US" sz="2000" kern="1200" dirty="0" smtClean="0">
                <a:solidFill>
                  <a:schemeClr val="tx1"/>
                </a:solidFill>
                <a:latin typeface="Arial" pitchFamily="34" charset="0"/>
                <a:ea typeface="Verdana" pitchFamily="34" charset="0"/>
                <a:cs typeface="Arial" pitchFamily="34" charset="0"/>
              </a:defRPr>
            </a:lvl4pPr>
            <a:lvl5pPr marL="2292350" indent="-463550" algn="l" defTabSz="914400" rtl="0" eaLnBrk="1" latinLnBrk="0" hangingPunct="1">
              <a:spcBef>
                <a:spcPct val="20000"/>
              </a:spcBef>
              <a:buClr>
                <a:srgbClr val="1C5F71"/>
              </a:buClr>
              <a:buFont typeface="Wingdings" panose="05000000000000000000" pitchFamily="2" charset="2"/>
              <a:buChar char="Ø"/>
              <a:defRPr lang="en-US" sz="2000" kern="1200" dirty="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pPr>
            <a:r>
              <a:rPr lang="en-US" sz="1200" dirty="0">
                <a:solidFill>
                  <a:schemeClr val="bg1"/>
                </a:solidFill>
              </a:rPr>
              <a:t>Copyright © 2019 Cengage Learning. All Rights Reserved.</a:t>
            </a:r>
          </a:p>
        </p:txBody>
      </p:sp>
      <p:sp>
        <p:nvSpPr>
          <p:cNvPr id="4" name="Table Placeholder 3"/>
          <p:cNvSpPr>
            <a:spLocks noGrp="1"/>
          </p:cNvSpPr>
          <p:nvPr>
            <p:ph type="tbl" sz="quarter" idx="11"/>
          </p:nvPr>
        </p:nvSpPr>
        <p:spPr>
          <a:xfrm>
            <a:off x="2438400" y="2895600"/>
            <a:ext cx="5257800" cy="1828800"/>
          </a:xfrm>
        </p:spPr>
        <p:txBody>
          <a:bodyPr/>
          <a:lstStyle/>
          <a:p>
            <a:endParaRPr lang="en-US"/>
          </a:p>
        </p:txBody>
      </p:sp>
    </p:spTree>
    <p:extLst>
      <p:ext uri="{BB962C8B-B14F-4D97-AF65-F5344CB8AC3E}">
        <p14:creationId xmlns:p14="http://schemas.microsoft.com/office/powerpoint/2010/main" val="752084294"/>
      </p:ext>
    </p:extLst>
  </p:cSld>
  <p:clrMapOvr>
    <a:masterClrMapping/>
  </p:clrMapOvr>
  <p:transition spd="slow"/>
  <p:hf sldNum="0" hd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5" Type="http://schemas.openxmlformats.org/officeDocument/2006/relationships/image" Target="../media/image1.png"/><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bwMode="white">
          <a:xfrm>
            <a:off x="0" y="0"/>
            <a:ext cx="9144000" cy="1133554"/>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bwMode="white">
          <a:xfrm>
            <a:off x="-7938" y="6248400"/>
            <a:ext cx="9161464" cy="629874"/>
          </a:xfrm>
          <a:prstGeom prst="rect">
            <a:avLst/>
          </a:prstGeom>
          <a:solidFill>
            <a:srgbClr val="1C5F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1"/>
          <p:cNvSpPr>
            <a:spLocks noGrp="1"/>
          </p:cNvSpPr>
          <p:nvPr>
            <p:ph type="title"/>
          </p:nvPr>
        </p:nvSpPr>
        <p:spPr>
          <a:xfrm>
            <a:off x="457200" y="27709"/>
            <a:ext cx="8229600" cy="1039091"/>
          </a:xfrm>
          <a:prstGeom prst="rect">
            <a:avLst/>
          </a:prstGeom>
        </p:spPr>
        <p:txBody>
          <a:bodyPr vert="horz" lIns="91440" tIns="45720" rIns="91440" bIns="45720" rtlCol="0" anchor="ctr">
            <a:normAutofit/>
          </a:bodyPr>
          <a:lstStyle/>
          <a:p>
            <a:r>
              <a:rPr lang="en-US" dirty="0"/>
              <a:t>Click to edit Master title style</a:t>
            </a:r>
          </a:p>
        </p:txBody>
      </p:sp>
      <p:sp>
        <p:nvSpPr>
          <p:cNvPr id="3" name="Content Placeholder 2"/>
          <p:cNvSpPr>
            <a:spLocks noGrp="1"/>
          </p:cNvSpPr>
          <p:nvPr>
            <p:ph type="body" idx="1"/>
          </p:nvPr>
        </p:nvSpPr>
        <p:spPr>
          <a:xfrm>
            <a:off x="228600" y="1295400"/>
            <a:ext cx="8763000" cy="4830763"/>
          </a:xfrm>
          <a:prstGeom prst="rect">
            <a:avLst/>
          </a:prstGeom>
        </p:spPr>
        <p:txBody>
          <a:bodyPr vert="horz" lIns="91440" tIns="45720" rIns="91440" bIns="45720" rtlCol="0">
            <a:normAutofit/>
          </a:bodyPr>
          <a:lstStyle/>
          <a:p>
            <a:pPr marL="461963" lvl="0" indent="-461963">
              <a:buSzPct val="100000"/>
            </a:pPr>
            <a:r>
              <a:rPr lang="en-US" dirty="0"/>
              <a:t>Click to edit Master text styles</a:t>
            </a:r>
          </a:p>
          <a:p>
            <a:pPr marL="914400" lvl="1" indent="-457200"/>
            <a:r>
              <a:rPr lang="en-US" dirty="0"/>
              <a:t>Second level</a:t>
            </a:r>
          </a:p>
          <a:p>
            <a:pPr marL="1376363" lvl="2" indent="-461963"/>
            <a:r>
              <a:rPr lang="en-US" dirty="0"/>
              <a:t>Third level</a:t>
            </a:r>
          </a:p>
          <a:p>
            <a:pPr lvl="3"/>
            <a:r>
              <a:rPr lang="en-US" dirty="0"/>
              <a:t>Fourth level</a:t>
            </a:r>
          </a:p>
          <a:p>
            <a:pPr lvl="4"/>
            <a:r>
              <a:rPr lang="en-US" dirty="0"/>
              <a:t>Fifth level</a:t>
            </a:r>
          </a:p>
        </p:txBody>
      </p:sp>
      <p:pic>
        <p:nvPicPr>
          <p:cNvPr id="10" name="Picture Placeholder 8" descr="Cengage" title="Logo"/>
          <p:cNvPicPr>
            <a:picLocks noChangeAspect="1"/>
          </p:cNvPicPr>
          <p:nvPr userDrawn="1"/>
        </p:nvPicPr>
        <p:blipFill>
          <a:blip r:embed="rId6"/>
          <a:stretch>
            <a:fillRect/>
          </a:stretch>
        </p:blipFill>
        <p:spPr>
          <a:xfrm>
            <a:off x="152400" y="6316218"/>
            <a:ext cx="1753906" cy="484632"/>
          </a:xfrm>
          <a:prstGeom prst="rect">
            <a:avLst/>
          </a:prstGeom>
        </p:spPr>
      </p:pic>
      <p:sp>
        <p:nvSpPr>
          <p:cNvPr id="11" name="Text Placeholder 6"/>
          <p:cNvSpPr txBox="1">
            <a:spLocks/>
          </p:cNvSpPr>
          <p:nvPr userDrawn="1"/>
        </p:nvSpPr>
        <p:spPr>
          <a:xfrm>
            <a:off x="1257301" y="6285230"/>
            <a:ext cx="7543800" cy="572770"/>
          </a:xfrm>
          <a:prstGeom prst="rect">
            <a:avLst/>
          </a:prstGeom>
          <a:noFill/>
        </p:spPr>
        <p:txBody>
          <a:bodyPr anchor="ctr"/>
          <a:lstStyle>
            <a:lvl1pPr marL="342900" indent="-342900" algn="l" defTabSz="914400" rtl="0" eaLnBrk="1" latinLnBrk="0" hangingPunct="1">
              <a:spcBef>
                <a:spcPct val="20000"/>
              </a:spcBef>
              <a:buClr>
                <a:srgbClr val="1C5F71"/>
              </a:buClr>
              <a:buFont typeface="Arial" pitchFamily="34" charset="0"/>
              <a:buChar char="•"/>
              <a:defRPr lang="en-US" sz="2600" kern="1200" dirty="0" smtClean="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1C5F71"/>
              </a:buClr>
              <a:buFont typeface="Arial" pitchFamily="34" charset="0"/>
              <a:buChar char="–"/>
              <a:defRPr lang="en-US" sz="2400" kern="1200" dirty="0" smtClean="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1C5F71"/>
              </a:buClr>
              <a:buFont typeface="Wingdings" pitchFamily="2" charset="2"/>
              <a:buChar char="§"/>
              <a:defRPr lang="en-US" sz="2000" kern="1200" dirty="0" smtClean="0">
                <a:solidFill>
                  <a:schemeClr val="tx1"/>
                </a:solidFill>
                <a:latin typeface="Arial" pitchFamily="34" charset="0"/>
                <a:ea typeface="Verdana" pitchFamily="34" charset="0"/>
                <a:cs typeface="Arial" pitchFamily="34" charset="0"/>
              </a:defRPr>
            </a:lvl3pPr>
            <a:lvl4pPr marL="1828800" indent="-457200" algn="l" defTabSz="914400" rtl="0" eaLnBrk="1" latinLnBrk="0" hangingPunct="1">
              <a:spcBef>
                <a:spcPct val="20000"/>
              </a:spcBef>
              <a:buClr>
                <a:srgbClr val="1C5F71"/>
              </a:buClr>
              <a:buFont typeface="Courier New" pitchFamily="49" charset="0"/>
              <a:buChar char="o"/>
              <a:defRPr lang="en-US" sz="2000" kern="1200" dirty="0" smtClean="0">
                <a:solidFill>
                  <a:schemeClr val="tx1"/>
                </a:solidFill>
                <a:latin typeface="Arial" pitchFamily="34" charset="0"/>
                <a:ea typeface="Verdana" pitchFamily="34" charset="0"/>
                <a:cs typeface="Arial" pitchFamily="34" charset="0"/>
              </a:defRPr>
            </a:lvl4pPr>
            <a:lvl5pPr marL="2292350" indent="-463550" algn="l" defTabSz="914400" rtl="0" eaLnBrk="1" latinLnBrk="0" hangingPunct="1">
              <a:spcBef>
                <a:spcPct val="20000"/>
              </a:spcBef>
              <a:buClr>
                <a:srgbClr val="1C5F71"/>
              </a:buClr>
              <a:buFont typeface="Wingdings" panose="05000000000000000000" pitchFamily="2" charset="2"/>
              <a:buChar char="Ø"/>
              <a:defRPr lang="en-US" sz="2000" kern="1200" dirty="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pPr>
            <a:r>
              <a:rPr lang="en-US" sz="1200" dirty="0">
                <a:solidFill>
                  <a:schemeClr val="bg1"/>
                </a:solidFill>
              </a:rPr>
              <a:t>Copyright © 2019 Cengage Learning. All Rights Reserved.</a:t>
            </a:r>
          </a:p>
        </p:txBody>
      </p:sp>
    </p:spTree>
    <p:extLst>
      <p:ext uri="{BB962C8B-B14F-4D97-AF65-F5344CB8AC3E}">
        <p14:creationId xmlns:p14="http://schemas.microsoft.com/office/powerpoint/2010/main" val="2288362092"/>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Lst>
  <p:hf sldNum="0" hdr="0" dt="0"/>
  <p:txStyles>
    <p:titleStyle>
      <a:lvl1pPr algn="ctr" defTabSz="914400" rtl="0" eaLnBrk="1" latinLnBrk="0" hangingPunct="1">
        <a:spcBef>
          <a:spcPct val="0"/>
        </a:spcBef>
        <a:buNone/>
        <a:defRPr sz="3600" kern="1200">
          <a:solidFill>
            <a:schemeClr val="bg1"/>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Clr>
          <a:srgbClr val="1C5F71"/>
        </a:buClr>
        <a:buFont typeface="Arial" pitchFamily="34" charset="0"/>
        <a:buChar char="•"/>
        <a:defRPr lang="en-US" sz="2600" kern="1200" dirty="0" smtClean="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1C5F71"/>
        </a:buClr>
        <a:buFont typeface="Arial" pitchFamily="34" charset="0"/>
        <a:buChar char="–"/>
        <a:defRPr lang="en-US" sz="2400" kern="1200" dirty="0" smtClean="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1C5F71"/>
        </a:buClr>
        <a:buFont typeface="Wingdings" pitchFamily="2" charset="2"/>
        <a:buChar char="§"/>
        <a:defRPr lang="en-US" sz="2000" kern="1200" dirty="0" smtClean="0">
          <a:solidFill>
            <a:schemeClr val="tx1"/>
          </a:solidFill>
          <a:latin typeface="Arial" pitchFamily="34" charset="0"/>
          <a:ea typeface="Verdana" pitchFamily="34" charset="0"/>
          <a:cs typeface="Arial" pitchFamily="34" charset="0"/>
        </a:defRPr>
      </a:lvl3pPr>
      <a:lvl4pPr marL="1828800" indent="-457200" algn="l" defTabSz="914400" rtl="0" eaLnBrk="1" latinLnBrk="0" hangingPunct="1">
        <a:spcBef>
          <a:spcPct val="20000"/>
        </a:spcBef>
        <a:buClr>
          <a:srgbClr val="1C5F71"/>
        </a:buClr>
        <a:buFont typeface="Courier New" pitchFamily="49" charset="0"/>
        <a:buChar char="o"/>
        <a:defRPr lang="en-US" sz="2000" kern="1200" dirty="0" smtClean="0">
          <a:solidFill>
            <a:schemeClr val="tx1"/>
          </a:solidFill>
          <a:latin typeface="Arial" pitchFamily="34" charset="0"/>
          <a:ea typeface="Verdana" pitchFamily="34" charset="0"/>
          <a:cs typeface="Arial" pitchFamily="34" charset="0"/>
        </a:defRPr>
      </a:lvl4pPr>
      <a:lvl5pPr marL="2292350" indent="-463550" algn="l" defTabSz="914400" rtl="0" eaLnBrk="1" latinLnBrk="0" hangingPunct="1">
        <a:spcBef>
          <a:spcPct val="20000"/>
        </a:spcBef>
        <a:buClr>
          <a:srgbClr val="1C5F71"/>
        </a:buClr>
        <a:buFont typeface="Wingdings" panose="05000000000000000000" pitchFamily="2" charset="2"/>
        <a:buChar char="Ø"/>
        <a:defRPr lang="en-US" sz="2000" kern="1200" dirty="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4/18/2024</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dirty="0"/>
          </a:p>
        </p:txBody>
      </p:sp>
      <p:pic>
        <p:nvPicPr>
          <p:cNvPr id="7" name="Picture Placeholder 8" descr="Cengage" title="Logo">
            <a:extLst>
              <a:ext uri="{FF2B5EF4-FFF2-40B4-BE49-F238E27FC236}">
                <a16:creationId xmlns:a16="http://schemas.microsoft.com/office/drawing/2014/main" id="{BD59FE4C-F21D-6937-BBE5-73F6E18A0EE0}"/>
              </a:ext>
            </a:extLst>
          </p:cNvPr>
          <p:cNvPicPr>
            <a:picLocks noChangeAspect="1"/>
          </p:cNvPicPr>
          <p:nvPr userDrawn="1"/>
        </p:nvPicPr>
        <p:blipFill>
          <a:blip r:embed="rId15"/>
          <a:stretch>
            <a:fillRect/>
          </a:stretch>
        </p:blipFill>
        <p:spPr>
          <a:xfrm>
            <a:off x="152400" y="6316218"/>
            <a:ext cx="1753906" cy="484632"/>
          </a:xfrm>
          <a:prstGeom prst="rect">
            <a:avLst/>
          </a:prstGeom>
        </p:spPr>
      </p:pic>
      <p:sp>
        <p:nvSpPr>
          <p:cNvPr id="8" name="Text Placeholder 6">
            <a:extLst>
              <a:ext uri="{FF2B5EF4-FFF2-40B4-BE49-F238E27FC236}">
                <a16:creationId xmlns:a16="http://schemas.microsoft.com/office/drawing/2014/main" id="{E47A9FA1-FC11-FCCF-67D6-D8987EED2EF2}"/>
              </a:ext>
            </a:extLst>
          </p:cNvPr>
          <p:cNvSpPr txBox="1">
            <a:spLocks/>
          </p:cNvSpPr>
          <p:nvPr userDrawn="1"/>
        </p:nvSpPr>
        <p:spPr>
          <a:xfrm>
            <a:off x="1257301" y="6285230"/>
            <a:ext cx="7543800" cy="572770"/>
          </a:xfrm>
          <a:prstGeom prst="rect">
            <a:avLst/>
          </a:prstGeom>
          <a:noFill/>
        </p:spPr>
        <p:txBody>
          <a:bodyPr anchor="ctr"/>
          <a:lstStyle>
            <a:lvl1pPr marL="342900" indent="-342900" algn="l" defTabSz="914400" rtl="0" eaLnBrk="1" latinLnBrk="0" hangingPunct="1">
              <a:spcBef>
                <a:spcPct val="20000"/>
              </a:spcBef>
              <a:buClr>
                <a:srgbClr val="1C5F71"/>
              </a:buClr>
              <a:buFont typeface="Arial" pitchFamily="34" charset="0"/>
              <a:buChar char="•"/>
              <a:defRPr lang="en-US" sz="2600" kern="1200" dirty="0" smtClean="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1C5F71"/>
              </a:buClr>
              <a:buFont typeface="Arial" pitchFamily="34" charset="0"/>
              <a:buChar char="–"/>
              <a:defRPr lang="en-US" sz="2400" kern="1200" dirty="0" smtClean="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1C5F71"/>
              </a:buClr>
              <a:buFont typeface="Wingdings" pitchFamily="2" charset="2"/>
              <a:buChar char="§"/>
              <a:defRPr lang="en-US" sz="2000" kern="1200" dirty="0" smtClean="0">
                <a:solidFill>
                  <a:schemeClr val="tx1"/>
                </a:solidFill>
                <a:latin typeface="Arial" pitchFamily="34" charset="0"/>
                <a:ea typeface="Verdana" pitchFamily="34" charset="0"/>
                <a:cs typeface="Arial" pitchFamily="34" charset="0"/>
              </a:defRPr>
            </a:lvl3pPr>
            <a:lvl4pPr marL="1828800" indent="-457200" algn="l" defTabSz="914400" rtl="0" eaLnBrk="1" latinLnBrk="0" hangingPunct="1">
              <a:spcBef>
                <a:spcPct val="20000"/>
              </a:spcBef>
              <a:buClr>
                <a:srgbClr val="1C5F71"/>
              </a:buClr>
              <a:buFont typeface="Courier New" pitchFamily="49" charset="0"/>
              <a:buChar char="o"/>
              <a:defRPr lang="en-US" sz="2000" kern="1200" dirty="0" smtClean="0">
                <a:solidFill>
                  <a:schemeClr val="tx1"/>
                </a:solidFill>
                <a:latin typeface="Arial" pitchFamily="34" charset="0"/>
                <a:ea typeface="Verdana" pitchFamily="34" charset="0"/>
                <a:cs typeface="Arial" pitchFamily="34" charset="0"/>
              </a:defRPr>
            </a:lvl4pPr>
            <a:lvl5pPr marL="2292350" indent="-463550" algn="l" defTabSz="914400" rtl="0" eaLnBrk="1" latinLnBrk="0" hangingPunct="1">
              <a:spcBef>
                <a:spcPct val="20000"/>
              </a:spcBef>
              <a:buClr>
                <a:srgbClr val="1C5F71"/>
              </a:buClr>
              <a:buFont typeface="Wingdings" panose="05000000000000000000" pitchFamily="2" charset="2"/>
              <a:buChar char="Ø"/>
              <a:defRPr lang="en-US" sz="2000" kern="1200" dirty="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pPr>
            <a:r>
              <a:rPr lang="en-US" sz="1200" dirty="0">
                <a:solidFill>
                  <a:schemeClr val="bg1"/>
                </a:solidFill>
              </a:rPr>
              <a:t>Copyright © 2019 Cengage Learning. All Rights Reserved.</a:t>
            </a:r>
          </a:p>
        </p:txBody>
      </p:sp>
    </p:spTree>
    <p:extLst>
      <p:ext uri="{BB962C8B-B14F-4D97-AF65-F5344CB8AC3E}">
        <p14:creationId xmlns:p14="http://schemas.microsoft.com/office/powerpoint/2010/main" val="3384864678"/>
      </p:ext>
    </p:extLst>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 id="2147483832" r:id="rId9"/>
    <p:sldLayoutId id="2147483833" r:id="rId10"/>
    <p:sldLayoutId id="2147483834" r:id="rId11"/>
    <p:sldLayoutId id="2147483835" r:id="rId12"/>
    <p:sldLayoutId id="2147483836" r:id="rId13"/>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hyperlink" Target="https://creativecommons.org/licenses/by/3.0/" TargetMode="External"/><Relationship Id="rId4" Type="http://schemas.openxmlformats.org/officeDocument/2006/relationships/hyperlink" Target="https://www.mynextmove.org/profile/summary/19-3039.03"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BFA95AA4-EA89-8893-BBAF-B1F961395AAD}"/>
              </a:ext>
            </a:extLst>
          </p:cNvPr>
          <p:cNvSpPr>
            <a:spLocks noGrp="1"/>
          </p:cNvSpPr>
          <p:nvPr>
            <p:ph type="title"/>
          </p:nvPr>
        </p:nvSpPr>
        <p:spPr/>
        <p:txBody>
          <a:bodyPr>
            <a:normAutofit fontScale="90000"/>
          </a:bodyPr>
          <a:lstStyle/>
          <a:p>
            <a:r>
              <a:rPr lang="en-US" sz="4800" b="1" dirty="0">
                <a:latin typeface="Arial" panose="020B0604020202020204" pitchFamily="34" charset="0"/>
                <a:cs typeface="Arial" panose="020B0604020202020204" pitchFamily="34" charset="0"/>
              </a:rPr>
              <a:t>Chapter 15</a:t>
            </a:r>
            <a:br>
              <a:rPr lang="en-US" sz="4800" b="1" dirty="0">
                <a:latin typeface="Arial" panose="020B0604020202020204" pitchFamily="34" charset="0"/>
                <a:cs typeface="Arial" panose="020B0604020202020204" pitchFamily="34" charset="0"/>
              </a:rPr>
            </a:br>
            <a:r>
              <a:rPr lang="en-US" altLang="en-US" sz="4400" dirty="0">
                <a:latin typeface="Arial" panose="020B0604020202020204" pitchFamily="34" charset="0"/>
                <a:cs typeface="Arial" panose="020B0604020202020204" pitchFamily="34" charset="0"/>
              </a:rPr>
              <a:t>Neuropsychology</a:t>
            </a:r>
            <a:endParaRPr lang="en-US" dirty="0"/>
          </a:p>
        </p:txBody>
      </p:sp>
      <p:sp>
        <p:nvSpPr>
          <p:cNvPr id="7" name="Text Placeholder 6"/>
          <p:cNvSpPr>
            <a:spLocks noGrp="1"/>
          </p:cNvSpPr>
          <p:nvPr>
            <p:ph idx="1"/>
          </p:nvPr>
        </p:nvSpPr>
        <p:spPr>
          <a:noFill/>
        </p:spPr>
        <p:txBody>
          <a:bodyPr anchor="ctr"/>
          <a:lstStyle/>
          <a:p>
            <a:pPr marL="0" indent="0">
              <a:buNone/>
            </a:pPr>
            <a:r>
              <a:rPr lang="en-US" sz="1200" dirty="0">
                <a:solidFill>
                  <a:schemeClr val="bg1"/>
                </a:solidFill>
                <a:latin typeface="Arial" panose="020B0604020202020204" pitchFamily="34" charset="0"/>
                <a:cs typeface="Arial" panose="020B0604020202020204" pitchFamily="34" charset="0"/>
              </a:rPr>
              <a:t>Copyright © 2019 Cengage Learning. All Rights Reserved.</a:t>
            </a:r>
          </a:p>
        </p:txBody>
      </p:sp>
      <p:sp>
        <p:nvSpPr>
          <p:cNvPr id="4" name="Text Placeholder 3"/>
          <p:cNvSpPr>
            <a:spLocks noGrp="1"/>
          </p:cNvSpPr>
          <p:nvPr>
            <p:ph type="subTitle" idx="4294967295"/>
          </p:nvPr>
        </p:nvSpPr>
        <p:spPr>
          <a:xfrm>
            <a:off x="0" y="3602038"/>
            <a:ext cx="6858000" cy="1655762"/>
          </a:xfrm>
        </p:spPr>
        <p:txBody>
          <a:bodyPr anchor="ctr"/>
          <a:lstStyle/>
          <a:p>
            <a:r>
              <a:rPr lang="en-US" dirty="0">
                <a:latin typeface="Arial" panose="020B0604020202020204" pitchFamily="34" charset="0"/>
                <a:cs typeface="Arial" panose="020B0604020202020204" pitchFamily="34" charset="0"/>
              </a:rPr>
              <a:t>Fourth Edition</a:t>
            </a:r>
          </a:p>
        </p:txBody>
      </p:sp>
      <p:sp>
        <p:nvSpPr>
          <p:cNvPr id="6" name="Text Placeholder 5"/>
          <p:cNvSpPr>
            <a:spLocks noGrp="1"/>
          </p:cNvSpPr>
          <p:nvPr>
            <p:ph type="body" sz="quarter" idx="4294967295"/>
          </p:nvPr>
        </p:nvSpPr>
        <p:spPr>
          <a:xfrm>
            <a:off x="519113" y="1739900"/>
            <a:ext cx="8624887" cy="3773488"/>
          </a:xfrm>
        </p:spPr>
        <p:txBody>
          <a:bodyPr anchor="ctr"/>
          <a:lstStyle/>
          <a:p>
            <a:pPr algn="ctr"/>
            <a:endParaRPr lang="en-US" altLang="en-US" sz="3600" b="1" dirty="0">
              <a:latin typeface="Arial" panose="020B0604020202020204" pitchFamily="34" charset="0"/>
              <a:cs typeface="Arial" panose="020B0604020202020204" pitchFamily="34" charset="0"/>
            </a:endParaRPr>
          </a:p>
        </p:txBody>
      </p:sp>
      <p:pic>
        <p:nvPicPr>
          <p:cNvPr id="10" name="Picture Placeholder 9" descr="A person looking at a computer screen&#10;&#10;Description automatically generated">
            <a:extLst>
              <a:ext uri="{FF2B5EF4-FFF2-40B4-BE49-F238E27FC236}">
                <a16:creationId xmlns:a16="http://schemas.microsoft.com/office/drawing/2014/main" id="{CE40EAC7-45BA-9435-5440-DDD7D9BF13E8}"/>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0494" b="10494"/>
          <a:stretch>
            <a:fillRect/>
          </a:stretch>
        </p:blipFill>
        <p:spPr>
          <a:xfrm>
            <a:off x="381000" y="2028825"/>
            <a:ext cx="8491373" cy="3773488"/>
          </a:xfrm>
        </p:spPr>
      </p:pic>
      <p:sp>
        <p:nvSpPr>
          <p:cNvPr id="11" name="TextBox 10">
            <a:extLst>
              <a:ext uri="{FF2B5EF4-FFF2-40B4-BE49-F238E27FC236}">
                <a16:creationId xmlns:a16="http://schemas.microsoft.com/office/drawing/2014/main" id="{B2236BB2-DFC3-EEF2-F380-F47BE0CF1B44}"/>
              </a:ext>
            </a:extLst>
          </p:cNvPr>
          <p:cNvSpPr txBox="1"/>
          <p:nvPr/>
        </p:nvSpPr>
        <p:spPr>
          <a:xfrm>
            <a:off x="0" y="4128408"/>
            <a:ext cx="4800600" cy="230832"/>
          </a:xfrm>
          <a:prstGeom prst="rect">
            <a:avLst/>
          </a:prstGeom>
          <a:noFill/>
        </p:spPr>
        <p:txBody>
          <a:bodyPr wrap="square" rtlCol="0">
            <a:spAutoFit/>
          </a:bodyPr>
          <a:lstStyle/>
          <a:p>
            <a:r>
              <a:rPr lang="en-US" sz="900">
                <a:hlinkClick r:id="rId4" tooltip="https://www.mynextmove.org/profile/summary/19-3039.03"/>
              </a:rPr>
              <a:t>This Photo</a:t>
            </a:r>
            <a:r>
              <a:rPr lang="en-US" sz="900"/>
              <a:t> by Unknown Author is licensed under </a:t>
            </a:r>
            <a:r>
              <a:rPr lang="en-US" sz="900">
                <a:hlinkClick r:id="rId5" tooltip="https://creativecommons.org/licenses/by/3.0/"/>
              </a:rPr>
              <a:t>CC BY</a:t>
            </a:r>
            <a:endParaRPr lang="en-US" sz="900"/>
          </a:p>
        </p:txBody>
      </p:sp>
    </p:spTree>
    <p:extLst>
      <p:ext uri="{BB962C8B-B14F-4D97-AF65-F5344CB8AC3E}">
        <p14:creationId xmlns:p14="http://schemas.microsoft.com/office/powerpoint/2010/main" val="17072633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Arial" panose="020B0604020202020204" pitchFamily="34" charset="0"/>
                <a:cs typeface="Arial" panose="020B0604020202020204" pitchFamily="34" charset="0"/>
              </a:rPr>
              <a:t>Learning Objectives (1 of 2)</a:t>
            </a:r>
          </a:p>
        </p:txBody>
      </p:sp>
      <p:sp>
        <p:nvSpPr>
          <p:cNvPr id="5" name="Content Placeholder 4"/>
          <p:cNvSpPr>
            <a:spLocks noGrp="1"/>
          </p:cNvSpPr>
          <p:nvPr>
            <p:ph idx="1"/>
          </p:nvPr>
        </p:nvSpPr>
        <p:spPr/>
        <p:txBody>
          <a:bodyPr>
            <a:normAutofit/>
          </a:bodyPr>
          <a:lstStyle/>
          <a:p>
            <a:r>
              <a:rPr lang="en-US" dirty="0">
                <a:latin typeface="Arial" panose="020B0604020202020204" pitchFamily="34" charset="0"/>
                <a:cs typeface="Arial" panose="020B0604020202020204" pitchFamily="34" charset="0"/>
              </a:rPr>
              <a:t>Describe the responsibilities and assessment methods of the neuropsychologist.</a:t>
            </a:r>
          </a:p>
          <a:p>
            <a:r>
              <a:rPr lang="en-US" dirty="0">
                <a:latin typeface="Arial" panose="020B0604020202020204" pitchFamily="34" charset="0"/>
                <a:cs typeface="Arial" panose="020B0604020202020204" pitchFamily="34" charset="0"/>
              </a:rPr>
              <a:t>Explain the major characteristics of Alzheimer’s disease, vascular disease, traumatic brain injury, substance/medication-induced neurocognitive disorders, HIV-associated neurocognitive disorder, and prion diseases</a:t>
            </a:r>
          </a:p>
        </p:txBody>
      </p:sp>
    </p:spTree>
    <p:extLst>
      <p:ext uri="{BB962C8B-B14F-4D97-AF65-F5344CB8AC3E}">
        <p14:creationId xmlns:p14="http://schemas.microsoft.com/office/powerpoint/2010/main" val="2325529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Learning Objectives (2 of 2)</a:t>
            </a:r>
          </a:p>
        </p:txBody>
      </p:sp>
      <p:sp>
        <p:nvSpPr>
          <p:cNvPr id="3" name="Content Placeholder 2"/>
          <p:cNvSpPr>
            <a:spLocks noGrp="1"/>
          </p:cNvSpPr>
          <p:nvPr>
            <p:ph idx="1"/>
          </p:nvPr>
        </p:nvSpPr>
        <p:spPr/>
        <p:txBody>
          <a:bodyPr>
            <a:normAutofit/>
          </a:bodyPr>
          <a:lstStyle/>
          <a:p>
            <a:r>
              <a:rPr lang="en-US" dirty="0">
                <a:latin typeface="Arial" panose="020B0604020202020204" pitchFamily="34" charset="0"/>
                <a:cs typeface="Arial" panose="020B0604020202020204" pitchFamily="34" charset="0"/>
              </a:rPr>
              <a:t>Describe the features of tumors, infections, epilepsy, multiple sclerosis, and migraine headaches</a:t>
            </a:r>
          </a:p>
          <a:p>
            <a:r>
              <a:rPr lang="en-US" dirty="0">
                <a:latin typeface="Arial" panose="020B0604020202020204" pitchFamily="34" charset="0"/>
                <a:cs typeface="Arial" panose="020B0604020202020204" pitchFamily="34" charset="0"/>
              </a:rPr>
              <a:t>Explain the basic principles that predict recovery from brain damage</a:t>
            </a:r>
          </a:p>
          <a:p>
            <a:r>
              <a:rPr lang="en-US" dirty="0">
                <a:latin typeface="Arial" panose="020B0604020202020204" pitchFamily="34" charset="0"/>
                <a:cs typeface="Arial" panose="020B0604020202020204" pitchFamily="34" charset="0"/>
              </a:rPr>
              <a:t>Describe the major methods used to treat neurocognitive disorders</a:t>
            </a:r>
          </a:p>
        </p:txBody>
      </p:sp>
    </p:spTree>
    <p:extLst>
      <p:ext uri="{BB962C8B-B14F-4D97-AF65-F5344CB8AC3E}">
        <p14:creationId xmlns:p14="http://schemas.microsoft.com/office/powerpoint/2010/main" val="146748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What Is Neuropsychology?</a:t>
            </a:r>
          </a:p>
        </p:txBody>
      </p:sp>
      <p:sp>
        <p:nvSpPr>
          <p:cNvPr id="3" name="Content Placeholder 2"/>
          <p:cNvSpPr>
            <a:spLocks noGrp="1"/>
          </p:cNvSpPr>
          <p:nvPr>
            <p:ph idx="1"/>
          </p:nvPr>
        </p:nvSpPr>
        <p:spPr/>
        <p:txBody>
          <a:bodyPr/>
          <a:lstStyle/>
          <a:p>
            <a:r>
              <a:rPr lang="en-US" dirty="0">
                <a:latin typeface="Arial" panose="020B0604020202020204" pitchFamily="34" charset="0"/>
                <a:cs typeface="Arial" panose="020B0604020202020204" pitchFamily="34" charset="0"/>
              </a:rPr>
              <a:t>A specialty field within clinical psychology that seeks to understand and treat patients with cognitive impairments resulting from:</a:t>
            </a:r>
          </a:p>
          <a:p>
            <a:pPr lvl="1"/>
            <a:r>
              <a:rPr lang="en-US" dirty="0">
                <a:latin typeface="Arial" panose="020B0604020202020204" pitchFamily="34" charset="0"/>
                <a:cs typeface="Arial" panose="020B0604020202020204" pitchFamily="34" charset="0"/>
              </a:rPr>
              <a:t>Aging</a:t>
            </a:r>
          </a:p>
          <a:p>
            <a:pPr lvl="1"/>
            <a:r>
              <a:rPr lang="en-US" dirty="0">
                <a:latin typeface="Arial" panose="020B0604020202020204" pitchFamily="34" charset="0"/>
                <a:cs typeface="Arial" panose="020B0604020202020204" pitchFamily="34" charset="0"/>
              </a:rPr>
              <a:t>Disease</a:t>
            </a:r>
          </a:p>
          <a:p>
            <a:pPr lvl="1"/>
            <a:r>
              <a:rPr lang="en-US" dirty="0">
                <a:latin typeface="Arial" panose="020B0604020202020204" pitchFamily="34" charset="0"/>
                <a:cs typeface="Arial" panose="020B0604020202020204" pitchFamily="34" charset="0"/>
              </a:rPr>
              <a:t>Injury</a:t>
            </a:r>
          </a:p>
        </p:txBody>
      </p:sp>
    </p:spTree>
    <p:extLst>
      <p:ext uri="{BB962C8B-B14F-4D97-AF65-F5344CB8AC3E}">
        <p14:creationId xmlns:p14="http://schemas.microsoft.com/office/powerpoint/2010/main" val="428745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Who are the Neuropsychologists?</a:t>
            </a:r>
          </a:p>
        </p:txBody>
      </p:sp>
      <p:sp>
        <p:nvSpPr>
          <p:cNvPr id="3" name="Content Placeholder 2"/>
          <p:cNvSpPr>
            <a:spLocks noGrp="1"/>
          </p:cNvSpPr>
          <p:nvPr>
            <p:ph idx="1"/>
          </p:nvPr>
        </p:nvSpPr>
        <p:spPr/>
        <p:txBody>
          <a:bodyPr/>
          <a:lstStyle/>
          <a:p>
            <a:r>
              <a:rPr lang="en-US" dirty="0">
                <a:latin typeface="Arial" panose="020B0604020202020204" pitchFamily="34" charset="0"/>
                <a:cs typeface="Arial" panose="020B0604020202020204" pitchFamily="34" charset="0"/>
              </a:rPr>
              <a:t>Licensed doctoral level clinical psychologists who complete specialized training</a:t>
            </a:r>
          </a:p>
          <a:p>
            <a:r>
              <a:rPr lang="en-US" dirty="0">
                <a:latin typeface="Arial" panose="020B0604020202020204" pitchFamily="34" charset="0"/>
                <a:cs typeface="Arial" panose="020B0604020202020204" pitchFamily="34" charset="0"/>
              </a:rPr>
              <a:t>Often work in collaboration with neurologists</a:t>
            </a:r>
          </a:p>
        </p:txBody>
      </p:sp>
    </p:spTree>
    <p:extLst>
      <p:ext uri="{BB962C8B-B14F-4D97-AF65-F5344CB8AC3E}">
        <p14:creationId xmlns:p14="http://schemas.microsoft.com/office/powerpoint/2010/main" val="2543292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Neuropsychological Assessment</a:t>
            </a:r>
          </a:p>
        </p:txBody>
      </p:sp>
      <p:sp>
        <p:nvSpPr>
          <p:cNvPr id="3" name="Content Placeholder 2"/>
          <p:cNvSpPr>
            <a:spLocks noGrp="1"/>
          </p:cNvSpPr>
          <p:nvPr>
            <p:ph idx="1"/>
          </p:nvPr>
        </p:nvSpPr>
        <p:spPr/>
        <p:txBody>
          <a:bodyPr/>
          <a:lstStyle/>
          <a:p>
            <a:r>
              <a:rPr lang="en-US" dirty="0">
                <a:latin typeface="Arial" panose="020B0604020202020204" pitchFamily="34" charset="0"/>
                <a:cs typeface="Arial" panose="020B0604020202020204" pitchFamily="34" charset="0"/>
              </a:rPr>
              <a:t>Goal is to develop an informed treatment plan</a:t>
            </a:r>
          </a:p>
          <a:p>
            <a:r>
              <a:rPr lang="en-US" dirty="0">
                <a:latin typeface="Arial" panose="020B0604020202020204" pitchFamily="34" charset="0"/>
                <a:cs typeface="Arial" panose="020B0604020202020204" pitchFamily="34" charset="0"/>
              </a:rPr>
              <a:t>Choice of methods depends on the issues involved</a:t>
            </a:r>
          </a:p>
          <a:p>
            <a:r>
              <a:rPr lang="en-US" dirty="0">
                <a:latin typeface="Arial" panose="020B0604020202020204" pitchFamily="34" charset="0"/>
                <a:cs typeface="Arial" panose="020B0604020202020204" pitchFamily="34" charset="0"/>
              </a:rPr>
              <a:t>Standardized tests </a:t>
            </a:r>
          </a:p>
          <a:p>
            <a:pPr lvl="1"/>
            <a:r>
              <a:rPr lang="en-US" dirty="0">
                <a:latin typeface="Arial" panose="020B0604020202020204" pitchFamily="34" charset="0"/>
                <a:cs typeface="Arial" panose="020B0604020202020204" pitchFamily="34" charset="0"/>
              </a:rPr>
              <a:t>Comparisons with population</a:t>
            </a:r>
          </a:p>
          <a:p>
            <a:pPr lvl="1"/>
            <a:r>
              <a:rPr lang="en-US" dirty="0">
                <a:latin typeface="Arial" panose="020B0604020202020204" pitchFamily="34" charset="0"/>
                <a:cs typeface="Arial" panose="020B0604020202020204" pitchFamily="34" charset="0"/>
              </a:rPr>
              <a:t>Comparisons with abilities unaffected by condition</a:t>
            </a:r>
          </a:p>
          <a:p>
            <a:pPr lvl="1"/>
            <a:r>
              <a:rPr lang="en-US" dirty="0">
                <a:latin typeface="Arial" panose="020B0604020202020204" pitchFamily="34" charset="0"/>
                <a:cs typeface="Arial" panose="020B0604020202020204" pitchFamily="34" charset="0"/>
              </a:rPr>
              <a:t>IQ tests</a:t>
            </a:r>
          </a:p>
          <a:p>
            <a:pPr lvl="1"/>
            <a:r>
              <a:rPr lang="en-US" dirty="0">
                <a:latin typeface="Arial" panose="020B0604020202020204" pitchFamily="34" charset="0"/>
                <a:cs typeface="Arial" panose="020B0604020202020204" pitchFamily="34" charset="0"/>
              </a:rPr>
              <a:t>Halstead-Reitan battery</a:t>
            </a:r>
          </a:p>
          <a:p>
            <a:r>
              <a:rPr lang="en-US" dirty="0">
                <a:latin typeface="Arial" panose="020B0604020202020204" pitchFamily="34" charset="0"/>
                <a:cs typeface="Arial" panose="020B0604020202020204" pitchFamily="34" charset="0"/>
              </a:rPr>
              <a:t>Condition might affect test performance (e.g., pain, fatigue, medications)</a:t>
            </a:r>
          </a:p>
        </p:txBody>
      </p:sp>
    </p:spTree>
    <p:extLst>
      <p:ext uri="{BB962C8B-B14F-4D97-AF65-F5344CB8AC3E}">
        <p14:creationId xmlns:p14="http://schemas.microsoft.com/office/powerpoint/2010/main" val="3556827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Arial" panose="020B0604020202020204" pitchFamily="34" charset="0"/>
                <a:cs typeface="Arial" panose="020B0604020202020204" pitchFamily="34" charset="0"/>
              </a:rPr>
              <a:t>Neuropsychological Testing</a:t>
            </a:r>
          </a:p>
        </p:txBody>
      </p:sp>
      <p:pic>
        <p:nvPicPr>
          <p:cNvPr id="6" name="Picture Placeholder 5" descr="A man wearing specialized dark glassed taking a standardized test using a wooden apparatus. A doctor looks on while noting down observations."/>
          <p:cNvPicPr>
            <a:picLocks noGrp="1" noChangeAspect="1"/>
          </p:cNvPicPr>
          <p:nvPr>
            <p:ph type="pic" sz="quarter" idx="10"/>
          </p:nvPr>
        </p:nvPicPr>
        <p:blipFill>
          <a:blip r:embed="rId3" cstate="print"/>
          <a:stretch>
            <a:fillRect/>
          </a:stretch>
        </p:blipFill>
        <p:spPr>
          <a:xfrm>
            <a:off x="1371496" y="1704152"/>
            <a:ext cx="6401009" cy="4239448"/>
          </a:xfrm>
          <a:prstGeom prst="rect">
            <a:avLst/>
          </a:prstGeom>
        </p:spPr>
      </p:pic>
    </p:spTree>
    <p:extLst>
      <p:ext uri="{BB962C8B-B14F-4D97-AF65-F5344CB8AC3E}">
        <p14:creationId xmlns:p14="http://schemas.microsoft.com/office/powerpoint/2010/main" val="2915048443"/>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Neurocognitive Disorders</a:t>
            </a:r>
          </a:p>
        </p:txBody>
      </p:sp>
      <p:sp>
        <p:nvSpPr>
          <p:cNvPr id="3" name="Content Placeholder 2"/>
          <p:cNvSpPr>
            <a:spLocks noGrp="1"/>
          </p:cNvSpPr>
          <p:nvPr>
            <p:ph idx="1"/>
          </p:nvPr>
        </p:nvSpPr>
        <p:spPr/>
        <p:txBody>
          <a:bodyPr>
            <a:normAutofit fontScale="92500"/>
          </a:bodyPr>
          <a:lstStyle/>
          <a:p>
            <a:r>
              <a:rPr lang="en-US" dirty="0">
                <a:latin typeface="Arial" panose="020B0604020202020204" pitchFamily="34" charset="0"/>
                <a:cs typeface="Arial" panose="020B0604020202020204" pitchFamily="34" charset="0"/>
              </a:rPr>
              <a:t>Described in the </a:t>
            </a:r>
            <a:r>
              <a:rPr lang="en-US" i="1" dirty="0">
                <a:latin typeface="Arial" panose="020B0604020202020204" pitchFamily="34" charset="0"/>
                <a:cs typeface="Arial" panose="020B0604020202020204" pitchFamily="34" charset="0"/>
              </a:rPr>
              <a:t>Diagnostic and Statistical Manual of Mental Disorders </a:t>
            </a:r>
            <a:r>
              <a:rPr lang="en-US" dirty="0">
                <a:latin typeface="Arial" panose="020B0604020202020204" pitchFamily="34" charset="0"/>
                <a:cs typeface="Arial" panose="020B0604020202020204" pitchFamily="34" charset="0"/>
              </a:rPr>
              <a:t>(DSM 5; APA, 2013)</a:t>
            </a:r>
          </a:p>
          <a:p>
            <a:r>
              <a:rPr lang="en-US" dirty="0">
                <a:latin typeface="Arial" panose="020B0604020202020204" pitchFamily="34" charset="0"/>
                <a:cs typeface="Arial" panose="020B0604020202020204" pitchFamily="34" charset="0"/>
              </a:rPr>
              <a:t>Diagnosed when a patient experiences a decline in functioning in one or more cognitive domains after a known challenge to the nervous system</a:t>
            </a:r>
          </a:p>
          <a:p>
            <a:pPr lvl="1"/>
            <a:r>
              <a:rPr lang="en-US" dirty="0">
                <a:latin typeface="Arial" panose="020B0604020202020204" pitchFamily="34" charset="0"/>
                <a:cs typeface="Arial" panose="020B0604020202020204" pitchFamily="34" charset="0"/>
              </a:rPr>
              <a:t>Attention</a:t>
            </a:r>
          </a:p>
          <a:p>
            <a:pPr lvl="1"/>
            <a:r>
              <a:rPr lang="en-US" dirty="0">
                <a:latin typeface="Arial" panose="020B0604020202020204" pitchFamily="34" charset="0"/>
                <a:cs typeface="Arial" panose="020B0604020202020204" pitchFamily="34" charset="0"/>
              </a:rPr>
              <a:t>Executive function</a:t>
            </a:r>
          </a:p>
          <a:p>
            <a:pPr lvl="1"/>
            <a:r>
              <a:rPr lang="en-US" dirty="0">
                <a:latin typeface="Arial" panose="020B0604020202020204" pitchFamily="34" charset="0"/>
                <a:cs typeface="Arial" panose="020B0604020202020204" pitchFamily="34" charset="0"/>
              </a:rPr>
              <a:t>Learning and memory</a:t>
            </a:r>
          </a:p>
          <a:p>
            <a:pPr lvl="1"/>
            <a:r>
              <a:rPr lang="en-US" dirty="0">
                <a:latin typeface="Arial" panose="020B0604020202020204" pitchFamily="34" charset="0"/>
                <a:cs typeface="Arial" panose="020B0604020202020204" pitchFamily="34" charset="0"/>
              </a:rPr>
              <a:t>Perception and movement</a:t>
            </a:r>
          </a:p>
          <a:p>
            <a:pPr lvl="1"/>
            <a:r>
              <a:rPr lang="en-US" dirty="0">
                <a:latin typeface="Arial" panose="020B0604020202020204" pitchFamily="34" charset="0"/>
                <a:cs typeface="Arial" panose="020B0604020202020204" pitchFamily="34" charset="0"/>
              </a:rPr>
              <a:t>Social cognition</a:t>
            </a:r>
          </a:p>
        </p:txBody>
      </p:sp>
    </p:spTree>
    <p:extLst>
      <p:ext uri="{BB962C8B-B14F-4D97-AF65-F5344CB8AC3E}">
        <p14:creationId xmlns:p14="http://schemas.microsoft.com/office/powerpoint/2010/main" val="1227664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Alzheimer’s Disease (1 of 4)</a:t>
            </a:r>
          </a:p>
        </p:txBody>
      </p:sp>
      <p:sp>
        <p:nvSpPr>
          <p:cNvPr id="3" name="Content Placeholder 2"/>
          <p:cNvSpPr>
            <a:spLocks noGrp="1"/>
          </p:cNvSpPr>
          <p:nvPr>
            <p:ph idx="1"/>
          </p:nvPr>
        </p:nvSpPr>
        <p:spPr/>
        <p:txBody>
          <a:bodyPr>
            <a:normAutofit/>
          </a:bodyPr>
          <a:lstStyle/>
          <a:p>
            <a:r>
              <a:rPr lang="en-US" dirty="0">
                <a:latin typeface="Arial" panose="020B0604020202020204" pitchFamily="34" charset="0"/>
                <a:cs typeface="Arial" panose="020B0604020202020204" pitchFamily="34" charset="0"/>
              </a:rPr>
              <a:t>A neurodegenerative condition associated with aging that results in dementia</a:t>
            </a:r>
          </a:p>
          <a:p>
            <a:r>
              <a:rPr lang="en-US" dirty="0">
                <a:latin typeface="Arial" panose="020B0604020202020204" pitchFamily="34" charset="0"/>
                <a:cs typeface="Arial" panose="020B0604020202020204" pitchFamily="34" charset="0"/>
              </a:rPr>
              <a:t>Probable Alzheimer’s disease is diagnosed on the basis of:</a:t>
            </a:r>
          </a:p>
          <a:p>
            <a:pPr lvl="1"/>
            <a:r>
              <a:rPr lang="en-US" dirty="0">
                <a:latin typeface="Arial" panose="020B0604020202020204" pitchFamily="34" charset="0"/>
                <a:cs typeface="Arial" panose="020B0604020202020204" pitchFamily="34" charset="0"/>
              </a:rPr>
              <a:t>Genetic testing or family history</a:t>
            </a:r>
          </a:p>
          <a:p>
            <a:pPr lvl="1"/>
            <a:r>
              <a:rPr lang="en-US" dirty="0">
                <a:latin typeface="Arial" panose="020B0604020202020204" pitchFamily="34" charset="0"/>
                <a:cs typeface="Arial" panose="020B0604020202020204" pitchFamily="34" charset="0"/>
              </a:rPr>
              <a:t>Clear evidence of learning and memory impairments</a:t>
            </a:r>
          </a:p>
          <a:p>
            <a:pPr lvl="1"/>
            <a:r>
              <a:rPr lang="en-US" dirty="0">
                <a:latin typeface="Arial" panose="020B0604020202020204" pitchFamily="34" charset="0"/>
                <a:cs typeface="Arial" panose="020B0604020202020204" pitchFamily="34" charset="0"/>
              </a:rPr>
              <a:t>A steady, gradual loss of cognitive function without plateaus</a:t>
            </a:r>
          </a:p>
        </p:txBody>
      </p:sp>
    </p:spTree>
    <p:extLst>
      <p:ext uri="{BB962C8B-B14F-4D97-AF65-F5344CB8AC3E}">
        <p14:creationId xmlns:p14="http://schemas.microsoft.com/office/powerpoint/2010/main" val="4282180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Alzheimer’s Disease (2 of 4)</a:t>
            </a:r>
          </a:p>
        </p:txBody>
      </p:sp>
      <p:sp>
        <p:nvSpPr>
          <p:cNvPr id="3" name="Content Placeholder 2"/>
          <p:cNvSpPr>
            <a:spLocks noGrp="1"/>
          </p:cNvSpPr>
          <p:nvPr>
            <p:ph idx="1"/>
          </p:nvPr>
        </p:nvSpPr>
        <p:spPr/>
        <p:txBody>
          <a:bodyPr>
            <a:normAutofit lnSpcReduction="10000"/>
          </a:bodyPr>
          <a:lstStyle/>
          <a:p>
            <a:r>
              <a:rPr lang="en-US" dirty="0">
                <a:latin typeface="Arial" panose="020B0604020202020204" pitchFamily="34" charset="0"/>
                <a:cs typeface="Arial" panose="020B0604020202020204" pitchFamily="34" charset="0"/>
              </a:rPr>
              <a:t>Diagnostic methods</a:t>
            </a:r>
          </a:p>
          <a:p>
            <a:pPr lvl="1"/>
            <a:r>
              <a:rPr lang="en-US" dirty="0">
                <a:latin typeface="Arial" panose="020B0604020202020204" pitchFamily="34" charset="0"/>
                <a:cs typeface="Arial" panose="020B0604020202020204" pitchFamily="34" charset="0"/>
              </a:rPr>
              <a:t>Autopsy</a:t>
            </a:r>
          </a:p>
          <a:p>
            <a:pPr lvl="1"/>
            <a:r>
              <a:rPr lang="en-US" dirty="0">
                <a:latin typeface="Arial" panose="020B0604020202020204" pitchFamily="34" charset="0"/>
                <a:cs typeface="Arial" panose="020B0604020202020204" pitchFamily="34" charset="0"/>
              </a:rPr>
              <a:t>Biomarkers in CSF and blood</a:t>
            </a:r>
          </a:p>
          <a:p>
            <a:pPr lvl="1"/>
            <a:r>
              <a:rPr lang="en-US" dirty="0">
                <a:latin typeface="Arial" panose="020B0604020202020204" pitchFamily="34" charset="0"/>
                <a:cs typeface="Arial" panose="020B0604020202020204" pitchFamily="34" charset="0"/>
              </a:rPr>
              <a:t>PET and MRI scanning</a:t>
            </a:r>
          </a:p>
          <a:p>
            <a:r>
              <a:rPr lang="en-US" dirty="0">
                <a:latin typeface="Arial" panose="020B0604020202020204" pitchFamily="34" charset="0"/>
                <a:cs typeface="Arial" panose="020B0604020202020204" pitchFamily="34" charset="0"/>
              </a:rPr>
              <a:t>Alzheimer’s disease risk increases with age</a:t>
            </a:r>
          </a:p>
          <a:p>
            <a:r>
              <a:rPr lang="en-US" dirty="0">
                <a:latin typeface="Arial" panose="020B0604020202020204" pitchFamily="34" charset="0"/>
                <a:cs typeface="Arial" panose="020B0604020202020204" pitchFamily="34" charset="0"/>
              </a:rPr>
              <a:t>Genetics</a:t>
            </a:r>
          </a:p>
          <a:p>
            <a:pPr lvl="1"/>
            <a:r>
              <a:rPr lang="en-US" dirty="0">
                <a:latin typeface="Arial" panose="020B0604020202020204" pitchFamily="34" charset="0"/>
                <a:cs typeface="Arial" panose="020B0604020202020204" pitchFamily="34" charset="0"/>
              </a:rPr>
              <a:t>The </a:t>
            </a:r>
            <a:r>
              <a:rPr lang="en-US" i="1" dirty="0">
                <a:latin typeface="Arial" panose="020B0604020202020204" pitchFamily="34" charset="0"/>
                <a:cs typeface="Arial" panose="020B0604020202020204" pitchFamily="34" charset="0"/>
              </a:rPr>
              <a:t>e</a:t>
            </a:r>
            <a:r>
              <a:rPr lang="en-US" i="1" baseline="30000" dirty="0">
                <a:latin typeface="Arial" panose="020B0604020202020204" pitchFamily="34" charset="0"/>
                <a:cs typeface="Arial" panose="020B0604020202020204" pitchFamily="34" charset="0"/>
              </a:rPr>
              <a:t>4</a:t>
            </a:r>
            <a:r>
              <a:rPr lang="en-US" dirty="0">
                <a:latin typeface="Arial" panose="020B0604020202020204" pitchFamily="34" charset="0"/>
                <a:cs typeface="Arial" panose="020B0604020202020204" pitchFamily="34" charset="0"/>
              </a:rPr>
              <a:t> variant of the </a:t>
            </a:r>
            <a:r>
              <a:rPr lang="en-US" i="1" dirty="0">
                <a:latin typeface="Arial" panose="020B0604020202020204" pitchFamily="34" charset="0"/>
                <a:cs typeface="Arial" panose="020B0604020202020204" pitchFamily="34" charset="0"/>
              </a:rPr>
              <a:t>APOE</a:t>
            </a:r>
            <a:r>
              <a:rPr lang="en-US" dirty="0">
                <a:latin typeface="Arial" panose="020B0604020202020204" pitchFamily="34" charset="0"/>
                <a:cs typeface="Arial" panose="020B0604020202020204" pitchFamily="34" charset="0"/>
              </a:rPr>
              <a:t> gene </a:t>
            </a:r>
          </a:p>
          <a:p>
            <a:pPr lvl="2"/>
            <a:r>
              <a:rPr lang="en-US" sz="2200" dirty="0">
                <a:latin typeface="Arial" panose="020B0604020202020204" pitchFamily="34" charset="0"/>
                <a:cs typeface="Arial" panose="020B0604020202020204" pitchFamily="34" charset="0"/>
              </a:rPr>
              <a:t>People with two copies of </a:t>
            </a:r>
            <a:r>
              <a:rPr lang="en-US" sz="2200" i="1" dirty="0">
                <a:latin typeface="Arial" panose="020B0604020202020204" pitchFamily="34" charset="0"/>
                <a:cs typeface="Arial" panose="020B0604020202020204" pitchFamily="34" charset="0"/>
              </a:rPr>
              <a:t>e</a:t>
            </a:r>
            <a:r>
              <a:rPr lang="en-US" sz="2200" i="1" baseline="30000" dirty="0">
                <a:latin typeface="Arial" panose="020B0604020202020204" pitchFamily="34" charset="0"/>
                <a:cs typeface="Arial" panose="020B0604020202020204" pitchFamily="34" charset="0"/>
              </a:rPr>
              <a:t>4 </a:t>
            </a:r>
            <a:r>
              <a:rPr lang="en-US" sz="2200" i="1" dirty="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are 15 times more likely to develop Alzheimer’s disease as people who do not have an </a:t>
            </a:r>
            <a:r>
              <a:rPr lang="en-US" sz="2200" i="1" dirty="0">
                <a:latin typeface="Arial" panose="020B0604020202020204" pitchFamily="34" charset="0"/>
                <a:cs typeface="Arial" panose="020B0604020202020204" pitchFamily="34" charset="0"/>
              </a:rPr>
              <a:t>e</a:t>
            </a:r>
            <a:r>
              <a:rPr lang="en-US" sz="2200" i="1" baseline="30000" dirty="0">
                <a:latin typeface="Arial" panose="020B0604020202020204" pitchFamily="34" charset="0"/>
                <a:cs typeface="Arial" panose="020B0604020202020204" pitchFamily="34" charset="0"/>
              </a:rPr>
              <a:t>4 </a:t>
            </a:r>
            <a:r>
              <a:rPr lang="en-US" sz="2200" i="1" dirty="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allele.</a:t>
            </a:r>
          </a:p>
          <a:p>
            <a:pPr lvl="2"/>
            <a:r>
              <a:rPr lang="en-US" sz="2200" dirty="0">
                <a:latin typeface="Arial" panose="020B0604020202020204" pitchFamily="34" charset="0"/>
                <a:cs typeface="Arial" panose="020B0604020202020204" pitchFamily="34" charset="0"/>
              </a:rPr>
              <a:t>Exercise interacts with genotype</a:t>
            </a:r>
          </a:p>
        </p:txBody>
      </p:sp>
    </p:spTree>
    <p:extLst>
      <p:ext uri="{BB962C8B-B14F-4D97-AF65-F5344CB8AC3E}">
        <p14:creationId xmlns:p14="http://schemas.microsoft.com/office/powerpoint/2010/main" val="866796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Alzheimer’s Disease (3 of 4)</a:t>
            </a:r>
          </a:p>
        </p:txBody>
      </p:sp>
      <p:sp>
        <p:nvSpPr>
          <p:cNvPr id="3" name="Content Placeholder 2"/>
          <p:cNvSpPr>
            <a:spLocks noGrp="1"/>
          </p:cNvSpPr>
          <p:nvPr>
            <p:ph idx="1"/>
          </p:nvPr>
        </p:nvSpPr>
        <p:spPr/>
        <p:txBody>
          <a:bodyPr>
            <a:normAutofit fontScale="92500" lnSpcReduction="20000"/>
          </a:bodyPr>
          <a:lstStyle/>
          <a:p>
            <a:pPr lvl="1">
              <a:lnSpc>
                <a:spcPct val="110000"/>
              </a:lnSpc>
            </a:pPr>
            <a:r>
              <a:rPr lang="en-US" dirty="0">
                <a:latin typeface="Arial" panose="020B0604020202020204" pitchFamily="34" charset="0"/>
                <a:cs typeface="Arial" panose="020B0604020202020204" pitchFamily="34" charset="0"/>
              </a:rPr>
              <a:t>Can be inherited as a dominant trait due to mutations in either the APP, PSEN1, or PSEN2 genes</a:t>
            </a:r>
          </a:p>
          <a:p>
            <a:pPr>
              <a:lnSpc>
                <a:spcPct val="110000"/>
              </a:lnSpc>
            </a:pPr>
            <a:r>
              <a:rPr lang="en-US" dirty="0">
                <a:latin typeface="Arial" panose="020B0604020202020204" pitchFamily="34" charset="0"/>
                <a:cs typeface="Arial" panose="020B0604020202020204" pitchFamily="34" charset="0"/>
              </a:rPr>
              <a:t>Atrophy of the cerebral cortex and neurodegeneration</a:t>
            </a:r>
          </a:p>
          <a:p>
            <a:pPr lvl="1">
              <a:lnSpc>
                <a:spcPct val="110000"/>
              </a:lnSpc>
            </a:pPr>
            <a:r>
              <a:rPr lang="en-US" dirty="0">
                <a:latin typeface="Arial" panose="020B0604020202020204" pitchFamily="34" charset="0"/>
                <a:cs typeface="Arial" panose="020B0604020202020204" pitchFamily="34" charset="0"/>
              </a:rPr>
              <a:t>Neurofibrillary tangles and tau proteins</a:t>
            </a:r>
          </a:p>
          <a:p>
            <a:pPr lvl="1">
              <a:lnSpc>
                <a:spcPct val="110000"/>
              </a:lnSpc>
            </a:pPr>
            <a:r>
              <a:rPr lang="en-US" dirty="0">
                <a:latin typeface="Arial" panose="020B0604020202020204" pitchFamily="34" charset="0"/>
                <a:cs typeface="Arial" panose="020B0604020202020204" pitchFamily="34" charset="0"/>
              </a:rPr>
              <a:t>Beta amyloid protein plaques</a:t>
            </a:r>
          </a:p>
          <a:p>
            <a:pPr>
              <a:lnSpc>
                <a:spcPct val="110000"/>
              </a:lnSpc>
            </a:pPr>
            <a:r>
              <a:rPr lang="en-US" dirty="0">
                <a:latin typeface="Arial" panose="020B0604020202020204" pitchFamily="34" charset="0"/>
                <a:cs typeface="Arial" panose="020B0604020202020204" pitchFamily="34" charset="0"/>
              </a:rPr>
              <a:t>Oxidative stress</a:t>
            </a:r>
          </a:p>
          <a:p>
            <a:pPr>
              <a:lnSpc>
                <a:spcPct val="110000"/>
              </a:lnSpc>
            </a:pPr>
            <a:r>
              <a:rPr lang="en-US" dirty="0">
                <a:latin typeface="Arial" panose="020B0604020202020204" pitchFamily="34" charset="0"/>
                <a:cs typeface="Arial" panose="020B0604020202020204" pitchFamily="34" charset="0"/>
              </a:rPr>
              <a:t>Disruption of microRNAs</a:t>
            </a:r>
          </a:p>
          <a:p>
            <a:pPr>
              <a:lnSpc>
                <a:spcPct val="110000"/>
              </a:lnSpc>
            </a:pPr>
            <a:r>
              <a:rPr lang="en-US" dirty="0">
                <a:latin typeface="Arial" panose="020B0604020202020204" pitchFamily="34" charset="0"/>
                <a:cs typeface="Arial" panose="020B0604020202020204" pitchFamily="34" charset="0"/>
              </a:rPr>
              <a:t>Characteristic pattern of brain damage</a:t>
            </a:r>
          </a:p>
          <a:p>
            <a:pPr lvl="1">
              <a:lnSpc>
                <a:spcPct val="110000"/>
              </a:lnSpc>
            </a:pPr>
            <a:r>
              <a:rPr lang="en-US" dirty="0" err="1">
                <a:latin typeface="Arial" panose="020B0604020202020204" pitchFamily="34" charset="0"/>
                <a:cs typeface="Arial" panose="020B0604020202020204" pitchFamily="34" charset="0"/>
              </a:rPr>
              <a:t>Transneuronal</a:t>
            </a:r>
            <a:r>
              <a:rPr lang="en-US" dirty="0">
                <a:latin typeface="Arial" panose="020B0604020202020204" pitchFamily="34" charset="0"/>
                <a:cs typeface="Arial" panose="020B0604020202020204" pitchFamily="34" charset="0"/>
              </a:rPr>
              <a:t> degeneration</a:t>
            </a:r>
          </a:p>
        </p:txBody>
      </p:sp>
    </p:spTree>
    <p:extLst>
      <p:ext uri="{BB962C8B-B14F-4D97-AF65-F5344CB8AC3E}">
        <p14:creationId xmlns:p14="http://schemas.microsoft.com/office/powerpoint/2010/main" val="6226358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Alzheimer’s Disease (4 of 4)</a:t>
            </a:r>
          </a:p>
        </p:txBody>
      </p:sp>
      <p:sp>
        <p:nvSpPr>
          <p:cNvPr id="3" name="Content Placeholder 2"/>
          <p:cNvSpPr>
            <a:spLocks noGrp="1"/>
          </p:cNvSpPr>
          <p:nvPr>
            <p:ph idx="1"/>
          </p:nvPr>
        </p:nvSpPr>
        <p:spPr/>
        <p:txBody>
          <a:bodyPr>
            <a:normAutofit/>
          </a:bodyPr>
          <a:lstStyle/>
          <a:p>
            <a:pPr lvl="1"/>
            <a:r>
              <a:rPr lang="en-US" dirty="0">
                <a:latin typeface="Arial" panose="020B0604020202020204" pitchFamily="34" charset="0"/>
                <a:cs typeface="Arial" panose="020B0604020202020204" pitchFamily="34" charset="0"/>
              </a:rPr>
              <a:t>Decreased connectivity within the default mode network (DMN)</a:t>
            </a:r>
          </a:p>
          <a:p>
            <a:r>
              <a:rPr lang="en-US" dirty="0">
                <a:latin typeface="Arial" panose="020B0604020202020204" pitchFamily="34" charset="0"/>
                <a:cs typeface="Arial" panose="020B0604020202020204" pitchFamily="34" charset="0"/>
              </a:rPr>
              <a:t>Treatments</a:t>
            </a:r>
          </a:p>
          <a:p>
            <a:pPr lvl="1"/>
            <a:r>
              <a:rPr lang="en-US" dirty="0">
                <a:latin typeface="Arial" panose="020B0604020202020204" pitchFamily="34" charset="0"/>
                <a:cs typeface="Arial" panose="020B0604020202020204" pitchFamily="34" charset="0"/>
              </a:rPr>
              <a:t>Experimental antibodies targeting beta amyloid clear plaques</a:t>
            </a:r>
          </a:p>
          <a:p>
            <a:pPr lvl="1"/>
            <a:r>
              <a:rPr lang="en-US" dirty="0">
                <a:latin typeface="Arial" panose="020B0604020202020204" pitchFamily="34" charset="0"/>
                <a:cs typeface="Arial" panose="020B0604020202020204" pitchFamily="34" charset="0"/>
              </a:rPr>
              <a:t>Approved treatments slow down, but do not reverse the course of the disease</a:t>
            </a:r>
          </a:p>
          <a:p>
            <a:pPr lvl="1"/>
            <a:r>
              <a:rPr lang="en-US" dirty="0">
                <a:latin typeface="Arial" panose="020B0604020202020204" pitchFamily="34" charset="0"/>
                <a:cs typeface="Arial" panose="020B0604020202020204" pitchFamily="34" charset="0"/>
              </a:rPr>
              <a:t>Increasing seafood and omega-3 fatty acid intake</a:t>
            </a:r>
          </a:p>
          <a:p>
            <a:pPr lvl="1"/>
            <a:r>
              <a:rPr lang="en-US" dirty="0">
                <a:latin typeface="Arial" panose="020B0604020202020204" pitchFamily="34" charset="0"/>
                <a:cs typeface="Arial" panose="020B0604020202020204" pitchFamily="34" charset="0"/>
              </a:rPr>
              <a:t>Acetylcholinesterase inhibitors</a:t>
            </a:r>
          </a:p>
          <a:p>
            <a:pPr lvl="1"/>
            <a:r>
              <a:rPr lang="en-US" dirty="0">
                <a:latin typeface="Arial" panose="020B0604020202020204" pitchFamily="34" charset="0"/>
                <a:cs typeface="Arial" panose="020B0604020202020204" pitchFamily="34" charset="0"/>
              </a:rPr>
              <a:t>Use of antipsychotics is associated with earlier death</a:t>
            </a:r>
          </a:p>
        </p:txBody>
      </p:sp>
    </p:spTree>
    <p:extLst>
      <p:ext uri="{BB962C8B-B14F-4D97-AF65-F5344CB8AC3E}">
        <p14:creationId xmlns:p14="http://schemas.microsoft.com/office/powerpoint/2010/main" val="4072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PET Scans for Amyloid</a:t>
            </a:r>
          </a:p>
        </p:txBody>
      </p:sp>
      <p:pic>
        <p:nvPicPr>
          <p:cNvPr id="7" name="Picture 2" descr="PET Scans for Amyloid"/>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tretch>
            <a:fillRect/>
          </a:stretch>
        </p:blipFill>
        <p:spPr bwMode="auto">
          <a:xfrm>
            <a:off x="870362" y="1563457"/>
            <a:ext cx="7403276" cy="4456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565958"/>
      </p:ext>
    </p:extLst>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APOE Alleles and the Risk for Alzheimer’s Disease</a:t>
            </a:r>
          </a:p>
        </p:txBody>
      </p:sp>
      <p:pic>
        <p:nvPicPr>
          <p:cNvPr id="7" name="Picture 2" descr="APOE Alleles and the Risk for Alzheimerâs Disease"/>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tretch>
            <a:fillRect/>
          </a:stretch>
        </p:blipFill>
        <p:spPr bwMode="auto">
          <a:xfrm>
            <a:off x="1193804" y="1600200"/>
            <a:ext cx="6756393" cy="4312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591492"/>
      </p:ext>
    </p:extLst>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Alzheimer’s Disease Produces Structural Abnormalities in Neurons</a:t>
            </a:r>
          </a:p>
        </p:txBody>
      </p:sp>
      <p:pic>
        <p:nvPicPr>
          <p:cNvPr id="8" name="Picture Placeholder 7" descr="Neurons with abnormal structure as a result of being afflicted by Alzheimer’s disease.&#10;The labeled parts of the image are neurofibrillary tangles and amyloid plaque. "/>
          <p:cNvPicPr>
            <a:picLocks noGrp="1" noChangeAspect="1"/>
          </p:cNvPicPr>
          <p:nvPr>
            <p:ph type="pic" sz="quarter" idx="10"/>
          </p:nvPr>
        </p:nvPicPr>
        <p:blipFill rotWithShape="1">
          <a:blip r:embed="rId3" cstate="print"/>
          <a:stretch/>
        </p:blipFill>
        <p:spPr>
          <a:xfrm>
            <a:off x="1444030" y="1629224"/>
            <a:ext cx="6255941" cy="4390685"/>
          </a:xfrm>
          <a:prstGeom prst="rect">
            <a:avLst/>
          </a:prstGeom>
        </p:spPr>
      </p:pic>
    </p:spTree>
    <p:extLst>
      <p:ext uri="{BB962C8B-B14F-4D97-AF65-F5344CB8AC3E}">
        <p14:creationId xmlns:p14="http://schemas.microsoft.com/office/powerpoint/2010/main" val="1101283436"/>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Vascular Disease (Stroke) (1 of 2)</a:t>
            </a:r>
          </a:p>
        </p:txBody>
      </p:sp>
      <p:sp>
        <p:nvSpPr>
          <p:cNvPr id="3" name="Content Placeholder 2"/>
          <p:cNvSpPr>
            <a:spLocks noGrp="1"/>
          </p:cNvSpPr>
          <p:nvPr>
            <p:ph idx="1"/>
          </p:nvPr>
        </p:nvSpPr>
        <p:spPr/>
        <p:txBody>
          <a:bodyPr>
            <a:normAutofit fontScale="85000" lnSpcReduction="20000"/>
          </a:bodyPr>
          <a:lstStyle/>
          <a:p>
            <a:pPr>
              <a:lnSpc>
                <a:spcPct val="110000"/>
              </a:lnSpc>
              <a:spcBef>
                <a:spcPts val="624"/>
              </a:spcBef>
            </a:pPr>
            <a:r>
              <a:rPr lang="en-US" dirty="0">
                <a:latin typeface="Arial" panose="020B0604020202020204" pitchFamily="34" charset="0"/>
                <a:cs typeface="Arial" panose="020B0604020202020204" pitchFamily="34" charset="0"/>
              </a:rPr>
              <a:t>Neurons are totally dependent on the blood supply for oxygen</a:t>
            </a:r>
          </a:p>
          <a:p>
            <a:pPr>
              <a:lnSpc>
                <a:spcPct val="110000"/>
              </a:lnSpc>
              <a:spcBef>
                <a:spcPts val="624"/>
              </a:spcBef>
            </a:pPr>
            <a:r>
              <a:rPr lang="en-US" dirty="0">
                <a:latin typeface="Arial" panose="020B0604020202020204" pitchFamily="34" charset="0"/>
                <a:cs typeface="Arial" panose="020B0604020202020204" pitchFamily="34" charset="0"/>
              </a:rPr>
              <a:t>A stroke occurs when the brain’s blood supply is interrupted by either:</a:t>
            </a:r>
          </a:p>
          <a:p>
            <a:pPr lvl="1">
              <a:lnSpc>
                <a:spcPct val="110000"/>
              </a:lnSpc>
              <a:spcBef>
                <a:spcPts val="624"/>
              </a:spcBef>
            </a:pPr>
            <a:r>
              <a:rPr lang="en-US" dirty="0">
                <a:latin typeface="Arial" panose="020B0604020202020204" pitchFamily="34" charset="0"/>
                <a:cs typeface="Arial" panose="020B0604020202020204" pitchFamily="34" charset="0"/>
              </a:rPr>
              <a:t>Cerebral hemorrhage</a:t>
            </a:r>
          </a:p>
          <a:p>
            <a:pPr lvl="2">
              <a:lnSpc>
                <a:spcPct val="110000"/>
              </a:lnSpc>
              <a:spcBef>
                <a:spcPts val="624"/>
              </a:spcBef>
            </a:pPr>
            <a:r>
              <a:rPr lang="en-US" sz="2200" dirty="0">
                <a:latin typeface="Arial" panose="020B0604020202020204" pitchFamily="34" charset="0"/>
                <a:cs typeface="Arial" panose="020B0604020202020204" pitchFamily="34" charset="0"/>
              </a:rPr>
              <a:t>Hypertension</a:t>
            </a:r>
          </a:p>
          <a:p>
            <a:pPr lvl="2">
              <a:lnSpc>
                <a:spcPct val="110000"/>
              </a:lnSpc>
              <a:spcBef>
                <a:spcPts val="624"/>
              </a:spcBef>
            </a:pPr>
            <a:r>
              <a:rPr lang="en-US" sz="2200" dirty="0">
                <a:latin typeface="Arial" panose="020B0604020202020204" pitchFamily="34" charset="0"/>
                <a:cs typeface="Arial" panose="020B0604020202020204" pitchFamily="34" charset="0"/>
              </a:rPr>
              <a:t>Aneurysms</a:t>
            </a:r>
          </a:p>
          <a:p>
            <a:pPr lvl="1">
              <a:lnSpc>
                <a:spcPct val="110000"/>
              </a:lnSpc>
              <a:spcBef>
                <a:spcPts val="624"/>
              </a:spcBef>
            </a:pPr>
            <a:r>
              <a:rPr lang="en-US" dirty="0">
                <a:latin typeface="Arial" panose="020B0604020202020204" pitchFamily="34" charset="0"/>
                <a:cs typeface="Arial" panose="020B0604020202020204" pitchFamily="34" charset="0"/>
              </a:rPr>
              <a:t>The sudden blockage of a blood vessel</a:t>
            </a:r>
          </a:p>
          <a:p>
            <a:pPr lvl="2">
              <a:lnSpc>
                <a:spcPct val="110000"/>
              </a:lnSpc>
              <a:spcBef>
                <a:spcPts val="624"/>
              </a:spcBef>
            </a:pPr>
            <a:r>
              <a:rPr lang="en-US" sz="2200" dirty="0">
                <a:latin typeface="Arial" panose="020B0604020202020204" pitchFamily="34" charset="0"/>
                <a:cs typeface="Arial" panose="020B0604020202020204" pitchFamily="34" charset="0"/>
              </a:rPr>
              <a:t>Results in ischemia (low oxygen levels)</a:t>
            </a:r>
          </a:p>
          <a:p>
            <a:pPr lvl="2">
              <a:lnSpc>
                <a:spcPct val="110000"/>
              </a:lnSpc>
              <a:spcBef>
                <a:spcPts val="624"/>
              </a:spcBef>
            </a:pPr>
            <a:r>
              <a:rPr lang="en-US" sz="2200" dirty="0">
                <a:latin typeface="Arial" panose="020B0604020202020204" pitchFamily="34" charset="0"/>
                <a:cs typeface="Arial" panose="020B0604020202020204" pitchFamily="34" charset="0"/>
              </a:rPr>
              <a:t>Infarct (area of dead neural tissue)</a:t>
            </a:r>
          </a:p>
          <a:p>
            <a:pPr lvl="2">
              <a:lnSpc>
                <a:spcPct val="110000"/>
              </a:lnSpc>
              <a:spcBef>
                <a:spcPts val="624"/>
              </a:spcBef>
            </a:pPr>
            <a:r>
              <a:rPr lang="en-US" sz="2200" dirty="0">
                <a:latin typeface="Arial" panose="020B0604020202020204" pitchFamily="34" charset="0"/>
                <a:cs typeface="Arial" panose="020B0604020202020204" pitchFamily="34" charset="0"/>
              </a:rPr>
              <a:t>Transient ischemic attacks (TIA)</a:t>
            </a:r>
          </a:p>
          <a:p>
            <a:pPr lvl="2">
              <a:lnSpc>
                <a:spcPct val="110000"/>
              </a:lnSpc>
              <a:spcBef>
                <a:spcPts val="624"/>
              </a:spcBef>
            </a:pPr>
            <a:r>
              <a:rPr lang="en-US" sz="2200" dirty="0">
                <a:latin typeface="Arial" panose="020B0604020202020204" pitchFamily="34" charset="0"/>
                <a:cs typeface="Arial" panose="020B0604020202020204" pitchFamily="34" charset="0"/>
              </a:rPr>
              <a:t>Thrombosis vs. embolism</a:t>
            </a:r>
          </a:p>
        </p:txBody>
      </p:sp>
    </p:spTree>
    <p:extLst>
      <p:ext uri="{BB962C8B-B14F-4D97-AF65-F5344CB8AC3E}">
        <p14:creationId xmlns:p14="http://schemas.microsoft.com/office/powerpoint/2010/main" val="368754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latin typeface="Arial" panose="020B0604020202020204" pitchFamily="34" charset="0"/>
                <a:cs typeface="Arial" panose="020B0604020202020204" pitchFamily="34" charset="0"/>
              </a:rPr>
              <a:t>Vascular Disease (Stroke) (2 of 2)</a:t>
            </a:r>
          </a:p>
        </p:txBody>
      </p:sp>
      <p:sp>
        <p:nvSpPr>
          <p:cNvPr id="6" name="Content Placeholder 5"/>
          <p:cNvSpPr>
            <a:spLocks noGrp="1"/>
          </p:cNvSpPr>
          <p:nvPr>
            <p:ph idx="1"/>
          </p:nvPr>
        </p:nvSpPr>
        <p:spPr/>
        <p:txBody>
          <a:bodyPr/>
          <a:lstStyle/>
          <a:p>
            <a:r>
              <a:rPr lang="en-US" dirty="0">
                <a:latin typeface="Arial" panose="020B0604020202020204" pitchFamily="34" charset="0"/>
                <a:cs typeface="Arial" panose="020B0604020202020204" pitchFamily="34" charset="0"/>
              </a:rPr>
              <a:t>Excess glutamate release produces neural damage through excitotoxicity</a:t>
            </a:r>
          </a:p>
          <a:p>
            <a:r>
              <a:rPr lang="en-US" dirty="0">
                <a:latin typeface="Arial" panose="020B0604020202020204" pitchFamily="34" charset="0"/>
                <a:cs typeface="Arial" panose="020B0604020202020204" pitchFamily="34" charset="0"/>
              </a:rPr>
              <a:t>Neuronal cell death occurs immediately after a stroke, but prompt medical attention can save the neurons and glia in the penumbra</a:t>
            </a:r>
          </a:p>
          <a:p>
            <a:pPr lvl="1"/>
            <a:r>
              <a:rPr lang="en-US" dirty="0">
                <a:latin typeface="Arial" panose="020B0604020202020204" pitchFamily="34" charset="0"/>
                <a:cs typeface="Arial" panose="020B0604020202020204" pitchFamily="34" charset="0"/>
              </a:rPr>
              <a:t>Use of drugs that reduce blood clotting</a:t>
            </a:r>
          </a:p>
          <a:p>
            <a:pPr lvl="1"/>
            <a:r>
              <a:rPr lang="en-US" dirty="0">
                <a:latin typeface="Arial" panose="020B0604020202020204" pitchFamily="34" charset="0"/>
                <a:cs typeface="Arial" panose="020B0604020202020204" pitchFamily="34" charset="0"/>
              </a:rPr>
              <a:t>Mechanical devices inserted into blood vessels</a:t>
            </a:r>
          </a:p>
          <a:p>
            <a:pPr lvl="1"/>
            <a:r>
              <a:rPr lang="en-US" dirty="0">
                <a:latin typeface="Arial" panose="020B0604020202020204" pitchFamily="34" charset="0"/>
                <a:cs typeface="Arial" panose="020B0604020202020204" pitchFamily="34" charset="0"/>
              </a:rPr>
              <a:t>Histone deacetlyase (HDAC) inhibitors</a:t>
            </a:r>
          </a:p>
          <a:p>
            <a:pPr lvl="1"/>
            <a:r>
              <a:rPr lang="en-US" dirty="0">
                <a:latin typeface="Arial" panose="020B0604020202020204" pitchFamily="34" charset="0"/>
                <a:cs typeface="Arial" panose="020B0604020202020204" pitchFamily="34" charset="0"/>
              </a:rPr>
              <a:t>Surgery</a:t>
            </a:r>
          </a:p>
          <a:p>
            <a:pPr lvl="1"/>
            <a:r>
              <a:rPr lang="en-US" dirty="0">
                <a:latin typeface="Arial" panose="020B0604020202020204" pitchFamily="34" charset="0"/>
                <a:cs typeface="Arial" panose="020B0604020202020204" pitchFamily="34" charset="0"/>
              </a:rPr>
              <a:t>Physical activity</a:t>
            </a:r>
          </a:p>
        </p:txBody>
      </p:sp>
    </p:spTree>
    <p:extLst>
      <p:ext uri="{BB962C8B-B14F-4D97-AF65-F5344CB8AC3E}">
        <p14:creationId xmlns:p14="http://schemas.microsoft.com/office/powerpoint/2010/main" val="3348488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Arial" panose="020B0604020202020204" pitchFamily="34" charset="0"/>
                <a:cs typeface="Arial" panose="020B0604020202020204" pitchFamily="34" charset="0"/>
              </a:rPr>
              <a:t>The Brain’s Blood Supply</a:t>
            </a:r>
          </a:p>
        </p:txBody>
      </p:sp>
      <p:pic>
        <p:nvPicPr>
          <p:cNvPr id="8" name="Picture Placeholder 7" descr="A picture of the brain with its complex network of blood vessels."/>
          <p:cNvPicPr>
            <a:picLocks noGrp="1" noChangeAspect="1"/>
          </p:cNvPicPr>
          <p:nvPr>
            <p:ph type="pic" sz="quarter" idx="10"/>
          </p:nvPr>
        </p:nvPicPr>
        <p:blipFill>
          <a:blip r:embed="rId3" cstate="print"/>
          <a:stretch>
            <a:fillRect/>
          </a:stretch>
        </p:blipFill>
        <p:spPr>
          <a:xfrm>
            <a:off x="2188369" y="1371600"/>
            <a:ext cx="4767263" cy="4746308"/>
          </a:xfrm>
          <a:prstGeom prst="rect">
            <a:avLst/>
          </a:prstGeom>
        </p:spPr>
      </p:pic>
    </p:spTree>
    <p:extLst>
      <p:ext uri="{BB962C8B-B14F-4D97-AF65-F5344CB8AC3E}">
        <p14:creationId xmlns:p14="http://schemas.microsoft.com/office/powerpoint/2010/main" val="3126455697"/>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Characteristics of Types of Strike</a:t>
            </a:r>
          </a:p>
        </p:txBody>
      </p:sp>
      <p:graphicFrame>
        <p:nvGraphicFramePr>
          <p:cNvPr id="7" name="Table Placeholder 6"/>
          <p:cNvGraphicFramePr>
            <a:graphicFrameLocks noGrp="1"/>
          </p:cNvGraphicFramePr>
          <p:nvPr>
            <p:ph type="tbl" sz="quarter" idx="11"/>
            <p:extLst>
              <p:ext uri="{D42A27DB-BD31-4B8C-83A1-F6EECF244321}">
                <p14:modId xmlns:p14="http://schemas.microsoft.com/office/powerpoint/2010/main" val="2631778653"/>
              </p:ext>
            </p:extLst>
          </p:nvPr>
        </p:nvGraphicFramePr>
        <p:xfrm>
          <a:off x="609600" y="2542540"/>
          <a:ext cx="7924800" cy="1772920"/>
        </p:xfrm>
        <a:graphic>
          <a:graphicData uri="http://schemas.openxmlformats.org/drawingml/2006/table">
            <a:tbl>
              <a:tblPr firstRow="1" bandRow="1">
                <a:tableStyleId>{5940675A-B579-460E-94D1-54222C63F5DA}</a:tableStyleId>
              </a:tblPr>
              <a:tblGrid>
                <a:gridCol w="2209800">
                  <a:extLst>
                    <a:ext uri="{9D8B030D-6E8A-4147-A177-3AD203B41FA5}">
                      <a16:colId xmlns:a16="http://schemas.microsoft.com/office/drawing/2014/main" val="20000"/>
                    </a:ext>
                  </a:extLst>
                </a:gridCol>
                <a:gridCol w="28956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70840">
                <a:tc>
                  <a:txBody>
                    <a:bodyPr/>
                    <a:lstStyle/>
                    <a:p>
                      <a:pPr algn="ctr"/>
                      <a:r>
                        <a:rPr lang="en-US" sz="1600" b="1" dirty="0">
                          <a:solidFill>
                            <a:schemeClr val="bg1"/>
                          </a:solidFill>
                          <a:latin typeface="Arial" panose="020B0604020202020204" pitchFamily="34" charset="0"/>
                          <a:cs typeface="Arial" panose="020B0604020202020204" pitchFamily="34" charset="0"/>
                        </a:rPr>
                        <a:t>Type of Stroke</a:t>
                      </a:r>
                    </a:p>
                  </a:txBody>
                  <a:tcPr anchor="ctr">
                    <a:solidFill>
                      <a:srgbClr val="1C5F71"/>
                    </a:solidFill>
                  </a:tcPr>
                </a:tc>
                <a:tc>
                  <a:txBody>
                    <a:bodyPr/>
                    <a:lstStyle/>
                    <a:p>
                      <a:pPr algn="ctr"/>
                      <a:r>
                        <a:rPr lang="en-US" sz="1600" b="1" dirty="0">
                          <a:solidFill>
                            <a:schemeClr val="bg1"/>
                          </a:solidFill>
                          <a:latin typeface="Arial" panose="020B0604020202020204" pitchFamily="34" charset="0"/>
                          <a:cs typeface="Arial" panose="020B0604020202020204" pitchFamily="34" charset="0"/>
                        </a:rPr>
                        <a:t>Causes</a:t>
                      </a:r>
                    </a:p>
                  </a:txBody>
                  <a:tcPr anchor="ctr">
                    <a:solidFill>
                      <a:srgbClr val="1C5F71"/>
                    </a:solidFill>
                  </a:tcPr>
                </a:tc>
                <a:tc>
                  <a:txBody>
                    <a:bodyPr/>
                    <a:lstStyle/>
                    <a:p>
                      <a:pPr algn="ctr"/>
                      <a:r>
                        <a:rPr lang="en-US" sz="1600" b="1" dirty="0">
                          <a:solidFill>
                            <a:schemeClr val="bg1"/>
                          </a:solidFill>
                          <a:latin typeface="Arial" panose="020B0604020202020204" pitchFamily="34" charset="0"/>
                          <a:cs typeface="Arial" panose="020B0604020202020204" pitchFamily="34" charset="0"/>
                        </a:rPr>
                        <a:t>Outcomes</a:t>
                      </a:r>
                    </a:p>
                  </a:txBody>
                  <a:tcPr anchor="ctr">
                    <a:solidFill>
                      <a:srgbClr val="1C5F71"/>
                    </a:solidFill>
                  </a:tcPr>
                </a:tc>
                <a:extLst>
                  <a:ext uri="{0D108BD9-81ED-4DB2-BD59-A6C34878D82A}">
                    <a16:rowId xmlns:a16="http://schemas.microsoft.com/office/drawing/2014/main" val="10000"/>
                  </a:ext>
                </a:extLst>
              </a:tr>
              <a:tr h="370840">
                <a:tc>
                  <a:txBody>
                    <a:bodyPr/>
                    <a:lstStyle/>
                    <a:p>
                      <a:r>
                        <a:rPr lang="en-US" sz="1600" kern="1200" dirty="0">
                          <a:solidFill>
                            <a:schemeClr val="tx1"/>
                          </a:solidFill>
                          <a:effectLst/>
                          <a:latin typeface="Arial" panose="020B0604020202020204" pitchFamily="34" charset="0"/>
                          <a:ea typeface="+mn-ea"/>
                          <a:cs typeface="Arial" panose="020B0604020202020204" pitchFamily="34" charset="0"/>
                        </a:rPr>
                        <a:t>Hemorrhage (about 20% of c</a:t>
                      </a:r>
                      <a:r>
                        <a:rPr lang="en-US" sz="1600" dirty="0">
                          <a:latin typeface="Arial" panose="020B0604020202020204" pitchFamily="34" charset="0"/>
                          <a:cs typeface="Arial" panose="020B0604020202020204" pitchFamily="34" charset="0"/>
                        </a:rPr>
                        <a:t>ases)</a:t>
                      </a:r>
                    </a:p>
                  </a:txBody>
                  <a:tcPr/>
                </a:tc>
                <a:tc>
                  <a:txBody>
                    <a:bodyPr/>
                    <a:lstStyle/>
                    <a:p>
                      <a:r>
                        <a:rPr lang="en-US" sz="1600" kern="1200" dirty="0">
                          <a:solidFill>
                            <a:schemeClr val="tx1"/>
                          </a:solidFill>
                          <a:effectLst/>
                          <a:latin typeface="Arial" panose="020B0604020202020204" pitchFamily="34" charset="0"/>
                          <a:ea typeface="+mn-ea"/>
                          <a:cs typeface="Arial" panose="020B0604020202020204" pitchFamily="34" charset="0"/>
                        </a:rPr>
                        <a:t>High blood</a:t>
                      </a:r>
                      <a:r>
                        <a:rPr lang="en-US" sz="1600" kern="1200" baseline="0" dirty="0">
                          <a:solidFill>
                            <a:schemeClr val="tx1"/>
                          </a:solidFill>
                          <a:effectLst/>
                          <a:latin typeface="Arial" panose="020B0604020202020204" pitchFamily="34" charset="0"/>
                          <a:ea typeface="+mn-ea"/>
                          <a:cs typeface="Arial" panose="020B0604020202020204" pitchFamily="34" charset="0"/>
                        </a:rPr>
                        <a:t> </a:t>
                      </a:r>
                      <a:r>
                        <a:rPr lang="en-US" sz="1600" kern="1200" dirty="0">
                          <a:solidFill>
                            <a:schemeClr val="tx1"/>
                          </a:solidFill>
                          <a:effectLst/>
                          <a:latin typeface="Arial" panose="020B0604020202020204" pitchFamily="34" charset="0"/>
                          <a:ea typeface="+mn-ea"/>
                          <a:cs typeface="Arial" panose="020B0604020202020204" pitchFamily="34" charset="0"/>
                        </a:rPr>
                        <a:t>pressure</a:t>
                      </a:r>
                      <a:r>
                        <a:rPr lang="en-US" sz="1600" kern="1200" baseline="0" dirty="0">
                          <a:solidFill>
                            <a:schemeClr val="tx1"/>
                          </a:solidFill>
                          <a:effectLst/>
                          <a:latin typeface="Arial" panose="020B0604020202020204" pitchFamily="34" charset="0"/>
                          <a:ea typeface="+mn-ea"/>
                          <a:cs typeface="Arial" panose="020B0604020202020204" pitchFamily="34" charset="0"/>
                        </a:rPr>
                        <a:t> </a:t>
                      </a:r>
                    </a:p>
                    <a:p>
                      <a:r>
                        <a:rPr lang="en-US" sz="1600" kern="1200" dirty="0">
                          <a:solidFill>
                            <a:schemeClr val="tx1"/>
                          </a:solidFill>
                          <a:effectLst/>
                          <a:latin typeface="Arial" panose="020B0604020202020204" pitchFamily="34" charset="0"/>
                          <a:ea typeface="+mn-ea"/>
                          <a:cs typeface="Arial" panose="020B0604020202020204" pitchFamily="34" charset="0"/>
                        </a:rPr>
                        <a:t>Vascular</a:t>
                      </a:r>
                      <a:r>
                        <a:rPr lang="en-US" sz="1600" kern="1200" baseline="0" dirty="0">
                          <a:solidFill>
                            <a:schemeClr val="tx1"/>
                          </a:solidFill>
                          <a:effectLst/>
                          <a:latin typeface="Arial" panose="020B0604020202020204" pitchFamily="34" charset="0"/>
                          <a:ea typeface="+mn-ea"/>
                          <a:cs typeface="Arial" panose="020B0604020202020204" pitchFamily="34" charset="0"/>
                        </a:rPr>
                        <a:t> </a:t>
                      </a:r>
                      <a:r>
                        <a:rPr lang="en-US" sz="1600" kern="1200" dirty="0">
                          <a:solidFill>
                            <a:schemeClr val="tx1"/>
                          </a:solidFill>
                          <a:effectLst/>
                          <a:latin typeface="Arial" panose="020B0604020202020204" pitchFamily="34" charset="0"/>
                          <a:ea typeface="+mn-ea"/>
                          <a:cs typeface="Arial" panose="020B0604020202020204" pitchFamily="34" charset="0"/>
                        </a:rPr>
                        <a:t>abnormalities</a:t>
                      </a:r>
                    </a:p>
                  </a:txBody>
                  <a:tcPr/>
                </a:tc>
                <a:tc>
                  <a:txBody>
                    <a:bodyPr/>
                    <a:lstStyle/>
                    <a:p>
                      <a:r>
                        <a:rPr lang="en-US" sz="1600" dirty="0">
                          <a:latin typeface="Arial" panose="020B0604020202020204" pitchFamily="34" charset="0"/>
                          <a:cs typeface="Arial" panose="020B0604020202020204" pitchFamily="34" charset="0"/>
                        </a:rPr>
                        <a:t>Frequently fatal</a:t>
                      </a:r>
                    </a:p>
                  </a:txBody>
                  <a:tcPr/>
                </a:tc>
                <a:extLst>
                  <a:ext uri="{0D108BD9-81ED-4DB2-BD59-A6C34878D82A}">
                    <a16:rowId xmlns:a16="http://schemas.microsoft.com/office/drawing/2014/main" val="10001"/>
                  </a:ext>
                </a:extLst>
              </a:tr>
              <a:tr h="370840">
                <a:tc>
                  <a:txBody>
                    <a:bodyPr/>
                    <a:lstStyle/>
                    <a:p>
                      <a:r>
                        <a:rPr lang="en-US" sz="1600" kern="1200" dirty="0">
                          <a:solidFill>
                            <a:schemeClr val="tx1"/>
                          </a:solidFill>
                          <a:effectLst/>
                          <a:latin typeface="Arial" panose="020B0604020202020204" pitchFamily="34" charset="0"/>
                          <a:ea typeface="+mn-ea"/>
                          <a:cs typeface="Arial" panose="020B0604020202020204" pitchFamily="34" charset="0"/>
                        </a:rPr>
                        <a:t>Ischemia (about 80% of cases)</a:t>
                      </a:r>
                    </a:p>
                  </a:txBody>
                  <a:tcPr/>
                </a:tc>
                <a:tc>
                  <a:txBody>
                    <a:bodyPr/>
                    <a:lstStyle/>
                    <a:p>
                      <a:r>
                        <a:rPr lang="en-US" sz="1600" kern="1200" dirty="0">
                          <a:solidFill>
                            <a:schemeClr val="tx1"/>
                          </a:solidFill>
                          <a:effectLst/>
                          <a:latin typeface="Arial" panose="020B0604020202020204" pitchFamily="34" charset="0"/>
                          <a:ea typeface="+mn-ea"/>
                          <a:cs typeface="Arial" panose="020B0604020202020204" pitchFamily="34" charset="0"/>
                        </a:rPr>
                        <a:t>Arteriosclerosis</a:t>
                      </a:r>
                    </a:p>
                    <a:p>
                      <a:r>
                        <a:rPr lang="en-US" sz="1600" kern="1200" dirty="0">
                          <a:solidFill>
                            <a:schemeClr val="tx1"/>
                          </a:solidFill>
                          <a:effectLst/>
                          <a:latin typeface="Arial" panose="020B0604020202020204" pitchFamily="34" charset="0"/>
                          <a:ea typeface="+mn-ea"/>
                          <a:cs typeface="Arial" panose="020B0604020202020204" pitchFamily="34" charset="0"/>
                        </a:rPr>
                        <a:t>Blood clots</a:t>
                      </a:r>
                    </a:p>
                  </a:txBody>
                  <a:tcPr/>
                </a:tc>
                <a:tc>
                  <a:txBody>
                    <a:bodyPr/>
                    <a:lstStyle/>
                    <a:p>
                      <a:r>
                        <a:rPr lang="en-US" sz="1600" kern="1200" dirty="0">
                          <a:solidFill>
                            <a:schemeClr val="tx1"/>
                          </a:solidFill>
                          <a:effectLst/>
                          <a:latin typeface="Arial" panose="020B0604020202020204" pitchFamily="34" charset="0"/>
                          <a:ea typeface="+mn-ea"/>
                          <a:cs typeface="Arial" panose="020B0604020202020204" pitchFamily="34" charset="0"/>
                        </a:rPr>
                        <a:t>Infarct of varying size</a:t>
                      </a:r>
                      <a:r>
                        <a:rPr lang="en-US" sz="1600" kern="1200" baseline="0" dirty="0">
                          <a:solidFill>
                            <a:schemeClr val="tx1"/>
                          </a:solidFill>
                          <a:effectLst/>
                          <a:latin typeface="Arial" panose="020B0604020202020204" pitchFamily="34" charset="0"/>
                          <a:ea typeface="+mn-ea"/>
                          <a:cs typeface="Arial" panose="020B0604020202020204" pitchFamily="34" charset="0"/>
                        </a:rPr>
                        <a:t> </a:t>
                      </a:r>
                    </a:p>
                    <a:p>
                      <a:r>
                        <a:rPr lang="en-US" sz="1600" kern="1200" dirty="0">
                          <a:solidFill>
                            <a:schemeClr val="tx1"/>
                          </a:solidFill>
                          <a:effectLst/>
                          <a:latin typeface="Arial" panose="020B0604020202020204" pitchFamily="34" charset="0"/>
                          <a:ea typeface="+mn-ea"/>
                          <a:cs typeface="Arial" panose="020B0604020202020204" pitchFamily="34" charset="0"/>
                        </a:rPr>
                        <a:t>Changes in consciousness, </a:t>
                      </a:r>
                    </a:p>
                    <a:p>
                      <a:r>
                        <a:rPr lang="en-US" sz="1600" kern="1200" dirty="0">
                          <a:solidFill>
                            <a:schemeClr val="tx1"/>
                          </a:solidFill>
                          <a:effectLst/>
                          <a:latin typeface="Arial" panose="020B0604020202020204" pitchFamily="34" charset="0"/>
                          <a:ea typeface="+mn-ea"/>
                          <a:cs typeface="Arial" panose="020B0604020202020204" pitchFamily="34" charset="0"/>
                        </a:rPr>
                        <a:t>sensation, and</a:t>
                      </a:r>
                      <a:r>
                        <a:rPr lang="en-US" sz="1600" kern="1200" baseline="0" dirty="0">
                          <a:solidFill>
                            <a:schemeClr val="tx1"/>
                          </a:solidFill>
                          <a:effectLst/>
                          <a:latin typeface="Arial" panose="020B0604020202020204" pitchFamily="34" charset="0"/>
                          <a:ea typeface="+mn-ea"/>
                          <a:cs typeface="Arial" panose="020B0604020202020204" pitchFamily="34" charset="0"/>
                        </a:rPr>
                        <a:t> </a:t>
                      </a:r>
                      <a:r>
                        <a:rPr lang="en-US" sz="1600" kern="1200" dirty="0">
                          <a:solidFill>
                            <a:schemeClr val="tx1"/>
                          </a:solidFill>
                          <a:effectLst/>
                          <a:latin typeface="Arial" panose="020B0604020202020204" pitchFamily="34" charset="0"/>
                          <a:ea typeface="+mn-ea"/>
                          <a:cs typeface="Arial" panose="020B0604020202020204" pitchFamily="34" charset="0"/>
                        </a:rPr>
                        <a:t>movem</a:t>
                      </a:r>
                      <a:r>
                        <a:rPr lang="en-US" sz="1600" dirty="0">
                          <a:latin typeface="Arial" panose="020B0604020202020204" pitchFamily="34" charset="0"/>
                          <a:cs typeface="Arial" panose="020B0604020202020204" pitchFamily="34" charset="0"/>
                        </a:rPr>
                        <a:t>ent</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641265784"/>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Brain Infarct</a:t>
            </a:r>
          </a:p>
        </p:txBody>
      </p:sp>
      <p:pic>
        <p:nvPicPr>
          <p:cNvPr id="7" name="Picture Placeholder 6" descr="Brain scan of a person who suffered a fatal infarct."/>
          <p:cNvPicPr>
            <a:picLocks noGrp="1" noChangeAspect="1"/>
          </p:cNvPicPr>
          <p:nvPr>
            <p:ph type="pic" sz="quarter" idx="10"/>
          </p:nvPr>
        </p:nvPicPr>
        <p:blipFill>
          <a:blip r:embed="rId3" cstate="print"/>
          <a:stretch>
            <a:fillRect/>
          </a:stretch>
        </p:blipFill>
        <p:spPr>
          <a:xfrm>
            <a:off x="3112943" y="1508414"/>
            <a:ext cx="2918114" cy="4511386"/>
          </a:xfrm>
          <a:prstGeom prst="rect">
            <a:avLst/>
          </a:prstGeom>
        </p:spPr>
      </p:pic>
    </p:spTree>
    <p:extLst>
      <p:ext uri="{BB962C8B-B14F-4D97-AF65-F5344CB8AC3E}">
        <p14:creationId xmlns:p14="http://schemas.microsoft.com/office/powerpoint/2010/main" val="790366547"/>
      </p:ext>
    </p:extLst>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latin typeface="Arial" panose="020B0604020202020204" pitchFamily="34" charset="0"/>
                <a:cs typeface="Arial" panose="020B0604020202020204" pitchFamily="34" charset="0"/>
              </a:rPr>
              <a:t>Traumatic Brain Injury (TBI) (1 of 3)</a:t>
            </a:r>
          </a:p>
        </p:txBody>
      </p:sp>
      <p:sp>
        <p:nvSpPr>
          <p:cNvPr id="6" name="Content Placeholder 5"/>
          <p:cNvSpPr>
            <a:spLocks noGrp="1"/>
          </p:cNvSpPr>
          <p:nvPr>
            <p:ph idx="1"/>
          </p:nvPr>
        </p:nvSpPr>
        <p:spPr/>
        <p:txBody>
          <a:bodyPr>
            <a:normAutofit/>
          </a:bodyPr>
          <a:lstStyle/>
          <a:p>
            <a:r>
              <a:rPr lang="en-US" altLang="en-US" dirty="0">
                <a:latin typeface="Arial" panose="020B0604020202020204" pitchFamily="34" charset="0"/>
                <a:cs typeface="Arial" panose="020B0604020202020204" pitchFamily="34" charset="0"/>
              </a:rPr>
              <a:t>Physical damage to the brain</a:t>
            </a:r>
          </a:p>
          <a:p>
            <a:r>
              <a:rPr lang="en-US" altLang="en-US" dirty="0">
                <a:latin typeface="Arial" panose="020B0604020202020204" pitchFamily="34" charset="0"/>
                <a:cs typeface="Arial" panose="020B0604020202020204" pitchFamily="34" charset="0"/>
              </a:rPr>
              <a:t>Open head injuries</a:t>
            </a:r>
          </a:p>
          <a:p>
            <a:pPr lvl="1"/>
            <a:r>
              <a:rPr lang="en-US" altLang="en-US" dirty="0">
                <a:latin typeface="Arial" panose="020B0604020202020204" pitchFamily="34" charset="0"/>
                <a:cs typeface="Arial" panose="020B0604020202020204" pitchFamily="34" charset="0"/>
              </a:rPr>
              <a:t>Penetration of skull</a:t>
            </a:r>
          </a:p>
          <a:p>
            <a:pPr lvl="1"/>
            <a:r>
              <a:rPr lang="en-US" altLang="en-US" dirty="0">
                <a:latin typeface="Arial" panose="020B0604020202020204" pitchFamily="34" charset="0"/>
                <a:cs typeface="Arial" panose="020B0604020202020204" pitchFamily="34" charset="0"/>
              </a:rPr>
              <a:t>Worst consequences when injury affects:</a:t>
            </a:r>
          </a:p>
          <a:p>
            <a:pPr lvl="2"/>
            <a:r>
              <a:rPr lang="en-US" altLang="en-US" sz="2200" dirty="0">
                <a:latin typeface="Arial" panose="020B0604020202020204" pitchFamily="34" charset="0"/>
                <a:cs typeface="Arial" panose="020B0604020202020204" pitchFamily="34" charset="0"/>
              </a:rPr>
              <a:t>Ventricles</a:t>
            </a:r>
          </a:p>
          <a:p>
            <a:pPr lvl="2"/>
            <a:r>
              <a:rPr lang="en-US" altLang="en-US" sz="2200" dirty="0">
                <a:latin typeface="Arial" panose="020B0604020202020204" pitchFamily="34" charset="0"/>
                <a:cs typeface="Arial" panose="020B0604020202020204" pitchFamily="34" charset="0"/>
              </a:rPr>
              <a:t>Both hemispheres</a:t>
            </a:r>
          </a:p>
          <a:p>
            <a:pPr lvl="2"/>
            <a:r>
              <a:rPr lang="en-US" altLang="en-US" sz="2200" dirty="0">
                <a:latin typeface="Arial" panose="020B0604020202020204" pitchFamily="34" charset="0"/>
                <a:cs typeface="Arial" panose="020B0604020202020204" pitchFamily="34" charset="0"/>
              </a:rPr>
              <a:t>Multiple lobes of the brain</a:t>
            </a:r>
          </a:p>
          <a:p>
            <a:r>
              <a:rPr lang="en-US" altLang="en-US" dirty="0">
                <a:latin typeface="Arial" panose="020B0604020202020204" pitchFamily="34" charset="0"/>
                <a:cs typeface="Arial" panose="020B0604020202020204" pitchFamily="34" charset="0"/>
              </a:rPr>
              <a:t>Closed head injuries (concussions)</a:t>
            </a:r>
          </a:p>
          <a:p>
            <a:pPr lvl="1"/>
            <a:r>
              <a:rPr lang="en-US" altLang="en-US" dirty="0">
                <a:latin typeface="Arial" panose="020B0604020202020204" pitchFamily="34" charset="0"/>
                <a:cs typeface="Arial" panose="020B0604020202020204" pitchFamily="34" charset="0"/>
              </a:rPr>
              <a:t>Blow to the head</a:t>
            </a:r>
          </a:p>
          <a:p>
            <a:pPr lvl="1"/>
            <a:r>
              <a:rPr lang="en-US" altLang="en-US" dirty="0">
                <a:latin typeface="Arial" panose="020B0604020202020204" pitchFamily="34" charset="0"/>
                <a:cs typeface="Arial" panose="020B0604020202020204" pitchFamily="34" charset="0"/>
              </a:rPr>
              <a:t>Coup, countercoup</a:t>
            </a:r>
          </a:p>
        </p:txBody>
      </p:sp>
    </p:spTree>
    <p:extLst>
      <p:ext uri="{BB962C8B-B14F-4D97-AF65-F5344CB8AC3E}">
        <p14:creationId xmlns:p14="http://schemas.microsoft.com/office/powerpoint/2010/main" val="887939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latin typeface="Arial" panose="020B0604020202020204" pitchFamily="34" charset="0"/>
                <a:cs typeface="Arial" panose="020B0604020202020204" pitchFamily="34" charset="0"/>
              </a:rPr>
              <a:t>Traumatic Brain Injury (TBI) (2 of 3)</a:t>
            </a:r>
          </a:p>
        </p:txBody>
      </p:sp>
      <p:sp>
        <p:nvSpPr>
          <p:cNvPr id="6" name="Content Placeholder 5"/>
          <p:cNvSpPr>
            <a:spLocks noGrp="1"/>
          </p:cNvSpPr>
          <p:nvPr>
            <p:ph idx="1"/>
          </p:nvPr>
        </p:nvSpPr>
        <p:spPr/>
        <p:txBody>
          <a:bodyPr>
            <a:normAutofit lnSpcReduction="10000"/>
          </a:bodyPr>
          <a:lstStyle/>
          <a:p>
            <a:pPr lvl="1"/>
            <a:r>
              <a:rPr lang="en-US" altLang="en-US" dirty="0">
                <a:latin typeface="Arial" panose="020B0604020202020204" pitchFamily="34" charset="0"/>
                <a:cs typeface="Arial" panose="020B0604020202020204" pitchFamily="34" charset="0"/>
              </a:rPr>
              <a:t>Subdural hematoma</a:t>
            </a:r>
          </a:p>
          <a:p>
            <a:pPr lvl="1"/>
            <a:r>
              <a:rPr lang="en-US" altLang="en-US" dirty="0">
                <a:latin typeface="Arial" panose="020B0604020202020204" pitchFamily="34" charset="0"/>
                <a:cs typeface="Arial" panose="020B0604020202020204" pitchFamily="34" charset="0"/>
              </a:rPr>
              <a:t>White matter damage</a:t>
            </a:r>
          </a:p>
          <a:p>
            <a:r>
              <a:rPr lang="en-US" dirty="0">
                <a:latin typeface="Arial" panose="020B0604020202020204" pitchFamily="34" charset="0"/>
                <a:cs typeface="Arial" panose="020B0604020202020204" pitchFamily="34" charset="0"/>
              </a:rPr>
              <a:t>Military TBI </a:t>
            </a:r>
          </a:p>
          <a:p>
            <a:pPr lvl="1"/>
            <a:r>
              <a:rPr lang="en-US" dirty="0">
                <a:latin typeface="Arial" panose="020B0604020202020204" pitchFamily="34" charset="0"/>
                <a:cs typeface="Arial" panose="020B0604020202020204" pitchFamily="34" charset="0"/>
              </a:rPr>
              <a:t>Can combine open and closed injuries</a:t>
            </a:r>
          </a:p>
          <a:p>
            <a:pPr lvl="1"/>
            <a:r>
              <a:rPr lang="en-US" dirty="0">
                <a:latin typeface="Arial" panose="020B0604020202020204" pitchFamily="34" charset="0"/>
                <a:cs typeface="Arial" panose="020B0604020202020204" pitchFamily="34" charset="0"/>
              </a:rPr>
              <a:t>Can differ from civilian TBI</a:t>
            </a:r>
          </a:p>
          <a:p>
            <a:pPr lvl="2"/>
            <a:r>
              <a:rPr lang="en-US" sz="2200" dirty="0">
                <a:latin typeface="Arial" panose="020B0604020202020204" pitchFamily="34" charset="0"/>
                <a:cs typeface="Arial" panose="020B0604020202020204" pitchFamily="34" charset="0"/>
              </a:rPr>
              <a:t>Severe swelling</a:t>
            </a:r>
          </a:p>
          <a:p>
            <a:pPr lvl="2"/>
            <a:r>
              <a:rPr lang="en-US" sz="2200" dirty="0">
                <a:latin typeface="Arial" panose="020B0604020202020204" pitchFamily="34" charset="0"/>
                <a:cs typeface="Arial" panose="020B0604020202020204" pitchFamily="34" charset="0"/>
              </a:rPr>
              <a:t>Disruption of blood-brain barrier</a:t>
            </a:r>
          </a:p>
          <a:p>
            <a:pPr lvl="2"/>
            <a:r>
              <a:rPr lang="en-US" sz="2200" dirty="0">
                <a:latin typeface="Arial" panose="020B0604020202020204" pitchFamily="34" charset="0"/>
                <a:cs typeface="Arial" panose="020B0604020202020204" pitchFamily="34" charset="0"/>
              </a:rPr>
              <a:t>Damage to blood supply</a:t>
            </a:r>
          </a:p>
          <a:p>
            <a:r>
              <a:rPr lang="en-US" dirty="0">
                <a:latin typeface="Arial" panose="020B0604020202020204" pitchFamily="34" charset="0"/>
                <a:cs typeface="Arial" panose="020B0604020202020204" pitchFamily="34" charset="0"/>
              </a:rPr>
              <a:t>Outcomes of TBI</a:t>
            </a:r>
          </a:p>
          <a:p>
            <a:pPr lvl="1"/>
            <a:r>
              <a:rPr lang="en-US" dirty="0">
                <a:latin typeface="Arial" panose="020B0604020202020204" pitchFamily="34" charset="0"/>
                <a:cs typeface="Arial" panose="020B0604020202020204" pitchFamily="34" charset="0"/>
              </a:rPr>
              <a:t>Most individuals recover from concussion in a few weeks</a:t>
            </a:r>
          </a:p>
        </p:txBody>
      </p:sp>
    </p:spTree>
    <p:extLst>
      <p:ext uri="{BB962C8B-B14F-4D97-AF65-F5344CB8AC3E}">
        <p14:creationId xmlns:p14="http://schemas.microsoft.com/office/powerpoint/2010/main" val="39948272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Traumatic Brain Injury (TBI) (3 of 3)</a:t>
            </a:r>
          </a:p>
        </p:txBody>
      </p:sp>
      <p:sp>
        <p:nvSpPr>
          <p:cNvPr id="3" name="Content Placeholder 2"/>
          <p:cNvSpPr>
            <a:spLocks noGrp="1"/>
          </p:cNvSpPr>
          <p:nvPr>
            <p:ph idx="1"/>
          </p:nvPr>
        </p:nvSpPr>
        <p:spPr/>
        <p:txBody>
          <a:bodyPr>
            <a:normAutofit/>
          </a:bodyPr>
          <a:lstStyle/>
          <a:p>
            <a:pPr lvl="1"/>
            <a:r>
              <a:rPr lang="en-US" dirty="0">
                <a:latin typeface="Arial" panose="020B0604020202020204" pitchFamily="34" charset="0"/>
                <a:cs typeface="Arial" panose="020B0604020202020204" pitchFamily="34" charset="0"/>
              </a:rPr>
              <a:t>Neurocognitive disorder due to traumatic brain injury</a:t>
            </a:r>
          </a:p>
          <a:p>
            <a:pPr lvl="1"/>
            <a:r>
              <a:rPr lang="en-US" dirty="0">
                <a:latin typeface="Arial" panose="020B0604020202020204" pitchFamily="34" charset="0"/>
                <a:cs typeface="Arial" panose="020B0604020202020204" pitchFamily="34" charset="0"/>
              </a:rPr>
              <a:t>Repeated TBI is especially damaging </a:t>
            </a:r>
          </a:p>
          <a:p>
            <a:pPr lvl="2"/>
            <a:r>
              <a:rPr lang="en-US" sz="2200" dirty="0">
                <a:latin typeface="Arial" panose="020B0604020202020204" pitchFamily="34" charset="0"/>
                <a:cs typeface="Arial" panose="020B0604020202020204" pitchFamily="34" charset="0"/>
              </a:rPr>
              <a:t>Dementia pugilistica</a:t>
            </a:r>
          </a:p>
          <a:p>
            <a:pPr lvl="2"/>
            <a:r>
              <a:rPr lang="en-US" sz="2200" dirty="0">
                <a:latin typeface="Arial" panose="020B0604020202020204" pitchFamily="34" charset="0"/>
                <a:cs typeface="Arial" panose="020B0604020202020204" pitchFamily="34" charset="0"/>
              </a:rPr>
              <a:t>Interactions with </a:t>
            </a:r>
            <a:r>
              <a:rPr lang="en-US" sz="2200" i="1" dirty="0">
                <a:latin typeface="Arial" panose="020B0604020202020204" pitchFamily="34" charset="0"/>
                <a:cs typeface="Arial" panose="020B0604020202020204" pitchFamily="34" charset="0"/>
              </a:rPr>
              <a:t>e</a:t>
            </a:r>
            <a:r>
              <a:rPr lang="en-US" sz="2200" i="1" baseline="30000" dirty="0">
                <a:latin typeface="Arial" panose="020B0604020202020204" pitchFamily="34" charset="0"/>
                <a:cs typeface="Arial" panose="020B0604020202020204" pitchFamily="34" charset="0"/>
              </a:rPr>
              <a:t>4</a:t>
            </a:r>
            <a:r>
              <a:rPr lang="en-US" sz="2200" i="1" dirty="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allele</a:t>
            </a:r>
          </a:p>
          <a:p>
            <a:r>
              <a:rPr lang="en-US" dirty="0">
                <a:latin typeface="Arial" panose="020B0604020202020204" pitchFamily="34" charset="0"/>
                <a:cs typeface="Arial" panose="020B0604020202020204" pitchFamily="34" charset="0"/>
              </a:rPr>
              <a:t>Treatments for TBI vary widely</a:t>
            </a:r>
          </a:p>
          <a:p>
            <a:pPr lvl="1"/>
            <a:r>
              <a:rPr lang="en-US" dirty="0">
                <a:latin typeface="Arial" panose="020B0604020202020204" pitchFamily="34" charset="0"/>
                <a:cs typeface="Arial" panose="020B0604020202020204" pitchFamily="34" charset="0"/>
              </a:rPr>
              <a:t>Medications that inhibit glutamate</a:t>
            </a:r>
          </a:p>
          <a:p>
            <a:pPr lvl="1"/>
            <a:r>
              <a:rPr lang="en-US" dirty="0">
                <a:latin typeface="Arial" panose="020B0604020202020204" pitchFamily="34" charset="0"/>
                <a:cs typeface="Arial" panose="020B0604020202020204" pitchFamily="34" charset="0"/>
              </a:rPr>
              <a:t>Medications that enhance dopamine activity</a:t>
            </a:r>
          </a:p>
          <a:p>
            <a:pPr lvl="1"/>
            <a:r>
              <a:rPr lang="en-US" dirty="0">
                <a:latin typeface="Arial" panose="020B0604020202020204" pitchFamily="34" charset="0"/>
                <a:cs typeface="Arial" panose="020B0604020202020204" pitchFamily="34" charset="0"/>
              </a:rPr>
              <a:t>Norepinephrine reuptake inhibitors</a:t>
            </a:r>
          </a:p>
          <a:p>
            <a:pPr lvl="1"/>
            <a:r>
              <a:rPr lang="en-US" dirty="0">
                <a:latin typeface="Arial" panose="020B0604020202020204" pitchFamily="34" charset="0"/>
                <a:cs typeface="Arial" panose="020B0604020202020204" pitchFamily="34" charset="0"/>
              </a:rPr>
              <a:t>Patient and family education</a:t>
            </a:r>
          </a:p>
          <a:p>
            <a:pPr lvl="1"/>
            <a:r>
              <a:rPr lang="en-US" dirty="0">
                <a:latin typeface="Arial" panose="020B0604020202020204" pitchFamily="34" charset="0"/>
                <a:cs typeface="Arial" panose="020B0604020202020204" pitchFamily="34" charset="0"/>
              </a:rPr>
              <a:t>Virtual reality</a:t>
            </a:r>
          </a:p>
        </p:txBody>
      </p:sp>
    </p:spTree>
    <p:extLst>
      <p:ext uri="{BB962C8B-B14F-4D97-AF65-F5344CB8AC3E}">
        <p14:creationId xmlns:p14="http://schemas.microsoft.com/office/powerpoint/2010/main" val="39524323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Sources of Military TBI</a:t>
            </a:r>
          </a:p>
        </p:txBody>
      </p:sp>
      <p:pic>
        <p:nvPicPr>
          <p:cNvPr id="7" name="Picture Placeholder 6" descr="A pie chart showing the sources of military TBI.&#10;The pie chart is divided as follows: fall 22%, assault 15%, hand to hand combat 18%, gunshot wound 1%, other 10%, multiple 23%, blast 10% and motor vehicle accident 11%."/>
          <p:cNvPicPr>
            <a:picLocks noGrp="1" noChangeAspect="1"/>
          </p:cNvPicPr>
          <p:nvPr>
            <p:ph type="pic" sz="quarter" idx="10"/>
          </p:nvPr>
        </p:nvPicPr>
        <p:blipFill>
          <a:blip r:embed="rId3"/>
          <a:stretch>
            <a:fillRect/>
          </a:stretch>
        </p:blipFill>
        <p:spPr>
          <a:xfrm>
            <a:off x="1231574" y="1655256"/>
            <a:ext cx="6680852" cy="4212144"/>
          </a:xfrm>
          <a:prstGeom prst="rect">
            <a:avLst/>
          </a:prstGeom>
        </p:spPr>
      </p:pic>
    </p:spTree>
    <p:extLst>
      <p:ext uri="{BB962C8B-B14F-4D97-AF65-F5344CB8AC3E}">
        <p14:creationId xmlns:p14="http://schemas.microsoft.com/office/powerpoint/2010/main" val="2049142689"/>
      </p:ext>
    </p:extLst>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Coup and Countercoup</a:t>
            </a:r>
            <a:endParaRPr lang="en-US" dirty="0">
              <a:latin typeface="Arial" panose="020B0604020202020204" pitchFamily="34" charset="0"/>
              <a:cs typeface="Arial" panose="020B0604020202020204" pitchFamily="34" charset="0"/>
            </a:endParaRPr>
          </a:p>
        </p:txBody>
      </p:sp>
      <p:pic>
        <p:nvPicPr>
          <p:cNvPr id="7" name="Picture 5" descr="A picture of the brain with the site of a coup and the countercoup showing with different colored arrows."/>
          <p:cNvPicPr>
            <a:picLocks noGrp="1" noChangeAspect="1" noChangeArrowheads="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389094" y="1603807"/>
            <a:ext cx="4365812" cy="4415993"/>
          </a:xfrm>
          <a:prstGeom prst="rect">
            <a:avLst/>
          </a:prstGeom>
        </p:spPr>
      </p:pic>
    </p:spTree>
    <p:extLst>
      <p:ext uri="{BB962C8B-B14F-4D97-AF65-F5344CB8AC3E}">
        <p14:creationId xmlns:p14="http://schemas.microsoft.com/office/powerpoint/2010/main" val="4139851534"/>
      </p:ext>
    </p:extLst>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Boxers Risk Repeated Head Injuries</a:t>
            </a:r>
            <a:endParaRPr lang="en-US" dirty="0">
              <a:latin typeface="Arial" panose="020B0604020202020204" pitchFamily="34" charset="0"/>
              <a:cs typeface="Arial" panose="020B0604020202020204" pitchFamily="34" charset="0"/>
            </a:endParaRPr>
          </a:p>
        </p:txBody>
      </p:sp>
      <p:pic>
        <p:nvPicPr>
          <p:cNvPr id="7" name="Picture 5" descr="Two boxers – Jerry Quarry and Muhammad Ali engaged in boxing."/>
          <p:cNvPicPr>
            <a:picLocks noGrp="1" noChangeAspect="1" noChangeArrowheads="1"/>
          </p:cNvPicPr>
          <p:nvPr>
            <p:ph type="pic" sz="quarter" idx="10"/>
          </p:nvPr>
        </p:nvPicPr>
        <p:blipFill rotWithShape="1">
          <a:blip r:embed="rId3" cstate="print">
            <a:extLst>
              <a:ext uri="{28A0092B-C50C-407E-A947-70E740481C1C}">
                <a14:useLocalDpi xmlns:a14="http://schemas.microsoft.com/office/drawing/2010/main" val="0"/>
              </a:ext>
            </a:extLst>
          </a:blip>
          <a:stretch/>
        </p:blipFill>
        <p:spPr>
          <a:xfrm>
            <a:off x="1831853" y="1447800"/>
            <a:ext cx="5480295" cy="4668619"/>
          </a:xfrm>
          <a:prstGeom prst="rect">
            <a:avLst/>
          </a:prstGeom>
        </p:spPr>
      </p:pic>
    </p:spTree>
    <p:extLst>
      <p:ext uri="{BB962C8B-B14F-4D97-AF65-F5344CB8AC3E}">
        <p14:creationId xmlns:p14="http://schemas.microsoft.com/office/powerpoint/2010/main" val="2198760454"/>
      </p:ext>
    </p:extLst>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Substance/Medication-Induced Neurocognitive Disorder (1 of 2)</a:t>
            </a:r>
          </a:p>
        </p:txBody>
      </p:sp>
      <p:sp>
        <p:nvSpPr>
          <p:cNvPr id="3" name="Content Placeholder 2"/>
          <p:cNvSpPr>
            <a:spLocks noGrp="1"/>
          </p:cNvSpPr>
          <p:nvPr>
            <p:ph idx="1"/>
          </p:nvPr>
        </p:nvSpPr>
        <p:spPr/>
        <p:txBody>
          <a:bodyPr>
            <a:normAutofit/>
          </a:bodyPr>
          <a:lstStyle/>
          <a:p>
            <a:r>
              <a:rPr lang="en-US" dirty="0">
                <a:latin typeface="Arial" panose="020B0604020202020204" pitchFamily="34" charset="0"/>
                <a:cs typeface="Arial" panose="020B0604020202020204" pitchFamily="34" charset="0"/>
              </a:rPr>
              <a:t>Results from drug use that produces symptoms of neurocognitive disorder outside of intoxication and withdrawal</a:t>
            </a:r>
          </a:p>
          <a:p>
            <a:r>
              <a:rPr lang="en-US" dirty="0">
                <a:latin typeface="Arial" panose="020B0604020202020204" pitchFamily="34" charset="0"/>
                <a:cs typeface="Arial" panose="020B0604020202020204" pitchFamily="34" charset="0"/>
              </a:rPr>
              <a:t>Likely drugs: Alcohol, cocaine, methamphetamine, opioids, phencyclidine (PCP), sedatives, hypnotics,  antianxiety drugs, and solvents</a:t>
            </a:r>
          </a:p>
          <a:p>
            <a:r>
              <a:rPr lang="en-US" dirty="0">
                <a:latin typeface="Arial" panose="020B0604020202020204" pitchFamily="34" charset="0"/>
                <a:cs typeface="Arial" panose="020B0604020202020204" pitchFamily="34" charset="0"/>
              </a:rPr>
              <a:t>Individuals who begin abstinence prior to age 50 years recover more effectively</a:t>
            </a:r>
          </a:p>
        </p:txBody>
      </p:sp>
    </p:spTree>
    <p:extLst>
      <p:ext uri="{BB962C8B-B14F-4D97-AF65-F5344CB8AC3E}">
        <p14:creationId xmlns:p14="http://schemas.microsoft.com/office/powerpoint/2010/main" val="17501016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Substance/Medication-Induced Neurocognitive Disorder (2 of 2)</a:t>
            </a:r>
          </a:p>
        </p:txBody>
      </p:sp>
      <p:sp>
        <p:nvSpPr>
          <p:cNvPr id="3" name="Content Placeholder 2"/>
          <p:cNvSpPr>
            <a:spLocks noGrp="1"/>
          </p:cNvSpPr>
          <p:nvPr>
            <p:ph idx="1"/>
          </p:nvPr>
        </p:nvSpPr>
        <p:spPr/>
        <p:txBody>
          <a:bodyPr>
            <a:normAutofit/>
          </a:bodyPr>
          <a:lstStyle/>
          <a:p>
            <a:r>
              <a:rPr lang="en-US" dirty="0">
                <a:latin typeface="Arial" panose="020B0604020202020204" pitchFamily="34" charset="0"/>
                <a:cs typeface="Arial" panose="020B0604020202020204" pitchFamily="34" charset="0"/>
              </a:rPr>
              <a:t>Methamphetamine</a:t>
            </a:r>
          </a:p>
          <a:p>
            <a:pPr lvl="1"/>
            <a:r>
              <a:rPr lang="en-US" dirty="0">
                <a:latin typeface="Arial" panose="020B0604020202020204" pitchFamily="34" charset="0"/>
                <a:cs typeface="Arial" panose="020B0604020202020204" pitchFamily="34" charset="0"/>
              </a:rPr>
              <a:t>Increases risk of cardiovascular accidents</a:t>
            </a:r>
          </a:p>
          <a:p>
            <a:pPr lvl="1"/>
            <a:r>
              <a:rPr lang="en-US" dirty="0">
                <a:latin typeface="Arial" panose="020B0604020202020204" pitchFamily="34" charset="0"/>
                <a:cs typeface="Arial" panose="020B0604020202020204" pitchFamily="34" charset="0"/>
              </a:rPr>
              <a:t>Damages blood-brain barrier</a:t>
            </a:r>
          </a:p>
          <a:p>
            <a:r>
              <a:rPr lang="en-US" dirty="0">
                <a:latin typeface="Arial" panose="020B0604020202020204" pitchFamily="34" charset="0"/>
                <a:cs typeface="Arial" panose="020B0604020202020204" pitchFamily="34" charset="0"/>
              </a:rPr>
              <a:t>Alcohol</a:t>
            </a:r>
          </a:p>
          <a:p>
            <a:pPr lvl="1"/>
            <a:r>
              <a:rPr lang="en-US" dirty="0">
                <a:latin typeface="Arial" panose="020B0604020202020204" pitchFamily="34" charset="0"/>
                <a:cs typeface="Arial" panose="020B0604020202020204" pitchFamily="34" charset="0"/>
              </a:rPr>
              <a:t>Nutritional deficits</a:t>
            </a:r>
          </a:p>
          <a:p>
            <a:pPr lvl="1"/>
            <a:r>
              <a:rPr lang="en-US" dirty="0" err="1">
                <a:latin typeface="Arial" panose="020B0604020202020204" pitchFamily="34" charset="0"/>
                <a:cs typeface="Arial" panose="020B0604020202020204" pitchFamily="34" charset="0"/>
              </a:rPr>
              <a:t>Korsakoff</a:t>
            </a:r>
            <a:r>
              <a:rPr lang="en-US" dirty="0">
                <a:latin typeface="Arial" panose="020B0604020202020204" pitchFamily="34" charset="0"/>
                <a:cs typeface="Arial" panose="020B0604020202020204" pitchFamily="34" charset="0"/>
              </a:rPr>
              <a:t> syndrome</a:t>
            </a:r>
          </a:p>
        </p:txBody>
      </p:sp>
    </p:spTree>
    <p:extLst>
      <p:ext uri="{BB962C8B-B14F-4D97-AF65-F5344CB8AC3E}">
        <p14:creationId xmlns:p14="http://schemas.microsoft.com/office/powerpoint/2010/main" val="15815154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HIV-Associated Neurocognitive Disorder (HAND)</a:t>
            </a:r>
          </a:p>
        </p:txBody>
      </p:sp>
      <p:sp>
        <p:nvSpPr>
          <p:cNvPr id="3" name="Content Placeholder 2"/>
          <p:cNvSpPr>
            <a:spLocks noGrp="1"/>
          </p:cNvSpPr>
          <p:nvPr>
            <p:ph idx="1"/>
          </p:nvPr>
        </p:nvSpPr>
        <p:spPr/>
        <p:txBody>
          <a:bodyPr>
            <a:normAutofit fontScale="92500" lnSpcReduction="10000"/>
          </a:bodyPr>
          <a:lstStyle/>
          <a:p>
            <a:r>
              <a:rPr lang="en-US" dirty="0">
                <a:latin typeface="Arial" panose="020B0604020202020204" pitchFamily="34" charset="0"/>
                <a:cs typeface="Arial" panose="020B0604020202020204" pitchFamily="34" charset="0"/>
              </a:rPr>
              <a:t>Neurological symptoms result directly or indirectly from HIV or other opportunistic infections</a:t>
            </a:r>
          </a:p>
          <a:p>
            <a:r>
              <a:rPr lang="en-US" dirty="0">
                <a:latin typeface="Arial" panose="020B0604020202020204" pitchFamily="34" charset="0"/>
                <a:cs typeface="Arial" panose="020B0604020202020204" pitchFamily="34" charset="0"/>
              </a:rPr>
              <a:t>HIV does not target neurons; therefore, the virus causes cell death indirectly</a:t>
            </a:r>
          </a:p>
          <a:p>
            <a:r>
              <a:rPr lang="en-US" dirty="0">
                <a:latin typeface="Arial" panose="020B0604020202020204" pitchFamily="34" charset="0"/>
                <a:cs typeface="Arial" panose="020B0604020202020204" pitchFamily="34" charset="0"/>
              </a:rPr>
              <a:t>The initial symptoms are relatively mild: Difficulty concentrating, forgetfulness, decreased work productivity, low sex drive, social withdrawal, general apathy</a:t>
            </a:r>
          </a:p>
          <a:p>
            <a:r>
              <a:rPr lang="en-US" dirty="0">
                <a:latin typeface="Arial" panose="020B0604020202020204" pitchFamily="34" charset="0"/>
                <a:cs typeface="Arial" panose="020B0604020202020204" pitchFamily="34" charset="0"/>
              </a:rPr>
              <a:t>Later symptoms: imbalance, clumsiness, weakness, memory loss and language impairment</a:t>
            </a:r>
          </a:p>
          <a:p>
            <a:r>
              <a:rPr lang="en-US" dirty="0">
                <a:latin typeface="Arial" panose="020B0604020202020204" pitchFamily="34" charset="0"/>
                <a:cs typeface="Arial" panose="020B0604020202020204" pitchFamily="34" charset="0"/>
              </a:rPr>
              <a:t>Contemporary antiretroviral treatments</a:t>
            </a:r>
          </a:p>
        </p:txBody>
      </p:sp>
    </p:spTree>
    <p:extLst>
      <p:ext uri="{BB962C8B-B14F-4D97-AF65-F5344CB8AC3E}">
        <p14:creationId xmlns:p14="http://schemas.microsoft.com/office/powerpoint/2010/main" val="13042375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HIV Viral Particles Bud from an Infected Cell</a:t>
            </a:r>
          </a:p>
        </p:txBody>
      </p:sp>
      <p:pic>
        <p:nvPicPr>
          <p:cNvPr id="8" name="Picture Placeholder 7" descr="An image showing the HIV virus budding from an infected cell in the brain."/>
          <p:cNvPicPr>
            <a:picLocks noGrp="1" noChangeAspect="1"/>
          </p:cNvPicPr>
          <p:nvPr>
            <p:ph type="pic" sz="quarter" idx="10"/>
          </p:nvPr>
        </p:nvPicPr>
        <p:blipFill>
          <a:blip r:embed="rId3" cstate="print"/>
          <a:stretch>
            <a:fillRect/>
          </a:stretch>
        </p:blipFill>
        <p:spPr>
          <a:xfrm>
            <a:off x="994966" y="1472548"/>
            <a:ext cx="7154069" cy="4699652"/>
          </a:xfrm>
          <a:prstGeom prst="rect">
            <a:avLst/>
          </a:prstGeom>
        </p:spPr>
      </p:pic>
    </p:spTree>
    <p:extLst>
      <p:ext uri="{BB962C8B-B14F-4D97-AF65-F5344CB8AC3E}">
        <p14:creationId xmlns:p14="http://schemas.microsoft.com/office/powerpoint/2010/main" val="1530691916"/>
      </p:ext>
    </p:extLst>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Prion Diseases (1 of 2)</a:t>
            </a:r>
          </a:p>
        </p:txBody>
      </p:sp>
      <p:sp>
        <p:nvSpPr>
          <p:cNvPr id="3" name="Content Placeholder 2"/>
          <p:cNvSpPr>
            <a:spLocks noGrp="1"/>
          </p:cNvSpPr>
          <p:nvPr>
            <p:ph idx="1"/>
          </p:nvPr>
        </p:nvSpPr>
        <p:spPr/>
        <p:txBody>
          <a:bodyPr>
            <a:normAutofit fontScale="92500" lnSpcReduction="10000"/>
          </a:bodyPr>
          <a:lstStyle/>
          <a:p>
            <a:r>
              <a:rPr lang="en-US" altLang="en-US" dirty="0">
                <a:latin typeface="Arial" panose="020B0604020202020204" pitchFamily="34" charset="0"/>
                <a:cs typeface="Arial" panose="020B0604020202020204" pitchFamily="34" charset="0"/>
              </a:rPr>
              <a:t>Transmissible Spongiform Encephalopathies (TSEs)</a:t>
            </a:r>
          </a:p>
          <a:p>
            <a:pPr lvl="1"/>
            <a:r>
              <a:rPr lang="en-US" altLang="en-US" dirty="0">
                <a:latin typeface="Arial" panose="020B0604020202020204" pitchFamily="34" charset="0"/>
                <a:cs typeface="Arial" panose="020B0604020202020204" pitchFamily="34" charset="0"/>
              </a:rPr>
              <a:t>Bovine spongiform encephalopathy (BSE) or mad-cow disease</a:t>
            </a:r>
          </a:p>
          <a:p>
            <a:pPr lvl="1"/>
            <a:r>
              <a:rPr lang="en-US" altLang="en-US" dirty="0">
                <a:latin typeface="Arial" panose="020B0604020202020204" pitchFamily="34" charset="0"/>
                <a:cs typeface="Arial" panose="020B0604020202020204" pitchFamily="34" charset="0"/>
              </a:rPr>
              <a:t>Creutzfeldt-Jakob disease (CJD)</a:t>
            </a:r>
          </a:p>
          <a:p>
            <a:pPr lvl="1"/>
            <a:r>
              <a:rPr lang="en-US" altLang="en-US" dirty="0">
                <a:latin typeface="Arial" panose="020B0604020202020204" pitchFamily="34" charset="0"/>
                <a:cs typeface="Arial" panose="020B0604020202020204" pitchFamily="34" charset="0"/>
              </a:rPr>
              <a:t>Kuru</a:t>
            </a:r>
          </a:p>
          <a:p>
            <a:pPr lvl="1"/>
            <a:r>
              <a:rPr lang="en-US" altLang="en-US" dirty="0">
                <a:latin typeface="Arial" panose="020B0604020202020204" pitchFamily="34" charset="0"/>
                <a:cs typeface="Arial" panose="020B0604020202020204" pitchFamily="34" charset="0"/>
              </a:rPr>
              <a:t>Fatal familial insomnia</a:t>
            </a:r>
          </a:p>
          <a:p>
            <a:r>
              <a:rPr lang="en-US" altLang="en-US" dirty="0">
                <a:latin typeface="Arial" panose="020B0604020202020204" pitchFamily="34" charset="0"/>
                <a:cs typeface="Arial" panose="020B0604020202020204" pitchFamily="34" charset="0"/>
              </a:rPr>
              <a:t>Progression: psychological disturbances, loss of cognitive function, motor disturbances, death</a:t>
            </a:r>
          </a:p>
          <a:p>
            <a:r>
              <a:rPr lang="en-US" altLang="en-US" dirty="0">
                <a:latin typeface="Arial" panose="020B0604020202020204" pitchFamily="34" charset="0"/>
                <a:cs typeface="Arial" panose="020B0604020202020204" pitchFamily="34" charset="0"/>
              </a:rPr>
              <a:t>Prions and TSEs</a:t>
            </a:r>
          </a:p>
          <a:p>
            <a:pPr lvl="1"/>
            <a:r>
              <a:rPr lang="en-US" altLang="en-US" dirty="0">
                <a:latin typeface="Arial" panose="020B0604020202020204" pitchFamily="34" charset="0"/>
                <a:cs typeface="Arial" panose="020B0604020202020204" pitchFamily="34" charset="0"/>
              </a:rPr>
              <a:t>Role of abnormal form of prion protein</a:t>
            </a:r>
          </a:p>
          <a:p>
            <a:pPr lvl="1"/>
            <a:r>
              <a:rPr lang="en-US" dirty="0">
                <a:latin typeface="Arial" panose="020B0604020202020204" pitchFamily="34" charset="0"/>
                <a:cs typeface="Arial" panose="020B0604020202020204" pitchFamily="34" charset="0"/>
              </a:rPr>
              <a:t>PrP</a:t>
            </a:r>
            <a:r>
              <a:rPr lang="en-US" baseline="30000" dirty="0">
                <a:latin typeface="Arial" panose="020B0604020202020204" pitchFamily="34" charset="0"/>
                <a:cs typeface="Arial" panose="020B0604020202020204" pitchFamily="34" charset="0"/>
              </a:rPr>
              <a:t>c</a:t>
            </a:r>
            <a:r>
              <a:rPr lang="en-US" dirty="0">
                <a:latin typeface="Arial" panose="020B0604020202020204" pitchFamily="34" charset="0"/>
                <a:cs typeface="Arial" panose="020B0604020202020204" pitchFamily="34" charset="0"/>
              </a:rPr>
              <a:t> (normal protein) and PrP</a:t>
            </a:r>
            <a:r>
              <a:rPr lang="en-US" baseline="30000" dirty="0">
                <a:latin typeface="Arial" panose="020B0604020202020204" pitchFamily="34" charset="0"/>
                <a:cs typeface="Arial" panose="020B0604020202020204" pitchFamily="34" charset="0"/>
              </a:rPr>
              <a:t>sc</a:t>
            </a:r>
            <a:r>
              <a:rPr lang="en-US" dirty="0">
                <a:latin typeface="Arial" panose="020B0604020202020204" pitchFamily="34" charset="0"/>
                <a:cs typeface="Arial" panose="020B0604020202020204" pitchFamily="34" charset="0"/>
              </a:rPr>
              <a:t> (abnormal protein)</a:t>
            </a:r>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14543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Prion Diseases (2 of 2)</a:t>
            </a:r>
          </a:p>
        </p:txBody>
      </p:sp>
      <p:sp>
        <p:nvSpPr>
          <p:cNvPr id="3" name="Content Placeholder 2"/>
          <p:cNvSpPr>
            <a:spLocks noGrp="1"/>
          </p:cNvSpPr>
          <p:nvPr>
            <p:ph idx="1"/>
          </p:nvPr>
        </p:nvSpPr>
        <p:spPr/>
        <p:txBody>
          <a:bodyPr/>
          <a:lstStyle/>
          <a:p>
            <a:r>
              <a:rPr lang="en-US" altLang="en-US" dirty="0">
                <a:latin typeface="Arial" panose="020B0604020202020204" pitchFamily="34" charset="0"/>
                <a:cs typeface="Arial" panose="020B0604020202020204" pitchFamily="34" charset="0"/>
              </a:rPr>
              <a:t>Unraveling the TSE mystery</a:t>
            </a:r>
          </a:p>
          <a:p>
            <a:pPr lvl="1"/>
            <a:r>
              <a:rPr lang="en-US" altLang="en-US" dirty="0">
                <a:latin typeface="Arial" panose="020B0604020202020204" pitchFamily="34" charset="0"/>
                <a:cs typeface="Arial" panose="020B0604020202020204" pitchFamily="34" charset="0"/>
              </a:rPr>
              <a:t>Scrapie in sheep and goats in 18th century England</a:t>
            </a:r>
          </a:p>
          <a:p>
            <a:pPr lvl="1"/>
            <a:r>
              <a:rPr lang="en-US" altLang="en-US" dirty="0">
                <a:latin typeface="Arial" panose="020B0604020202020204" pitchFamily="34" charset="0"/>
                <a:cs typeface="Arial" panose="020B0604020202020204" pitchFamily="34" charset="0"/>
              </a:rPr>
              <a:t>CJD was first described in the 1920s</a:t>
            </a:r>
          </a:p>
          <a:p>
            <a:pPr lvl="1"/>
            <a:r>
              <a:rPr lang="en-US" altLang="en-US" dirty="0">
                <a:latin typeface="Arial" panose="020B0604020202020204" pitchFamily="34" charset="0"/>
                <a:cs typeface="Arial" panose="020B0604020202020204" pitchFamily="34" charset="0"/>
              </a:rPr>
              <a:t>Kuru in the Fore people of New Guinea described in the 1950s; linked to cannibalistic burial rituals</a:t>
            </a:r>
          </a:p>
          <a:p>
            <a:r>
              <a:rPr lang="en-US" altLang="en-US" dirty="0">
                <a:latin typeface="Arial" panose="020B0604020202020204" pitchFamily="34" charset="0"/>
                <a:cs typeface="Arial" panose="020B0604020202020204" pitchFamily="34" charset="0"/>
              </a:rPr>
              <a:t>BSE and new variant Creutzfeldt-Jakob disease (vCJD)</a:t>
            </a:r>
          </a:p>
          <a:p>
            <a:pPr lvl="1"/>
            <a:r>
              <a:rPr lang="en-US" altLang="en-US" dirty="0">
                <a:latin typeface="Arial" panose="020B0604020202020204" pitchFamily="34" charset="0"/>
                <a:cs typeface="Arial" panose="020B0604020202020204" pitchFamily="34" charset="0"/>
              </a:rPr>
              <a:t>Led to ban on animal carcasses in livestock feed</a:t>
            </a:r>
          </a:p>
        </p:txBody>
      </p:sp>
    </p:spTree>
    <p:extLst>
      <p:ext uri="{BB962C8B-B14F-4D97-AF65-F5344CB8AC3E}">
        <p14:creationId xmlns:p14="http://schemas.microsoft.com/office/powerpoint/2010/main" val="4710203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Bovine Spongiform Encephalopathy</a:t>
            </a:r>
            <a:r>
              <a:rPr lang="en-US" baseline="0"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(“Mad-Cow” Disease)</a:t>
            </a:r>
          </a:p>
        </p:txBody>
      </p:sp>
      <p:pic>
        <p:nvPicPr>
          <p:cNvPr id="8" name="Picture 5" descr="An image of damaged brain cells caused by mad cow disease."/>
          <p:cNvPicPr>
            <a:picLocks noGrp="1" noChangeAspect="1" noChangeArrowheads="1"/>
          </p:cNvPicPr>
          <p:nvPr>
            <p:ph type="pic" sz="quarter" idx="10"/>
          </p:nvPr>
        </p:nvPicPr>
        <p:blipFill rotWithShape="1">
          <a:blip r:embed="rId3" cstate="print">
            <a:extLst>
              <a:ext uri="{28A0092B-C50C-407E-A947-70E740481C1C}">
                <a14:useLocalDpi xmlns:a14="http://schemas.microsoft.com/office/drawing/2010/main" val="0"/>
              </a:ext>
            </a:extLst>
          </a:blip>
          <a:stretch/>
        </p:blipFill>
        <p:spPr>
          <a:xfrm>
            <a:off x="1159406" y="1447800"/>
            <a:ext cx="6825189" cy="4668619"/>
          </a:xfrm>
          <a:prstGeom prst="rect">
            <a:avLst/>
          </a:prstGeom>
        </p:spPr>
      </p:pic>
    </p:spTree>
    <p:extLst>
      <p:ext uri="{BB962C8B-B14F-4D97-AF65-F5344CB8AC3E}">
        <p14:creationId xmlns:p14="http://schemas.microsoft.com/office/powerpoint/2010/main" val="263359629"/>
      </p:ext>
    </p:extLst>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altLang="en-US" dirty="0">
                <a:latin typeface="Arial" panose="020B0604020202020204" pitchFamily="34" charset="0"/>
                <a:cs typeface="Arial" panose="020B0604020202020204" pitchFamily="34" charset="0"/>
              </a:rPr>
              <a:t>Prion Proteins Have Normal and Abnormal Forms</a:t>
            </a:r>
            <a:endParaRPr lang="en-US" dirty="0">
              <a:latin typeface="Arial" panose="020B0604020202020204" pitchFamily="34" charset="0"/>
              <a:cs typeface="Arial" panose="020B0604020202020204" pitchFamily="34" charset="0"/>
            </a:endParaRPr>
          </a:p>
        </p:txBody>
      </p:sp>
      <p:pic>
        <p:nvPicPr>
          <p:cNvPr id="8" name="Picture 5" descr="An image showing how prion protein affect neurons.&#10;The first step in the process is shown by the illustration on the left. It shows both an abnormal prion proteins infecting a healthy nucleus. In the middle illustration, stage two is shown where the abnormal protein interacts with the normal one and converts it to abnormal. Finally, stage three is shown on the illustration on the right. Here the infected neuron bursts, releasing the abnormal prion protein which will then infect nearby neurons."/>
          <p:cNvPicPr>
            <a:picLocks noGrp="1" noChangeAspect="1" noChangeArrowheads="1"/>
          </p:cNvPicPr>
          <p:nvPr>
            <p:ph type="pic" sz="quarter" idx="10"/>
          </p:nvPr>
        </p:nvPicPr>
        <p:blipFill rotWithShape="1">
          <a:blip r:embed="rId3" cstate="print">
            <a:extLst>
              <a:ext uri="{28A0092B-C50C-407E-A947-70E740481C1C}">
                <a14:useLocalDpi xmlns:a14="http://schemas.microsoft.com/office/drawing/2010/main" val="0"/>
              </a:ext>
            </a:extLst>
          </a:blip>
          <a:stretch/>
        </p:blipFill>
        <p:spPr>
          <a:xfrm>
            <a:off x="450741" y="1660058"/>
            <a:ext cx="8242519" cy="4245166"/>
          </a:xfrm>
          <a:prstGeom prst="rect">
            <a:avLst/>
          </a:prstGeom>
        </p:spPr>
      </p:pic>
    </p:spTree>
    <p:extLst>
      <p:ext uri="{BB962C8B-B14F-4D97-AF65-F5344CB8AC3E}">
        <p14:creationId xmlns:p14="http://schemas.microsoft.com/office/powerpoint/2010/main" val="3102519304"/>
      </p:ext>
    </p:extLst>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Arial" panose="020B0604020202020204" pitchFamily="34" charset="0"/>
                <a:cs typeface="Arial" panose="020B0604020202020204" pitchFamily="34" charset="0"/>
              </a:rPr>
              <a:t>A Sheep </a:t>
            </a:r>
            <a:r>
              <a:rPr lang="it-IT" dirty="0">
                <a:latin typeface="Arial" panose="020B0604020202020204" pitchFamily="34" charset="0"/>
                <a:cs typeface="Arial" panose="020B0604020202020204" pitchFamily="34" charset="0"/>
              </a:rPr>
              <a:t>with Scrapie</a:t>
            </a:r>
            <a:endParaRPr lang="en-US" dirty="0">
              <a:latin typeface="Arial" panose="020B0604020202020204" pitchFamily="34" charset="0"/>
              <a:cs typeface="Arial" panose="020B0604020202020204" pitchFamily="34" charset="0"/>
            </a:endParaRPr>
          </a:p>
        </p:txBody>
      </p:sp>
      <p:pic>
        <p:nvPicPr>
          <p:cNvPr id="8" name="Picture Placeholder 7" descr="A sheep infected with a disease called scrapie in which they scrape off part of their wool."/>
          <p:cNvPicPr>
            <a:picLocks noGrp="1" noChangeAspect="1"/>
          </p:cNvPicPr>
          <p:nvPr>
            <p:ph type="pic" sz="quarter" idx="10"/>
          </p:nvPr>
        </p:nvPicPr>
        <p:blipFill>
          <a:blip r:embed="rId3" cstate="print"/>
          <a:stretch>
            <a:fillRect/>
          </a:stretch>
        </p:blipFill>
        <p:spPr>
          <a:xfrm>
            <a:off x="1358184" y="1531734"/>
            <a:ext cx="6427632" cy="4411866"/>
          </a:xfrm>
          <a:prstGeom prst="rect">
            <a:avLst/>
          </a:prstGeom>
        </p:spPr>
      </p:pic>
    </p:spTree>
    <p:extLst>
      <p:ext uri="{BB962C8B-B14F-4D97-AF65-F5344CB8AC3E}">
        <p14:creationId xmlns:p14="http://schemas.microsoft.com/office/powerpoint/2010/main" val="2795337579"/>
      </p:ext>
    </p:extLst>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Kuru Occurred among the Fore of New Guinea</a:t>
            </a:r>
          </a:p>
        </p:txBody>
      </p:sp>
      <p:pic>
        <p:nvPicPr>
          <p:cNvPr id="8" name="Picture 3" descr="Two fore women standing with sticks as they are affected by kuru."/>
          <p:cNvPicPr>
            <a:picLocks noGrp="1" noChangeAspect="1"/>
          </p:cNvPicPr>
          <p:nvPr>
            <p:ph type="pic" sz="quarter" idx="10"/>
          </p:nvPr>
        </p:nvPicPr>
        <p:blipFill>
          <a:blip r:embed="rId3" cstate="print"/>
          <a:stretch>
            <a:fillRect/>
          </a:stretch>
        </p:blipFill>
        <p:spPr>
          <a:xfrm>
            <a:off x="2676525" y="1466850"/>
            <a:ext cx="3790950" cy="4705350"/>
          </a:xfrm>
          <a:prstGeom prst="rect">
            <a:avLst/>
          </a:prstGeom>
        </p:spPr>
      </p:pic>
    </p:spTree>
    <p:extLst>
      <p:ext uri="{BB962C8B-B14F-4D97-AF65-F5344CB8AC3E}">
        <p14:creationId xmlns:p14="http://schemas.microsoft.com/office/powerpoint/2010/main" val="1281419017"/>
      </p:ext>
    </p:extLst>
  </p:cSld>
  <p:clrMapOvr>
    <a:masterClrMapping/>
  </p:clrMapOvr>
  <p:transition spd="slow"/>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altLang="en-US" dirty="0">
                <a:latin typeface="Arial" panose="020B0604020202020204" pitchFamily="34" charset="0"/>
                <a:cs typeface="Arial" panose="020B0604020202020204" pitchFamily="34" charset="0"/>
              </a:rPr>
              <a:t>Time Course of the BSE Epidemic in the United Kingdom</a:t>
            </a:r>
            <a:endParaRPr lang="en-US" dirty="0">
              <a:latin typeface="Arial" panose="020B0604020202020204" pitchFamily="34" charset="0"/>
              <a:cs typeface="Arial" panose="020B0604020202020204" pitchFamily="34" charset="0"/>
            </a:endParaRPr>
          </a:p>
        </p:txBody>
      </p:sp>
      <p:pic>
        <p:nvPicPr>
          <p:cNvPr id="8" name="Picture Placeholder 7" descr="A graph showing the number of BSE cases in cows per year observed in the UK.&#10;The X axis shows the years and the Y axis the reported cases. The graph is in an inverted U shape with the peak in 40 cases in 1992. The rising curve of the graph corresponds with a ban on using sheep, goat or cow proteins in feeds. The falling curve corresponds with the first case on vCJD in humans. "/>
          <p:cNvPicPr>
            <a:picLocks noGrp="1" noChangeAspect="1"/>
          </p:cNvPicPr>
          <p:nvPr>
            <p:ph type="pic" sz="quarter" idx="10"/>
          </p:nvPr>
        </p:nvPicPr>
        <p:blipFill>
          <a:blip r:embed="rId3"/>
          <a:stretch>
            <a:fillRect/>
          </a:stretch>
        </p:blipFill>
        <p:spPr>
          <a:xfrm>
            <a:off x="1745593" y="1642413"/>
            <a:ext cx="5652814" cy="4377387"/>
          </a:xfrm>
          <a:prstGeom prst="rect">
            <a:avLst/>
          </a:prstGeom>
        </p:spPr>
      </p:pic>
    </p:spTree>
    <p:extLst>
      <p:ext uri="{BB962C8B-B14F-4D97-AF65-F5344CB8AC3E}">
        <p14:creationId xmlns:p14="http://schemas.microsoft.com/office/powerpoint/2010/main" val="748313120"/>
      </p:ext>
    </p:extLst>
  </p:cSld>
  <p:clrMapOvr>
    <a:masterClrMapping/>
  </p:clrMapOvr>
  <p:transition spd="slow"/>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Neurocognitive Disorders Due to Other Medical Conditions</a:t>
            </a:r>
          </a:p>
        </p:txBody>
      </p:sp>
      <p:sp>
        <p:nvSpPr>
          <p:cNvPr id="3" name="Content Placeholder 2"/>
          <p:cNvSpPr>
            <a:spLocks noGrp="1"/>
          </p:cNvSpPr>
          <p:nvPr>
            <p:ph idx="1"/>
          </p:nvPr>
        </p:nvSpPr>
        <p:spPr/>
        <p:txBody>
          <a:bodyPr/>
          <a:lstStyle/>
          <a:p>
            <a:r>
              <a:rPr lang="en-US" dirty="0">
                <a:latin typeface="Arial" panose="020B0604020202020204" pitchFamily="34" charset="0"/>
                <a:cs typeface="Arial" panose="020B0604020202020204" pitchFamily="34" charset="0"/>
              </a:rPr>
              <a:t>The neurocognitive disorder section of the DSM-5 lists “other medical conditions” as:</a:t>
            </a:r>
          </a:p>
          <a:p>
            <a:pPr lvl="1"/>
            <a:r>
              <a:rPr lang="en-US" dirty="0">
                <a:latin typeface="Arial" panose="020B0604020202020204" pitchFamily="34" charset="0"/>
                <a:cs typeface="Arial" panose="020B0604020202020204" pitchFamily="34" charset="0"/>
              </a:rPr>
              <a:t>Brain tumors, hydrocephalus, oxygen deficits following cardiac arrest, endocrine conditions, nutritional conditions, infectious diseases, immune disorders, kidney failure, metabolic conditions, epilepsy, and multiple sclerosis</a:t>
            </a:r>
          </a:p>
        </p:txBody>
      </p:sp>
    </p:spTree>
    <p:extLst>
      <p:ext uri="{BB962C8B-B14F-4D97-AF65-F5344CB8AC3E}">
        <p14:creationId xmlns:p14="http://schemas.microsoft.com/office/powerpoint/2010/main" val="27084095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Brain Tumors (1 of 3)</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altLang="en-US" dirty="0">
                <a:latin typeface="Arial" panose="020B0604020202020204" pitchFamily="34" charset="0"/>
                <a:cs typeface="Arial" panose="020B0604020202020204" pitchFamily="34" charset="0"/>
              </a:rPr>
              <a:t>Tumors: Independent growths of new tissue that lack purpose</a:t>
            </a:r>
          </a:p>
          <a:p>
            <a:pPr lvl="1"/>
            <a:r>
              <a:rPr lang="en-US" altLang="en-US" dirty="0">
                <a:latin typeface="Arial" panose="020B0604020202020204" pitchFamily="34" charset="0"/>
                <a:cs typeface="Arial" panose="020B0604020202020204" pitchFamily="34" charset="0"/>
              </a:rPr>
              <a:t>Primary tumors of the brain</a:t>
            </a:r>
          </a:p>
          <a:p>
            <a:pPr lvl="2"/>
            <a:r>
              <a:rPr lang="en-US" altLang="en-US" sz="2200" dirty="0">
                <a:latin typeface="Arial" panose="020B0604020202020204" pitchFamily="34" charset="0"/>
                <a:cs typeface="Arial" panose="020B0604020202020204" pitchFamily="34" charset="0"/>
              </a:rPr>
              <a:t>Rare</a:t>
            </a:r>
          </a:p>
          <a:p>
            <a:pPr lvl="2"/>
            <a:r>
              <a:rPr lang="en-US" altLang="en-US" sz="2200" dirty="0">
                <a:latin typeface="Arial" panose="020B0604020202020204" pitchFamily="34" charset="0"/>
                <a:cs typeface="Arial" panose="020B0604020202020204" pitchFamily="34" charset="0"/>
              </a:rPr>
              <a:t>Causes unknown, but radiation is a risk</a:t>
            </a:r>
          </a:p>
          <a:p>
            <a:pPr lvl="1"/>
            <a:r>
              <a:rPr lang="en-US" altLang="en-US" dirty="0">
                <a:latin typeface="Arial" panose="020B0604020202020204" pitchFamily="34" charset="0"/>
                <a:cs typeface="Arial" panose="020B0604020202020204" pitchFamily="34" charset="0"/>
              </a:rPr>
              <a:t>Secondary tumors</a:t>
            </a:r>
          </a:p>
          <a:p>
            <a:pPr lvl="2"/>
            <a:r>
              <a:rPr lang="en-US" altLang="en-US" sz="2200" dirty="0">
                <a:latin typeface="Arial" panose="020B0604020202020204" pitchFamily="34" charset="0"/>
                <a:cs typeface="Arial" panose="020B0604020202020204" pitchFamily="34" charset="0"/>
              </a:rPr>
              <a:t>Arise from glial cells, meninges, and ependymal cells</a:t>
            </a:r>
          </a:p>
          <a:p>
            <a:pPr lvl="2"/>
            <a:r>
              <a:rPr lang="en-US" altLang="en-US" sz="2200" dirty="0">
                <a:latin typeface="Arial" panose="020B0604020202020204" pitchFamily="34" charset="0"/>
                <a:cs typeface="Arial" panose="020B0604020202020204" pitchFamily="34" charset="0"/>
              </a:rPr>
              <a:t>Most common type of tumor until age 19</a:t>
            </a:r>
          </a:p>
          <a:p>
            <a:pPr lvl="1"/>
            <a:r>
              <a:rPr lang="en-US" altLang="en-US" dirty="0">
                <a:latin typeface="Arial" panose="020B0604020202020204" pitchFamily="34" charset="0"/>
                <a:cs typeface="Arial" panose="020B0604020202020204" pitchFamily="34" charset="0"/>
              </a:rPr>
              <a:t>Malignant versus benign tumors</a:t>
            </a:r>
          </a:p>
        </p:txBody>
      </p:sp>
    </p:spTree>
    <p:extLst>
      <p:ext uri="{BB962C8B-B14F-4D97-AF65-F5344CB8AC3E}">
        <p14:creationId xmlns:p14="http://schemas.microsoft.com/office/powerpoint/2010/main" val="29577837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Brain Tumors (2 of 3)</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altLang="en-US" dirty="0">
                <a:latin typeface="Arial" panose="020B0604020202020204" pitchFamily="34" charset="0"/>
                <a:cs typeface="Arial" panose="020B0604020202020204" pitchFamily="34" charset="0"/>
              </a:rPr>
              <a:t>Symptoms of brain tumors</a:t>
            </a:r>
          </a:p>
          <a:p>
            <a:pPr lvl="1"/>
            <a:r>
              <a:rPr lang="en-US" altLang="en-US" dirty="0">
                <a:latin typeface="Arial" panose="020B0604020202020204" pitchFamily="34" charset="0"/>
                <a:cs typeface="Arial" panose="020B0604020202020204" pitchFamily="34" charset="0"/>
              </a:rPr>
              <a:t>Pressure in the skull</a:t>
            </a:r>
          </a:p>
          <a:p>
            <a:pPr lvl="1"/>
            <a:r>
              <a:rPr lang="en-US" altLang="en-US" dirty="0">
                <a:latin typeface="Arial" panose="020B0604020202020204" pitchFamily="34" charset="0"/>
                <a:cs typeface="Arial" panose="020B0604020202020204" pitchFamily="34" charset="0"/>
              </a:rPr>
              <a:t>Headache, vomiting, double vision, reduced heart rate, reduced alertness, and seizures</a:t>
            </a:r>
          </a:p>
          <a:p>
            <a:pPr lvl="1"/>
            <a:r>
              <a:rPr lang="en-US" altLang="en-US" dirty="0">
                <a:latin typeface="Arial" panose="020B0604020202020204" pitchFamily="34" charset="0"/>
                <a:cs typeface="Arial" panose="020B0604020202020204" pitchFamily="34" charset="0"/>
              </a:rPr>
              <a:t>Specific disruptions related to location</a:t>
            </a:r>
          </a:p>
          <a:p>
            <a:r>
              <a:rPr lang="en-US" altLang="en-US" dirty="0">
                <a:latin typeface="Arial" panose="020B0604020202020204" pitchFamily="34" charset="0"/>
                <a:cs typeface="Arial" panose="020B0604020202020204" pitchFamily="34" charset="0"/>
              </a:rPr>
              <a:t>Types of tumors</a:t>
            </a:r>
          </a:p>
          <a:p>
            <a:pPr lvl="1"/>
            <a:r>
              <a:rPr lang="en-US" altLang="en-US" dirty="0" err="1">
                <a:latin typeface="Arial" panose="020B0604020202020204" pitchFamily="34" charset="0"/>
                <a:cs typeface="Arial" panose="020B0604020202020204" pitchFamily="34" charset="0"/>
              </a:rPr>
              <a:t>Gliomas</a:t>
            </a:r>
            <a:r>
              <a:rPr lang="en-US" altLang="en-US" dirty="0">
                <a:latin typeface="Arial" panose="020B0604020202020204" pitchFamily="34" charset="0"/>
                <a:cs typeface="Arial" panose="020B0604020202020204" pitchFamily="34" charset="0"/>
              </a:rPr>
              <a:t> (&gt;70% of brain tumors)</a:t>
            </a:r>
          </a:p>
          <a:p>
            <a:pPr lvl="1"/>
            <a:r>
              <a:rPr lang="en-US" altLang="en-US" dirty="0" err="1">
                <a:latin typeface="Arial" panose="020B0604020202020204" pitchFamily="34" charset="0"/>
                <a:cs typeface="Arial" panose="020B0604020202020204" pitchFamily="34" charset="0"/>
              </a:rPr>
              <a:t>Meningiomas</a:t>
            </a:r>
            <a:endParaRPr lang="en-US" altLang="en-US" dirty="0">
              <a:latin typeface="Arial" panose="020B0604020202020204" pitchFamily="34" charset="0"/>
              <a:cs typeface="Arial" panose="020B0604020202020204" pitchFamily="34" charset="0"/>
            </a:endParaRPr>
          </a:p>
          <a:p>
            <a:pPr lvl="1"/>
            <a:r>
              <a:rPr lang="en-US" altLang="en-US" dirty="0">
                <a:latin typeface="Arial" panose="020B0604020202020204" pitchFamily="34" charset="0"/>
                <a:cs typeface="Arial" panose="020B0604020202020204" pitchFamily="34" charset="0"/>
              </a:rPr>
              <a:t>Grades I to IV</a:t>
            </a:r>
          </a:p>
        </p:txBody>
      </p:sp>
    </p:spTree>
    <p:extLst>
      <p:ext uri="{BB962C8B-B14F-4D97-AF65-F5344CB8AC3E}">
        <p14:creationId xmlns:p14="http://schemas.microsoft.com/office/powerpoint/2010/main" val="33494981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Brain Tumors (3 of 3)</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altLang="en-US" dirty="0">
                <a:latin typeface="Arial" panose="020B0604020202020204" pitchFamily="34" charset="0"/>
                <a:cs typeface="Arial" panose="020B0604020202020204" pitchFamily="34" charset="0"/>
              </a:rPr>
              <a:t>Treatment for tumors</a:t>
            </a:r>
          </a:p>
          <a:p>
            <a:pPr lvl="1"/>
            <a:r>
              <a:rPr lang="en-US" altLang="en-US" dirty="0">
                <a:latin typeface="Arial" panose="020B0604020202020204" pitchFamily="34" charset="0"/>
                <a:cs typeface="Arial" panose="020B0604020202020204" pitchFamily="34" charset="0"/>
              </a:rPr>
              <a:t>Surgical removal</a:t>
            </a:r>
          </a:p>
          <a:p>
            <a:pPr lvl="1"/>
            <a:r>
              <a:rPr lang="en-US" altLang="en-US" dirty="0">
                <a:latin typeface="Arial" panose="020B0604020202020204" pitchFamily="34" charset="0"/>
                <a:cs typeface="Arial" panose="020B0604020202020204" pitchFamily="34" charset="0"/>
              </a:rPr>
              <a:t>Whole brain radiation</a:t>
            </a:r>
          </a:p>
          <a:p>
            <a:pPr lvl="1"/>
            <a:r>
              <a:rPr lang="en-US" altLang="en-US" dirty="0">
                <a:latin typeface="Arial" panose="020B0604020202020204" pitchFamily="34" charset="0"/>
                <a:cs typeface="Arial" panose="020B0604020202020204" pitchFamily="34" charset="0"/>
              </a:rPr>
              <a:t>Stereotaxic radiosurgery</a:t>
            </a:r>
          </a:p>
          <a:p>
            <a:pPr lvl="1"/>
            <a:r>
              <a:rPr lang="en-US" altLang="en-US" dirty="0">
                <a:latin typeface="Arial" panose="020B0604020202020204" pitchFamily="34" charset="0"/>
                <a:cs typeface="Arial" panose="020B0604020202020204" pitchFamily="34" charset="0"/>
              </a:rPr>
              <a:t>Ultrasound therapy</a:t>
            </a:r>
          </a:p>
          <a:p>
            <a:pPr lvl="1"/>
            <a:r>
              <a:rPr lang="en-US" altLang="en-US" dirty="0">
                <a:latin typeface="Arial" panose="020B0604020202020204" pitchFamily="34" charset="0"/>
                <a:cs typeface="Arial" panose="020B0604020202020204" pitchFamily="34" charset="0"/>
              </a:rPr>
              <a:t>Chemotherapy limited by blood-brain barrier</a:t>
            </a:r>
          </a:p>
          <a:p>
            <a:pPr lvl="1"/>
            <a:r>
              <a:rPr lang="en-US" altLang="en-US" dirty="0">
                <a:latin typeface="Arial" panose="020B0604020202020204" pitchFamily="34" charset="0"/>
                <a:cs typeface="Arial" panose="020B0604020202020204" pitchFamily="34" charset="0"/>
              </a:rPr>
              <a:t>Thalidomide to starve tumors of blood supply</a:t>
            </a:r>
          </a:p>
          <a:p>
            <a:pPr lvl="1"/>
            <a:r>
              <a:rPr lang="en-US" altLang="en-US" dirty="0">
                <a:latin typeface="Arial" panose="020B0604020202020204" pitchFamily="34" charset="0"/>
                <a:cs typeface="Arial" panose="020B0604020202020204" pitchFamily="34" charset="0"/>
              </a:rPr>
              <a:t>Experimental delivery of stem cells with anticancer genes</a:t>
            </a:r>
          </a:p>
        </p:txBody>
      </p:sp>
    </p:spTree>
    <p:extLst>
      <p:ext uri="{BB962C8B-B14F-4D97-AF65-F5344CB8AC3E}">
        <p14:creationId xmlns:p14="http://schemas.microsoft.com/office/powerpoint/2010/main" val="27672338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Brain and CNS Tumors and Age</a:t>
            </a:r>
          </a:p>
        </p:txBody>
      </p:sp>
      <p:pic>
        <p:nvPicPr>
          <p:cNvPr id="7" name="Picture 2" descr="Two sets of bar graphs showing the location of occurrence of tumors in children and adolescents as compared to those of adults.&#10;The X axis of both the graphs shows the average annual age adjusted incidence rate per 10000. The Y axis lists the different organs of the body where tumors occur. Graph a) is at the left and shows the data for adults above 20 years of age. The bar for prostate is the highest touching 190 on the X axis. In decreasing order of value on the X axis the other bars are breast, lung and bronchus, colon and rectum, uterus, urinary bladder, brain and CNS, melanoma and non-hodgkin lymphoma. Graph b) is at the right and shows the data for children and adolescents between 0-19 years of age.  The tallest bar is the bar for brain and CNS touching 5.5 on the X axis. In decreasing order of value on the X axis the other bars are leukemia, Hodgkin lymphoma, non-hodgkin lymphoma, testis, soft tissue, bones and joints, thyroids and kidney and renal pelvis."/>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tretch>
            <a:fillRect/>
          </a:stretch>
        </p:blipFill>
        <p:spPr bwMode="auto">
          <a:xfrm>
            <a:off x="327660" y="2042160"/>
            <a:ext cx="8488680" cy="3368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938625"/>
      </p:ext>
    </p:extLst>
  </p:cSld>
  <p:clrMapOvr>
    <a:masterClrMapping/>
  </p:clrMapOvr>
  <p:transition spd="slow"/>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Infections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10000"/>
          </a:bodyPr>
          <a:lstStyle/>
          <a:p>
            <a:r>
              <a:rPr lang="en-US" altLang="en-US" dirty="0">
                <a:latin typeface="Arial" panose="020B0604020202020204" pitchFamily="34" charset="0"/>
                <a:cs typeface="Arial" panose="020B0604020202020204" pitchFamily="34" charset="0"/>
              </a:rPr>
              <a:t>Neurocysticercosis (pork tape worm eggs)</a:t>
            </a:r>
          </a:p>
          <a:p>
            <a:pPr lvl="1"/>
            <a:r>
              <a:rPr lang="en-US" altLang="en-US" dirty="0">
                <a:latin typeface="Arial" panose="020B0604020202020204" pitchFamily="34" charset="0"/>
                <a:cs typeface="Arial" panose="020B0604020202020204" pitchFamily="34" charset="0"/>
              </a:rPr>
              <a:t>Does not result from pork consumption</a:t>
            </a:r>
          </a:p>
          <a:p>
            <a:pPr lvl="1"/>
            <a:r>
              <a:rPr lang="en-US" altLang="en-US" dirty="0">
                <a:latin typeface="Arial" panose="020B0604020202020204" pitchFamily="34" charset="0"/>
                <a:cs typeface="Arial" panose="020B0604020202020204" pitchFamily="34" charset="0"/>
              </a:rPr>
              <a:t>Produces partial seizures</a:t>
            </a:r>
          </a:p>
          <a:p>
            <a:r>
              <a:rPr lang="en-US" altLang="en-US" dirty="0">
                <a:latin typeface="Arial" panose="020B0604020202020204" pitchFamily="34" charset="0"/>
                <a:cs typeface="Arial" panose="020B0604020202020204" pitchFamily="34" charset="0"/>
              </a:rPr>
              <a:t>Encephalitis: inflammation of brain after viral infection</a:t>
            </a:r>
          </a:p>
          <a:p>
            <a:pPr lvl="1"/>
            <a:r>
              <a:rPr lang="en-US" altLang="en-US" dirty="0">
                <a:latin typeface="Arial" panose="020B0604020202020204" pitchFamily="34" charset="0"/>
                <a:cs typeface="Arial" panose="020B0604020202020204" pitchFamily="34" charset="0"/>
              </a:rPr>
              <a:t>Primary vs. secondary encephalitis </a:t>
            </a:r>
          </a:p>
          <a:p>
            <a:pPr lvl="1"/>
            <a:r>
              <a:rPr lang="en-US" altLang="en-US" dirty="0">
                <a:latin typeface="Arial" panose="020B0604020202020204" pitchFamily="34" charset="0"/>
                <a:cs typeface="Arial" panose="020B0604020202020204" pitchFamily="34" charset="0"/>
              </a:rPr>
              <a:t>Zika virus and microcephaly</a:t>
            </a:r>
          </a:p>
          <a:p>
            <a:pPr lvl="1"/>
            <a:r>
              <a:rPr lang="en-US" altLang="en-US" i="1" dirty="0">
                <a:latin typeface="Arial" panose="020B0604020202020204" pitchFamily="34" charset="0"/>
                <a:cs typeface="Arial" panose="020B0604020202020204" pitchFamily="34" charset="0"/>
              </a:rPr>
              <a:t>Herpes simplex</a:t>
            </a:r>
          </a:p>
          <a:p>
            <a:r>
              <a:rPr lang="en-US" altLang="en-US" dirty="0">
                <a:latin typeface="Arial" panose="020B0604020202020204" pitchFamily="34" charset="0"/>
                <a:cs typeface="Arial" panose="020B0604020202020204" pitchFamily="34" charset="0"/>
              </a:rPr>
              <a:t>Meningitis: inflammation of meninges</a:t>
            </a:r>
          </a:p>
          <a:p>
            <a:pPr lvl="1"/>
            <a:r>
              <a:rPr lang="en-US" altLang="en-US" dirty="0">
                <a:latin typeface="Arial" panose="020B0604020202020204" pitchFamily="34" charset="0"/>
                <a:cs typeface="Arial" panose="020B0604020202020204" pitchFamily="34" charset="0"/>
              </a:rPr>
              <a:t>Bacterial meningitis  </a:t>
            </a:r>
          </a:p>
          <a:p>
            <a:pPr lvl="1"/>
            <a:r>
              <a:rPr lang="en-US" altLang="en-US" dirty="0">
                <a:latin typeface="Arial" panose="020B0604020202020204" pitchFamily="34" charset="0"/>
                <a:cs typeface="Arial" panose="020B0604020202020204" pitchFamily="34" charset="0"/>
              </a:rPr>
              <a:t>Viral meningitis: most common, least dangerous</a:t>
            </a:r>
          </a:p>
          <a:p>
            <a:pPr lvl="1"/>
            <a:r>
              <a:rPr lang="en-US" altLang="en-US" dirty="0">
                <a:latin typeface="Arial" panose="020B0604020202020204" pitchFamily="34" charset="0"/>
                <a:cs typeface="Arial" panose="020B0604020202020204" pitchFamily="34" charset="0"/>
              </a:rPr>
              <a:t>Fungal meningitis is rare</a:t>
            </a:r>
          </a:p>
        </p:txBody>
      </p:sp>
    </p:spTree>
    <p:extLst>
      <p:ext uri="{BB962C8B-B14F-4D97-AF65-F5344CB8AC3E}">
        <p14:creationId xmlns:p14="http://schemas.microsoft.com/office/powerpoint/2010/main" val="12737045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altLang="en-US" dirty="0">
                <a:latin typeface="Arial" panose="020B0604020202020204" pitchFamily="34" charset="0"/>
                <a:cs typeface="Arial" panose="020B0604020202020204" pitchFamily="34" charset="0"/>
              </a:rPr>
              <a:t>Complicated Neurocysticercosis Involves Multiple Infections in the</a:t>
            </a:r>
            <a:r>
              <a:rPr lang="en-US" altLang="en-US" baseline="0" dirty="0">
                <a:latin typeface="Arial" panose="020B0604020202020204" pitchFamily="34" charset="0"/>
                <a:cs typeface="Arial" panose="020B0604020202020204" pitchFamily="34" charset="0"/>
              </a:rPr>
              <a:t> </a:t>
            </a:r>
            <a:r>
              <a:rPr lang="en-US" altLang="en-US" dirty="0">
                <a:latin typeface="Arial" panose="020B0604020202020204" pitchFamily="34" charset="0"/>
                <a:cs typeface="Arial" panose="020B0604020202020204" pitchFamily="34" charset="0"/>
              </a:rPr>
              <a:t>Brain</a:t>
            </a:r>
            <a:endParaRPr lang="en-US" dirty="0">
              <a:latin typeface="Arial" panose="020B0604020202020204" pitchFamily="34" charset="0"/>
              <a:cs typeface="Arial" panose="020B0604020202020204" pitchFamily="34" charset="0"/>
            </a:endParaRPr>
          </a:p>
        </p:txBody>
      </p:sp>
      <p:pic>
        <p:nvPicPr>
          <p:cNvPr id="8" name="Picture 5" descr="Image showing neurocysticercosis caused by multiple cysts."/>
          <p:cNvPicPr>
            <a:picLocks noGrp="1" noChangeAspect="1" noChangeArrowheads="1"/>
          </p:cNvPicPr>
          <p:nvPr>
            <p:ph type="pic" sz="quarter" idx="10"/>
          </p:nvPr>
        </p:nvPicPr>
        <p:blipFill rotWithShape="1">
          <a:blip r:embed="rId3" cstate="print">
            <a:extLst>
              <a:ext uri="{28A0092B-C50C-407E-A947-70E740481C1C}">
                <a14:useLocalDpi xmlns:a14="http://schemas.microsoft.com/office/drawing/2010/main" val="0"/>
              </a:ext>
            </a:extLst>
          </a:blip>
          <a:stretch/>
        </p:blipFill>
        <p:spPr>
          <a:xfrm>
            <a:off x="2545772" y="1447800"/>
            <a:ext cx="4052457" cy="4668619"/>
          </a:xfrm>
          <a:prstGeom prst="rect">
            <a:avLst/>
          </a:prstGeom>
        </p:spPr>
      </p:pic>
    </p:spTree>
    <p:extLst>
      <p:ext uri="{BB962C8B-B14F-4D97-AF65-F5344CB8AC3E}">
        <p14:creationId xmlns:p14="http://schemas.microsoft.com/office/powerpoint/2010/main" val="2403522507"/>
      </p:ext>
    </p:extLst>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Arial" panose="020B0604020202020204" pitchFamily="34" charset="0"/>
                <a:cs typeface="Arial" panose="020B0604020202020204" pitchFamily="34" charset="0"/>
              </a:rPr>
              <a:t>The Zika Virus and Microcephaly</a:t>
            </a:r>
          </a:p>
        </p:txBody>
      </p:sp>
      <p:pic>
        <p:nvPicPr>
          <p:cNvPr id="8" name="Picture 2" descr="Two images of a baby comparing their head sizes. The baby with microephaly has a smaller head than typical."/>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tretch>
            <a:fillRect/>
          </a:stretch>
        </p:blipFill>
        <p:spPr bwMode="auto">
          <a:xfrm>
            <a:off x="1135816" y="1632028"/>
            <a:ext cx="6872368" cy="44639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02873"/>
      </p:ext>
    </p:extLst>
  </p:cSld>
  <p:clrMapOvr>
    <a:masterClrMapping/>
  </p:clrMapOvr>
  <p:transition spd="slow"/>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Epilepsy (1 of 2)</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altLang="en-US" dirty="0">
                <a:latin typeface="Arial" panose="020B0604020202020204" pitchFamily="34" charset="0"/>
                <a:cs typeface="Arial" panose="020B0604020202020204" pitchFamily="34" charset="0"/>
              </a:rPr>
              <a:t>A seizure is an uncontrolled electrical disturbances in the brain correlated with changes in consciousness</a:t>
            </a:r>
          </a:p>
          <a:p>
            <a:r>
              <a:rPr lang="en-US" altLang="en-US" dirty="0">
                <a:latin typeface="Arial" panose="020B0604020202020204" pitchFamily="34" charset="0"/>
                <a:cs typeface="Arial" panose="020B0604020202020204" pitchFamily="34" charset="0"/>
              </a:rPr>
              <a:t>Partial seizures</a:t>
            </a:r>
          </a:p>
          <a:p>
            <a:pPr lvl="1"/>
            <a:r>
              <a:rPr lang="en-US" altLang="en-US" dirty="0">
                <a:latin typeface="Arial" panose="020B0604020202020204" pitchFamily="34" charset="0"/>
                <a:cs typeface="Arial" panose="020B0604020202020204" pitchFamily="34" charset="0"/>
              </a:rPr>
              <a:t>Simple: no change in consciousness</a:t>
            </a:r>
          </a:p>
          <a:p>
            <a:pPr lvl="1"/>
            <a:r>
              <a:rPr lang="en-US" altLang="en-US" dirty="0">
                <a:latin typeface="Arial" panose="020B0604020202020204" pitchFamily="34" charset="0"/>
                <a:cs typeface="Arial" panose="020B0604020202020204" pitchFamily="34" charset="0"/>
              </a:rPr>
              <a:t>Complex: altered consciousness</a:t>
            </a:r>
          </a:p>
          <a:p>
            <a:pPr lvl="1"/>
            <a:r>
              <a:rPr lang="en-US" altLang="en-US" dirty="0">
                <a:latin typeface="Arial" panose="020B0604020202020204" pitchFamily="34" charset="0"/>
                <a:cs typeface="Arial" panose="020B0604020202020204" pitchFamily="34" charset="0"/>
              </a:rPr>
              <a:t>Focal area</a:t>
            </a:r>
          </a:p>
          <a:p>
            <a:pPr lvl="1"/>
            <a:r>
              <a:rPr lang="en-US" altLang="en-US" dirty="0">
                <a:latin typeface="Arial" panose="020B0604020202020204" pitchFamily="34" charset="0"/>
                <a:cs typeface="Arial" panose="020B0604020202020204" pitchFamily="34" charset="0"/>
              </a:rPr>
              <a:t>Aura</a:t>
            </a:r>
          </a:p>
          <a:p>
            <a:pPr lvl="1"/>
            <a:r>
              <a:rPr lang="en-US" altLang="en-US" dirty="0">
                <a:latin typeface="Arial" panose="020B0604020202020204" pitchFamily="34" charset="0"/>
                <a:cs typeface="Arial" panose="020B0604020202020204" pitchFamily="34" charset="0"/>
              </a:rPr>
              <a:t>Paroxysmal depolarizing shift (PDS)</a:t>
            </a:r>
          </a:p>
        </p:txBody>
      </p:sp>
    </p:spTree>
    <p:extLst>
      <p:ext uri="{BB962C8B-B14F-4D97-AF65-F5344CB8AC3E}">
        <p14:creationId xmlns:p14="http://schemas.microsoft.com/office/powerpoint/2010/main" val="31645915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Epilepsy (2 of 2)</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r>
              <a:rPr lang="en-US" altLang="en-US" dirty="0">
                <a:latin typeface="Arial" panose="020B0604020202020204" pitchFamily="34" charset="0"/>
                <a:cs typeface="Arial" panose="020B0604020202020204" pitchFamily="34" charset="0"/>
              </a:rPr>
              <a:t>Generalized seizures</a:t>
            </a:r>
          </a:p>
          <a:p>
            <a:pPr lvl="1"/>
            <a:r>
              <a:rPr lang="en-US" altLang="en-US" dirty="0">
                <a:latin typeface="Arial" panose="020B0604020202020204" pitchFamily="34" charset="0"/>
                <a:cs typeface="Arial" panose="020B0604020202020204" pitchFamily="34" charset="0"/>
              </a:rPr>
              <a:t>Symmetrically affect both sides of brain</a:t>
            </a:r>
          </a:p>
          <a:p>
            <a:pPr lvl="1"/>
            <a:r>
              <a:rPr lang="en-US" altLang="en-US" dirty="0">
                <a:latin typeface="Arial" panose="020B0604020202020204" pitchFamily="34" charset="0"/>
                <a:cs typeface="Arial" panose="020B0604020202020204" pitchFamily="34" charset="0"/>
              </a:rPr>
              <a:t>No focal area</a:t>
            </a:r>
          </a:p>
          <a:p>
            <a:pPr lvl="1"/>
            <a:r>
              <a:rPr lang="en-US" altLang="en-US" dirty="0">
                <a:latin typeface="Arial" panose="020B0604020202020204" pitchFamily="34" charset="0"/>
                <a:cs typeface="Arial" panose="020B0604020202020204" pitchFamily="34" charset="0"/>
              </a:rPr>
              <a:t>Activation of circuits connecting the thalamus and cortex</a:t>
            </a:r>
          </a:p>
          <a:p>
            <a:pPr lvl="1"/>
            <a:r>
              <a:rPr lang="en-US" altLang="en-US" dirty="0">
                <a:latin typeface="Arial" panose="020B0604020202020204" pitchFamily="34" charset="0"/>
                <a:cs typeface="Arial" panose="020B0604020202020204" pitchFamily="34" charset="0"/>
              </a:rPr>
              <a:t>Tonic-clonic (grand mal)</a:t>
            </a:r>
          </a:p>
          <a:p>
            <a:pPr lvl="1"/>
            <a:r>
              <a:rPr lang="en-US" altLang="en-US" dirty="0">
                <a:latin typeface="Arial" panose="020B0604020202020204" pitchFamily="34" charset="0"/>
                <a:cs typeface="Arial" panose="020B0604020202020204" pitchFamily="34" charset="0"/>
              </a:rPr>
              <a:t>Absence (petit mal)</a:t>
            </a:r>
          </a:p>
          <a:p>
            <a:r>
              <a:rPr lang="en-US" altLang="en-US" dirty="0">
                <a:latin typeface="Arial" panose="020B0604020202020204" pitchFamily="34" charset="0"/>
                <a:cs typeface="Arial" panose="020B0604020202020204" pitchFamily="34" charset="0"/>
              </a:rPr>
              <a:t>Treatment for epilepsy</a:t>
            </a:r>
          </a:p>
          <a:p>
            <a:pPr lvl="1"/>
            <a:r>
              <a:rPr lang="en-US" altLang="en-US" dirty="0">
                <a:latin typeface="Arial" panose="020B0604020202020204" pitchFamily="34" charset="0"/>
                <a:cs typeface="Arial" panose="020B0604020202020204" pitchFamily="34" charset="0"/>
              </a:rPr>
              <a:t>Antiepileptic drugs (usually GABA agonists)</a:t>
            </a:r>
          </a:p>
          <a:p>
            <a:pPr lvl="1"/>
            <a:r>
              <a:rPr lang="en-US" altLang="en-US" dirty="0">
                <a:latin typeface="Arial" panose="020B0604020202020204" pitchFamily="34" charset="0"/>
                <a:cs typeface="Arial" panose="020B0604020202020204" pitchFamily="34" charset="0"/>
              </a:rPr>
              <a:t>Surgery</a:t>
            </a:r>
          </a:p>
          <a:p>
            <a:pPr lvl="1"/>
            <a:r>
              <a:rPr lang="en-US" altLang="en-US" dirty="0">
                <a:latin typeface="Arial" panose="020B0604020202020204" pitchFamily="34" charset="0"/>
                <a:cs typeface="Arial" panose="020B0604020202020204" pitchFamily="34" charset="0"/>
              </a:rPr>
              <a:t>Ketogenic diet in children</a:t>
            </a:r>
          </a:p>
        </p:txBody>
      </p:sp>
    </p:spTree>
    <p:extLst>
      <p:ext uri="{BB962C8B-B14F-4D97-AF65-F5344CB8AC3E}">
        <p14:creationId xmlns:p14="http://schemas.microsoft.com/office/powerpoint/2010/main" val="11100890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altLang="en-US" dirty="0">
                <a:latin typeface="Arial" panose="020B0604020202020204" pitchFamily="34" charset="0"/>
                <a:cs typeface="Arial" panose="020B0604020202020204" pitchFamily="34" charset="0"/>
              </a:rPr>
              <a:t>Pathways for the Spread of Partial  and Generalized Seizures</a:t>
            </a:r>
            <a:endParaRPr lang="en-US" dirty="0">
              <a:latin typeface="Arial" panose="020B0604020202020204" pitchFamily="34" charset="0"/>
              <a:cs typeface="Arial" panose="020B0604020202020204" pitchFamily="34" charset="0"/>
            </a:endParaRPr>
          </a:p>
        </p:txBody>
      </p:sp>
      <p:pic>
        <p:nvPicPr>
          <p:cNvPr id="8" name="Picture 5" descr="An image of the brain that is that is enlarged and showing two separate images a) depicting partial seizure and b) depicting generalized seizure.&#10;The labeled parts of image a) are a primary seizure focus shown in green. Green arrows radiate out of it to different parts of the brain. The other labeled parts are the corpus callosum and the thalamus. The labeled part of image b) is the thalamus shows with a blue highlight. Blue arrows radiate out of it to different parts of the brain."/>
          <p:cNvPicPr>
            <a:picLocks noGrp="1" noChangeAspect="1" noChangeArrowheads="1"/>
          </p:cNvPicPr>
          <p:nvPr>
            <p:ph type="pic" sz="quarter" idx="10"/>
          </p:nvPr>
        </p:nvPicPr>
        <p:blipFill rotWithShape="1">
          <a:blip r:embed="rId3" cstate="print">
            <a:extLst>
              <a:ext uri="{28A0092B-C50C-407E-A947-70E740481C1C}">
                <a14:useLocalDpi xmlns:a14="http://schemas.microsoft.com/office/drawing/2010/main" val="0"/>
              </a:ext>
            </a:extLst>
          </a:blip>
          <a:stretch/>
        </p:blipFill>
        <p:spPr>
          <a:xfrm>
            <a:off x="1986112" y="1752600"/>
            <a:ext cx="5171776" cy="4245166"/>
          </a:xfrm>
          <a:prstGeom prst="rect">
            <a:avLst/>
          </a:prstGeom>
        </p:spPr>
      </p:pic>
    </p:spTree>
    <p:extLst>
      <p:ext uri="{BB962C8B-B14F-4D97-AF65-F5344CB8AC3E}">
        <p14:creationId xmlns:p14="http://schemas.microsoft.com/office/powerpoint/2010/main" val="2441908563"/>
      </p:ext>
    </p:extLst>
  </p:cSld>
  <p:clrMapOvr>
    <a:masterClrMapping/>
  </p:clrMapOvr>
  <p:transition spd="slow"/>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r>
              <a:rPr lang="en-US" altLang="en-US" dirty="0">
                <a:latin typeface="Arial" panose="020B0604020202020204" pitchFamily="34" charset="0"/>
                <a:cs typeface="Arial" panose="020B0604020202020204" pitchFamily="34" charset="0"/>
              </a:rPr>
              <a:t>EEG Recordings during Generalized Seizures</a:t>
            </a:r>
            <a:endParaRPr lang="en-US" dirty="0">
              <a:latin typeface="Arial" panose="020B0604020202020204" pitchFamily="34" charset="0"/>
              <a:cs typeface="Arial" panose="020B0604020202020204" pitchFamily="34" charset="0"/>
            </a:endParaRPr>
          </a:p>
        </p:txBody>
      </p:sp>
      <p:pic>
        <p:nvPicPr>
          <p:cNvPr id="7" name="Picture 5" descr="A couple of ECG recordings taken during seizures.&#10;Image a) is a recording of tonic-clonic seizure. It is divided into four sections – before seizure, tonic phase, clonic phase and coma. The graph for each one is different. Image b) is a recording of absence seizure. This is divided into four sections – before seizure, during seizure, after seizure. The graph for each one is different here too."/>
          <p:cNvPicPr>
            <a:picLocks noGrp="1" noChangeAspect="1" noChangeArrowheads="1"/>
          </p:cNvPicPr>
          <p:nvPr>
            <p:ph type="pic" sz="quarter" idx="10"/>
          </p:nvPr>
        </p:nvPicPr>
        <p:blipFill rotWithShape="1">
          <a:blip r:embed="rId3" cstate="print">
            <a:extLst>
              <a:ext uri="{28A0092B-C50C-407E-A947-70E740481C1C}">
                <a14:useLocalDpi xmlns:a14="http://schemas.microsoft.com/office/drawing/2010/main" val="0"/>
              </a:ext>
            </a:extLst>
          </a:blip>
          <a:stretch/>
        </p:blipFill>
        <p:spPr>
          <a:xfrm>
            <a:off x="1451965" y="1447800"/>
            <a:ext cx="6240071" cy="4669683"/>
          </a:xfrm>
          <a:prstGeom prst="rect">
            <a:avLst/>
          </a:prstGeom>
        </p:spPr>
      </p:pic>
    </p:spTree>
    <p:extLst>
      <p:ext uri="{BB962C8B-B14F-4D97-AF65-F5344CB8AC3E}">
        <p14:creationId xmlns:p14="http://schemas.microsoft.com/office/powerpoint/2010/main" val="1460600017"/>
      </p:ext>
    </p:extLst>
  </p:cSld>
  <p:clrMapOvr>
    <a:masterClrMapping/>
  </p:clrMapOvr>
  <p:transition spd="slow"/>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Multiple Sclerosis (1 of 2)</a:t>
            </a:r>
            <a:endParaRPr lang="en-US" dirty="0">
              <a:latin typeface="Arial" panose="020B0604020202020204" pitchFamily="34" charset="0"/>
              <a:cs typeface="Arial" panose="020B0604020202020204" pitchFamily="34" charset="0"/>
            </a:endParaRPr>
          </a:p>
        </p:txBody>
      </p:sp>
      <p:sp>
        <p:nvSpPr>
          <p:cNvPr id="6" name="Content Placeholder 5"/>
          <p:cNvSpPr>
            <a:spLocks noGrp="1"/>
          </p:cNvSpPr>
          <p:nvPr>
            <p:ph idx="1"/>
          </p:nvPr>
        </p:nvSpPr>
        <p:spPr/>
        <p:txBody>
          <a:bodyPr>
            <a:normAutofit/>
          </a:bodyPr>
          <a:lstStyle/>
          <a:p>
            <a:r>
              <a:rPr lang="en-US" altLang="en-US" dirty="0">
                <a:latin typeface="Arial" panose="020B0604020202020204" pitchFamily="34" charset="0"/>
                <a:cs typeface="Arial" panose="020B0604020202020204" pitchFamily="34" charset="0"/>
              </a:rPr>
              <a:t>Autoimmune condition</a:t>
            </a:r>
          </a:p>
          <a:p>
            <a:pPr lvl="1"/>
            <a:r>
              <a:rPr lang="en-US" altLang="en-US" dirty="0">
                <a:latin typeface="Arial" panose="020B0604020202020204" pitchFamily="34" charset="0"/>
                <a:cs typeface="Arial" panose="020B0604020202020204" pitchFamily="34" charset="0"/>
              </a:rPr>
              <a:t>Immune system attacks the oligodendrocytes</a:t>
            </a:r>
          </a:p>
          <a:p>
            <a:pPr lvl="1"/>
            <a:r>
              <a:rPr lang="en-US" altLang="en-US" dirty="0">
                <a:latin typeface="Arial" panose="020B0604020202020204" pitchFamily="34" charset="0"/>
                <a:cs typeface="Arial" panose="020B0604020202020204" pitchFamily="34" charset="0"/>
              </a:rPr>
              <a:t>Demyelination of axons</a:t>
            </a:r>
          </a:p>
          <a:p>
            <a:pPr lvl="1"/>
            <a:r>
              <a:rPr lang="en-US" altLang="en-US" dirty="0">
                <a:latin typeface="Arial" panose="020B0604020202020204" pitchFamily="34" charset="0"/>
                <a:cs typeface="Arial" panose="020B0604020202020204" pitchFamily="34" charset="0"/>
              </a:rPr>
              <a:t>Affects white matter in different locations</a:t>
            </a:r>
          </a:p>
          <a:p>
            <a:r>
              <a:rPr lang="en-US" dirty="0">
                <a:latin typeface="Arial" panose="020B0604020202020204" pitchFamily="34" charset="0"/>
                <a:cs typeface="Arial" panose="020B0604020202020204" pitchFamily="34" charset="0"/>
              </a:rPr>
              <a:t>Possible causes</a:t>
            </a:r>
          </a:p>
          <a:p>
            <a:pPr lvl="1"/>
            <a:r>
              <a:rPr lang="en-US" altLang="en-US" dirty="0">
                <a:latin typeface="Arial" panose="020B0604020202020204" pitchFamily="34" charset="0"/>
                <a:cs typeface="Arial" panose="020B0604020202020204" pitchFamily="34" charset="0"/>
              </a:rPr>
              <a:t>Modest heritability</a:t>
            </a:r>
          </a:p>
          <a:p>
            <a:pPr lvl="1"/>
            <a:r>
              <a:rPr lang="en-US" altLang="en-US" dirty="0">
                <a:latin typeface="Arial" panose="020B0604020202020204" pitchFamily="34" charset="0"/>
                <a:cs typeface="Arial" panose="020B0604020202020204" pitchFamily="34" charset="0"/>
              </a:rPr>
              <a:t>Exposure to viruses (e.g., Epstein-Barr)</a:t>
            </a:r>
          </a:p>
          <a:p>
            <a:pPr lvl="1"/>
            <a:r>
              <a:rPr lang="en-US" altLang="en-US" dirty="0">
                <a:latin typeface="Arial" panose="020B0604020202020204" pitchFamily="34" charset="0"/>
                <a:cs typeface="Arial" panose="020B0604020202020204" pitchFamily="34" charset="0"/>
              </a:rPr>
              <a:t>Lack of vitamin D due to lack of sunlight</a:t>
            </a:r>
          </a:p>
        </p:txBody>
      </p:sp>
    </p:spTree>
    <p:extLst>
      <p:ext uri="{BB962C8B-B14F-4D97-AF65-F5344CB8AC3E}">
        <p14:creationId xmlns:p14="http://schemas.microsoft.com/office/powerpoint/2010/main" val="9078221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Multiple Sclerosis (2 of 2)</a:t>
            </a:r>
            <a:endParaRPr lang="en-US" dirty="0">
              <a:latin typeface="Arial" panose="020B0604020202020204" pitchFamily="34" charset="0"/>
              <a:cs typeface="Arial" panose="020B0604020202020204" pitchFamily="34" charset="0"/>
            </a:endParaRPr>
          </a:p>
        </p:txBody>
      </p:sp>
      <p:sp>
        <p:nvSpPr>
          <p:cNvPr id="6" name="Content Placeholder 5"/>
          <p:cNvSpPr>
            <a:spLocks noGrp="1"/>
          </p:cNvSpPr>
          <p:nvPr>
            <p:ph idx="1"/>
          </p:nvPr>
        </p:nvSpPr>
        <p:spPr/>
        <p:txBody>
          <a:bodyPr>
            <a:normAutofit/>
          </a:bodyPr>
          <a:lstStyle/>
          <a:p>
            <a:r>
              <a:rPr lang="en-US" altLang="en-US" dirty="0">
                <a:latin typeface="Arial" panose="020B0604020202020204" pitchFamily="34" charset="0"/>
                <a:cs typeface="Arial" panose="020B0604020202020204" pitchFamily="34" charset="0"/>
              </a:rPr>
              <a:t>Treatment</a:t>
            </a:r>
          </a:p>
          <a:p>
            <a:pPr lvl="1"/>
            <a:r>
              <a:rPr lang="en-US" altLang="en-US" dirty="0">
                <a:latin typeface="Arial" panose="020B0604020202020204" pitchFamily="34" charset="0"/>
                <a:cs typeface="Arial" panose="020B0604020202020204" pitchFamily="34" charset="0"/>
              </a:rPr>
              <a:t>Medications slow progression of the disease</a:t>
            </a:r>
          </a:p>
          <a:p>
            <a:pPr lvl="1"/>
            <a:r>
              <a:rPr lang="en-US" altLang="en-US" dirty="0">
                <a:latin typeface="Arial" panose="020B0604020202020204" pitchFamily="34" charset="0"/>
                <a:cs typeface="Arial" panose="020B0604020202020204" pitchFamily="34" charset="0"/>
              </a:rPr>
              <a:t>Quit smoking</a:t>
            </a:r>
          </a:p>
          <a:p>
            <a:pPr lvl="1"/>
            <a:r>
              <a:rPr lang="en-US" altLang="en-US" dirty="0">
                <a:latin typeface="Arial" panose="020B0604020202020204" pitchFamily="34" charset="0"/>
                <a:cs typeface="Arial" panose="020B0604020202020204" pitchFamily="34" charset="0"/>
              </a:rPr>
              <a:t>Increase exercise</a:t>
            </a:r>
          </a:p>
        </p:txBody>
      </p:sp>
    </p:spTree>
    <p:extLst>
      <p:ext uri="{BB962C8B-B14F-4D97-AF65-F5344CB8AC3E}">
        <p14:creationId xmlns:p14="http://schemas.microsoft.com/office/powerpoint/2010/main" val="29548586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Multiple Sclerosis Damages Myelin</a:t>
            </a:r>
            <a:endParaRPr lang="en-US" dirty="0">
              <a:latin typeface="Arial" panose="020B0604020202020204" pitchFamily="34" charset="0"/>
              <a:cs typeface="Arial" panose="020B0604020202020204" pitchFamily="34" charset="0"/>
            </a:endParaRPr>
          </a:p>
        </p:txBody>
      </p:sp>
      <p:pic>
        <p:nvPicPr>
          <p:cNvPr id="7" name="Picture 5" descr="A picture of an axon showing multiple sclerosis damage.&#10;The bottom of the axon shows a normal myelin and healthy oligodendrocyte. The upper part shows a damaged myelin and exposed axon. The oligodendrocyte is damaged by MS."/>
          <p:cNvPicPr>
            <a:picLocks noGrp="1" noChangeAspect="1" noChangeArrowheads="1"/>
          </p:cNvPicPr>
          <p:nvPr>
            <p:ph type="pic" sz="quarter" idx="10"/>
          </p:nvPr>
        </p:nvPicPr>
        <p:blipFill rotWithShape="1">
          <a:blip r:embed="rId3" cstate="print">
            <a:extLst>
              <a:ext uri="{28A0092B-C50C-407E-A947-70E740481C1C}">
                <a14:useLocalDpi xmlns:a14="http://schemas.microsoft.com/office/drawing/2010/main" val="0"/>
              </a:ext>
            </a:extLst>
          </a:blip>
          <a:stretch/>
        </p:blipFill>
        <p:spPr>
          <a:xfrm>
            <a:off x="1692506" y="1774634"/>
            <a:ext cx="5758988" cy="4245166"/>
          </a:xfrm>
          <a:prstGeom prst="rect">
            <a:avLst/>
          </a:prstGeom>
        </p:spPr>
      </p:pic>
    </p:spTree>
    <p:extLst>
      <p:ext uri="{BB962C8B-B14F-4D97-AF65-F5344CB8AC3E}">
        <p14:creationId xmlns:p14="http://schemas.microsoft.com/office/powerpoint/2010/main" val="2436799146"/>
      </p:ext>
    </p:extLst>
  </p:cSld>
  <p:clrMapOvr>
    <a:masterClrMapping/>
  </p:clrMapOvr>
  <p:transition spd="slow"/>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Migraines</a:t>
            </a:r>
            <a:endParaRPr lang="en-US" dirty="0">
              <a:latin typeface="Arial" panose="020B0604020202020204" pitchFamily="34" charset="0"/>
              <a:cs typeface="Arial" panose="020B0604020202020204" pitchFamily="34" charset="0"/>
            </a:endParaRPr>
          </a:p>
        </p:txBody>
      </p:sp>
      <p:sp>
        <p:nvSpPr>
          <p:cNvPr id="6" name="Content Placeholder 5"/>
          <p:cNvSpPr>
            <a:spLocks noGrp="1"/>
          </p:cNvSpPr>
          <p:nvPr>
            <p:ph idx="1"/>
          </p:nvPr>
        </p:nvSpPr>
        <p:spPr/>
        <p:txBody>
          <a:bodyPr>
            <a:normAutofit fontScale="85000" lnSpcReduction="20000"/>
          </a:bodyPr>
          <a:lstStyle/>
          <a:p>
            <a:pPr>
              <a:lnSpc>
                <a:spcPct val="110000"/>
              </a:lnSpc>
              <a:spcBef>
                <a:spcPts val="624"/>
              </a:spcBef>
            </a:pPr>
            <a:r>
              <a:rPr lang="en-US" altLang="en-US" dirty="0">
                <a:latin typeface="Arial" panose="020B0604020202020204" pitchFamily="34" charset="0"/>
                <a:cs typeface="Arial" panose="020B0604020202020204" pitchFamily="34" charset="0"/>
              </a:rPr>
              <a:t>Symptoms of excruciating head pain, nausea, and vomiting for 4–72 hours</a:t>
            </a:r>
          </a:p>
          <a:p>
            <a:pPr>
              <a:lnSpc>
                <a:spcPct val="110000"/>
              </a:lnSpc>
              <a:spcBef>
                <a:spcPts val="624"/>
              </a:spcBef>
            </a:pPr>
            <a:r>
              <a:rPr lang="en-US" altLang="en-US" dirty="0">
                <a:latin typeface="Arial" panose="020B0604020202020204" pitchFamily="34" charset="0"/>
                <a:cs typeface="Arial" panose="020B0604020202020204" pitchFamily="34" charset="0"/>
              </a:rPr>
              <a:t>Risk is much higher for women than for men</a:t>
            </a:r>
          </a:p>
          <a:p>
            <a:pPr>
              <a:lnSpc>
                <a:spcPct val="110000"/>
              </a:lnSpc>
              <a:spcBef>
                <a:spcPts val="624"/>
              </a:spcBef>
            </a:pPr>
            <a:r>
              <a:rPr lang="en-US" altLang="en-US" dirty="0">
                <a:latin typeface="Arial" panose="020B0604020202020204" pitchFamily="34" charset="0"/>
                <a:cs typeface="Arial" panose="020B0604020202020204" pitchFamily="34" charset="0"/>
              </a:rPr>
              <a:t>Migraine generator located in brainstem</a:t>
            </a:r>
          </a:p>
          <a:p>
            <a:pPr lvl="1">
              <a:lnSpc>
                <a:spcPct val="110000"/>
              </a:lnSpc>
              <a:spcBef>
                <a:spcPts val="624"/>
              </a:spcBef>
            </a:pPr>
            <a:r>
              <a:rPr lang="en-US" altLang="en-US" dirty="0">
                <a:latin typeface="Arial" panose="020B0604020202020204" pitchFamily="34" charset="0"/>
                <a:cs typeface="Arial" panose="020B0604020202020204" pitchFamily="34" charset="0"/>
              </a:rPr>
              <a:t>Trigeminovascular system</a:t>
            </a:r>
          </a:p>
          <a:p>
            <a:pPr lvl="1">
              <a:lnSpc>
                <a:spcPct val="110000"/>
              </a:lnSpc>
              <a:spcBef>
                <a:spcPts val="624"/>
              </a:spcBef>
            </a:pPr>
            <a:r>
              <a:rPr lang="en-US" altLang="en-US" dirty="0">
                <a:latin typeface="Arial" panose="020B0604020202020204" pitchFamily="34" charset="0"/>
                <a:cs typeface="Arial" panose="020B0604020202020204" pitchFamily="34" charset="0"/>
              </a:rPr>
              <a:t>Calcitonin gene-related peptide (CGRP)</a:t>
            </a:r>
          </a:p>
          <a:p>
            <a:pPr lvl="1">
              <a:lnSpc>
                <a:spcPct val="110000"/>
              </a:lnSpc>
              <a:spcBef>
                <a:spcPts val="624"/>
              </a:spcBef>
            </a:pPr>
            <a:r>
              <a:rPr lang="en-US" altLang="en-US" dirty="0">
                <a:latin typeface="Arial" panose="020B0604020202020204" pitchFamily="34" charset="0"/>
                <a:cs typeface="Arial" panose="020B0604020202020204" pitchFamily="34" charset="0"/>
              </a:rPr>
              <a:t>Produces increased blood flow and pain</a:t>
            </a:r>
          </a:p>
          <a:p>
            <a:pPr>
              <a:lnSpc>
                <a:spcPct val="110000"/>
              </a:lnSpc>
              <a:spcBef>
                <a:spcPts val="624"/>
              </a:spcBef>
            </a:pPr>
            <a:r>
              <a:rPr lang="en-US" altLang="en-US" dirty="0">
                <a:latin typeface="Arial" panose="020B0604020202020204" pitchFamily="34" charset="0"/>
                <a:cs typeface="Arial" panose="020B0604020202020204" pitchFamily="34" charset="0"/>
              </a:rPr>
              <a:t>Treatments</a:t>
            </a:r>
          </a:p>
          <a:p>
            <a:pPr lvl="1">
              <a:lnSpc>
                <a:spcPct val="110000"/>
              </a:lnSpc>
              <a:spcBef>
                <a:spcPts val="624"/>
              </a:spcBef>
            </a:pPr>
            <a:r>
              <a:rPr lang="en-US" altLang="en-US" dirty="0">
                <a:latin typeface="Arial" panose="020B0604020202020204" pitchFamily="34" charset="0"/>
                <a:cs typeface="Arial" panose="020B0604020202020204" pitchFamily="34" charset="0"/>
              </a:rPr>
              <a:t>Triptans prevent release of CGRP</a:t>
            </a:r>
          </a:p>
          <a:p>
            <a:pPr lvl="1">
              <a:lnSpc>
                <a:spcPct val="110000"/>
              </a:lnSpc>
              <a:spcBef>
                <a:spcPts val="624"/>
              </a:spcBef>
            </a:pPr>
            <a:r>
              <a:rPr lang="en-US" altLang="en-US" dirty="0">
                <a:latin typeface="Arial" panose="020B0604020202020204" pitchFamily="34" charset="0"/>
                <a:cs typeface="Arial" panose="020B0604020202020204" pitchFamily="34" charset="0"/>
              </a:rPr>
              <a:t>Botox injections</a:t>
            </a:r>
          </a:p>
          <a:p>
            <a:pPr lvl="1">
              <a:lnSpc>
                <a:spcPct val="110000"/>
              </a:lnSpc>
              <a:spcBef>
                <a:spcPts val="624"/>
              </a:spcBef>
            </a:pPr>
            <a:r>
              <a:rPr lang="en-US" altLang="en-US" dirty="0">
                <a:latin typeface="Arial" panose="020B0604020202020204" pitchFamily="34" charset="0"/>
                <a:cs typeface="Arial" panose="020B0604020202020204" pitchFamily="34" charset="0"/>
              </a:rPr>
              <a:t>Behavioral adjustments</a:t>
            </a:r>
          </a:p>
        </p:txBody>
      </p:sp>
    </p:spTree>
    <p:extLst>
      <p:ext uri="{BB962C8B-B14F-4D97-AF65-F5344CB8AC3E}">
        <p14:creationId xmlns:p14="http://schemas.microsoft.com/office/powerpoint/2010/main" val="26509684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Migraine Aura</a:t>
            </a:r>
          </a:p>
        </p:txBody>
      </p:sp>
      <p:pic>
        <p:nvPicPr>
          <p:cNvPr id="7" name="Picture 2" descr="Migraine Aura"/>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tretch>
            <a:fillRect/>
          </a:stretch>
        </p:blipFill>
        <p:spPr bwMode="auto">
          <a:xfrm>
            <a:off x="1092826" y="1380902"/>
            <a:ext cx="6958348" cy="4638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635992"/>
      </p:ext>
    </p:extLst>
  </p:cSld>
  <p:clrMapOvr>
    <a:masterClrMapping/>
  </p:clrMapOvr>
  <p:transition spd="slow"/>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Botox Injections for Migraine Headaches</a:t>
            </a:r>
          </a:p>
        </p:txBody>
      </p:sp>
      <p:pic>
        <p:nvPicPr>
          <p:cNvPr id="7" name="Picture 2" descr="Botox Injections for Migraine Headaches"/>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tretch>
            <a:fillRect/>
          </a:stretch>
        </p:blipFill>
        <p:spPr bwMode="auto">
          <a:xfrm>
            <a:off x="511332" y="2173654"/>
            <a:ext cx="8121336" cy="2245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09027"/>
      </p:ext>
    </p:extLst>
  </p:cSld>
  <p:clrMapOvr>
    <a:masterClrMapping/>
  </p:clrMapOvr>
  <p:transition spd="slow"/>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Plasticity and Recovery (1 of 2)</a:t>
            </a:r>
          </a:p>
        </p:txBody>
      </p:sp>
      <p:sp>
        <p:nvSpPr>
          <p:cNvPr id="6" name="Content Placeholder 5"/>
          <p:cNvSpPr>
            <a:spLocks noGrp="1"/>
          </p:cNvSpPr>
          <p:nvPr>
            <p:ph idx="1"/>
          </p:nvPr>
        </p:nvSpPr>
        <p:spPr/>
        <p:txBody>
          <a:bodyPr/>
          <a:lstStyle/>
          <a:p>
            <a:r>
              <a:rPr lang="en-US" dirty="0">
                <a:latin typeface="Arial" panose="020B0604020202020204" pitchFamily="34" charset="0"/>
                <a:cs typeface="Arial" panose="020B0604020202020204" pitchFamily="34" charset="0"/>
              </a:rPr>
              <a:t>Reactive neuroplasticity</a:t>
            </a:r>
          </a:p>
          <a:p>
            <a:pPr lvl="1"/>
            <a:r>
              <a:rPr lang="en-US" dirty="0">
                <a:latin typeface="Arial" panose="020B0604020202020204" pitchFamily="34" charset="0"/>
                <a:cs typeface="Arial" panose="020B0604020202020204" pitchFamily="34" charset="0"/>
              </a:rPr>
              <a:t>The development of new neurons and the growth of axons, dendrites, and new synapses</a:t>
            </a:r>
          </a:p>
          <a:p>
            <a:pPr lvl="1"/>
            <a:r>
              <a:rPr lang="en-US" dirty="0">
                <a:latin typeface="Arial" panose="020B0604020202020204" pitchFamily="34" charset="0"/>
                <a:cs typeface="Arial" panose="020B0604020202020204" pitchFamily="34" charset="0"/>
              </a:rPr>
              <a:t>Takes place within days or weeks</a:t>
            </a:r>
          </a:p>
          <a:p>
            <a:r>
              <a:rPr lang="en-US" dirty="0">
                <a:latin typeface="Arial" panose="020B0604020202020204" pitchFamily="34" charset="0"/>
                <a:cs typeface="Arial" panose="020B0604020202020204" pitchFamily="34" charset="0"/>
              </a:rPr>
              <a:t>Experience-dependent neuroplasticity</a:t>
            </a:r>
          </a:p>
          <a:p>
            <a:pPr lvl="1"/>
            <a:r>
              <a:rPr lang="en-US" dirty="0">
                <a:latin typeface="Arial" panose="020B0604020202020204" pitchFamily="34" charset="0"/>
                <a:cs typeface="Arial" panose="020B0604020202020204" pitchFamily="34" charset="0"/>
              </a:rPr>
              <a:t>Changes due to learning</a:t>
            </a:r>
          </a:p>
          <a:p>
            <a:pPr lvl="1"/>
            <a:r>
              <a:rPr lang="en-US" dirty="0">
                <a:latin typeface="Arial" panose="020B0604020202020204" pitchFamily="34" charset="0"/>
                <a:cs typeface="Arial" panose="020B0604020202020204" pitchFamily="34" charset="0"/>
              </a:rPr>
              <a:t>Depends on growth and strengthening of synapses</a:t>
            </a:r>
          </a:p>
          <a:p>
            <a:pPr lvl="1"/>
            <a:r>
              <a:rPr lang="en-US" dirty="0">
                <a:latin typeface="Arial" panose="020B0604020202020204" pitchFamily="34" charset="0"/>
                <a:cs typeface="Arial" panose="020B0604020202020204" pitchFamily="34" charset="0"/>
              </a:rPr>
              <a:t>Logical target of rehabilitation</a:t>
            </a:r>
          </a:p>
          <a:p>
            <a:pPr lvl="1"/>
            <a:r>
              <a:rPr lang="en-US" dirty="0">
                <a:latin typeface="Arial" panose="020B0604020202020204" pitchFamily="34" charset="0"/>
                <a:cs typeface="Arial" panose="020B0604020202020204" pitchFamily="34" charset="0"/>
              </a:rPr>
              <a:t>Timeline can span many years</a:t>
            </a:r>
          </a:p>
        </p:txBody>
      </p:sp>
    </p:spTree>
    <p:extLst>
      <p:ext uri="{BB962C8B-B14F-4D97-AF65-F5344CB8AC3E}">
        <p14:creationId xmlns:p14="http://schemas.microsoft.com/office/powerpoint/2010/main" val="29786010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Plasticity and Recovery (2 of 2)</a:t>
            </a:r>
          </a:p>
        </p:txBody>
      </p:sp>
      <p:sp>
        <p:nvSpPr>
          <p:cNvPr id="6" name="Content Placeholder 5"/>
          <p:cNvSpPr>
            <a:spLocks noGrp="1"/>
          </p:cNvSpPr>
          <p:nvPr>
            <p:ph idx="1"/>
          </p:nvPr>
        </p:nvSpPr>
        <p:spPr/>
        <p:txBody>
          <a:bodyPr/>
          <a:lstStyle/>
          <a:p>
            <a:r>
              <a:rPr lang="en-US" altLang="en-US" dirty="0">
                <a:latin typeface="Arial" panose="020B0604020202020204" pitchFamily="34" charset="0"/>
                <a:cs typeface="Arial" panose="020B0604020202020204" pitchFamily="34" charset="0"/>
              </a:rPr>
              <a:t>Kennard Principle</a:t>
            </a:r>
          </a:p>
          <a:p>
            <a:pPr lvl="1"/>
            <a:r>
              <a:rPr lang="en-US" altLang="en-US" dirty="0">
                <a:latin typeface="Arial" panose="020B0604020202020204" pitchFamily="34" charset="0"/>
                <a:cs typeface="Arial" panose="020B0604020202020204" pitchFamily="34" charset="0"/>
              </a:rPr>
              <a:t>Recovery from brain damage is related to developmental stage </a:t>
            </a:r>
          </a:p>
          <a:p>
            <a:pPr lvl="1"/>
            <a:r>
              <a:rPr lang="en-US" altLang="en-US" dirty="0">
                <a:latin typeface="Arial" panose="020B0604020202020204" pitchFamily="34" charset="0"/>
                <a:cs typeface="Arial" panose="020B0604020202020204" pitchFamily="34" charset="0"/>
              </a:rPr>
              <a:t>Younger brains reorganize more effectively than older brains</a:t>
            </a:r>
          </a:p>
          <a:p>
            <a:pPr lvl="1"/>
            <a:r>
              <a:rPr lang="en-US" altLang="en-US" dirty="0">
                <a:latin typeface="Arial" panose="020B0604020202020204" pitchFamily="34" charset="0"/>
                <a:cs typeface="Arial" panose="020B0604020202020204" pitchFamily="34" charset="0"/>
              </a:rPr>
              <a:t>Applies to language functions but not all cognitive functions</a:t>
            </a:r>
          </a:p>
          <a:p>
            <a:r>
              <a:rPr lang="en-US" dirty="0">
                <a:latin typeface="Arial" panose="020B0604020202020204" pitchFamily="34" charset="0"/>
                <a:cs typeface="Arial" panose="020B0604020202020204" pitchFamily="34" charset="0"/>
              </a:rPr>
              <a:t>Language recovery is more extensive than other cognitive processes</a:t>
            </a:r>
          </a:p>
        </p:txBody>
      </p:sp>
    </p:spTree>
    <p:extLst>
      <p:ext uri="{BB962C8B-B14F-4D97-AF65-F5344CB8AC3E}">
        <p14:creationId xmlns:p14="http://schemas.microsoft.com/office/powerpoint/2010/main" val="38435159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Reorganization Occurs Following Brain Damage</a:t>
            </a:r>
          </a:p>
        </p:txBody>
      </p:sp>
      <p:pic>
        <p:nvPicPr>
          <p:cNvPr id="8" name="Picture Placeholder 7" descr="Image of the brain of a monkey which has been reorganized following removal of the left occipital lobe."/>
          <p:cNvPicPr>
            <a:picLocks noGrp="1" noChangeAspect="1"/>
          </p:cNvPicPr>
          <p:nvPr>
            <p:ph type="pic" sz="quarter" idx="10"/>
          </p:nvPr>
        </p:nvPicPr>
        <p:blipFill>
          <a:blip r:embed="rId3" cstate="print"/>
          <a:stretch>
            <a:fillRect/>
          </a:stretch>
        </p:blipFill>
        <p:spPr>
          <a:xfrm>
            <a:off x="2471738" y="1514475"/>
            <a:ext cx="4200525" cy="4505325"/>
          </a:xfrm>
          <a:prstGeom prst="rect">
            <a:avLst/>
          </a:prstGeom>
        </p:spPr>
      </p:pic>
    </p:spTree>
    <p:extLst>
      <p:ext uri="{BB962C8B-B14F-4D97-AF65-F5344CB8AC3E}">
        <p14:creationId xmlns:p14="http://schemas.microsoft.com/office/powerpoint/2010/main" val="1242236033"/>
      </p:ext>
    </p:extLst>
  </p:cSld>
  <p:clrMapOvr>
    <a:masterClrMapping/>
  </p:clrMapOvr>
  <p:transition spd="slow"/>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Cognitive Reserve</a:t>
            </a:r>
          </a:p>
        </p:txBody>
      </p:sp>
      <p:sp>
        <p:nvSpPr>
          <p:cNvPr id="3" name="Content Placeholder 2"/>
          <p:cNvSpPr>
            <a:spLocks noGrp="1"/>
          </p:cNvSpPr>
          <p:nvPr>
            <p:ph idx="1"/>
          </p:nvPr>
        </p:nvSpPr>
        <p:spPr/>
        <p:txBody>
          <a:bodyPr>
            <a:normAutofit lnSpcReduction="10000"/>
          </a:bodyPr>
          <a:lstStyle/>
          <a:p>
            <a:r>
              <a:rPr lang="en-US" dirty="0">
                <a:latin typeface="Arial" panose="020B0604020202020204" pitchFamily="34" charset="0"/>
                <a:cs typeface="Arial" panose="020B0604020202020204" pitchFamily="34" charset="0"/>
              </a:rPr>
              <a:t>Some people are less impacted by brain injury or neurodegenerative processes than others</a:t>
            </a:r>
          </a:p>
          <a:p>
            <a:pPr lvl="1"/>
            <a:r>
              <a:rPr lang="en-US" dirty="0">
                <a:latin typeface="Arial" panose="020B0604020202020204" pitchFamily="34" charset="0"/>
                <a:cs typeface="Arial" panose="020B0604020202020204" pitchFamily="34" charset="0"/>
              </a:rPr>
              <a:t>Brain size, number of synapses</a:t>
            </a:r>
          </a:p>
          <a:p>
            <a:pPr lvl="1"/>
            <a:r>
              <a:rPr lang="en-US" dirty="0">
                <a:latin typeface="Arial" panose="020B0604020202020204" pitchFamily="34" charset="0"/>
                <a:cs typeface="Arial" panose="020B0604020202020204" pitchFamily="34" charset="0"/>
              </a:rPr>
              <a:t>Coping with damage by using cognitive networks in more flexible ways</a:t>
            </a:r>
          </a:p>
          <a:p>
            <a:r>
              <a:rPr lang="en-US" dirty="0">
                <a:latin typeface="Arial" panose="020B0604020202020204" pitchFamily="34" charset="0"/>
                <a:cs typeface="Arial" panose="020B0604020202020204" pitchFamily="34" charset="0"/>
              </a:rPr>
              <a:t>Behavioral outcomes do not always correlate with extent of brain damage</a:t>
            </a:r>
          </a:p>
          <a:p>
            <a:r>
              <a:rPr lang="en-US" dirty="0">
                <a:latin typeface="Arial" panose="020B0604020202020204" pitchFamily="34" charset="0"/>
                <a:cs typeface="Arial" panose="020B0604020202020204" pitchFamily="34" charset="0"/>
              </a:rPr>
              <a:t>Variables linked to cognitive reserve</a:t>
            </a:r>
          </a:p>
          <a:p>
            <a:pPr lvl="1"/>
            <a:r>
              <a:rPr lang="en-US" dirty="0">
                <a:latin typeface="Arial" panose="020B0604020202020204" pitchFamily="34" charset="0"/>
                <a:cs typeface="Arial" panose="020B0604020202020204" pitchFamily="34" charset="0"/>
              </a:rPr>
              <a:t>IQ</a:t>
            </a:r>
          </a:p>
          <a:p>
            <a:pPr lvl="1"/>
            <a:r>
              <a:rPr lang="en-US" dirty="0">
                <a:latin typeface="Arial" panose="020B0604020202020204" pitchFamily="34" charset="0"/>
                <a:cs typeface="Arial" panose="020B0604020202020204" pitchFamily="34" charset="0"/>
              </a:rPr>
              <a:t>Educational and occupational status</a:t>
            </a:r>
          </a:p>
          <a:p>
            <a:pPr lvl="1"/>
            <a:r>
              <a:rPr lang="en-US" dirty="0">
                <a:latin typeface="Arial" panose="020B0604020202020204" pitchFamily="34" charset="0"/>
                <a:cs typeface="Arial" panose="020B0604020202020204" pitchFamily="34" charset="0"/>
              </a:rPr>
              <a:t>Engagement in enriching leisure activities</a:t>
            </a:r>
          </a:p>
        </p:txBody>
      </p:sp>
    </p:spTree>
    <p:extLst>
      <p:ext uri="{BB962C8B-B14F-4D97-AF65-F5344CB8AC3E}">
        <p14:creationId xmlns:p14="http://schemas.microsoft.com/office/powerpoint/2010/main" val="41107641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Rehabilitation for Neurocognitive Disorders</a:t>
            </a:r>
          </a:p>
        </p:txBody>
      </p:sp>
      <p:sp>
        <p:nvSpPr>
          <p:cNvPr id="3" name="Content Placeholder 2"/>
          <p:cNvSpPr>
            <a:spLocks noGrp="1"/>
          </p:cNvSpPr>
          <p:nvPr>
            <p:ph idx="1"/>
          </p:nvPr>
        </p:nvSpPr>
        <p:spPr/>
        <p:txBody>
          <a:bodyPr>
            <a:normAutofit fontScale="85000" lnSpcReduction="20000"/>
          </a:bodyPr>
          <a:lstStyle/>
          <a:p>
            <a:pPr>
              <a:lnSpc>
                <a:spcPct val="110000"/>
              </a:lnSpc>
              <a:spcBef>
                <a:spcPts val="624"/>
              </a:spcBef>
            </a:pPr>
            <a:r>
              <a:rPr lang="en-US" altLang="en-US" dirty="0">
                <a:latin typeface="Arial" panose="020B0604020202020204" pitchFamily="34" charset="0"/>
                <a:cs typeface="Arial" panose="020B0604020202020204" pitchFamily="34" charset="0"/>
              </a:rPr>
              <a:t>Rehabilitation means “to restore to good health”</a:t>
            </a:r>
          </a:p>
          <a:p>
            <a:pPr>
              <a:lnSpc>
                <a:spcPct val="110000"/>
              </a:lnSpc>
              <a:spcBef>
                <a:spcPts val="624"/>
              </a:spcBef>
            </a:pPr>
            <a:r>
              <a:rPr lang="en-US" altLang="en-US" dirty="0">
                <a:latin typeface="Arial" panose="020B0604020202020204" pitchFamily="34" charset="0"/>
                <a:cs typeface="Arial" panose="020B0604020202020204" pitchFamily="34" charset="0"/>
              </a:rPr>
              <a:t>Three factors to address</a:t>
            </a:r>
          </a:p>
          <a:p>
            <a:pPr lvl="1">
              <a:lnSpc>
                <a:spcPct val="110000"/>
              </a:lnSpc>
              <a:spcBef>
                <a:spcPts val="624"/>
              </a:spcBef>
            </a:pPr>
            <a:r>
              <a:rPr lang="en-US" altLang="en-US" dirty="0">
                <a:latin typeface="Arial" panose="020B0604020202020204" pitchFamily="34" charset="0"/>
                <a:cs typeface="Arial" panose="020B0604020202020204" pitchFamily="34" charset="0"/>
              </a:rPr>
              <a:t>Changes to cognitive abilities</a:t>
            </a:r>
          </a:p>
          <a:p>
            <a:pPr lvl="1">
              <a:lnSpc>
                <a:spcPct val="110000"/>
              </a:lnSpc>
              <a:spcBef>
                <a:spcPts val="624"/>
              </a:spcBef>
            </a:pPr>
            <a:r>
              <a:rPr lang="en-US" altLang="en-US" dirty="0">
                <a:latin typeface="Arial" panose="020B0604020202020204" pitchFamily="34" charset="0"/>
                <a:cs typeface="Arial" panose="020B0604020202020204" pitchFamily="34" charset="0"/>
              </a:rPr>
              <a:t>Emotional changes</a:t>
            </a:r>
          </a:p>
          <a:p>
            <a:pPr lvl="1">
              <a:lnSpc>
                <a:spcPct val="110000"/>
              </a:lnSpc>
              <a:spcBef>
                <a:spcPts val="624"/>
              </a:spcBef>
            </a:pPr>
            <a:r>
              <a:rPr lang="en-US" altLang="en-US" dirty="0">
                <a:latin typeface="Arial" panose="020B0604020202020204" pitchFamily="34" charset="0"/>
                <a:cs typeface="Arial" panose="020B0604020202020204" pitchFamily="34" charset="0"/>
              </a:rPr>
              <a:t>Physical correlates</a:t>
            </a:r>
          </a:p>
          <a:p>
            <a:pPr>
              <a:lnSpc>
                <a:spcPct val="110000"/>
              </a:lnSpc>
              <a:spcBef>
                <a:spcPts val="624"/>
              </a:spcBef>
            </a:pPr>
            <a:r>
              <a:rPr lang="en-US" altLang="en-US" dirty="0">
                <a:latin typeface="Arial" panose="020B0604020202020204" pitchFamily="34" charset="0"/>
                <a:cs typeface="Arial" panose="020B0604020202020204" pitchFamily="34" charset="0"/>
              </a:rPr>
              <a:t>Methods for improving cognitive function</a:t>
            </a:r>
          </a:p>
          <a:p>
            <a:pPr lvl="1">
              <a:lnSpc>
                <a:spcPct val="110000"/>
              </a:lnSpc>
              <a:spcBef>
                <a:spcPts val="624"/>
              </a:spcBef>
            </a:pPr>
            <a:r>
              <a:rPr lang="en-US" altLang="en-US" dirty="0">
                <a:latin typeface="Arial" panose="020B0604020202020204" pitchFamily="34" charset="0"/>
                <a:cs typeface="Arial" panose="020B0604020202020204" pitchFamily="34" charset="0"/>
              </a:rPr>
              <a:t>Cognitive (top down) approach</a:t>
            </a:r>
          </a:p>
          <a:p>
            <a:pPr lvl="1">
              <a:lnSpc>
                <a:spcPct val="110000"/>
              </a:lnSpc>
              <a:spcBef>
                <a:spcPts val="624"/>
              </a:spcBef>
            </a:pPr>
            <a:r>
              <a:rPr lang="en-US" altLang="en-US" dirty="0">
                <a:latin typeface="Arial" panose="020B0604020202020204" pitchFamily="34" charset="0"/>
                <a:cs typeface="Arial" panose="020B0604020202020204" pitchFamily="34" charset="0"/>
              </a:rPr>
              <a:t>Functional (specific tasks) approach</a:t>
            </a:r>
          </a:p>
          <a:p>
            <a:pPr>
              <a:lnSpc>
                <a:spcPct val="110000"/>
              </a:lnSpc>
              <a:spcBef>
                <a:spcPts val="624"/>
              </a:spcBef>
            </a:pPr>
            <a:r>
              <a:rPr lang="en-US" altLang="en-US" dirty="0">
                <a:latin typeface="Arial" panose="020B0604020202020204" pitchFamily="34" charset="0"/>
                <a:cs typeface="Arial" panose="020B0604020202020204" pitchFamily="34" charset="0"/>
              </a:rPr>
              <a:t>Virtual reality (VR) therapy</a:t>
            </a:r>
          </a:p>
          <a:p>
            <a:pPr lvl="1">
              <a:lnSpc>
                <a:spcPct val="110000"/>
              </a:lnSpc>
              <a:spcBef>
                <a:spcPts val="624"/>
              </a:spcBef>
            </a:pPr>
            <a:r>
              <a:rPr lang="en-US" altLang="en-US" dirty="0">
                <a:latin typeface="Arial" panose="020B0604020202020204" pitchFamily="34" charset="0"/>
                <a:cs typeface="Arial" panose="020B0604020202020204" pitchFamily="34" charset="0"/>
              </a:rPr>
              <a:t>Patients participate without expensive staff</a:t>
            </a:r>
          </a:p>
          <a:p>
            <a:pPr lvl="1">
              <a:lnSpc>
                <a:spcPct val="110000"/>
              </a:lnSpc>
              <a:spcBef>
                <a:spcPts val="624"/>
              </a:spcBef>
            </a:pPr>
            <a:r>
              <a:rPr lang="en-US" altLang="en-US" dirty="0">
                <a:latin typeface="Arial" panose="020B0604020202020204" pitchFamily="34" charset="0"/>
                <a:cs typeface="Arial" panose="020B0604020202020204" pitchFamily="34" charset="0"/>
              </a:rPr>
              <a:t>“Wii-hab”</a:t>
            </a:r>
          </a:p>
        </p:txBody>
      </p:sp>
    </p:spTree>
    <p:extLst>
      <p:ext uri="{BB962C8B-B14F-4D97-AF65-F5344CB8AC3E}">
        <p14:creationId xmlns:p14="http://schemas.microsoft.com/office/powerpoint/2010/main" val="352919061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latin typeface="Arial" panose="020B0604020202020204" pitchFamily="34" charset="0"/>
                <a:cs typeface="Arial" panose="020B0604020202020204" pitchFamily="34" charset="0"/>
              </a:rPr>
              <a:t>“Wii-Hab”</a:t>
            </a:r>
          </a:p>
        </p:txBody>
      </p:sp>
      <p:pic>
        <p:nvPicPr>
          <p:cNvPr id="8" name="Picture Placeholder 7" descr="A group of elderly people enjoying a motion sensing electronic game."/>
          <p:cNvPicPr>
            <a:picLocks noGrp="1" noChangeAspect="1"/>
          </p:cNvPicPr>
          <p:nvPr>
            <p:ph type="pic" sz="quarter" idx="10"/>
          </p:nvPr>
        </p:nvPicPr>
        <p:blipFill>
          <a:blip r:embed="rId3" cstate="print"/>
          <a:stretch>
            <a:fillRect/>
          </a:stretch>
        </p:blipFill>
        <p:spPr>
          <a:xfrm>
            <a:off x="1036105" y="1464266"/>
            <a:ext cx="7071791" cy="4586693"/>
          </a:xfrm>
          <a:prstGeom prst="rect">
            <a:avLst/>
          </a:prstGeom>
        </p:spPr>
      </p:pic>
    </p:spTree>
    <p:extLst>
      <p:ext uri="{BB962C8B-B14F-4D97-AF65-F5344CB8AC3E}">
        <p14:creationId xmlns:p14="http://schemas.microsoft.com/office/powerpoint/2010/main" val="145858411"/>
      </p:ext>
    </p:extLst>
  </p:cSld>
  <p:clrMapOvr>
    <a:masterClrMapping/>
  </p:clrMapOvr>
  <p:transition spd="slow"/>
</p:sld>
</file>

<file path=ppt/theme/theme1.xml><?xml version="1.0" encoding="utf-8"?>
<a:theme xmlns:a="http://schemas.openxmlformats.org/drawingml/2006/main" name="Samp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97E0A228-C590-4D20-B05F-A6BF04A05448}"/>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FE22F25B-FD92-4F98-962A-AF8E578332FF}">
  <we:reference id="wa200004795" version="1.0.0.0" store="en-US" storeType="OMEX"/>
  <we:alternateReferences>
    <we:reference id="wa200004795" version="1.0.0.0" store=""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19951</TotalTime>
  <Words>3422</Words>
  <Application>Microsoft Office PowerPoint</Application>
  <PresentationFormat>On-screen Show (4:3)</PresentationFormat>
  <Paragraphs>402</Paragraphs>
  <Slides>61</Slides>
  <Notes>27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61</vt:i4>
      </vt:variant>
    </vt:vector>
  </HeadingPairs>
  <TitlesOfParts>
    <vt:vector size="69" baseType="lpstr">
      <vt:lpstr>Aptos</vt:lpstr>
      <vt:lpstr>Aptos Display</vt:lpstr>
      <vt:lpstr>Arial</vt:lpstr>
      <vt:lpstr>Calibri</vt:lpstr>
      <vt:lpstr>Courier New</vt:lpstr>
      <vt:lpstr>Wingdings</vt:lpstr>
      <vt:lpstr>Sample</vt:lpstr>
      <vt:lpstr>Office Theme</vt:lpstr>
      <vt:lpstr>Chapter 15 Neuropsychology</vt:lpstr>
      <vt:lpstr>Learning Objectives (1 of 2)</vt:lpstr>
      <vt:lpstr>Learning Objectives (2 of 2)</vt:lpstr>
      <vt:lpstr>What Is Neuropsychology?</vt:lpstr>
      <vt:lpstr>Who are the Neuropsychologists?</vt:lpstr>
      <vt:lpstr>Neuropsychological Assessment</vt:lpstr>
      <vt:lpstr>Neuropsychological Testing</vt:lpstr>
      <vt:lpstr>Neurocognitive Disorders</vt:lpstr>
      <vt:lpstr>Alzheimer’s Disease (1 of 4)</vt:lpstr>
      <vt:lpstr>Alzheimer’s Disease (2 of 4)</vt:lpstr>
      <vt:lpstr>Alzheimer’s Disease (3 of 4)</vt:lpstr>
      <vt:lpstr>Alzheimer’s Disease (4 of 4)</vt:lpstr>
      <vt:lpstr>PET Scans for Amyloid</vt:lpstr>
      <vt:lpstr>APOE Alleles and the Risk for Alzheimer’s Disease</vt:lpstr>
      <vt:lpstr>Alzheimer’s Disease Produces Structural Abnormalities in Neurons</vt:lpstr>
      <vt:lpstr>Vascular Disease (Stroke) (1 of 2)</vt:lpstr>
      <vt:lpstr>Vascular Disease (Stroke) (2 of 2)</vt:lpstr>
      <vt:lpstr>The Brain’s Blood Supply</vt:lpstr>
      <vt:lpstr>Characteristics of Types of Strike</vt:lpstr>
      <vt:lpstr>Brain Infarct</vt:lpstr>
      <vt:lpstr>Traumatic Brain Injury (TBI) (1 of 3)</vt:lpstr>
      <vt:lpstr>Traumatic Brain Injury (TBI) (2 of 3)</vt:lpstr>
      <vt:lpstr>Traumatic Brain Injury (TBI) (3 of 3)</vt:lpstr>
      <vt:lpstr>Sources of Military TBI</vt:lpstr>
      <vt:lpstr>Coup and Countercoup</vt:lpstr>
      <vt:lpstr>Boxers Risk Repeated Head Injuries</vt:lpstr>
      <vt:lpstr>Substance/Medication-Induced Neurocognitive Disorder (1 of 2)</vt:lpstr>
      <vt:lpstr>Substance/Medication-Induced Neurocognitive Disorder (2 of 2)</vt:lpstr>
      <vt:lpstr>HIV-Associated Neurocognitive Disorder (HAND)</vt:lpstr>
      <vt:lpstr>HIV Viral Particles Bud from an Infected Cell</vt:lpstr>
      <vt:lpstr>Prion Diseases (1 of 2)</vt:lpstr>
      <vt:lpstr>Prion Diseases (2 of 2)</vt:lpstr>
      <vt:lpstr>Bovine Spongiform Encephalopathy (“Mad-Cow” Disease)</vt:lpstr>
      <vt:lpstr>Prion Proteins Have Normal and Abnormal Forms</vt:lpstr>
      <vt:lpstr>A Sheep with Scrapie</vt:lpstr>
      <vt:lpstr>Kuru Occurred among the Fore of New Guinea</vt:lpstr>
      <vt:lpstr>Time Course of the BSE Epidemic in the United Kingdom</vt:lpstr>
      <vt:lpstr>Neurocognitive Disorders Due to Other Medical Conditions</vt:lpstr>
      <vt:lpstr>Brain Tumors (1 of 3)</vt:lpstr>
      <vt:lpstr>Brain Tumors (2 of 3)</vt:lpstr>
      <vt:lpstr>Brain Tumors (3 of 3)</vt:lpstr>
      <vt:lpstr>Brain and CNS Tumors and Age</vt:lpstr>
      <vt:lpstr>Infections</vt:lpstr>
      <vt:lpstr>Complicated Neurocysticercosis Involves Multiple Infections in the Brain</vt:lpstr>
      <vt:lpstr>The Zika Virus and Microcephaly</vt:lpstr>
      <vt:lpstr>Epilepsy (1 of 2)</vt:lpstr>
      <vt:lpstr>Epilepsy (2 of 2)</vt:lpstr>
      <vt:lpstr>Pathways for the Spread of Partial  and Generalized Seizures</vt:lpstr>
      <vt:lpstr>EEG Recordings during Generalized Seizures</vt:lpstr>
      <vt:lpstr>Multiple Sclerosis (1 of 2)</vt:lpstr>
      <vt:lpstr>Multiple Sclerosis (2 of 2)</vt:lpstr>
      <vt:lpstr>Multiple Sclerosis Damages Myelin</vt:lpstr>
      <vt:lpstr>Migraines</vt:lpstr>
      <vt:lpstr>Migraine Aura</vt:lpstr>
      <vt:lpstr>Botox Injections for Migraine Headaches</vt:lpstr>
      <vt:lpstr>Plasticity and Recovery (1 of 2)</vt:lpstr>
      <vt:lpstr>Plasticity and Recovery (2 of 2)</vt:lpstr>
      <vt:lpstr>Reorganization Occurs Following Brain Damage</vt:lpstr>
      <vt:lpstr>Cognitive Reserve</vt:lpstr>
      <vt:lpstr>Rehabilitation for Neurocognitive Disorders</vt:lpstr>
      <vt:lpstr>“Wii-Hab”</vt:lpstr>
    </vt:vector>
  </TitlesOfParts>
  <Company>Cengage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15 Neuropsychology</dc:title>
  <dc:creator>Freberg</dc:creator>
  <cp:lastModifiedBy>Armstead, Cheryl</cp:lastModifiedBy>
  <cp:revision>331</cp:revision>
  <dcterms:created xsi:type="dcterms:W3CDTF">2015-10-15T14:46:28Z</dcterms:created>
  <dcterms:modified xsi:type="dcterms:W3CDTF">2024-04-18T17:12:06Z</dcterms:modified>
</cp:coreProperties>
</file>