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6" r:id="rId4"/>
  </p:sldMasterIdLst>
  <p:notesMasterIdLst>
    <p:notesMasterId r:id="rId25"/>
  </p:notesMasterIdLst>
  <p:sldIdLst>
    <p:sldId id="282" r:id="rId5"/>
    <p:sldId id="260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6" r:id="rId17"/>
    <p:sldId id="274" r:id="rId18"/>
    <p:sldId id="278" r:id="rId19"/>
    <p:sldId id="280" r:id="rId20"/>
    <p:sldId id="281" r:id="rId21"/>
    <p:sldId id="285" r:id="rId22"/>
    <p:sldId id="288" r:id="rId23"/>
    <p:sldId id="286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BA8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0772" autoAdjust="0"/>
  </p:normalViewPr>
  <p:slideViewPr>
    <p:cSldViewPr snapToGrid="0">
      <p:cViewPr varScale="1">
        <p:scale>
          <a:sx n="75" d="100"/>
          <a:sy n="75" d="100"/>
        </p:scale>
        <p:origin x="97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3E611E-F29A-4FCE-81B3-AE1FC02DFAB2}" type="datetimeFigureOut">
              <a:rPr lang="en-IN" smtClean="0"/>
              <a:t>04-01-2024</a:t>
            </a:fld>
            <a:endParaRPr lang="en-IN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ADE670-A512-408B-8F7E-00EE8E99385B}" type="slidenum">
              <a:rPr lang="en-IN" smtClean="0"/>
              <a:t>‹#›</a:t>
            </a:fld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9598470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ADE670-A512-408B-8F7E-00EE8E99385B}" type="slidenum">
              <a:rPr lang="en-IN" smtClean="0"/>
              <a:t>20</a:t>
            </a:fld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7290186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4DA70-C731-4C70-880D-CCD4705E623C}" type="datetime1">
              <a:rPr lang="en-US" smtClean="0"/>
              <a:t>1/4/2024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8331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D723-8F53-4F53-90B0-1982A396982E}" type="datetime1">
              <a:rPr lang="en-US" smtClean="0"/>
              <a:t>1/4/2024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2670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69AF7-7BEB-44E4-9852-375E34362B5B}" type="datetime1">
              <a:rPr lang="en-US" smtClean="0"/>
              <a:t>1/4/2024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4162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AC38D-0552-4C82-B593-E6124DFADBE2}" type="datetime1">
              <a:rPr lang="en-US" smtClean="0"/>
              <a:t>1/4/2024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6663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0F1C-5577-4ACB-BB62-DF8F3C494C7E}" type="datetime1">
              <a:rPr lang="en-US" smtClean="0"/>
              <a:t>1/4/2024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8194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5B394-D9F9-4F0C-B15D-605F45CB9E9F}" type="datetime1">
              <a:rPr lang="en-US" smtClean="0"/>
              <a:t>1/4/2024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1860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67345-2558-425A-8533-9BFDBCE15005}" type="datetime1">
              <a:rPr lang="en-US" smtClean="0"/>
              <a:t>1/4/2024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1422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/>
          <a:lstStyle>
            <a:lvl1pPr algn="l">
              <a:defRPr/>
            </a:lvl1pPr>
          </a:lstStyle>
          <a:p>
            <a:fld id="{92BEA474-078D-4E9B-9B14-09A87B19DC46}" type="datetime1">
              <a:rPr lang="en-US" smtClean="0"/>
              <a:t>1/4/2024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2822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07D986-8816-4272-A432-0437A28A9828}" type="datetime1">
              <a:rPr lang="en-US" smtClean="0"/>
              <a:t>1/4/2024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3267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5506EE-1026-4F35-9ACC-BD05BE0F9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2A279-0833-481D-8C56-F67FD0AC6C50}" type="datetime1">
              <a:rPr lang="en-US" smtClean="0"/>
              <a:t>1/4/2024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696E5F-8D95-4450-AE52-5438E6EDE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B2253-74CC-409E-BEB0-F8EFCFCB5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22698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1B68A5B-D9FA-424B-A4EB-30E7223836B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33D6B0-F070-45C4-A472-19F432BE3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7DA83-5663-4C9C-B9AA-0B40A3DAFF81}" type="datetime1">
              <a:rPr lang="en-US" smtClean="0"/>
              <a:t>1/4/2024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75399F-DAB2-410D-967F-ED17E6F79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F762A46F-6BE5-4D12-9412-5CA7672EA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1827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rgbClr val="FFFFFF"/>
                </a:solidFill>
              </a:defRPr>
            </a:lvl1pPr>
          </a:lstStyle>
          <a:p>
            <a:fld id="{62D6E202-B606-4609-B914-27C9371A1F6D}" type="datetime1">
              <a:rPr lang="en-US" smtClean="0"/>
              <a:t>1/4/2024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4982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47" r:id="rId3"/>
    <p:sldLayoutId id="2147483743" r:id="rId4"/>
    <p:sldLayoutId id="2147483738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700" i="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1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1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m.indiamart.com/proddetail/lathe-machine-safety-guards-26032988191.html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hyperlink" Target="https://aikchinhin.sg/products/55mm-safety-guard-for-drilling-machine-model-4116-4120-stc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hyperlink" Target="https://aikchinhin.sg/products/55mm-safety-guard-for-drilling-machine-model-4116-4120-stc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hyperlink" Target="https://www.hobartwelders.com/safety/safety-glasses/shade-5-lens-safety-glasses-770727" TargetMode="External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AC6058B-B3FF-49BB-ADFF-419D41FC52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81200" y="1037"/>
            <a:ext cx="7225921" cy="6856963"/>
          </a:xfrm>
        </p:spPr>
        <p:txBody>
          <a:bodyPr>
            <a:noAutofit/>
          </a:bodyPr>
          <a:lstStyle/>
          <a:p>
            <a:pPr algn="just"/>
            <a:r>
              <a:rPr lang="en-US" sz="4400" b="1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  <a:p>
            <a:pPr algn="just"/>
            <a:endParaRPr lang="en-US" sz="1500" b="1" i="0" dirty="0">
              <a:solidFill>
                <a:srgbClr val="1F1F1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Welcome to this presentation on safety procedures for machine shop, fabrication shop, winding shop, wiring and assembly shop operators. Working in a shop floor is a rewarding experience, but its important to remember that it can also be a dangerous environment. By following these safety procedures, you can help prevent accidents and injuries.</a:t>
            </a:r>
          </a:p>
          <a:p>
            <a:pPr algn="ctr"/>
            <a:r>
              <a:rPr lang="en-US" sz="2800" b="1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Let's work together, work smart, work safe, and work proud!</a:t>
            </a:r>
            <a:endParaRPr lang="en-US" sz="3200" b="1" i="0" dirty="0">
              <a:solidFill>
                <a:srgbClr val="1F1F1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E7D0E54-3ADD-4713-8C35-A908E3E504A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9253"/>
          <a:stretch/>
        </p:blipFill>
        <p:spPr>
          <a:xfrm>
            <a:off x="337626" y="300840"/>
            <a:ext cx="3999293" cy="312816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DEE88B8-9775-4792-A2E5-2A6EC86872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626" y="3496774"/>
            <a:ext cx="3999294" cy="305877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46DA0C5-6891-4063-8A34-24B7C3E5A2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3587" y="0"/>
            <a:ext cx="2418412" cy="718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0283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9286AD2-18A9-4868-A4E3-7A2097A20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FD68DA-43BA-4508-8DE2-BA9BB7B2FA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89754" y="639097"/>
            <a:ext cx="6253317" cy="3686015"/>
          </a:xfrm>
        </p:spPr>
        <p:txBody>
          <a:bodyPr>
            <a:normAutofit/>
          </a:bodyPr>
          <a:lstStyle/>
          <a:p>
            <a:r>
              <a:rPr lang="en-US" sz="8000" dirty="0">
                <a:solidFill>
                  <a:schemeClr val="tx2">
                    <a:lumMod val="50000"/>
                  </a:schemeClr>
                </a:solidFill>
              </a:rPr>
              <a:t>MACHINE SHOP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E9CFF2-3777-4FF4-A759-8491175B0B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89753" y="4672739"/>
            <a:ext cx="6269347" cy="1021498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SAFETY PROCEDURES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7A7CD63-7EC3-44F3-95D0-595C4019FF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27754" y="4498925"/>
            <a:ext cx="5636107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9C7ADB54-A723-4A77-ADC9-9F26DBB8BD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2"/>
            <a:ext cx="4518212" cy="685799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126A679-E9B1-A431-9B3A-BF2A84060D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71680" y="0"/>
            <a:ext cx="2420322" cy="719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7492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AC6058B-B3FF-49BB-ADFF-419D41FC52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87154" y="110852"/>
            <a:ext cx="7404846" cy="637062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Lathe Machine:</a:t>
            </a:r>
            <a:endParaRPr lang="en-US" sz="3000" b="0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Securely clamp workpieces in the chuck.</a:t>
            </a:r>
          </a:p>
          <a:p>
            <a:pPr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Use the correct guards and shields.</a:t>
            </a:r>
          </a:p>
          <a:p>
            <a:pPr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Keep safe distance from the machine when it is running.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sz="28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Never reach across the rotating workpiece.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Wear close-fitting clothing, tie back long hair, and remove any jewelry that could get caught in the machine.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Never leave the machine unattended while it is running.</a:t>
            </a:r>
          </a:p>
          <a:p>
            <a:pPr marL="0" indent="0">
              <a:buNone/>
            </a:pPr>
            <a:b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</a:br>
            <a:endParaRPr lang="en-IN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2" name="Picture 4" descr="PPE: Complete guide to Personal Protective Equipment | SHP">
            <a:extLst>
              <a:ext uri="{FF2B5EF4-FFF2-40B4-BE49-F238E27FC236}">
                <a16:creationId xmlns:a16="http://schemas.microsoft.com/office/drawing/2014/main" id="{B35E759F-3E30-4833-B6A2-06DF0CAA05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470" y="97405"/>
            <a:ext cx="4402027" cy="2218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Updated PPE Regulations: What you need to know - Professional Builder">
            <a:extLst>
              <a:ext uri="{FF2B5EF4-FFF2-40B4-BE49-F238E27FC236}">
                <a16:creationId xmlns:a16="http://schemas.microsoft.com/office/drawing/2014/main" id="{F2CD0B9D-CFAA-4F4E-82CD-667C3AEE67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470" y="4278686"/>
            <a:ext cx="4402028" cy="2468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4806BA7-29B9-4988-953D-F01FC1A340F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4470" y="2332138"/>
            <a:ext cx="4402027" cy="1946548"/>
          </a:xfrm>
          <a:prstGeom prst="rect">
            <a:avLst/>
          </a:prstGeom>
        </p:spPr>
      </p:pic>
      <p:pic>
        <p:nvPicPr>
          <p:cNvPr id="6" name="Picture 4" descr="PPE: Complete guide to Personal Protective Equipment | SHP">
            <a:extLst>
              <a:ext uri="{FF2B5EF4-FFF2-40B4-BE49-F238E27FC236}">
                <a16:creationId xmlns:a16="http://schemas.microsoft.com/office/drawing/2014/main" id="{F40EC049-8978-4F09-8129-D124B05677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470" y="83958"/>
            <a:ext cx="4402027" cy="2218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DDE213D-9DBB-46A1-A1A9-6778CE95E52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4470" y="2318691"/>
            <a:ext cx="4402027" cy="1946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7048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AC6058B-B3FF-49BB-ADFF-419D41FC52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21305" y="110098"/>
            <a:ext cx="7570695" cy="6747901"/>
          </a:xfrm>
        </p:spPr>
        <p:txBody>
          <a:bodyPr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DRO Milling Machine:</a:t>
            </a:r>
            <a:endParaRPr kumimoji="0" lang="en-US" altLang="en-US" sz="3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21792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anose="02070309020205020404" pitchFamily="49" charset="0"/>
              <a:buChar char="o"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Use the correct feed rates and cutting speeds.</a:t>
            </a:r>
          </a:p>
          <a:p>
            <a:pPr marL="621792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anose="02070309020205020404" pitchFamily="49" charset="0"/>
              <a:buChar char="o"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Do not overload the machine.</a:t>
            </a:r>
          </a:p>
          <a:p>
            <a:pPr marL="621792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anose="02070309020205020404" pitchFamily="49" charset="0"/>
              <a:buChar char="o"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 aware of the cutter path and keep your hands away from it.</a:t>
            </a:r>
          </a:p>
          <a:p>
            <a:pPr marL="621792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anose="02070309020205020404" pitchFamily="49" charset="0"/>
              <a:buChar char="o"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Securely clamp the workpiece to the table.</a:t>
            </a:r>
          </a:p>
          <a:p>
            <a:pPr marL="621792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Wear safety glasses, hearing protection &amp; gloves.</a:t>
            </a:r>
          </a:p>
          <a:p>
            <a:pPr marL="621792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Avoid placing your hands or fingers near the cutting tool.</a:t>
            </a:r>
            <a:endParaRPr lang="en-US" alt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IN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A machinist's guide to personal protective equipment">
            <a:extLst>
              <a:ext uri="{FF2B5EF4-FFF2-40B4-BE49-F238E27FC236}">
                <a16:creationId xmlns:a16="http://schemas.microsoft.com/office/drawing/2014/main" id="{052E16E0-7289-40C5-8DE5-6A31F69E82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021" y="4488797"/>
            <a:ext cx="4402027" cy="2235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>
            <a:extLst>
              <a:ext uri="{FF2B5EF4-FFF2-40B4-BE49-F238E27FC236}">
                <a16:creationId xmlns:a16="http://schemas.microsoft.com/office/drawing/2014/main" id="{0643F5E9-4C07-4CB2-A0CD-713BF4358B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020" y="2281862"/>
            <a:ext cx="4402027" cy="2294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56A148E-9C17-4FA0-BF2F-4FD8B0EB8E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020" y="133545"/>
            <a:ext cx="4402027" cy="2148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8124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AC6058B-B3FF-49BB-ADFF-419D41FC52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21305" y="282389"/>
            <a:ext cx="7570695" cy="6051175"/>
          </a:xfrm>
        </p:spPr>
        <p:txBody>
          <a:bodyPr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en-US" altLang="en-US" sz="3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IN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5C76AE1-87A9-428E-BBEB-5401C52BCAE6}"/>
              </a:ext>
            </a:extLst>
          </p:cNvPr>
          <p:cNvSpPr txBox="1"/>
          <p:nvPr/>
        </p:nvSpPr>
        <p:spPr>
          <a:xfrm>
            <a:off x="4800600" y="282389"/>
            <a:ext cx="7391399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Rough Milling Machine: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altLang="en-US" sz="3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Courier New" panose="02070309020205020404" pitchFamily="49" charset="0"/>
              <a:buChar char="o"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Wear heavy gloves and a face shield when working with rough materials.</a:t>
            </a:r>
          </a:p>
          <a:p>
            <a:pPr marL="457200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Courier New" panose="02070309020205020404" pitchFamily="49" charset="0"/>
              <a:buChar char="o"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Use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brush to clean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harmful particles.</a:t>
            </a:r>
          </a:p>
          <a:p>
            <a:pPr marL="457200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Courier New" panose="02070309020205020404" pitchFamily="49" charset="0"/>
              <a:buChar char="o"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 careful not to snag your clothing on the rotating parts.</a:t>
            </a:r>
          </a:p>
          <a:p>
            <a:pPr marL="457200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Courier New" panose="02070309020205020404" pitchFamily="49" charset="0"/>
              <a:buChar char="o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Never stand directly in front of the machine.</a:t>
            </a:r>
          </a:p>
          <a:p>
            <a:pPr marL="457200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Courier New" panose="02070309020205020404" pitchFamily="49" charset="0"/>
              <a:buChar char="o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Wait until the machine comes to a complete stop, before making any adjustments or clearing away chips.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IN" dirty="0"/>
          </a:p>
        </p:txBody>
      </p:sp>
      <p:pic>
        <p:nvPicPr>
          <p:cNvPr id="2050" name="Picture 2" descr="Hazard Analysis Machine Job Safety Analysis Job Analysis, PNG, 2349x2160px,  Hazard Analysis, Analysis, Business, Cartoon, Communication">
            <a:extLst>
              <a:ext uri="{FF2B5EF4-FFF2-40B4-BE49-F238E27FC236}">
                <a16:creationId xmlns:a16="http://schemas.microsoft.com/office/drawing/2014/main" id="{E3234FDC-5ADC-454A-8ADC-0C10613475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540" y="147918"/>
            <a:ext cx="4275884" cy="194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Buysigns.in - Machine Guard Awareness Display in English - PVC Sticker -  (Portrait A3, 12 inch X 18 inch, Multicolor) : Amazon.in">
            <a:extLst>
              <a:ext uri="{FF2B5EF4-FFF2-40B4-BE49-F238E27FC236}">
                <a16:creationId xmlns:a16="http://schemas.microsoft.com/office/drawing/2014/main" id="{50D6F529-0C2C-4134-A053-B8427858382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73" t="36471" r="6250" b="4118"/>
          <a:stretch/>
        </p:blipFill>
        <p:spPr bwMode="auto">
          <a:xfrm>
            <a:off x="188538" y="4359089"/>
            <a:ext cx="4275885" cy="2294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Updated PPE Regulations: What you need to know - Professional Builder">
            <a:extLst>
              <a:ext uri="{FF2B5EF4-FFF2-40B4-BE49-F238E27FC236}">
                <a16:creationId xmlns:a16="http://schemas.microsoft.com/office/drawing/2014/main" id="{43446D54-E0EE-4EBD-9C53-2EEF1CAA82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539" y="2097742"/>
            <a:ext cx="4275884" cy="2261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58320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AC6058B-B3FF-49BB-ADFF-419D41FC52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21305" y="185172"/>
            <a:ext cx="7570695" cy="6858000"/>
          </a:xfrm>
        </p:spPr>
        <p:txBody>
          <a:bodyPr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Hydraulic Grinding Machine: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3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21792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anose="02070309020205020404" pitchFamily="49" charset="0"/>
              <a:buChar char="o"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Use the correct grinding wheel for the job.</a:t>
            </a:r>
          </a:p>
          <a:p>
            <a:pPr marL="621792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anose="02070309020205020404" pitchFamily="49" charset="0"/>
              <a:buChar char="o"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Dress the grinding wheel before use.</a:t>
            </a:r>
          </a:p>
          <a:p>
            <a:pPr marL="621792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anose="02070309020205020404" pitchFamily="49" charset="0"/>
              <a:buChar char="o"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Keep safe distance from the grinding wheel when it is running</a:t>
            </a:r>
          </a:p>
          <a:p>
            <a:pPr marL="621792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Keep your hands away from the grinding area.</a:t>
            </a:r>
          </a:p>
          <a:p>
            <a:pPr marL="621792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Turn off the machine immediately if anything goes wrong</a:t>
            </a:r>
            <a:endParaRPr lang="en-US" alt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IN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No unauthorized Persons to Use This Machine Safety Signs |  Buysafetyposters.com">
            <a:extLst>
              <a:ext uri="{FF2B5EF4-FFF2-40B4-BE49-F238E27FC236}">
                <a16:creationId xmlns:a16="http://schemas.microsoft.com/office/drawing/2014/main" id="{3A3B6BAE-C6F8-4763-8FD8-8DB8B6575B3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9" t="16470" r="2222" b="16667"/>
          <a:stretch/>
        </p:blipFill>
        <p:spPr bwMode="auto">
          <a:xfrm>
            <a:off x="236452" y="2568390"/>
            <a:ext cx="4160734" cy="1761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97B1993-3B15-4307-8754-F232BAD677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452" y="4329953"/>
            <a:ext cx="4160734" cy="231289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1C8569F-C744-453E-9A87-3808577DB3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6452" y="215152"/>
            <a:ext cx="4160734" cy="2353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9383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AC6058B-B3FF-49BB-ADFF-419D41FC52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21305" y="282389"/>
            <a:ext cx="7570695" cy="6051175"/>
          </a:xfrm>
        </p:spPr>
        <p:txBody>
          <a:bodyPr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IN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7692C8-3911-4B09-8E72-800B1EAC625E}"/>
              </a:ext>
            </a:extLst>
          </p:cNvPr>
          <p:cNvSpPr txBox="1"/>
          <p:nvPr/>
        </p:nvSpPr>
        <p:spPr>
          <a:xfrm>
            <a:off x="4621304" y="42546"/>
            <a:ext cx="7570695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Hand Grinding Machine:</a:t>
            </a:r>
          </a:p>
          <a:p>
            <a:endParaRPr kumimoji="0" lang="en-US" altLang="en-US" sz="3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Securely mount the grinding wheel.</a:t>
            </a:r>
          </a:p>
          <a:p>
            <a:pPr marL="457200" indent="-4572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Check for cracks or chips in the wheel, and ensure it's securely mounted.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Use the correct eye protection and hand protection.</a:t>
            </a:r>
          </a:p>
          <a:p>
            <a:pPr marL="457200" indent="-4572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Do not force the grinding wheel.</a:t>
            </a:r>
          </a:p>
          <a:p>
            <a:pPr marL="457200" indent="-4572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 aware of the sparks and flying debris.</a:t>
            </a:r>
          </a:p>
          <a:p>
            <a:pPr marL="457200" indent="-4572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Hold the grinder with both hands, using the auxiliary handle for better control.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IN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58A3350-D068-4F8F-A11A-C5B0B2C75B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344" y="144556"/>
            <a:ext cx="4294974" cy="199856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5C193E8-CBBF-460F-B91E-B192C438737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9098"/>
          <a:stretch/>
        </p:blipFill>
        <p:spPr>
          <a:xfrm>
            <a:off x="196344" y="4280377"/>
            <a:ext cx="4294974" cy="23585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3AE95AD-EED6-47D0-ADAC-1A085028168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9098"/>
          <a:stretch/>
        </p:blipFill>
        <p:spPr>
          <a:xfrm>
            <a:off x="196344" y="2101377"/>
            <a:ext cx="4294974" cy="217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7698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AC6058B-B3FF-49BB-ADFF-419D41FC52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7725" y="1"/>
            <a:ext cx="7534275" cy="6333564"/>
          </a:xfrm>
        </p:spPr>
        <p:txBody>
          <a:bodyPr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IN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DA2B035-2E82-4EDD-879D-444DC18BF984}"/>
              </a:ext>
            </a:extLst>
          </p:cNvPr>
          <p:cNvSpPr txBox="1"/>
          <p:nvPr/>
        </p:nvSpPr>
        <p:spPr>
          <a:xfrm>
            <a:off x="4850606" y="189918"/>
            <a:ext cx="7148512" cy="6201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Drilling Machine:</a:t>
            </a:r>
          </a:p>
          <a:p>
            <a:endParaRPr lang="en-US" sz="3000" b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8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Use the correct drill bit for the material.</a:t>
            </a:r>
          </a:p>
          <a:p>
            <a:pPr marL="457200" indent="-4572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8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Securely clamp the workpiece.</a:t>
            </a:r>
          </a:p>
          <a:p>
            <a:pPr marL="457200" indent="-4572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8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Use a drill stop to prevent the drill from breaking through the workpiece.</a:t>
            </a:r>
          </a:p>
          <a:p>
            <a:pPr marL="457200" indent="-4572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Do not wear loose clothing or jewelry that could get caught in the drill.</a:t>
            </a:r>
          </a:p>
          <a:p>
            <a:pPr marL="457200" indent="-4572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rgbClr val="1F1F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 aware of your surroundings.</a:t>
            </a:r>
            <a:b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</a:br>
            <a:endParaRPr lang="en-I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081EBA9-3BEE-4E46-988D-7ADEF1ADCAC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9000"/>
          <a:stretch/>
        </p:blipFill>
        <p:spPr>
          <a:xfrm>
            <a:off x="261937" y="282390"/>
            <a:ext cx="4152901" cy="223221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6C6643E-9F5E-4F52-945E-05D5B1353C6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9000"/>
          <a:stretch/>
        </p:blipFill>
        <p:spPr>
          <a:xfrm>
            <a:off x="261937" y="4586289"/>
            <a:ext cx="4152901" cy="210026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414A8A4-C965-421A-AA18-E338BF2DADF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9500"/>
          <a:stretch/>
        </p:blipFill>
        <p:spPr>
          <a:xfrm>
            <a:off x="261936" y="2514600"/>
            <a:ext cx="4152901" cy="2068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1911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9286AD2-18A9-4868-A4E3-7A2097A20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FD68DA-43BA-4508-8DE2-BA9BB7B2FA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89754" y="639097"/>
            <a:ext cx="6269346" cy="3686015"/>
          </a:xfrm>
        </p:spPr>
        <p:txBody>
          <a:bodyPr>
            <a:normAutofit/>
          </a:bodyPr>
          <a:lstStyle/>
          <a:p>
            <a:r>
              <a:rPr lang="en-US" sz="6600" dirty="0">
                <a:solidFill>
                  <a:schemeClr val="tx2">
                    <a:lumMod val="50000"/>
                  </a:schemeClr>
                </a:solidFill>
              </a:rPr>
              <a:t>FABRICATION SHOP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E9CFF2-3777-4FF4-A759-8491175B0B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89753" y="4672739"/>
            <a:ext cx="6269347" cy="1021498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SAFETY PROCEDURES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7A7CD63-7EC3-44F3-95D0-595C4019FF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27754" y="4498925"/>
            <a:ext cx="5636107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A5D389D1-1D59-4E77-AA7C-99CB4E0A0FC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7027"/>
          <a:stretch/>
        </p:blipFill>
        <p:spPr>
          <a:xfrm>
            <a:off x="-1" y="-1"/>
            <a:ext cx="5014913" cy="685799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CFB9B44-4E4A-A349-2CD3-1AE06037D3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71678" y="0"/>
            <a:ext cx="2420322" cy="719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641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AC6058B-B3FF-49BB-ADFF-419D41FC52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7725" y="1"/>
            <a:ext cx="7534275" cy="6333564"/>
          </a:xfrm>
        </p:spPr>
        <p:txBody>
          <a:bodyPr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IN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DA2B035-2E82-4EDD-879D-444DC18BF984}"/>
              </a:ext>
            </a:extLst>
          </p:cNvPr>
          <p:cNvSpPr txBox="1"/>
          <p:nvPr/>
        </p:nvSpPr>
        <p:spPr>
          <a:xfrm>
            <a:off x="4657725" y="81579"/>
            <a:ext cx="7534275" cy="61704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Welding Machine:</a:t>
            </a:r>
          </a:p>
          <a:p>
            <a:endParaRPr lang="en-US" sz="2800" b="1" dirty="0">
              <a:solidFill>
                <a:srgbClr val="1F1F1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Ensure the welding machine and torch are in good working condition.</a:t>
            </a:r>
            <a:endParaRPr lang="en-US" sz="2800" b="1" i="0" dirty="0">
              <a:solidFill>
                <a:srgbClr val="1F1F1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Have a fire extinguisher readily available and know how to use it.</a:t>
            </a:r>
            <a:endParaRPr lang="en-US" sz="2800" b="1" dirty="0">
              <a:solidFill>
                <a:srgbClr val="1F1F1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Wear a welding helmet with the appropriate shade lens to protect your eyes from the arc flash.</a:t>
            </a:r>
            <a:b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</a:br>
            <a:endParaRPr lang="en-I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936116F-A6D0-4B46-8947-CD3F146092A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2000"/>
          <a:stretch/>
        </p:blipFill>
        <p:spPr>
          <a:xfrm>
            <a:off x="226218" y="2436019"/>
            <a:ext cx="4188620" cy="198596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7111643-052D-4DA6-A83D-DBBB60E3923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0000"/>
          <a:stretch/>
        </p:blipFill>
        <p:spPr>
          <a:xfrm>
            <a:off x="226218" y="4371974"/>
            <a:ext cx="4188620" cy="232886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BFFE27C-EB8A-4027-9FE9-56B9D36590A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13500"/>
          <a:stretch/>
        </p:blipFill>
        <p:spPr>
          <a:xfrm>
            <a:off x="226218" y="282389"/>
            <a:ext cx="4188620" cy="2153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7234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AC6058B-B3FF-49BB-ADFF-419D41FC52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7725" y="1"/>
            <a:ext cx="7534275" cy="6333564"/>
          </a:xfrm>
        </p:spPr>
        <p:txBody>
          <a:bodyPr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IN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DA2B035-2E82-4EDD-879D-444DC18BF984}"/>
              </a:ext>
            </a:extLst>
          </p:cNvPr>
          <p:cNvSpPr txBox="1"/>
          <p:nvPr/>
        </p:nvSpPr>
        <p:spPr>
          <a:xfrm>
            <a:off x="4657724" y="0"/>
            <a:ext cx="7534275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600" b="1" dirty="0">
                <a:solidFill>
                  <a:srgbClr val="1F1F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Chop Saw</a:t>
            </a:r>
            <a:r>
              <a:rPr lang="en-US" sz="3600" b="1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Cutter :</a:t>
            </a:r>
          </a:p>
          <a:p>
            <a:pPr algn="l"/>
            <a:endParaRPr lang="en-US" sz="3200" b="0" i="0" dirty="0">
              <a:solidFill>
                <a:srgbClr val="1F1F1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l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Always wear eye protection and gloves.</a:t>
            </a:r>
          </a:p>
          <a:p>
            <a:pPr marL="457200" indent="-457200" algn="l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Inspect the blade and guard for damage before use.</a:t>
            </a:r>
          </a:p>
          <a:p>
            <a:pPr marL="457200" indent="-457200" algn="l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Secure the material firmly before cutting.</a:t>
            </a:r>
          </a:p>
          <a:p>
            <a:pPr marL="457200" indent="-457200" algn="l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Never reach over or under the blade while it is running.</a:t>
            </a:r>
          </a:p>
          <a:p>
            <a:pPr marL="457200" indent="-457200" algn="l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Use the correct blade for the material being cut.</a:t>
            </a:r>
          </a:p>
          <a:p>
            <a:endParaRPr lang="en-US" sz="2800" b="1" dirty="0">
              <a:solidFill>
                <a:srgbClr val="1F1F1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70B75AB-FEF9-4C65-8EB5-183968E0530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0000"/>
          <a:stretch/>
        </p:blipFill>
        <p:spPr>
          <a:xfrm>
            <a:off x="204787" y="2380147"/>
            <a:ext cx="4224338" cy="218598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287BB7B-04E5-488D-AAAB-22B3949356A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2000"/>
          <a:stretch/>
        </p:blipFill>
        <p:spPr>
          <a:xfrm>
            <a:off x="204787" y="175662"/>
            <a:ext cx="4224338" cy="218598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9113982-5C74-4B73-BE24-F251859CE88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8000"/>
          <a:stretch/>
        </p:blipFill>
        <p:spPr>
          <a:xfrm>
            <a:off x="204787" y="4529137"/>
            <a:ext cx="4224338" cy="217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8634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AC6058B-B3FF-49BB-ADFF-419D41FC52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7725" y="1"/>
            <a:ext cx="7534275" cy="6333564"/>
          </a:xfrm>
        </p:spPr>
        <p:txBody>
          <a:bodyPr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IN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BEC188-BB64-4DBB-9A74-F89D8FD2C3AC}"/>
              </a:ext>
            </a:extLst>
          </p:cNvPr>
          <p:cNvSpPr txBox="1"/>
          <p:nvPr/>
        </p:nvSpPr>
        <p:spPr>
          <a:xfrm>
            <a:off x="4657725" y="0"/>
            <a:ext cx="7534275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Manual Bending Machine:</a:t>
            </a:r>
          </a:p>
          <a:p>
            <a:endParaRPr lang="en-US" sz="3600" b="1" i="0" dirty="0">
              <a:solidFill>
                <a:srgbClr val="1F1F1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Set the ram height and stroke to the appropriate settings for the job.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Make sure the dies are properly aligned and securely installed in the press. </a:t>
            </a:r>
            <a:endParaRPr lang="en-US" sz="2800" dirty="0">
              <a:solidFill>
                <a:srgbClr val="1F1F1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Do not lean over the machine or reach under the ram while it is in motion.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Never place your hands or fingers between the dies or under the ram when the press is in operation.</a:t>
            </a:r>
            <a:endParaRPr lang="en-US" sz="2800" dirty="0">
              <a:solidFill>
                <a:srgbClr val="1F1F1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Do not overload the press.</a:t>
            </a:r>
            <a:endParaRPr lang="en-I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6296CC2-9F5E-4524-B172-B3B7F5BE7E6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721"/>
          <a:stretch/>
        </p:blipFill>
        <p:spPr>
          <a:xfrm>
            <a:off x="209784" y="194872"/>
            <a:ext cx="4257285" cy="299053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0959D54-5ECE-428A-B620-39ECB1D0386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8721"/>
          <a:stretch/>
        </p:blipFill>
        <p:spPr>
          <a:xfrm>
            <a:off x="209783" y="3029792"/>
            <a:ext cx="4257285" cy="3303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7415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9286AD2-18A9-4868-A4E3-7A2097A20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FD68DA-43BA-4508-8DE2-BA9BB7B2FA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89754" y="639097"/>
            <a:ext cx="6253317" cy="3686015"/>
          </a:xfrm>
        </p:spPr>
        <p:txBody>
          <a:bodyPr>
            <a:normAutofit/>
          </a:bodyPr>
          <a:lstStyle/>
          <a:p>
            <a:r>
              <a:rPr lang="en-US" sz="8000" dirty="0">
                <a:solidFill>
                  <a:schemeClr val="tx2">
                    <a:lumMod val="50000"/>
                  </a:schemeClr>
                </a:solidFill>
              </a:rPr>
              <a:t>WIRING &amp; ASSEMBLY SHOP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E9CFF2-3777-4FF4-A759-8491175B0B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89753" y="4672739"/>
            <a:ext cx="6269347" cy="1021498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SAFETY PROCEDURES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7A7CD63-7EC3-44F3-95D0-595C4019FF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27754" y="4498925"/>
            <a:ext cx="5636107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F02CCCAF-9854-4D1F-829C-56A90BD859D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879"/>
          <a:stretch/>
        </p:blipFill>
        <p:spPr>
          <a:xfrm>
            <a:off x="0" y="0"/>
            <a:ext cx="5025843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D209E78-4DE3-0B5F-C115-CBA7C8B0C2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71678" y="0"/>
            <a:ext cx="2420322" cy="719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823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AC6058B-B3FF-49BB-ADFF-419D41FC52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7725" y="1"/>
            <a:ext cx="7534275" cy="6333564"/>
          </a:xfrm>
        </p:spPr>
        <p:txBody>
          <a:bodyPr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IN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6098817-D506-4760-B6ED-130528790242}"/>
              </a:ext>
            </a:extLst>
          </p:cNvPr>
          <p:cNvSpPr txBox="1"/>
          <p:nvPr/>
        </p:nvSpPr>
        <p:spPr>
          <a:xfrm>
            <a:off x="4657725" y="0"/>
            <a:ext cx="7534275" cy="7386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Wiring:</a:t>
            </a:r>
          </a:p>
          <a:p>
            <a:endParaRPr lang="en-US" sz="3200" dirty="0">
              <a:solidFill>
                <a:srgbClr val="1F1F1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32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Before starting work, check for damage, sharp edges, or burrs on panels and trays.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32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Avoid pulling or twisting wires excessively.</a:t>
            </a:r>
            <a:endParaRPr lang="en-US" sz="3200" dirty="0">
              <a:solidFill>
                <a:srgbClr val="1F1F1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32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Make secure and proper terminations using appropriate tools and connectors.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32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Work with a partner: Never work alone on energized electrical systems.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IN" sz="32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Secure wires properly</a:t>
            </a:r>
            <a:r>
              <a:rPr lang="en-US" sz="3200" dirty="0">
                <a:solidFill>
                  <a:srgbClr val="1F1F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p</a:t>
            </a:r>
            <a:r>
              <a:rPr lang="en-US" sz="32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revent loose wires and potential hazards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endParaRPr lang="en-US" sz="3200" b="0" i="0" dirty="0">
              <a:solidFill>
                <a:srgbClr val="1F1F1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IN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43634F2-6BE8-4FB5-BC3E-13275B692E5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951"/>
          <a:stretch/>
        </p:blipFill>
        <p:spPr>
          <a:xfrm>
            <a:off x="235703" y="1865917"/>
            <a:ext cx="4171405" cy="2601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2303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9286AD2-18A9-4868-A4E3-7A2097A20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FD68DA-43BA-4508-8DE2-BA9BB7B2FA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89754" y="639097"/>
            <a:ext cx="6253317" cy="3686015"/>
          </a:xfrm>
        </p:spPr>
        <p:txBody>
          <a:bodyPr>
            <a:normAutofit/>
          </a:bodyPr>
          <a:lstStyle/>
          <a:p>
            <a:r>
              <a:rPr lang="en-US" sz="8000" dirty="0">
                <a:solidFill>
                  <a:schemeClr val="tx2">
                    <a:lumMod val="50000"/>
                  </a:schemeClr>
                </a:solidFill>
              </a:rPr>
              <a:t>WINDING SHOP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E9CFF2-3777-4FF4-A759-8491175B0B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89753" y="4672739"/>
            <a:ext cx="6269347" cy="1021498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SAFETY PROCEDURES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7A7CD63-7EC3-44F3-95D0-595C4019FF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27754" y="4498925"/>
            <a:ext cx="5636107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B4274F99-ACAA-4D3D-8C3D-B25D12566F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4299614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152025D-A1F9-668B-9167-02A34ED97B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71678" y="0"/>
            <a:ext cx="2420322" cy="719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839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AC6058B-B3FF-49BB-ADFF-419D41FC52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7725" y="1"/>
            <a:ext cx="7534275" cy="6333564"/>
          </a:xfrm>
        </p:spPr>
        <p:txBody>
          <a:bodyPr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IN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6098817-D506-4760-B6ED-130528790242}"/>
              </a:ext>
            </a:extLst>
          </p:cNvPr>
          <p:cNvSpPr txBox="1"/>
          <p:nvPr/>
        </p:nvSpPr>
        <p:spPr>
          <a:xfrm>
            <a:off x="4657725" y="0"/>
            <a:ext cx="7534275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dirty="0">
              <a:solidFill>
                <a:srgbClr val="1F1F1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Courier New" panose="02070309020205020404" pitchFamily="49" charset="0"/>
              <a:buChar char="o"/>
            </a:pPr>
            <a:endParaRPr lang="en-US" sz="3200" b="0" i="0" dirty="0">
              <a:solidFill>
                <a:srgbClr val="1F1F1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IN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343FB63-6B56-4EBD-BBED-CC67708700C0}"/>
              </a:ext>
            </a:extLst>
          </p:cNvPr>
          <p:cNvSpPr txBox="1"/>
          <p:nvPr/>
        </p:nvSpPr>
        <p:spPr>
          <a:xfrm>
            <a:off x="4657725" y="0"/>
            <a:ext cx="7534275" cy="6678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600" b="1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Resistor Winding:</a:t>
            </a:r>
          </a:p>
          <a:p>
            <a:pPr algn="just"/>
            <a:endParaRPr lang="en-US" sz="2800" b="0" i="0" dirty="0">
              <a:solidFill>
                <a:srgbClr val="1F1F1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Always wear appropriate personal protective equipment, this includes safety glasses, gloves, shoes.</a:t>
            </a:r>
          </a:p>
          <a:p>
            <a:pPr marL="285750" indent="-28575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While operating resistor making machine, pay close attention to the machine's operation.</a:t>
            </a:r>
          </a:p>
          <a:p>
            <a:pPr marL="285750" indent="-28575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8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Ensure it's fully stopped before making any adjustments or clearing Resistor Making Machine.</a:t>
            </a:r>
          </a:p>
          <a:p>
            <a:pPr marL="285750" indent="-285750" algn="just">
              <a:buFont typeface="Courier New" panose="02070309020205020404" pitchFamily="49" charset="0"/>
              <a:buChar char="o"/>
            </a:pPr>
            <a:endParaRPr lang="en-I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4">
            <a:extLst>
              <a:ext uri="{FF2B5EF4-FFF2-40B4-BE49-F238E27FC236}">
                <a16:creationId xmlns:a16="http://schemas.microsoft.com/office/drawing/2014/main" id="{45ECC698-A095-4E99-96B3-0246611667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480" y="155822"/>
            <a:ext cx="4402027" cy="1792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Updated PPE Regulations: What you need to know - Professional Builder">
            <a:extLst>
              <a:ext uri="{FF2B5EF4-FFF2-40B4-BE49-F238E27FC236}">
                <a16:creationId xmlns:a16="http://schemas.microsoft.com/office/drawing/2014/main" id="{B3779936-0CEA-4F50-A863-3E75A85355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480" y="4762245"/>
            <a:ext cx="4402028" cy="1939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EC4AC52-CDD4-42E2-8847-841BC4E32E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3138" y="1948721"/>
            <a:ext cx="4398369" cy="2813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7287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AC6058B-B3FF-49BB-ADFF-419D41FC52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7725" y="1"/>
            <a:ext cx="7534275" cy="6333564"/>
          </a:xfrm>
        </p:spPr>
        <p:txBody>
          <a:bodyPr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IN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6098817-D506-4760-B6ED-130528790242}"/>
              </a:ext>
            </a:extLst>
          </p:cNvPr>
          <p:cNvSpPr txBox="1"/>
          <p:nvPr/>
        </p:nvSpPr>
        <p:spPr>
          <a:xfrm>
            <a:off x="4657725" y="0"/>
            <a:ext cx="7534275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dirty="0">
              <a:solidFill>
                <a:srgbClr val="1F1F1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Courier New" panose="02070309020205020404" pitchFamily="49" charset="0"/>
              <a:buChar char="o"/>
            </a:pPr>
            <a:endParaRPr lang="en-US" sz="3200" b="0" i="0" dirty="0">
              <a:solidFill>
                <a:srgbClr val="1F1F1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IN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343FB63-6B56-4EBD-BBED-CC67708700C0}"/>
              </a:ext>
            </a:extLst>
          </p:cNvPr>
          <p:cNvSpPr txBox="1"/>
          <p:nvPr/>
        </p:nvSpPr>
        <p:spPr>
          <a:xfrm>
            <a:off x="4657725" y="0"/>
            <a:ext cx="7534275" cy="7540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600" b="1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Reactor Winding:</a:t>
            </a:r>
          </a:p>
          <a:p>
            <a:pPr algn="just"/>
            <a:endParaRPr lang="en-US" sz="2800" b="0" i="0" dirty="0">
              <a:solidFill>
                <a:srgbClr val="1F1F1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Courier New" panose="02070309020205020404" pitchFamily="49" charset="0"/>
              <a:buChar char="o"/>
            </a:pPr>
            <a:r>
              <a:rPr lang="en-US" sz="28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Always wear appropriate personal protective equipment, this includes safety glasses, gloves, shoes.</a:t>
            </a:r>
          </a:p>
          <a:p>
            <a:pPr algn="just"/>
            <a:endParaRPr lang="en-US" sz="28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Courier New" panose="02070309020205020404" pitchFamily="49" charset="0"/>
              <a:buChar char="o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While operating reactor machine, p</a:t>
            </a:r>
            <a:r>
              <a:rPr lang="en-US" sz="28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ay close attention to the machine's operation.</a:t>
            </a:r>
          </a:p>
          <a:p>
            <a:pPr algn="just"/>
            <a:endParaRPr lang="en-US" sz="28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Wear safety glasses with appropriate shade lenses to shield your eyes from harmful UV radiation, sparks and spatter while brazing.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 aware of your surroundings and potential hazards.</a:t>
            </a:r>
          </a:p>
          <a:p>
            <a:br>
              <a:rPr lang="en-US" sz="2800" dirty="0">
                <a:solidFill>
                  <a:srgbClr val="1F1F1F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</a:br>
            <a:endParaRPr lang="en-IN" sz="2800" dirty="0">
              <a:solidFill>
                <a:srgbClr val="1F1F1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EADBEB9-D660-4D8B-A1BE-3864D813D3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461" y="262218"/>
            <a:ext cx="4348348" cy="6333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827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40000"/>
                <a:lumOff val="6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B30AAE5-5702-4839-B837-D8F037D202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56647"/>
            <a:ext cx="12192000" cy="580135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9E0B902-147F-4BDB-9E19-1C5D278DE928}"/>
              </a:ext>
            </a:extLst>
          </p:cNvPr>
          <p:cNvSpPr txBox="1"/>
          <p:nvPr/>
        </p:nvSpPr>
        <p:spPr>
          <a:xfrm>
            <a:off x="284813" y="194872"/>
            <a:ext cx="111526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Nearest </a:t>
            </a:r>
            <a:r>
              <a:rPr lang="en-US" sz="3600" b="1" dirty="0">
                <a:solidFill>
                  <a:srgbClr val="1F1F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Multi-specialist </a:t>
            </a:r>
            <a:r>
              <a:rPr lang="en-IN" sz="3600" b="1" dirty="0">
                <a:solidFill>
                  <a:srgbClr val="1F1F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I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ospitals to the SARMAN</a:t>
            </a:r>
          </a:p>
          <a:p>
            <a:endParaRPr lang="en-IN" sz="2000" dirty="0"/>
          </a:p>
        </p:txBody>
      </p:sp>
    </p:spTree>
    <p:extLst>
      <p:ext uri="{BB962C8B-B14F-4D97-AF65-F5344CB8AC3E}">
        <p14:creationId xmlns:p14="http://schemas.microsoft.com/office/powerpoint/2010/main" val="3039194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AC6058B-B3FF-49BB-ADFF-419D41FC52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7725" y="1"/>
            <a:ext cx="7534275" cy="6333564"/>
          </a:xfrm>
        </p:spPr>
        <p:txBody>
          <a:bodyPr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IN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6098817-D506-4760-B6ED-130528790242}"/>
              </a:ext>
            </a:extLst>
          </p:cNvPr>
          <p:cNvSpPr txBox="1"/>
          <p:nvPr/>
        </p:nvSpPr>
        <p:spPr>
          <a:xfrm>
            <a:off x="4657724" y="797063"/>
            <a:ext cx="7534275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dirty="0">
              <a:solidFill>
                <a:srgbClr val="1F1F1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440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Your suggestions are welcome, kindly give your suggestions through suggestion box placed near project cabin.</a:t>
            </a:r>
          </a:p>
          <a:p>
            <a:endParaRPr lang="en-IN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2B83D52-0FC3-4431-AF61-9E5505B5FC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6577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2507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AC6058B-B3FF-49BB-ADFF-419D41FC52C7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2338467" y="0"/>
            <a:ext cx="3102964" cy="1169233"/>
          </a:xfrm>
        </p:spPr>
        <p:txBody>
          <a:bodyPr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THANK YOU</a:t>
            </a:r>
            <a:endParaRPr lang="en-IN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6098817-D506-4760-B6ED-130528790242}"/>
              </a:ext>
            </a:extLst>
          </p:cNvPr>
          <p:cNvSpPr txBox="1"/>
          <p:nvPr/>
        </p:nvSpPr>
        <p:spPr>
          <a:xfrm>
            <a:off x="1789217" y="1266509"/>
            <a:ext cx="753427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endParaRPr lang="en-US" sz="3200" b="0" i="0" dirty="0">
              <a:solidFill>
                <a:srgbClr val="1F1F1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IN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7DD30A3-5FD1-4E56-874C-A7A23D3BBA4E}"/>
              </a:ext>
            </a:extLst>
          </p:cNvPr>
          <p:cNvSpPr/>
          <p:nvPr/>
        </p:nvSpPr>
        <p:spPr>
          <a:xfrm>
            <a:off x="0" y="0"/>
            <a:ext cx="6595672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6114BD3-EDA3-443A-ABED-D4A153F52564}"/>
              </a:ext>
            </a:extLst>
          </p:cNvPr>
          <p:cNvSpPr/>
          <p:nvPr/>
        </p:nvSpPr>
        <p:spPr>
          <a:xfrm>
            <a:off x="6595672" y="0"/>
            <a:ext cx="5596328" cy="6858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92599F2-A99D-4B94-86AE-8147F0194241}"/>
              </a:ext>
            </a:extLst>
          </p:cNvPr>
          <p:cNvSpPr txBox="1"/>
          <p:nvPr/>
        </p:nvSpPr>
        <p:spPr>
          <a:xfrm>
            <a:off x="404735" y="1943617"/>
            <a:ext cx="1113769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1500" dirty="0">
                <a:solidFill>
                  <a:schemeClr val="bg1"/>
                </a:solidFill>
                <a:latin typeface="Berlin Sans FB Demi" panose="020E0802020502020306" pitchFamily="34" charset="0"/>
              </a:rPr>
              <a:t> THANK</a:t>
            </a:r>
            <a:r>
              <a:rPr lang="en-IN" sz="11500" dirty="0">
                <a:latin typeface="Berlin Sans FB Demi" panose="020E0802020502020306" pitchFamily="34" charset="0"/>
              </a:rPr>
              <a:t>     YOU</a:t>
            </a:r>
          </a:p>
        </p:txBody>
      </p:sp>
    </p:spTree>
    <p:extLst>
      <p:ext uri="{BB962C8B-B14F-4D97-AF65-F5344CB8AC3E}">
        <p14:creationId xmlns:p14="http://schemas.microsoft.com/office/powerpoint/2010/main" val="3284610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ustom">
  <a:themeElements>
    <a:clrScheme name="Custom 37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9BA8B7"/>
      </a:accent1>
      <a:accent2>
        <a:srgbClr val="E6A02E"/>
      </a:accent2>
      <a:accent3>
        <a:srgbClr val="BF6A3B"/>
      </a:accent3>
      <a:accent4>
        <a:srgbClr val="92987A"/>
      </a:accent4>
      <a:accent5>
        <a:srgbClr val="857659"/>
      </a:accent5>
      <a:accent6>
        <a:srgbClr val="A0988C"/>
      </a:accent6>
      <a:hlink>
        <a:srgbClr val="00B0F0"/>
      </a:hlink>
      <a:folHlink>
        <a:srgbClr val="738F97"/>
      </a:folHlink>
    </a:clrScheme>
    <a:fontScheme name="Retrospect">
      <a:majorFont>
        <a:latin typeface="Bookman Old Style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WO.pptx" id="{80AA9D2D-EE59-4148-A11E-A51EEE828B28}" vid="{AEAFD717-D3C8-4034-8F7E-D5220B0CCEB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7" ma:contentTypeDescription="Create a new document." ma:contentTypeScope="" ma:versionID="c6f9a84f66a9c8b9a21755b9ffafb945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27df39e3e7036dff54f89ddd5805ce72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9DAD249-BF80-48EF-9AFB-36A11BCDC2C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F4F4D41-822D-40F2-A7AC-E4E6CB36CA7A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3.xml><?xml version="1.0" encoding="utf-8"?>
<ds:datastoreItem xmlns:ds="http://schemas.openxmlformats.org/officeDocument/2006/customXml" ds:itemID="{C5A59D56-2157-4202-9D02-F44E447A241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{A284D4BC-6AC2-4612-9700-E07C94158C47}tf56160789_win32</Template>
  <TotalTime>1215</TotalTime>
  <Words>840</Words>
  <Application>Microsoft Office PowerPoint</Application>
  <PresentationFormat>Widescreen</PresentationFormat>
  <Paragraphs>115</Paragraphs>
  <Slides>20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Berlin Sans FB Demi</vt:lpstr>
      <vt:lpstr>Bookman Old Style</vt:lpstr>
      <vt:lpstr>Calibri</vt:lpstr>
      <vt:lpstr>Courier New</vt:lpstr>
      <vt:lpstr>Franklin Gothic Book</vt:lpstr>
      <vt:lpstr>Times New Roman</vt:lpstr>
      <vt:lpstr>Custom</vt:lpstr>
      <vt:lpstr>PowerPoint Presentation</vt:lpstr>
      <vt:lpstr>MACHINE SHOP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FABRICATION SHOP</vt:lpstr>
      <vt:lpstr>PowerPoint Presentation</vt:lpstr>
      <vt:lpstr>PowerPoint Presentation</vt:lpstr>
      <vt:lpstr>PowerPoint Presentation</vt:lpstr>
      <vt:lpstr>WIRING &amp; ASSEMBLY SHOP</vt:lpstr>
      <vt:lpstr>PowerPoint Presentation</vt:lpstr>
      <vt:lpstr>WINDING SHOP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MACHINE SHOP</dc:title>
  <dc:creator>barguderahul123@gmail.com</dc:creator>
  <cp:lastModifiedBy>ASIB</cp:lastModifiedBy>
  <cp:revision>55</cp:revision>
  <dcterms:created xsi:type="dcterms:W3CDTF">2023-12-28T12:14:56Z</dcterms:created>
  <dcterms:modified xsi:type="dcterms:W3CDTF">2024-01-04T06:33:02Z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