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media/image10.jpg" ContentType="image/jpg"/>
  <Override PartName="/ppt/media/image30.jpg" ContentType="image/jpg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37"/>
  </p:normalViewPr>
  <p:slideViewPr>
    <p:cSldViewPr snapToGrid="0" snapToObjects="1">
      <p:cViewPr varScale="1">
        <p:scale>
          <a:sx n="47" d="100"/>
          <a:sy n="47" d="100"/>
        </p:scale>
        <p:origin x="232" y="9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viewProps" Target="view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presProps" Target="presProps.xml" /><Relationship Id="rId30" Type="http://schemas.openxmlformats.org/officeDocument/2006/relationships/tableStyles" Target="tableStyle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65548E-B8E3-A846-B862-BED4769F29AA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70D24F-1C0E-FC41-B28B-D3AB6E71E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10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70D24F-1C0E-FC41-B28B-D3AB6E71E08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060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1.pn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E3DB8-D697-644F-9D36-688FCCE378E8}" type="datetimeFigureOut">
              <a:rPr lang="en-US" smtClean="0"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01977-90DD-7544-BA19-4018233B2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288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7" Type="http://schemas.openxmlformats.org/officeDocument/2006/relationships/image" Target="../media/image15.png" /><Relationship Id="rId2" Type="http://schemas.openxmlformats.org/officeDocument/2006/relationships/image" Target="../media/image10.jp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4.png" /><Relationship Id="rId5" Type="http://schemas.openxmlformats.org/officeDocument/2006/relationships/image" Target="../media/image13.png" /><Relationship Id="rId4" Type="http://schemas.openxmlformats.org/officeDocument/2006/relationships/image" Target="../media/image12.png" 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 /><Relationship Id="rId3" Type="http://schemas.openxmlformats.org/officeDocument/2006/relationships/image" Target="../media/image17.png" /><Relationship Id="rId7" Type="http://schemas.openxmlformats.org/officeDocument/2006/relationships/image" Target="../media/image21.png" /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20.png" /><Relationship Id="rId5" Type="http://schemas.openxmlformats.org/officeDocument/2006/relationships/image" Target="../media/image19.png" /><Relationship Id="rId10" Type="http://schemas.openxmlformats.org/officeDocument/2006/relationships/image" Target="../media/image24.png" /><Relationship Id="rId4" Type="http://schemas.openxmlformats.org/officeDocument/2006/relationships/image" Target="../media/image18.png" /><Relationship Id="rId9" Type="http://schemas.openxmlformats.org/officeDocument/2006/relationships/image" Target="../media/image23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26.png" /><Relationship Id="rId4" Type="http://schemas.openxmlformats.org/officeDocument/2006/relationships/image" Target="../media/image25.png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 /><Relationship Id="rId2" Type="http://schemas.openxmlformats.org/officeDocument/2006/relationships/image" Target="../media/image28.pn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4.png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30.jp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31.png" /><Relationship Id="rId4" Type="http://schemas.openxmlformats.org/officeDocument/2006/relationships/image" Target="../media/image14.png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 /><Relationship Id="rId2" Type="http://schemas.openxmlformats.org/officeDocument/2006/relationships/image" Target="../media/image10.jp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 /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4.png" /><Relationship Id="rId4" Type="http://schemas.openxmlformats.org/officeDocument/2006/relationships/image" Target="../media/image30.jpg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 /><Relationship Id="rId2" Type="http://schemas.openxmlformats.org/officeDocument/2006/relationships/image" Target="../media/image35.pn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 /><Relationship Id="rId2" Type="http://schemas.openxmlformats.org/officeDocument/2006/relationships/image" Target="../media/image37.pn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health.us19.list-manage.com/track/click?u=5d358769e5f779a1a830c2bd0&amp;id=ec883c812f&amp;e=d6ca90f91a" TargetMode="External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6.xml" /><Relationship Id="rId4" Type="http://schemas.openxmlformats.org/officeDocument/2006/relationships/hyperlink" Target="https://www.health.gov.au/initiatives-and-programs/operation-covid-shield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87040"/>
              </p:ext>
            </p:extLst>
          </p:nvPr>
        </p:nvGraphicFramePr>
        <p:xfrm>
          <a:off x="914401" y="4433454"/>
          <a:ext cx="10889672" cy="2105890"/>
        </p:xfrm>
        <a:graphic>
          <a:graphicData uri="http://schemas.openxmlformats.org/drawingml/2006/table">
            <a:tbl>
              <a:tblPr/>
              <a:tblGrid>
                <a:gridCol w="36372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72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152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1178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  <a:latin typeface="Times New Roman" charset="0"/>
                        </a:rPr>
                        <a:t>AHLI KUMPULAN BIL </a:t>
                      </a:r>
                      <a:endParaRPr lang="en-US">
                        <a:effectLst/>
                        <a:latin typeface="Times New Roman" charset="0"/>
                      </a:endParaRP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  <a:latin typeface="Times New Roman" charset="0"/>
                        </a:rPr>
                        <a:t>NAMA </a:t>
                      </a:r>
                      <a:endParaRPr lang="en-US">
                        <a:effectLst/>
                        <a:latin typeface="Times New Roman" charset="0"/>
                      </a:endParaRP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  <a:latin typeface="Times New Roman" charset="0"/>
                        </a:rPr>
                        <a:t>NO.MATRIK </a:t>
                      </a:r>
                      <a:endParaRPr lang="en-US">
                        <a:effectLst/>
                        <a:latin typeface="Times New Roman" charset="0"/>
                      </a:endParaRP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1178">
                <a:tc>
                  <a:txBody>
                    <a:bodyPr/>
                    <a:lstStyle/>
                    <a:p>
                      <a:r>
                        <a:rPr lang="sk-SK">
                          <a:effectLst/>
                          <a:latin typeface="Times New Roman" charset="0"/>
                        </a:rPr>
                        <a:t>1. 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  <a:latin typeface="Times New Roman" charset="0"/>
                        </a:rPr>
                        <a:t>PUIRSEEN PEREIRA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  <a:latin typeface="Times New Roman" charset="0"/>
                        </a:rPr>
                        <a:t>A183383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1178">
                <a:tc>
                  <a:txBody>
                    <a:bodyPr/>
                    <a:lstStyle/>
                    <a:p>
                      <a:r>
                        <a:rPr lang="sk-SK">
                          <a:effectLst/>
                          <a:latin typeface="Times New Roman" charset="0"/>
                        </a:rPr>
                        <a:t>2. 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  <a:latin typeface="Times New Roman" charset="0"/>
                        </a:rPr>
                        <a:t>KALAIIVANII KRISHNAN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  <a:latin typeface="Times New Roman" charset="0"/>
                        </a:rPr>
                        <a:t>A183382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1178">
                <a:tc>
                  <a:txBody>
                    <a:bodyPr/>
                    <a:lstStyle/>
                    <a:p>
                      <a:r>
                        <a:rPr lang="sk-SK">
                          <a:effectLst/>
                          <a:latin typeface="Times New Roman" charset="0"/>
                        </a:rPr>
                        <a:t>3. 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  <a:latin typeface="Times New Roman" charset="0"/>
                        </a:rPr>
                        <a:t>YANG LOK LEE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i-FI">
                          <a:effectLst/>
                          <a:latin typeface="Times New Roman" charset="0"/>
                        </a:rPr>
                        <a:t>A183387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1178">
                <a:tc>
                  <a:txBody>
                    <a:bodyPr/>
                    <a:lstStyle/>
                    <a:p>
                      <a:r>
                        <a:rPr lang="sk-SK">
                          <a:effectLst/>
                          <a:latin typeface="Times New Roman" charset="0"/>
                        </a:rPr>
                        <a:t>4. 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  <a:latin typeface="Times New Roman" charset="0"/>
                        </a:rPr>
                        <a:t>THANASRIY CHANDRAN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  <a:latin typeface="Times New Roman" charset="0"/>
                        </a:rPr>
                        <a:t>A183381 </a:t>
                      </a:r>
                    </a:p>
                  </a:txBody>
                  <a:tcPr marL="63500" marR="635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32509" y="2320332"/>
            <a:ext cx="737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LWCW 2022  </a:t>
            </a:r>
          </a:p>
          <a:p>
            <a:pPr algn="ctr"/>
            <a:r>
              <a:rPr lang="en-US" sz="3200" b="1" dirty="0"/>
              <a:t>PENGURUSAN DAN ANALITIK DATA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509" y="113103"/>
            <a:ext cx="11471564" cy="194612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631382" y="2982553"/>
            <a:ext cx="2798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effectLst/>
                <a:latin typeface="Times New Roman" charset="0"/>
              </a:rPr>
              <a:t>         </a:t>
            </a:r>
            <a:r>
              <a:rPr lang="en-US" sz="3600" b="1" dirty="0">
                <a:effectLst/>
                <a:latin typeface="Times New Roman" charset="0"/>
              </a:rPr>
              <a:t>Australia</a:t>
            </a:r>
          </a:p>
          <a:p>
            <a:pPr algn="ctr"/>
            <a:endParaRPr lang="en-US" sz="2000" b="1" dirty="0">
              <a:effectLst/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178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LATAR BELAKANG NEGARA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7" y="2336873"/>
            <a:ext cx="9393381" cy="4202472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Australia ,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rasminya</a:t>
            </a:r>
            <a:r>
              <a:rPr lang="en-US" dirty="0"/>
              <a:t> </a:t>
            </a:r>
            <a:r>
              <a:rPr lang="en-US" dirty="0" err="1"/>
              <a:t>dipanggil</a:t>
            </a:r>
            <a:r>
              <a:rPr lang="en-US" dirty="0"/>
              <a:t> </a:t>
            </a:r>
            <a:r>
              <a:rPr lang="en-US" dirty="0" err="1"/>
              <a:t>Komanwel</a:t>
            </a:r>
            <a:r>
              <a:rPr lang="en-US" dirty="0"/>
              <a:t> Australia,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di </a:t>
            </a:r>
            <a:r>
              <a:rPr lang="en-US" dirty="0" err="1"/>
              <a:t>Hemisfera</a:t>
            </a:r>
            <a:r>
              <a:rPr lang="en-US" dirty="0"/>
              <a:t> Selatan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daripada</a:t>
            </a:r>
            <a:r>
              <a:rPr lang="en-US" dirty="0"/>
              <a:t> </a:t>
            </a:r>
            <a:r>
              <a:rPr lang="en-US" dirty="0" err="1"/>
              <a:t>tanah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benua</a:t>
            </a:r>
            <a:r>
              <a:rPr lang="en-US" dirty="0"/>
              <a:t> yang </a:t>
            </a:r>
            <a:r>
              <a:rPr lang="en-US" dirty="0" err="1"/>
              <a:t>terkecil</a:t>
            </a:r>
            <a:r>
              <a:rPr lang="en-US" dirty="0"/>
              <a:t> di </a:t>
            </a:r>
            <a:r>
              <a:rPr lang="en-US" dirty="0" err="1"/>
              <a:t>dunia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sebilangan</a:t>
            </a:r>
            <a:r>
              <a:rPr lang="en-US" dirty="0"/>
              <a:t> </a:t>
            </a:r>
            <a:r>
              <a:rPr lang="en-US" dirty="0" err="1"/>
              <a:t>pulau</a:t>
            </a:r>
            <a:r>
              <a:rPr lang="en-US" dirty="0"/>
              <a:t> di </a:t>
            </a:r>
            <a:r>
              <a:rPr lang="en-US" dirty="0" err="1"/>
              <a:t>Lautan</a:t>
            </a:r>
            <a:r>
              <a:rPr lang="en-US" dirty="0"/>
              <a:t> Selatan, Hindi,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Pasifik</a:t>
            </a:r>
            <a:r>
              <a:rPr lang="en-US" dirty="0"/>
              <a:t> .</a:t>
            </a:r>
          </a:p>
          <a:p>
            <a:pPr algn="just"/>
            <a:r>
              <a:rPr lang="en-US" dirty="0"/>
              <a:t>Tanah </a:t>
            </a:r>
            <a:r>
              <a:rPr lang="en-US" dirty="0" err="1"/>
              <a:t>besar</a:t>
            </a:r>
            <a:r>
              <a:rPr lang="en-US" dirty="0"/>
              <a:t> Australia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dihuni</a:t>
            </a:r>
            <a:r>
              <a:rPr lang="en-US" dirty="0"/>
              <a:t> </a:t>
            </a:r>
            <a:r>
              <a:rPr lang="en-US" dirty="0" err="1"/>
              <a:t>sejak</a:t>
            </a:r>
            <a:r>
              <a:rPr lang="en-US" dirty="0"/>
              <a:t> 60.000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orang-orang </a:t>
            </a:r>
            <a:r>
              <a:rPr lang="en-US" dirty="0" err="1"/>
              <a:t>asli</a:t>
            </a:r>
            <a:r>
              <a:rPr lang="en-US" dirty="0"/>
              <a:t> Australia. </a:t>
            </a:r>
          </a:p>
          <a:p>
            <a:pPr algn="just"/>
            <a:r>
              <a:rPr lang="en-US" dirty="0"/>
              <a:t>Population Australia </a:t>
            </a:r>
            <a:r>
              <a:rPr lang="en-US" dirty="0" err="1"/>
              <a:t>ialah</a:t>
            </a:r>
            <a:r>
              <a:rPr lang="en-US" dirty="0"/>
              <a:t> 20.6 million.</a:t>
            </a:r>
          </a:p>
          <a:p>
            <a:pPr algn="just"/>
            <a:r>
              <a:rPr lang="en-US" dirty="0"/>
              <a:t>Australia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mengekalkan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demokratik</a:t>
            </a:r>
            <a:r>
              <a:rPr lang="en-US" dirty="0"/>
              <a:t> liberal </a:t>
            </a:r>
          </a:p>
          <a:p>
            <a:pPr algn="just"/>
            <a:r>
              <a:rPr lang="en-US" dirty="0" err="1"/>
              <a:t>ndaraya-bandarya</a:t>
            </a:r>
            <a:r>
              <a:rPr lang="en-US" dirty="0"/>
              <a:t> </a:t>
            </a:r>
            <a:r>
              <a:rPr lang="en-US" dirty="0" err="1"/>
              <a:t>tepi</a:t>
            </a:r>
            <a:r>
              <a:rPr lang="en-US" dirty="0"/>
              <a:t> </a:t>
            </a:r>
            <a:r>
              <a:rPr lang="en-US" dirty="0" err="1"/>
              <a:t>pantai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Sydney, Melbourne, Brisbane, Adelaide, </a:t>
            </a:r>
            <a:r>
              <a:rPr lang="en-US" dirty="0" err="1"/>
              <a:t>dan</a:t>
            </a:r>
            <a:r>
              <a:rPr lang="en-US" dirty="0"/>
              <a:t> Perth. 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455" y="658787"/>
            <a:ext cx="1662545" cy="12698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9018" y="4876800"/>
            <a:ext cx="2012983" cy="166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32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dirty="0"/>
              <a:t>2.0 POLA KES COVID -19</a:t>
            </a:r>
            <a:br>
              <a:rPr lang="en-MY" dirty="0"/>
            </a:br>
            <a:r>
              <a:rPr lang="en-MY" dirty="0" err="1"/>
              <a:t>Bilangan</a:t>
            </a:r>
            <a:r>
              <a:rPr lang="en-MY" dirty="0"/>
              <a:t> </a:t>
            </a:r>
            <a:r>
              <a:rPr lang="en-MY" dirty="0" err="1"/>
              <a:t>Kes</a:t>
            </a:r>
            <a:r>
              <a:rPr lang="en-MY" dirty="0"/>
              <a:t> </a:t>
            </a:r>
            <a:r>
              <a:rPr lang="en-MY" dirty="0" err="1"/>
              <a:t>Berdasarkan</a:t>
            </a:r>
            <a:r>
              <a:rPr lang="en-MY" dirty="0"/>
              <a:t> </a:t>
            </a:r>
            <a:r>
              <a:rPr lang="en-MY" dirty="0" err="1"/>
              <a:t>Populasi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 err="1">
                <a:solidFill>
                  <a:schemeClr val="bg1"/>
                </a:solidFill>
              </a:rPr>
              <a:t>Keseluruhan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bilangan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kes</a:t>
            </a:r>
            <a:r>
              <a:rPr lang="en-MY" dirty="0">
                <a:solidFill>
                  <a:schemeClr val="bg1"/>
                </a:solidFill>
              </a:rPr>
              <a:t> Covid-19 di </a:t>
            </a:r>
            <a:r>
              <a:rPr lang="en-MY" dirty="0" err="1">
                <a:solidFill>
                  <a:schemeClr val="bg1"/>
                </a:solidFill>
              </a:rPr>
              <a:t>Austaralia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berdasarkan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populasi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penduduk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adalah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sebanyak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sz="2800" dirty="0">
                <a:solidFill>
                  <a:schemeClr val="bg1"/>
                </a:solidFill>
              </a:rPr>
              <a:t>k 170,458 </a:t>
            </a:r>
            <a:r>
              <a:rPr lang="en-MY" sz="2800" dirty="0" err="1">
                <a:solidFill>
                  <a:schemeClr val="bg1"/>
                </a:solidFill>
              </a:rPr>
              <a:t>kes</a:t>
            </a:r>
            <a:r>
              <a:rPr lang="en-MY" sz="2800" dirty="0">
                <a:solidFill>
                  <a:schemeClr val="bg1"/>
                </a:solidFill>
              </a:rPr>
              <a:t> Covid-19 </a:t>
            </a:r>
            <a:r>
              <a:rPr lang="en-MY" sz="2800" dirty="0" err="1">
                <a:solidFill>
                  <a:schemeClr val="bg1"/>
                </a:solidFill>
              </a:rPr>
              <a:t>telah</a:t>
            </a:r>
            <a:r>
              <a:rPr lang="en-MY" sz="2800" dirty="0">
                <a:solidFill>
                  <a:schemeClr val="bg1"/>
                </a:solidFill>
              </a:rPr>
              <a:t> </a:t>
            </a:r>
            <a:r>
              <a:rPr lang="en-MY" sz="2800" dirty="0" err="1">
                <a:solidFill>
                  <a:schemeClr val="bg1"/>
                </a:solidFill>
              </a:rPr>
              <a:t>dilaporkan</a:t>
            </a:r>
            <a:r>
              <a:rPr lang="en-MY" sz="2800" dirty="0">
                <a:solidFill>
                  <a:schemeClr val="bg1"/>
                </a:solidFill>
              </a:rPr>
              <a:t> di Australia </a:t>
            </a:r>
            <a:r>
              <a:rPr lang="en-MY" sz="2800" dirty="0" err="1">
                <a:solidFill>
                  <a:schemeClr val="bg1"/>
                </a:solidFill>
              </a:rPr>
              <a:t>termasuk</a:t>
            </a:r>
            <a:r>
              <a:rPr lang="en-MY" sz="2800" dirty="0">
                <a:solidFill>
                  <a:schemeClr val="bg1"/>
                </a:solidFill>
              </a:rPr>
              <a:t> 1,734 </a:t>
            </a:r>
            <a:r>
              <a:rPr lang="en-MY" sz="2800" dirty="0" err="1">
                <a:solidFill>
                  <a:schemeClr val="bg1"/>
                </a:solidFill>
              </a:rPr>
              <a:t>meninggal</a:t>
            </a:r>
            <a:r>
              <a:rPr lang="en-MY" sz="2800" dirty="0">
                <a:solidFill>
                  <a:schemeClr val="bg1"/>
                </a:solidFill>
              </a:rPr>
              <a:t> </a:t>
            </a:r>
            <a:r>
              <a:rPr lang="en-MY" sz="2800" dirty="0" err="1">
                <a:solidFill>
                  <a:schemeClr val="bg1"/>
                </a:solidFill>
              </a:rPr>
              <a:t>dan</a:t>
            </a:r>
            <a:r>
              <a:rPr lang="en-MY" sz="2800" dirty="0">
                <a:solidFill>
                  <a:schemeClr val="bg1"/>
                </a:solidFill>
              </a:rPr>
              <a:t> </a:t>
            </a:r>
            <a:r>
              <a:rPr lang="en-MY" sz="2800" dirty="0" err="1">
                <a:solidFill>
                  <a:schemeClr val="bg1"/>
                </a:solidFill>
              </a:rPr>
              <a:t>lebih</a:t>
            </a:r>
            <a:r>
              <a:rPr lang="en-MY" sz="2800" dirty="0">
                <a:solidFill>
                  <a:schemeClr val="bg1"/>
                </a:solidFill>
              </a:rPr>
              <a:t> </a:t>
            </a:r>
            <a:r>
              <a:rPr lang="en-MY" sz="2800" dirty="0" err="1">
                <a:solidFill>
                  <a:schemeClr val="bg1"/>
                </a:solidFill>
              </a:rPr>
              <a:t>kurang</a:t>
            </a:r>
            <a:r>
              <a:rPr lang="en-MY" sz="2800" dirty="0">
                <a:solidFill>
                  <a:schemeClr val="bg1"/>
                </a:solidFill>
              </a:rPr>
              <a:t> 25,917 </a:t>
            </a:r>
            <a:r>
              <a:rPr lang="en-MY" sz="2800" dirty="0" err="1">
                <a:solidFill>
                  <a:schemeClr val="bg1"/>
                </a:solidFill>
              </a:rPr>
              <a:t>kes</a:t>
            </a:r>
            <a:r>
              <a:rPr lang="en-MY" sz="2800" dirty="0">
                <a:solidFill>
                  <a:schemeClr val="bg1"/>
                </a:solidFill>
              </a:rPr>
              <a:t> </a:t>
            </a:r>
            <a:r>
              <a:rPr lang="en-MY" sz="2800" dirty="0" err="1">
                <a:solidFill>
                  <a:schemeClr val="bg1"/>
                </a:solidFill>
              </a:rPr>
              <a:t>aktif</a:t>
            </a:r>
            <a:r>
              <a:rPr lang="en-MY" sz="2800" dirty="0">
                <a:solidFill>
                  <a:schemeClr val="bg1"/>
                </a:solidFill>
              </a:rPr>
              <a:t> .</a:t>
            </a:r>
            <a:endParaRPr lang="en-MY" dirty="0">
              <a:solidFill>
                <a:schemeClr val="bg1"/>
              </a:solidFill>
            </a:endParaRPr>
          </a:p>
          <a:p>
            <a:endParaRPr lang="en-MY" dirty="0">
              <a:solidFill>
                <a:schemeClr val="bg1"/>
              </a:solidFill>
            </a:endParaRPr>
          </a:p>
          <a:p>
            <a:r>
              <a:rPr lang="en-MY" dirty="0">
                <a:solidFill>
                  <a:schemeClr val="bg1"/>
                </a:solidFill>
              </a:rPr>
              <a:t>Wilayah yang </a:t>
            </a:r>
            <a:r>
              <a:rPr lang="en-MY" dirty="0" err="1">
                <a:solidFill>
                  <a:schemeClr val="bg1"/>
                </a:solidFill>
              </a:rPr>
              <a:t>mencatatkan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kes</a:t>
            </a:r>
            <a:r>
              <a:rPr lang="en-MY" dirty="0">
                <a:solidFill>
                  <a:schemeClr val="bg1"/>
                </a:solidFill>
              </a:rPr>
              <a:t> covid-19 </a:t>
            </a:r>
            <a:r>
              <a:rPr lang="en-MY" dirty="0" err="1">
                <a:solidFill>
                  <a:schemeClr val="bg1"/>
                </a:solidFill>
              </a:rPr>
              <a:t>tertinggi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adalah</a:t>
            </a:r>
            <a:r>
              <a:rPr lang="en-MY" dirty="0">
                <a:solidFill>
                  <a:schemeClr val="bg1"/>
                </a:solidFill>
              </a:rPr>
              <a:t> Victoria </a:t>
            </a:r>
            <a:r>
              <a:rPr lang="en-MY" dirty="0" err="1">
                <a:solidFill>
                  <a:schemeClr val="bg1"/>
                </a:solidFill>
              </a:rPr>
              <a:t>iaitu</a:t>
            </a:r>
            <a:r>
              <a:rPr lang="en-MY" dirty="0">
                <a:solidFill>
                  <a:schemeClr val="bg1"/>
                </a:solidFill>
              </a:rPr>
              <a:t> </a:t>
            </a:r>
            <a:r>
              <a:rPr lang="en-MY" dirty="0" err="1">
                <a:solidFill>
                  <a:schemeClr val="bg1"/>
                </a:solidFill>
              </a:rPr>
              <a:t>sebanyak</a:t>
            </a:r>
            <a:r>
              <a:rPr lang="en-MY" dirty="0">
                <a:solidFill>
                  <a:schemeClr val="bg1"/>
                </a:solidFill>
              </a:rPr>
              <a:t> 91217</a:t>
            </a:r>
            <a:br>
              <a:rPr lang="en-MY" dirty="0">
                <a:latin typeface="Arial Black" pitchFamily="34" charset="0"/>
              </a:rPr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268" y="4897872"/>
            <a:ext cx="2381828" cy="1686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460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dirty="0"/>
              <a:t>POLA KES COVID -19</a:t>
            </a:r>
            <a:br>
              <a:rPr lang="en-MY" dirty="0"/>
            </a:br>
            <a:r>
              <a:rPr lang="en-MY" dirty="0" err="1"/>
              <a:t>Tarikh</a:t>
            </a:r>
            <a:r>
              <a:rPr lang="en-MY" dirty="0"/>
              <a:t> </a:t>
            </a:r>
            <a:r>
              <a:rPr lang="en-MY" dirty="0" err="1"/>
              <a:t>pertama</a:t>
            </a:r>
            <a:r>
              <a:rPr lang="en-MY" dirty="0"/>
              <a:t> </a:t>
            </a:r>
            <a:r>
              <a:rPr lang="en-MY" dirty="0" err="1"/>
              <a:t>kes</a:t>
            </a:r>
            <a:r>
              <a:rPr lang="en-MY" dirty="0"/>
              <a:t> </a:t>
            </a:r>
            <a:r>
              <a:rPr lang="en-MY" dirty="0" err="1"/>
              <a:t>jangkitan</a:t>
            </a:r>
            <a:r>
              <a:rPr lang="en-MY" dirty="0"/>
              <a:t> </a:t>
            </a:r>
            <a:r>
              <a:rPr lang="en-MY" dirty="0" err="1"/>
              <a:t>dan</a:t>
            </a:r>
            <a:r>
              <a:rPr lang="en-MY" dirty="0"/>
              <a:t> </a:t>
            </a:r>
            <a:r>
              <a:rPr lang="en-MY" dirty="0" err="1"/>
              <a:t>kematian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2"/>
            <a:ext cx="10735824" cy="3814546"/>
          </a:xfrm>
        </p:spPr>
        <p:txBody>
          <a:bodyPr/>
          <a:lstStyle/>
          <a:p>
            <a:pPr algn="just"/>
            <a:r>
              <a:rPr lang="en-MY" dirty="0" err="1"/>
              <a:t>Menurut</a:t>
            </a:r>
            <a:r>
              <a:rPr lang="en-MY" dirty="0"/>
              <a:t> </a:t>
            </a:r>
            <a:r>
              <a:rPr lang="en-MY" dirty="0" err="1"/>
              <a:t>Pertubuhan</a:t>
            </a:r>
            <a:r>
              <a:rPr lang="en-MY" dirty="0"/>
              <a:t> </a:t>
            </a:r>
            <a:r>
              <a:rPr lang="en-MY" dirty="0" err="1"/>
              <a:t>Kesihatan</a:t>
            </a:r>
            <a:r>
              <a:rPr lang="en-MY" dirty="0"/>
              <a:t> </a:t>
            </a:r>
            <a:r>
              <a:rPr lang="en-MY" dirty="0" err="1"/>
              <a:t>Dunia</a:t>
            </a:r>
            <a:r>
              <a:rPr lang="en-MY" dirty="0"/>
              <a:t> (World Health Organization) </a:t>
            </a:r>
            <a:r>
              <a:rPr lang="en-MY" dirty="0" err="1"/>
              <a:t>menyatakan</a:t>
            </a:r>
            <a:r>
              <a:rPr lang="en-MY" dirty="0"/>
              <a:t> </a:t>
            </a:r>
            <a:r>
              <a:rPr lang="en-MY" dirty="0" err="1"/>
              <a:t>kes</a:t>
            </a:r>
            <a:r>
              <a:rPr lang="en-MY" dirty="0"/>
              <a:t> </a:t>
            </a:r>
            <a:r>
              <a:rPr lang="en-MY" dirty="0" err="1"/>
              <a:t>pertama</a:t>
            </a:r>
            <a:r>
              <a:rPr lang="en-MY" dirty="0"/>
              <a:t> </a:t>
            </a:r>
            <a:r>
              <a:rPr lang="en-MY" dirty="0" err="1"/>
              <a:t>jangkitan</a:t>
            </a:r>
            <a:r>
              <a:rPr lang="en-MY" dirty="0"/>
              <a:t> covid-19 di Australia </a:t>
            </a:r>
            <a:r>
              <a:rPr lang="en-MY" dirty="0" err="1"/>
              <a:t>telah</a:t>
            </a:r>
            <a:r>
              <a:rPr lang="en-MY" dirty="0"/>
              <a:t> </a:t>
            </a:r>
            <a:r>
              <a:rPr lang="en-MY" dirty="0" err="1"/>
              <a:t>disahkan</a:t>
            </a:r>
            <a:r>
              <a:rPr lang="en-MY" dirty="0"/>
              <a:t> </a:t>
            </a:r>
            <a:r>
              <a:rPr lang="en-MY" dirty="0" err="1"/>
              <a:t>oleh</a:t>
            </a:r>
            <a:r>
              <a:rPr lang="en-MY" dirty="0"/>
              <a:t> </a:t>
            </a:r>
            <a:r>
              <a:rPr lang="en-MY" dirty="0" err="1"/>
              <a:t>pegawai</a:t>
            </a:r>
            <a:r>
              <a:rPr lang="en-MY" dirty="0"/>
              <a:t> </a:t>
            </a:r>
            <a:r>
              <a:rPr lang="en-MY" dirty="0" err="1"/>
              <a:t>kesihatan</a:t>
            </a:r>
            <a:r>
              <a:rPr lang="en-MY" dirty="0"/>
              <a:t> Victoria </a:t>
            </a:r>
            <a:r>
              <a:rPr lang="en-MY" dirty="0" err="1"/>
              <a:t>pada</a:t>
            </a:r>
            <a:r>
              <a:rPr lang="en-MY" dirty="0"/>
              <a:t> 25 </a:t>
            </a:r>
            <a:r>
              <a:rPr lang="en-MY" dirty="0" err="1"/>
              <a:t>Januari</a:t>
            </a:r>
            <a:r>
              <a:rPr lang="en-MY" dirty="0"/>
              <a:t> 2020</a:t>
            </a:r>
          </a:p>
          <a:p>
            <a:pPr algn="just"/>
            <a:r>
              <a:rPr lang="en-MY" dirty="0" err="1"/>
              <a:t>Pesakit</a:t>
            </a:r>
            <a:r>
              <a:rPr lang="en-MY" dirty="0"/>
              <a:t> </a:t>
            </a:r>
            <a:r>
              <a:rPr lang="en-MY" dirty="0" err="1"/>
              <a:t>merupakan</a:t>
            </a:r>
            <a:r>
              <a:rPr lang="en-MY" dirty="0"/>
              <a:t> </a:t>
            </a:r>
            <a:r>
              <a:rPr lang="en-MY" dirty="0" err="1"/>
              <a:t>seorang</a:t>
            </a:r>
            <a:r>
              <a:rPr lang="en-MY" dirty="0"/>
              <a:t> </a:t>
            </a:r>
            <a:r>
              <a:rPr lang="en-MY" dirty="0" err="1"/>
              <a:t>lelaki</a:t>
            </a:r>
            <a:r>
              <a:rPr lang="en-MY" dirty="0"/>
              <a:t> </a:t>
            </a:r>
            <a:r>
              <a:rPr lang="en-MY" dirty="0" err="1"/>
              <a:t>warganegara</a:t>
            </a:r>
            <a:r>
              <a:rPr lang="en-MY" dirty="0"/>
              <a:t> China yang </a:t>
            </a:r>
            <a:r>
              <a:rPr lang="en-MY" dirty="0" err="1"/>
              <a:t>datang</a:t>
            </a:r>
            <a:r>
              <a:rPr lang="en-MY" dirty="0"/>
              <a:t> </a:t>
            </a:r>
            <a:r>
              <a:rPr lang="en-MY" dirty="0" err="1"/>
              <a:t>ke</a:t>
            </a:r>
            <a:r>
              <a:rPr lang="en-MY" dirty="0"/>
              <a:t> Melbourne </a:t>
            </a:r>
            <a:r>
              <a:rPr lang="en-MY" dirty="0" err="1"/>
              <a:t>dari</a:t>
            </a:r>
            <a:r>
              <a:rPr lang="en-MY" dirty="0"/>
              <a:t> </a:t>
            </a:r>
            <a:r>
              <a:rPr lang="en-MY" dirty="0" err="1"/>
              <a:t>Guandong</a:t>
            </a:r>
            <a:r>
              <a:rPr lang="en-MY" dirty="0"/>
              <a:t>, China </a:t>
            </a:r>
            <a:r>
              <a:rPr lang="en-MY" dirty="0" err="1"/>
              <a:t>pada</a:t>
            </a:r>
            <a:r>
              <a:rPr lang="en-MY" dirty="0"/>
              <a:t> 19 </a:t>
            </a:r>
            <a:r>
              <a:rPr lang="en-MY" dirty="0" err="1"/>
              <a:t>Januari</a:t>
            </a:r>
            <a:r>
              <a:rPr lang="en-MY" dirty="0"/>
              <a:t> 2021.</a:t>
            </a:r>
          </a:p>
          <a:p>
            <a:pPr algn="just"/>
            <a:r>
              <a:rPr lang="en-MY" dirty="0" err="1"/>
              <a:t>Menurut</a:t>
            </a:r>
            <a:r>
              <a:rPr lang="en-MY" dirty="0"/>
              <a:t> </a:t>
            </a:r>
            <a:r>
              <a:rPr lang="en-MY" dirty="0" err="1"/>
              <a:t>Ketua</a:t>
            </a:r>
            <a:r>
              <a:rPr lang="en-MY" dirty="0"/>
              <a:t> </a:t>
            </a:r>
            <a:r>
              <a:rPr lang="en-MY" dirty="0" err="1"/>
              <a:t>Pegawai</a:t>
            </a:r>
            <a:r>
              <a:rPr lang="en-MY" dirty="0"/>
              <a:t> </a:t>
            </a:r>
            <a:r>
              <a:rPr lang="en-MY" dirty="0" err="1"/>
              <a:t>Kesihatan</a:t>
            </a:r>
            <a:r>
              <a:rPr lang="en-MY" dirty="0"/>
              <a:t> </a:t>
            </a:r>
            <a:r>
              <a:rPr lang="en-MY" dirty="0" err="1"/>
              <a:t>Austaralia</a:t>
            </a:r>
            <a:r>
              <a:rPr lang="en-MY" dirty="0"/>
              <a:t> </a:t>
            </a:r>
            <a:r>
              <a:rPr lang="en-MY" dirty="0" err="1"/>
              <a:t>Barat,mengesahkan</a:t>
            </a:r>
            <a:r>
              <a:rPr lang="en-MY" dirty="0"/>
              <a:t> </a:t>
            </a:r>
            <a:r>
              <a:rPr lang="en-MY" dirty="0" err="1"/>
              <a:t>bahawa</a:t>
            </a:r>
            <a:r>
              <a:rPr lang="en-MY" dirty="0"/>
              <a:t> </a:t>
            </a:r>
            <a:r>
              <a:rPr lang="en-MY" dirty="0" err="1"/>
              <a:t>pada</a:t>
            </a:r>
            <a:r>
              <a:rPr lang="en-MY" dirty="0"/>
              <a:t> 1 Mac 2020 </a:t>
            </a:r>
            <a:r>
              <a:rPr lang="en-MY" dirty="0" err="1"/>
              <a:t>terdapat</a:t>
            </a:r>
            <a:r>
              <a:rPr lang="en-MY" dirty="0"/>
              <a:t> </a:t>
            </a:r>
            <a:r>
              <a:rPr lang="en-MY" dirty="0" err="1"/>
              <a:t>seorang</a:t>
            </a:r>
            <a:r>
              <a:rPr lang="en-MY" dirty="0"/>
              <a:t> </a:t>
            </a:r>
            <a:r>
              <a:rPr lang="en-MY" dirty="0" err="1"/>
              <a:t>lelaki</a:t>
            </a:r>
            <a:r>
              <a:rPr lang="en-MY" dirty="0"/>
              <a:t> </a:t>
            </a:r>
            <a:r>
              <a:rPr lang="en-MY" dirty="0" err="1"/>
              <a:t>berumur</a:t>
            </a:r>
            <a:r>
              <a:rPr lang="en-MY" dirty="0"/>
              <a:t> 78 </a:t>
            </a:r>
            <a:r>
              <a:rPr lang="en-MY" dirty="0" err="1"/>
              <a:t>tahun</a:t>
            </a:r>
            <a:r>
              <a:rPr lang="en-MY" dirty="0"/>
              <a:t> </a:t>
            </a:r>
            <a:r>
              <a:rPr lang="en-MY" dirty="0" err="1"/>
              <a:t>meningal</a:t>
            </a:r>
            <a:r>
              <a:rPr lang="en-MY" dirty="0"/>
              <a:t> </a:t>
            </a:r>
            <a:r>
              <a:rPr lang="en-MY" dirty="0" err="1"/>
              <a:t>dunia</a:t>
            </a:r>
            <a:r>
              <a:rPr lang="en-MY" dirty="0"/>
              <a:t> </a:t>
            </a:r>
            <a:r>
              <a:rPr lang="en-MY" dirty="0" err="1"/>
              <a:t>akibat</a:t>
            </a:r>
            <a:r>
              <a:rPr lang="en-MY" dirty="0"/>
              <a:t> Covid-19</a:t>
            </a:r>
          </a:p>
          <a:p>
            <a:endParaRPr lang="en-MY" dirty="0"/>
          </a:p>
          <a:p>
            <a:pPr>
              <a:buNone/>
            </a:pP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03019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dirty="0"/>
              <a:t>POLA KES COVID -19</a:t>
            </a:r>
            <a:br>
              <a:rPr lang="en-MY" dirty="0"/>
            </a:br>
            <a:r>
              <a:rPr lang="en-MY" dirty="0" err="1"/>
              <a:t>Analisa</a:t>
            </a:r>
            <a:r>
              <a:rPr lang="en-MY" dirty="0"/>
              <a:t> </a:t>
            </a:r>
            <a:r>
              <a:rPr lang="en-MY" dirty="0" err="1"/>
              <a:t>Kes</a:t>
            </a:r>
            <a:r>
              <a:rPr lang="en-MY" dirty="0"/>
              <a:t> </a:t>
            </a:r>
            <a:r>
              <a:rPr lang="en-MY" dirty="0" err="1"/>
              <a:t>Keseluruhan</a:t>
            </a:r>
            <a:r>
              <a:rPr lang="en-MY" dirty="0"/>
              <a:t> </a:t>
            </a:r>
            <a:r>
              <a:rPr lang="en-MY" dirty="0" err="1"/>
              <a:t>mengikut</a:t>
            </a:r>
            <a:r>
              <a:rPr lang="en-MY" dirty="0"/>
              <a:t> </a:t>
            </a:r>
            <a:r>
              <a:rPr lang="en-MY" dirty="0" err="1"/>
              <a:t>bulan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052" y="2141452"/>
            <a:ext cx="9613861" cy="2015941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MY" dirty="0" err="1"/>
              <a:t>Pada</a:t>
            </a:r>
            <a:r>
              <a:rPr lang="en-MY" dirty="0"/>
              <a:t> </a:t>
            </a:r>
            <a:r>
              <a:rPr lang="en-MY" dirty="0" err="1"/>
              <a:t>bulan</a:t>
            </a:r>
            <a:r>
              <a:rPr lang="en-MY" dirty="0"/>
              <a:t> </a:t>
            </a:r>
            <a:r>
              <a:rPr lang="en-MY" dirty="0" err="1"/>
              <a:t>Oktober</a:t>
            </a:r>
            <a:r>
              <a:rPr lang="en-MY" dirty="0"/>
              <a:t> 2021, </a:t>
            </a:r>
            <a:r>
              <a:rPr lang="en-MY" dirty="0" err="1"/>
              <a:t>kes</a:t>
            </a:r>
            <a:r>
              <a:rPr lang="en-MY" dirty="0"/>
              <a:t> </a:t>
            </a:r>
            <a:r>
              <a:rPr lang="en-MY" dirty="0" err="1"/>
              <a:t>dilaporkan</a:t>
            </a:r>
            <a:r>
              <a:rPr lang="en-MY" dirty="0"/>
              <a:t> </a:t>
            </a:r>
            <a:r>
              <a:rPr lang="en-MY" dirty="0" err="1"/>
              <a:t>mula</a:t>
            </a:r>
            <a:r>
              <a:rPr lang="en-MY" dirty="0"/>
              <a:t> </a:t>
            </a:r>
            <a:r>
              <a:rPr lang="en-MY" dirty="0" err="1"/>
              <a:t>meningkat</a:t>
            </a:r>
            <a:r>
              <a:rPr lang="en-MY" dirty="0"/>
              <a:t> </a:t>
            </a:r>
            <a:r>
              <a:rPr lang="en-MY" dirty="0" err="1"/>
              <a:t>melebihi</a:t>
            </a:r>
            <a:r>
              <a:rPr lang="en-MY" dirty="0"/>
              <a:t> 2,000 </a:t>
            </a:r>
            <a:r>
              <a:rPr lang="en-MY" dirty="0" err="1"/>
              <a:t>setiap</a:t>
            </a:r>
            <a:r>
              <a:rPr lang="en-MY" dirty="0"/>
              <a:t> </a:t>
            </a:r>
            <a:r>
              <a:rPr lang="en-MY" dirty="0" err="1"/>
              <a:t>hari</a:t>
            </a:r>
            <a:endParaRPr lang="en-MY" dirty="0"/>
          </a:p>
          <a:p>
            <a:pPr algn="just"/>
            <a:r>
              <a:rPr lang="en-MY" dirty="0" err="1"/>
              <a:t>Pada</a:t>
            </a:r>
            <a:r>
              <a:rPr lang="en-MY" dirty="0"/>
              <a:t> 01 </a:t>
            </a:r>
            <a:r>
              <a:rPr lang="en-MY" dirty="0" err="1"/>
              <a:t>Oktober</a:t>
            </a:r>
            <a:r>
              <a:rPr lang="en-MY" dirty="0"/>
              <a:t> 2021 </a:t>
            </a:r>
            <a:r>
              <a:rPr lang="en-MY" dirty="0" err="1"/>
              <a:t>sebanyak</a:t>
            </a:r>
            <a:r>
              <a:rPr lang="en-MY" dirty="0"/>
              <a:t> 2,048 </a:t>
            </a:r>
            <a:r>
              <a:rPr lang="en-MY" dirty="0" err="1"/>
              <a:t>kes</a:t>
            </a:r>
            <a:r>
              <a:rPr lang="en-MY" dirty="0"/>
              <a:t> </a:t>
            </a:r>
            <a:r>
              <a:rPr lang="en-MY" dirty="0" err="1"/>
              <a:t>telah</a:t>
            </a:r>
            <a:r>
              <a:rPr lang="en-MY" dirty="0"/>
              <a:t> </a:t>
            </a:r>
            <a:r>
              <a:rPr lang="en-MY" dirty="0" err="1"/>
              <a:t>dilaporkan</a:t>
            </a:r>
            <a:r>
              <a:rPr lang="en-MY" dirty="0"/>
              <a:t> </a:t>
            </a:r>
            <a:r>
              <a:rPr lang="en-MY" dirty="0" err="1"/>
              <a:t>dan</a:t>
            </a:r>
            <a:r>
              <a:rPr lang="en-MY" dirty="0"/>
              <a:t> </a:t>
            </a:r>
            <a:r>
              <a:rPr lang="en-MY" dirty="0" err="1"/>
              <a:t>sepanjang</a:t>
            </a:r>
            <a:r>
              <a:rPr lang="en-MY" dirty="0"/>
              <a:t> </a:t>
            </a:r>
            <a:r>
              <a:rPr lang="en-MY" dirty="0" err="1"/>
              <a:t>minggu</a:t>
            </a:r>
            <a:r>
              <a:rPr lang="en-MY" dirty="0"/>
              <a:t> </a:t>
            </a:r>
            <a:r>
              <a:rPr lang="en-MY" dirty="0" err="1"/>
              <a:t>pertama</a:t>
            </a:r>
            <a:r>
              <a:rPr lang="en-MY" dirty="0"/>
              <a:t> </a:t>
            </a:r>
            <a:r>
              <a:rPr lang="en-MY" dirty="0" err="1"/>
              <a:t>kes</a:t>
            </a:r>
            <a:r>
              <a:rPr lang="en-MY" dirty="0"/>
              <a:t> paling </a:t>
            </a:r>
            <a:r>
              <a:rPr lang="en-MY" dirty="0" err="1"/>
              <a:t>banyak</a:t>
            </a:r>
            <a:r>
              <a:rPr lang="en-MY" dirty="0"/>
              <a:t> yang </a:t>
            </a:r>
            <a:r>
              <a:rPr lang="en-MY" dirty="0" err="1"/>
              <a:t>dicatatkan</a:t>
            </a:r>
            <a:r>
              <a:rPr lang="en-MY" dirty="0"/>
              <a:t> </a:t>
            </a:r>
            <a:r>
              <a:rPr lang="en-MY" dirty="0" err="1"/>
              <a:t>ialah</a:t>
            </a:r>
            <a:r>
              <a:rPr lang="en-MY" dirty="0"/>
              <a:t> 2,389 </a:t>
            </a:r>
            <a:r>
              <a:rPr lang="en-MY" dirty="0" err="1"/>
              <a:t>kes</a:t>
            </a:r>
            <a:endParaRPr lang="en-MY" dirty="0"/>
          </a:p>
          <a:p>
            <a:pPr algn="just"/>
            <a:r>
              <a:rPr lang="en-MY" dirty="0" err="1"/>
              <a:t>Kes</a:t>
            </a:r>
            <a:r>
              <a:rPr lang="en-MY" dirty="0"/>
              <a:t> paling </a:t>
            </a:r>
            <a:r>
              <a:rPr lang="en-MY" dirty="0" err="1"/>
              <a:t>tinggi</a:t>
            </a:r>
            <a:r>
              <a:rPr lang="en-MY" dirty="0"/>
              <a:t> yang </a:t>
            </a:r>
            <a:r>
              <a:rPr lang="en-MY" dirty="0" err="1"/>
              <a:t>dilaporkan</a:t>
            </a:r>
            <a:r>
              <a:rPr lang="en-MY" dirty="0"/>
              <a:t> </a:t>
            </a:r>
            <a:r>
              <a:rPr lang="en-MY" dirty="0" err="1"/>
              <a:t>ialah</a:t>
            </a:r>
            <a:r>
              <a:rPr lang="en-MY" dirty="0"/>
              <a:t> </a:t>
            </a:r>
            <a:r>
              <a:rPr lang="en-MY" dirty="0" err="1"/>
              <a:t>pada</a:t>
            </a:r>
            <a:r>
              <a:rPr lang="en-MY" dirty="0"/>
              <a:t> 14 </a:t>
            </a:r>
            <a:r>
              <a:rPr lang="en-MY" dirty="0" err="1"/>
              <a:t>Oktober</a:t>
            </a:r>
            <a:r>
              <a:rPr lang="en-MY" dirty="0"/>
              <a:t> 2021 </a:t>
            </a:r>
            <a:r>
              <a:rPr lang="en-MY" dirty="0" err="1"/>
              <a:t>iaitu</a:t>
            </a:r>
            <a:r>
              <a:rPr lang="en-MY" dirty="0"/>
              <a:t> </a:t>
            </a:r>
            <a:r>
              <a:rPr lang="en-MY" dirty="0" err="1"/>
              <a:t>sebanyak</a:t>
            </a:r>
            <a:r>
              <a:rPr lang="en-MY" dirty="0"/>
              <a:t> 2,688</a:t>
            </a:r>
          </a:p>
          <a:p>
            <a:pPr>
              <a:buNone/>
            </a:pPr>
            <a:endParaRPr lang="en-MY" dirty="0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 l="9936" t="9610" r="37500" b="14114"/>
          <a:stretch>
            <a:fillRect/>
          </a:stretch>
        </p:blipFill>
        <p:spPr bwMode="auto">
          <a:xfrm>
            <a:off x="949361" y="4157393"/>
            <a:ext cx="9344821" cy="248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6938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MY" dirty="0"/>
              <a:t>POLA KES COVID -19</a:t>
            </a:r>
            <a:br>
              <a:rPr lang="en-MY" dirty="0"/>
            </a:br>
            <a:r>
              <a:rPr lang="en-MY" dirty="0" err="1"/>
              <a:t>Analisa</a:t>
            </a:r>
            <a:r>
              <a:rPr lang="en-MY" dirty="0"/>
              <a:t> </a:t>
            </a:r>
            <a:r>
              <a:rPr lang="en-MY" dirty="0" err="1"/>
              <a:t>Kes</a:t>
            </a:r>
            <a:r>
              <a:rPr lang="en-MY" dirty="0"/>
              <a:t> </a:t>
            </a:r>
            <a:r>
              <a:rPr lang="en-MY" dirty="0" err="1"/>
              <a:t>kematian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2253745"/>
            <a:ext cx="11471563" cy="1985745"/>
          </a:xfrm>
        </p:spPr>
        <p:txBody>
          <a:bodyPr/>
          <a:lstStyle/>
          <a:p>
            <a:pPr algn="just"/>
            <a:r>
              <a:rPr lang="sv-SE" dirty="0" err="1"/>
              <a:t>Kumulatif</a:t>
            </a:r>
            <a:r>
              <a:rPr lang="sv-SE" dirty="0"/>
              <a:t> </a:t>
            </a:r>
            <a:r>
              <a:rPr lang="sv-SE" dirty="0" err="1"/>
              <a:t>kes</a:t>
            </a:r>
            <a:r>
              <a:rPr lang="sv-SE" dirty="0"/>
              <a:t> kematian di Australia mula </a:t>
            </a:r>
            <a:r>
              <a:rPr lang="sv-SE" dirty="0" err="1"/>
              <a:t>memasuki</a:t>
            </a:r>
            <a:r>
              <a:rPr lang="sv-SE" dirty="0"/>
              <a:t> </a:t>
            </a:r>
            <a:r>
              <a:rPr lang="sv-SE" dirty="0" err="1"/>
              <a:t>empat</a:t>
            </a:r>
            <a:r>
              <a:rPr lang="sv-SE" dirty="0"/>
              <a:t> </a:t>
            </a:r>
            <a:r>
              <a:rPr lang="sv-SE" dirty="0" err="1"/>
              <a:t>angka</a:t>
            </a:r>
            <a:r>
              <a:rPr lang="sv-SE" dirty="0"/>
              <a:t> </a:t>
            </a:r>
            <a:r>
              <a:rPr lang="sv-SE" dirty="0" err="1"/>
              <a:t>pada</a:t>
            </a:r>
            <a:r>
              <a:rPr lang="sv-SE" dirty="0"/>
              <a:t> </a:t>
            </a:r>
            <a:r>
              <a:rPr lang="sv-SE" dirty="0" err="1"/>
              <a:t>awal</a:t>
            </a:r>
            <a:r>
              <a:rPr lang="sv-SE" dirty="0"/>
              <a:t> bulan September dan </a:t>
            </a:r>
            <a:r>
              <a:rPr lang="sv-SE" dirty="0" err="1"/>
              <a:t>pada</a:t>
            </a:r>
            <a:r>
              <a:rPr lang="sv-SE" dirty="0"/>
              <a:t> </a:t>
            </a:r>
            <a:r>
              <a:rPr lang="sv-SE" dirty="0" err="1"/>
              <a:t>awal</a:t>
            </a:r>
            <a:r>
              <a:rPr lang="sv-SE" dirty="0"/>
              <a:t> bulan Oktober </a:t>
            </a:r>
            <a:r>
              <a:rPr lang="sv-SE" dirty="0" err="1"/>
              <a:t>angka</a:t>
            </a:r>
            <a:r>
              <a:rPr lang="sv-SE" dirty="0"/>
              <a:t> mula </a:t>
            </a:r>
            <a:r>
              <a:rPr lang="sv-SE" dirty="0" err="1"/>
              <a:t>meningkat</a:t>
            </a:r>
            <a:r>
              <a:rPr lang="sv-SE" dirty="0"/>
              <a:t> </a:t>
            </a:r>
            <a:r>
              <a:rPr lang="sv-SE" dirty="0" err="1"/>
              <a:t>melebihi</a:t>
            </a:r>
            <a:r>
              <a:rPr lang="sv-SE" dirty="0"/>
              <a:t> 1,300.</a:t>
            </a:r>
          </a:p>
          <a:p>
            <a:pPr algn="just"/>
            <a:r>
              <a:rPr lang="en-MY" dirty="0" err="1"/>
              <a:t>Pada</a:t>
            </a:r>
            <a:r>
              <a:rPr lang="en-MY" dirty="0"/>
              <a:t> </a:t>
            </a:r>
            <a:r>
              <a:rPr lang="en-MY" dirty="0" err="1"/>
              <a:t>hari</a:t>
            </a:r>
            <a:r>
              <a:rPr lang="en-MY" dirty="0"/>
              <a:t> </a:t>
            </a:r>
            <a:r>
              <a:rPr lang="en-MY" dirty="0" err="1"/>
              <a:t>pertama</a:t>
            </a:r>
            <a:r>
              <a:rPr lang="en-MY" dirty="0"/>
              <a:t> </a:t>
            </a:r>
            <a:r>
              <a:rPr lang="en-MY" dirty="0" err="1"/>
              <a:t>hingga</a:t>
            </a:r>
            <a:r>
              <a:rPr lang="en-MY" dirty="0"/>
              <a:t> </a:t>
            </a:r>
            <a:r>
              <a:rPr lang="en-MY" dirty="0" err="1"/>
              <a:t>akhir</a:t>
            </a:r>
            <a:r>
              <a:rPr lang="en-MY" dirty="0"/>
              <a:t> </a:t>
            </a:r>
            <a:r>
              <a:rPr lang="en-MY" dirty="0" err="1"/>
              <a:t>bulan</a:t>
            </a:r>
            <a:r>
              <a:rPr lang="en-MY" dirty="0"/>
              <a:t> </a:t>
            </a:r>
            <a:r>
              <a:rPr lang="en-MY" dirty="0" err="1"/>
              <a:t>Oktober</a:t>
            </a:r>
            <a:r>
              <a:rPr lang="en-MY" dirty="0"/>
              <a:t> </a:t>
            </a:r>
            <a:r>
              <a:rPr lang="en-MY" dirty="0" err="1"/>
              <a:t>kumulatif</a:t>
            </a:r>
            <a:r>
              <a:rPr lang="en-MY" dirty="0"/>
              <a:t> </a:t>
            </a:r>
            <a:r>
              <a:rPr lang="en-MY" dirty="0" err="1"/>
              <a:t>kes</a:t>
            </a:r>
            <a:r>
              <a:rPr lang="en-MY" dirty="0"/>
              <a:t> </a:t>
            </a:r>
            <a:r>
              <a:rPr lang="en-MY" dirty="0" err="1"/>
              <a:t>kematian</a:t>
            </a:r>
            <a:r>
              <a:rPr lang="en-MY" dirty="0"/>
              <a:t> COVID-19 </a:t>
            </a:r>
            <a:r>
              <a:rPr lang="en-MY" dirty="0" err="1"/>
              <a:t>terus</a:t>
            </a:r>
            <a:r>
              <a:rPr lang="en-MY" dirty="0"/>
              <a:t> </a:t>
            </a:r>
            <a:r>
              <a:rPr lang="en-MY" dirty="0" err="1"/>
              <a:t>meningkat</a:t>
            </a:r>
            <a:r>
              <a:rPr lang="en-MY" dirty="0"/>
              <a:t> </a:t>
            </a:r>
            <a:r>
              <a:rPr lang="en-MY" dirty="0" err="1"/>
              <a:t>sehingga</a:t>
            </a:r>
            <a:r>
              <a:rPr lang="en-MY" dirty="0"/>
              <a:t> </a:t>
            </a:r>
            <a:r>
              <a:rPr lang="en-MY" dirty="0" err="1"/>
              <a:t>mencapai</a:t>
            </a:r>
            <a:r>
              <a:rPr lang="en-MY" dirty="0"/>
              <a:t> 1,734 </a:t>
            </a:r>
            <a:r>
              <a:rPr lang="en-MY" dirty="0" err="1"/>
              <a:t>kematian</a:t>
            </a:r>
            <a:r>
              <a:rPr lang="en-MY" dirty="0"/>
              <a:t> </a:t>
            </a:r>
            <a:r>
              <a:rPr lang="en-MY" dirty="0" err="1"/>
              <a:t>pada</a:t>
            </a:r>
            <a:r>
              <a:rPr lang="en-MY" dirty="0"/>
              <a:t> 31 </a:t>
            </a:r>
            <a:r>
              <a:rPr lang="en-MY" dirty="0" err="1"/>
              <a:t>Oktober</a:t>
            </a:r>
            <a:r>
              <a:rPr lang="en-MY" dirty="0"/>
              <a:t> 2021</a:t>
            </a:r>
          </a:p>
          <a:p>
            <a:pPr>
              <a:buNone/>
            </a:pPr>
            <a:endParaRPr lang="en-MY" dirty="0"/>
          </a:p>
        </p:txBody>
      </p:sp>
      <p:pic>
        <p:nvPicPr>
          <p:cNvPr id="4" name="Picture 3" descr="C:\Users\ASUS\Desktop\Capture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538" y="4239490"/>
            <a:ext cx="11231697" cy="2299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5565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3.0 </a:t>
            </a:r>
            <a:r>
              <a:rPr lang="en-GB" dirty="0" err="1"/>
              <a:t>Polisi</a:t>
            </a:r>
            <a:r>
              <a:rPr lang="en-GB" dirty="0"/>
              <a:t> </a:t>
            </a:r>
            <a:r>
              <a:rPr lang="en-GB" dirty="0" err="1"/>
              <a:t>kerajaan</a:t>
            </a:r>
            <a:r>
              <a:rPr lang="en-GB" dirty="0"/>
              <a:t> </a:t>
            </a:r>
            <a:r>
              <a:rPr lang="en-GB" dirty="0" err="1"/>
              <a:t>mengawal</a:t>
            </a:r>
            <a:r>
              <a:rPr lang="en-GB" dirty="0"/>
              <a:t> </a:t>
            </a:r>
            <a:r>
              <a:rPr lang="en-GB" dirty="0" err="1"/>
              <a:t>pandemik</a:t>
            </a:r>
            <a:r>
              <a:rPr lang="en-GB" dirty="0"/>
              <a:t> covid-19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414" y="2050473"/>
            <a:ext cx="9961673" cy="451658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1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Februari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2020, Australia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melarang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kemasukan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warga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asing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yang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pernah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tanah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besar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China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mengarahkan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warganegara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yang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pulang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yang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telah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berada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di China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mengasingkan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diri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selama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14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hari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.</a:t>
            </a:r>
          </a:p>
          <a:p>
            <a:pPr algn="just"/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Australia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kemudiannya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mengenakan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larangan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atas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Iran (1 Mac), Korea Selatan (5 Mac)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Itali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(11 Mac).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Mulai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16 Mac,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semua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pelancong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yang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tiba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atau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pulang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Australia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perlu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dikuarantin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selama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14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hari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.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Kegagalan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untuk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mengasingkan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boleh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mengakibatkan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denda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$11,000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hingga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$50,000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kemungkinan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hukuman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penjara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,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bergantung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kepada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negeri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.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Kapal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persiaran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juga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dilarang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berlabuh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di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negara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itu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selama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30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hari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.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20 Mac, Australia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menutup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sempadannya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kepada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semua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bukan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pemastautin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bukan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Warganegara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Australia.</a:t>
            </a:r>
          </a:p>
          <a:p>
            <a:pPr algn="just"/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Sehingga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Mac 2020, 62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peratus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daripada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lebih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3,000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kes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koronavirus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di Australia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adalah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orang yang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pulang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dari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luar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negara</a:t>
            </a:r>
            <a:r>
              <a:rPr lang="en-MY" dirty="0"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.</a:t>
            </a:r>
          </a:p>
          <a:p>
            <a:pPr algn="just"/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Sempadan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antara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negeri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ditutup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 Mac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Tasmania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mengenakan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kuarantin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mandatori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semua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pengembara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penting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termasuk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penduduk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pulang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24 Mac, Australia Barat, Australia Selatan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Wilayah Utara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menutup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sempadan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mereka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semua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ketibaan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rentas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negeri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mesti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dikuarantin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selama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 April, Queensland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melarang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ketibaan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rentas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negeri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hanya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penduduk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Queensland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orang yang "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diketepikan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dibenarkan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masuk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Julai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kerajaan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Victoria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NSW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bersama-sama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menutup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sempadan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selepas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sejumlah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besar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bahagian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Melbourne.</a:t>
            </a:r>
          </a:p>
          <a:p>
            <a:pPr algn="just"/>
            <a:endParaRPr lang="en-US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000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Polisi</a:t>
            </a:r>
            <a:r>
              <a:rPr lang="en-GB" dirty="0"/>
              <a:t> </a:t>
            </a:r>
            <a:r>
              <a:rPr lang="en-GB" dirty="0" err="1"/>
              <a:t>kerajaan</a:t>
            </a:r>
            <a:r>
              <a:rPr lang="en-GB" dirty="0"/>
              <a:t> </a:t>
            </a:r>
            <a:r>
              <a:rPr lang="en-GB" dirty="0" err="1"/>
              <a:t>mengawal</a:t>
            </a:r>
            <a:r>
              <a:rPr lang="en-GB" dirty="0"/>
              <a:t> </a:t>
            </a:r>
            <a:r>
              <a:rPr lang="en-GB" dirty="0" err="1"/>
              <a:t>pandemik</a:t>
            </a:r>
            <a:r>
              <a:rPr lang="en-GB" dirty="0"/>
              <a:t> covid-19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2133600"/>
            <a:ext cx="11582400" cy="4932218"/>
          </a:xfrm>
        </p:spPr>
        <p:txBody>
          <a:bodyPr>
            <a:normAutofit fontScale="85000" lnSpcReduction="20000"/>
          </a:bodyPr>
          <a:lstStyle/>
          <a:p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Julai</a:t>
            </a: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semua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ketibaan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antarabangsa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Melbourne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digantung.Pada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Julai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pemimpin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negeri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wilayah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lain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bersetuju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mengurangkan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penerbangan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ketibaan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Australia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daripada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8,000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4,000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seminggu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meringankan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beban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kuarantin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hotel.</a:t>
            </a:r>
          </a:p>
          <a:p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29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Januari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2021,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keupayaan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warga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Australia yang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terperangkap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luar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negara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pulang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semakin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terjejas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apabila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UK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mengharamkan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penerbangan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terus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Emiriah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Arab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Bersatu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(UAE)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atas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kemungkinanpenyebaran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COVID-19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Afrika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Selatan.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Kedua-dua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syarikat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penerbangan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Etihad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Emirates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berpangkalan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 UAE. </a:t>
            </a: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Perintah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berkurung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semalaman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diperkenalkan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 Victoria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Ogos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2020,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dilanjutkan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13 September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digantung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27 September.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Seorang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hakim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Mahkamah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Agung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memutuskan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perintah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berkurung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18 Mac 2020, Australia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mengisytiharkan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kecemasan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biosekuriti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manusia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kerana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ancaman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terhadap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kesihatan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manusia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ditimbulkan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oleh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pandemik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COVID-19,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berikutan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mesyuarat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Majlis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Keselamatan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Negara,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Menteri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Kesihatan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melarang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kapal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persiaran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antarabangsa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memasuki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pelabuhan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Australia.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Larangan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itu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berlangsung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sehingga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17hb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seawal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Disember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2021.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Kabinet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Negeri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bersetuju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 Mac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peraturan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berkurung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sosial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sebanyak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empat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meter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persegi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(43 kaki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persegi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bagi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setiap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orang di mana-mana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ruang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tertutup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yang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dikuatkuasakan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melalui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undang-undang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negeri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wilayah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22 Mac 2020,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kerajaan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NSW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Victoria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mengenakan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penutupan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mandatori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perkhidmatan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penting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manakala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kerajaan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Australia Barat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Australia Selatan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menguatkuasakan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penutupan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MY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sempadan</a:t>
            </a:r>
            <a:r>
              <a:rPr lang="en-MY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682230" y="3244334"/>
            <a:ext cx="4827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Polisi</a:t>
            </a:r>
            <a:r>
              <a:rPr lang="en-GB" dirty="0"/>
              <a:t> </a:t>
            </a:r>
            <a:r>
              <a:rPr lang="en-GB" dirty="0" err="1"/>
              <a:t>kerajaan</a:t>
            </a:r>
            <a:r>
              <a:rPr lang="en-GB" dirty="0"/>
              <a:t> </a:t>
            </a:r>
            <a:r>
              <a:rPr lang="en-GB" dirty="0" err="1"/>
              <a:t>mengawal</a:t>
            </a:r>
            <a:r>
              <a:rPr lang="en-GB" dirty="0"/>
              <a:t> </a:t>
            </a:r>
            <a:r>
              <a:rPr lang="en-GB" dirty="0" err="1"/>
              <a:t>pandemik</a:t>
            </a:r>
            <a:r>
              <a:rPr lang="en-GB" dirty="0"/>
              <a:t> covid-19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561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97549-04FF-4DDE-AA20-3CF334F8C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2881745"/>
            <a:ext cx="8728364" cy="1107996"/>
          </a:xfrm>
        </p:spPr>
        <p:txBody>
          <a:bodyPr/>
          <a:lstStyle/>
          <a:p>
            <a:r>
              <a:rPr lang="en-US" sz="3600" dirty="0">
                <a:latin typeface="Berlin Sans FB Demi" panose="020E0802020502020306" pitchFamily="34" charset="0"/>
              </a:rPr>
              <a:t>3.2 Implementation of vaccination programs at the National level</a:t>
            </a:r>
          </a:p>
        </p:txBody>
      </p:sp>
    </p:spTree>
    <p:extLst>
      <p:ext uri="{BB962C8B-B14F-4D97-AF65-F5344CB8AC3E}">
        <p14:creationId xmlns:p14="http://schemas.microsoft.com/office/powerpoint/2010/main" val="1048842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46676" y="1743455"/>
            <a:ext cx="6766559" cy="43601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33644" y="1266444"/>
            <a:ext cx="4381500" cy="11094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972436" y="2660396"/>
            <a:ext cx="1917064" cy="37338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45720" marR="5080" indent="-33655">
              <a:lnSpc>
                <a:spcPts val="1300"/>
              </a:lnSpc>
              <a:spcBef>
                <a:spcPts val="260"/>
              </a:spcBef>
            </a:pP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of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people over the age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of</a:t>
            </a:r>
            <a:r>
              <a:rPr sz="1200" spc="-105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16  have had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at least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one</a:t>
            </a:r>
            <a:r>
              <a:rPr sz="1200" spc="-11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dose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81988" y="1337818"/>
            <a:ext cx="246824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3663AE"/>
                </a:solidFill>
                <a:latin typeface="Arial Black"/>
                <a:cs typeface="Arial Black"/>
              </a:rPr>
              <a:t>19,456,324</a:t>
            </a:r>
            <a:endParaRPr sz="3200" dirty="0">
              <a:latin typeface="Arial Black"/>
              <a:cs typeface="Arial Black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12873" y="2006980"/>
            <a:ext cx="1040765" cy="68199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389255">
              <a:lnSpc>
                <a:spcPct val="100000"/>
              </a:lnSpc>
              <a:spcBef>
                <a:spcPts val="380"/>
              </a:spcBef>
            </a:pP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dose</a:t>
            </a:r>
            <a:endParaRPr sz="1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2400" dirty="0">
                <a:solidFill>
                  <a:srgbClr val="3664AD"/>
                </a:solidFill>
                <a:latin typeface="Arial Black"/>
                <a:cs typeface="Arial Black"/>
              </a:rPr>
              <a:t>9</a:t>
            </a:r>
            <a:r>
              <a:rPr sz="2400" spc="-10" dirty="0">
                <a:solidFill>
                  <a:srgbClr val="3664AD"/>
                </a:solidFill>
                <a:latin typeface="Arial Black"/>
                <a:cs typeface="Arial Black"/>
              </a:rPr>
              <a:t>4</a:t>
            </a:r>
            <a:r>
              <a:rPr sz="2400" dirty="0">
                <a:solidFill>
                  <a:srgbClr val="3664AD"/>
                </a:solidFill>
                <a:latin typeface="Arial Black"/>
                <a:cs typeface="Arial Black"/>
              </a:rPr>
              <a:t>.4%</a:t>
            </a:r>
            <a:endParaRPr sz="2400" dirty="0">
              <a:latin typeface="Arial Black"/>
              <a:cs typeface="Arial Blac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04994" y="3268471"/>
            <a:ext cx="1166495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ts val="2135"/>
              </a:lnSpc>
              <a:spcBef>
                <a:spcPts val="100"/>
              </a:spcBef>
            </a:pP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NSW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ts val="2010"/>
              </a:lnSpc>
            </a:pP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13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,6</a:t>
            </a: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99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,8</a:t>
            </a: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5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9</a:t>
            </a:r>
            <a:endParaRPr sz="1800">
              <a:latin typeface="Arial"/>
              <a:cs typeface="Arial"/>
            </a:endParaRPr>
          </a:p>
          <a:p>
            <a:pPr marL="52069" marR="39370" algn="ctr">
              <a:lnSpc>
                <a:spcPts val="1510"/>
              </a:lnSpc>
              <a:spcBef>
                <a:spcPts val="65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(+38,138</a:t>
            </a:r>
            <a:r>
              <a:rPr sz="1400" spc="-1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63943" y="3268471"/>
            <a:ext cx="1154430" cy="932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7145" algn="ctr">
              <a:lnSpc>
                <a:spcPts val="2135"/>
              </a:lnSpc>
              <a:spcBef>
                <a:spcPts val="100"/>
              </a:spcBef>
            </a:pP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VIC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ts val="2025"/>
              </a:lnSpc>
            </a:pPr>
            <a:r>
              <a:rPr sz="1800" b="1" spc="-105" dirty="0">
                <a:solidFill>
                  <a:srgbClr val="3663AE"/>
                </a:solidFill>
                <a:latin typeface="Arial"/>
                <a:cs typeface="Arial"/>
              </a:rPr>
              <a:t>1</a:t>
            </a: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1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,3</a:t>
            </a: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12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,0</a:t>
            </a: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2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9</a:t>
            </a:r>
            <a:endParaRPr sz="1800">
              <a:latin typeface="Arial"/>
              <a:cs typeface="Arial"/>
            </a:endParaRPr>
          </a:p>
          <a:p>
            <a:pPr marR="24765" algn="ctr">
              <a:lnSpc>
                <a:spcPts val="1495"/>
              </a:lnSpc>
            </a:pPr>
            <a:r>
              <a:rPr sz="1400" spc="-5" dirty="0">
                <a:solidFill>
                  <a:srgbClr val="3663AE"/>
                </a:solidFill>
                <a:latin typeface="Arial"/>
                <a:cs typeface="Arial"/>
              </a:rPr>
              <a:t>(</a:t>
            </a: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+30,301</a:t>
            </a:r>
            <a:r>
              <a:rPr sz="1300" spc="-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daily</a:t>
            </a:r>
            <a:endParaRPr sz="1300">
              <a:latin typeface="Arial"/>
              <a:cs typeface="Arial"/>
            </a:endParaRPr>
          </a:p>
          <a:p>
            <a:pPr marR="26670" algn="ctr">
              <a:lnSpc>
                <a:spcPts val="1485"/>
              </a:lnSpc>
            </a:pP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increase)</a:t>
            </a:r>
            <a:endParaRPr sz="13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441817" y="3268471"/>
            <a:ext cx="1092200" cy="980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0035">
              <a:lnSpc>
                <a:spcPts val="2135"/>
              </a:lnSpc>
              <a:spcBef>
                <a:spcPts val="100"/>
              </a:spcBef>
            </a:pP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QLD</a:t>
            </a:r>
            <a:endParaRPr sz="1800">
              <a:latin typeface="Arial"/>
              <a:cs typeface="Arial"/>
            </a:endParaRPr>
          </a:p>
          <a:p>
            <a:pPr marL="30480" algn="ctr">
              <a:lnSpc>
                <a:spcPts val="2135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8,223,175</a:t>
            </a:r>
            <a:endParaRPr sz="1800">
              <a:latin typeface="Arial"/>
              <a:cs typeface="Arial"/>
            </a:endParaRPr>
          </a:p>
          <a:p>
            <a:pPr marL="12700" marR="5080" algn="ctr">
              <a:lnSpc>
                <a:spcPts val="1510"/>
              </a:lnSpc>
              <a:spcBef>
                <a:spcPts val="245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(+40,151</a:t>
            </a:r>
            <a:r>
              <a:rPr sz="1400" spc="-114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174605" y="3268471"/>
            <a:ext cx="1092200" cy="984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" algn="ctr">
              <a:lnSpc>
                <a:spcPts val="2135"/>
              </a:lnSpc>
              <a:spcBef>
                <a:spcPts val="100"/>
              </a:spcBef>
            </a:pPr>
            <a:r>
              <a:rPr sz="1800" b="1" spc="-95" dirty="0">
                <a:solidFill>
                  <a:srgbClr val="3663AE"/>
                </a:solidFill>
                <a:latin typeface="Arial"/>
                <a:cs typeface="Arial"/>
              </a:rPr>
              <a:t>WA</a:t>
            </a:r>
            <a:endParaRPr sz="1800">
              <a:latin typeface="Arial"/>
              <a:cs typeface="Arial"/>
            </a:endParaRPr>
          </a:p>
          <a:p>
            <a:pPr marR="33020" algn="ctr">
              <a:lnSpc>
                <a:spcPts val="2135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4,091,426</a:t>
            </a:r>
            <a:endParaRPr sz="1800">
              <a:latin typeface="Arial"/>
              <a:cs typeface="Arial"/>
            </a:endParaRPr>
          </a:p>
          <a:p>
            <a:pPr marL="12700" marR="5080" algn="ctr">
              <a:lnSpc>
                <a:spcPts val="1510"/>
              </a:lnSpc>
              <a:spcBef>
                <a:spcPts val="275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(+28,797</a:t>
            </a:r>
            <a:r>
              <a:rPr sz="1400" spc="-114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80454" y="4821682"/>
            <a:ext cx="1094740" cy="94678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 marR="59690" indent="62230" algn="ctr">
              <a:lnSpc>
                <a:spcPts val="1870"/>
              </a:lnSpc>
              <a:spcBef>
                <a:spcPts val="400"/>
              </a:spcBef>
            </a:pP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SA   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2,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8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7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5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,0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6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9</a:t>
            </a:r>
            <a:endParaRPr sz="1800">
              <a:latin typeface="Arial"/>
              <a:cs typeface="Arial"/>
            </a:endParaRPr>
          </a:p>
          <a:p>
            <a:pPr marL="15240" marR="5080" algn="ctr">
              <a:lnSpc>
                <a:spcPts val="1510"/>
              </a:lnSpc>
              <a:spcBef>
                <a:spcPts val="209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(+15,964</a:t>
            </a:r>
            <a:r>
              <a:rPr sz="1400" spc="-114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000625" y="4794326"/>
            <a:ext cx="993140" cy="970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3495" algn="ctr">
              <a:lnSpc>
                <a:spcPts val="2039"/>
              </a:lnSpc>
              <a:spcBef>
                <a:spcPts val="100"/>
              </a:spcBef>
            </a:pPr>
            <a:r>
              <a:rPr sz="1800" b="1" spc="-65" dirty="0">
                <a:solidFill>
                  <a:srgbClr val="3663AE"/>
                </a:solidFill>
                <a:latin typeface="Arial"/>
                <a:cs typeface="Arial"/>
              </a:rPr>
              <a:t>TAS</a:t>
            </a:r>
            <a:endParaRPr sz="1800">
              <a:latin typeface="Arial"/>
              <a:cs typeface="Arial"/>
            </a:endParaRPr>
          </a:p>
          <a:p>
            <a:pPr marR="26034" algn="ctr">
              <a:lnSpc>
                <a:spcPts val="2039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937,239</a:t>
            </a:r>
            <a:endParaRPr sz="1800">
              <a:latin typeface="Arial"/>
              <a:cs typeface="Arial"/>
            </a:endParaRPr>
          </a:p>
          <a:p>
            <a:pPr marL="12700" marR="5080" algn="ctr">
              <a:lnSpc>
                <a:spcPts val="1510"/>
              </a:lnSpc>
              <a:spcBef>
                <a:spcPts val="359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(+3,216</a:t>
            </a:r>
            <a:r>
              <a:rPr sz="1400" spc="-114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 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492108" y="4821682"/>
            <a:ext cx="1048385" cy="94297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20955" marR="5080" indent="217804">
              <a:lnSpc>
                <a:spcPts val="1870"/>
              </a:lnSpc>
              <a:spcBef>
                <a:spcPts val="400"/>
              </a:spcBef>
            </a:pPr>
            <a:r>
              <a:rPr sz="1800" b="1" spc="-20" dirty="0">
                <a:solidFill>
                  <a:srgbClr val="3663AE"/>
                </a:solidFill>
                <a:latin typeface="Arial"/>
                <a:cs typeface="Arial"/>
              </a:rPr>
              <a:t>ACT  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1,</a:t>
            </a: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0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3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9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,3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3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5</a:t>
            </a:r>
            <a:endParaRPr sz="1800">
              <a:latin typeface="Arial"/>
              <a:cs typeface="Arial"/>
            </a:endParaRPr>
          </a:p>
          <a:p>
            <a:pPr marL="177165" marR="60325" indent="-165100">
              <a:lnSpc>
                <a:spcPts val="1510"/>
              </a:lnSpc>
              <a:spcBef>
                <a:spcPts val="180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(+2,409</a:t>
            </a:r>
            <a:r>
              <a:rPr sz="1400" spc="-1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224896" y="4821682"/>
            <a:ext cx="993140" cy="94678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119380" marR="40640" indent="233679">
              <a:lnSpc>
                <a:spcPct val="78900"/>
              </a:lnSpc>
              <a:spcBef>
                <a:spcPts val="555"/>
              </a:spcBef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NT  4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2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0,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5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74</a:t>
            </a:r>
            <a:endParaRPr sz="1800">
              <a:latin typeface="Arial"/>
              <a:cs typeface="Arial"/>
            </a:endParaRPr>
          </a:p>
          <a:p>
            <a:pPr marL="177165" marR="5080" indent="-165100">
              <a:lnSpc>
                <a:spcPts val="1510"/>
              </a:lnSpc>
              <a:spcBef>
                <a:spcPts val="385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(+1,303</a:t>
            </a:r>
            <a:r>
              <a:rPr sz="1400" spc="-1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038588" y="1146047"/>
            <a:ext cx="1435735" cy="405765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240" rIns="0" bIns="0" rtlCol="0">
            <a:spAutoFit/>
          </a:bodyPr>
          <a:lstStyle/>
          <a:p>
            <a:pPr marL="302895" marR="253365" indent="30480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390380" y="6188455"/>
            <a:ext cx="212852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Source: Australian Immunisation</a:t>
            </a:r>
            <a:r>
              <a:rPr sz="900" spc="-15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Register</a:t>
            </a:r>
            <a:endParaRPr sz="9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38327" y="823721"/>
            <a:ext cx="242189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30" dirty="0">
                <a:solidFill>
                  <a:srgbClr val="3664AD"/>
                </a:solidFill>
                <a:latin typeface="Arial"/>
                <a:cs typeface="Arial"/>
              </a:rPr>
              <a:t>Total </a:t>
            </a:r>
            <a:r>
              <a:rPr sz="2000" b="1" spc="-5" dirty="0">
                <a:solidFill>
                  <a:srgbClr val="3664AD"/>
                </a:solidFill>
                <a:latin typeface="Arial"/>
                <a:cs typeface="Arial"/>
              </a:rPr>
              <a:t>vaccine</a:t>
            </a:r>
            <a:r>
              <a:rPr sz="2000" b="1" spc="-4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664AD"/>
                </a:solidFill>
                <a:latin typeface="Arial"/>
                <a:cs typeface="Arial"/>
              </a:rPr>
              <a:t>doses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82269" y="6112561"/>
            <a:ext cx="469900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*Administration state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breakdown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indicates state in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which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a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vaccine </a:t>
            </a:r>
            <a:r>
              <a:rPr sz="800" spc="-10" dirty="0">
                <a:solidFill>
                  <a:srgbClr val="767070"/>
                </a:solidFill>
                <a:latin typeface="Arial"/>
                <a:cs typeface="Arial"/>
              </a:rPr>
              <a:t>was</a:t>
            </a:r>
            <a:r>
              <a:rPr sz="800" spc="3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administered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**Overall dose count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includes instances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of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more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than two doses per person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in a small number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of</a:t>
            </a:r>
            <a:r>
              <a:rPr sz="800" spc="16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cases.</a:t>
            </a:r>
            <a:endParaRPr sz="8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139189" y="3188970"/>
            <a:ext cx="3169920" cy="1546860"/>
          </a:xfrm>
          <a:custGeom>
            <a:avLst/>
            <a:gdLst/>
            <a:ahLst/>
            <a:cxnLst/>
            <a:rect l="l" t="t" r="r" b="b"/>
            <a:pathLst>
              <a:path w="3169920" h="1546860">
                <a:moveTo>
                  <a:pt x="0" y="1546859"/>
                </a:moveTo>
                <a:lnTo>
                  <a:pt x="3169920" y="1546859"/>
                </a:lnTo>
                <a:lnTo>
                  <a:pt x="3169920" y="0"/>
                </a:lnTo>
                <a:lnTo>
                  <a:pt x="0" y="0"/>
                </a:lnTo>
                <a:lnTo>
                  <a:pt x="0" y="1546859"/>
                </a:lnTo>
                <a:close/>
              </a:path>
            </a:pathLst>
          </a:custGeom>
          <a:ln w="28575">
            <a:solidFill>
              <a:srgbClr val="3462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638680" y="3117926"/>
            <a:ext cx="246888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3663AE"/>
                </a:solidFill>
                <a:latin typeface="Arial Black"/>
                <a:cs typeface="Arial Black"/>
              </a:rPr>
              <a:t>18,8</a:t>
            </a:r>
            <a:r>
              <a:rPr sz="3200" spc="-10" dirty="0">
                <a:solidFill>
                  <a:srgbClr val="3663AE"/>
                </a:solidFill>
                <a:latin typeface="Arial Black"/>
                <a:cs typeface="Arial Black"/>
              </a:rPr>
              <a:t>4</a:t>
            </a:r>
            <a:r>
              <a:rPr sz="3200" dirty="0">
                <a:solidFill>
                  <a:srgbClr val="3663AE"/>
                </a:solidFill>
                <a:latin typeface="Arial Black"/>
                <a:cs typeface="Arial Black"/>
              </a:rPr>
              <a:t>5,485</a:t>
            </a:r>
            <a:endParaRPr sz="3200">
              <a:latin typeface="Arial Black"/>
              <a:cs typeface="Arial Black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93776" y="3374135"/>
            <a:ext cx="1187196" cy="11780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333490" y="1247089"/>
            <a:ext cx="3414395" cy="69977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80"/>
              </a:spcBef>
            </a:pPr>
            <a:r>
              <a:rPr sz="3200" dirty="0">
                <a:solidFill>
                  <a:srgbClr val="3663AE"/>
                </a:solidFill>
                <a:latin typeface="Arial Black"/>
                <a:cs typeface="Arial Black"/>
              </a:rPr>
              <a:t>42,598,706</a:t>
            </a:r>
            <a:r>
              <a:rPr sz="3200" spc="-345" dirty="0">
                <a:solidFill>
                  <a:srgbClr val="3663AE"/>
                </a:solidFill>
                <a:latin typeface="Arial Black"/>
                <a:cs typeface="Arial Black"/>
              </a:rPr>
              <a:t>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total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vaccine  doses administered nationally as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at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30</a:t>
            </a:r>
            <a:r>
              <a:rPr sz="1200" spc="-4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December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333490" y="1998979"/>
            <a:ext cx="15227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3663AE"/>
                </a:solidFill>
                <a:latin typeface="Arial"/>
                <a:cs typeface="Arial"/>
              </a:rPr>
              <a:t>+</a:t>
            </a:r>
            <a:r>
              <a:rPr sz="2400" dirty="0">
                <a:solidFill>
                  <a:srgbClr val="3663AE"/>
                </a:solidFill>
                <a:latin typeface="Arial Black"/>
                <a:cs typeface="Arial Black"/>
              </a:rPr>
              <a:t>1</a:t>
            </a:r>
            <a:r>
              <a:rPr sz="2400" spc="-10" dirty="0">
                <a:solidFill>
                  <a:srgbClr val="3663AE"/>
                </a:solidFill>
                <a:latin typeface="Arial Black"/>
                <a:cs typeface="Arial Black"/>
              </a:rPr>
              <a:t>6</a:t>
            </a:r>
            <a:r>
              <a:rPr sz="2400" dirty="0">
                <a:solidFill>
                  <a:srgbClr val="3663AE"/>
                </a:solidFill>
                <a:latin typeface="Arial Black"/>
                <a:cs typeface="Arial Black"/>
              </a:rPr>
              <a:t>0,2</a:t>
            </a:r>
            <a:r>
              <a:rPr sz="2400" spc="-10" dirty="0">
                <a:solidFill>
                  <a:srgbClr val="3663AE"/>
                </a:solidFill>
                <a:latin typeface="Arial Black"/>
                <a:cs typeface="Arial Black"/>
              </a:rPr>
              <a:t>7</a:t>
            </a:r>
            <a:r>
              <a:rPr sz="2400" dirty="0">
                <a:solidFill>
                  <a:srgbClr val="3663AE"/>
                </a:solidFill>
                <a:latin typeface="Arial Black"/>
                <a:cs typeface="Arial Black"/>
              </a:rPr>
              <a:t>9</a:t>
            </a:r>
            <a:endParaRPr sz="2400">
              <a:latin typeface="Arial Black"/>
              <a:cs typeface="Arial Black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934070" y="2151379"/>
            <a:ext cx="19538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recorded in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the last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24</a:t>
            </a:r>
            <a:r>
              <a:rPr sz="1200" spc="-7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hours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970277" y="3531959"/>
            <a:ext cx="1824989" cy="7683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people are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fully</a:t>
            </a:r>
            <a:r>
              <a:rPr sz="1200" spc="-8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vaccinated</a:t>
            </a:r>
            <a:endParaRPr sz="1200">
              <a:latin typeface="Arial"/>
              <a:cs typeface="Arial"/>
            </a:endParaRPr>
          </a:p>
          <a:p>
            <a:pPr marL="445770">
              <a:lnSpc>
                <a:spcPct val="100000"/>
              </a:lnSpc>
              <a:spcBef>
                <a:spcPts val="1019"/>
              </a:spcBef>
            </a:pPr>
            <a:r>
              <a:rPr sz="2400" spc="-5" dirty="0">
                <a:solidFill>
                  <a:srgbClr val="3664AD"/>
                </a:solidFill>
                <a:latin typeface="Arial Black"/>
                <a:cs typeface="Arial Black"/>
              </a:rPr>
              <a:t>91.4%</a:t>
            </a:r>
            <a:endParaRPr sz="2400">
              <a:latin typeface="Arial Black"/>
              <a:cs typeface="Arial Black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832229" y="4271517"/>
            <a:ext cx="2179320" cy="373380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570230" marR="5080" indent="-558165">
              <a:lnSpc>
                <a:spcPts val="1300"/>
              </a:lnSpc>
              <a:spcBef>
                <a:spcPts val="259"/>
              </a:spcBef>
            </a:pP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of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people over the age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of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16</a:t>
            </a:r>
            <a:r>
              <a:rPr sz="1200" spc="-10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are 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fully</a:t>
            </a:r>
            <a:r>
              <a:rPr sz="1200" spc="-3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vaccinated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4759452" y="1132332"/>
            <a:ext cx="1472184" cy="13898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2" name="object 32"/>
          <p:cNvGrpSpPr/>
          <p:nvPr/>
        </p:nvGrpSpPr>
        <p:grpSpPr>
          <a:xfrm>
            <a:off x="1152334" y="2299589"/>
            <a:ext cx="3189605" cy="3816350"/>
            <a:chOff x="1152334" y="2299589"/>
            <a:chExt cx="3189605" cy="3816350"/>
          </a:xfrm>
        </p:grpSpPr>
        <p:sp>
          <p:nvSpPr>
            <p:cNvPr id="33" name="object 33"/>
            <p:cNvSpPr/>
            <p:nvPr/>
          </p:nvSpPr>
          <p:spPr>
            <a:xfrm>
              <a:off x="1831848" y="2302764"/>
              <a:ext cx="2310765" cy="1613535"/>
            </a:xfrm>
            <a:custGeom>
              <a:avLst/>
              <a:gdLst/>
              <a:ahLst/>
              <a:cxnLst/>
              <a:rect l="l" t="t" r="r" b="b"/>
              <a:pathLst>
                <a:path w="2310765" h="1613535">
                  <a:moveTo>
                    <a:pt x="0" y="0"/>
                  </a:moveTo>
                  <a:lnTo>
                    <a:pt x="2310765" y="888"/>
                  </a:lnTo>
                </a:path>
                <a:path w="2310765" h="1613535">
                  <a:moveTo>
                    <a:pt x="0" y="1612392"/>
                  </a:moveTo>
                  <a:lnTo>
                    <a:pt x="2310765" y="1613281"/>
                  </a:lnTo>
                </a:path>
              </a:pathLst>
            </a:custGeom>
            <a:ln w="6350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166622" y="4898898"/>
              <a:ext cx="3161030" cy="1202690"/>
            </a:xfrm>
            <a:custGeom>
              <a:avLst/>
              <a:gdLst/>
              <a:ahLst/>
              <a:cxnLst/>
              <a:rect l="l" t="t" r="r" b="b"/>
              <a:pathLst>
                <a:path w="3161029" h="1202689">
                  <a:moveTo>
                    <a:pt x="0" y="1202436"/>
                  </a:moveTo>
                  <a:lnTo>
                    <a:pt x="3160776" y="1202436"/>
                  </a:lnTo>
                  <a:lnTo>
                    <a:pt x="3160776" y="0"/>
                  </a:lnTo>
                  <a:lnTo>
                    <a:pt x="0" y="0"/>
                  </a:lnTo>
                  <a:lnTo>
                    <a:pt x="0" y="1202436"/>
                  </a:lnTo>
                  <a:close/>
                </a:path>
              </a:pathLst>
            </a:custGeom>
            <a:ln w="28575">
              <a:solidFill>
                <a:srgbClr val="3462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1890141" y="4875363"/>
            <a:ext cx="1917064" cy="1223645"/>
          </a:xfrm>
          <a:prstGeom prst="rect">
            <a:avLst/>
          </a:prstGeom>
        </p:spPr>
        <p:txBody>
          <a:bodyPr vert="horz" wrap="square" lIns="0" tIns="1682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25"/>
              </a:spcBef>
            </a:pPr>
            <a:r>
              <a:rPr sz="2800" spc="-10" dirty="0">
                <a:solidFill>
                  <a:srgbClr val="3663AE"/>
                </a:solidFill>
                <a:latin typeface="Arial Black"/>
                <a:cs typeface="Arial Black"/>
              </a:rPr>
              <a:t>2,380,356</a:t>
            </a:r>
            <a:endParaRPr sz="2800">
              <a:latin typeface="Arial Black"/>
              <a:cs typeface="Arial Black"/>
            </a:endParaRPr>
          </a:p>
          <a:p>
            <a:pPr marL="124460" marR="61594" algn="ctr">
              <a:lnSpc>
                <a:spcPct val="100000"/>
              </a:lnSpc>
              <a:spcBef>
                <a:spcPts val="525"/>
              </a:spcBef>
            </a:pP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people over the age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of</a:t>
            </a:r>
            <a:r>
              <a:rPr sz="1200" spc="-9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16  </a:t>
            </a:r>
            <a:r>
              <a:rPr sz="1200" spc="-10" dirty="0">
                <a:solidFill>
                  <a:srgbClr val="3663AE"/>
                </a:solidFill>
                <a:latin typeface="Arial"/>
                <a:cs typeface="Arial"/>
              </a:rPr>
              <a:t>who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have received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more  than </a:t>
            </a:r>
            <a:r>
              <a:rPr sz="1200" spc="-10" dirty="0">
                <a:solidFill>
                  <a:srgbClr val="3663AE"/>
                </a:solidFill>
                <a:latin typeface="Arial"/>
                <a:cs typeface="Arial"/>
              </a:rPr>
              <a:t>two</a:t>
            </a:r>
            <a:r>
              <a:rPr sz="1200" spc="-3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doses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609600" y="4888991"/>
            <a:ext cx="1088136" cy="122986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7" name="object 37"/>
          <p:cNvGrpSpPr/>
          <p:nvPr/>
        </p:nvGrpSpPr>
        <p:grpSpPr>
          <a:xfrm>
            <a:off x="524255" y="1249870"/>
            <a:ext cx="3796665" cy="1801495"/>
            <a:chOff x="524255" y="1249870"/>
            <a:chExt cx="3796665" cy="1801495"/>
          </a:xfrm>
        </p:grpSpPr>
        <p:sp>
          <p:nvSpPr>
            <p:cNvPr id="38" name="object 38"/>
            <p:cNvSpPr/>
            <p:nvPr/>
          </p:nvSpPr>
          <p:spPr>
            <a:xfrm>
              <a:off x="1131569" y="1264158"/>
              <a:ext cx="3175000" cy="1772920"/>
            </a:xfrm>
            <a:custGeom>
              <a:avLst/>
              <a:gdLst/>
              <a:ahLst/>
              <a:cxnLst/>
              <a:rect l="l" t="t" r="r" b="b"/>
              <a:pathLst>
                <a:path w="3175000" h="1772920">
                  <a:moveTo>
                    <a:pt x="0" y="1772412"/>
                  </a:moveTo>
                  <a:lnTo>
                    <a:pt x="3174492" y="1772412"/>
                  </a:lnTo>
                  <a:lnTo>
                    <a:pt x="3174492" y="0"/>
                  </a:lnTo>
                  <a:lnTo>
                    <a:pt x="0" y="0"/>
                  </a:lnTo>
                  <a:lnTo>
                    <a:pt x="0" y="1772412"/>
                  </a:lnTo>
                  <a:close/>
                </a:path>
              </a:pathLst>
            </a:custGeom>
            <a:ln w="28575">
              <a:solidFill>
                <a:srgbClr val="3462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43305" y="1640586"/>
              <a:ext cx="1231900" cy="1231900"/>
            </a:xfrm>
            <a:custGeom>
              <a:avLst/>
              <a:gdLst/>
              <a:ahLst/>
              <a:cxnLst/>
              <a:rect l="l" t="t" r="r" b="b"/>
              <a:pathLst>
                <a:path w="1231900" h="1231900">
                  <a:moveTo>
                    <a:pt x="615696" y="0"/>
                  </a:moveTo>
                  <a:lnTo>
                    <a:pt x="567579" y="1852"/>
                  </a:lnTo>
                  <a:lnTo>
                    <a:pt x="520475" y="7319"/>
                  </a:lnTo>
                  <a:lnTo>
                    <a:pt x="474521" y="16264"/>
                  </a:lnTo>
                  <a:lnTo>
                    <a:pt x="429854" y="28548"/>
                  </a:lnTo>
                  <a:lnTo>
                    <a:pt x="386610" y="44036"/>
                  </a:lnTo>
                  <a:lnTo>
                    <a:pt x="344927" y="62590"/>
                  </a:lnTo>
                  <a:lnTo>
                    <a:pt x="304941" y="84074"/>
                  </a:lnTo>
                  <a:lnTo>
                    <a:pt x="266789" y="108349"/>
                  </a:lnTo>
                  <a:lnTo>
                    <a:pt x="230608" y="135280"/>
                  </a:lnTo>
                  <a:lnTo>
                    <a:pt x="196535" y="164729"/>
                  </a:lnTo>
                  <a:lnTo>
                    <a:pt x="164707" y="196560"/>
                  </a:lnTo>
                  <a:lnTo>
                    <a:pt x="135260" y="230634"/>
                  </a:lnTo>
                  <a:lnTo>
                    <a:pt x="108332" y="266817"/>
                  </a:lnTo>
                  <a:lnTo>
                    <a:pt x="84059" y="304969"/>
                  </a:lnTo>
                  <a:lnTo>
                    <a:pt x="62579" y="344954"/>
                  </a:lnTo>
                  <a:lnTo>
                    <a:pt x="44028" y="386636"/>
                  </a:lnTo>
                  <a:lnTo>
                    <a:pt x="28543" y="429878"/>
                  </a:lnTo>
                  <a:lnTo>
                    <a:pt x="16260" y="474541"/>
                  </a:lnTo>
                  <a:lnTo>
                    <a:pt x="7318" y="520490"/>
                  </a:lnTo>
                  <a:lnTo>
                    <a:pt x="1852" y="567587"/>
                  </a:lnTo>
                  <a:lnTo>
                    <a:pt x="0" y="615696"/>
                  </a:lnTo>
                  <a:lnTo>
                    <a:pt x="1852" y="663804"/>
                  </a:lnTo>
                  <a:lnTo>
                    <a:pt x="7318" y="710901"/>
                  </a:lnTo>
                  <a:lnTo>
                    <a:pt x="16260" y="756850"/>
                  </a:lnTo>
                  <a:lnTo>
                    <a:pt x="28543" y="801513"/>
                  </a:lnTo>
                  <a:lnTo>
                    <a:pt x="44028" y="844755"/>
                  </a:lnTo>
                  <a:lnTo>
                    <a:pt x="62579" y="886437"/>
                  </a:lnTo>
                  <a:lnTo>
                    <a:pt x="84059" y="926422"/>
                  </a:lnTo>
                  <a:lnTo>
                    <a:pt x="108332" y="964574"/>
                  </a:lnTo>
                  <a:lnTo>
                    <a:pt x="135260" y="1000757"/>
                  </a:lnTo>
                  <a:lnTo>
                    <a:pt x="164707" y="1034831"/>
                  </a:lnTo>
                  <a:lnTo>
                    <a:pt x="196535" y="1066662"/>
                  </a:lnTo>
                  <a:lnTo>
                    <a:pt x="230608" y="1096111"/>
                  </a:lnTo>
                  <a:lnTo>
                    <a:pt x="266789" y="1123042"/>
                  </a:lnTo>
                  <a:lnTo>
                    <a:pt x="304941" y="1147317"/>
                  </a:lnTo>
                  <a:lnTo>
                    <a:pt x="344927" y="1168801"/>
                  </a:lnTo>
                  <a:lnTo>
                    <a:pt x="386610" y="1187355"/>
                  </a:lnTo>
                  <a:lnTo>
                    <a:pt x="429854" y="1202843"/>
                  </a:lnTo>
                  <a:lnTo>
                    <a:pt x="474521" y="1215127"/>
                  </a:lnTo>
                  <a:lnTo>
                    <a:pt x="520475" y="1224072"/>
                  </a:lnTo>
                  <a:lnTo>
                    <a:pt x="567579" y="1229539"/>
                  </a:lnTo>
                  <a:lnTo>
                    <a:pt x="615696" y="1231391"/>
                  </a:lnTo>
                  <a:lnTo>
                    <a:pt x="663804" y="1229539"/>
                  </a:lnTo>
                  <a:lnTo>
                    <a:pt x="710901" y="1224072"/>
                  </a:lnTo>
                  <a:lnTo>
                    <a:pt x="756850" y="1215127"/>
                  </a:lnTo>
                  <a:lnTo>
                    <a:pt x="801513" y="1202843"/>
                  </a:lnTo>
                  <a:lnTo>
                    <a:pt x="844755" y="1187355"/>
                  </a:lnTo>
                  <a:lnTo>
                    <a:pt x="886437" y="1168801"/>
                  </a:lnTo>
                  <a:lnTo>
                    <a:pt x="926422" y="1147317"/>
                  </a:lnTo>
                  <a:lnTo>
                    <a:pt x="964574" y="1123042"/>
                  </a:lnTo>
                  <a:lnTo>
                    <a:pt x="1000757" y="1096111"/>
                  </a:lnTo>
                  <a:lnTo>
                    <a:pt x="1034831" y="1066662"/>
                  </a:lnTo>
                  <a:lnTo>
                    <a:pt x="1066662" y="1034831"/>
                  </a:lnTo>
                  <a:lnTo>
                    <a:pt x="1096111" y="1000757"/>
                  </a:lnTo>
                  <a:lnTo>
                    <a:pt x="1123042" y="964574"/>
                  </a:lnTo>
                  <a:lnTo>
                    <a:pt x="1147318" y="926422"/>
                  </a:lnTo>
                  <a:lnTo>
                    <a:pt x="1168801" y="886437"/>
                  </a:lnTo>
                  <a:lnTo>
                    <a:pt x="1187355" y="844755"/>
                  </a:lnTo>
                  <a:lnTo>
                    <a:pt x="1202843" y="801513"/>
                  </a:lnTo>
                  <a:lnTo>
                    <a:pt x="1215127" y="756850"/>
                  </a:lnTo>
                  <a:lnTo>
                    <a:pt x="1224072" y="710901"/>
                  </a:lnTo>
                  <a:lnTo>
                    <a:pt x="1229539" y="663804"/>
                  </a:lnTo>
                  <a:lnTo>
                    <a:pt x="1231392" y="615696"/>
                  </a:lnTo>
                  <a:lnTo>
                    <a:pt x="1229539" y="567587"/>
                  </a:lnTo>
                  <a:lnTo>
                    <a:pt x="1224072" y="520490"/>
                  </a:lnTo>
                  <a:lnTo>
                    <a:pt x="1215127" y="474541"/>
                  </a:lnTo>
                  <a:lnTo>
                    <a:pt x="1202843" y="429878"/>
                  </a:lnTo>
                  <a:lnTo>
                    <a:pt x="1187355" y="386636"/>
                  </a:lnTo>
                  <a:lnTo>
                    <a:pt x="1168801" y="344954"/>
                  </a:lnTo>
                  <a:lnTo>
                    <a:pt x="1147317" y="304969"/>
                  </a:lnTo>
                  <a:lnTo>
                    <a:pt x="1123042" y="266817"/>
                  </a:lnTo>
                  <a:lnTo>
                    <a:pt x="1096111" y="230634"/>
                  </a:lnTo>
                  <a:lnTo>
                    <a:pt x="1066662" y="196560"/>
                  </a:lnTo>
                  <a:lnTo>
                    <a:pt x="1034831" y="164729"/>
                  </a:lnTo>
                  <a:lnTo>
                    <a:pt x="1000757" y="135280"/>
                  </a:lnTo>
                  <a:lnTo>
                    <a:pt x="964574" y="108349"/>
                  </a:lnTo>
                  <a:lnTo>
                    <a:pt x="926422" y="84074"/>
                  </a:lnTo>
                  <a:lnTo>
                    <a:pt x="886437" y="62590"/>
                  </a:lnTo>
                  <a:lnTo>
                    <a:pt x="844755" y="44036"/>
                  </a:lnTo>
                  <a:lnTo>
                    <a:pt x="801513" y="28548"/>
                  </a:lnTo>
                  <a:lnTo>
                    <a:pt x="756850" y="16264"/>
                  </a:lnTo>
                  <a:lnTo>
                    <a:pt x="710901" y="7319"/>
                  </a:lnTo>
                  <a:lnTo>
                    <a:pt x="663804" y="1852"/>
                  </a:lnTo>
                  <a:lnTo>
                    <a:pt x="615696" y="0"/>
                  </a:lnTo>
                  <a:close/>
                </a:path>
              </a:pathLst>
            </a:custGeom>
            <a:solidFill>
              <a:srgbClr val="B8E3E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43305" y="1640586"/>
              <a:ext cx="1231900" cy="1231900"/>
            </a:xfrm>
            <a:custGeom>
              <a:avLst/>
              <a:gdLst/>
              <a:ahLst/>
              <a:cxnLst/>
              <a:rect l="l" t="t" r="r" b="b"/>
              <a:pathLst>
                <a:path w="1231900" h="1231900">
                  <a:moveTo>
                    <a:pt x="0" y="615696"/>
                  </a:moveTo>
                  <a:lnTo>
                    <a:pt x="1852" y="567587"/>
                  </a:lnTo>
                  <a:lnTo>
                    <a:pt x="7318" y="520490"/>
                  </a:lnTo>
                  <a:lnTo>
                    <a:pt x="16260" y="474541"/>
                  </a:lnTo>
                  <a:lnTo>
                    <a:pt x="28543" y="429878"/>
                  </a:lnTo>
                  <a:lnTo>
                    <a:pt x="44028" y="386636"/>
                  </a:lnTo>
                  <a:lnTo>
                    <a:pt x="62579" y="344954"/>
                  </a:lnTo>
                  <a:lnTo>
                    <a:pt x="84059" y="304969"/>
                  </a:lnTo>
                  <a:lnTo>
                    <a:pt x="108332" y="266817"/>
                  </a:lnTo>
                  <a:lnTo>
                    <a:pt x="135260" y="230634"/>
                  </a:lnTo>
                  <a:lnTo>
                    <a:pt x="164707" y="196560"/>
                  </a:lnTo>
                  <a:lnTo>
                    <a:pt x="196535" y="164729"/>
                  </a:lnTo>
                  <a:lnTo>
                    <a:pt x="230608" y="135280"/>
                  </a:lnTo>
                  <a:lnTo>
                    <a:pt x="266789" y="108349"/>
                  </a:lnTo>
                  <a:lnTo>
                    <a:pt x="304941" y="84074"/>
                  </a:lnTo>
                  <a:lnTo>
                    <a:pt x="344927" y="62590"/>
                  </a:lnTo>
                  <a:lnTo>
                    <a:pt x="386610" y="44036"/>
                  </a:lnTo>
                  <a:lnTo>
                    <a:pt x="429854" y="28548"/>
                  </a:lnTo>
                  <a:lnTo>
                    <a:pt x="474521" y="16264"/>
                  </a:lnTo>
                  <a:lnTo>
                    <a:pt x="520475" y="7319"/>
                  </a:lnTo>
                  <a:lnTo>
                    <a:pt x="567579" y="1852"/>
                  </a:lnTo>
                  <a:lnTo>
                    <a:pt x="615696" y="0"/>
                  </a:lnTo>
                  <a:lnTo>
                    <a:pt x="663804" y="1852"/>
                  </a:lnTo>
                  <a:lnTo>
                    <a:pt x="710901" y="7319"/>
                  </a:lnTo>
                  <a:lnTo>
                    <a:pt x="756850" y="16264"/>
                  </a:lnTo>
                  <a:lnTo>
                    <a:pt x="801513" y="28548"/>
                  </a:lnTo>
                  <a:lnTo>
                    <a:pt x="844755" y="44036"/>
                  </a:lnTo>
                  <a:lnTo>
                    <a:pt x="886437" y="62590"/>
                  </a:lnTo>
                  <a:lnTo>
                    <a:pt x="926422" y="84074"/>
                  </a:lnTo>
                  <a:lnTo>
                    <a:pt x="964574" y="108349"/>
                  </a:lnTo>
                  <a:lnTo>
                    <a:pt x="1000757" y="135280"/>
                  </a:lnTo>
                  <a:lnTo>
                    <a:pt x="1034831" y="164729"/>
                  </a:lnTo>
                  <a:lnTo>
                    <a:pt x="1066662" y="196560"/>
                  </a:lnTo>
                  <a:lnTo>
                    <a:pt x="1096111" y="230634"/>
                  </a:lnTo>
                  <a:lnTo>
                    <a:pt x="1123042" y="266817"/>
                  </a:lnTo>
                  <a:lnTo>
                    <a:pt x="1147317" y="304969"/>
                  </a:lnTo>
                  <a:lnTo>
                    <a:pt x="1168801" y="344954"/>
                  </a:lnTo>
                  <a:lnTo>
                    <a:pt x="1187355" y="386636"/>
                  </a:lnTo>
                  <a:lnTo>
                    <a:pt x="1202843" y="429878"/>
                  </a:lnTo>
                  <a:lnTo>
                    <a:pt x="1215127" y="474541"/>
                  </a:lnTo>
                  <a:lnTo>
                    <a:pt x="1224072" y="520490"/>
                  </a:lnTo>
                  <a:lnTo>
                    <a:pt x="1229539" y="567587"/>
                  </a:lnTo>
                  <a:lnTo>
                    <a:pt x="1231392" y="615696"/>
                  </a:lnTo>
                  <a:lnTo>
                    <a:pt x="1229539" y="663804"/>
                  </a:lnTo>
                  <a:lnTo>
                    <a:pt x="1224072" y="710901"/>
                  </a:lnTo>
                  <a:lnTo>
                    <a:pt x="1215127" y="756850"/>
                  </a:lnTo>
                  <a:lnTo>
                    <a:pt x="1202843" y="801513"/>
                  </a:lnTo>
                  <a:lnTo>
                    <a:pt x="1187355" y="844755"/>
                  </a:lnTo>
                  <a:lnTo>
                    <a:pt x="1168801" y="886437"/>
                  </a:lnTo>
                  <a:lnTo>
                    <a:pt x="1147318" y="926422"/>
                  </a:lnTo>
                  <a:lnTo>
                    <a:pt x="1123042" y="964574"/>
                  </a:lnTo>
                  <a:lnTo>
                    <a:pt x="1096111" y="1000757"/>
                  </a:lnTo>
                  <a:lnTo>
                    <a:pt x="1066662" y="1034831"/>
                  </a:lnTo>
                  <a:lnTo>
                    <a:pt x="1034831" y="1066662"/>
                  </a:lnTo>
                  <a:lnTo>
                    <a:pt x="1000757" y="1096111"/>
                  </a:lnTo>
                  <a:lnTo>
                    <a:pt x="964574" y="1123042"/>
                  </a:lnTo>
                  <a:lnTo>
                    <a:pt x="926422" y="1147317"/>
                  </a:lnTo>
                  <a:lnTo>
                    <a:pt x="886437" y="1168801"/>
                  </a:lnTo>
                  <a:lnTo>
                    <a:pt x="844755" y="1187355"/>
                  </a:lnTo>
                  <a:lnTo>
                    <a:pt x="801513" y="1202843"/>
                  </a:lnTo>
                  <a:lnTo>
                    <a:pt x="756850" y="1215127"/>
                  </a:lnTo>
                  <a:lnTo>
                    <a:pt x="710901" y="1224072"/>
                  </a:lnTo>
                  <a:lnTo>
                    <a:pt x="663804" y="1229539"/>
                  </a:lnTo>
                  <a:lnTo>
                    <a:pt x="615696" y="1231391"/>
                  </a:lnTo>
                  <a:lnTo>
                    <a:pt x="567579" y="1229539"/>
                  </a:lnTo>
                  <a:lnTo>
                    <a:pt x="520475" y="1224072"/>
                  </a:lnTo>
                  <a:lnTo>
                    <a:pt x="474521" y="1215127"/>
                  </a:lnTo>
                  <a:lnTo>
                    <a:pt x="429854" y="1202843"/>
                  </a:lnTo>
                  <a:lnTo>
                    <a:pt x="386610" y="1187355"/>
                  </a:lnTo>
                  <a:lnTo>
                    <a:pt x="344927" y="1168801"/>
                  </a:lnTo>
                  <a:lnTo>
                    <a:pt x="304941" y="1147317"/>
                  </a:lnTo>
                  <a:lnTo>
                    <a:pt x="266789" y="1123042"/>
                  </a:lnTo>
                  <a:lnTo>
                    <a:pt x="230608" y="1096111"/>
                  </a:lnTo>
                  <a:lnTo>
                    <a:pt x="196535" y="1066662"/>
                  </a:lnTo>
                  <a:lnTo>
                    <a:pt x="164707" y="1034831"/>
                  </a:lnTo>
                  <a:lnTo>
                    <a:pt x="135260" y="1000757"/>
                  </a:lnTo>
                  <a:lnTo>
                    <a:pt x="108332" y="964574"/>
                  </a:lnTo>
                  <a:lnTo>
                    <a:pt x="84059" y="926422"/>
                  </a:lnTo>
                  <a:lnTo>
                    <a:pt x="62579" y="886437"/>
                  </a:lnTo>
                  <a:lnTo>
                    <a:pt x="44028" y="844755"/>
                  </a:lnTo>
                  <a:lnTo>
                    <a:pt x="28543" y="801513"/>
                  </a:lnTo>
                  <a:lnTo>
                    <a:pt x="16260" y="756850"/>
                  </a:lnTo>
                  <a:lnTo>
                    <a:pt x="7318" y="710901"/>
                  </a:lnTo>
                  <a:lnTo>
                    <a:pt x="1852" y="663804"/>
                  </a:lnTo>
                  <a:lnTo>
                    <a:pt x="0" y="615696"/>
                  </a:lnTo>
                  <a:close/>
                </a:path>
              </a:pathLst>
            </a:custGeom>
            <a:ln w="38100">
              <a:solidFill>
                <a:srgbClr val="446BA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638555" y="1764791"/>
              <a:ext cx="1088136" cy="98145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11728450" y="6639157"/>
            <a:ext cx="151130" cy="17526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050" dirty="0">
                <a:latin typeface="Arial"/>
                <a:cs typeface="Arial"/>
              </a:rPr>
              <a:t>10</a:t>
            </a:fld>
            <a:endParaRPr sz="10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37497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8327" y="823721"/>
            <a:ext cx="41757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664AD"/>
                </a:solidFill>
              </a:rPr>
              <a:t>Vaccinations </a:t>
            </a:r>
            <a:r>
              <a:rPr sz="2000" dirty="0">
                <a:solidFill>
                  <a:srgbClr val="3664AD"/>
                </a:solidFill>
              </a:rPr>
              <a:t>by state of</a:t>
            </a:r>
            <a:r>
              <a:rPr sz="2000" spc="-110" dirty="0">
                <a:solidFill>
                  <a:srgbClr val="3664AD"/>
                </a:solidFill>
              </a:rPr>
              <a:t> </a:t>
            </a:r>
            <a:r>
              <a:rPr sz="2000" dirty="0">
                <a:solidFill>
                  <a:srgbClr val="3664AD"/>
                </a:solidFill>
              </a:rPr>
              <a:t>residence</a:t>
            </a:r>
            <a:endParaRPr sz="2000"/>
          </a:p>
        </p:txBody>
      </p:sp>
      <p:grpSp>
        <p:nvGrpSpPr>
          <p:cNvPr id="3" name="object 3"/>
          <p:cNvGrpSpPr/>
          <p:nvPr/>
        </p:nvGrpSpPr>
        <p:grpSpPr>
          <a:xfrm>
            <a:off x="3113277" y="1083310"/>
            <a:ext cx="7201534" cy="5259705"/>
            <a:chOff x="3113277" y="1083310"/>
            <a:chExt cx="7201534" cy="5259705"/>
          </a:xfrm>
        </p:grpSpPr>
        <p:sp>
          <p:nvSpPr>
            <p:cNvPr id="4" name="object 4"/>
            <p:cNvSpPr/>
            <p:nvPr/>
          </p:nvSpPr>
          <p:spPr>
            <a:xfrm>
              <a:off x="7790687" y="5036819"/>
              <a:ext cx="2524125" cy="1306195"/>
            </a:xfrm>
            <a:custGeom>
              <a:avLst/>
              <a:gdLst/>
              <a:ahLst/>
              <a:cxnLst/>
              <a:rect l="l" t="t" r="r" b="b"/>
              <a:pathLst>
                <a:path w="2524125" h="1306195">
                  <a:moveTo>
                    <a:pt x="2523744" y="0"/>
                  </a:moveTo>
                  <a:lnTo>
                    <a:pt x="0" y="0"/>
                  </a:lnTo>
                  <a:lnTo>
                    <a:pt x="0" y="1306067"/>
                  </a:lnTo>
                  <a:lnTo>
                    <a:pt x="2523744" y="1306067"/>
                  </a:lnTo>
                  <a:lnTo>
                    <a:pt x="2523744" y="0"/>
                  </a:lnTo>
                  <a:close/>
                </a:path>
              </a:pathLst>
            </a:custGeom>
            <a:solidFill>
              <a:srgbClr val="F1F1F1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670548" y="1089660"/>
              <a:ext cx="2047239" cy="2493645"/>
            </a:xfrm>
            <a:custGeom>
              <a:avLst/>
              <a:gdLst/>
              <a:ahLst/>
              <a:cxnLst/>
              <a:rect l="l" t="t" r="r" b="b"/>
              <a:pathLst>
                <a:path w="2047240" h="2493645">
                  <a:moveTo>
                    <a:pt x="707390" y="0"/>
                  </a:moveTo>
                  <a:lnTo>
                    <a:pt x="556641" y="169290"/>
                  </a:lnTo>
                  <a:lnTo>
                    <a:pt x="549655" y="234314"/>
                  </a:lnTo>
                  <a:lnTo>
                    <a:pt x="606171" y="259079"/>
                  </a:lnTo>
                  <a:lnTo>
                    <a:pt x="601472" y="300354"/>
                  </a:lnTo>
                  <a:lnTo>
                    <a:pt x="563752" y="268350"/>
                  </a:lnTo>
                  <a:lnTo>
                    <a:pt x="536701" y="421004"/>
                  </a:lnTo>
                  <a:lnTo>
                    <a:pt x="556641" y="476757"/>
                  </a:lnTo>
                  <a:lnTo>
                    <a:pt x="508507" y="777113"/>
                  </a:lnTo>
                  <a:lnTo>
                    <a:pt x="436625" y="867917"/>
                  </a:lnTo>
                  <a:lnTo>
                    <a:pt x="342519" y="924687"/>
                  </a:lnTo>
                  <a:lnTo>
                    <a:pt x="208279" y="891666"/>
                  </a:lnTo>
                  <a:lnTo>
                    <a:pt x="171830" y="784351"/>
                  </a:lnTo>
                  <a:lnTo>
                    <a:pt x="57657" y="784351"/>
                  </a:lnTo>
                  <a:lnTo>
                    <a:pt x="7111" y="712088"/>
                  </a:lnTo>
                  <a:lnTo>
                    <a:pt x="0" y="2035048"/>
                  </a:lnTo>
                  <a:lnTo>
                    <a:pt x="380110" y="2075306"/>
                  </a:lnTo>
                  <a:lnTo>
                    <a:pt x="380110" y="2409698"/>
                  </a:lnTo>
                  <a:lnTo>
                    <a:pt x="1441830" y="2493264"/>
                  </a:lnTo>
                  <a:lnTo>
                    <a:pt x="1500631" y="2429255"/>
                  </a:lnTo>
                  <a:lnTo>
                    <a:pt x="1641855" y="2429255"/>
                  </a:lnTo>
                  <a:lnTo>
                    <a:pt x="1713610" y="2492248"/>
                  </a:lnTo>
                  <a:lnTo>
                    <a:pt x="1832482" y="2492248"/>
                  </a:lnTo>
                  <a:lnTo>
                    <a:pt x="1880743" y="2429255"/>
                  </a:lnTo>
                  <a:lnTo>
                    <a:pt x="2046731" y="2429255"/>
                  </a:lnTo>
                  <a:lnTo>
                    <a:pt x="2014981" y="2317877"/>
                  </a:lnTo>
                  <a:lnTo>
                    <a:pt x="2036191" y="2140330"/>
                  </a:lnTo>
                  <a:lnTo>
                    <a:pt x="1943100" y="1923668"/>
                  </a:lnTo>
                  <a:lnTo>
                    <a:pt x="1791334" y="1776094"/>
                  </a:lnTo>
                  <a:lnTo>
                    <a:pt x="1768982" y="1613027"/>
                  </a:lnTo>
                  <a:lnTo>
                    <a:pt x="1627758" y="1613027"/>
                  </a:lnTo>
                  <a:lnTo>
                    <a:pt x="1619503" y="1492250"/>
                  </a:lnTo>
                  <a:lnTo>
                    <a:pt x="1527682" y="1408684"/>
                  </a:lnTo>
                  <a:lnTo>
                    <a:pt x="1564131" y="1362202"/>
                  </a:lnTo>
                  <a:lnTo>
                    <a:pt x="1527682" y="1297177"/>
                  </a:lnTo>
                  <a:lnTo>
                    <a:pt x="1385316" y="1247648"/>
                  </a:lnTo>
                  <a:lnTo>
                    <a:pt x="1348740" y="1173352"/>
                  </a:lnTo>
                  <a:lnTo>
                    <a:pt x="1200530" y="1118615"/>
                  </a:lnTo>
                  <a:lnTo>
                    <a:pt x="1165225" y="852424"/>
                  </a:lnTo>
                  <a:lnTo>
                    <a:pt x="1093343" y="801877"/>
                  </a:lnTo>
                  <a:lnTo>
                    <a:pt x="1100454" y="574801"/>
                  </a:lnTo>
                  <a:lnTo>
                    <a:pt x="980440" y="494284"/>
                  </a:lnTo>
                  <a:lnTo>
                    <a:pt x="934466" y="487044"/>
                  </a:lnTo>
                  <a:lnTo>
                    <a:pt x="907415" y="527303"/>
                  </a:lnTo>
                  <a:lnTo>
                    <a:pt x="873251" y="502538"/>
                  </a:lnTo>
                  <a:lnTo>
                    <a:pt x="835659" y="324103"/>
                  </a:lnTo>
                  <a:lnTo>
                    <a:pt x="835659" y="251840"/>
                  </a:lnTo>
                  <a:lnTo>
                    <a:pt x="784986" y="234314"/>
                  </a:lnTo>
                  <a:lnTo>
                    <a:pt x="784986" y="177545"/>
                  </a:lnTo>
                  <a:lnTo>
                    <a:pt x="755650" y="195072"/>
                  </a:lnTo>
                  <a:lnTo>
                    <a:pt x="707390" y="0"/>
                  </a:lnTo>
                  <a:close/>
                </a:path>
              </a:pathLst>
            </a:custGeom>
            <a:solidFill>
              <a:srgbClr val="0043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670548" y="1089660"/>
              <a:ext cx="2047239" cy="2493645"/>
            </a:xfrm>
            <a:custGeom>
              <a:avLst/>
              <a:gdLst/>
              <a:ahLst/>
              <a:cxnLst/>
              <a:rect l="l" t="t" r="r" b="b"/>
              <a:pathLst>
                <a:path w="2047240" h="2493645">
                  <a:moveTo>
                    <a:pt x="7111" y="712088"/>
                  </a:moveTo>
                  <a:lnTo>
                    <a:pt x="0" y="2035048"/>
                  </a:lnTo>
                  <a:lnTo>
                    <a:pt x="380110" y="2075306"/>
                  </a:lnTo>
                  <a:lnTo>
                    <a:pt x="380110" y="2409698"/>
                  </a:lnTo>
                  <a:lnTo>
                    <a:pt x="1441830" y="2493264"/>
                  </a:lnTo>
                  <a:lnTo>
                    <a:pt x="1500631" y="2429255"/>
                  </a:lnTo>
                  <a:lnTo>
                    <a:pt x="1641855" y="2429255"/>
                  </a:lnTo>
                  <a:lnTo>
                    <a:pt x="1713610" y="2492248"/>
                  </a:lnTo>
                  <a:lnTo>
                    <a:pt x="1832482" y="2492248"/>
                  </a:lnTo>
                  <a:lnTo>
                    <a:pt x="1880743" y="2429255"/>
                  </a:lnTo>
                  <a:lnTo>
                    <a:pt x="2046731" y="2429255"/>
                  </a:lnTo>
                  <a:lnTo>
                    <a:pt x="2014981" y="2317877"/>
                  </a:lnTo>
                  <a:lnTo>
                    <a:pt x="2036191" y="2140330"/>
                  </a:lnTo>
                  <a:lnTo>
                    <a:pt x="1943100" y="1923668"/>
                  </a:lnTo>
                  <a:lnTo>
                    <a:pt x="1791334" y="1776094"/>
                  </a:lnTo>
                  <a:lnTo>
                    <a:pt x="1768982" y="1613027"/>
                  </a:lnTo>
                  <a:lnTo>
                    <a:pt x="1627758" y="1613027"/>
                  </a:lnTo>
                  <a:lnTo>
                    <a:pt x="1619503" y="1492250"/>
                  </a:lnTo>
                  <a:lnTo>
                    <a:pt x="1527682" y="1408684"/>
                  </a:lnTo>
                  <a:lnTo>
                    <a:pt x="1564131" y="1362202"/>
                  </a:lnTo>
                  <a:lnTo>
                    <a:pt x="1527682" y="1297177"/>
                  </a:lnTo>
                  <a:lnTo>
                    <a:pt x="1385316" y="1247648"/>
                  </a:lnTo>
                  <a:lnTo>
                    <a:pt x="1348740" y="1173352"/>
                  </a:lnTo>
                  <a:lnTo>
                    <a:pt x="1200530" y="1118615"/>
                  </a:lnTo>
                  <a:lnTo>
                    <a:pt x="1165225" y="852424"/>
                  </a:lnTo>
                  <a:lnTo>
                    <a:pt x="1093343" y="801877"/>
                  </a:lnTo>
                  <a:lnTo>
                    <a:pt x="1100454" y="574801"/>
                  </a:lnTo>
                  <a:lnTo>
                    <a:pt x="980440" y="494284"/>
                  </a:lnTo>
                  <a:lnTo>
                    <a:pt x="934466" y="487044"/>
                  </a:lnTo>
                  <a:lnTo>
                    <a:pt x="907415" y="527303"/>
                  </a:lnTo>
                  <a:lnTo>
                    <a:pt x="873251" y="502538"/>
                  </a:lnTo>
                  <a:lnTo>
                    <a:pt x="835659" y="324103"/>
                  </a:lnTo>
                  <a:lnTo>
                    <a:pt x="835659" y="251840"/>
                  </a:lnTo>
                  <a:lnTo>
                    <a:pt x="784986" y="234314"/>
                  </a:lnTo>
                  <a:lnTo>
                    <a:pt x="784986" y="177545"/>
                  </a:lnTo>
                  <a:lnTo>
                    <a:pt x="755650" y="195072"/>
                  </a:lnTo>
                  <a:lnTo>
                    <a:pt x="707390" y="0"/>
                  </a:lnTo>
                  <a:lnTo>
                    <a:pt x="556641" y="169290"/>
                  </a:lnTo>
                  <a:lnTo>
                    <a:pt x="549655" y="234314"/>
                  </a:lnTo>
                  <a:lnTo>
                    <a:pt x="606171" y="259079"/>
                  </a:lnTo>
                  <a:lnTo>
                    <a:pt x="601472" y="300354"/>
                  </a:lnTo>
                  <a:lnTo>
                    <a:pt x="563752" y="268350"/>
                  </a:lnTo>
                  <a:lnTo>
                    <a:pt x="536701" y="421004"/>
                  </a:lnTo>
                  <a:lnTo>
                    <a:pt x="556641" y="476757"/>
                  </a:lnTo>
                  <a:lnTo>
                    <a:pt x="508507" y="777113"/>
                  </a:lnTo>
                  <a:lnTo>
                    <a:pt x="436625" y="867917"/>
                  </a:lnTo>
                  <a:lnTo>
                    <a:pt x="342519" y="924687"/>
                  </a:lnTo>
                  <a:lnTo>
                    <a:pt x="208279" y="891666"/>
                  </a:lnTo>
                  <a:lnTo>
                    <a:pt x="171830" y="784351"/>
                  </a:lnTo>
                  <a:lnTo>
                    <a:pt x="57657" y="784351"/>
                  </a:lnTo>
                  <a:lnTo>
                    <a:pt x="7111" y="7120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119627" y="1636776"/>
              <a:ext cx="2171700" cy="2943225"/>
            </a:xfrm>
            <a:custGeom>
              <a:avLst/>
              <a:gdLst/>
              <a:ahLst/>
              <a:cxnLst/>
              <a:rect l="l" t="t" r="r" b="b"/>
              <a:pathLst>
                <a:path w="2171700" h="2943225">
                  <a:moveTo>
                    <a:pt x="1694688" y="0"/>
                  </a:moveTo>
                  <a:lnTo>
                    <a:pt x="1585214" y="29972"/>
                  </a:lnTo>
                  <a:lnTo>
                    <a:pt x="1593469" y="96012"/>
                  </a:lnTo>
                  <a:lnTo>
                    <a:pt x="1493393" y="78359"/>
                  </a:lnTo>
                  <a:lnTo>
                    <a:pt x="1459230" y="152653"/>
                  </a:lnTo>
                  <a:lnTo>
                    <a:pt x="1493393" y="191897"/>
                  </a:lnTo>
                  <a:lnTo>
                    <a:pt x="1390904" y="229108"/>
                  </a:lnTo>
                  <a:lnTo>
                    <a:pt x="1414399" y="373507"/>
                  </a:lnTo>
                  <a:lnTo>
                    <a:pt x="1381506" y="373507"/>
                  </a:lnTo>
                  <a:lnTo>
                    <a:pt x="1253109" y="324993"/>
                  </a:lnTo>
                  <a:lnTo>
                    <a:pt x="1267206" y="499363"/>
                  </a:lnTo>
                  <a:lnTo>
                    <a:pt x="1145921" y="384937"/>
                  </a:lnTo>
                  <a:lnTo>
                    <a:pt x="1070483" y="545846"/>
                  </a:lnTo>
                  <a:lnTo>
                    <a:pt x="1104646" y="621157"/>
                  </a:lnTo>
                  <a:lnTo>
                    <a:pt x="994029" y="767714"/>
                  </a:lnTo>
                  <a:lnTo>
                    <a:pt x="394588" y="1031875"/>
                  </a:lnTo>
                  <a:lnTo>
                    <a:pt x="95377" y="1233043"/>
                  </a:lnTo>
                  <a:lnTo>
                    <a:pt x="85979" y="1292860"/>
                  </a:lnTo>
                  <a:lnTo>
                    <a:pt x="0" y="1253744"/>
                  </a:lnTo>
                  <a:lnTo>
                    <a:pt x="7112" y="1598295"/>
                  </a:lnTo>
                  <a:lnTo>
                    <a:pt x="133096" y="1817115"/>
                  </a:lnTo>
                  <a:lnTo>
                    <a:pt x="34163" y="1761363"/>
                  </a:lnTo>
                  <a:lnTo>
                    <a:pt x="107188" y="1862454"/>
                  </a:lnTo>
                  <a:lnTo>
                    <a:pt x="0" y="1826387"/>
                  </a:lnTo>
                  <a:lnTo>
                    <a:pt x="0" y="1854200"/>
                  </a:lnTo>
                  <a:lnTo>
                    <a:pt x="150749" y="1960499"/>
                  </a:lnTo>
                  <a:lnTo>
                    <a:pt x="320294" y="2323719"/>
                  </a:lnTo>
                  <a:lnTo>
                    <a:pt x="488696" y="2522855"/>
                  </a:lnTo>
                  <a:lnTo>
                    <a:pt x="515874" y="2772537"/>
                  </a:lnTo>
                  <a:lnTo>
                    <a:pt x="454660" y="2772537"/>
                  </a:lnTo>
                  <a:lnTo>
                    <a:pt x="488696" y="2868549"/>
                  </a:lnTo>
                  <a:lnTo>
                    <a:pt x="850264" y="2942844"/>
                  </a:lnTo>
                  <a:lnTo>
                    <a:pt x="1063498" y="2734437"/>
                  </a:lnTo>
                  <a:lnTo>
                    <a:pt x="1483868" y="2712720"/>
                  </a:lnTo>
                  <a:lnTo>
                    <a:pt x="1566418" y="2543556"/>
                  </a:lnTo>
                  <a:lnTo>
                    <a:pt x="2065655" y="2409317"/>
                  </a:lnTo>
                  <a:lnTo>
                    <a:pt x="2171700" y="2359787"/>
                  </a:lnTo>
                  <a:lnTo>
                    <a:pt x="2102231" y="1597278"/>
                  </a:lnTo>
                  <a:lnTo>
                    <a:pt x="2023364" y="123825"/>
                  </a:lnTo>
                  <a:lnTo>
                    <a:pt x="1955038" y="135127"/>
                  </a:lnTo>
                  <a:lnTo>
                    <a:pt x="1923161" y="201168"/>
                  </a:lnTo>
                  <a:lnTo>
                    <a:pt x="1878457" y="78359"/>
                  </a:lnTo>
                  <a:lnTo>
                    <a:pt x="1694688" y="0"/>
                  </a:lnTo>
                  <a:close/>
                </a:path>
              </a:pathLst>
            </a:custGeom>
            <a:solidFill>
              <a:srgbClr val="0043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119627" y="1636776"/>
              <a:ext cx="2171700" cy="2943225"/>
            </a:xfrm>
            <a:custGeom>
              <a:avLst/>
              <a:gdLst/>
              <a:ahLst/>
              <a:cxnLst/>
              <a:rect l="l" t="t" r="r" b="b"/>
              <a:pathLst>
                <a:path w="2171700" h="2943225">
                  <a:moveTo>
                    <a:pt x="2065655" y="2409317"/>
                  </a:moveTo>
                  <a:lnTo>
                    <a:pt x="1566418" y="2543556"/>
                  </a:lnTo>
                  <a:lnTo>
                    <a:pt x="1483868" y="2712720"/>
                  </a:lnTo>
                  <a:lnTo>
                    <a:pt x="1063498" y="2734437"/>
                  </a:lnTo>
                  <a:lnTo>
                    <a:pt x="850264" y="2942844"/>
                  </a:lnTo>
                  <a:lnTo>
                    <a:pt x="488696" y="2868549"/>
                  </a:lnTo>
                  <a:lnTo>
                    <a:pt x="454660" y="2772537"/>
                  </a:lnTo>
                  <a:lnTo>
                    <a:pt x="515874" y="2772537"/>
                  </a:lnTo>
                  <a:lnTo>
                    <a:pt x="488696" y="2522855"/>
                  </a:lnTo>
                  <a:lnTo>
                    <a:pt x="320294" y="2323719"/>
                  </a:lnTo>
                  <a:lnTo>
                    <a:pt x="150749" y="1960499"/>
                  </a:lnTo>
                  <a:lnTo>
                    <a:pt x="0" y="1854200"/>
                  </a:lnTo>
                  <a:lnTo>
                    <a:pt x="0" y="1826387"/>
                  </a:lnTo>
                  <a:lnTo>
                    <a:pt x="107188" y="1862454"/>
                  </a:lnTo>
                  <a:lnTo>
                    <a:pt x="34163" y="1761363"/>
                  </a:lnTo>
                  <a:lnTo>
                    <a:pt x="133096" y="1817115"/>
                  </a:lnTo>
                  <a:lnTo>
                    <a:pt x="7112" y="1598295"/>
                  </a:lnTo>
                  <a:lnTo>
                    <a:pt x="0" y="1253744"/>
                  </a:lnTo>
                  <a:lnTo>
                    <a:pt x="85979" y="1292860"/>
                  </a:lnTo>
                  <a:lnTo>
                    <a:pt x="95377" y="1233043"/>
                  </a:lnTo>
                  <a:lnTo>
                    <a:pt x="394588" y="1031875"/>
                  </a:lnTo>
                  <a:lnTo>
                    <a:pt x="994029" y="767714"/>
                  </a:lnTo>
                  <a:lnTo>
                    <a:pt x="1104646" y="621157"/>
                  </a:lnTo>
                  <a:lnTo>
                    <a:pt x="1070483" y="545846"/>
                  </a:lnTo>
                  <a:lnTo>
                    <a:pt x="1145921" y="384937"/>
                  </a:lnTo>
                  <a:lnTo>
                    <a:pt x="1267206" y="499363"/>
                  </a:lnTo>
                  <a:lnTo>
                    <a:pt x="1253109" y="324993"/>
                  </a:lnTo>
                  <a:lnTo>
                    <a:pt x="1381506" y="373507"/>
                  </a:lnTo>
                  <a:lnTo>
                    <a:pt x="1414399" y="373507"/>
                  </a:lnTo>
                  <a:lnTo>
                    <a:pt x="1390904" y="229108"/>
                  </a:lnTo>
                  <a:lnTo>
                    <a:pt x="1493393" y="191897"/>
                  </a:lnTo>
                  <a:lnTo>
                    <a:pt x="1459230" y="152653"/>
                  </a:lnTo>
                  <a:lnTo>
                    <a:pt x="1493393" y="78359"/>
                  </a:lnTo>
                  <a:lnTo>
                    <a:pt x="1593469" y="96012"/>
                  </a:lnTo>
                  <a:lnTo>
                    <a:pt x="1585214" y="29972"/>
                  </a:lnTo>
                  <a:lnTo>
                    <a:pt x="1694688" y="0"/>
                  </a:lnTo>
                  <a:lnTo>
                    <a:pt x="1878457" y="78359"/>
                  </a:lnTo>
                  <a:lnTo>
                    <a:pt x="1923161" y="201168"/>
                  </a:lnTo>
                  <a:lnTo>
                    <a:pt x="1955038" y="135127"/>
                  </a:lnTo>
                  <a:lnTo>
                    <a:pt x="2023364" y="123825"/>
                  </a:lnTo>
                  <a:lnTo>
                    <a:pt x="2102231" y="1597278"/>
                  </a:lnTo>
                  <a:lnTo>
                    <a:pt x="2171700" y="2359787"/>
                  </a:lnTo>
                  <a:lnTo>
                    <a:pt x="2065655" y="2409317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269992" y="1228344"/>
              <a:ext cx="1301750" cy="1969135"/>
            </a:xfrm>
            <a:custGeom>
              <a:avLst/>
              <a:gdLst/>
              <a:ahLst/>
              <a:cxnLst/>
              <a:rect l="l" t="t" r="r" b="b"/>
              <a:pathLst>
                <a:path w="1301750" h="1969135">
                  <a:moveTo>
                    <a:pt x="506475" y="0"/>
                  </a:moveTo>
                  <a:lnTo>
                    <a:pt x="400431" y="8254"/>
                  </a:lnTo>
                  <a:lnTo>
                    <a:pt x="435737" y="55752"/>
                  </a:lnTo>
                  <a:lnTo>
                    <a:pt x="512318" y="55752"/>
                  </a:lnTo>
                  <a:lnTo>
                    <a:pt x="512318" y="157987"/>
                  </a:lnTo>
                  <a:lnTo>
                    <a:pt x="468757" y="135254"/>
                  </a:lnTo>
                  <a:lnTo>
                    <a:pt x="293243" y="131190"/>
                  </a:lnTo>
                  <a:lnTo>
                    <a:pt x="243840" y="212725"/>
                  </a:lnTo>
                  <a:lnTo>
                    <a:pt x="182499" y="191007"/>
                  </a:lnTo>
                  <a:lnTo>
                    <a:pt x="69469" y="408813"/>
                  </a:lnTo>
                  <a:lnTo>
                    <a:pt x="148462" y="488441"/>
                  </a:lnTo>
                  <a:lnTo>
                    <a:pt x="117729" y="577214"/>
                  </a:lnTo>
                  <a:lnTo>
                    <a:pt x="75437" y="482218"/>
                  </a:lnTo>
                  <a:lnTo>
                    <a:pt x="0" y="496696"/>
                  </a:lnTo>
                  <a:lnTo>
                    <a:pt x="82423" y="1969007"/>
                  </a:lnTo>
                  <a:lnTo>
                    <a:pt x="1294384" y="1969007"/>
                  </a:lnTo>
                  <a:lnTo>
                    <a:pt x="1301496" y="645286"/>
                  </a:lnTo>
                  <a:lnTo>
                    <a:pt x="1015238" y="518286"/>
                  </a:lnTo>
                  <a:lnTo>
                    <a:pt x="954024" y="468756"/>
                  </a:lnTo>
                  <a:lnTo>
                    <a:pt x="1031748" y="327278"/>
                  </a:lnTo>
                  <a:lnTo>
                    <a:pt x="1001141" y="306704"/>
                  </a:lnTo>
                  <a:lnTo>
                    <a:pt x="1031748" y="259206"/>
                  </a:lnTo>
                  <a:lnTo>
                    <a:pt x="1087120" y="278764"/>
                  </a:lnTo>
                  <a:lnTo>
                    <a:pt x="1176655" y="157987"/>
                  </a:lnTo>
                  <a:lnTo>
                    <a:pt x="1074166" y="102234"/>
                  </a:lnTo>
                  <a:lnTo>
                    <a:pt x="1018794" y="151764"/>
                  </a:lnTo>
                  <a:lnTo>
                    <a:pt x="1001141" y="89788"/>
                  </a:lnTo>
                  <a:lnTo>
                    <a:pt x="897509" y="162051"/>
                  </a:lnTo>
                  <a:lnTo>
                    <a:pt x="824484" y="102234"/>
                  </a:lnTo>
                  <a:lnTo>
                    <a:pt x="763270" y="135254"/>
                  </a:lnTo>
                  <a:lnTo>
                    <a:pt x="745617" y="82550"/>
                  </a:lnTo>
                  <a:lnTo>
                    <a:pt x="644271" y="110489"/>
                  </a:lnTo>
                  <a:lnTo>
                    <a:pt x="651383" y="74294"/>
                  </a:lnTo>
                  <a:lnTo>
                    <a:pt x="651383" y="62991"/>
                  </a:lnTo>
                  <a:lnTo>
                    <a:pt x="597154" y="55752"/>
                  </a:lnTo>
                  <a:lnTo>
                    <a:pt x="506475" y="0"/>
                  </a:lnTo>
                  <a:close/>
                </a:path>
              </a:pathLst>
            </a:custGeom>
            <a:solidFill>
              <a:srgbClr val="0043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269992" y="1228344"/>
              <a:ext cx="1301750" cy="1969135"/>
            </a:xfrm>
            <a:custGeom>
              <a:avLst/>
              <a:gdLst/>
              <a:ahLst/>
              <a:cxnLst/>
              <a:rect l="l" t="t" r="r" b="b"/>
              <a:pathLst>
                <a:path w="1301750" h="1969135">
                  <a:moveTo>
                    <a:pt x="400431" y="8254"/>
                  </a:moveTo>
                  <a:lnTo>
                    <a:pt x="435737" y="55752"/>
                  </a:lnTo>
                  <a:lnTo>
                    <a:pt x="512318" y="55752"/>
                  </a:lnTo>
                  <a:lnTo>
                    <a:pt x="512318" y="157987"/>
                  </a:lnTo>
                  <a:lnTo>
                    <a:pt x="468757" y="135254"/>
                  </a:lnTo>
                  <a:lnTo>
                    <a:pt x="293243" y="131190"/>
                  </a:lnTo>
                  <a:lnTo>
                    <a:pt x="243840" y="212725"/>
                  </a:lnTo>
                  <a:lnTo>
                    <a:pt x="182499" y="191007"/>
                  </a:lnTo>
                  <a:lnTo>
                    <a:pt x="69469" y="408813"/>
                  </a:lnTo>
                  <a:lnTo>
                    <a:pt x="148462" y="488441"/>
                  </a:lnTo>
                  <a:lnTo>
                    <a:pt x="117729" y="577214"/>
                  </a:lnTo>
                  <a:lnTo>
                    <a:pt x="75437" y="482218"/>
                  </a:lnTo>
                  <a:lnTo>
                    <a:pt x="0" y="496696"/>
                  </a:lnTo>
                  <a:lnTo>
                    <a:pt x="82423" y="1969007"/>
                  </a:lnTo>
                  <a:lnTo>
                    <a:pt x="1294384" y="1969007"/>
                  </a:lnTo>
                  <a:lnTo>
                    <a:pt x="1301496" y="645286"/>
                  </a:lnTo>
                  <a:lnTo>
                    <a:pt x="1015238" y="518286"/>
                  </a:lnTo>
                  <a:lnTo>
                    <a:pt x="954024" y="468756"/>
                  </a:lnTo>
                  <a:lnTo>
                    <a:pt x="1031748" y="327278"/>
                  </a:lnTo>
                  <a:lnTo>
                    <a:pt x="1001141" y="306704"/>
                  </a:lnTo>
                  <a:lnTo>
                    <a:pt x="1031748" y="259206"/>
                  </a:lnTo>
                  <a:lnTo>
                    <a:pt x="1087120" y="278764"/>
                  </a:lnTo>
                  <a:lnTo>
                    <a:pt x="1176655" y="157987"/>
                  </a:lnTo>
                  <a:lnTo>
                    <a:pt x="1074166" y="102234"/>
                  </a:lnTo>
                  <a:lnTo>
                    <a:pt x="1018794" y="151764"/>
                  </a:lnTo>
                  <a:lnTo>
                    <a:pt x="1001141" y="89788"/>
                  </a:lnTo>
                  <a:lnTo>
                    <a:pt x="897509" y="162051"/>
                  </a:lnTo>
                  <a:lnTo>
                    <a:pt x="824484" y="102234"/>
                  </a:lnTo>
                  <a:lnTo>
                    <a:pt x="763270" y="135254"/>
                  </a:lnTo>
                  <a:lnTo>
                    <a:pt x="745617" y="82550"/>
                  </a:lnTo>
                  <a:lnTo>
                    <a:pt x="644271" y="110489"/>
                  </a:lnTo>
                  <a:lnTo>
                    <a:pt x="651383" y="74294"/>
                  </a:lnTo>
                  <a:lnTo>
                    <a:pt x="651383" y="62991"/>
                  </a:lnTo>
                  <a:lnTo>
                    <a:pt x="597154" y="55752"/>
                  </a:lnTo>
                  <a:lnTo>
                    <a:pt x="506475" y="0"/>
                  </a:lnTo>
                  <a:lnTo>
                    <a:pt x="400431" y="825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349239" y="3307080"/>
              <a:ext cx="1554480" cy="1499870"/>
            </a:xfrm>
            <a:custGeom>
              <a:avLst/>
              <a:gdLst/>
              <a:ahLst/>
              <a:cxnLst/>
              <a:rect l="l" t="t" r="r" b="b"/>
              <a:pathLst>
                <a:path w="1554479" h="1499870">
                  <a:moveTo>
                    <a:pt x="1183132" y="0"/>
                  </a:moveTo>
                  <a:lnTo>
                    <a:pt x="0" y="0"/>
                  </a:lnTo>
                  <a:lnTo>
                    <a:pt x="67818" y="720598"/>
                  </a:lnTo>
                  <a:lnTo>
                    <a:pt x="394335" y="698119"/>
                  </a:lnTo>
                  <a:lnTo>
                    <a:pt x="457581" y="748792"/>
                  </a:lnTo>
                  <a:lnTo>
                    <a:pt x="594487" y="713740"/>
                  </a:lnTo>
                  <a:lnTo>
                    <a:pt x="671449" y="797560"/>
                  </a:lnTo>
                  <a:lnTo>
                    <a:pt x="718565" y="777113"/>
                  </a:lnTo>
                  <a:lnTo>
                    <a:pt x="907161" y="1085215"/>
                  </a:lnTo>
                  <a:lnTo>
                    <a:pt x="1018667" y="969137"/>
                  </a:lnTo>
                  <a:lnTo>
                    <a:pt x="1152017" y="771271"/>
                  </a:lnTo>
                  <a:lnTo>
                    <a:pt x="1195705" y="860044"/>
                  </a:lnTo>
                  <a:lnTo>
                    <a:pt x="1108329" y="1000379"/>
                  </a:lnTo>
                  <a:lnTo>
                    <a:pt x="1108329" y="1085215"/>
                  </a:lnTo>
                  <a:lnTo>
                    <a:pt x="968121" y="1127125"/>
                  </a:lnTo>
                  <a:lnTo>
                    <a:pt x="1152017" y="1113536"/>
                  </a:lnTo>
                  <a:lnTo>
                    <a:pt x="1209548" y="1026668"/>
                  </a:lnTo>
                  <a:lnTo>
                    <a:pt x="1260093" y="1104773"/>
                  </a:lnTo>
                  <a:lnTo>
                    <a:pt x="1200404" y="1147572"/>
                  </a:lnTo>
                  <a:lnTo>
                    <a:pt x="1323339" y="1141730"/>
                  </a:lnTo>
                  <a:lnTo>
                    <a:pt x="1375156" y="1276350"/>
                  </a:lnTo>
                  <a:lnTo>
                    <a:pt x="1379728" y="1386459"/>
                  </a:lnTo>
                  <a:lnTo>
                    <a:pt x="1532636" y="1499616"/>
                  </a:lnTo>
                  <a:lnTo>
                    <a:pt x="1554480" y="983869"/>
                  </a:lnTo>
                  <a:lnTo>
                    <a:pt x="1554480" y="37973"/>
                  </a:lnTo>
                  <a:lnTo>
                    <a:pt x="1183132" y="0"/>
                  </a:lnTo>
                  <a:close/>
                </a:path>
              </a:pathLst>
            </a:custGeom>
            <a:solidFill>
              <a:srgbClr val="0043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349239" y="3307080"/>
              <a:ext cx="1554480" cy="1499870"/>
            </a:xfrm>
            <a:custGeom>
              <a:avLst/>
              <a:gdLst/>
              <a:ahLst/>
              <a:cxnLst/>
              <a:rect l="l" t="t" r="r" b="b"/>
              <a:pathLst>
                <a:path w="1554479" h="1499870">
                  <a:moveTo>
                    <a:pt x="0" y="0"/>
                  </a:moveTo>
                  <a:lnTo>
                    <a:pt x="67818" y="720598"/>
                  </a:lnTo>
                  <a:lnTo>
                    <a:pt x="394335" y="698119"/>
                  </a:lnTo>
                  <a:lnTo>
                    <a:pt x="457581" y="748792"/>
                  </a:lnTo>
                  <a:lnTo>
                    <a:pt x="594487" y="713740"/>
                  </a:lnTo>
                  <a:lnTo>
                    <a:pt x="671449" y="797560"/>
                  </a:lnTo>
                  <a:lnTo>
                    <a:pt x="718565" y="777113"/>
                  </a:lnTo>
                  <a:lnTo>
                    <a:pt x="907161" y="1085215"/>
                  </a:lnTo>
                  <a:lnTo>
                    <a:pt x="1018667" y="969137"/>
                  </a:lnTo>
                  <a:lnTo>
                    <a:pt x="1152017" y="771271"/>
                  </a:lnTo>
                  <a:lnTo>
                    <a:pt x="1195705" y="860044"/>
                  </a:lnTo>
                  <a:lnTo>
                    <a:pt x="1108329" y="1000379"/>
                  </a:lnTo>
                  <a:lnTo>
                    <a:pt x="1108329" y="1085215"/>
                  </a:lnTo>
                  <a:lnTo>
                    <a:pt x="968121" y="1127125"/>
                  </a:lnTo>
                  <a:lnTo>
                    <a:pt x="1152017" y="1113536"/>
                  </a:lnTo>
                  <a:lnTo>
                    <a:pt x="1209548" y="1026668"/>
                  </a:lnTo>
                  <a:lnTo>
                    <a:pt x="1260093" y="1104773"/>
                  </a:lnTo>
                  <a:lnTo>
                    <a:pt x="1200404" y="1147572"/>
                  </a:lnTo>
                  <a:lnTo>
                    <a:pt x="1323339" y="1141730"/>
                  </a:lnTo>
                  <a:lnTo>
                    <a:pt x="1375156" y="1276350"/>
                  </a:lnTo>
                  <a:lnTo>
                    <a:pt x="1379728" y="1386459"/>
                  </a:lnTo>
                  <a:lnTo>
                    <a:pt x="1532636" y="1499616"/>
                  </a:lnTo>
                  <a:lnTo>
                    <a:pt x="1554480" y="983869"/>
                  </a:lnTo>
                  <a:lnTo>
                    <a:pt x="1554480" y="353949"/>
                  </a:lnTo>
                  <a:lnTo>
                    <a:pt x="1554480" y="37973"/>
                  </a:lnTo>
                  <a:lnTo>
                    <a:pt x="118313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050024" y="3579876"/>
              <a:ext cx="1678305" cy="1190625"/>
            </a:xfrm>
            <a:custGeom>
              <a:avLst/>
              <a:gdLst/>
              <a:ahLst/>
              <a:cxnLst/>
              <a:rect l="l" t="t" r="r" b="b"/>
              <a:pathLst>
                <a:path w="1678304" h="1190625">
                  <a:moveTo>
                    <a:pt x="0" y="0"/>
                  </a:moveTo>
                  <a:lnTo>
                    <a:pt x="0" y="666242"/>
                  </a:lnTo>
                  <a:lnTo>
                    <a:pt x="121284" y="666242"/>
                  </a:lnTo>
                  <a:lnTo>
                    <a:pt x="193167" y="773557"/>
                  </a:lnTo>
                  <a:lnTo>
                    <a:pt x="262635" y="750824"/>
                  </a:lnTo>
                  <a:lnTo>
                    <a:pt x="262635" y="834390"/>
                  </a:lnTo>
                  <a:lnTo>
                    <a:pt x="382650" y="939673"/>
                  </a:lnTo>
                  <a:lnTo>
                    <a:pt x="476884" y="917956"/>
                  </a:lnTo>
                  <a:lnTo>
                    <a:pt x="786510" y="980821"/>
                  </a:lnTo>
                  <a:lnTo>
                    <a:pt x="834898" y="1105662"/>
                  </a:lnTo>
                  <a:lnTo>
                    <a:pt x="1024381" y="1190244"/>
                  </a:lnTo>
                  <a:lnTo>
                    <a:pt x="1092707" y="917956"/>
                  </a:lnTo>
                  <a:lnTo>
                    <a:pt x="1255141" y="795274"/>
                  </a:lnTo>
                  <a:lnTo>
                    <a:pt x="1427099" y="566293"/>
                  </a:lnTo>
                  <a:lnTo>
                    <a:pt x="1436497" y="527050"/>
                  </a:lnTo>
                  <a:lnTo>
                    <a:pt x="1443608" y="454787"/>
                  </a:lnTo>
                  <a:lnTo>
                    <a:pt x="1557781" y="426974"/>
                  </a:lnTo>
                  <a:lnTo>
                    <a:pt x="1677924" y="56768"/>
                  </a:lnTo>
                  <a:lnTo>
                    <a:pt x="1667382" y="19558"/>
                  </a:lnTo>
                  <a:lnTo>
                    <a:pt x="1501267" y="19558"/>
                  </a:lnTo>
                  <a:lnTo>
                    <a:pt x="1453006" y="82550"/>
                  </a:lnTo>
                  <a:lnTo>
                    <a:pt x="1334134" y="82550"/>
                  </a:lnTo>
                  <a:lnTo>
                    <a:pt x="1262252" y="19558"/>
                  </a:lnTo>
                  <a:lnTo>
                    <a:pt x="1121028" y="19558"/>
                  </a:lnTo>
                  <a:lnTo>
                    <a:pt x="1062101" y="835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3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050024" y="3579876"/>
              <a:ext cx="1678305" cy="1190625"/>
            </a:xfrm>
            <a:custGeom>
              <a:avLst/>
              <a:gdLst/>
              <a:ahLst/>
              <a:cxnLst/>
              <a:rect l="l" t="t" r="r" b="b"/>
              <a:pathLst>
                <a:path w="1678304" h="1190625">
                  <a:moveTo>
                    <a:pt x="0" y="0"/>
                  </a:moveTo>
                  <a:lnTo>
                    <a:pt x="1062101" y="83566"/>
                  </a:lnTo>
                  <a:lnTo>
                    <a:pt x="1121028" y="19558"/>
                  </a:lnTo>
                  <a:lnTo>
                    <a:pt x="1262252" y="19558"/>
                  </a:lnTo>
                  <a:lnTo>
                    <a:pt x="1334134" y="82550"/>
                  </a:lnTo>
                  <a:lnTo>
                    <a:pt x="1453006" y="82550"/>
                  </a:lnTo>
                  <a:lnTo>
                    <a:pt x="1501267" y="19558"/>
                  </a:lnTo>
                  <a:lnTo>
                    <a:pt x="1667382" y="19558"/>
                  </a:lnTo>
                  <a:lnTo>
                    <a:pt x="1677924" y="56768"/>
                  </a:lnTo>
                  <a:lnTo>
                    <a:pt x="1557781" y="426974"/>
                  </a:lnTo>
                  <a:lnTo>
                    <a:pt x="1443608" y="454787"/>
                  </a:lnTo>
                  <a:lnTo>
                    <a:pt x="1436497" y="527050"/>
                  </a:lnTo>
                  <a:lnTo>
                    <a:pt x="1427099" y="566293"/>
                  </a:lnTo>
                  <a:lnTo>
                    <a:pt x="1255141" y="795274"/>
                  </a:lnTo>
                  <a:lnTo>
                    <a:pt x="1092707" y="917956"/>
                  </a:lnTo>
                  <a:lnTo>
                    <a:pt x="1024381" y="1190244"/>
                  </a:lnTo>
                  <a:lnTo>
                    <a:pt x="834898" y="1105662"/>
                  </a:lnTo>
                  <a:lnTo>
                    <a:pt x="786510" y="980821"/>
                  </a:lnTo>
                  <a:lnTo>
                    <a:pt x="476884" y="917956"/>
                  </a:lnTo>
                  <a:lnTo>
                    <a:pt x="382650" y="939673"/>
                  </a:lnTo>
                  <a:lnTo>
                    <a:pt x="262635" y="834390"/>
                  </a:lnTo>
                  <a:lnTo>
                    <a:pt x="262635" y="750824"/>
                  </a:lnTo>
                  <a:lnTo>
                    <a:pt x="193167" y="773557"/>
                  </a:lnTo>
                  <a:lnTo>
                    <a:pt x="121284" y="666242"/>
                  </a:lnTo>
                  <a:lnTo>
                    <a:pt x="0" y="666242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984492" y="4338827"/>
              <a:ext cx="1049020" cy="685800"/>
            </a:xfrm>
            <a:custGeom>
              <a:avLst/>
              <a:gdLst/>
              <a:ahLst/>
              <a:cxnLst/>
              <a:rect l="l" t="t" r="r" b="b"/>
              <a:pathLst>
                <a:path w="1049020" h="685800">
                  <a:moveTo>
                    <a:pt x="143890" y="0"/>
                  </a:moveTo>
                  <a:lnTo>
                    <a:pt x="22351" y="0"/>
                  </a:lnTo>
                  <a:lnTo>
                    <a:pt x="0" y="547243"/>
                  </a:lnTo>
                  <a:lnTo>
                    <a:pt x="22351" y="566801"/>
                  </a:lnTo>
                  <a:lnTo>
                    <a:pt x="84962" y="555498"/>
                  </a:lnTo>
                  <a:lnTo>
                    <a:pt x="264159" y="643382"/>
                  </a:lnTo>
                  <a:lnTo>
                    <a:pt x="441071" y="521335"/>
                  </a:lnTo>
                  <a:lnTo>
                    <a:pt x="437514" y="607187"/>
                  </a:lnTo>
                  <a:lnTo>
                    <a:pt x="616838" y="685800"/>
                  </a:lnTo>
                  <a:lnTo>
                    <a:pt x="606171" y="607187"/>
                  </a:lnTo>
                  <a:lnTo>
                    <a:pt x="806703" y="534797"/>
                  </a:lnTo>
                  <a:lnTo>
                    <a:pt x="1048511" y="525526"/>
                  </a:lnTo>
                  <a:lnTo>
                    <a:pt x="858647" y="440690"/>
                  </a:lnTo>
                  <a:lnTo>
                    <a:pt x="810259" y="315468"/>
                  </a:lnTo>
                  <a:lnTo>
                    <a:pt x="500125" y="252349"/>
                  </a:lnTo>
                  <a:lnTo>
                    <a:pt x="405764" y="274066"/>
                  </a:lnTo>
                  <a:lnTo>
                    <a:pt x="285368" y="168656"/>
                  </a:lnTo>
                  <a:lnTo>
                    <a:pt x="285368" y="84836"/>
                  </a:lnTo>
                  <a:lnTo>
                    <a:pt x="215773" y="107569"/>
                  </a:lnTo>
                  <a:lnTo>
                    <a:pt x="143890" y="0"/>
                  </a:lnTo>
                  <a:close/>
                </a:path>
              </a:pathLst>
            </a:custGeom>
            <a:solidFill>
              <a:srgbClr val="0043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984492" y="4338827"/>
              <a:ext cx="1049020" cy="685800"/>
            </a:xfrm>
            <a:custGeom>
              <a:avLst/>
              <a:gdLst/>
              <a:ahLst/>
              <a:cxnLst/>
              <a:rect l="l" t="t" r="r" b="b"/>
              <a:pathLst>
                <a:path w="1049020" h="685800">
                  <a:moveTo>
                    <a:pt x="22351" y="0"/>
                  </a:moveTo>
                  <a:lnTo>
                    <a:pt x="0" y="547243"/>
                  </a:lnTo>
                  <a:lnTo>
                    <a:pt x="22351" y="566801"/>
                  </a:lnTo>
                  <a:lnTo>
                    <a:pt x="84962" y="555498"/>
                  </a:lnTo>
                  <a:lnTo>
                    <a:pt x="264159" y="643382"/>
                  </a:lnTo>
                  <a:lnTo>
                    <a:pt x="441071" y="521335"/>
                  </a:lnTo>
                  <a:lnTo>
                    <a:pt x="437514" y="607187"/>
                  </a:lnTo>
                  <a:lnTo>
                    <a:pt x="616838" y="685800"/>
                  </a:lnTo>
                  <a:lnTo>
                    <a:pt x="606171" y="607187"/>
                  </a:lnTo>
                  <a:lnTo>
                    <a:pt x="806703" y="534797"/>
                  </a:lnTo>
                  <a:lnTo>
                    <a:pt x="1048511" y="525526"/>
                  </a:lnTo>
                  <a:lnTo>
                    <a:pt x="858647" y="440690"/>
                  </a:lnTo>
                  <a:lnTo>
                    <a:pt x="810259" y="315468"/>
                  </a:lnTo>
                  <a:lnTo>
                    <a:pt x="500125" y="252349"/>
                  </a:lnTo>
                  <a:lnTo>
                    <a:pt x="405764" y="274066"/>
                  </a:lnTo>
                  <a:lnTo>
                    <a:pt x="285368" y="168656"/>
                  </a:lnTo>
                  <a:lnTo>
                    <a:pt x="285368" y="84836"/>
                  </a:lnTo>
                  <a:lnTo>
                    <a:pt x="215773" y="107569"/>
                  </a:lnTo>
                  <a:lnTo>
                    <a:pt x="143890" y="0"/>
                  </a:lnTo>
                  <a:lnTo>
                    <a:pt x="2235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886445" y="4332477"/>
              <a:ext cx="213868" cy="1666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306056" y="5033772"/>
              <a:ext cx="410209" cy="391795"/>
            </a:xfrm>
            <a:custGeom>
              <a:avLst/>
              <a:gdLst/>
              <a:ahLst/>
              <a:cxnLst/>
              <a:rect l="l" t="t" r="r" b="b"/>
              <a:pathLst>
                <a:path w="410209" h="391795">
                  <a:moveTo>
                    <a:pt x="3555" y="0"/>
                  </a:moveTo>
                  <a:lnTo>
                    <a:pt x="0" y="126745"/>
                  </a:lnTo>
                  <a:lnTo>
                    <a:pt x="83439" y="199897"/>
                  </a:lnTo>
                  <a:lnTo>
                    <a:pt x="37592" y="195833"/>
                  </a:lnTo>
                  <a:lnTo>
                    <a:pt x="85725" y="340105"/>
                  </a:lnTo>
                  <a:lnTo>
                    <a:pt x="182118" y="391667"/>
                  </a:lnTo>
                  <a:lnTo>
                    <a:pt x="268986" y="337057"/>
                  </a:lnTo>
                  <a:lnTo>
                    <a:pt x="268986" y="283463"/>
                  </a:lnTo>
                  <a:lnTo>
                    <a:pt x="308991" y="337057"/>
                  </a:lnTo>
                  <a:lnTo>
                    <a:pt x="337185" y="337057"/>
                  </a:lnTo>
                  <a:lnTo>
                    <a:pt x="350012" y="210311"/>
                  </a:lnTo>
                  <a:lnTo>
                    <a:pt x="378205" y="244220"/>
                  </a:lnTo>
                  <a:lnTo>
                    <a:pt x="409955" y="47370"/>
                  </a:lnTo>
                  <a:lnTo>
                    <a:pt x="364109" y="9270"/>
                  </a:lnTo>
                  <a:lnTo>
                    <a:pt x="288925" y="43306"/>
                  </a:lnTo>
                  <a:lnTo>
                    <a:pt x="281940" y="87629"/>
                  </a:lnTo>
                  <a:lnTo>
                    <a:pt x="217297" y="62864"/>
                  </a:lnTo>
                  <a:lnTo>
                    <a:pt x="192659" y="67055"/>
                  </a:lnTo>
                  <a:lnTo>
                    <a:pt x="110363" y="21589"/>
                  </a:lnTo>
                  <a:lnTo>
                    <a:pt x="3555" y="0"/>
                  </a:lnTo>
                  <a:close/>
                </a:path>
              </a:pathLst>
            </a:custGeom>
            <a:solidFill>
              <a:srgbClr val="0043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306056" y="5033772"/>
              <a:ext cx="410209" cy="391795"/>
            </a:xfrm>
            <a:custGeom>
              <a:avLst/>
              <a:gdLst/>
              <a:ahLst/>
              <a:cxnLst/>
              <a:rect l="l" t="t" r="r" b="b"/>
              <a:pathLst>
                <a:path w="410209" h="391795">
                  <a:moveTo>
                    <a:pt x="3555" y="0"/>
                  </a:moveTo>
                  <a:lnTo>
                    <a:pt x="110363" y="21589"/>
                  </a:lnTo>
                  <a:lnTo>
                    <a:pt x="192659" y="67055"/>
                  </a:lnTo>
                  <a:lnTo>
                    <a:pt x="217297" y="62864"/>
                  </a:lnTo>
                  <a:lnTo>
                    <a:pt x="281940" y="87629"/>
                  </a:lnTo>
                  <a:lnTo>
                    <a:pt x="288925" y="43306"/>
                  </a:lnTo>
                  <a:lnTo>
                    <a:pt x="364109" y="9270"/>
                  </a:lnTo>
                  <a:lnTo>
                    <a:pt x="409955" y="47370"/>
                  </a:lnTo>
                  <a:lnTo>
                    <a:pt x="378205" y="244220"/>
                  </a:lnTo>
                  <a:lnTo>
                    <a:pt x="350012" y="210311"/>
                  </a:lnTo>
                  <a:lnTo>
                    <a:pt x="337185" y="337057"/>
                  </a:lnTo>
                  <a:lnTo>
                    <a:pt x="308991" y="337057"/>
                  </a:lnTo>
                  <a:lnTo>
                    <a:pt x="268986" y="283463"/>
                  </a:lnTo>
                  <a:lnTo>
                    <a:pt x="268986" y="337057"/>
                  </a:lnTo>
                  <a:lnTo>
                    <a:pt x="182118" y="391667"/>
                  </a:lnTo>
                  <a:lnTo>
                    <a:pt x="85725" y="340105"/>
                  </a:lnTo>
                  <a:lnTo>
                    <a:pt x="37592" y="195833"/>
                  </a:lnTo>
                  <a:lnTo>
                    <a:pt x="83439" y="199897"/>
                  </a:lnTo>
                  <a:lnTo>
                    <a:pt x="0" y="126745"/>
                  </a:lnTo>
                  <a:lnTo>
                    <a:pt x="3555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913619" y="1164336"/>
            <a:ext cx="1435735" cy="405765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875" rIns="0" bIns="0" rtlCol="0">
            <a:spAutoFit/>
          </a:bodyPr>
          <a:lstStyle/>
          <a:p>
            <a:pPr marL="302895" marR="252729" indent="30480">
              <a:lnSpc>
                <a:spcPct val="100000"/>
              </a:lnSpc>
              <a:spcBef>
                <a:spcPts val="125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/>
        </p:nvGraphicFramePr>
        <p:xfrm>
          <a:off x="516483" y="1941395"/>
          <a:ext cx="1740535" cy="166462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9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87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13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1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5374">
                <a:tc gridSpan="4">
                  <a:txBody>
                    <a:bodyPr/>
                    <a:lstStyle/>
                    <a:p>
                      <a:pPr marL="9525">
                        <a:lnSpc>
                          <a:spcPts val="1125"/>
                        </a:lnSpc>
                      </a:pPr>
                      <a:r>
                        <a:rPr sz="1100" spc="-5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First</a:t>
                      </a:r>
                      <a:r>
                        <a:rPr sz="1100" spc="-2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doses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94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952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Age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T w="12700" cap="flat" cmpd="sng" algn="ctr">
                      <a:solidFill>
                        <a:srgbClr val="3664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64135" algn="ctr">
                        <a:lnSpc>
                          <a:spcPct val="100000"/>
                        </a:lnSpc>
                      </a:pPr>
                      <a:r>
                        <a:rPr sz="1100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9525" marR="67945">
                        <a:lnSpc>
                          <a:spcPct val="100000"/>
                        </a:lnSpc>
                      </a:pPr>
                      <a:r>
                        <a:rPr sz="1100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  ago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9525" marR="67945">
                        <a:lnSpc>
                          <a:spcPct val="100000"/>
                        </a:lnSpc>
                      </a:pPr>
                      <a:r>
                        <a:rPr sz="1100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  ago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85725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7622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16+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94.4%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93.0%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89.5%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621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50+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&gt;95%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&gt;95%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&gt;95%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069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70+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&gt;95%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9525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&gt;95%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9525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&gt;95%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9525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" name="object 22"/>
          <p:cNvSpPr txBox="1"/>
          <p:nvPr/>
        </p:nvSpPr>
        <p:spPr>
          <a:xfrm>
            <a:off x="7790688" y="5036820"/>
            <a:ext cx="2524125" cy="1306195"/>
          </a:xfrm>
          <a:prstGeom prst="rect">
            <a:avLst/>
          </a:prstGeom>
          <a:ln w="12700">
            <a:solidFill>
              <a:srgbClr val="3664AD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1090295" algn="ctr">
              <a:lnSpc>
                <a:spcPct val="100000"/>
              </a:lnSpc>
              <a:spcBef>
                <a:spcPts val="1060"/>
              </a:spcBef>
            </a:pPr>
            <a:r>
              <a:rPr sz="1200" b="1" spc="-45" dirty="0">
                <a:latin typeface="Arial"/>
                <a:cs typeface="Arial"/>
              </a:rPr>
              <a:t>TAS</a:t>
            </a:r>
            <a:endParaRPr sz="1200">
              <a:latin typeface="Arial"/>
              <a:cs typeface="Arial"/>
            </a:endParaRPr>
          </a:p>
          <a:p>
            <a:pPr marL="1487170" indent="-394970">
              <a:lnSpc>
                <a:spcPts val="1255"/>
              </a:lnSpc>
              <a:spcBef>
                <a:spcPts val="955"/>
              </a:spcBef>
              <a:buChar char="&gt;"/>
              <a:tabLst>
                <a:tab pos="1487805" algn="l"/>
              </a:tabLst>
            </a:pPr>
            <a:r>
              <a:rPr sz="1100" dirty="0">
                <a:latin typeface="Arial"/>
                <a:cs typeface="Arial"/>
              </a:rPr>
              <a:t>95%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975" baseline="25641" dirty="0">
                <a:latin typeface="Arial"/>
                <a:cs typeface="Arial"/>
              </a:rPr>
              <a:t>st</a:t>
            </a:r>
            <a:r>
              <a:rPr sz="975" spc="-30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  <a:p>
            <a:pPr marL="1090930" algn="ctr">
              <a:lnSpc>
                <a:spcPts val="1255"/>
              </a:lnSpc>
            </a:pPr>
            <a:r>
              <a:rPr sz="1100" dirty="0">
                <a:latin typeface="Arial"/>
                <a:cs typeface="Arial"/>
              </a:rPr>
              <a:t>93.0% </a:t>
            </a:r>
            <a:r>
              <a:rPr sz="1000" dirty="0">
                <a:latin typeface="Arial"/>
                <a:cs typeface="Arial"/>
              </a:rPr>
              <a:t>2</a:t>
            </a:r>
            <a:r>
              <a:rPr sz="975" baseline="25641" dirty="0">
                <a:latin typeface="Arial"/>
                <a:cs typeface="Arial"/>
              </a:rPr>
              <a:t>nd</a:t>
            </a:r>
            <a:r>
              <a:rPr sz="975" spc="-37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83209" y="6228994"/>
            <a:ext cx="3628390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*Residential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state may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differ from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the state in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which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a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vaccine </a:t>
            </a:r>
            <a:r>
              <a:rPr sz="800" spc="-10" dirty="0">
                <a:solidFill>
                  <a:srgbClr val="767070"/>
                </a:solidFill>
                <a:latin typeface="Arial"/>
                <a:cs typeface="Arial"/>
              </a:rPr>
              <a:t>was</a:t>
            </a:r>
            <a:r>
              <a:rPr sz="800" spc="10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administered</a:t>
            </a:r>
            <a:endParaRPr sz="8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322576" y="2766060"/>
            <a:ext cx="1399540" cy="2078989"/>
          </a:xfrm>
          <a:custGeom>
            <a:avLst/>
            <a:gdLst/>
            <a:ahLst/>
            <a:cxnLst/>
            <a:rect l="l" t="t" r="r" b="b"/>
            <a:pathLst>
              <a:path w="1399539" h="2078989">
                <a:moveTo>
                  <a:pt x="1399031" y="0"/>
                </a:moveTo>
                <a:lnTo>
                  <a:pt x="0" y="0"/>
                </a:lnTo>
                <a:lnTo>
                  <a:pt x="0" y="2078736"/>
                </a:lnTo>
                <a:lnTo>
                  <a:pt x="1399031" y="2078736"/>
                </a:lnTo>
                <a:lnTo>
                  <a:pt x="1399031" y="0"/>
                </a:lnTo>
                <a:close/>
              </a:path>
            </a:pathLst>
          </a:custGeom>
          <a:solidFill>
            <a:srgbClr val="F1F1F1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322576" y="2766060"/>
            <a:ext cx="1399540" cy="2078989"/>
          </a:xfrm>
          <a:prstGeom prst="rect">
            <a:avLst/>
          </a:prstGeom>
          <a:ln w="12700">
            <a:solidFill>
              <a:srgbClr val="3664AD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13970" algn="ctr">
              <a:lnSpc>
                <a:spcPct val="100000"/>
              </a:lnSpc>
              <a:spcBef>
                <a:spcPts val="1150"/>
              </a:spcBef>
            </a:pPr>
            <a:r>
              <a:rPr sz="1200" b="1" spc="-55" dirty="0">
                <a:latin typeface="Arial"/>
                <a:cs typeface="Arial"/>
              </a:rPr>
              <a:t>WA</a:t>
            </a:r>
            <a:endParaRPr sz="1200">
              <a:latin typeface="Arial"/>
              <a:cs typeface="Arial"/>
            </a:endParaRPr>
          </a:p>
          <a:p>
            <a:pPr marL="15875" algn="ctr">
              <a:lnSpc>
                <a:spcPts val="1255"/>
              </a:lnSpc>
              <a:spcBef>
                <a:spcPts val="950"/>
              </a:spcBef>
            </a:pPr>
            <a:r>
              <a:rPr sz="1100" dirty="0">
                <a:latin typeface="Arial"/>
                <a:cs typeface="Arial"/>
              </a:rPr>
              <a:t>91.5%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975" baseline="25641" dirty="0">
                <a:latin typeface="Arial"/>
                <a:cs typeface="Arial"/>
              </a:rPr>
              <a:t>st</a:t>
            </a:r>
            <a:r>
              <a:rPr sz="975" spc="-44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  <a:p>
            <a:pPr marL="14604" algn="ctr">
              <a:lnSpc>
                <a:spcPts val="1255"/>
              </a:lnSpc>
            </a:pPr>
            <a:r>
              <a:rPr sz="1100" dirty="0">
                <a:latin typeface="Arial"/>
                <a:cs typeface="Arial"/>
              </a:rPr>
              <a:t>84.1% </a:t>
            </a:r>
            <a:r>
              <a:rPr sz="1000" dirty="0">
                <a:latin typeface="Arial"/>
                <a:cs typeface="Arial"/>
              </a:rPr>
              <a:t>2</a:t>
            </a:r>
            <a:r>
              <a:rPr sz="975" baseline="25641" dirty="0">
                <a:latin typeface="Arial"/>
                <a:cs typeface="Arial"/>
              </a:rPr>
              <a:t>nd</a:t>
            </a:r>
            <a:r>
              <a:rPr sz="975" spc="-37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233415" y="705612"/>
            <a:ext cx="1399540" cy="2078989"/>
          </a:xfrm>
          <a:custGeom>
            <a:avLst/>
            <a:gdLst/>
            <a:ahLst/>
            <a:cxnLst/>
            <a:rect l="l" t="t" r="r" b="b"/>
            <a:pathLst>
              <a:path w="1399540" h="2078989">
                <a:moveTo>
                  <a:pt x="1399032" y="0"/>
                </a:moveTo>
                <a:lnTo>
                  <a:pt x="0" y="0"/>
                </a:lnTo>
                <a:lnTo>
                  <a:pt x="0" y="2078736"/>
                </a:lnTo>
                <a:lnTo>
                  <a:pt x="1399032" y="2078736"/>
                </a:lnTo>
                <a:lnTo>
                  <a:pt x="1399032" y="0"/>
                </a:lnTo>
                <a:close/>
              </a:path>
            </a:pathLst>
          </a:custGeom>
          <a:solidFill>
            <a:srgbClr val="F1F1F1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233415" y="705612"/>
            <a:ext cx="1399540" cy="2078989"/>
          </a:xfrm>
          <a:prstGeom prst="rect">
            <a:avLst/>
          </a:prstGeom>
          <a:ln w="12700">
            <a:solidFill>
              <a:srgbClr val="3664AD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1140"/>
              </a:spcBef>
            </a:pPr>
            <a:r>
              <a:rPr sz="1200" b="1" spc="-5" dirty="0">
                <a:latin typeface="Arial"/>
                <a:cs typeface="Arial"/>
              </a:rPr>
              <a:t>NT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255"/>
              </a:lnSpc>
              <a:spcBef>
                <a:spcPts val="950"/>
              </a:spcBef>
            </a:pPr>
            <a:r>
              <a:rPr sz="1100" dirty="0">
                <a:latin typeface="Arial"/>
                <a:cs typeface="Arial"/>
              </a:rPr>
              <a:t>89.2%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975" baseline="25641" dirty="0">
                <a:latin typeface="Arial"/>
                <a:cs typeface="Arial"/>
              </a:rPr>
              <a:t>st</a:t>
            </a:r>
            <a:r>
              <a:rPr sz="975" spc="-44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255"/>
              </a:lnSpc>
            </a:pPr>
            <a:r>
              <a:rPr sz="1100" dirty="0">
                <a:latin typeface="Arial"/>
                <a:cs typeface="Arial"/>
              </a:rPr>
              <a:t>84.3% </a:t>
            </a:r>
            <a:r>
              <a:rPr sz="1000" dirty="0">
                <a:latin typeface="Arial"/>
                <a:cs typeface="Arial"/>
              </a:rPr>
              <a:t>2</a:t>
            </a:r>
            <a:r>
              <a:rPr sz="975" baseline="25641" dirty="0">
                <a:latin typeface="Arial"/>
                <a:cs typeface="Arial"/>
              </a:rPr>
              <a:t>nd</a:t>
            </a:r>
            <a:r>
              <a:rPr sz="975" spc="-37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7423404" y="643127"/>
            <a:ext cx="1399540" cy="2080260"/>
          </a:xfrm>
          <a:custGeom>
            <a:avLst/>
            <a:gdLst/>
            <a:ahLst/>
            <a:cxnLst/>
            <a:rect l="l" t="t" r="r" b="b"/>
            <a:pathLst>
              <a:path w="1399540" h="2080260">
                <a:moveTo>
                  <a:pt x="1399031" y="0"/>
                </a:moveTo>
                <a:lnTo>
                  <a:pt x="0" y="0"/>
                </a:lnTo>
                <a:lnTo>
                  <a:pt x="0" y="2080260"/>
                </a:lnTo>
                <a:lnTo>
                  <a:pt x="1399031" y="2080260"/>
                </a:lnTo>
                <a:lnTo>
                  <a:pt x="1399031" y="0"/>
                </a:lnTo>
                <a:close/>
              </a:path>
            </a:pathLst>
          </a:custGeom>
          <a:solidFill>
            <a:srgbClr val="F1F1F1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7423404" y="643127"/>
            <a:ext cx="1399540" cy="2080260"/>
          </a:xfrm>
          <a:prstGeom prst="rect">
            <a:avLst/>
          </a:prstGeom>
          <a:ln w="12700">
            <a:solidFill>
              <a:srgbClr val="3664AD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latin typeface="Arial"/>
                <a:cs typeface="Arial"/>
              </a:rPr>
              <a:t>QLD</a:t>
            </a:r>
            <a:endParaRPr sz="1200">
              <a:latin typeface="Arial"/>
              <a:cs typeface="Arial"/>
            </a:endParaRPr>
          </a:p>
          <a:p>
            <a:pPr marL="635" algn="ctr">
              <a:lnSpc>
                <a:spcPts val="1255"/>
              </a:lnSpc>
              <a:spcBef>
                <a:spcPts val="950"/>
              </a:spcBef>
            </a:pPr>
            <a:r>
              <a:rPr sz="1100" dirty="0">
                <a:latin typeface="Arial"/>
                <a:cs typeface="Arial"/>
              </a:rPr>
              <a:t>90.7%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975" baseline="25641" dirty="0">
                <a:latin typeface="Arial"/>
                <a:cs typeface="Arial"/>
              </a:rPr>
              <a:t>st</a:t>
            </a:r>
            <a:r>
              <a:rPr sz="975" spc="-44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255"/>
              </a:lnSpc>
            </a:pPr>
            <a:r>
              <a:rPr sz="1100" dirty="0">
                <a:latin typeface="Arial"/>
                <a:cs typeface="Arial"/>
              </a:rPr>
              <a:t>86.6% </a:t>
            </a:r>
            <a:r>
              <a:rPr sz="1000" dirty="0">
                <a:latin typeface="Arial"/>
                <a:cs typeface="Arial"/>
              </a:rPr>
              <a:t>2</a:t>
            </a:r>
            <a:r>
              <a:rPr sz="975" baseline="25641" dirty="0">
                <a:latin typeface="Arial"/>
                <a:cs typeface="Arial"/>
              </a:rPr>
              <a:t>nd</a:t>
            </a:r>
            <a:r>
              <a:rPr sz="975" spc="-37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10047731" y="2887979"/>
            <a:ext cx="1399540" cy="2078989"/>
          </a:xfrm>
          <a:custGeom>
            <a:avLst/>
            <a:gdLst/>
            <a:ahLst/>
            <a:cxnLst/>
            <a:rect l="l" t="t" r="r" b="b"/>
            <a:pathLst>
              <a:path w="1399540" h="2078989">
                <a:moveTo>
                  <a:pt x="1399031" y="0"/>
                </a:moveTo>
                <a:lnTo>
                  <a:pt x="0" y="0"/>
                </a:lnTo>
                <a:lnTo>
                  <a:pt x="0" y="2078736"/>
                </a:lnTo>
                <a:lnTo>
                  <a:pt x="1399031" y="2078736"/>
                </a:lnTo>
                <a:lnTo>
                  <a:pt x="1399031" y="0"/>
                </a:lnTo>
                <a:close/>
              </a:path>
            </a:pathLst>
          </a:custGeom>
          <a:solidFill>
            <a:srgbClr val="F1F1F1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047731" y="2887979"/>
            <a:ext cx="1399540" cy="2078989"/>
          </a:xfrm>
          <a:prstGeom prst="rect">
            <a:avLst/>
          </a:prstGeom>
          <a:ln w="12700">
            <a:solidFill>
              <a:srgbClr val="3664AD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latin typeface="Arial"/>
                <a:cs typeface="Arial"/>
              </a:rPr>
              <a:t>NSW</a:t>
            </a:r>
            <a:endParaRPr sz="1200">
              <a:latin typeface="Arial"/>
              <a:cs typeface="Arial"/>
            </a:endParaRPr>
          </a:p>
          <a:p>
            <a:pPr marL="377825" indent="-378460">
              <a:lnSpc>
                <a:spcPts val="1255"/>
              </a:lnSpc>
              <a:spcBef>
                <a:spcPts val="1165"/>
              </a:spcBef>
              <a:buChar char="&gt;"/>
              <a:tabLst>
                <a:tab pos="378460" algn="l"/>
              </a:tabLst>
            </a:pPr>
            <a:r>
              <a:rPr sz="1100" dirty="0">
                <a:latin typeface="Arial"/>
                <a:cs typeface="Arial"/>
              </a:rPr>
              <a:t>95%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975" baseline="25641" dirty="0">
                <a:latin typeface="Arial"/>
                <a:cs typeface="Arial"/>
              </a:rPr>
              <a:t>st</a:t>
            </a:r>
            <a:r>
              <a:rPr sz="975" spc="-30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255"/>
              </a:lnSpc>
            </a:pPr>
            <a:r>
              <a:rPr sz="1100" dirty="0">
                <a:latin typeface="Arial"/>
                <a:cs typeface="Arial"/>
              </a:rPr>
              <a:t>93.6% </a:t>
            </a:r>
            <a:r>
              <a:rPr sz="1000" dirty="0">
                <a:latin typeface="Arial"/>
                <a:cs typeface="Arial"/>
              </a:rPr>
              <a:t>2</a:t>
            </a:r>
            <a:r>
              <a:rPr sz="975" baseline="25641" dirty="0">
                <a:latin typeface="Arial"/>
                <a:cs typeface="Arial"/>
              </a:rPr>
              <a:t>nd</a:t>
            </a:r>
            <a:r>
              <a:rPr sz="975" spc="52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5929884" y="4276344"/>
            <a:ext cx="1399540" cy="2080260"/>
          </a:xfrm>
          <a:custGeom>
            <a:avLst/>
            <a:gdLst/>
            <a:ahLst/>
            <a:cxnLst/>
            <a:rect l="l" t="t" r="r" b="b"/>
            <a:pathLst>
              <a:path w="1399540" h="2080260">
                <a:moveTo>
                  <a:pt x="1399032" y="0"/>
                </a:moveTo>
                <a:lnTo>
                  <a:pt x="0" y="0"/>
                </a:lnTo>
                <a:lnTo>
                  <a:pt x="0" y="2080259"/>
                </a:lnTo>
                <a:lnTo>
                  <a:pt x="1399032" y="2080259"/>
                </a:lnTo>
                <a:lnTo>
                  <a:pt x="1399032" y="0"/>
                </a:lnTo>
                <a:close/>
              </a:path>
            </a:pathLst>
          </a:custGeom>
          <a:solidFill>
            <a:srgbClr val="F1F1F1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5929884" y="4276344"/>
            <a:ext cx="1399540" cy="2080260"/>
          </a:xfrm>
          <a:prstGeom prst="rect">
            <a:avLst/>
          </a:prstGeom>
          <a:ln w="12700">
            <a:solidFill>
              <a:srgbClr val="3664AD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1130"/>
              </a:spcBef>
            </a:pPr>
            <a:r>
              <a:rPr sz="1200" b="1" dirty="0">
                <a:latin typeface="Arial"/>
                <a:cs typeface="Arial"/>
              </a:rPr>
              <a:t>VIC</a:t>
            </a:r>
            <a:endParaRPr sz="1200">
              <a:latin typeface="Arial"/>
              <a:cs typeface="Arial"/>
            </a:endParaRPr>
          </a:p>
          <a:p>
            <a:pPr marL="635" algn="ctr">
              <a:lnSpc>
                <a:spcPts val="1255"/>
              </a:lnSpc>
              <a:spcBef>
                <a:spcPts val="950"/>
              </a:spcBef>
            </a:pPr>
            <a:r>
              <a:rPr sz="1100" dirty="0">
                <a:latin typeface="Arial"/>
                <a:cs typeface="Arial"/>
              </a:rPr>
              <a:t>93.8%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975" baseline="25641" dirty="0">
                <a:latin typeface="Arial"/>
                <a:cs typeface="Arial"/>
              </a:rPr>
              <a:t>st</a:t>
            </a:r>
            <a:r>
              <a:rPr sz="975" spc="-44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255"/>
              </a:lnSpc>
            </a:pPr>
            <a:r>
              <a:rPr sz="1100" dirty="0">
                <a:latin typeface="Arial"/>
                <a:cs typeface="Arial"/>
              </a:rPr>
              <a:t>92.4% </a:t>
            </a:r>
            <a:r>
              <a:rPr sz="1000" dirty="0">
                <a:latin typeface="Arial"/>
                <a:cs typeface="Arial"/>
              </a:rPr>
              <a:t>2</a:t>
            </a:r>
            <a:r>
              <a:rPr sz="975" baseline="25641" dirty="0">
                <a:latin typeface="Arial"/>
                <a:cs typeface="Arial"/>
              </a:rPr>
              <a:t>nd</a:t>
            </a:r>
            <a:r>
              <a:rPr sz="975" spc="-37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378452" y="3909059"/>
            <a:ext cx="1399540" cy="2078989"/>
          </a:xfrm>
          <a:custGeom>
            <a:avLst/>
            <a:gdLst/>
            <a:ahLst/>
            <a:cxnLst/>
            <a:rect l="l" t="t" r="r" b="b"/>
            <a:pathLst>
              <a:path w="1399539" h="2078989">
                <a:moveTo>
                  <a:pt x="1399031" y="0"/>
                </a:moveTo>
                <a:lnTo>
                  <a:pt x="0" y="0"/>
                </a:lnTo>
                <a:lnTo>
                  <a:pt x="0" y="2078736"/>
                </a:lnTo>
                <a:lnTo>
                  <a:pt x="1399031" y="2078736"/>
                </a:lnTo>
                <a:lnTo>
                  <a:pt x="1399031" y="0"/>
                </a:lnTo>
                <a:close/>
              </a:path>
            </a:pathLst>
          </a:custGeom>
          <a:solidFill>
            <a:srgbClr val="F1F1F1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378452" y="3909059"/>
            <a:ext cx="1399540" cy="2078989"/>
          </a:xfrm>
          <a:prstGeom prst="rect">
            <a:avLst/>
          </a:prstGeom>
          <a:ln w="12700">
            <a:solidFill>
              <a:srgbClr val="3664AD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1125"/>
              </a:spcBef>
            </a:pPr>
            <a:r>
              <a:rPr sz="1200" b="1" spc="-5" dirty="0">
                <a:latin typeface="Arial"/>
                <a:cs typeface="Arial"/>
              </a:rPr>
              <a:t>SA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255"/>
              </a:lnSpc>
              <a:spcBef>
                <a:spcPts val="950"/>
              </a:spcBef>
            </a:pPr>
            <a:r>
              <a:rPr sz="1100" dirty="0">
                <a:latin typeface="Arial"/>
                <a:cs typeface="Arial"/>
              </a:rPr>
              <a:t>92.3%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975" baseline="25641" dirty="0">
                <a:latin typeface="Arial"/>
                <a:cs typeface="Arial"/>
              </a:rPr>
              <a:t>st</a:t>
            </a:r>
            <a:r>
              <a:rPr sz="975" spc="-44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255"/>
              </a:lnSpc>
            </a:pPr>
            <a:r>
              <a:rPr sz="1100" dirty="0">
                <a:latin typeface="Arial"/>
                <a:cs typeface="Arial"/>
              </a:rPr>
              <a:t>88.0% </a:t>
            </a:r>
            <a:r>
              <a:rPr sz="1000" dirty="0">
                <a:latin typeface="Arial"/>
                <a:cs typeface="Arial"/>
              </a:rPr>
              <a:t>2</a:t>
            </a:r>
            <a:r>
              <a:rPr sz="975" baseline="25641" dirty="0">
                <a:latin typeface="Arial"/>
                <a:cs typeface="Arial"/>
              </a:rPr>
              <a:t>nd</a:t>
            </a:r>
            <a:r>
              <a:rPr sz="975" spc="-37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493252" y="2886455"/>
            <a:ext cx="1399540" cy="2078989"/>
          </a:xfrm>
          <a:custGeom>
            <a:avLst/>
            <a:gdLst/>
            <a:ahLst/>
            <a:cxnLst/>
            <a:rect l="l" t="t" r="r" b="b"/>
            <a:pathLst>
              <a:path w="1399540" h="2078989">
                <a:moveTo>
                  <a:pt x="1399031" y="0"/>
                </a:moveTo>
                <a:lnTo>
                  <a:pt x="0" y="0"/>
                </a:lnTo>
                <a:lnTo>
                  <a:pt x="0" y="2078736"/>
                </a:lnTo>
                <a:lnTo>
                  <a:pt x="1399031" y="2078736"/>
                </a:lnTo>
                <a:lnTo>
                  <a:pt x="1399031" y="0"/>
                </a:lnTo>
                <a:close/>
              </a:path>
            </a:pathLst>
          </a:custGeom>
          <a:solidFill>
            <a:srgbClr val="F1F1F1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8493252" y="2886455"/>
            <a:ext cx="1399540" cy="2078989"/>
          </a:xfrm>
          <a:prstGeom prst="rect">
            <a:avLst/>
          </a:prstGeom>
          <a:ln w="12700">
            <a:solidFill>
              <a:srgbClr val="3664AD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00">
              <a:latin typeface="Times New Roman"/>
              <a:cs typeface="Times New Roman"/>
            </a:endParaRPr>
          </a:p>
          <a:p>
            <a:pPr marR="11430" algn="ctr">
              <a:lnSpc>
                <a:spcPct val="100000"/>
              </a:lnSpc>
              <a:spcBef>
                <a:spcPts val="5"/>
              </a:spcBef>
            </a:pPr>
            <a:r>
              <a:rPr sz="1200" b="1" spc="-15" dirty="0">
                <a:latin typeface="Arial"/>
                <a:cs typeface="Arial"/>
              </a:rPr>
              <a:t>ACT</a:t>
            </a:r>
            <a:endParaRPr sz="1200">
              <a:latin typeface="Arial"/>
              <a:cs typeface="Arial"/>
            </a:endParaRPr>
          </a:p>
          <a:p>
            <a:pPr marL="368935" marR="10160" indent="-369570">
              <a:lnSpc>
                <a:spcPts val="1255"/>
              </a:lnSpc>
              <a:spcBef>
                <a:spcPts val="1165"/>
              </a:spcBef>
              <a:buChar char="&gt;"/>
              <a:tabLst>
                <a:tab pos="369570" algn="l"/>
              </a:tabLst>
            </a:pPr>
            <a:r>
              <a:rPr sz="1100" dirty="0">
                <a:latin typeface="Arial"/>
                <a:cs typeface="Arial"/>
              </a:rPr>
              <a:t>95%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975" baseline="25641" dirty="0">
                <a:latin typeface="Arial"/>
                <a:cs typeface="Arial"/>
              </a:rPr>
              <a:t>st</a:t>
            </a:r>
            <a:r>
              <a:rPr sz="975" spc="60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  <a:p>
            <a:pPr marL="374015" indent="-354965">
              <a:lnSpc>
                <a:spcPts val="1255"/>
              </a:lnSpc>
              <a:buChar char="&gt;"/>
              <a:tabLst>
                <a:tab pos="374650" algn="l"/>
              </a:tabLst>
            </a:pPr>
            <a:r>
              <a:rPr sz="1100" dirty="0">
                <a:latin typeface="Arial"/>
                <a:cs typeface="Arial"/>
              </a:rPr>
              <a:t>95% </a:t>
            </a:r>
            <a:r>
              <a:rPr sz="1000" dirty="0">
                <a:latin typeface="Arial"/>
                <a:cs typeface="Arial"/>
              </a:rPr>
              <a:t>2</a:t>
            </a:r>
            <a:r>
              <a:rPr sz="975" baseline="25641" dirty="0">
                <a:latin typeface="Arial"/>
                <a:cs typeface="Arial"/>
              </a:rPr>
              <a:t>nd</a:t>
            </a:r>
            <a:r>
              <a:rPr sz="975" spc="67" baseline="2564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dose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13994" y="3744595"/>
            <a:ext cx="102870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solidFill>
                  <a:srgbClr val="3664AD"/>
                </a:solidFill>
                <a:latin typeface="Arial"/>
                <a:cs typeface="Arial"/>
              </a:rPr>
              <a:t>Fully</a:t>
            </a:r>
            <a:r>
              <a:rPr sz="1100" spc="-25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664AD"/>
                </a:solidFill>
                <a:latin typeface="Arial"/>
                <a:cs typeface="Arial"/>
              </a:rPr>
              <a:t>vaccinated</a:t>
            </a:r>
            <a:endParaRPr sz="1100">
              <a:latin typeface="Arial"/>
              <a:cs typeface="Arial"/>
            </a:endParaRPr>
          </a:p>
        </p:txBody>
      </p:sp>
      <p:graphicFrame>
        <p:nvGraphicFramePr>
          <p:cNvPr id="39" name="object 39"/>
          <p:cNvGraphicFramePr>
            <a:graphicFrameLocks noGrp="1"/>
          </p:cNvGraphicFramePr>
          <p:nvPr/>
        </p:nvGraphicFramePr>
        <p:xfrm>
          <a:off x="517131" y="3925315"/>
          <a:ext cx="1740535" cy="15119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9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87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13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1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894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952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Age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952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Today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9525" marR="67945">
                        <a:lnSpc>
                          <a:spcPct val="100000"/>
                        </a:lnSpc>
                      </a:pPr>
                      <a:r>
                        <a:rPr sz="1100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  ago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8636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9525" marR="67945">
                        <a:lnSpc>
                          <a:spcPct val="100000"/>
                        </a:lnSpc>
                      </a:pPr>
                      <a:r>
                        <a:rPr sz="1100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  ago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86360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622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16+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91.4%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88.0%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6350">
                      <a:solidFill>
                        <a:srgbClr val="3664AD"/>
                      </a:solidFill>
                      <a:prstDash val="solid"/>
                    </a:lnL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80.3%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7621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50+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397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&gt;95%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94.7%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88.8%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749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11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70+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5397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&gt;95%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&gt;95%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93.6%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40" name="object 40"/>
          <p:cNvGrpSpPr/>
          <p:nvPr/>
        </p:nvGrpSpPr>
        <p:grpSpPr>
          <a:xfrm>
            <a:off x="2424683" y="816863"/>
            <a:ext cx="8924925" cy="5443855"/>
            <a:chOff x="2424683" y="816863"/>
            <a:chExt cx="8924925" cy="5443855"/>
          </a:xfrm>
        </p:grpSpPr>
        <p:sp>
          <p:nvSpPr>
            <p:cNvPr id="41" name="object 41"/>
            <p:cNvSpPr/>
            <p:nvPr/>
          </p:nvSpPr>
          <p:spPr>
            <a:xfrm>
              <a:off x="8589263" y="2993136"/>
              <a:ext cx="1208531" cy="115062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0146791" y="3008375"/>
              <a:ext cx="1202436" cy="114604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369051" y="847343"/>
              <a:ext cx="1178052" cy="11216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7562087" y="816863"/>
              <a:ext cx="1155192" cy="1100327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4507991" y="4073652"/>
              <a:ext cx="1150619" cy="1095756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889748" y="5114543"/>
              <a:ext cx="1202436" cy="114604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6007607" y="4395216"/>
              <a:ext cx="1194815" cy="113842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2424683" y="2891028"/>
              <a:ext cx="1213104" cy="1156716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11728450" y="6639157"/>
            <a:ext cx="151130" cy="17526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050" dirty="0">
                <a:latin typeface="Arial"/>
                <a:cs typeface="Arial"/>
              </a:rPr>
              <a:t>11</a:t>
            </a:fld>
            <a:endParaRPr sz="10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711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840223" y="1216152"/>
            <a:ext cx="5143500" cy="1391920"/>
            <a:chOff x="4840223" y="1216152"/>
            <a:chExt cx="5143500" cy="1391920"/>
          </a:xfrm>
        </p:grpSpPr>
        <p:sp>
          <p:nvSpPr>
            <p:cNvPr id="3" name="object 3"/>
            <p:cNvSpPr/>
            <p:nvPr/>
          </p:nvSpPr>
          <p:spPr>
            <a:xfrm>
              <a:off x="5753099" y="1315212"/>
              <a:ext cx="4230624" cy="10820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840223" y="1216152"/>
              <a:ext cx="1472184" cy="13914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0023347" y="1197863"/>
            <a:ext cx="1435735" cy="407034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875" rIns="0" bIns="0" rtlCol="0">
            <a:spAutoFit/>
          </a:bodyPr>
          <a:lstStyle/>
          <a:p>
            <a:pPr marL="302895" marR="253365" indent="30480">
              <a:lnSpc>
                <a:spcPct val="100000"/>
              </a:lnSpc>
              <a:spcBef>
                <a:spcPts val="125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90380" y="6188455"/>
            <a:ext cx="212852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Source: Australian Immunisation</a:t>
            </a:r>
            <a:r>
              <a:rPr sz="900" spc="-15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Register</a:t>
            </a:r>
            <a:endParaRPr sz="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8327" y="823721"/>
            <a:ext cx="74104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3664AD"/>
                </a:solidFill>
                <a:latin typeface="Arial"/>
                <a:cs typeface="Arial"/>
              </a:rPr>
              <a:t>Commonwealth and Jurisdiction </a:t>
            </a:r>
            <a:r>
              <a:rPr sz="2000" b="1" spc="-5" dirty="0">
                <a:solidFill>
                  <a:srgbClr val="3664AD"/>
                </a:solidFill>
                <a:latin typeface="Arial"/>
                <a:cs typeface="Arial"/>
              </a:rPr>
              <a:t>vaccine </a:t>
            </a:r>
            <a:r>
              <a:rPr sz="2000" b="1" dirty="0">
                <a:solidFill>
                  <a:srgbClr val="3664AD"/>
                </a:solidFill>
                <a:latin typeface="Arial"/>
                <a:cs typeface="Arial"/>
              </a:rPr>
              <a:t>doses</a:t>
            </a:r>
            <a:r>
              <a:rPr sz="2000" b="1" spc="-7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664AD"/>
                </a:solidFill>
                <a:latin typeface="Arial"/>
                <a:cs typeface="Arial"/>
              </a:rPr>
              <a:t>administered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86788" y="2877692"/>
            <a:ext cx="19538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recorded in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the last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24</a:t>
            </a:r>
            <a:r>
              <a:rPr sz="1200" spc="-75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hours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97763" y="1527238"/>
            <a:ext cx="3957954" cy="1769110"/>
            <a:chOff x="397763" y="1527238"/>
            <a:chExt cx="3957954" cy="1769110"/>
          </a:xfrm>
        </p:grpSpPr>
        <p:sp>
          <p:nvSpPr>
            <p:cNvPr id="10" name="object 10"/>
            <p:cNvSpPr/>
            <p:nvPr/>
          </p:nvSpPr>
          <p:spPr>
            <a:xfrm>
              <a:off x="1831847" y="2552700"/>
              <a:ext cx="2310765" cy="1270"/>
            </a:xfrm>
            <a:custGeom>
              <a:avLst/>
              <a:gdLst/>
              <a:ahLst/>
              <a:cxnLst/>
              <a:rect l="l" t="t" r="r" b="b"/>
              <a:pathLst>
                <a:path w="2310765" h="1269">
                  <a:moveTo>
                    <a:pt x="0" y="0"/>
                  </a:moveTo>
                  <a:lnTo>
                    <a:pt x="2310765" y="888"/>
                  </a:lnTo>
                </a:path>
              </a:pathLst>
            </a:custGeom>
            <a:ln w="6350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169669" y="1541525"/>
              <a:ext cx="3171825" cy="1740535"/>
            </a:xfrm>
            <a:custGeom>
              <a:avLst/>
              <a:gdLst/>
              <a:ahLst/>
              <a:cxnLst/>
              <a:rect l="l" t="t" r="r" b="b"/>
              <a:pathLst>
                <a:path w="3171825" h="1740535">
                  <a:moveTo>
                    <a:pt x="0" y="1740408"/>
                  </a:moveTo>
                  <a:lnTo>
                    <a:pt x="3171444" y="1740408"/>
                  </a:lnTo>
                  <a:lnTo>
                    <a:pt x="3171444" y="0"/>
                  </a:lnTo>
                  <a:lnTo>
                    <a:pt x="0" y="0"/>
                  </a:lnTo>
                  <a:lnTo>
                    <a:pt x="0" y="1740408"/>
                  </a:lnTo>
                  <a:close/>
                </a:path>
              </a:pathLst>
            </a:custGeom>
            <a:ln w="28575">
              <a:solidFill>
                <a:srgbClr val="3462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97763" y="1752599"/>
              <a:ext cx="1470660" cy="129387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5021326" y="2748407"/>
          <a:ext cx="2568574" cy="653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6539">
                <a:tc>
                  <a:txBody>
                    <a:bodyPr/>
                    <a:lstStyle/>
                    <a:p>
                      <a:pPr marL="184150">
                        <a:lnSpc>
                          <a:spcPts val="1900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NSW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Jurisdictions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19050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ommon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ea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l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th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50">
                <a:tc>
                  <a:txBody>
                    <a:bodyPr/>
                    <a:lstStyle/>
                    <a:p>
                      <a:pPr marL="10160">
                        <a:lnSpc>
                          <a:spcPts val="1160"/>
                        </a:lnSpc>
                        <a:spcBef>
                          <a:spcPts val="29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Cumulative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3683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ts val="1280"/>
                        </a:lnSpc>
                        <a:spcBef>
                          <a:spcPts val="16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4,386,217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0955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280"/>
                        </a:lnSpc>
                        <a:spcBef>
                          <a:spcPts val="16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9,313,642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095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10160">
                        <a:lnSpc>
                          <a:spcPts val="1160"/>
                        </a:lnSpc>
                        <a:spcBef>
                          <a:spcPts val="315"/>
                        </a:spcBef>
                      </a:pPr>
                      <a:r>
                        <a:rPr sz="10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Daily</a:t>
                      </a:r>
                      <a:r>
                        <a:rPr sz="1000" b="1" spc="-2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000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ts val="1285"/>
                        </a:lnSpc>
                        <a:spcBef>
                          <a:spcPts val="19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4,251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130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85"/>
                        </a:lnSpc>
                        <a:spcBef>
                          <a:spcPts val="19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33,887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13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5021326" y="3480434"/>
          <a:ext cx="2568574" cy="653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6539">
                <a:tc>
                  <a:txBody>
                    <a:bodyPr/>
                    <a:lstStyle/>
                    <a:p>
                      <a:pPr marL="249554">
                        <a:lnSpc>
                          <a:spcPts val="1900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VIC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Jurisdictions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19050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ommon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ea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l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th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50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29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Cumulative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3683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4,936,981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6,375,048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32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Daily</a:t>
                      </a:r>
                      <a:r>
                        <a:rPr sz="1000" b="1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064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ts val="1280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3,808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80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26,493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7924545" y="4956175"/>
          <a:ext cx="2568574" cy="7499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6539">
                <a:tc>
                  <a:txBody>
                    <a:bodyPr/>
                    <a:lstStyle/>
                    <a:p>
                      <a:pPr algn="ctr">
                        <a:lnSpc>
                          <a:spcPts val="1905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NT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229870" algn="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0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J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ur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sd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ctio</a:t>
                      </a:r>
                      <a:r>
                        <a:rPr sz="1000" b="1" spc="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826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ommon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ea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l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th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8260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50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29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Cumulative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3746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209550" algn="r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246,017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174,557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37">
                <a:tc>
                  <a:txBody>
                    <a:bodyPr/>
                    <a:lstStyle/>
                    <a:p>
                      <a:pPr marL="10160">
                        <a:lnSpc>
                          <a:spcPts val="1150"/>
                        </a:lnSpc>
                        <a:spcBef>
                          <a:spcPts val="32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Daily</a:t>
                      </a:r>
                      <a:r>
                        <a:rPr sz="1000" b="1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064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5"/>
                        </a:lnSpc>
                        <a:spcBef>
                          <a:spcPts val="20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577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5400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275"/>
                        </a:lnSpc>
                        <a:spcBef>
                          <a:spcPts val="20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726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540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5021326" y="4944490"/>
          <a:ext cx="2568574" cy="6534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6539">
                <a:tc>
                  <a:txBody>
                    <a:bodyPr/>
                    <a:lstStyle/>
                    <a:p>
                      <a:pPr marL="240665">
                        <a:lnSpc>
                          <a:spcPts val="1905"/>
                        </a:lnSpc>
                      </a:pPr>
                      <a:r>
                        <a:rPr sz="1600" b="1" spc="-7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WA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Jurisdictions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826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19050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ommon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ea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l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th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8260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50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29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Cumulative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3746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ts val="1275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1,818,182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275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2,273,244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75">
                <a:tc>
                  <a:txBody>
                    <a:bodyPr/>
                    <a:lstStyle/>
                    <a:p>
                      <a:pPr marL="10160">
                        <a:lnSpc>
                          <a:spcPts val="1150"/>
                        </a:lnSpc>
                        <a:spcBef>
                          <a:spcPts val="32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Daily</a:t>
                      </a:r>
                      <a:r>
                        <a:rPr sz="1000" b="1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064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249554">
                        <a:lnSpc>
                          <a:spcPts val="1275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10,999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5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17,798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5021326" y="4212463"/>
          <a:ext cx="2568574" cy="653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6539">
                <a:tc>
                  <a:txBody>
                    <a:bodyPr/>
                    <a:lstStyle/>
                    <a:p>
                      <a:pPr marL="213995">
                        <a:lnSpc>
                          <a:spcPts val="1905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QLD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Jurisdictions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19050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ommon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ea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l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th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50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29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Cumulative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3746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3,238,908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4,984,267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32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Daily</a:t>
                      </a:r>
                      <a:r>
                        <a:rPr sz="1000" b="1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064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249554">
                        <a:lnSpc>
                          <a:spcPts val="1280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11,813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80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28,338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" name="object 18"/>
          <p:cNvGraphicFramePr>
            <a:graphicFrameLocks noGrp="1"/>
          </p:cNvGraphicFramePr>
          <p:nvPr/>
        </p:nvGraphicFramePr>
        <p:xfrm>
          <a:off x="7924545" y="4207890"/>
          <a:ext cx="2568574" cy="7493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6539">
                <a:tc>
                  <a:txBody>
                    <a:bodyPr/>
                    <a:lstStyle/>
                    <a:p>
                      <a:pPr marL="225425">
                        <a:lnSpc>
                          <a:spcPts val="1905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ACT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229870" algn="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J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ur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sd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ctio</a:t>
                      </a:r>
                      <a:r>
                        <a:rPr sz="1000" b="1" spc="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ommon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ea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l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th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50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29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Cumulative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3746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209550" algn="r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532,425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506,910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32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Daily</a:t>
                      </a:r>
                      <a:r>
                        <a:rPr sz="1000" b="1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064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80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998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280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1,411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7924545" y="3480180"/>
          <a:ext cx="2568574" cy="653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6540"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r>
                        <a:rPr sz="1600" b="1" spc="-3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SA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Jurisdictions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ommon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ea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l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th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49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29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Cumulative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3746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1,341,368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280"/>
                        </a:lnSpc>
                        <a:spcBef>
                          <a:spcPts val="1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1,533,701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159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10160">
                        <a:lnSpc>
                          <a:spcPts val="1155"/>
                        </a:lnSpc>
                        <a:spcBef>
                          <a:spcPts val="31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Daily</a:t>
                      </a:r>
                      <a:r>
                        <a:rPr sz="1000" b="1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000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285750">
                        <a:lnSpc>
                          <a:spcPts val="1280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6,044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280"/>
                        </a:lnSpc>
                        <a:spcBef>
                          <a:spcPts val="19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9,920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76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0" name="object 20"/>
          <p:cNvGraphicFramePr>
            <a:graphicFrameLocks noGrp="1"/>
          </p:cNvGraphicFramePr>
          <p:nvPr/>
        </p:nvGraphicFramePr>
        <p:xfrm>
          <a:off x="7924545" y="2743835"/>
          <a:ext cx="2568574" cy="7493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6539">
                <a:tc>
                  <a:txBody>
                    <a:bodyPr/>
                    <a:lstStyle/>
                    <a:p>
                      <a:pPr marL="237490">
                        <a:lnSpc>
                          <a:spcPts val="1900"/>
                        </a:lnSpc>
                      </a:pPr>
                      <a:r>
                        <a:rPr sz="1600" b="1" spc="-4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TAS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229870" algn="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J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ur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sd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ctio</a:t>
                      </a:r>
                      <a:r>
                        <a:rPr sz="1000" b="1" spc="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ommon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ea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l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th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7625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50">
                <a:tc>
                  <a:txBody>
                    <a:bodyPr/>
                    <a:lstStyle/>
                    <a:p>
                      <a:pPr marL="10160">
                        <a:lnSpc>
                          <a:spcPts val="1160"/>
                        </a:lnSpc>
                        <a:spcBef>
                          <a:spcPts val="29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Cumulative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3683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R="209550" algn="r">
                        <a:lnSpc>
                          <a:spcPts val="1280"/>
                        </a:lnSpc>
                        <a:spcBef>
                          <a:spcPts val="16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492,281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0955" marB="0">
                    <a:lnR w="635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280"/>
                        </a:lnSpc>
                        <a:spcBef>
                          <a:spcPts val="16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444,958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0955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B w="635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10160">
                        <a:lnSpc>
                          <a:spcPts val="1160"/>
                        </a:lnSpc>
                        <a:spcBef>
                          <a:spcPts val="31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Daily</a:t>
                      </a:r>
                      <a:r>
                        <a:rPr sz="1000" b="1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4000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85"/>
                        </a:lnSpc>
                        <a:spcBef>
                          <a:spcPts val="19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641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130" marB="0">
                    <a:lnR w="635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285"/>
                        </a:lnSpc>
                        <a:spcBef>
                          <a:spcPts val="19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2,575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24130" marB="0">
                    <a:lnL w="6350">
                      <a:solidFill>
                        <a:srgbClr val="3664AD"/>
                      </a:solidFill>
                      <a:prstDash val="solid"/>
                    </a:lnL>
                    <a:lnR w="12700">
                      <a:solidFill>
                        <a:srgbClr val="3664AD"/>
                      </a:solidFill>
                      <a:prstDash val="solid"/>
                    </a:lnR>
                    <a:lnT w="6350">
                      <a:solidFill>
                        <a:srgbClr val="3664AD"/>
                      </a:solidFill>
                      <a:prstDash val="solid"/>
                    </a:lnT>
                    <a:lnB w="12700">
                      <a:solidFill>
                        <a:srgbClr val="3664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1" name="object 21"/>
          <p:cNvGrpSpPr/>
          <p:nvPr/>
        </p:nvGrpSpPr>
        <p:grpSpPr>
          <a:xfrm>
            <a:off x="1155382" y="3456622"/>
            <a:ext cx="3200400" cy="2654935"/>
            <a:chOff x="1155382" y="3456622"/>
            <a:chExt cx="3200400" cy="2654935"/>
          </a:xfrm>
        </p:grpSpPr>
        <p:sp>
          <p:nvSpPr>
            <p:cNvPr id="22" name="object 22"/>
            <p:cNvSpPr/>
            <p:nvPr/>
          </p:nvSpPr>
          <p:spPr>
            <a:xfrm>
              <a:off x="1169669" y="3470909"/>
              <a:ext cx="3171825" cy="2626360"/>
            </a:xfrm>
            <a:custGeom>
              <a:avLst/>
              <a:gdLst/>
              <a:ahLst/>
              <a:cxnLst/>
              <a:rect l="l" t="t" r="r" b="b"/>
              <a:pathLst>
                <a:path w="3171825" h="2626360">
                  <a:moveTo>
                    <a:pt x="0" y="2625852"/>
                  </a:moveTo>
                  <a:lnTo>
                    <a:pt x="3171444" y="2625852"/>
                  </a:lnTo>
                  <a:lnTo>
                    <a:pt x="3171444" y="0"/>
                  </a:lnTo>
                  <a:lnTo>
                    <a:pt x="0" y="0"/>
                  </a:lnTo>
                  <a:lnTo>
                    <a:pt x="0" y="2625852"/>
                  </a:lnTo>
                  <a:close/>
                </a:path>
              </a:pathLst>
            </a:custGeom>
            <a:ln w="28575">
              <a:solidFill>
                <a:srgbClr val="3462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831847" y="4482083"/>
              <a:ext cx="2310765" cy="0"/>
            </a:xfrm>
            <a:custGeom>
              <a:avLst/>
              <a:gdLst/>
              <a:ahLst/>
              <a:cxnLst/>
              <a:rect l="l" t="t" r="r" b="b"/>
              <a:pathLst>
                <a:path w="2310765">
                  <a:moveTo>
                    <a:pt x="0" y="0"/>
                  </a:moveTo>
                  <a:lnTo>
                    <a:pt x="2310765" y="0"/>
                  </a:lnTo>
                </a:path>
              </a:pathLst>
            </a:custGeom>
            <a:ln w="6350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716151" y="4704240"/>
            <a:ext cx="2447290" cy="136969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R="60960" algn="ctr">
              <a:lnSpc>
                <a:spcPct val="100000"/>
              </a:lnSpc>
              <a:spcBef>
                <a:spcPts val="795"/>
              </a:spcBef>
            </a:pP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recorded in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the last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24</a:t>
            </a:r>
            <a:r>
              <a:rPr sz="1200" spc="-7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hours</a:t>
            </a:r>
            <a:endParaRPr sz="1200">
              <a:latin typeface="Arial"/>
              <a:cs typeface="Arial"/>
            </a:endParaRPr>
          </a:p>
          <a:p>
            <a:pPr marL="12700" marR="5080" algn="ctr">
              <a:lnSpc>
                <a:spcPct val="104099"/>
              </a:lnSpc>
              <a:spcBef>
                <a:spcPts val="840"/>
              </a:spcBef>
            </a:pPr>
            <a:r>
              <a:rPr sz="1600" spc="-5" dirty="0">
                <a:solidFill>
                  <a:srgbClr val="3663AE"/>
                </a:solidFill>
                <a:latin typeface="Arial Black"/>
                <a:cs typeface="Arial Black"/>
              </a:rPr>
              <a:t>24,433,126 </a:t>
            </a:r>
            <a:r>
              <a:rPr sz="1050" spc="-5" dirty="0">
                <a:solidFill>
                  <a:srgbClr val="3663AE"/>
                </a:solidFill>
                <a:latin typeface="Arial"/>
                <a:cs typeface="Arial"/>
              </a:rPr>
              <a:t>total </a:t>
            </a:r>
            <a:r>
              <a:rPr sz="1050" dirty="0">
                <a:solidFill>
                  <a:srgbClr val="3663AE"/>
                </a:solidFill>
                <a:latin typeface="Arial"/>
                <a:cs typeface="Arial"/>
              </a:rPr>
              <a:t>vaccine</a:t>
            </a:r>
            <a:r>
              <a:rPr sz="1050" spc="-4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663AE"/>
                </a:solidFill>
                <a:latin typeface="Arial"/>
                <a:cs typeface="Arial"/>
              </a:rPr>
              <a:t>doses  administered in primary care settings  </a:t>
            </a:r>
            <a:r>
              <a:rPr sz="1600" spc="-5" dirty="0">
                <a:solidFill>
                  <a:srgbClr val="3663AE"/>
                </a:solidFill>
                <a:latin typeface="Arial Black"/>
                <a:cs typeface="Arial Black"/>
              </a:rPr>
              <a:t>1,173,201 </a:t>
            </a:r>
            <a:r>
              <a:rPr sz="1050" spc="-5" dirty="0">
                <a:solidFill>
                  <a:srgbClr val="3663AE"/>
                </a:solidFill>
                <a:latin typeface="Arial"/>
                <a:cs typeface="Arial"/>
              </a:rPr>
              <a:t>total </a:t>
            </a:r>
            <a:r>
              <a:rPr sz="1050" dirty="0">
                <a:solidFill>
                  <a:srgbClr val="3663AE"/>
                </a:solidFill>
                <a:latin typeface="Arial"/>
                <a:cs typeface="Arial"/>
              </a:rPr>
              <a:t>vaccine</a:t>
            </a:r>
            <a:r>
              <a:rPr sz="1050" spc="-3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663AE"/>
                </a:solidFill>
                <a:latin typeface="Arial"/>
                <a:cs typeface="Arial"/>
              </a:rPr>
              <a:t>doses</a:t>
            </a:r>
            <a:endParaRPr sz="1050">
              <a:latin typeface="Arial"/>
              <a:cs typeface="Arial"/>
            </a:endParaRPr>
          </a:p>
          <a:p>
            <a:pPr marL="12700" marR="74295" algn="ctr">
              <a:lnSpc>
                <a:spcPts val="1140"/>
              </a:lnSpc>
              <a:spcBef>
                <a:spcPts val="75"/>
              </a:spcBef>
            </a:pPr>
            <a:r>
              <a:rPr sz="1050" dirty="0">
                <a:solidFill>
                  <a:srgbClr val="3663AE"/>
                </a:solidFill>
                <a:latin typeface="Arial"/>
                <a:cs typeface="Arial"/>
              </a:rPr>
              <a:t>administered in aged care and</a:t>
            </a:r>
            <a:r>
              <a:rPr sz="1050" spc="-7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663AE"/>
                </a:solidFill>
                <a:latin typeface="Arial"/>
                <a:cs typeface="Arial"/>
              </a:rPr>
              <a:t>disability  settings</a:t>
            </a:r>
            <a:endParaRPr sz="105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07491" y="3666744"/>
            <a:ext cx="1324356" cy="12801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333490" y="1247089"/>
            <a:ext cx="3638550" cy="114363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229235">
              <a:lnSpc>
                <a:spcPct val="100600"/>
              </a:lnSpc>
              <a:spcBef>
                <a:spcPts val="80"/>
              </a:spcBef>
            </a:pPr>
            <a:r>
              <a:rPr sz="3200" dirty="0">
                <a:solidFill>
                  <a:srgbClr val="3663AE"/>
                </a:solidFill>
                <a:latin typeface="Arial Black"/>
                <a:cs typeface="Arial Black"/>
              </a:rPr>
              <a:t>42,598,706</a:t>
            </a:r>
            <a:r>
              <a:rPr sz="3200" spc="-345" dirty="0">
                <a:solidFill>
                  <a:srgbClr val="3663AE"/>
                </a:solidFill>
                <a:latin typeface="Arial Black"/>
                <a:cs typeface="Arial Black"/>
              </a:rPr>
              <a:t>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total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vaccine  doses administered nationally as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at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30</a:t>
            </a:r>
            <a:r>
              <a:rPr sz="1200" spc="-6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December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sz="2400" b="1" dirty="0">
                <a:solidFill>
                  <a:srgbClr val="3663AE"/>
                </a:solidFill>
                <a:latin typeface="Arial"/>
                <a:cs typeface="Arial"/>
              </a:rPr>
              <a:t>+ </a:t>
            </a:r>
            <a:r>
              <a:rPr sz="2400" spc="-5" dirty="0">
                <a:solidFill>
                  <a:srgbClr val="3663AE"/>
                </a:solidFill>
                <a:latin typeface="Arial Black"/>
                <a:cs typeface="Arial Black"/>
              </a:rPr>
              <a:t>160,279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recorded in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the last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24</a:t>
            </a:r>
            <a:r>
              <a:rPr sz="1200" spc="-5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hours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1728450" y="6639157"/>
            <a:ext cx="151130" cy="17526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050" dirty="0">
                <a:latin typeface="Arial"/>
                <a:cs typeface="Arial"/>
              </a:rPr>
              <a:t>12</a:t>
            </a:fld>
            <a:endParaRPr sz="10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11223" y="3593338"/>
            <a:ext cx="2153920" cy="12509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315"/>
              </a:lnSpc>
              <a:spcBef>
                <a:spcPts val="95"/>
              </a:spcBef>
            </a:pPr>
            <a:r>
              <a:rPr sz="2800" spc="-10" dirty="0">
                <a:solidFill>
                  <a:srgbClr val="3663AE"/>
                </a:solidFill>
                <a:latin typeface="Arial Black"/>
                <a:cs typeface="Arial Black"/>
              </a:rPr>
              <a:t>25,606,327</a:t>
            </a:r>
            <a:endParaRPr sz="2800">
              <a:latin typeface="Arial Black"/>
              <a:cs typeface="Arial Black"/>
            </a:endParaRPr>
          </a:p>
          <a:p>
            <a:pPr marL="178435">
              <a:lnSpc>
                <a:spcPts val="1440"/>
              </a:lnSpc>
            </a:pP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doses administered</a:t>
            </a:r>
            <a:r>
              <a:rPr sz="1300" spc="4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by</a:t>
            </a:r>
            <a:endParaRPr sz="1300">
              <a:latin typeface="Arial"/>
              <a:cs typeface="Arial"/>
            </a:endParaRPr>
          </a:p>
          <a:p>
            <a:pPr marL="133350">
              <a:lnSpc>
                <a:spcPts val="1480"/>
              </a:lnSpc>
            </a:pP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commonwealth</a:t>
            </a:r>
            <a:r>
              <a:rPr sz="1300" spc="4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facilities</a:t>
            </a:r>
            <a:endParaRPr sz="1300">
              <a:latin typeface="Arial"/>
              <a:cs typeface="Arial"/>
            </a:endParaRPr>
          </a:p>
          <a:p>
            <a:pPr marL="183515">
              <a:lnSpc>
                <a:spcPct val="100000"/>
              </a:lnSpc>
              <a:spcBef>
                <a:spcPts val="530"/>
              </a:spcBef>
            </a:pPr>
            <a:r>
              <a:rPr sz="2400" dirty="0">
                <a:solidFill>
                  <a:srgbClr val="3663AE"/>
                </a:solidFill>
                <a:latin typeface="Arial Black"/>
                <a:cs typeface="Arial Black"/>
              </a:rPr>
              <a:t>+</a:t>
            </a:r>
            <a:r>
              <a:rPr sz="2400" spc="-25" dirty="0">
                <a:solidFill>
                  <a:srgbClr val="3663AE"/>
                </a:solidFill>
                <a:latin typeface="Arial Black"/>
                <a:cs typeface="Arial Black"/>
              </a:rPr>
              <a:t> </a:t>
            </a:r>
            <a:r>
              <a:rPr sz="2400" spc="-5" dirty="0">
                <a:solidFill>
                  <a:srgbClr val="3663AE"/>
                </a:solidFill>
                <a:latin typeface="Arial Black"/>
                <a:cs typeface="Arial Black"/>
              </a:rPr>
              <a:t>121,148</a:t>
            </a:r>
            <a:endParaRPr sz="2400">
              <a:latin typeface="Arial Black"/>
              <a:cs typeface="Arial Black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817370" y="1608664"/>
            <a:ext cx="2169160" cy="129794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2800" spc="-5" dirty="0">
                <a:solidFill>
                  <a:srgbClr val="3663AE"/>
                </a:solidFill>
                <a:latin typeface="Arial Black"/>
                <a:cs typeface="Arial Black"/>
              </a:rPr>
              <a:t>16,992,379</a:t>
            </a:r>
            <a:endParaRPr sz="2800">
              <a:latin typeface="Arial Black"/>
              <a:cs typeface="Arial Black"/>
            </a:endParaRPr>
          </a:p>
          <a:p>
            <a:pPr marL="84455" algn="ctr">
              <a:lnSpc>
                <a:spcPts val="1480"/>
              </a:lnSpc>
              <a:spcBef>
                <a:spcPts val="105"/>
              </a:spcBef>
            </a:pP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doses administered by</a:t>
            </a:r>
            <a:r>
              <a:rPr sz="1300" spc="4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state</a:t>
            </a:r>
            <a:endParaRPr sz="1300">
              <a:latin typeface="Arial"/>
              <a:cs typeface="Arial"/>
            </a:endParaRPr>
          </a:p>
          <a:p>
            <a:pPr marL="83820" algn="ctr">
              <a:lnSpc>
                <a:spcPts val="1480"/>
              </a:lnSpc>
            </a:pP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and territory</a:t>
            </a:r>
            <a:r>
              <a:rPr sz="1300" spc="2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3663AE"/>
                </a:solidFill>
                <a:latin typeface="Arial"/>
                <a:cs typeface="Arial"/>
              </a:rPr>
              <a:t>facilities</a:t>
            </a:r>
            <a:endParaRPr sz="1300">
              <a:latin typeface="Arial"/>
              <a:cs typeface="Arial"/>
            </a:endParaRPr>
          </a:p>
          <a:p>
            <a:pPr marL="123825" algn="ctr">
              <a:lnSpc>
                <a:spcPct val="100000"/>
              </a:lnSpc>
              <a:spcBef>
                <a:spcPts val="465"/>
              </a:spcBef>
            </a:pPr>
            <a:r>
              <a:rPr sz="2400" dirty="0">
                <a:solidFill>
                  <a:srgbClr val="3663AE"/>
                </a:solidFill>
                <a:latin typeface="Arial Black"/>
                <a:cs typeface="Arial Black"/>
              </a:rPr>
              <a:t>+</a:t>
            </a:r>
            <a:r>
              <a:rPr sz="2400" spc="-25" dirty="0">
                <a:solidFill>
                  <a:srgbClr val="3663AE"/>
                </a:solidFill>
                <a:latin typeface="Arial Black"/>
                <a:cs typeface="Arial Black"/>
              </a:rPr>
              <a:t> </a:t>
            </a:r>
            <a:r>
              <a:rPr sz="2400" spc="-5" dirty="0">
                <a:solidFill>
                  <a:srgbClr val="3663AE"/>
                </a:solidFill>
                <a:latin typeface="Arial Black"/>
                <a:cs typeface="Arial Black"/>
              </a:rPr>
              <a:t>39,131</a:t>
            </a:r>
            <a:endParaRPr sz="240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229089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41207" y="4014215"/>
            <a:ext cx="1887220" cy="1821180"/>
          </a:xfrm>
          <a:custGeom>
            <a:avLst/>
            <a:gdLst/>
            <a:ahLst/>
            <a:cxnLst/>
            <a:rect l="l" t="t" r="r" b="b"/>
            <a:pathLst>
              <a:path w="1887220" h="1821179">
                <a:moveTo>
                  <a:pt x="0" y="1821180"/>
                </a:moveTo>
                <a:lnTo>
                  <a:pt x="1886711" y="1821180"/>
                </a:lnTo>
                <a:lnTo>
                  <a:pt x="1886711" y="0"/>
                </a:lnTo>
                <a:lnTo>
                  <a:pt x="0" y="0"/>
                </a:lnTo>
                <a:lnTo>
                  <a:pt x="0" y="1821180"/>
                </a:lnTo>
                <a:close/>
              </a:path>
            </a:pathLst>
          </a:custGeom>
          <a:ln w="1270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98423" y="6157976"/>
            <a:ext cx="240220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E7E6E6"/>
                </a:solidFill>
                <a:latin typeface="Arial"/>
                <a:cs typeface="Arial"/>
              </a:rPr>
              <a:t>*Sourced from </a:t>
            </a:r>
            <a:r>
              <a:rPr sz="800" dirty="0">
                <a:solidFill>
                  <a:srgbClr val="E7E6E6"/>
                </a:solidFill>
                <a:latin typeface="Arial"/>
                <a:cs typeface="Arial"/>
              </a:rPr>
              <a:t>the </a:t>
            </a:r>
            <a:r>
              <a:rPr sz="800" spc="-5" dirty="0">
                <a:solidFill>
                  <a:srgbClr val="E7E6E6"/>
                </a:solidFill>
                <a:latin typeface="Arial"/>
                <a:cs typeface="Arial"/>
              </a:rPr>
              <a:t>Australian </a:t>
            </a:r>
            <a:r>
              <a:rPr sz="800" dirty="0">
                <a:solidFill>
                  <a:srgbClr val="E7E6E6"/>
                </a:solidFill>
                <a:latin typeface="Arial"/>
                <a:cs typeface="Arial"/>
              </a:rPr>
              <a:t>Immunisation</a:t>
            </a:r>
            <a:r>
              <a:rPr sz="800" spc="50" dirty="0">
                <a:solidFill>
                  <a:srgbClr val="E7E6E6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E7E6E6"/>
                </a:solidFill>
                <a:latin typeface="Arial"/>
                <a:cs typeface="Arial"/>
              </a:rPr>
              <a:t>Register.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1913" y="576833"/>
            <a:ext cx="30607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664AD"/>
                </a:solidFill>
              </a:rPr>
              <a:t>Vaccine </a:t>
            </a:r>
            <a:r>
              <a:rPr sz="2000" dirty="0">
                <a:solidFill>
                  <a:srgbClr val="3664AD"/>
                </a:solidFill>
              </a:rPr>
              <a:t>milestone</a:t>
            </a:r>
            <a:r>
              <a:rPr sz="2000" spc="-90" dirty="0">
                <a:solidFill>
                  <a:srgbClr val="3664AD"/>
                </a:solidFill>
              </a:rPr>
              <a:t> </a:t>
            </a:r>
            <a:r>
              <a:rPr sz="2000" dirty="0">
                <a:solidFill>
                  <a:srgbClr val="3664AD"/>
                </a:solidFill>
              </a:rPr>
              <a:t>charts</a:t>
            </a:r>
            <a:endParaRPr sz="2000"/>
          </a:p>
        </p:txBody>
      </p:sp>
      <p:sp>
        <p:nvSpPr>
          <p:cNvPr id="5" name="object 5"/>
          <p:cNvSpPr txBox="1"/>
          <p:nvPr/>
        </p:nvSpPr>
        <p:spPr>
          <a:xfrm>
            <a:off x="7859648" y="6103416"/>
            <a:ext cx="252539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*Each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square represents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1%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of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the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national population.  Squares are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filled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as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milestones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are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achieved.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100059" y="617219"/>
            <a:ext cx="1437640" cy="405765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240" rIns="0" bIns="0" rtlCol="0">
            <a:spAutoFit/>
          </a:bodyPr>
          <a:lstStyle/>
          <a:p>
            <a:pPr marL="303530" marR="253365" indent="30480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10093" y="3695192"/>
            <a:ext cx="29597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3664AD"/>
                </a:solidFill>
                <a:latin typeface="Arial"/>
                <a:cs typeface="Arial"/>
              </a:rPr>
              <a:t>Eligible population </a:t>
            </a:r>
            <a:r>
              <a:rPr sz="1200" b="1" spc="-5" dirty="0">
                <a:solidFill>
                  <a:srgbClr val="3664AD"/>
                </a:solidFill>
                <a:latin typeface="Arial"/>
                <a:cs typeface="Arial"/>
              </a:rPr>
              <a:t>percentage</a:t>
            </a:r>
            <a:r>
              <a:rPr sz="1200" b="1" spc="-2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3664AD"/>
                </a:solidFill>
                <a:latin typeface="Arial"/>
                <a:cs typeface="Arial"/>
              </a:rPr>
              <a:t>coverage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100059" y="3941064"/>
            <a:ext cx="2010155" cy="21320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75588" y="1537716"/>
            <a:ext cx="5183505" cy="0"/>
          </a:xfrm>
          <a:custGeom>
            <a:avLst/>
            <a:gdLst/>
            <a:ahLst/>
            <a:cxnLst/>
            <a:rect l="l" t="t" r="r" b="b"/>
            <a:pathLst>
              <a:path w="5183505">
                <a:moveTo>
                  <a:pt x="0" y="0"/>
                </a:moveTo>
                <a:lnTo>
                  <a:pt x="5183124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1275588" y="1888235"/>
            <a:ext cx="5183505" cy="1460500"/>
            <a:chOff x="1275588" y="1888235"/>
            <a:chExt cx="5183505" cy="1460500"/>
          </a:xfrm>
        </p:grpSpPr>
        <p:sp>
          <p:nvSpPr>
            <p:cNvPr id="11" name="object 11"/>
            <p:cNvSpPr/>
            <p:nvPr/>
          </p:nvSpPr>
          <p:spPr>
            <a:xfrm>
              <a:off x="1275588" y="2982467"/>
              <a:ext cx="5183505" cy="0"/>
            </a:xfrm>
            <a:custGeom>
              <a:avLst/>
              <a:gdLst/>
              <a:ahLst/>
              <a:cxnLst/>
              <a:rect l="l" t="t" r="r" b="b"/>
              <a:pathLst>
                <a:path w="5183505">
                  <a:moveTo>
                    <a:pt x="0" y="0"/>
                  </a:moveTo>
                  <a:lnTo>
                    <a:pt x="5183124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612136" y="2697479"/>
              <a:ext cx="980440" cy="646430"/>
            </a:xfrm>
            <a:custGeom>
              <a:avLst/>
              <a:gdLst/>
              <a:ahLst/>
              <a:cxnLst/>
              <a:rect l="l" t="t" r="r" b="b"/>
              <a:pathLst>
                <a:path w="980439" h="646429">
                  <a:moveTo>
                    <a:pt x="36576" y="330708"/>
                  </a:moveTo>
                  <a:lnTo>
                    <a:pt x="0" y="330708"/>
                  </a:lnTo>
                  <a:lnTo>
                    <a:pt x="0" y="646176"/>
                  </a:lnTo>
                  <a:lnTo>
                    <a:pt x="36576" y="646176"/>
                  </a:lnTo>
                  <a:lnTo>
                    <a:pt x="36576" y="330708"/>
                  </a:lnTo>
                  <a:close/>
                </a:path>
                <a:path w="980439" h="646429">
                  <a:moveTo>
                    <a:pt x="155448" y="275844"/>
                  </a:moveTo>
                  <a:lnTo>
                    <a:pt x="117348" y="275844"/>
                  </a:lnTo>
                  <a:lnTo>
                    <a:pt x="117348" y="646176"/>
                  </a:lnTo>
                  <a:lnTo>
                    <a:pt x="155448" y="646176"/>
                  </a:lnTo>
                  <a:lnTo>
                    <a:pt x="155448" y="275844"/>
                  </a:lnTo>
                  <a:close/>
                </a:path>
                <a:path w="980439" h="646429">
                  <a:moveTo>
                    <a:pt x="272796" y="190500"/>
                  </a:moveTo>
                  <a:lnTo>
                    <a:pt x="236220" y="190500"/>
                  </a:lnTo>
                  <a:lnTo>
                    <a:pt x="236220" y="646176"/>
                  </a:lnTo>
                  <a:lnTo>
                    <a:pt x="272796" y="646176"/>
                  </a:lnTo>
                  <a:lnTo>
                    <a:pt x="272796" y="190500"/>
                  </a:lnTo>
                  <a:close/>
                </a:path>
                <a:path w="980439" h="646429">
                  <a:moveTo>
                    <a:pt x="390144" y="44196"/>
                  </a:moveTo>
                  <a:lnTo>
                    <a:pt x="353568" y="44196"/>
                  </a:lnTo>
                  <a:lnTo>
                    <a:pt x="353568" y="646176"/>
                  </a:lnTo>
                  <a:lnTo>
                    <a:pt x="390144" y="646176"/>
                  </a:lnTo>
                  <a:lnTo>
                    <a:pt x="390144" y="44196"/>
                  </a:lnTo>
                  <a:close/>
                </a:path>
                <a:path w="980439" h="646429">
                  <a:moveTo>
                    <a:pt x="509016" y="74676"/>
                  </a:moveTo>
                  <a:lnTo>
                    <a:pt x="470916" y="74676"/>
                  </a:lnTo>
                  <a:lnTo>
                    <a:pt x="470916" y="646176"/>
                  </a:lnTo>
                  <a:lnTo>
                    <a:pt x="509016" y="646176"/>
                  </a:lnTo>
                  <a:lnTo>
                    <a:pt x="509016" y="74676"/>
                  </a:lnTo>
                  <a:close/>
                </a:path>
                <a:path w="980439" h="646429">
                  <a:moveTo>
                    <a:pt x="626364" y="123444"/>
                  </a:moveTo>
                  <a:lnTo>
                    <a:pt x="589788" y="123444"/>
                  </a:lnTo>
                  <a:lnTo>
                    <a:pt x="589788" y="646176"/>
                  </a:lnTo>
                  <a:lnTo>
                    <a:pt x="626364" y="646176"/>
                  </a:lnTo>
                  <a:lnTo>
                    <a:pt x="626364" y="123444"/>
                  </a:lnTo>
                  <a:close/>
                </a:path>
                <a:path w="980439" h="646429">
                  <a:moveTo>
                    <a:pt x="743712" y="80772"/>
                  </a:moveTo>
                  <a:lnTo>
                    <a:pt x="707136" y="80772"/>
                  </a:lnTo>
                  <a:lnTo>
                    <a:pt x="707136" y="646176"/>
                  </a:lnTo>
                  <a:lnTo>
                    <a:pt x="743712" y="646176"/>
                  </a:lnTo>
                  <a:lnTo>
                    <a:pt x="743712" y="80772"/>
                  </a:lnTo>
                  <a:close/>
                </a:path>
                <a:path w="980439" h="646429">
                  <a:moveTo>
                    <a:pt x="861060" y="10668"/>
                  </a:moveTo>
                  <a:lnTo>
                    <a:pt x="824484" y="10668"/>
                  </a:lnTo>
                  <a:lnTo>
                    <a:pt x="824484" y="646176"/>
                  </a:lnTo>
                  <a:lnTo>
                    <a:pt x="861060" y="646176"/>
                  </a:lnTo>
                  <a:lnTo>
                    <a:pt x="861060" y="10668"/>
                  </a:lnTo>
                  <a:close/>
                </a:path>
                <a:path w="980439" h="646429">
                  <a:moveTo>
                    <a:pt x="979932" y="0"/>
                  </a:moveTo>
                  <a:lnTo>
                    <a:pt x="941832" y="0"/>
                  </a:lnTo>
                  <a:lnTo>
                    <a:pt x="941832" y="646176"/>
                  </a:lnTo>
                  <a:lnTo>
                    <a:pt x="979932" y="646176"/>
                  </a:lnTo>
                  <a:lnTo>
                    <a:pt x="979932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275588" y="2621279"/>
              <a:ext cx="5183505" cy="0"/>
            </a:xfrm>
            <a:custGeom>
              <a:avLst/>
              <a:gdLst/>
              <a:ahLst/>
              <a:cxnLst/>
              <a:rect l="l" t="t" r="r" b="b"/>
              <a:pathLst>
                <a:path w="5183505">
                  <a:moveTo>
                    <a:pt x="0" y="0"/>
                  </a:moveTo>
                  <a:lnTo>
                    <a:pt x="5183124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672840" y="2383535"/>
              <a:ext cx="390525" cy="960119"/>
            </a:xfrm>
            <a:custGeom>
              <a:avLst/>
              <a:gdLst/>
              <a:ahLst/>
              <a:cxnLst/>
              <a:rect l="l" t="t" r="r" b="b"/>
              <a:pathLst>
                <a:path w="390525" h="960120">
                  <a:moveTo>
                    <a:pt x="36576" y="256032"/>
                  </a:moveTo>
                  <a:lnTo>
                    <a:pt x="0" y="256032"/>
                  </a:lnTo>
                  <a:lnTo>
                    <a:pt x="0" y="960120"/>
                  </a:lnTo>
                  <a:lnTo>
                    <a:pt x="36576" y="960120"/>
                  </a:lnTo>
                  <a:lnTo>
                    <a:pt x="36576" y="256032"/>
                  </a:lnTo>
                  <a:close/>
                </a:path>
                <a:path w="390525" h="960120">
                  <a:moveTo>
                    <a:pt x="153924" y="176784"/>
                  </a:moveTo>
                  <a:lnTo>
                    <a:pt x="117348" y="176784"/>
                  </a:lnTo>
                  <a:lnTo>
                    <a:pt x="117348" y="960120"/>
                  </a:lnTo>
                  <a:lnTo>
                    <a:pt x="153924" y="960120"/>
                  </a:lnTo>
                  <a:lnTo>
                    <a:pt x="153924" y="176784"/>
                  </a:lnTo>
                  <a:close/>
                </a:path>
                <a:path w="390525" h="960120">
                  <a:moveTo>
                    <a:pt x="272796" y="106680"/>
                  </a:moveTo>
                  <a:lnTo>
                    <a:pt x="234696" y="106680"/>
                  </a:lnTo>
                  <a:lnTo>
                    <a:pt x="234696" y="960120"/>
                  </a:lnTo>
                  <a:lnTo>
                    <a:pt x="272796" y="960120"/>
                  </a:lnTo>
                  <a:lnTo>
                    <a:pt x="272796" y="106680"/>
                  </a:lnTo>
                  <a:close/>
                </a:path>
                <a:path w="390525" h="960120">
                  <a:moveTo>
                    <a:pt x="390144" y="0"/>
                  </a:moveTo>
                  <a:lnTo>
                    <a:pt x="353568" y="0"/>
                  </a:lnTo>
                  <a:lnTo>
                    <a:pt x="353568" y="960120"/>
                  </a:lnTo>
                  <a:lnTo>
                    <a:pt x="390144" y="960120"/>
                  </a:lnTo>
                  <a:lnTo>
                    <a:pt x="39014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275588" y="2260091"/>
              <a:ext cx="5183505" cy="0"/>
            </a:xfrm>
            <a:custGeom>
              <a:avLst/>
              <a:gdLst/>
              <a:ahLst/>
              <a:cxnLst/>
              <a:rect l="l" t="t" r="r" b="b"/>
              <a:pathLst>
                <a:path w="5183505">
                  <a:moveTo>
                    <a:pt x="0" y="0"/>
                  </a:moveTo>
                  <a:lnTo>
                    <a:pt x="5183124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143756" y="2034539"/>
              <a:ext cx="154305" cy="1309370"/>
            </a:xfrm>
            <a:custGeom>
              <a:avLst/>
              <a:gdLst/>
              <a:ahLst/>
              <a:cxnLst/>
              <a:rect l="l" t="t" r="r" b="b"/>
              <a:pathLst>
                <a:path w="154304" h="1309370">
                  <a:moveTo>
                    <a:pt x="36576" y="182880"/>
                  </a:moveTo>
                  <a:lnTo>
                    <a:pt x="0" y="182880"/>
                  </a:lnTo>
                  <a:lnTo>
                    <a:pt x="0" y="1309116"/>
                  </a:lnTo>
                  <a:lnTo>
                    <a:pt x="36576" y="1309116"/>
                  </a:lnTo>
                  <a:lnTo>
                    <a:pt x="36576" y="182880"/>
                  </a:lnTo>
                  <a:close/>
                </a:path>
                <a:path w="154304" h="1309370">
                  <a:moveTo>
                    <a:pt x="153924" y="0"/>
                  </a:moveTo>
                  <a:lnTo>
                    <a:pt x="117348" y="0"/>
                  </a:lnTo>
                  <a:lnTo>
                    <a:pt x="117348" y="1309116"/>
                  </a:lnTo>
                  <a:lnTo>
                    <a:pt x="153924" y="1309116"/>
                  </a:lnTo>
                  <a:lnTo>
                    <a:pt x="15392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275588" y="1898903"/>
              <a:ext cx="5183505" cy="0"/>
            </a:xfrm>
            <a:custGeom>
              <a:avLst/>
              <a:gdLst/>
              <a:ahLst/>
              <a:cxnLst/>
              <a:rect l="l" t="t" r="r" b="b"/>
              <a:pathLst>
                <a:path w="5183505">
                  <a:moveTo>
                    <a:pt x="0" y="0"/>
                  </a:moveTo>
                  <a:lnTo>
                    <a:pt x="5183124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316736" y="1888235"/>
              <a:ext cx="5102860" cy="1455420"/>
            </a:xfrm>
            <a:custGeom>
              <a:avLst/>
              <a:gdLst/>
              <a:ahLst/>
              <a:cxnLst/>
              <a:rect l="l" t="t" r="r" b="b"/>
              <a:pathLst>
                <a:path w="5102860" h="1455420">
                  <a:moveTo>
                    <a:pt x="36576" y="1432560"/>
                  </a:moveTo>
                  <a:lnTo>
                    <a:pt x="0" y="1432560"/>
                  </a:lnTo>
                  <a:lnTo>
                    <a:pt x="0" y="1455420"/>
                  </a:lnTo>
                  <a:lnTo>
                    <a:pt x="36576" y="1455420"/>
                  </a:lnTo>
                  <a:lnTo>
                    <a:pt x="36576" y="1432560"/>
                  </a:lnTo>
                  <a:close/>
                </a:path>
                <a:path w="5102860" h="1455420">
                  <a:moveTo>
                    <a:pt x="153924" y="1418844"/>
                  </a:moveTo>
                  <a:lnTo>
                    <a:pt x="117348" y="1418844"/>
                  </a:lnTo>
                  <a:lnTo>
                    <a:pt x="117348" y="1455420"/>
                  </a:lnTo>
                  <a:lnTo>
                    <a:pt x="153924" y="1455420"/>
                  </a:lnTo>
                  <a:lnTo>
                    <a:pt x="153924" y="1418844"/>
                  </a:lnTo>
                  <a:close/>
                </a:path>
                <a:path w="5102860" h="1455420">
                  <a:moveTo>
                    <a:pt x="272796" y="1399032"/>
                  </a:moveTo>
                  <a:lnTo>
                    <a:pt x="236220" y="1399032"/>
                  </a:lnTo>
                  <a:lnTo>
                    <a:pt x="236220" y="1455420"/>
                  </a:lnTo>
                  <a:lnTo>
                    <a:pt x="272796" y="1455420"/>
                  </a:lnTo>
                  <a:lnTo>
                    <a:pt x="272796" y="1399032"/>
                  </a:lnTo>
                  <a:close/>
                </a:path>
                <a:path w="5102860" h="1455420">
                  <a:moveTo>
                    <a:pt x="390144" y="1371600"/>
                  </a:moveTo>
                  <a:lnTo>
                    <a:pt x="353568" y="1371600"/>
                  </a:lnTo>
                  <a:lnTo>
                    <a:pt x="353568" y="1455420"/>
                  </a:lnTo>
                  <a:lnTo>
                    <a:pt x="390144" y="1455420"/>
                  </a:lnTo>
                  <a:lnTo>
                    <a:pt x="390144" y="1371600"/>
                  </a:lnTo>
                  <a:close/>
                </a:path>
                <a:path w="5102860" h="1455420">
                  <a:moveTo>
                    <a:pt x="507492" y="1267968"/>
                  </a:moveTo>
                  <a:lnTo>
                    <a:pt x="470916" y="1267968"/>
                  </a:lnTo>
                  <a:lnTo>
                    <a:pt x="470916" y="1455420"/>
                  </a:lnTo>
                  <a:lnTo>
                    <a:pt x="507492" y="1455420"/>
                  </a:lnTo>
                  <a:lnTo>
                    <a:pt x="507492" y="1267968"/>
                  </a:lnTo>
                  <a:close/>
                </a:path>
                <a:path w="5102860" h="1455420">
                  <a:moveTo>
                    <a:pt x="626364" y="1237488"/>
                  </a:moveTo>
                  <a:lnTo>
                    <a:pt x="588264" y="1237488"/>
                  </a:lnTo>
                  <a:lnTo>
                    <a:pt x="588264" y="1455420"/>
                  </a:lnTo>
                  <a:lnTo>
                    <a:pt x="626364" y="1455420"/>
                  </a:lnTo>
                  <a:lnTo>
                    <a:pt x="626364" y="1237488"/>
                  </a:lnTo>
                  <a:close/>
                </a:path>
                <a:path w="5102860" h="1455420">
                  <a:moveTo>
                    <a:pt x="743712" y="1216152"/>
                  </a:moveTo>
                  <a:lnTo>
                    <a:pt x="707136" y="1216152"/>
                  </a:lnTo>
                  <a:lnTo>
                    <a:pt x="707136" y="1455420"/>
                  </a:lnTo>
                  <a:lnTo>
                    <a:pt x="743712" y="1455420"/>
                  </a:lnTo>
                  <a:lnTo>
                    <a:pt x="743712" y="1216152"/>
                  </a:lnTo>
                  <a:close/>
                </a:path>
                <a:path w="5102860" h="1455420">
                  <a:moveTo>
                    <a:pt x="861060" y="1159764"/>
                  </a:moveTo>
                  <a:lnTo>
                    <a:pt x="824484" y="1159764"/>
                  </a:lnTo>
                  <a:lnTo>
                    <a:pt x="824484" y="1455420"/>
                  </a:lnTo>
                  <a:lnTo>
                    <a:pt x="861060" y="1455420"/>
                  </a:lnTo>
                  <a:lnTo>
                    <a:pt x="861060" y="1159764"/>
                  </a:lnTo>
                  <a:close/>
                </a:path>
                <a:path w="5102860" h="1455420">
                  <a:moveTo>
                    <a:pt x="979932" y="1202436"/>
                  </a:moveTo>
                  <a:lnTo>
                    <a:pt x="941832" y="1202436"/>
                  </a:lnTo>
                  <a:lnTo>
                    <a:pt x="941832" y="1455420"/>
                  </a:lnTo>
                  <a:lnTo>
                    <a:pt x="979932" y="1455420"/>
                  </a:lnTo>
                  <a:lnTo>
                    <a:pt x="979932" y="1202436"/>
                  </a:lnTo>
                  <a:close/>
                </a:path>
                <a:path w="5102860" h="1455420">
                  <a:moveTo>
                    <a:pt x="1097280" y="1222248"/>
                  </a:moveTo>
                  <a:lnTo>
                    <a:pt x="1060704" y="1222248"/>
                  </a:lnTo>
                  <a:lnTo>
                    <a:pt x="1060704" y="1455420"/>
                  </a:lnTo>
                  <a:lnTo>
                    <a:pt x="1097280" y="1455420"/>
                  </a:lnTo>
                  <a:lnTo>
                    <a:pt x="1097280" y="1222248"/>
                  </a:lnTo>
                  <a:close/>
                </a:path>
                <a:path w="5102860" h="1455420">
                  <a:moveTo>
                    <a:pt x="1214628" y="1164336"/>
                  </a:moveTo>
                  <a:lnTo>
                    <a:pt x="1178052" y="1164336"/>
                  </a:lnTo>
                  <a:lnTo>
                    <a:pt x="1178052" y="1455420"/>
                  </a:lnTo>
                  <a:lnTo>
                    <a:pt x="1214628" y="1455420"/>
                  </a:lnTo>
                  <a:lnTo>
                    <a:pt x="1214628" y="1164336"/>
                  </a:lnTo>
                  <a:close/>
                </a:path>
                <a:path w="5102860" h="1455420">
                  <a:moveTo>
                    <a:pt x="3099816" y="57912"/>
                  </a:moveTo>
                  <a:lnTo>
                    <a:pt x="3063240" y="57912"/>
                  </a:lnTo>
                  <a:lnTo>
                    <a:pt x="3063240" y="1455420"/>
                  </a:lnTo>
                  <a:lnTo>
                    <a:pt x="3099816" y="1455420"/>
                  </a:lnTo>
                  <a:lnTo>
                    <a:pt x="3099816" y="57912"/>
                  </a:lnTo>
                  <a:close/>
                </a:path>
                <a:path w="5102860" h="1455420">
                  <a:moveTo>
                    <a:pt x="3217164" y="82296"/>
                  </a:moveTo>
                  <a:lnTo>
                    <a:pt x="3180588" y="82296"/>
                  </a:lnTo>
                  <a:lnTo>
                    <a:pt x="3180588" y="1455420"/>
                  </a:lnTo>
                  <a:lnTo>
                    <a:pt x="3217164" y="1455420"/>
                  </a:lnTo>
                  <a:lnTo>
                    <a:pt x="3217164" y="82296"/>
                  </a:lnTo>
                  <a:close/>
                </a:path>
                <a:path w="5102860" h="1455420">
                  <a:moveTo>
                    <a:pt x="3334512" y="105156"/>
                  </a:moveTo>
                  <a:lnTo>
                    <a:pt x="3297936" y="105156"/>
                  </a:lnTo>
                  <a:lnTo>
                    <a:pt x="3297936" y="1455420"/>
                  </a:lnTo>
                  <a:lnTo>
                    <a:pt x="3334512" y="1455420"/>
                  </a:lnTo>
                  <a:lnTo>
                    <a:pt x="3334512" y="105156"/>
                  </a:lnTo>
                  <a:close/>
                </a:path>
                <a:path w="5102860" h="1455420">
                  <a:moveTo>
                    <a:pt x="3453384" y="56388"/>
                  </a:moveTo>
                  <a:lnTo>
                    <a:pt x="3415284" y="56388"/>
                  </a:lnTo>
                  <a:lnTo>
                    <a:pt x="3415284" y="1455420"/>
                  </a:lnTo>
                  <a:lnTo>
                    <a:pt x="3453384" y="1455420"/>
                  </a:lnTo>
                  <a:lnTo>
                    <a:pt x="3453384" y="56388"/>
                  </a:lnTo>
                  <a:close/>
                </a:path>
                <a:path w="5102860" h="1455420">
                  <a:moveTo>
                    <a:pt x="3570732" y="0"/>
                  </a:moveTo>
                  <a:lnTo>
                    <a:pt x="3534156" y="0"/>
                  </a:lnTo>
                  <a:lnTo>
                    <a:pt x="3534156" y="1455420"/>
                  </a:lnTo>
                  <a:lnTo>
                    <a:pt x="3570732" y="1455420"/>
                  </a:lnTo>
                  <a:lnTo>
                    <a:pt x="3570732" y="0"/>
                  </a:lnTo>
                  <a:close/>
                </a:path>
                <a:path w="5102860" h="1455420">
                  <a:moveTo>
                    <a:pt x="3688080" y="38100"/>
                  </a:moveTo>
                  <a:lnTo>
                    <a:pt x="3651504" y="38100"/>
                  </a:lnTo>
                  <a:lnTo>
                    <a:pt x="3651504" y="1455420"/>
                  </a:lnTo>
                  <a:lnTo>
                    <a:pt x="3688080" y="1455420"/>
                  </a:lnTo>
                  <a:lnTo>
                    <a:pt x="3688080" y="38100"/>
                  </a:lnTo>
                  <a:close/>
                </a:path>
                <a:path w="5102860" h="1455420">
                  <a:moveTo>
                    <a:pt x="3805428" y="56388"/>
                  </a:moveTo>
                  <a:lnTo>
                    <a:pt x="3768852" y="56388"/>
                  </a:lnTo>
                  <a:lnTo>
                    <a:pt x="3768852" y="1455420"/>
                  </a:lnTo>
                  <a:lnTo>
                    <a:pt x="3805428" y="1455420"/>
                  </a:lnTo>
                  <a:lnTo>
                    <a:pt x="3805428" y="56388"/>
                  </a:lnTo>
                  <a:close/>
                </a:path>
                <a:path w="5102860" h="1455420">
                  <a:moveTo>
                    <a:pt x="3924300" y="48768"/>
                  </a:moveTo>
                  <a:lnTo>
                    <a:pt x="3887724" y="48768"/>
                  </a:lnTo>
                  <a:lnTo>
                    <a:pt x="3887724" y="1455420"/>
                  </a:lnTo>
                  <a:lnTo>
                    <a:pt x="3924300" y="1455420"/>
                  </a:lnTo>
                  <a:lnTo>
                    <a:pt x="3924300" y="48768"/>
                  </a:lnTo>
                  <a:close/>
                </a:path>
                <a:path w="5102860" h="1455420">
                  <a:moveTo>
                    <a:pt x="4041648" y="219456"/>
                  </a:moveTo>
                  <a:lnTo>
                    <a:pt x="4005072" y="219456"/>
                  </a:lnTo>
                  <a:lnTo>
                    <a:pt x="4005072" y="1455420"/>
                  </a:lnTo>
                  <a:lnTo>
                    <a:pt x="4041648" y="1455420"/>
                  </a:lnTo>
                  <a:lnTo>
                    <a:pt x="4041648" y="219456"/>
                  </a:lnTo>
                  <a:close/>
                </a:path>
                <a:path w="5102860" h="1455420">
                  <a:moveTo>
                    <a:pt x="4158996" y="480060"/>
                  </a:moveTo>
                  <a:lnTo>
                    <a:pt x="4122420" y="480060"/>
                  </a:lnTo>
                  <a:lnTo>
                    <a:pt x="4122420" y="1455420"/>
                  </a:lnTo>
                  <a:lnTo>
                    <a:pt x="4158996" y="1455420"/>
                  </a:lnTo>
                  <a:lnTo>
                    <a:pt x="4158996" y="480060"/>
                  </a:lnTo>
                  <a:close/>
                </a:path>
                <a:path w="5102860" h="1455420">
                  <a:moveTo>
                    <a:pt x="4277868" y="691896"/>
                  </a:moveTo>
                  <a:lnTo>
                    <a:pt x="4239768" y="691896"/>
                  </a:lnTo>
                  <a:lnTo>
                    <a:pt x="4239768" y="1455420"/>
                  </a:lnTo>
                  <a:lnTo>
                    <a:pt x="4277868" y="1455420"/>
                  </a:lnTo>
                  <a:lnTo>
                    <a:pt x="4277868" y="691896"/>
                  </a:lnTo>
                  <a:close/>
                </a:path>
                <a:path w="5102860" h="1455420">
                  <a:moveTo>
                    <a:pt x="4395216" y="781812"/>
                  </a:moveTo>
                  <a:lnTo>
                    <a:pt x="4358640" y="781812"/>
                  </a:lnTo>
                  <a:lnTo>
                    <a:pt x="4358640" y="1455420"/>
                  </a:lnTo>
                  <a:lnTo>
                    <a:pt x="4395216" y="1455420"/>
                  </a:lnTo>
                  <a:lnTo>
                    <a:pt x="4395216" y="781812"/>
                  </a:lnTo>
                  <a:close/>
                </a:path>
                <a:path w="5102860" h="1455420">
                  <a:moveTo>
                    <a:pt x="4512564" y="914400"/>
                  </a:moveTo>
                  <a:lnTo>
                    <a:pt x="4475988" y="914400"/>
                  </a:lnTo>
                  <a:lnTo>
                    <a:pt x="4475988" y="1455420"/>
                  </a:lnTo>
                  <a:lnTo>
                    <a:pt x="4512564" y="1455420"/>
                  </a:lnTo>
                  <a:lnTo>
                    <a:pt x="4512564" y="914400"/>
                  </a:lnTo>
                  <a:close/>
                </a:path>
                <a:path w="5102860" h="1455420">
                  <a:moveTo>
                    <a:pt x="4631436" y="984504"/>
                  </a:moveTo>
                  <a:lnTo>
                    <a:pt x="4593336" y="984504"/>
                  </a:lnTo>
                  <a:lnTo>
                    <a:pt x="4593336" y="1455420"/>
                  </a:lnTo>
                  <a:lnTo>
                    <a:pt x="4631436" y="1455420"/>
                  </a:lnTo>
                  <a:lnTo>
                    <a:pt x="4631436" y="984504"/>
                  </a:lnTo>
                  <a:close/>
                </a:path>
                <a:path w="5102860" h="1455420">
                  <a:moveTo>
                    <a:pt x="4748784" y="1053084"/>
                  </a:moveTo>
                  <a:lnTo>
                    <a:pt x="4712208" y="1053084"/>
                  </a:lnTo>
                  <a:lnTo>
                    <a:pt x="4712208" y="1455420"/>
                  </a:lnTo>
                  <a:lnTo>
                    <a:pt x="4748784" y="1455420"/>
                  </a:lnTo>
                  <a:lnTo>
                    <a:pt x="4748784" y="1053084"/>
                  </a:lnTo>
                  <a:close/>
                </a:path>
                <a:path w="5102860" h="1455420">
                  <a:moveTo>
                    <a:pt x="4866132" y="1075944"/>
                  </a:moveTo>
                  <a:lnTo>
                    <a:pt x="4829556" y="1075944"/>
                  </a:lnTo>
                  <a:lnTo>
                    <a:pt x="4829556" y="1455420"/>
                  </a:lnTo>
                  <a:lnTo>
                    <a:pt x="4866132" y="1455420"/>
                  </a:lnTo>
                  <a:lnTo>
                    <a:pt x="4866132" y="1075944"/>
                  </a:lnTo>
                  <a:close/>
                </a:path>
                <a:path w="5102860" h="1455420">
                  <a:moveTo>
                    <a:pt x="4983480" y="678180"/>
                  </a:moveTo>
                  <a:lnTo>
                    <a:pt x="4946904" y="678180"/>
                  </a:lnTo>
                  <a:lnTo>
                    <a:pt x="4946904" y="1455420"/>
                  </a:lnTo>
                  <a:lnTo>
                    <a:pt x="4983480" y="1455420"/>
                  </a:lnTo>
                  <a:lnTo>
                    <a:pt x="4983480" y="678180"/>
                  </a:lnTo>
                  <a:close/>
                </a:path>
                <a:path w="5102860" h="1455420">
                  <a:moveTo>
                    <a:pt x="5102352" y="765048"/>
                  </a:moveTo>
                  <a:lnTo>
                    <a:pt x="5064252" y="765048"/>
                  </a:lnTo>
                  <a:lnTo>
                    <a:pt x="5064252" y="1455420"/>
                  </a:lnTo>
                  <a:lnTo>
                    <a:pt x="5102352" y="1455420"/>
                  </a:lnTo>
                  <a:lnTo>
                    <a:pt x="5102352" y="765048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275588" y="3343655"/>
              <a:ext cx="5183505" cy="0"/>
            </a:xfrm>
            <a:custGeom>
              <a:avLst/>
              <a:gdLst/>
              <a:ahLst/>
              <a:cxnLst/>
              <a:rect l="l" t="t" r="r" b="b"/>
              <a:pathLst>
                <a:path w="5183505">
                  <a:moveTo>
                    <a:pt x="0" y="0"/>
                  </a:moveTo>
                  <a:lnTo>
                    <a:pt x="5183124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1083665" y="3245357"/>
            <a:ext cx="958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95350" y="2884169"/>
            <a:ext cx="48450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500,000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89584" y="2522600"/>
            <a:ext cx="5892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1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1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1000" spc="-1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89584" y="2161412"/>
            <a:ext cx="5892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1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5</a:t>
            </a:r>
            <a:r>
              <a:rPr sz="1000" spc="-1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1000" spc="-1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89584" y="1799970"/>
            <a:ext cx="5892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2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1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1000" spc="-1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89584" y="1438783"/>
            <a:ext cx="5892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2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5</a:t>
            </a:r>
            <a:r>
              <a:rPr sz="1000" spc="-1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1000" spc="-1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64940" y="3392860"/>
            <a:ext cx="5205730" cy="365125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marR="5080" indent="16510" algn="r">
              <a:lnSpc>
                <a:spcPct val="96600"/>
              </a:lnSpc>
              <a:spcBef>
                <a:spcPts val="60"/>
              </a:spcBef>
            </a:pP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22-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Feb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Mar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8-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Mar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15-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Mar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22-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Mar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29-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Mar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5-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p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r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12-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p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r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19-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p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r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26-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p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r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3-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May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10-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May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17-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May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24-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May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31-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May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7-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J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n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14-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J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n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21-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J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n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28-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J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n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5-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J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l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12-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J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l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19-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J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l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26-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J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l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g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9-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g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16-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g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23-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g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30-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g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6-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S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p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13-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S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p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20-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S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p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27-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S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p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4-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Oct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11-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Oct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18-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Oct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25-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Oct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1-N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v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8-N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v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15-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N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v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22-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N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v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29-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N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v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6-D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c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13-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D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c 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20-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D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c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550667" y="1182370"/>
            <a:ext cx="20161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585858"/>
                </a:solidFill>
                <a:latin typeface="Arial"/>
                <a:cs typeface="Arial"/>
              </a:rPr>
              <a:t>Doses Administered </a:t>
            </a: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by</a:t>
            </a:r>
            <a:r>
              <a:rPr sz="1200" spc="-17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85858"/>
                </a:solidFill>
                <a:latin typeface="Arial"/>
                <a:cs typeface="Arial"/>
              </a:rPr>
              <a:t>Week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7292340" y="1673351"/>
            <a:ext cx="4238625" cy="0"/>
          </a:xfrm>
          <a:custGeom>
            <a:avLst/>
            <a:gdLst/>
            <a:ahLst/>
            <a:cxnLst/>
            <a:rect l="l" t="t" r="r" b="b"/>
            <a:pathLst>
              <a:path w="4238625">
                <a:moveTo>
                  <a:pt x="0" y="0"/>
                </a:moveTo>
                <a:lnTo>
                  <a:pt x="4238243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9" name="object 29"/>
          <p:cNvGrpSpPr/>
          <p:nvPr/>
        </p:nvGrpSpPr>
        <p:grpSpPr>
          <a:xfrm>
            <a:off x="7292340" y="1868423"/>
            <a:ext cx="4238625" cy="1442085"/>
            <a:chOff x="7292340" y="1868423"/>
            <a:chExt cx="4238625" cy="1442085"/>
          </a:xfrm>
        </p:grpSpPr>
        <p:sp>
          <p:nvSpPr>
            <p:cNvPr id="30" name="object 30"/>
            <p:cNvSpPr/>
            <p:nvPr/>
          </p:nvSpPr>
          <p:spPr>
            <a:xfrm>
              <a:off x="7292340" y="3072383"/>
              <a:ext cx="1229995" cy="0"/>
            </a:xfrm>
            <a:custGeom>
              <a:avLst/>
              <a:gdLst/>
              <a:ahLst/>
              <a:cxnLst/>
              <a:rect l="l" t="t" r="r" b="b"/>
              <a:pathLst>
                <a:path w="1229995">
                  <a:moveTo>
                    <a:pt x="0" y="0"/>
                  </a:moveTo>
                  <a:lnTo>
                    <a:pt x="844295" y="0"/>
                  </a:lnTo>
                </a:path>
                <a:path w="1229995">
                  <a:moveTo>
                    <a:pt x="911351" y="0"/>
                  </a:moveTo>
                  <a:lnTo>
                    <a:pt x="1229867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136636" y="3057143"/>
              <a:ext cx="67310" cy="248920"/>
            </a:xfrm>
            <a:custGeom>
              <a:avLst/>
              <a:gdLst/>
              <a:ahLst/>
              <a:cxnLst/>
              <a:rect l="l" t="t" r="r" b="b"/>
              <a:pathLst>
                <a:path w="67309" h="248920">
                  <a:moveTo>
                    <a:pt x="67056" y="0"/>
                  </a:moveTo>
                  <a:lnTo>
                    <a:pt x="0" y="0"/>
                  </a:lnTo>
                  <a:lnTo>
                    <a:pt x="0" y="248411"/>
                  </a:lnTo>
                  <a:lnTo>
                    <a:pt x="67056" y="248411"/>
                  </a:lnTo>
                  <a:lnTo>
                    <a:pt x="67056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589264" y="3072383"/>
              <a:ext cx="317500" cy="0"/>
            </a:xfrm>
            <a:custGeom>
              <a:avLst/>
              <a:gdLst/>
              <a:ahLst/>
              <a:cxnLst/>
              <a:rect l="l" t="t" r="r" b="b"/>
              <a:pathLst>
                <a:path w="317500">
                  <a:moveTo>
                    <a:pt x="0" y="0"/>
                  </a:moveTo>
                  <a:lnTo>
                    <a:pt x="316991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522208" y="2948939"/>
              <a:ext cx="67310" cy="356870"/>
            </a:xfrm>
            <a:custGeom>
              <a:avLst/>
              <a:gdLst/>
              <a:ahLst/>
              <a:cxnLst/>
              <a:rect l="l" t="t" r="r" b="b"/>
              <a:pathLst>
                <a:path w="67309" h="356870">
                  <a:moveTo>
                    <a:pt x="67056" y="0"/>
                  </a:moveTo>
                  <a:lnTo>
                    <a:pt x="0" y="0"/>
                  </a:lnTo>
                  <a:lnTo>
                    <a:pt x="0" y="356615"/>
                  </a:lnTo>
                  <a:lnTo>
                    <a:pt x="67056" y="356615"/>
                  </a:lnTo>
                  <a:lnTo>
                    <a:pt x="67056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974836" y="3072383"/>
              <a:ext cx="17145" cy="0"/>
            </a:xfrm>
            <a:custGeom>
              <a:avLst/>
              <a:gdLst/>
              <a:ahLst/>
              <a:cxnLst/>
              <a:rect l="l" t="t" r="r" b="b"/>
              <a:pathLst>
                <a:path w="17145">
                  <a:moveTo>
                    <a:pt x="0" y="0"/>
                  </a:moveTo>
                  <a:lnTo>
                    <a:pt x="16764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292340" y="2835306"/>
              <a:ext cx="2085339" cy="5080"/>
            </a:xfrm>
            <a:custGeom>
              <a:avLst/>
              <a:gdLst/>
              <a:ahLst/>
              <a:cxnLst/>
              <a:rect l="l" t="t" r="r" b="b"/>
              <a:pathLst>
                <a:path w="2085340" h="5080">
                  <a:moveTo>
                    <a:pt x="0" y="4762"/>
                  </a:moveTo>
                  <a:lnTo>
                    <a:pt x="2084831" y="4762"/>
                  </a:lnTo>
                </a:path>
                <a:path w="2085340" h="5080">
                  <a:moveTo>
                    <a:pt x="0" y="0"/>
                  </a:moveTo>
                  <a:lnTo>
                    <a:pt x="2084831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906256" y="2855975"/>
              <a:ext cx="68580" cy="449580"/>
            </a:xfrm>
            <a:custGeom>
              <a:avLst/>
              <a:gdLst/>
              <a:ahLst/>
              <a:cxnLst/>
              <a:rect l="l" t="t" r="r" b="b"/>
              <a:pathLst>
                <a:path w="68579" h="449579">
                  <a:moveTo>
                    <a:pt x="68579" y="0"/>
                  </a:moveTo>
                  <a:lnTo>
                    <a:pt x="0" y="0"/>
                  </a:lnTo>
                  <a:lnTo>
                    <a:pt x="0" y="449579"/>
                  </a:lnTo>
                  <a:lnTo>
                    <a:pt x="68579" y="449579"/>
                  </a:lnTo>
                  <a:lnTo>
                    <a:pt x="6857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9060180" y="3072383"/>
              <a:ext cx="317500" cy="0"/>
            </a:xfrm>
            <a:custGeom>
              <a:avLst/>
              <a:gdLst/>
              <a:ahLst/>
              <a:cxnLst/>
              <a:rect l="l" t="t" r="r" b="b"/>
              <a:pathLst>
                <a:path w="317500">
                  <a:moveTo>
                    <a:pt x="0" y="0"/>
                  </a:moveTo>
                  <a:lnTo>
                    <a:pt x="231648" y="0"/>
                  </a:lnTo>
                </a:path>
                <a:path w="317500">
                  <a:moveTo>
                    <a:pt x="298703" y="0"/>
                  </a:moveTo>
                  <a:lnTo>
                    <a:pt x="316992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9291828" y="2836163"/>
              <a:ext cx="67310" cy="469900"/>
            </a:xfrm>
            <a:custGeom>
              <a:avLst/>
              <a:gdLst/>
              <a:ahLst/>
              <a:cxnLst/>
              <a:rect l="l" t="t" r="r" b="b"/>
              <a:pathLst>
                <a:path w="67309" h="469900">
                  <a:moveTo>
                    <a:pt x="67055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67055" y="469391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9444228" y="3072383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70">
                  <a:moveTo>
                    <a:pt x="0" y="0"/>
                  </a:moveTo>
                  <a:lnTo>
                    <a:pt x="233172" y="0"/>
                  </a:lnTo>
                </a:path>
                <a:path w="318770">
                  <a:moveTo>
                    <a:pt x="300227" y="0"/>
                  </a:moveTo>
                  <a:lnTo>
                    <a:pt x="318516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9444228" y="2835306"/>
              <a:ext cx="318770" cy="5080"/>
            </a:xfrm>
            <a:custGeom>
              <a:avLst/>
              <a:gdLst/>
              <a:ahLst/>
              <a:cxnLst/>
              <a:rect l="l" t="t" r="r" b="b"/>
              <a:pathLst>
                <a:path w="318770" h="5080">
                  <a:moveTo>
                    <a:pt x="0" y="4762"/>
                  </a:moveTo>
                  <a:lnTo>
                    <a:pt x="233172" y="4762"/>
                  </a:lnTo>
                </a:path>
                <a:path w="318770" h="5080">
                  <a:moveTo>
                    <a:pt x="0" y="0"/>
                  </a:moveTo>
                  <a:lnTo>
                    <a:pt x="233172" y="0"/>
                  </a:lnTo>
                </a:path>
                <a:path w="318770" h="5080">
                  <a:moveTo>
                    <a:pt x="300227" y="4762"/>
                  </a:moveTo>
                  <a:lnTo>
                    <a:pt x="318516" y="4762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9744456" y="2833782"/>
              <a:ext cx="18415" cy="4445"/>
            </a:xfrm>
            <a:custGeom>
              <a:avLst/>
              <a:gdLst/>
              <a:ahLst/>
              <a:cxnLst/>
              <a:rect l="l" t="t" r="r" b="b"/>
              <a:pathLst>
                <a:path w="18415" h="4444">
                  <a:moveTo>
                    <a:pt x="0" y="3905"/>
                  </a:moveTo>
                  <a:lnTo>
                    <a:pt x="18288" y="3905"/>
                  </a:lnTo>
                </a:path>
                <a:path w="18415" h="4444">
                  <a:moveTo>
                    <a:pt x="0" y="0"/>
                  </a:moveTo>
                  <a:lnTo>
                    <a:pt x="18288" y="0"/>
                  </a:lnTo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7292340" y="2602134"/>
              <a:ext cx="2470785" cy="5080"/>
            </a:xfrm>
            <a:custGeom>
              <a:avLst/>
              <a:gdLst/>
              <a:ahLst/>
              <a:cxnLst/>
              <a:rect l="l" t="t" r="r" b="b"/>
              <a:pathLst>
                <a:path w="2470784" h="5080">
                  <a:moveTo>
                    <a:pt x="0" y="4762"/>
                  </a:moveTo>
                  <a:lnTo>
                    <a:pt x="2470404" y="4762"/>
                  </a:lnTo>
                </a:path>
                <a:path w="2470784" h="5080">
                  <a:moveTo>
                    <a:pt x="0" y="0"/>
                  </a:moveTo>
                  <a:lnTo>
                    <a:pt x="2470404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7365492" y="2602991"/>
              <a:ext cx="2379345" cy="702945"/>
            </a:xfrm>
            <a:custGeom>
              <a:avLst/>
              <a:gdLst/>
              <a:ahLst/>
              <a:cxnLst/>
              <a:rect l="l" t="t" r="r" b="b"/>
              <a:pathLst>
                <a:path w="2379345" h="702945">
                  <a:moveTo>
                    <a:pt x="67056" y="701040"/>
                  </a:moveTo>
                  <a:lnTo>
                    <a:pt x="0" y="701040"/>
                  </a:lnTo>
                  <a:lnTo>
                    <a:pt x="0" y="702564"/>
                  </a:lnTo>
                  <a:lnTo>
                    <a:pt x="67056" y="702564"/>
                  </a:lnTo>
                  <a:lnTo>
                    <a:pt x="67056" y="701040"/>
                  </a:lnTo>
                  <a:close/>
                </a:path>
                <a:path w="2379345" h="702945">
                  <a:moveTo>
                    <a:pt x="2378964" y="0"/>
                  </a:moveTo>
                  <a:lnTo>
                    <a:pt x="2311908" y="0"/>
                  </a:lnTo>
                  <a:lnTo>
                    <a:pt x="2311908" y="702564"/>
                  </a:lnTo>
                  <a:lnTo>
                    <a:pt x="2378964" y="702564"/>
                  </a:lnTo>
                  <a:lnTo>
                    <a:pt x="23789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7450836" y="3297935"/>
              <a:ext cx="67310" cy="7620"/>
            </a:xfrm>
            <a:custGeom>
              <a:avLst/>
              <a:gdLst/>
              <a:ahLst/>
              <a:cxnLst/>
              <a:rect l="l" t="t" r="r" b="b"/>
              <a:pathLst>
                <a:path w="67309" h="7620">
                  <a:moveTo>
                    <a:pt x="67056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67056" y="7619"/>
                  </a:lnTo>
                  <a:lnTo>
                    <a:pt x="67056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7751064" y="3204971"/>
              <a:ext cx="67310" cy="100965"/>
            </a:xfrm>
            <a:custGeom>
              <a:avLst/>
              <a:gdLst/>
              <a:ahLst/>
              <a:cxnLst/>
              <a:rect l="l" t="t" r="r" b="b"/>
              <a:pathLst>
                <a:path w="67309" h="100964">
                  <a:moveTo>
                    <a:pt x="67055" y="0"/>
                  </a:moveTo>
                  <a:lnTo>
                    <a:pt x="0" y="0"/>
                  </a:lnTo>
                  <a:lnTo>
                    <a:pt x="0" y="100583"/>
                  </a:lnTo>
                  <a:lnTo>
                    <a:pt x="67055" y="100583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836408" y="2683763"/>
              <a:ext cx="1607820" cy="622300"/>
            </a:xfrm>
            <a:custGeom>
              <a:avLst/>
              <a:gdLst/>
              <a:ahLst/>
              <a:cxnLst/>
              <a:rect l="l" t="t" r="r" b="b"/>
              <a:pathLst>
                <a:path w="1607820" h="622300">
                  <a:moveTo>
                    <a:pt x="67056" y="536448"/>
                  </a:moveTo>
                  <a:lnTo>
                    <a:pt x="0" y="536448"/>
                  </a:lnTo>
                  <a:lnTo>
                    <a:pt x="0" y="621792"/>
                  </a:lnTo>
                  <a:lnTo>
                    <a:pt x="67056" y="621792"/>
                  </a:lnTo>
                  <a:lnTo>
                    <a:pt x="67056" y="536448"/>
                  </a:lnTo>
                  <a:close/>
                </a:path>
                <a:path w="1607820" h="622300">
                  <a:moveTo>
                    <a:pt x="452628" y="518160"/>
                  </a:moveTo>
                  <a:lnTo>
                    <a:pt x="385572" y="518160"/>
                  </a:lnTo>
                  <a:lnTo>
                    <a:pt x="385572" y="621792"/>
                  </a:lnTo>
                  <a:lnTo>
                    <a:pt x="452628" y="621792"/>
                  </a:lnTo>
                  <a:lnTo>
                    <a:pt x="452628" y="518160"/>
                  </a:lnTo>
                  <a:close/>
                </a:path>
                <a:path w="1607820" h="622300">
                  <a:moveTo>
                    <a:pt x="838200" y="460248"/>
                  </a:moveTo>
                  <a:lnTo>
                    <a:pt x="771144" y="460248"/>
                  </a:lnTo>
                  <a:lnTo>
                    <a:pt x="771144" y="621792"/>
                  </a:lnTo>
                  <a:lnTo>
                    <a:pt x="838200" y="621792"/>
                  </a:lnTo>
                  <a:lnTo>
                    <a:pt x="838200" y="460248"/>
                  </a:lnTo>
                  <a:close/>
                </a:path>
                <a:path w="1607820" h="622300">
                  <a:moveTo>
                    <a:pt x="1223772" y="259080"/>
                  </a:moveTo>
                  <a:lnTo>
                    <a:pt x="1155192" y="259080"/>
                  </a:lnTo>
                  <a:lnTo>
                    <a:pt x="1155192" y="621792"/>
                  </a:lnTo>
                  <a:lnTo>
                    <a:pt x="1223772" y="621792"/>
                  </a:lnTo>
                  <a:lnTo>
                    <a:pt x="1223772" y="259080"/>
                  </a:lnTo>
                  <a:close/>
                </a:path>
                <a:path w="1607820" h="622300">
                  <a:moveTo>
                    <a:pt x="1607820" y="0"/>
                  </a:moveTo>
                  <a:lnTo>
                    <a:pt x="1540764" y="0"/>
                  </a:lnTo>
                  <a:lnTo>
                    <a:pt x="1540764" y="621792"/>
                  </a:lnTo>
                  <a:lnTo>
                    <a:pt x="1607820" y="621792"/>
                  </a:lnTo>
                  <a:lnTo>
                    <a:pt x="160782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9829800" y="3072383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70">
                  <a:moveTo>
                    <a:pt x="0" y="0"/>
                  </a:moveTo>
                  <a:lnTo>
                    <a:pt x="233172" y="0"/>
                  </a:lnTo>
                </a:path>
                <a:path w="318770">
                  <a:moveTo>
                    <a:pt x="300227" y="0"/>
                  </a:moveTo>
                  <a:lnTo>
                    <a:pt x="318516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9829800" y="2840069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70">
                  <a:moveTo>
                    <a:pt x="0" y="0"/>
                  </a:moveTo>
                  <a:lnTo>
                    <a:pt x="233172" y="0"/>
                  </a:lnTo>
                </a:path>
                <a:path w="318770">
                  <a:moveTo>
                    <a:pt x="300227" y="0"/>
                  </a:moveTo>
                  <a:lnTo>
                    <a:pt x="318516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9829800" y="2833782"/>
              <a:ext cx="318770" cy="4445"/>
            </a:xfrm>
            <a:custGeom>
              <a:avLst/>
              <a:gdLst/>
              <a:ahLst/>
              <a:cxnLst/>
              <a:rect l="l" t="t" r="r" b="b"/>
              <a:pathLst>
                <a:path w="318770" h="4444">
                  <a:moveTo>
                    <a:pt x="0" y="3905"/>
                  </a:moveTo>
                  <a:lnTo>
                    <a:pt x="318516" y="3905"/>
                  </a:lnTo>
                </a:path>
                <a:path w="318770" h="4444">
                  <a:moveTo>
                    <a:pt x="0" y="0"/>
                  </a:moveTo>
                  <a:lnTo>
                    <a:pt x="318516" y="0"/>
                  </a:lnTo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0062972" y="2836163"/>
              <a:ext cx="67310" cy="469900"/>
            </a:xfrm>
            <a:custGeom>
              <a:avLst/>
              <a:gdLst/>
              <a:ahLst/>
              <a:cxnLst/>
              <a:rect l="l" t="t" r="r" b="b"/>
              <a:pathLst>
                <a:path w="67309" h="469900">
                  <a:moveTo>
                    <a:pt x="67055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67055" y="469391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9829800" y="2602134"/>
              <a:ext cx="318770" cy="5080"/>
            </a:xfrm>
            <a:custGeom>
              <a:avLst/>
              <a:gdLst/>
              <a:ahLst/>
              <a:cxnLst/>
              <a:rect l="l" t="t" r="r" b="b"/>
              <a:pathLst>
                <a:path w="318770" h="5080">
                  <a:moveTo>
                    <a:pt x="0" y="4762"/>
                  </a:moveTo>
                  <a:lnTo>
                    <a:pt x="318516" y="4762"/>
                  </a:lnTo>
                </a:path>
                <a:path w="318770" h="5080">
                  <a:moveTo>
                    <a:pt x="0" y="0"/>
                  </a:moveTo>
                  <a:lnTo>
                    <a:pt x="318516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7292340" y="2372867"/>
              <a:ext cx="2856230" cy="0"/>
            </a:xfrm>
            <a:custGeom>
              <a:avLst/>
              <a:gdLst/>
              <a:ahLst/>
              <a:cxnLst/>
              <a:rect l="l" t="t" r="r" b="b"/>
              <a:pathLst>
                <a:path w="2856229">
                  <a:moveTo>
                    <a:pt x="0" y="0"/>
                  </a:moveTo>
                  <a:lnTo>
                    <a:pt x="2470404" y="0"/>
                  </a:lnTo>
                </a:path>
                <a:path w="2856229">
                  <a:moveTo>
                    <a:pt x="2537459" y="0"/>
                  </a:moveTo>
                  <a:lnTo>
                    <a:pt x="2855976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9762744" y="2272283"/>
              <a:ext cx="67310" cy="1033780"/>
            </a:xfrm>
            <a:custGeom>
              <a:avLst/>
              <a:gdLst/>
              <a:ahLst/>
              <a:cxnLst/>
              <a:rect l="l" t="t" r="r" b="b"/>
              <a:pathLst>
                <a:path w="67309" h="1033779">
                  <a:moveTo>
                    <a:pt x="67055" y="0"/>
                  </a:moveTo>
                  <a:lnTo>
                    <a:pt x="0" y="0"/>
                  </a:lnTo>
                  <a:lnTo>
                    <a:pt x="0" y="1033271"/>
                  </a:lnTo>
                  <a:lnTo>
                    <a:pt x="67055" y="1033271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0215372" y="3072383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70">
                  <a:moveTo>
                    <a:pt x="0" y="0"/>
                  </a:moveTo>
                  <a:lnTo>
                    <a:pt x="233172" y="0"/>
                  </a:lnTo>
                </a:path>
                <a:path w="318770">
                  <a:moveTo>
                    <a:pt x="300227" y="0"/>
                  </a:moveTo>
                  <a:lnTo>
                    <a:pt x="318516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0448544" y="3041903"/>
              <a:ext cx="67310" cy="264160"/>
            </a:xfrm>
            <a:custGeom>
              <a:avLst/>
              <a:gdLst/>
              <a:ahLst/>
              <a:cxnLst/>
              <a:rect l="l" t="t" r="r" b="b"/>
              <a:pathLst>
                <a:path w="67309" h="264160">
                  <a:moveTo>
                    <a:pt x="67055" y="0"/>
                  </a:moveTo>
                  <a:lnTo>
                    <a:pt x="0" y="0"/>
                  </a:lnTo>
                  <a:lnTo>
                    <a:pt x="0" y="263651"/>
                  </a:lnTo>
                  <a:lnTo>
                    <a:pt x="67055" y="263651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10215372" y="2840069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70">
                  <a:moveTo>
                    <a:pt x="0" y="0"/>
                  </a:moveTo>
                  <a:lnTo>
                    <a:pt x="318516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0215372" y="2833782"/>
              <a:ext cx="318770" cy="4445"/>
            </a:xfrm>
            <a:custGeom>
              <a:avLst/>
              <a:gdLst/>
              <a:ahLst/>
              <a:cxnLst/>
              <a:rect l="l" t="t" r="r" b="b"/>
              <a:pathLst>
                <a:path w="318770" h="4444">
                  <a:moveTo>
                    <a:pt x="0" y="3905"/>
                  </a:moveTo>
                  <a:lnTo>
                    <a:pt x="318516" y="3905"/>
                  </a:lnTo>
                </a:path>
                <a:path w="318770" h="4444">
                  <a:moveTo>
                    <a:pt x="0" y="0"/>
                  </a:moveTo>
                  <a:lnTo>
                    <a:pt x="318516" y="0"/>
                  </a:lnTo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10215372" y="2602134"/>
              <a:ext cx="318770" cy="5080"/>
            </a:xfrm>
            <a:custGeom>
              <a:avLst/>
              <a:gdLst/>
              <a:ahLst/>
              <a:cxnLst/>
              <a:rect l="l" t="t" r="r" b="b"/>
              <a:pathLst>
                <a:path w="318770" h="5080">
                  <a:moveTo>
                    <a:pt x="0" y="4762"/>
                  </a:moveTo>
                  <a:lnTo>
                    <a:pt x="318516" y="4762"/>
                  </a:lnTo>
                </a:path>
                <a:path w="318770" h="5080">
                  <a:moveTo>
                    <a:pt x="0" y="0"/>
                  </a:moveTo>
                  <a:lnTo>
                    <a:pt x="318516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7292340" y="1906523"/>
              <a:ext cx="4238625" cy="466725"/>
            </a:xfrm>
            <a:custGeom>
              <a:avLst/>
              <a:gdLst/>
              <a:ahLst/>
              <a:cxnLst/>
              <a:rect l="l" t="t" r="r" b="b"/>
              <a:pathLst>
                <a:path w="4238625" h="466725">
                  <a:moveTo>
                    <a:pt x="2923031" y="466343"/>
                  </a:moveTo>
                  <a:lnTo>
                    <a:pt x="3241548" y="466343"/>
                  </a:lnTo>
                </a:path>
                <a:path w="4238625" h="466725">
                  <a:moveTo>
                    <a:pt x="0" y="233172"/>
                  </a:moveTo>
                  <a:lnTo>
                    <a:pt x="2855976" y="233172"/>
                  </a:lnTo>
                </a:path>
                <a:path w="4238625" h="466725">
                  <a:moveTo>
                    <a:pt x="2923031" y="233172"/>
                  </a:moveTo>
                  <a:lnTo>
                    <a:pt x="3241548" y="233172"/>
                  </a:lnTo>
                </a:path>
                <a:path w="4238625" h="466725">
                  <a:moveTo>
                    <a:pt x="0" y="0"/>
                  </a:moveTo>
                  <a:lnTo>
                    <a:pt x="2855976" y="0"/>
                  </a:lnTo>
                </a:path>
                <a:path w="4238625" h="466725">
                  <a:moveTo>
                    <a:pt x="2923031" y="0"/>
                  </a:moveTo>
                  <a:lnTo>
                    <a:pt x="4238243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10148316" y="1868423"/>
              <a:ext cx="67310" cy="1437640"/>
            </a:xfrm>
            <a:custGeom>
              <a:avLst/>
              <a:gdLst/>
              <a:ahLst/>
              <a:cxnLst/>
              <a:rect l="l" t="t" r="r" b="b"/>
              <a:pathLst>
                <a:path w="67309" h="1437639">
                  <a:moveTo>
                    <a:pt x="67055" y="0"/>
                  </a:moveTo>
                  <a:lnTo>
                    <a:pt x="0" y="0"/>
                  </a:lnTo>
                  <a:lnTo>
                    <a:pt x="0" y="1437131"/>
                  </a:lnTo>
                  <a:lnTo>
                    <a:pt x="67055" y="1437131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10600944" y="3072383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70">
                  <a:moveTo>
                    <a:pt x="0" y="0"/>
                  </a:moveTo>
                  <a:lnTo>
                    <a:pt x="318515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10600944" y="2840069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70">
                  <a:moveTo>
                    <a:pt x="0" y="0"/>
                  </a:moveTo>
                  <a:lnTo>
                    <a:pt x="318515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10600944" y="2833782"/>
              <a:ext cx="318770" cy="4445"/>
            </a:xfrm>
            <a:custGeom>
              <a:avLst/>
              <a:gdLst/>
              <a:ahLst/>
              <a:cxnLst/>
              <a:rect l="l" t="t" r="r" b="b"/>
              <a:pathLst>
                <a:path w="318770" h="4444">
                  <a:moveTo>
                    <a:pt x="0" y="3905"/>
                  </a:moveTo>
                  <a:lnTo>
                    <a:pt x="318515" y="3905"/>
                  </a:lnTo>
                </a:path>
                <a:path w="318770" h="4444">
                  <a:moveTo>
                    <a:pt x="0" y="0"/>
                  </a:moveTo>
                  <a:lnTo>
                    <a:pt x="318515" y="0"/>
                  </a:lnTo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10600944" y="2602134"/>
              <a:ext cx="929640" cy="5080"/>
            </a:xfrm>
            <a:custGeom>
              <a:avLst/>
              <a:gdLst/>
              <a:ahLst/>
              <a:cxnLst/>
              <a:rect l="l" t="t" r="r" b="b"/>
              <a:pathLst>
                <a:path w="929640" h="5080">
                  <a:moveTo>
                    <a:pt x="0" y="4762"/>
                  </a:moveTo>
                  <a:lnTo>
                    <a:pt x="929639" y="4762"/>
                  </a:lnTo>
                </a:path>
                <a:path w="929640" h="5080">
                  <a:moveTo>
                    <a:pt x="0" y="0"/>
                  </a:moveTo>
                  <a:lnTo>
                    <a:pt x="929639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10600944" y="2139695"/>
              <a:ext cx="929640" cy="233679"/>
            </a:xfrm>
            <a:custGeom>
              <a:avLst/>
              <a:gdLst/>
              <a:ahLst/>
              <a:cxnLst/>
              <a:rect l="l" t="t" r="r" b="b"/>
              <a:pathLst>
                <a:path w="929640" h="233680">
                  <a:moveTo>
                    <a:pt x="0" y="233171"/>
                  </a:moveTo>
                  <a:lnTo>
                    <a:pt x="929639" y="233171"/>
                  </a:lnTo>
                </a:path>
                <a:path w="929640" h="233680">
                  <a:moveTo>
                    <a:pt x="0" y="0"/>
                  </a:moveTo>
                  <a:lnTo>
                    <a:pt x="929639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10533888" y="1965959"/>
              <a:ext cx="67310" cy="1339850"/>
            </a:xfrm>
            <a:custGeom>
              <a:avLst/>
              <a:gdLst/>
              <a:ahLst/>
              <a:cxnLst/>
              <a:rect l="l" t="t" r="r" b="b"/>
              <a:pathLst>
                <a:path w="67309" h="1339850">
                  <a:moveTo>
                    <a:pt x="67055" y="0"/>
                  </a:moveTo>
                  <a:lnTo>
                    <a:pt x="0" y="0"/>
                  </a:lnTo>
                  <a:lnTo>
                    <a:pt x="0" y="1339595"/>
                  </a:lnTo>
                  <a:lnTo>
                    <a:pt x="67055" y="1339595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10986516" y="3072383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70">
                  <a:moveTo>
                    <a:pt x="0" y="0"/>
                  </a:moveTo>
                  <a:lnTo>
                    <a:pt x="318515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10986516" y="2840069"/>
              <a:ext cx="318770" cy="0"/>
            </a:xfrm>
            <a:custGeom>
              <a:avLst/>
              <a:gdLst/>
              <a:ahLst/>
              <a:cxnLst/>
              <a:rect l="l" t="t" r="r" b="b"/>
              <a:pathLst>
                <a:path w="318770">
                  <a:moveTo>
                    <a:pt x="0" y="0"/>
                  </a:moveTo>
                  <a:lnTo>
                    <a:pt x="318515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10986516" y="2833782"/>
              <a:ext cx="318770" cy="4445"/>
            </a:xfrm>
            <a:custGeom>
              <a:avLst/>
              <a:gdLst/>
              <a:ahLst/>
              <a:cxnLst/>
              <a:rect l="l" t="t" r="r" b="b"/>
              <a:pathLst>
                <a:path w="318770" h="4444">
                  <a:moveTo>
                    <a:pt x="0" y="3905"/>
                  </a:moveTo>
                  <a:lnTo>
                    <a:pt x="318515" y="3905"/>
                  </a:lnTo>
                </a:path>
                <a:path w="318770" h="4444">
                  <a:moveTo>
                    <a:pt x="0" y="0"/>
                  </a:moveTo>
                  <a:lnTo>
                    <a:pt x="318515" y="0"/>
                  </a:lnTo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10834116" y="3211067"/>
              <a:ext cx="67310" cy="94615"/>
            </a:xfrm>
            <a:custGeom>
              <a:avLst/>
              <a:gdLst/>
              <a:ahLst/>
              <a:cxnLst/>
              <a:rect l="l" t="t" r="r" b="b"/>
              <a:pathLst>
                <a:path w="67309" h="94614">
                  <a:moveTo>
                    <a:pt x="67055" y="0"/>
                  </a:moveTo>
                  <a:lnTo>
                    <a:pt x="0" y="0"/>
                  </a:lnTo>
                  <a:lnTo>
                    <a:pt x="0" y="94487"/>
                  </a:lnTo>
                  <a:lnTo>
                    <a:pt x="67055" y="94487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10919460" y="2715767"/>
              <a:ext cx="67310" cy="589915"/>
            </a:xfrm>
            <a:custGeom>
              <a:avLst/>
              <a:gdLst/>
              <a:ahLst/>
              <a:cxnLst/>
              <a:rect l="l" t="t" r="r" b="b"/>
              <a:pathLst>
                <a:path w="67309" h="589914">
                  <a:moveTo>
                    <a:pt x="67056" y="0"/>
                  </a:moveTo>
                  <a:lnTo>
                    <a:pt x="0" y="0"/>
                  </a:lnTo>
                  <a:lnTo>
                    <a:pt x="0" y="589788"/>
                  </a:lnTo>
                  <a:lnTo>
                    <a:pt x="67056" y="589788"/>
                  </a:lnTo>
                  <a:lnTo>
                    <a:pt x="67056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11372088" y="3072383"/>
              <a:ext cx="158750" cy="0"/>
            </a:xfrm>
            <a:custGeom>
              <a:avLst/>
              <a:gdLst/>
              <a:ahLst/>
              <a:cxnLst/>
              <a:rect l="l" t="t" r="r" b="b"/>
              <a:pathLst>
                <a:path w="158750">
                  <a:moveTo>
                    <a:pt x="0" y="0"/>
                  </a:moveTo>
                  <a:lnTo>
                    <a:pt x="158495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11372088" y="2840069"/>
              <a:ext cx="158750" cy="0"/>
            </a:xfrm>
            <a:custGeom>
              <a:avLst/>
              <a:gdLst/>
              <a:ahLst/>
              <a:cxnLst/>
              <a:rect l="l" t="t" r="r" b="b"/>
              <a:pathLst>
                <a:path w="158750">
                  <a:moveTo>
                    <a:pt x="0" y="0"/>
                  </a:moveTo>
                  <a:lnTo>
                    <a:pt x="158495" y="0"/>
                  </a:lnTo>
                </a:path>
              </a:pathLst>
            </a:custGeom>
            <a:ln w="781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11372088" y="2833782"/>
              <a:ext cx="158750" cy="4445"/>
            </a:xfrm>
            <a:custGeom>
              <a:avLst/>
              <a:gdLst/>
              <a:ahLst/>
              <a:cxnLst/>
              <a:rect l="l" t="t" r="r" b="b"/>
              <a:pathLst>
                <a:path w="158750" h="4444">
                  <a:moveTo>
                    <a:pt x="0" y="3905"/>
                  </a:moveTo>
                  <a:lnTo>
                    <a:pt x="158495" y="3905"/>
                  </a:lnTo>
                </a:path>
                <a:path w="158750" h="4444">
                  <a:moveTo>
                    <a:pt x="0" y="0"/>
                  </a:moveTo>
                  <a:lnTo>
                    <a:pt x="158495" y="0"/>
                  </a:lnTo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11219688" y="3279647"/>
              <a:ext cx="67310" cy="26034"/>
            </a:xfrm>
            <a:custGeom>
              <a:avLst/>
              <a:gdLst/>
              <a:ahLst/>
              <a:cxnLst/>
              <a:rect l="l" t="t" r="r" b="b"/>
              <a:pathLst>
                <a:path w="67309" h="26035">
                  <a:moveTo>
                    <a:pt x="67055" y="0"/>
                  </a:moveTo>
                  <a:lnTo>
                    <a:pt x="0" y="0"/>
                  </a:lnTo>
                  <a:lnTo>
                    <a:pt x="0" y="25907"/>
                  </a:lnTo>
                  <a:lnTo>
                    <a:pt x="67055" y="25907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11305032" y="2708147"/>
              <a:ext cx="67310" cy="597535"/>
            </a:xfrm>
            <a:custGeom>
              <a:avLst/>
              <a:gdLst/>
              <a:ahLst/>
              <a:cxnLst/>
              <a:rect l="l" t="t" r="r" b="b"/>
              <a:pathLst>
                <a:path w="67309" h="597535">
                  <a:moveTo>
                    <a:pt x="67056" y="0"/>
                  </a:moveTo>
                  <a:lnTo>
                    <a:pt x="0" y="0"/>
                  </a:lnTo>
                  <a:lnTo>
                    <a:pt x="0" y="597407"/>
                  </a:lnTo>
                  <a:lnTo>
                    <a:pt x="67056" y="597407"/>
                  </a:lnTo>
                  <a:lnTo>
                    <a:pt x="67056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7536180" y="3176015"/>
              <a:ext cx="3921760" cy="129539"/>
            </a:xfrm>
            <a:custGeom>
              <a:avLst/>
              <a:gdLst/>
              <a:ahLst/>
              <a:cxnLst/>
              <a:rect l="l" t="t" r="r" b="b"/>
              <a:pathLst>
                <a:path w="3921759" h="129539">
                  <a:moveTo>
                    <a:pt x="67056" y="128016"/>
                  </a:moveTo>
                  <a:lnTo>
                    <a:pt x="0" y="128016"/>
                  </a:lnTo>
                  <a:lnTo>
                    <a:pt x="0" y="129540"/>
                  </a:lnTo>
                  <a:lnTo>
                    <a:pt x="67056" y="129540"/>
                  </a:lnTo>
                  <a:lnTo>
                    <a:pt x="67056" y="128016"/>
                  </a:lnTo>
                  <a:close/>
                </a:path>
                <a:path w="3921759" h="129539">
                  <a:moveTo>
                    <a:pt x="452628" y="128016"/>
                  </a:moveTo>
                  <a:lnTo>
                    <a:pt x="385572" y="128016"/>
                  </a:lnTo>
                  <a:lnTo>
                    <a:pt x="385572" y="129540"/>
                  </a:lnTo>
                  <a:lnTo>
                    <a:pt x="452628" y="129540"/>
                  </a:lnTo>
                  <a:lnTo>
                    <a:pt x="452628" y="128016"/>
                  </a:lnTo>
                  <a:close/>
                </a:path>
                <a:path w="3921759" h="129539">
                  <a:moveTo>
                    <a:pt x="838200" y="128016"/>
                  </a:moveTo>
                  <a:lnTo>
                    <a:pt x="771144" y="128016"/>
                  </a:lnTo>
                  <a:lnTo>
                    <a:pt x="771144" y="129540"/>
                  </a:lnTo>
                  <a:lnTo>
                    <a:pt x="838200" y="129540"/>
                  </a:lnTo>
                  <a:lnTo>
                    <a:pt x="838200" y="128016"/>
                  </a:lnTo>
                  <a:close/>
                </a:path>
                <a:path w="3921759" h="129539">
                  <a:moveTo>
                    <a:pt x="1223772" y="128016"/>
                  </a:moveTo>
                  <a:lnTo>
                    <a:pt x="1156716" y="128016"/>
                  </a:lnTo>
                  <a:lnTo>
                    <a:pt x="1156716" y="129540"/>
                  </a:lnTo>
                  <a:lnTo>
                    <a:pt x="1223772" y="129540"/>
                  </a:lnTo>
                  <a:lnTo>
                    <a:pt x="1223772" y="128016"/>
                  </a:lnTo>
                  <a:close/>
                </a:path>
                <a:path w="3921759" h="129539">
                  <a:moveTo>
                    <a:pt x="1609344" y="128016"/>
                  </a:moveTo>
                  <a:lnTo>
                    <a:pt x="1542288" y="128016"/>
                  </a:lnTo>
                  <a:lnTo>
                    <a:pt x="1542288" y="129540"/>
                  </a:lnTo>
                  <a:lnTo>
                    <a:pt x="1609344" y="129540"/>
                  </a:lnTo>
                  <a:lnTo>
                    <a:pt x="1609344" y="128016"/>
                  </a:lnTo>
                  <a:close/>
                </a:path>
                <a:path w="3921759" h="129539">
                  <a:moveTo>
                    <a:pt x="1994916" y="128016"/>
                  </a:moveTo>
                  <a:lnTo>
                    <a:pt x="1926336" y="128016"/>
                  </a:lnTo>
                  <a:lnTo>
                    <a:pt x="1926336" y="129540"/>
                  </a:lnTo>
                  <a:lnTo>
                    <a:pt x="1994916" y="129540"/>
                  </a:lnTo>
                  <a:lnTo>
                    <a:pt x="1994916" y="128016"/>
                  </a:lnTo>
                  <a:close/>
                </a:path>
                <a:path w="3921759" h="129539">
                  <a:moveTo>
                    <a:pt x="2378964" y="128016"/>
                  </a:moveTo>
                  <a:lnTo>
                    <a:pt x="2311908" y="128016"/>
                  </a:lnTo>
                  <a:lnTo>
                    <a:pt x="2311908" y="129540"/>
                  </a:lnTo>
                  <a:lnTo>
                    <a:pt x="2378964" y="129540"/>
                  </a:lnTo>
                  <a:lnTo>
                    <a:pt x="2378964" y="128016"/>
                  </a:lnTo>
                  <a:close/>
                </a:path>
                <a:path w="3921759" h="129539">
                  <a:moveTo>
                    <a:pt x="2764536" y="100584"/>
                  </a:moveTo>
                  <a:lnTo>
                    <a:pt x="2697480" y="100584"/>
                  </a:lnTo>
                  <a:lnTo>
                    <a:pt x="2697480" y="129540"/>
                  </a:lnTo>
                  <a:lnTo>
                    <a:pt x="2764536" y="129540"/>
                  </a:lnTo>
                  <a:lnTo>
                    <a:pt x="2764536" y="100584"/>
                  </a:lnTo>
                  <a:close/>
                </a:path>
                <a:path w="3921759" h="129539">
                  <a:moveTo>
                    <a:pt x="3150108" y="0"/>
                  </a:moveTo>
                  <a:lnTo>
                    <a:pt x="3083052" y="0"/>
                  </a:lnTo>
                  <a:lnTo>
                    <a:pt x="3083052" y="129540"/>
                  </a:lnTo>
                  <a:lnTo>
                    <a:pt x="3150108" y="129540"/>
                  </a:lnTo>
                  <a:lnTo>
                    <a:pt x="3150108" y="0"/>
                  </a:lnTo>
                  <a:close/>
                </a:path>
                <a:path w="3921759" h="129539">
                  <a:moveTo>
                    <a:pt x="3535680" y="6096"/>
                  </a:moveTo>
                  <a:lnTo>
                    <a:pt x="3468624" y="6096"/>
                  </a:lnTo>
                  <a:lnTo>
                    <a:pt x="3468624" y="129540"/>
                  </a:lnTo>
                  <a:lnTo>
                    <a:pt x="3535680" y="129540"/>
                  </a:lnTo>
                  <a:lnTo>
                    <a:pt x="3535680" y="6096"/>
                  </a:lnTo>
                  <a:close/>
                </a:path>
                <a:path w="3921759" h="129539">
                  <a:moveTo>
                    <a:pt x="3921252" y="10668"/>
                  </a:moveTo>
                  <a:lnTo>
                    <a:pt x="3854196" y="10668"/>
                  </a:lnTo>
                  <a:lnTo>
                    <a:pt x="3854196" y="129540"/>
                  </a:lnTo>
                  <a:lnTo>
                    <a:pt x="3921252" y="129540"/>
                  </a:lnTo>
                  <a:lnTo>
                    <a:pt x="3921252" y="10668"/>
                  </a:lnTo>
                  <a:close/>
                </a:path>
              </a:pathLst>
            </a:custGeom>
            <a:solidFill>
              <a:srgbClr val="A4A4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7292340" y="3305555"/>
              <a:ext cx="4238625" cy="0"/>
            </a:xfrm>
            <a:custGeom>
              <a:avLst/>
              <a:gdLst/>
              <a:ahLst/>
              <a:cxnLst/>
              <a:rect l="l" t="t" r="r" b="b"/>
              <a:pathLst>
                <a:path w="4238625">
                  <a:moveTo>
                    <a:pt x="0" y="0"/>
                  </a:moveTo>
                  <a:lnTo>
                    <a:pt x="4238243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9" name="object 79"/>
          <p:cNvSpPr txBox="1"/>
          <p:nvPr/>
        </p:nvSpPr>
        <p:spPr>
          <a:xfrm>
            <a:off x="6606031" y="1492402"/>
            <a:ext cx="589915" cy="1659255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7,000,000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6,000,000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5,000,000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4,000,000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3,000,000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2,000,000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1,000,000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7385431" y="3344926"/>
            <a:ext cx="20193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Feb</a:t>
            </a:r>
            <a:endParaRPr sz="800">
              <a:latin typeface="Arial"/>
              <a:cs typeface="Arial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7770621" y="3344926"/>
            <a:ext cx="20129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Mar</a:t>
            </a:r>
            <a:endParaRPr sz="800">
              <a:latin typeface="Arial"/>
              <a:cs typeface="Arial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8164830" y="3344926"/>
            <a:ext cx="18478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p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8533003" y="3344926"/>
            <a:ext cx="21844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May</a:t>
            </a:r>
            <a:endParaRPr sz="800">
              <a:latin typeface="Arial"/>
              <a:cs typeface="Arial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8932544" y="3344926"/>
            <a:ext cx="18923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spc="-10" dirty="0">
                <a:solidFill>
                  <a:srgbClr val="585858"/>
                </a:solidFill>
                <a:latin typeface="Arial"/>
                <a:cs typeface="Arial"/>
              </a:rPr>
              <a:t>J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9694926" y="3344926"/>
            <a:ext cx="59245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97510" algn="l"/>
              </a:tabLst>
            </a:pPr>
            <a:r>
              <a:rPr sz="800" spc="-1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u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g	</a:t>
            </a:r>
            <a:r>
              <a:rPr sz="800" spc="-10" dirty="0">
                <a:solidFill>
                  <a:srgbClr val="585858"/>
                </a:solidFill>
                <a:latin typeface="Arial"/>
                <a:cs typeface="Arial"/>
              </a:rPr>
              <a:t>S</a:t>
            </a:r>
            <a:r>
              <a:rPr sz="800" spc="5" dirty="0">
                <a:solidFill>
                  <a:srgbClr val="585858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p</a:t>
            </a:r>
            <a:endParaRPr sz="800">
              <a:latin typeface="Arial"/>
              <a:cs typeface="Aria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10476992" y="3344926"/>
            <a:ext cx="18351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O</a:t>
            </a:r>
            <a:r>
              <a:rPr sz="800" spc="-10" dirty="0">
                <a:solidFill>
                  <a:srgbClr val="585858"/>
                </a:solidFill>
                <a:latin typeface="Arial"/>
                <a:cs typeface="Arial"/>
              </a:rPr>
              <a:t>c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t</a:t>
            </a:r>
            <a:endParaRPr sz="800">
              <a:latin typeface="Arial"/>
              <a:cs typeface="Aria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10851006" y="3344926"/>
            <a:ext cx="59182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98145" algn="l"/>
              </a:tabLst>
            </a:pP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No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v	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c</a:t>
            </a:r>
            <a:endParaRPr sz="80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9259061" y="3311372"/>
            <a:ext cx="307975" cy="337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5565">
              <a:lnSpc>
                <a:spcPct val="128000"/>
              </a:lnSpc>
              <a:spcBef>
                <a:spcPts val="100"/>
              </a:spcBef>
            </a:pP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Jul  </a:t>
            </a:r>
            <a:r>
              <a:rPr sz="800" spc="-10" dirty="0">
                <a:solidFill>
                  <a:srgbClr val="585858"/>
                </a:solidFill>
                <a:latin typeface="Arial"/>
                <a:cs typeface="Arial"/>
              </a:rPr>
              <a:t>M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on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th</a:t>
            </a:r>
            <a:endParaRPr sz="800">
              <a:latin typeface="Arial"/>
              <a:cs typeface="Arial"/>
            </a:endParaRPr>
          </a:p>
        </p:txBody>
      </p:sp>
      <p:sp>
        <p:nvSpPr>
          <p:cNvPr id="89" name="object 89"/>
          <p:cNvSpPr/>
          <p:nvPr/>
        </p:nvSpPr>
        <p:spPr>
          <a:xfrm>
            <a:off x="8525256" y="1488947"/>
            <a:ext cx="52069" cy="52069"/>
          </a:xfrm>
          <a:custGeom>
            <a:avLst/>
            <a:gdLst/>
            <a:ahLst/>
            <a:cxnLst/>
            <a:rect l="l" t="t" r="r" b="b"/>
            <a:pathLst>
              <a:path w="52070" h="52069">
                <a:moveTo>
                  <a:pt x="51816" y="0"/>
                </a:moveTo>
                <a:lnTo>
                  <a:pt x="0" y="0"/>
                </a:lnTo>
                <a:lnTo>
                  <a:pt x="0" y="51815"/>
                </a:lnTo>
                <a:lnTo>
                  <a:pt x="51816" y="51815"/>
                </a:lnTo>
                <a:lnTo>
                  <a:pt x="51816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375647" y="1488947"/>
            <a:ext cx="50800" cy="52069"/>
          </a:xfrm>
          <a:custGeom>
            <a:avLst/>
            <a:gdLst/>
            <a:ahLst/>
            <a:cxnLst/>
            <a:rect l="l" t="t" r="r" b="b"/>
            <a:pathLst>
              <a:path w="50800" h="52069">
                <a:moveTo>
                  <a:pt x="50292" y="0"/>
                </a:moveTo>
                <a:lnTo>
                  <a:pt x="0" y="0"/>
                </a:lnTo>
                <a:lnTo>
                  <a:pt x="0" y="51815"/>
                </a:lnTo>
                <a:lnTo>
                  <a:pt x="50292" y="51815"/>
                </a:lnTo>
                <a:lnTo>
                  <a:pt x="50292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819131" y="1488947"/>
            <a:ext cx="50800" cy="52069"/>
          </a:xfrm>
          <a:custGeom>
            <a:avLst/>
            <a:gdLst/>
            <a:ahLst/>
            <a:cxnLst/>
            <a:rect l="l" t="t" r="r" b="b"/>
            <a:pathLst>
              <a:path w="50800" h="52069">
                <a:moveTo>
                  <a:pt x="50292" y="0"/>
                </a:moveTo>
                <a:lnTo>
                  <a:pt x="0" y="0"/>
                </a:lnTo>
                <a:lnTo>
                  <a:pt x="0" y="51815"/>
                </a:lnTo>
                <a:lnTo>
                  <a:pt x="50292" y="51815"/>
                </a:lnTo>
                <a:lnTo>
                  <a:pt x="50292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 txBox="1"/>
          <p:nvPr/>
        </p:nvSpPr>
        <p:spPr>
          <a:xfrm>
            <a:off x="7524115" y="1074688"/>
            <a:ext cx="3300095" cy="506095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sz="1200" dirty="0">
                <a:solidFill>
                  <a:srgbClr val="585858"/>
                </a:solidFill>
                <a:latin typeface="Arial"/>
                <a:cs typeface="Arial"/>
              </a:rPr>
              <a:t>Doses </a:t>
            </a: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by </a:t>
            </a:r>
            <a:r>
              <a:rPr sz="1200" dirty="0">
                <a:solidFill>
                  <a:srgbClr val="585858"/>
                </a:solidFill>
                <a:latin typeface="Arial"/>
                <a:cs typeface="Arial"/>
              </a:rPr>
              <a:t>administration month </a:t>
            </a: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and vaccine</a:t>
            </a:r>
            <a:r>
              <a:rPr sz="1200" spc="-10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type</a:t>
            </a:r>
            <a:endParaRPr sz="1200">
              <a:latin typeface="Arial"/>
              <a:cs typeface="Arial"/>
            </a:endParaRPr>
          </a:p>
          <a:p>
            <a:pPr marL="1073785">
              <a:lnSpc>
                <a:spcPct val="100000"/>
              </a:lnSpc>
              <a:spcBef>
                <a:spcPts val="560"/>
              </a:spcBef>
              <a:tabLst>
                <a:tab pos="1924050" algn="l"/>
                <a:tab pos="2367915" algn="l"/>
              </a:tabLst>
            </a:pP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AZ</a:t>
            </a:r>
            <a:r>
              <a:rPr sz="800" spc="10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585858"/>
                </a:solidFill>
                <a:latin typeface="Arial"/>
                <a:cs typeface="Arial"/>
              </a:rPr>
              <a:t>- </a:t>
            </a:r>
            <a:r>
              <a:rPr sz="800" spc="-5" dirty="0">
                <a:solidFill>
                  <a:srgbClr val="585858"/>
                </a:solidFill>
                <a:latin typeface="Arial"/>
                <a:cs typeface="Arial"/>
              </a:rPr>
              <a:t>Vaxzevria	Pfizer	Moderna</a:t>
            </a:r>
            <a:endParaRPr sz="800">
              <a:latin typeface="Arial"/>
              <a:cs typeface="Arial"/>
            </a:endParaRPr>
          </a:p>
        </p:txBody>
      </p:sp>
      <p:sp>
        <p:nvSpPr>
          <p:cNvPr id="93" name="object 93"/>
          <p:cNvSpPr/>
          <p:nvPr/>
        </p:nvSpPr>
        <p:spPr>
          <a:xfrm>
            <a:off x="6251447" y="4183379"/>
            <a:ext cx="0" cy="1902460"/>
          </a:xfrm>
          <a:custGeom>
            <a:avLst/>
            <a:gdLst/>
            <a:ahLst/>
            <a:cxnLst/>
            <a:rect l="l" t="t" r="r" b="b"/>
            <a:pathLst>
              <a:path h="1902460">
                <a:moveTo>
                  <a:pt x="0" y="0"/>
                </a:moveTo>
                <a:lnTo>
                  <a:pt x="0" y="1901952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4" name="object 94"/>
          <p:cNvGrpSpPr/>
          <p:nvPr/>
        </p:nvGrpSpPr>
        <p:grpSpPr>
          <a:xfrm>
            <a:off x="1996249" y="4183379"/>
            <a:ext cx="3312160" cy="1902460"/>
            <a:chOff x="1996249" y="4183379"/>
            <a:chExt cx="3312160" cy="1902460"/>
          </a:xfrm>
        </p:grpSpPr>
        <p:sp>
          <p:nvSpPr>
            <p:cNvPr id="95" name="object 95"/>
            <p:cNvSpPr/>
            <p:nvPr/>
          </p:nvSpPr>
          <p:spPr>
            <a:xfrm>
              <a:off x="3063239" y="4183379"/>
              <a:ext cx="2125980" cy="1902460"/>
            </a:xfrm>
            <a:custGeom>
              <a:avLst/>
              <a:gdLst/>
              <a:ahLst/>
              <a:cxnLst/>
              <a:rect l="l" t="t" r="r" b="b"/>
              <a:pathLst>
                <a:path w="2125979" h="1902460">
                  <a:moveTo>
                    <a:pt x="0" y="1778508"/>
                  </a:moveTo>
                  <a:lnTo>
                    <a:pt x="0" y="1901952"/>
                  </a:lnTo>
                </a:path>
                <a:path w="2125979" h="1902460">
                  <a:moveTo>
                    <a:pt x="0" y="1399032"/>
                  </a:moveTo>
                  <a:lnTo>
                    <a:pt x="0" y="1644396"/>
                  </a:lnTo>
                </a:path>
                <a:path w="2125979" h="1902460">
                  <a:moveTo>
                    <a:pt x="1063752" y="1778508"/>
                  </a:moveTo>
                  <a:lnTo>
                    <a:pt x="1063752" y="1901952"/>
                  </a:lnTo>
                </a:path>
                <a:path w="2125979" h="1902460">
                  <a:moveTo>
                    <a:pt x="1063752" y="0"/>
                  </a:moveTo>
                  <a:lnTo>
                    <a:pt x="1063752" y="1644396"/>
                  </a:lnTo>
                </a:path>
                <a:path w="2125979" h="1902460">
                  <a:moveTo>
                    <a:pt x="2125980" y="1778508"/>
                  </a:moveTo>
                  <a:lnTo>
                    <a:pt x="2125980" y="1901952"/>
                  </a:lnTo>
                </a:path>
                <a:path w="2125979" h="1902460">
                  <a:moveTo>
                    <a:pt x="2125980" y="0"/>
                  </a:moveTo>
                  <a:lnTo>
                    <a:pt x="2125980" y="1644396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2001011" y="5827775"/>
              <a:ext cx="3307079" cy="134620"/>
            </a:xfrm>
            <a:custGeom>
              <a:avLst/>
              <a:gdLst/>
              <a:ahLst/>
              <a:cxnLst/>
              <a:rect l="l" t="t" r="r" b="b"/>
              <a:pathLst>
                <a:path w="3307079" h="134620">
                  <a:moveTo>
                    <a:pt x="3307079" y="0"/>
                  </a:moveTo>
                  <a:lnTo>
                    <a:pt x="0" y="0"/>
                  </a:lnTo>
                  <a:lnTo>
                    <a:pt x="0" y="134112"/>
                  </a:lnTo>
                  <a:lnTo>
                    <a:pt x="3307079" y="134112"/>
                  </a:lnTo>
                  <a:lnTo>
                    <a:pt x="330707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3063239" y="5201411"/>
              <a:ext cx="0" cy="245745"/>
            </a:xfrm>
            <a:custGeom>
              <a:avLst/>
              <a:gdLst/>
              <a:ahLst/>
              <a:cxnLst/>
              <a:rect l="l" t="t" r="r" b="b"/>
              <a:pathLst>
                <a:path h="245745">
                  <a:moveTo>
                    <a:pt x="0" y="0"/>
                  </a:moveTo>
                  <a:lnTo>
                    <a:pt x="0" y="245363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2001011" y="5446775"/>
              <a:ext cx="1818639" cy="135890"/>
            </a:xfrm>
            <a:custGeom>
              <a:avLst/>
              <a:gdLst/>
              <a:ahLst/>
              <a:cxnLst/>
              <a:rect l="l" t="t" r="r" b="b"/>
              <a:pathLst>
                <a:path w="1818639" h="135889">
                  <a:moveTo>
                    <a:pt x="1818132" y="0"/>
                  </a:moveTo>
                  <a:lnTo>
                    <a:pt x="0" y="0"/>
                  </a:lnTo>
                  <a:lnTo>
                    <a:pt x="0" y="135636"/>
                  </a:lnTo>
                  <a:lnTo>
                    <a:pt x="1818132" y="135636"/>
                  </a:lnTo>
                  <a:lnTo>
                    <a:pt x="1818132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3063239" y="4183379"/>
              <a:ext cx="0" cy="883919"/>
            </a:xfrm>
            <a:custGeom>
              <a:avLst/>
              <a:gdLst/>
              <a:ahLst/>
              <a:cxnLst/>
              <a:rect l="l" t="t" r="r" b="b"/>
              <a:pathLst>
                <a:path h="883920">
                  <a:moveTo>
                    <a:pt x="0" y="0"/>
                  </a:moveTo>
                  <a:lnTo>
                    <a:pt x="0" y="88392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2001012" y="4305299"/>
              <a:ext cx="1210310" cy="896619"/>
            </a:xfrm>
            <a:custGeom>
              <a:avLst/>
              <a:gdLst/>
              <a:ahLst/>
              <a:cxnLst/>
              <a:rect l="l" t="t" r="r" b="b"/>
              <a:pathLst>
                <a:path w="1210310" h="896620">
                  <a:moveTo>
                    <a:pt x="413004" y="0"/>
                  </a:moveTo>
                  <a:lnTo>
                    <a:pt x="0" y="0"/>
                  </a:lnTo>
                  <a:lnTo>
                    <a:pt x="0" y="135636"/>
                  </a:lnTo>
                  <a:lnTo>
                    <a:pt x="413004" y="135636"/>
                  </a:lnTo>
                  <a:lnTo>
                    <a:pt x="413004" y="0"/>
                  </a:lnTo>
                  <a:close/>
                </a:path>
                <a:path w="1210310" h="896620">
                  <a:moveTo>
                    <a:pt x="554736" y="381000"/>
                  </a:moveTo>
                  <a:lnTo>
                    <a:pt x="0" y="381000"/>
                  </a:lnTo>
                  <a:lnTo>
                    <a:pt x="0" y="516636"/>
                  </a:lnTo>
                  <a:lnTo>
                    <a:pt x="554736" y="516636"/>
                  </a:lnTo>
                  <a:lnTo>
                    <a:pt x="554736" y="381000"/>
                  </a:lnTo>
                  <a:close/>
                </a:path>
                <a:path w="1210310" h="896620">
                  <a:moveTo>
                    <a:pt x="1210056" y="762000"/>
                  </a:moveTo>
                  <a:lnTo>
                    <a:pt x="0" y="762000"/>
                  </a:lnTo>
                  <a:lnTo>
                    <a:pt x="0" y="896112"/>
                  </a:lnTo>
                  <a:lnTo>
                    <a:pt x="1210056" y="896112"/>
                  </a:lnTo>
                  <a:lnTo>
                    <a:pt x="1210056" y="76200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2001011" y="4183379"/>
              <a:ext cx="0" cy="1902460"/>
            </a:xfrm>
            <a:custGeom>
              <a:avLst/>
              <a:gdLst/>
              <a:ahLst/>
              <a:cxnLst/>
              <a:rect l="l" t="t" r="r" b="b"/>
              <a:pathLst>
                <a:path h="1902460">
                  <a:moveTo>
                    <a:pt x="0" y="1901952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2" name="object 102"/>
          <p:cNvSpPr txBox="1"/>
          <p:nvPr/>
        </p:nvSpPr>
        <p:spPr>
          <a:xfrm>
            <a:off x="5369814" y="5787338"/>
            <a:ext cx="7054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404040"/>
                </a:solidFill>
                <a:latin typeface="Arial"/>
                <a:cs typeface="Arial"/>
              </a:rPr>
              <a:t>3,112,773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11728450" y="6639157"/>
            <a:ext cx="151130" cy="17526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050" dirty="0">
                <a:latin typeface="Arial"/>
                <a:cs typeface="Arial"/>
              </a:rPr>
              <a:t>13</a:t>
            </a:fld>
            <a:endParaRPr sz="1050">
              <a:latin typeface="Arial"/>
              <a:cs typeface="Arial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3880230" y="5406897"/>
            <a:ext cx="7054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404040"/>
                </a:solidFill>
                <a:latin typeface="Arial"/>
                <a:cs typeface="Arial"/>
              </a:rPr>
              <a:t>1,710,946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3271520" y="5026279"/>
            <a:ext cx="7054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404040"/>
                </a:solidFill>
                <a:latin typeface="Arial"/>
                <a:cs typeface="Arial"/>
              </a:rPr>
              <a:t>1,138,075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2617470" y="4645228"/>
            <a:ext cx="57975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404040"/>
                </a:solidFill>
                <a:latin typeface="Arial"/>
                <a:cs typeface="Arial"/>
              </a:rPr>
              <a:t>5</a:t>
            </a:r>
            <a:r>
              <a:rPr sz="1200" spc="5" dirty="0">
                <a:solidFill>
                  <a:srgbClr val="404040"/>
                </a:solidFill>
                <a:latin typeface="Arial"/>
                <a:cs typeface="Arial"/>
              </a:rPr>
              <a:t>2</a:t>
            </a:r>
            <a:r>
              <a:rPr sz="1200" dirty="0">
                <a:solidFill>
                  <a:srgbClr val="404040"/>
                </a:solidFill>
                <a:latin typeface="Arial"/>
                <a:cs typeface="Arial"/>
              </a:rPr>
              <a:t>1,9</a:t>
            </a:r>
            <a:r>
              <a:rPr sz="1200" spc="5" dirty="0">
                <a:solidFill>
                  <a:srgbClr val="404040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404040"/>
                </a:solidFill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2475357" y="4265167"/>
            <a:ext cx="5791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404040"/>
                </a:solidFill>
                <a:latin typeface="Arial"/>
                <a:cs typeface="Arial"/>
              </a:rPr>
              <a:t>387</a:t>
            </a:r>
            <a:r>
              <a:rPr sz="1200" dirty="0">
                <a:solidFill>
                  <a:srgbClr val="404040"/>
                </a:solidFill>
                <a:latin typeface="Arial"/>
                <a:cs typeface="Arial"/>
              </a:rPr>
              <a:t>,</a:t>
            </a:r>
            <a:r>
              <a:rPr sz="1200" spc="5" dirty="0">
                <a:solidFill>
                  <a:srgbClr val="404040"/>
                </a:solidFill>
                <a:latin typeface="Arial"/>
                <a:cs typeface="Arial"/>
              </a:rPr>
              <a:t>9</a:t>
            </a:r>
            <a:r>
              <a:rPr sz="1200" spc="-5" dirty="0">
                <a:solidFill>
                  <a:srgbClr val="404040"/>
                </a:solidFill>
                <a:latin typeface="Arial"/>
                <a:cs typeface="Arial"/>
              </a:rPr>
              <a:t>76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1326007" y="5779414"/>
            <a:ext cx="5575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585858"/>
                </a:solidFill>
                <a:latin typeface="Arial"/>
                <a:cs typeface="Arial"/>
              </a:rPr>
              <a:t>28</a:t>
            </a:r>
            <a:r>
              <a:rPr sz="1200" spc="-5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585858"/>
                </a:solidFill>
                <a:latin typeface="Arial"/>
                <a:cs typeface="Arial"/>
              </a:rPr>
              <a:t>days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1326007" y="5398770"/>
            <a:ext cx="5575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585858"/>
                </a:solidFill>
                <a:latin typeface="Arial"/>
                <a:cs typeface="Arial"/>
              </a:rPr>
              <a:t>14</a:t>
            </a:r>
            <a:r>
              <a:rPr sz="1200" spc="-5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585858"/>
                </a:solidFill>
                <a:latin typeface="Arial"/>
                <a:cs typeface="Arial"/>
              </a:rPr>
              <a:t>days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1326007" y="5017719"/>
            <a:ext cx="55753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10</a:t>
            </a:r>
            <a:r>
              <a:rPr sz="1200" spc="-70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days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1410461" y="4637658"/>
            <a:ext cx="47370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7</a:t>
            </a:r>
            <a:r>
              <a:rPr sz="1200" spc="-7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days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1410461" y="4256913"/>
            <a:ext cx="47370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5</a:t>
            </a:r>
            <a:r>
              <a:rPr sz="1200" spc="-7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Arial"/>
                <a:cs typeface="Arial"/>
              </a:rPr>
              <a:t>days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3034410" y="3777233"/>
            <a:ext cx="11277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585858"/>
                </a:solidFill>
                <a:latin typeface="Arial"/>
                <a:cs typeface="Arial"/>
              </a:rPr>
              <a:t>Doses</a:t>
            </a:r>
            <a:r>
              <a:rPr sz="1200" spc="-80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85858"/>
                </a:solidFill>
                <a:latin typeface="Arial"/>
                <a:cs typeface="Arial"/>
              </a:rPr>
              <a:t>Reported</a:t>
            </a:r>
            <a:endParaRPr sz="1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4982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83957" y="6234176"/>
            <a:ext cx="4148454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Doses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sourced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from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Australian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Immunisation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Register,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population from ABS ERP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June</a:t>
            </a:r>
            <a:r>
              <a:rPr sz="850" spc="19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2020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60395" y="1736598"/>
            <a:ext cx="828040" cy="18542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26084">
              <a:lnSpc>
                <a:spcPts val="1165"/>
              </a:lnSpc>
              <a:spcBef>
                <a:spcPts val="105"/>
              </a:spcBef>
            </a:pPr>
            <a:r>
              <a:rPr sz="1100" dirty="0">
                <a:solidFill>
                  <a:srgbClr val="57585B"/>
                </a:solidFill>
                <a:latin typeface="Carlito"/>
                <a:cs typeface="Carlito"/>
              </a:rPr>
              <a:t>Dose</a:t>
            </a:r>
            <a:r>
              <a:rPr sz="1100" spc="-10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1100" dirty="0">
                <a:solidFill>
                  <a:srgbClr val="57585B"/>
                </a:solidFill>
                <a:latin typeface="Carlito"/>
                <a:cs typeface="Carlito"/>
              </a:rPr>
              <a:t>1</a:t>
            </a:r>
            <a:endParaRPr sz="1100">
              <a:latin typeface="Carlito"/>
              <a:cs typeface="Carlito"/>
            </a:endParaRPr>
          </a:p>
          <a:p>
            <a:pPr marR="5080" algn="r">
              <a:lnSpc>
                <a:spcPts val="720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54,569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165,120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326,867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542,913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816,302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1,097,190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1,235,667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(98.2%)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1,397,930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(97.3%)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1,456,040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(93.6%)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30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1,535,523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(98.1%)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1,532,606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(91.4%)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1,566,565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(96.7%)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1,736,109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(94.6%)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1,751,327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(91.0%)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1,687,693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(88.5%)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1,485,459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(86.8%)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1,068,444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(89.4%)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87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988,022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(79.4%)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998467" y="1736217"/>
            <a:ext cx="828040" cy="1854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26084">
              <a:lnSpc>
                <a:spcPts val="1170"/>
              </a:lnSpc>
              <a:spcBef>
                <a:spcPts val="105"/>
              </a:spcBef>
            </a:pPr>
            <a:r>
              <a:rPr sz="1100" dirty="0">
                <a:solidFill>
                  <a:srgbClr val="57585B"/>
                </a:solidFill>
                <a:latin typeface="Carlito"/>
                <a:cs typeface="Carlito"/>
              </a:rPr>
              <a:t>Dose</a:t>
            </a:r>
            <a:r>
              <a:rPr sz="1100" spc="-10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1100" dirty="0">
                <a:solidFill>
                  <a:srgbClr val="57585B"/>
                </a:solidFill>
                <a:latin typeface="Carlito"/>
                <a:cs typeface="Carlito"/>
              </a:rPr>
              <a:t>2</a:t>
            </a:r>
            <a:endParaRPr sz="1100">
              <a:latin typeface="Carlito"/>
              <a:cs typeface="Carlito"/>
            </a:endParaRPr>
          </a:p>
          <a:p>
            <a:pPr marR="5080" algn="r">
              <a:lnSpc>
                <a:spcPts val="720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50,779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(96.0%)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157,742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316,490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531,067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802,587</a:t>
            </a:r>
            <a:r>
              <a:rPr sz="850" spc="-7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(&gt;99%)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1,080,333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(97.8%)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1,215,302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(96.6%)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1,372,598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(95.5%)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1,428,214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(91.8%)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30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1,501,612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(96.0%)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1,493,511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(89.1%)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1,519,644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(93.8%)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1,674,406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(91.2%)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1,676,356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(87.1%)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1,605,016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(84.2%)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1,409,728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(82.3%)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72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1,010,100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(84.5%)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875"/>
              </a:lnSpc>
            </a:pP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910,352</a:t>
            </a:r>
            <a:r>
              <a:rPr sz="850" spc="-7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57585B"/>
                </a:solidFill>
                <a:latin typeface="Carlito"/>
                <a:cs typeface="Carlito"/>
              </a:rPr>
              <a:t>(73.2%)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65477" y="1873376"/>
            <a:ext cx="287020" cy="17291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R="5080" algn="r">
              <a:lnSpc>
                <a:spcPts val="875"/>
              </a:lnSpc>
              <a:spcBef>
                <a:spcPts val="125"/>
              </a:spcBef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95+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30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90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94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85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89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80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84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75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79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70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74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65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69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30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60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64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55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59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50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54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45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49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30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40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44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35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39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30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34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25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29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20</a:t>
            </a: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-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24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725"/>
              </a:lnSpc>
            </a:pPr>
            <a:r>
              <a:rPr sz="850" spc="5" dirty="0">
                <a:solidFill>
                  <a:srgbClr val="4D4D4D"/>
                </a:solidFill>
                <a:latin typeface="Carlito"/>
                <a:cs typeface="Carlito"/>
              </a:rPr>
              <a:t>16-19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ts val="875"/>
              </a:lnSpc>
            </a:pPr>
            <a:r>
              <a:rPr sz="850" spc="5" dirty="0">
                <a:solidFill>
                  <a:srgbClr val="4D4D4D"/>
                </a:solidFill>
                <a:latin typeface="Carlito"/>
                <a:cs typeface="Carlito"/>
              </a:rPr>
              <a:t>12-15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73810" y="2570432"/>
            <a:ext cx="165735" cy="2413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150"/>
              </a:lnSpc>
            </a:pPr>
            <a:r>
              <a:rPr sz="1100" spc="-5" dirty="0">
                <a:solidFill>
                  <a:srgbClr val="57585B"/>
                </a:solidFill>
                <a:latin typeface="Carlito"/>
                <a:cs typeface="Carlito"/>
              </a:rPr>
              <a:t>Age</a:t>
            </a:r>
            <a:endParaRPr sz="1100">
              <a:latin typeface="Carlito"/>
              <a:cs typeface="Carlito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353684" y="1779904"/>
            <a:ext cx="5901690" cy="1823085"/>
            <a:chOff x="5353684" y="1779904"/>
            <a:chExt cx="5901690" cy="1823085"/>
          </a:xfrm>
        </p:grpSpPr>
        <p:sp>
          <p:nvSpPr>
            <p:cNvPr id="8" name="object 8"/>
            <p:cNvSpPr/>
            <p:nvPr/>
          </p:nvSpPr>
          <p:spPr>
            <a:xfrm>
              <a:off x="5835395" y="3316223"/>
              <a:ext cx="553720" cy="279400"/>
            </a:xfrm>
            <a:custGeom>
              <a:avLst/>
              <a:gdLst/>
              <a:ahLst/>
              <a:cxnLst/>
              <a:rect l="l" t="t" r="r" b="b"/>
              <a:pathLst>
                <a:path w="553720" h="279400">
                  <a:moveTo>
                    <a:pt x="0" y="0"/>
                  </a:moveTo>
                  <a:lnTo>
                    <a:pt x="0" y="278891"/>
                  </a:lnTo>
                </a:path>
                <a:path w="553720" h="279400">
                  <a:moveTo>
                    <a:pt x="553212" y="92963"/>
                  </a:moveTo>
                  <a:lnTo>
                    <a:pt x="553212" y="278891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360669" y="3274313"/>
              <a:ext cx="1357630" cy="186055"/>
            </a:xfrm>
            <a:custGeom>
              <a:avLst/>
              <a:gdLst/>
              <a:ahLst/>
              <a:cxnLst/>
              <a:rect l="l" t="t" r="r" b="b"/>
              <a:pathLst>
                <a:path w="1357629" h="186054">
                  <a:moveTo>
                    <a:pt x="0" y="185927"/>
                  </a:moveTo>
                  <a:lnTo>
                    <a:pt x="1357122" y="185927"/>
                  </a:lnTo>
                </a:path>
                <a:path w="1357629" h="186054">
                  <a:moveTo>
                    <a:pt x="0" y="92963"/>
                  </a:moveTo>
                  <a:lnTo>
                    <a:pt x="662177" y="92963"/>
                  </a:lnTo>
                </a:path>
                <a:path w="1357629" h="186054">
                  <a:moveTo>
                    <a:pt x="0" y="0"/>
                  </a:moveTo>
                  <a:lnTo>
                    <a:pt x="348233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835395" y="1786127"/>
              <a:ext cx="0" cy="1260475"/>
            </a:xfrm>
            <a:custGeom>
              <a:avLst/>
              <a:gdLst/>
              <a:ahLst/>
              <a:cxnLst/>
              <a:rect l="l" t="t" r="r" b="b"/>
              <a:pathLst>
                <a:path h="1260475">
                  <a:moveTo>
                    <a:pt x="0" y="0"/>
                  </a:moveTo>
                  <a:lnTo>
                    <a:pt x="0" y="1260348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360669" y="2623565"/>
              <a:ext cx="920115" cy="372110"/>
            </a:xfrm>
            <a:custGeom>
              <a:avLst/>
              <a:gdLst/>
              <a:ahLst/>
              <a:cxnLst/>
              <a:rect l="l" t="t" r="r" b="b"/>
              <a:pathLst>
                <a:path w="920114" h="372110">
                  <a:moveTo>
                    <a:pt x="0" y="371856"/>
                  </a:moveTo>
                  <a:lnTo>
                    <a:pt x="709421" y="371856"/>
                  </a:lnTo>
                </a:path>
                <a:path w="920114" h="372110">
                  <a:moveTo>
                    <a:pt x="0" y="278892"/>
                  </a:moveTo>
                  <a:lnTo>
                    <a:pt x="610362" y="278892"/>
                  </a:lnTo>
                </a:path>
                <a:path w="920114" h="372110">
                  <a:moveTo>
                    <a:pt x="0" y="185928"/>
                  </a:moveTo>
                  <a:lnTo>
                    <a:pt x="747521" y="185928"/>
                  </a:lnTo>
                </a:path>
                <a:path w="920114" h="372110">
                  <a:moveTo>
                    <a:pt x="0" y="92963"/>
                  </a:moveTo>
                  <a:lnTo>
                    <a:pt x="762762" y="92963"/>
                  </a:lnTo>
                </a:path>
                <a:path w="920114" h="372110">
                  <a:moveTo>
                    <a:pt x="0" y="0"/>
                  </a:moveTo>
                  <a:lnTo>
                    <a:pt x="919733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388607" y="1786127"/>
              <a:ext cx="0" cy="795655"/>
            </a:xfrm>
            <a:custGeom>
              <a:avLst/>
              <a:gdLst/>
              <a:ahLst/>
              <a:cxnLst/>
              <a:rect l="l" t="t" r="r" b="b"/>
              <a:pathLst>
                <a:path h="795655">
                  <a:moveTo>
                    <a:pt x="0" y="0"/>
                  </a:moveTo>
                  <a:lnTo>
                    <a:pt x="0" y="795527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360669" y="2437637"/>
              <a:ext cx="1403350" cy="93345"/>
            </a:xfrm>
            <a:custGeom>
              <a:avLst/>
              <a:gdLst/>
              <a:ahLst/>
              <a:cxnLst/>
              <a:rect l="l" t="t" r="r" b="b"/>
              <a:pathLst>
                <a:path w="1403350" h="93344">
                  <a:moveTo>
                    <a:pt x="0" y="92963"/>
                  </a:moveTo>
                  <a:lnTo>
                    <a:pt x="1168146" y="92963"/>
                  </a:lnTo>
                </a:path>
                <a:path w="1403350" h="93344">
                  <a:moveTo>
                    <a:pt x="0" y="0"/>
                  </a:moveTo>
                  <a:lnTo>
                    <a:pt x="1402841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941819" y="1786127"/>
              <a:ext cx="0" cy="608330"/>
            </a:xfrm>
            <a:custGeom>
              <a:avLst/>
              <a:gdLst/>
              <a:ahLst/>
              <a:cxnLst/>
              <a:rect l="l" t="t" r="r" b="b"/>
              <a:pathLst>
                <a:path h="608330">
                  <a:moveTo>
                    <a:pt x="0" y="0"/>
                  </a:moveTo>
                  <a:lnTo>
                    <a:pt x="0" y="608076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360669" y="2344673"/>
              <a:ext cx="1791970" cy="0"/>
            </a:xfrm>
            <a:custGeom>
              <a:avLst/>
              <a:gdLst/>
              <a:ahLst/>
              <a:cxnLst/>
              <a:rect l="l" t="t" r="r" b="b"/>
              <a:pathLst>
                <a:path w="1791970">
                  <a:moveTo>
                    <a:pt x="0" y="0"/>
                  </a:moveTo>
                  <a:lnTo>
                    <a:pt x="1791461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493507" y="1786127"/>
              <a:ext cx="0" cy="515620"/>
            </a:xfrm>
            <a:custGeom>
              <a:avLst/>
              <a:gdLst/>
              <a:ahLst/>
              <a:cxnLst/>
              <a:rect l="l" t="t" r="r" b="b"/>
              <a:pathLst>
                <a:path h="515619">
                  <a:moveTo>
                    <a:pt x="0" y="0"/>
                  </a:moveTo>
                  <a:lnTo>
                    <a:pt x="0" y="515112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360669" y="2158745"/>
              <a:ext cx="2451735" cy="93345"/>
            </a:xfrm>
            <a:custGeom>
              <a:avLst/>
              <a:gdLst/>
              <a:ahLst/>
              <a:cxnLst/>
              <a:rect l="l" t="t" r="r" b="b"/>
              <a:pathLst>
                <a:path w="2451734" h="93344">
                  <a:moveTo>
                    <a:pt x="0" y="92963"/>
                  </a:moveTo>
                  <a:lnTo>
                    <a:pt x="2164841" y="92963"/>
                  </a:lnTo>
                </a:path>
                <a:path w="2451734" h="93344">
                  <a:moveTo>
                    <a:pt x="0" y="0"/>
                  </a:moveTo>
                  <a:lnTo>
                    <a:pt x="2451354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046719" y="1786127"/>
              <a:ext cx="0" cy="329565"/>
            </a:xfrm>
            <a:custGeom>
              <a:avLst/>
              <a:gdLst/>
              <a:ahLst/>
              <a:cxnLst/>
              <a:rect l="l" t="t" r="r" b="b"/>
              <a:pathLst>
                <a:path h="329564">
                  <a:moveTo>
                    <a:pt x="0" y="320039"/>
                  </a:moveTo>
                  <a:lnTo>
                    <a:pt x="0" y="329184"/>
                  </a:lnTo>
                </a:path>
                <a:path h="329564">
                  <a:moveTo>
                    <a:pt x="0" y="0"/>
                  </a:moveTo>
                  <a:lnTo>
                    <a:pt x="0" y="236219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360669" y="1972817"/>
              <a:ext cx="2860040" cy="1580515"/>
            </a:xfrm>
            <a:custGeom>
              <a:avLst/>
              <a:gdLst/>
              <a:ahLst/>
              <a:cxnLst/>
              <a:rect l="l" t="t" r="r" b="b"/>
              <a:pathLst>
                <a:path w="2860040" h="1580514">
                  <a:moveTo>
                    <a:pt x="0" y="92964"/>
                  </a:moveTo>
                  <a:lnTo>
                    <a:pt x="2683002" y="92964"/>
                  </a:lnTo>
                </a:path>
                <a:path w="2860040" h="1580514">
                  <a:moveTo>
                    <a:pt x="0" y="0"/>
                  </a:moveTo>
                  <a:lnTo>
                    <a:pt x="2859785" y="0"/>
                  </a:lnTo>
                </a:path>
                <a:path w="2860040" h="1580514">
                  <a:moveTo>
                    <a:pt x="0" y="1580388"/>
                  </a:moveTo>
                  <a:lnTo>
                    <a:pt x="1290065" y="1580388"/>
                  </a:lnTo>
                </a:path>
                <a:path w="2860040" h="1580514">
                  <a:moveTo>
                    <a:pt x="0" y="1208532"/>
                  </a:moveTo>
                  <a:lnTo>
                    <a:pt x="267462" y="1208532"/>
                  </a:lnTo>
                </a:path>
                <a:path w="2860040" h="1580514">
                  <a:moveTo>
                    <a:pt x="0" y="1115568"/>
                  </a:moveTo>
                  <a:lnTo>
                    <a:pt x="403097" y="1115568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560313" y="1786889"/>
              <a:ext cx="0" cy="1809114"/>
            </a:xfrm>
            <a:custGeom>
              <a:avLst/>
              <a:gdLst/>
              <a:ahLst/>
              <a:cxnLst/>
              <a:rect l="l" t="t" r="r" b="b"/>
              <a:pathLst>
                <a:path h="1809114">
                  <a:moveTo>
                    <a:pt x="0" y="1808988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113525" y="3409187"/>
              <a:ext cx="0" cy="186690"/>
            </a:xfrm>
            <a:custGeom>
              <a:avLst/>
              <a:gdLst/>
              <a:ahLst/>
              <a:cxnLst/>
              <a:rect l="l" t="t" r="r" b="b"/>
              <a:pathLst>
                <a:path h="186689">
                  <a:moveTo>
                    <a:pt x="0" y="0"/>
                  </a:moveTo>
                  <a:lnTo>
                    <a:pt x="0" y="186689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106751" y="3041903"/>
              <a:ext cx="13970" cy="279400"/>
            </a:xfrm>
            <a:custGeom>
              <a:avLst/>
              <a:gdLst/>
              <a:ahLst/>
              <a:cxnLst/>
              <a:rect l="l" t="t" r="r" b="b"/>
              <a:pathLst>
                <a:path w="13970" h="279400">
                  <a:moveTo>
                    <a:pt x="0" y="278892"/>
                  </a:moveTo>
                  <a:lnTo>
                    <a:pt x="13549" y="278892"/>
                  </a:lnTo>
                </a:path>
                <a:path w="13970" h="279400">
                  <a:moveTo>
                    <a:pt x="2202" y="185927"/>
                  </a:moveTo>
                  <a:lnTo>
                    <a:pt x="11346" y="185927"/>
                  </a:lnTo>
                </a:path>
                <a:path w="13970" h="279400">
                  <a:moveTo>
                    <a:pt x="2202" y="92964"/>
                  </a:moveTo>
                  <a:lnTo>
                    <a:pt x="11346" y="92964"/>
                  </a:lnTo>
                </a:path>
                <a:path w="13970" h="279400">
                  <a:moveTo>
                    <a:pt x="2202" y="0"/>
                  </a:moveTo>
                  <a:lnTo>
                    <a:pt x="11346" y="0"/>
                  </a:lnTo>
                </a:path>
              </a:pathLst>
            </a:custGeom>
            <a:ln w="9143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108953" y="2948939"/>
              <a:ext cx="9525" cy="0"/>
            </a:xfrm>
            <a:custGeom>
              <a:avLst/>
              <a:gdLst/>
              <a:ahLst/>
              <a:cxnLst/>
              <a:rect l="l" t="t" r="r" b="b"/>
              <a:pathLst>
                <a:path w="9525">
                  <a:moveTo>
                    <a:pt x="0" y="0"/>
                  </a:moveTo>
                  <a:lnTo>
                    <a:pt x="9144" y="0"/>
                  </a:lnTo>
                </a:path>
              </a:pathLst>
            </a:custGeom>
            <a:ln w="914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108953" y="1786889"/>
              <a:ext cx="9525" cy="1069340"/>
            </a:xfrm>
            <a:custGeom>
              <a:avLst/>
              <a:gdLst/>
              <a:ahLst/>
              <a:cxnLst/>
              <a:rect l="l" t="t" r="r" b="b"/>
              <a:pathLst>
                <a:path w="9525" h="1069339">
                  <a:moveTo>
                    <a:pt x="0" y="1069086"/>
                  </a:moveTo>
                  <a:lnTo>
                    <a:pt x="9144" y="1069086"/>
                  </a:lnTo>
                </a:path>
                <a:path w="9525" h="1069339">
                  <a:moveTo>
                    <a:pt x="4572" y="0"/>
                  </a:moveTo>
                  <a:lnTo>
                    <a:pt x="4572" y="980693"/>
                  </a:lnTo>
                </a:path>
              </a:pathLst>
            </a:custGeom>
            <a:ln w="9143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665213" y="1786889"/>
              <a:ext cx="1106805" cy="1724660"/>
            </a:xfrm>
            <a:custGeom>
              <a:avLst/>
              <a:gdLst/>
              <a:ahLst/>
              <a:cxnLst/>
              <a:rect l="l" t="t" r="r" b="b"/>
              <a:pathLst>
                <a:path w="1106804" h="1724660">
                  <a:moveTo>
                    <a:pt x="0" y="1622298"/>
                  </a:moveTo>
                  <a:lnTo>
                    <a:pt x="0" y="1724405"/>
                  </a:lnTo>
                </a:path>
                <a:path w="1106804" h="1724660">
                  <a:moveTo>
                    <a:pt x="0" y="1529334"/>
                  </a:moveTo>
                  <a:lnTo>
                    <a:pt x="0" y="1538477"/>
                  </a:lnTo>
                </a:path>
                <a:path w="1106804" h="1724660">
                  <a:moveTo>
                    <a:pt x="0" y="1436370"/>
                  </a:moveTo>
                  <a:lnTo>
                    <a:pt x="0" y="1445514"/>
                  </a:lnTo>
                </a:path>
                <a:path w="1106804" h="1724660">
                  <a:moveTo>
                    <a:pt x="0" y="1343406"/>
                  </a:moveTo>
                  <a:lnTo>
                    <a:pt x="0" y="1352550"/>
                  </a:lnTo>
                </a:path>
                <a:path w="1106804" h="1724660">
                  <a:moveTo>
                    <a:pt x="0" y="1250442"/>
                  </a:moveTo>
                  <a:lnTo>
                    <a:pt x="0" y="1259586"/>
                  </a:lnTo>
                </a:path>
                <a:path w="1106804" h="1724660">
                  <a:moveTo>
                    <a:pt x="0" y="1157477"/>
                  </a:moveTo>
                  <a:lnTo>
                    <a:pt x="0" y="1166622"/>
                  </a:lnTo>
                </a:path>
                <a:path w="1106804" h="1724660">
                  <a:moveTo>
                    <a:pt x="0" y="1064514"/>
                  </a:moveTo>
                  <a:lnTo>
                    <a:pt x="0" y="1073657"/>
                  </a:lnTo>
                </a:path>
                <a:path w="1106804" h="1724660">
                  <a:moveTo>
                    <a:pt x="0" y="971550"/>
                  </a:moveTo>
                  <a:lnTo>
                    <a:pt x="0" y="980693"/>
                  </a:lnTo>
                </a:path>
                <a:path w="1106804" h="1724660">
                  <a:moveTo>
                    <a:pt x="0" y="877062"/>
                  </a:moveTo>
                  <a:lnTo>
                    <a:pt x="0" y="887729"/>
                  </a:lnTo>
                </a:path>
                <a:path w="1106804" h="1724660">
                  <a:moveTo>
                    <a:pt x="0" y="784098"/>
                  </a:moveTo>
                  <a:lnTo>
                    <a:pt x="0" y="794765"/>
                  </a:lnTo>
                </a:path>
                <a:path w="1106804" h="1724660">
                  <a:moveTo>
                    <a:pt x="0" y="0"/>
                  </a:moveTo>
                  <a:lnTo>
                    <a:pt x="0" y="701801"/>
                  </a:lnTo>
                </a:path>
                <a:path w="1106804" h="1724660">
                  <a:moveTo>
                    <a:pt x="553211" y="1715262"/>
                  </a:moveTo>
                  <a:lnTo>
                    <a:pt x="553211" y="1724405"/>
                  </a:lnTo>
                </a:path>
                <a:path w="1106804" h="1724660">
                  <a:moveTo>
                    <a:pt x="553211" y="1622298"/>
                  </a:moveTo>
                  <a:lnTo>
                    <a:pt x="553211" y="1631441"/>
                  </a:lnTo>
                </a:path>
                <a:path w="1106804" h="1724660">
                  <a:moveTo>
                    <a:pt x="553211" y="1529334"/>
                  </a:moveTo>
                  <a:lnTo>
                    <a:pt x="553211" y="1538477"/>
                  </a:lnTo>
                </a:path>
                <a:path w="1106804" h="1724660">
                  <a:moveTo>
                    <a:pt x="553211" y="1436370"/>
                  </a:moveTo>
                  <a:lnTo>
                    <a:pt x="553211" y="1445514"/>
                  </a:lnTo>
                </a:path>
                <a:path w="1106804" h="1724660">
                  <a:moveTo>
                    <a:pt x="553211" y="1343406"/>
                  </a:moveTo>
                  <a:lnTo>
                    <a:pt x="553211" y="1352550"/>
                  </a:lnTo>
                </a:path>
                <a:path w="1106804" h="1724660">
                  <a:moveTo>
                    <a:pt x="553211" y="1250442"/>
                  </a:moveTo>
                  <a:lnTo>
                    <a:pt x="553211" y="1259586"/>
                  </a:lnTo>
                </a:path>
                <a:path w="1106804" h="1724660">
                  <a:moveTo>
                    <a:pt x="553211" y="1157477"/>
                  </a:moveTo>
                  <a:lnTo>
                    <a:pt x="553211" y="1166622"/>
                  </a:lnTo>
                </a:path>
                <a:path w="1106804" h="1724660">
                  <a:moveTo>
                    <a:pt x="553211" y="1064514"/>
                  </a:moveTo>
                  <a:lnTo>
                    <a:pt x="553211" y="1073657"/>
                  </a:lnTo>
                </a:path>
                <a:path w="1106804" h="1724660">
                  <a:moveTo>
                    <a:pt x="553211" y="971550"/>
                  </a:moveTo>
                  <a:lnTo>
                    <a:pt x="553211" y="980693"/>
                  </a:lnTo>
                </a:path>
                <a:path w="1106804" h="1724660">
                  <a:moveTo>
                    <a:pt x="553211" y="877062"/>
                  </a:moveTo>
                  <a:lnTo>
                    <a:pt x="553211" y="887729"/>
                  </a:lnTo>
                </a:path>
                <a:path w="1106804" h="1724660">
                  <a:moveTo>
                    <a:pt x="553211" y="784098"/>
                  </a:moveTo>
                  <a:lnTo>
                    <a:pt x="553211" y="794765"/>
                  </a:lnTo>
                </a:path>
                <a:path w="1106804" h="1724660">
                  <a:moveTo>
                    <a:pt x="553211" y="691134"/>
                  </a:moveTo>
                  <a:lnTo>
                    <a:pt x="553211" y="701801"/>
                  </a:lnTo>
                </a:path>
                <a:path w="1106804" h="1724660">
                  <a:moveTo>
                    <a:pt x="553211" y="598170"/>
                  </a:moveTo>
                  <a:lnTo>
                    <a:pt x="553211" y="607313"/>
                  </a:lnTo>
                </a:path>
                <a:path w="1106804" h="1724660">
                  <a:moveTo>
                    <a:pt x="553211" y="0"/>
                  </a:moveTo>
                  <a:lnTo>
                    <a:pt x="553211" y="514350"/>
                  </a:lnTo>
                </a:path>
                <a:path w="1106804" h="1724660">
                  <a:moveTo>
                    <a:pt x="1106424" y="1715262"/>
                  </a:moveTo>
                  <a:lnTo>
                    <a:pt x="1106424" y="1724405"/>
                  </a:lnTo>
                </a:path>
                <a:path w="1106804" h="1724660">
                  <a:moveTo>
                    <a:pt x="1106424" y="1622298"/>
                  </a:moveTo>
                  <a:lnTo>
                    <a:pt x="1106424" y="1631441"/>
                  </a:lnTo>
                </a:path>
                <a:path w="1106804" h="1724660">
                  <a:moveTo>
                    <a:pt x="1106424" y="1529334"/>
                  </a:moveTo>
                  <a:lnTo>
                    <a:pt x="1106424" y="1538477"/>
                  </a:lnTo>
                </a:path>
                <a:path w="1106804" h="1724660">
                  <a:moveTo>
                    <a:pt x="1106424" y="1436370"/>
                  </a:moveTo>
                  <a:lnTo>
                    <a:pt x="1106424" y="1445514"/>
                  </a:lnTo>
                </a:path>
                <a:path w="1106804" h="1724660">
                  <a:moveTo>
                    <a:pt x="1106424" y="1343406"/>
                  </a:moveTo>
                  <a:lnTo>
                    <a:pt x="1106424" y="1352550"/>
                  </a:lnTo>
                </a:path>
                <a:path w="1106804" h="1724660">
                  <a:moveTo>
                    <a:pt x="1106424" y="1250442"/>
                  </a:moveTo>
                  <a:lnTo>
                    <a:pt x="1106424" y="1259586"/>
                  </a:lnTo>
                </a:path>
                <a:path w="1106804" h="1724660">
                  <a:moveTo>
                    <a:pt x="1106424" y="1157477"/>
                  </a:moveTo>
                  <a:lnTo>
                    <a:pt x="1106424" y="1166622"/>
                  </a:lnTo>
                </a:path>
                <a:path w="1106804" h="1724660">
                  <a:moveTo>
                    <a:pt x="1106424" y="1064514"/>
                  </a:moveTo>
                  <a:lnTo>
                    <a:pt x="1106424" y="1073657"/>
                  </a:lnTo>
                </a:path>
                <a:path w="1106804" h="1724660">
                  <a:moveTo>
                    <a:pt x="1106424" y="971550"/>
                  </a:moveTo>
                  <a:lnTo>
                    <a:pt x="1106424" y="980693"/>
                  </a:lnTo>
                </a:path>
                <a:path w="1106804" h="1724660">
                  <a:moveTo>
                    <a:pt x="1106424" y="877062"/>
                  </a:moveTo>
                  <a:lnTo>
                    <a:pt x="1106424" y="887729"/>
                  </a:lnTo>
                </a:path>
                <a:path w="1106804" h="1724660">
                  <a:moveTo>
                    <a:pt x="1106424" y="784098"/>
                  </a:moveTo>
                  <a:lnTo>
                    <a:pt x="1106424" y="794765"/>
                  </a:lnTo>
                </a:path>
                <a:path w="1106804" h="1724660">
                  <a:moveTo>
                    <a:pt x="1106424" y="691134"/>
                  </a:moveTo>
                  <a:lnTo>
                    <a:pt x="1106424" y="701801"/>
                  </a:lnTo>
                </a:path>
                <a:path w="1106804" h="1724660">
                  <a:moveTo>
                    <a:pt x="1106424" y="598170"/>
                  </a:moveTo>
                  <a:lnTo>
                    <a:pt x="1106424" y="607313"/>
                  </a:lnTo>
                </a:path>
                <a:path w="1106804" h="1724660">
                  <a:moveTo>
                    <a:pt x="1106424" y="505206"/>
                  </a:moveTo>
                  <a:lnTo>
                    <a:pt x="1106424" y="514350"/>
                  </a:lnTo>
                </a:path>
                <a:path w="1106804" h="1724660">
                  <a:moveTo>
                    <a:pt x="1106424" y="0"/>
                  </a:moveTo>
                  <a:lnTo>
                    <a:pt x="1106424" y="421386"/>
                  </a:lnTo>
                </a:path>
              </a:pathLst>
            </a:custGeom>
            <a:ln w="317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941819" y="3502151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658439" y="3595497"/>
              <a:ext cx="13970" cy="0"/>
            </a:xfrm>
            <a:custGeom>
              <a:avLst/>
              <a:gdLst/>
              <a:ahLst/>
              <a:cxnLst/>
              <a:rect l="l" t="t" r="r" b="b"/>
              <a:pathLst>
                <a:path w="13970">
                  <a:moveTo>
                    <a:pt x="0" y="0"/>
                  </a:moveTo>
                  <a:lnTo>
                    <a:pt x="13549" y="0"/>
                  </a:lnTo>
                </a:path>
              </a:pathLst>
            </a:custGeom>
            <a:ln w="317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022848" y="3325367"/>
              <a:ext cx="957580" cy="269875"/>
            </a:xfrm>
            <a:custGeom>
              <a:avLst/>
              <a:gdLst/>
              <a:ahLst/>
              <a:cxnLst/>
              <a:rect l="l" t="t" r="r" b="b"/>
              <a:pathLst>
                <a:path w="957579" h="269875">
                  <a:moveTo>
                    <a:pt x="291084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91084" y="83820"/>
                  </a:lnTo>
                  <a:lnTo>
                    <a:pt x="291084" y="0"/>
                  </a:lnTo>
                  <a:close/>
                </a:path>
                <a:path w="957579" h="269875">
                  <a:moveTo>
                    <a:pt x="841248" y="92964"/>
                  </a:moveTo>
                  <a:lnTo>
                    <a:pt x="694944" y="92964"/>
                  </a:lnTo>
                  <a:lnTo>
                    <a:pt x="694944" y="176784"/>
                  </a:lnTo>
                  <a:lnTo>
                    <a:pt x="841248" y="176784"/>
                  </a:lnTo>
                  <a:lnTo>
                    <a:pt x="841248" y="92964"/>
                  </a:lnTo>
                  <a:close/>
                </a:path>
                <a:path w="957579" h="269875">
                  <a:moveTo>
                    <a:pt x="957072" y="185928"/>
                  </a:moveTo>
                  <a:lnTo>
                    <a:pt x="627875" y="185928"/>
                  </a:lnTo>
                  <a:lnTo>
                    <a:pt x="627875" y="269748"/>
                  </a:lnTo>
                  <a:lnTo>
                    <a:pt x="957072" y="269748"/>
                  </a:lnTo>
                  <a:lnTo>
                    <a:pt x="957072" y="185928"/>
                  </a:lnTo>
                  <a:close/>
                </a:path>
              </a:pathLst>
            </a:custGeom>
            <a:solidFill>
              <a:srgbClr val="D1D2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835395" y="3223259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708903" y="3232403"/>
              <a:ext cx="330835" cy="83820"/>
            </a:xfrm>
            <a:custGeom>
              <a:avLst/>
              <a:gdLst/>
              <a:ahLst/>
              <a:cxnLst/>
              <a:rect l="l" t="t" r="r" b="b"/>
              <a:pathLst>
                <a:path w="330835" h="83820">
                  <a:moveTo>
                    <a:pt x="0" y="83820"/>
                  </a:moveTo>
                  <a:lnTo>
                    <a:pt x="330708" y="83820"/>
                  </a:lnTo>
                  <a:lnTo>
                    <a:pt x="330708" y="0"/>
                  </a:lnTo>
                  <a:lnTo>
                    <a:pt x="0" y="0"/>
                  </a:lnTo>
                  <a:lnTo>
                    <a:pt x="0" y="83820"/>
                  </a:lnTo>
                  <a:close/>
                </a:path>
              </a:pathLst>
            </a:custGeom>
            <a:solidFill>
              <a:srgbClr val="D1D2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835395" y="3130295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5628132" y="2674619"/>
              <a:ext cx="662940" cy="548640"/>
            </a:xfrm>
            <a:custGeom>
              <a:avLst/>
              <a:gdLst/>
              <a:ahLst/>
              <a:cxnLst/>
              <a:rect l="l" t="t" r="r" b="b"/>
              <a:pathLst>
                <a:path w="662939" h="548639">
                  <a:moveTo>
                    <a:pt x="262128" y="464820"/>
                  </a:moveTo>
                  <a:lnTo>
                    <a:pt x="0" y="464820"/>
                  </a:lnTo>
                  <a:lnTo>
                    <a:pt x="0" y="548640"/>
                  </a:lnTo>
                  <a:lnTo>
                    <a:pt x="262128" y="548640"/>
                  </a:lnTo>
                  <a:lnTo>
                    <a:pt x="262128" y="464820"/>
                  </a:lnTo>
                  <a:close/>
                </a:path>
                <a:path w="662939" h="548639">
                  <a:moveTo>
                    <a:pt x="284988" y="371856"/>
                  </a:moveTo>
                  <a:lnTo>
                    <a:pt x="135636" y="371856"/>
                  </a:lnTo>
                  <a:lnTo>
                    <a:pt x="135636" y="455676"/>
                  </a:lnTo>
                  <a:lnTo>
                    <a:pt x="284988" y="455676"/>
                  </a:lnTo>
                  <a:lnTo>
                    <a:pt x="284988" y="371856"/>
                  </a:lnTo>
                  <a:close/>
                </a:path>
                <a:path w="662939" h="548639">
                  <a:moveTo>
                    <a:pt x="530352" y="278892"/>
                  </a:moveTo>
                  <a:lnTo>
                    <a:pt x="441960" y="278892"/>
                  </a:lnTo>
                  <a:lnTo>
                    <a:pt x="441960" y="362712"/>
                  </a:lnTo>
                  <a:lnTo>
                    <a:pt x="530352" y="362712"/>
                  </a:lnTo>
                  <a:lnTo>
                    <a:pt x="530352" y="278892"/>
                  </a:lnTo>
                  <a:close/>
                </a:path>
                <a:path w="662939" h="548639">
                  <a:moveTo>
                    <a:pt x="545592" y="92964"/>
                  </a:moveTo>
                  <a:lnTo>
                    <a:pt x="480060" y="92964"/>
                  </a:lnTo>
                  <a:lnTo>
                    <a:pt x="480060" y="176784"/>
                  </a:lnTo>
                  <a:lnTo>
                    <a:pt x="545592" y="176784"/>
                  </a:lnTo>
                  <a:lnTo>
                    <a:pt x="545592" y="92964"/>
                  </a:lnTo>
                  <a:close/>
                </a:path>
                <a:path w="662939" h="548639">
                  <a:moveTo>
                    <a:pt x="560832" y="185928"/>
                  </a:moveTo>
                  <a:lnTo>
                    <a:pt x="342900" y="185928"/>
                  </a:lnTo>
                  <a:lnTo>
                    <a:pt x="342900" y="269748"/>
                  </a:lnTo>
                  <a:lnTo>
                    <a:pt x="560832" y="269748"/>
                  </a:lnTo>
                  <a:lnTo>
                    <a:pt x="560832" y="185928"/>
                  </a:lnTo>
                  <a:close/>
                </a:path>
                <a:path w="662939" h="548639">
                  <a:moveTo>
                    <a:pt x="662940" y="0"/>
                  </a:moveTo>
                  <a:lnTo>
                    <a:pt x="495300" y="0"/>
                  </a:lnTo>
                  <a:lnTo>
                    <a:pt x="495300" y="83820"/>
                  </a:lnTo>
                  <a:lnTo>
                    <a:pt x="662940" y="83820"/>
                  </a:lnTo>
                  <a:lnTo>
                    <a:pt x="662940" y="0"/>
                  </a:lnTo>
                  <a:close/>
                </a:path>
              </a:pathLst>
            </a:custGeom>
            <a:solidFill>
              <a:srgbClr val="D1D2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6388607" y="2663951"/>
              <a:ext cx="0" cy="10795"/>
            </a:xfrm>
            <a:custGeom>
              <a:avLst/>
              <a:gdLst/>
              <a:ahLst/>
              <a:cxnLst/>
              <a:rect l="l" t="t" r="r" b="b"/>
              <a:pathLst>
                <a:path h="10794">
                  <a:moveTo>
                    <a:pt x="0" y="0"/>
                  </a:moveTo>
                  <a:lnTo>
                    <a:pt x="0" y="10667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280404" y="2488691"/>
              <a:ext cx="288290" cy="175260"/>
            </a:xfrm>
            <a:custGeom>
              <a:avLst/>
              <a:gdLst/>
              <a:ahLst/>
              <a:cxnLst/>
              <a:rect l="l" t="t" r="r" b="b"/>
              <a:pathLst>
                <a:path w="288290" h="175260">
                  <a:moveTo>
                    <a:pt x="71628" y="92964"/>
                  </a:moveTo>
                  <a:lnTo>
                    <a:pt x="0" y="92964"/>
                  </a:lnTo>
                  <a:lnTo>
                    <a:pt x="0" y="175260"/>
                  </a:lnTo>
                  <a:lnTo>
                    <a:pt x="71628" y="175260"/>
                  </a:lnTo>
                  <a:lnTo>
                    <a:pt x="71628" y="92964"/>
                  </a:lnTo>
                  <a:close/>
                </a:path>
                <a:path w="288290" h="175260">
                  <a:moveTo>
                    <a:pt x="288036" y="0"/>
                  </a:moveTo>
                  <a:lnTo>
                    <a:pt x="248412" y="0"/>
                  </a:lnTo>
                  <a:lnTo>
                    <a:pt x="248412" y="82296"/>
                  </a:lnTo>
                  <a:lnTo>
                    <a:pt x="288036" y="82296"/>
                  </a:lnTo>
                  <a:lnTo>
                    <a:pt x="288036" y="0"/>
                  </a:lnTo>
                  <a:close/>
                </a:path>
              </a:pathLst>
            </a:custGeom>
            <a:solidFill>
              <a:srgbClr val="D1D2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941819" y="3409187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864095" y="3418331"/>
              <a:ext cx="70485" cy="83820"/>
            </a:xfrm>
            <a:custGeom>
              <a:avLst/>
              <a:gdLst/>
              <a:ahLst/>
              <a:cxnLst/>
              <a:rect l="l" t="t" r="r" b="b"/>
              <a:pathLst>
                <a:path w="70484" h="83820">
                  <a:moveTo>
                    <a:pt x="0" y="83820"/>
                  </a:moveTo>
                  <a:lnTo>
                    <a:pt x="70103" y="83820"/>
                  </a:lnTo>
                  <a:lnTo>
                    <a:pt x="70103" y="0"/>
                  </a:lnTo>
                  <a:lnTo>
                    <a:pt x="0" y="0"/>
                  </a:lnTo>
                  <a:lnTo>
                    <a:pt x="0" y="83820"/>
                  </a:lnTo>
                  <a:close/>
                </a:path>
              </a:pathLst>
            </a:custGeom>
            <a:solidFill>
              <a:srgbClr val="43CF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388607" y="3316223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890260" y="1929383"/>
              <a:ext cx="2333625" cy="1480185"/>
            </a:xfrm>
            <a:custGeom>
              <a:avLst/>
              <a:gdLst/>
              <a:ahLst/>
              <a:cxnLst/>
              <a:rect l="l" t="t" r="r" b="b"/>
              <a:pathLst>
                <a:path w="2333625" h="1480185">
                  <a:moveTo>
                    <a:pt x="91440" y="1210056"/>
                  </a:moveTo>
                  <a:lnTo>
                    <a:pt x="0" y="1210056"/>
                  </a:lnTo>
                  <a:lnTo>
                    <a:pt x="0" y="1293876"/>
                  </a:lnTo>
                  <a:lnTo>
                    <a:pt x="91440" y="1293876"/>
                  </a:lnTo>
                  <a:lnTo>
                    <a:pt x="91440" y="1210056"/>
                  </a:lnTo>
                  <a:close/>
                </a:path>
                <a:path w="2333625" h="1480185">
                  <a:moveTo>
                    <a:pt x="99060" y="1117092"/>
                  </a:moveTo>
                  <a:lnTo>
                    <a:pt x="22860" y="1117092"/>
                  </a:lnTo>
                  <a:lnTo>
                    <a:pt x="22860" y="1200912"/>
                  </a:lnTo>
                  <a:lnTo>
                    <a:pt x="99060" y="1200912"/>
                  </a:lnTo>
                  <a:lnTo>
                    <a:pt x="99060" y="1117092"/>
                  </a:lnTo>
                  <a:close/>
                </a:path>
                <a:path w="2333625" h="1480185">
                  <a:moveTo>
                    <a:pt x="243840" y="1303020"/>
                  </a:moveTo>
                  <a:lnTo>
                    <a:pt x="149352" y="1303020"/>
                  </a:lnTo>
                  <a:lnTo>
                    <a:pt x="149352" y="1386840"/>
                  </a:lnTo>
                  <a:lnTo>
                    <a:pt x="243840" y="1386840"/>
                  </a:lnTo>
                  <a:lnTo>
                    <a:pt x="243840" y="1303020"/>
                  </a:lnTo>
                  <a:close/>
                </a:path>
                <a:path w="2333625" h="1480185">
                  <a:moveTo>
                    <a:pt x="324612" y="1024128"/>
                  </a:moveTo>
                  <a:lnTo>
                    <a:pt x="268224" y="1024128"/>
                  </a:lnTo>
                  <a:lnTo>
                    <a:pt x="268224" y="1107948"/>
                  </a:lnTo>
                  <a:lnTo>
                    <a:pt x="324612" y="1107948"/>
                  </a:lnTo>
                  <a:lnTo>
                    <a:pt x="324612" y="1024128"/>
                  </a:lnTo>
                  <a:close/>
                </a:path>
                <a:path w="2333625" h="1480185">
                  <a:moveTo>
                    <a:pt x="326136" y="838200"/>
                  </a:moveTo>
                  <a:lnTo>
                    <a:pt x="283464" y="838200"/>
                  </a:lnTo>
                  <a:lnTo>
                    <a:pt x="283464" y="922020"/>
                  </a:lnTo>
                  <a:lnTo>
                    <a:pt x="326136" y="922020"/>
                  </a:lnTo>
                  <a:lnTo>
                    <a:pt x="326136" y="838200"/>
                  </a:lnTo>
                  <a:close/>
                </a:path>
                <a:path w="2333625" h="1480185">
                  <a:moveTo>
                    <a:pt x="345948" y="931164"/>
                  </a:moveTo>
                  <a:lnTo>
                    <a:pt x="298704" y="931164"/>
                  </a:lnTo>
                  <a:lnTo>
                    <a:pt x="298704" y="1014984"/>
                  </a:lnTo>
                  <a:lnTo>
                    <a:pt x="345948" y="1014984"/>
                  </a:lnTo>
                  <a:lnTo>
                    <a:pt x="345948" y="931164"/>
                  </a:lnTo>
                  <a:close/>
                </a:path>
                <a:path w="2333625" h="1480185">
                  <a:moveTo>
                    <a:pt x="435864" y="745236"/>
                  </a:moveTo>
                  <a:lnTo>
                    <a:pt x="400812" y="745236"/>
                  </a:lnTo>
                  <a:lnTo>
                    <a:pt x="400812" y="829056"/>
                  </a:lnTo>
                  <a:lnTo>
                    <a:pt x="435864" y="829056"/>
                  </a:lnTo>
                  <a:lnTo>
                    <a:pt x="435864" y="745236"/>
                  </a:lnTo>
                  <a:close/>
                </a:path>
                <a:path w="2333625" h="1480185">
                  <a:moveTo>
                    <a:pt x="495300" y="652272"/>
                  </a:moveTo>
                  <a:lnTo>
                    <a:pt x="461772" y="652272"/>
                  </a:lnTo>
                  <a:lnTo>
                    <a:pt x="461772" y="734568"/>
                  </a:lnTo>
                  <a:lnTo>
                    <a:pt x="495300" y="734568"/>
                  </a:lnTo>
                  <a:lnTo>
                    <a:pt x="495300" y="652272"/>
                  </a:lnTo>
                  <a:close/>
                </a:path>
                <a:path w="2333625" h="1480185">
                  <a:moveTo>
                    <a:pt x="507492" y="1395984"/>
                  </a:moveTo>
                  <a:lnTo>
                    <a:pt x="423672" y="1395984"/>
                  </a:lnTo>
                  <a:lnTo>
                    <a:pt x="423672" y="1479804"/>
                  </a:lnTo>
                  <a:lnTo>
                    <a:pt x="507492" y="1479804"/>
                  </a:lnTo>
                  <a:lnTo>
                    <a:pt x="507492" y="1395984"/>
                  </a:lnTo>
                  <a:close/>
                </a:path>
                <a:path w="2333625" h="1480185">
                  <a:moveTo>
                    <a:pt x="705612" y="559308"/>
                  </a:moveTo>
                  <a:lnTo>
                    <a:pt x="678180" y="559308"/>
                  </a:lnTo>
                  <a:lnTo>
                    <a:pt x="678180" y="641604"/>
                  </a:lnTo>
                  <a:lnTo>
                    <a:pt x="705612" y="641604"/>
                  </a:lnTo>
                  <a:lnTo>
                    <a:pt x="705612" y="559308"/>
                  </a:lnTo>
                  <a:close/>
                </a:path>
                <a:path w="2333625" h="1480185">
                  <a:moveTo>
                    <a:pt x="900684" y="464820"/>
                  </a:moveTo>
                  <a:lnTo>
                    <a:pt x="876300" y="464820"/>
                  </a:lnTo>
                  <a:lnTo>
                    <a:pt x="876300" y="548640"/>
                  </a:lnTo>
                  <a:lnTo>
                    <a:pt x="900684" y="548640"/>
                  </a:lnTo>
                  <a:lnTo>
                    <a:pt x="900684" y="464820"/>
                  </a:lnTo>
                  <a:close/>
                </a:path>
                <a:path w="2333625" h="1480185">
                  <a:moveTo>
                    <a:pt x="1281684" y="371856"/>
                  </a:moveTo>
                  <a:lnTo>
                    <a:pt x="1261872" y="371856"/>
                  </a:lnTo>
                  <a:lnTo>
                    <a:pt x="1261872" y="455676"/>
                  </a:lnTo>
                  <a:lnTo>
                    <a:pt x="1281684" y="455676"/>
                  </a:lnTo>
                  <a:lnTo>
                    <a:pt x="1281684" y="371856"/>
                  </a:lnTo>
                  <a:close/>
                </a:path>
                <a:path w="2333625" h="1480185">
                  <a:moveTo>
                    <a:pt x="1641348" y="278892"/>
                  </a:moveTo>
                  <a:lnTo>
                    <a:pt x="1623060" y="278892"/>
                  </a:lnTo>
                  <a:lnTo>
                    <a:pt x="1623060" y="362712"/>
                  </a:lnTo>
                  <a:lnTo>
                    <a:pt x="1641348" y="362712"/>
                  </a:lnTo>
                  <a:lnTo>
                    <a:pt x="1641348" y="278892"/>
                  </a:lnTo>
                  <a:close/>
                </a:path>
                <a:path w="2333625" h="1480185">
                  <a:moveTo>
                    <a:pt x="1927860" y="185928"/>
                  </a:moveTo>
                  <a:lnTo>
                    <a:pt x="1912620" y="185928"/>
                  </a:lnTo>
                  <a:lnTo>
                    <a:pt x="1912620" y="269748"/>
                  </a:lnTo>
                  <a:lnTo>
                    <a:pt x="1927860" y="269748"/>
                  </a:lnTo>
                  <a:lnTo>
                    <a:pt x="1927860" y="185928"/>
                  </a:lnTo>
                  <a:close/>
                </a:path>
                <a:path w="2333625" h="1480185">
                  <a:moveTo>
                    <a:pt x="2156460" y="92964"/>
                  </a:moveTo>
                  <a:lnTo>
                    <a:pt x="2144268" y="92964"/>
                  </a:lnTo>
                  <a:lnTo>
                    <a:pt x="2144268" y="176784"/>
                  </a:lnTo>
                  <a:lnTo>
                    <a:pt x="2156460" y="176784"/>
                  </a:lnTo>
                  <a:lnTo>
                    <a:pt x="2156460" y="92964"/>
                  </a:lnTo>
                  <a:close/>
                </a:path>
                <a:path w="2333625" h="1480185">
                  <a:moveTo>
                    <a:pt x="2333244" y="0"/>
                  </a:moveTo>
                  <a:lnTo>
                    <a:pt x="2325624" y="0"/>
                  </a:lnTo>
                  <a:lnTo>
                    <a:pt x="2325624" y="83820"/>
                  </a:lnTo>
                  <a:lnTo>
                    <a:pt x="2333244" y="83820"/>
                  </a:lnTo>
                  <a:lnTo>
                    <a:pt x="2333244" y="0"/>
                  </a:lnTo>
                  <a:close/>
                </a:path>
              </a:pathLst>
            </a:custGeom>
            <a:solidFill>
              <a:srgbClr val="43CF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7493507" y="1786127"/>
              <a:ext cx="3317875" cy="1725295"/>
            </a:xfrm>
            <a:custGeom>
              <a:avLst/>
              <a:gdLst/>
              <a:ahLst/>
              <a:cxnLst/>
              <a:rect l="l" t="t" r="r" b="b"/>
              <a:pathLst>
                <a:path w="3317875" h="1725295">
                  <a:moveTo>
                    <a:pt x="0" y="1716024"/>
                  </a:moveTo>
                  <a:lnTo>
                    <a:pt x="0" y="1725167"/>
                  </a:lnTo>
                </a:path>
                <a:path w="3317875" h="1725295">
                  <a:moveTo>
                    <a:pt x="553212" y="1716024"/>
                  </a:moveTo>
                  <a:lnTo>
                    <a:pt x="553212" y="1725167"/>
                  </a:lnTo>
                </a:path>
                <a:path w="3317875" h="1725295">
                  <a:moveTo>
                    <a:pt x="1106424" y="1716024"/>
                  </a:moveTo>
                  <a:lnTo>
                    <a:pt x="1106424" y="1725167"/>
                  </a:lnTo>
                </a:path>
                <a:path w="3317875" h="1725295">
                  <a:moveTo>
                    <a:pt x="1106424" y="0"/>
                  </a:moveTo>
                  <a:lnTo>
                    <a:pt x="1106424" y="329184"/>
                  </a:lnTo>
                </a:path>
                <a:path w="3317875" h="1725295">
                  <a:moveTo>
                    <a:pt x="1659636" y="0"/>
                  </a:moveTo>
                  <a:lnTo>
                    <a:pt x="1659636" y="515112"/>
                  </a:lnTo>
                </a:path>
                <a:path w="3317875" h="1725295">
                  <a:moveTo>
                    <a:pt x="2211324" y="0"/>
                  </a:moveTo>
                  <a:lnTo>
                    <a:pt x="2211324" y="608076"/>
                  </a:lnTo>
                </a:path>
                <a:path w="3317875" h="1725295">
                  <a:moveTo>
                    <a:pt x="2764536" y="0"/>
                  </a:moveTo>
                  <a:lnTo>
                    <a:pt x="2764536" y="888491"/>
                  </a:lnTo>
                </a:path>
                <a:path w="3317875" h="1725295">
                  <a:moveTo>
                    <a:pt x="3317748" y="1344168"/>
                  </a:moveTo>
                  <a:lnTo>
                    <a:pt x="3317748" y="1353312"/>
                  </a:lnTo>
                </a:path>
                <a:path w="3317875" h="1725295">
                  <a:moveTo>
                    <a:pt x="3317748" y="0"/>
                  </a:moveTo>
                  <a:lnTo>
                    <a:pt x="3317748" y="1260348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8324087" y="1972817"/>
              <a:ext cx="2924175" cy="1115695"/>
            </a:xfrm>
            <a:custGeom>
              <a:avLst/>
              <a:gdLst/>
              <a:ahLst/>
              <a:cxnLst/>
              <a:rect l="l" t="t" r="r" b="b"/>
              <a:pathLst>
                <a:path w="2924175" h="1115695">
                  <a:moveTo>
                    <a:pt x="2511552" y="1115568"/>
                  </a:moveTo>
                  <a:lnTo>
                    <a:pt x="2923794" y="1115568"/>
                  </a:lnTo>
                </a:path>
                <a:path w="2924175" h="1115695">
                  <a:moveTo>
                    <a:pt x="2225040" y="1022604"/>
                  </a:moveTo>
                  <a:lnTo>
                    <a:pt x="2923794" y="1022604"/>
                  </a:lnTo>
                </a:path>
                <a:path w="2924175" h="1115695">
                  <a:moveTo>
                    <a:pt x="2282952" y="929640"/>
                  </a:moveTo>
                  <a:lnTo>
                    <a:pt x="2923794" y="929640"/>
                  </a:lnTo>
                </a:path>
                <a:path w="2924175" h="1115695">
                  <a:moveTo>
                    <a:pt x="2109216" y="836676"/>
                  </a:moveTo>
                  <a:lnTo>
                    <a:pt x="2923794" y="836676"/>
                  </a:lnTo>
                </a:path>
                <a:path w="2924175" h="1115695">
                  <a:moveTo>
                    <a:pt x="2100072" y="743712"/>
                  </a:moveTo>
                  <a:lnTo>
                    <a:pt x="2923794" y="743712"/>
                  </a:lnTo>
                </a:path>
                <a:path w="2924175" h="1115695">
                  <a:moveTo>
                    <a:pt x="1926336" y="650748"/>
                  </a:moveTo>
                  <a:lnTo>
                    <a:pt x="2923794" y="650748"/>
                  </a:lnTo>
                </a:path>
                <a:path w="2924175" h="1115695">
                  <a:moveTo>
                    <a:pt x="1682496" y="557784"/>
                  </a:moveTo>
                  <a:lnTo>
                    <a:pt x="2923794" y="557784"/>
                  </a:lnTo>
                </a:path>
                <a:path w="2924175" h="1115695">
                  <a:moveTo>
                    <a:pt x="1493520" y="464820"/>
                  </a:moveTo>
                  <a:lnTo>
                    <a:pt x="2923794" y="464820"/>
                  </a:lnTo>
                </a:path>
                <a:path w="2924175" h="1115695">
                  <a:moveTo>
                    <a:pt x="1083564" y="371856"/>
                  </a:moveTo>
                  <a:lnTo>
                    <a:pt x="2923794" y="371856"/>
                  </a:lnTo>
                </a:path>
                <a:path w="2924175" h="1115695">
                  <a:moveTo>
                    <a:pt x="688848" y="278892"/>
                  </a:moveTo>
                  <a:lnTo>
                    <a:pt x="2923794" y="278892"/>
                  </a:lnTo>
                </a:path>
                <a:path w="2924175" h="1115695">
                  <a:moveTo>
                    <a:pt x="381000" y="185928"/>
                  </a:moveTo>
                  <a:lnTo>
                    <a:pt x="2923794" y="185928"/>
                  </a:lnTo>
                </a:path>
                <a:path w="2924175" h="1115695">
                  <a:moveTo>
                    <a:pt x="158496" y="92964"/>
                  </a:moveTo>
                  <a:lnTo>
                    <a:pt x="2923794" y="92964"/>
                  </a:lnTo>
                </a:path>
                <a:path w="2924175" h="1115695">
                  <a:moveTo>
                    <a:pt x="0" y="0"/>
                  </a:moveTo>
                  <a:lnTo>
                    <a:pt x="2923794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8324849" y="1786889"/>
              <a:ext cx="0" cy="1809114"/>
            </a:xfrm>
            <a:custGeom>
              <a:avLst/>
              <a:gdLst/>
              <a:ahLst/>
              <a:cxnLst/>
              <a:rect l="l" t="t" r="r" b="b"/>
              <a:pathLst>
                <a:path h="1809114">
                  <a:moveTo>
                    <a:pt x="0" y="1808988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8876538" y="1786889"/>
              <a:ext cx="553720" cy="1724660"/>
            </a:xfrm>
            <a:custGeom>
              <a:avLst/>
              <a:gdLst/>
              <a:ahLst/>
              <a:cxnLst/>
              <a:rect l="l" t="t" r="r" b="b"/>
              <a:pathLst>
                <a:path w="553720" h="1724660">
                  <a:moveTo>
                    <a:pt x="0" y="1715262"/>
                  </a:moveTo>
                  <a:lnTo>
                    <a:pt x="0" y="1724405"/>
                  </a:lnTo>
                </a:path>
                <a:path w="553720" h="1724660">
                  <a:moveTo>
                    <a:pt x="0" y="1622298"/>
                  </a:moveTo>
                  <a:lnTo>
                    <a:pt x="0" y="1631441"/>
                  </a:lnTo>
                </a:path>
                <a:path w="553720" h="1724660">
                  <a:moveTo>
                    <a:pt x="0" y="1529334"/>
                  </a:moveTo>
                  <a:lnTo>
                    <a:pt x="0" y="1538477"/>
                  </a:lnTo>
                </a:path>
                <a:path w="553720" h="1724660">
                  <a:moveTo>
                    <a:pt x="0" y="1436370"/>
                  </a:moveTo>
                  <a:lnTo>
                    <a:pt x="0" y="1445514"/>
                  </a:lnTo>
                </a:path>
                <a:path w="553720" h="1724660">
                  <a:moveTo>
                    <a:pt x="0" y="1343406"/>
                  </a:moveTo>
                  <a:lnTo>
                    <a:pt x="0" y="1352550"/>
                  </a:lnTo>
                </a:path>
                <a:path w="553720" h="1724660">
                  <a:moveTo>
                    <a:pt x="0" y="1250442"/>
                  </a:moveTo>
                  <a:lnTo>
                    <a:pt x="0" y="1259586"/>
                  </a:lnTo>
                </a:path>
                <a:path w="553720" h="1724660">
                  <a:moveTo>
                    <a:pt x="0" y="1157477"/>
                  </a:moveTo>
                  <a:lnTo>
                    <a:pt x="0" y="1166622"/>
                  </a:lnTo>
                </a:path>
                <a:path w="553720" h="1724660">
                  <a:moveTo>
                    <a:pt x="0" y="1064514"/>
                  </a:moveTo>
                  <a:lnTo>
                    <a:pt x="0" y="1073657"/>
                  </a:lnTo>
                </a:path>
                <a:path w="553720" h="1724660">
                  <a:moveTo>
                    <a:pt x="0" y="971550"/>
                  </a:moveTo>
                  <a:lnTo>
                    <a:pt x="0" y="980693"/>
                  </a:lnTo>
                </a:path>
                <a:path w="553720" h="1724660">
                  <a:moveTo>
                    <a:pt x="0" y="877062"/>
                  </a:moveTo>
                  <a:lnTo>
                    <a:pt x="0" y="887729"/>
                  </a:lnTo>
                </a:path>
                <a:path w="553720" h="1724660">
                  <a:moveTo>
                    <a:pt x="0" y="784098"/>
                  </a:moveTo>
                  <a:lnTo>
                    <a:pt x="0" y="794765"/>
                  </a:lnTo>
                </a:path>
                <a:path w="553720" h="1724660">
                  <a:moveTo>
                    <a:pt x="0" y="691134"/>
                  </a:moveTo>
                  <a:lnTo>
                    <a:pt x="0" y="701801"/>
                  </a:lnTo>
                </a:path>
                <a:path w="553720" h="1724660">
                  <a:moveTo>
                    <a:pt x="0" y="598170"/>
                  </a:moveTo>
                  <a:lnTo>
                    <a:pt x="0" y="607313"/>
                  </a:lnTo>
                </a:path>
                <a:path w="553720" h="1724660">
                  <a:moveTo>
                    <a:pt x="0" y="505206"/>
                  </a:moveTo>
                  <a:lnTo>
                    <a:pt x="0" y="514350"/>
                  </a:lnTo>
                </a:path>
                <a:path w="553720" h="1724660">
                  <a:moveTo>
                    <a:pt x="0" y="0"/>
                  </a:moveTo>
                  <a:lnTo>
                    <a:pt x="0" y="421386"/>
                  </a:lnTo>
                </a:path>
                <a:path w="553720" h="1724660">
                  <a:moveTo>
                    <a:pt x="553211" y="1715262"/>
                  </a:moveTo>
                  <a:lnTo>
                    <a:pt x="553211" y="1724405"/>
                  </a:lnTo>
                </a:path>
                <a:path w="553720" h="1724660">
                  <a:moveTo>
                    <a:pt x="553211" y="1622298"/>
                  </a:moveTo>
                  <a:lnTo>
                    <a:pt x="553211" y="1631441"/>
                  </a:lnTo>
                </a:path>
                <a:path w="553720" h="1724660">
                  <a:moveTo>
                    <a:pt x="553211" y="1529334"/>
                  </a:moveTo>
                  <a:lnTo>
                    <a:pt x="553211" y="1538477"/>
                  </a:lnTo>
                </a:path>
                <a:path w="553720" h="1724660">
                  <a:moveTo>
                    <a:pt x="553211" y="1436370"/>
                  </a:moveTo>
                  <a:lnTo>
                    <a:pt x="553211" y="1445514"/>
                  </a:lnTo>
                </a:path>
                <a:path w="553720" h="1724660">
                  <a:moveTo>
                    <a:pt x="553211" y="1343406"/>
                  </a:moveTo>
                  <a:lnTo>
                    <a:pt x="553211" y="1352550"/>
                  </a:lnTo>
                </a:path>
                <a:path w="553720" h="1724660">
                  <a:moveTo>
                    <a:pt x="553211" y="1250442"/>
                  </a:moveTo>
                  <a:lnTo>
                    <a:pt x="553211" y="1259586"/>
                  </a:lnTo>
                </a:path>
                <a:path w="553720" h="1724660">
                  <a:moveTo>
                    <a:pt x="553211" y="1157477"/>
                  </a:moveTo>
                  <a:lnTo>
                    <a:pt x="553211" y="1166622"/>
                  </a:lnTo>
                </a:path>
                <a:path w="553720" h="1724660">
                  <a:moveTo>
                    <a:pt x="553211" y="1064514"/>
                  </a:moveTo>
                  <a:lnTo>
                    <a:pt x="553211" y="1073657"/>
                  </a:lnTo>
                </a:path>
                <a:path w="553720" h="1724660">
                  <a:moveTo>
                    <a:pt x="553211" y="971550"/>
                  </a:moveTo>
                  <a:lnTo>
                    <a:pt x="553211" y="980693"/>
                  </a:lnTo>
                </a:path>
                <a:path w="553720" h="1724660">
                  <a:moveTo>
                    <a:pt x="553211" y="877062"/>
                  </a:moveTo>
                  <a:lnTo>
                    <a:pt x="553211" y="887729"/>
                  </a:lnTo>
                </a:path>
                <a:path w="553720" h="1724660">
                  <a:moveTo>
                    <a:pt x="553211" y="784098"/>
                  </a:moveTo>
                  <a:lnTo>
                    <a:pt x="553211" y="794765"/>
                  </a:lnTo>
                </a:path>
                <a:path w="553720" h="1724660">
                  <a:moveTo>
                    <a:pt x="553211" y="691134"/>
                  </a:moveTo>
                  <a:lnTo>
                    <a:pt x="553211" y="701801"/>
                  </a:lnTo>
                </a:path>
                <a:path w="553720" h="1724660">
                  <a:moveTo>
                    <a:pt x="553211" y="0"/>
                  </a:moveTo>
                  <a:lnTo>
                    <a:pt x="553211" y="607313"/>
                  </a:lnTo>
                </a:path>
              </a:pathLst>
            </a:custGeom>
            <a:ln w="317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0258044" y="3316223"/>
              <a:ext cx="553720" cy="279400"/>
            </a:xfrm>
            <a:custGeom>
              <a:avLst/>
              <a:gdLst/>
              <a:ahLst/>
              <a:cxnLst/>
              <a:rect l="l" t="t" r="r" b="b"/>
              <a:pathLst>
                <a:path w="553720" h="279400">
                  <a:moveTo>
                    <a:pt x="0" y="92963"/>
                  </a:moveTo>
                  <a:lnTo>
                    <a:pt x="0" y="278891"/>
                  </a:lnTo>
                </a:path>
                <a:path w="553720" h="279400">
                  <a:moveTo>
                    <a:pt x="553211" y="0"/>
                  </a:moveTo>
                  <a:lnTo>
                    <a:pt x="553211" y="278891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0023347" y="3274313"/>
              <a:ext cx="1224915" cy="186055"/>
            </a:xfrm>
            <a:custGeom>
              <a:avLst/>
              <a:gdLst/>
              <a:ahLst/>
              <a:cxnLst/>
              <a:rect l="l" t="t" r="r" b="b"/>
              <a:pathLst>
                <a:path w="1224915" h="186054">
                  <a:moveTo>
                    <a:pt x="0" y="185927"/>
                  </a:moveTo>
                  <a:lnTo>
                    <a:pt x="1224533" y="185927"/>
                  </a:lnTo>
                </a:path>
                <a:path w="1224915" h="186054">
                  <a:moveTo>
                    <a:pt x="733044" y="92963"/>
                  </a:moveTo>
                  <a:lnTo>
                    <a:pt x="1224533" y="92963"/>
                  </a:lnTo>
                </a:path>
                <a:path w="1224915" h="186054">
                  <a:moveTo>
                    <a:pt x="955548" y="0"/>
                  </a:moveTo>
                  <a:lnTo>
                    <a:pt x="1224533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9982961" y="1786889"/>
              <a:ext cx="0" cy="1724660"/>
            </a:xfrm>
            <a:custGeom>
              <a:avLst/>
              <a:gdLst/>
              <a:ahLst/>
              <a:cxnLst/>
              <a:rect l="l" t="t" r="r" b="b"/>
              <a:pathLst>
                <a:path h="1724660">
                  <a:moveTo>
                    <a:pt x="0" y="1715262"/>
                  </a:moveTo>
                  <a:lnTo>
                    <a:pt x="0" y="1724405"/>
                  </a:lnTo>
                </a:path>
                <a:path h="1724660">
                  <a:moveTo>
                    <a:pt x="0" y="1622298"/>
                  </a:moveTo>
                  <a:lnTo>
                    <a:pt x="0" y="1631441"/>
                  </a:lnTo>
                </a:path>
                <a:path h="1724660">
                  <a:moveTo>
                    <a:pt x="0" y="1529334"/>
                  </a:moveTo>
                  <a:lnTo>
                    <a:pt x="0" y="1538477"/>
                  </a:lnTo>
                </a:path>
                <a:path h="1724660">
                  <a:moveTo>
                    <a:pt x="0" y="1436370"/>
                  </a:moveTo>
                  <a:lnTo>
                    <a:pt x="0" y="1445514"/>
                  </a:lnTo>
                </a:path>
                <a:path h="1724660">
                  <a:moveTo>
                    <a:pt x="0" y="1343406"/>
                  </a:moveTo>
                  <a:lnTo>
                    <a:pt x="0" y="1352550"/>
                  </a:lnTo>
                </a:path>
                <a:path h="1724660">
                  <a:moveTo>
                    <a:pt x="0" y="1250442"/>
                  </a:moveTo>
                  <a:lnTo>
                    <a:pt x="0" y="1259586"/>
                  </a:lnTo>
                </a:path>
                <a:path h="1724660">
                  <a:moveTo>
                    <a:pt x="0" y="1157477"/>
                  </a:moveTo>
                  <a:lnTo>
                    <a:pt x="0" y="1166622"/>
                  </a:lnTo>
                </a:path>
                <a:path h="1724660">
                  <a:moveTo>
                    <a:pt x="0" y="1064514"/>
                  </a:moveTo>
                  <a:lnTo>
                    <a:pt x="0" y="1073657"/>
                  </a:lnTo>
                </a:path>
                <a:path h="1724660">
                  <a:moveTo>
                    <a:pt x="0" y="971550"/>
                  </a:moveTo>
                  <a:lnTo>
                    <a:pt x="0" y="980693"/>
                  </a:lnTo>
                </a:path>
                <a:path h="1724660">
                  <a:moveTo>
                    <a:pt x="0" y="877062"/>
                  </a:moveTo>
                  <a:lnTo>
                    <a:pt x="0" y="887729"/>
                  </a:lnTo>
                </a:path>
                <a:path h="1724660">
                  <a:moveTo>
                    <a:pt x="0" y="784098"/>
                  </a:moveTo>
                  <a:lnTo>
                    <a:pt x="0" y="794765"/>
                  </a:lnTo>
                </a:path>
                <a:path h="1724660">
                  <a:moveTo>
                    <a:pt x="0" y="0"/>
                  </a:moveTo>
                  <a:lnTo>
                    <a:pt x="0" y="701801"/>
                  </a:lnTo>
                </a:path>
              </a:pathLst>
            </a:custGeom>
            <a:ln w="317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0088879" y="3409187"/>
              <a:ext cx="1159510" cy="186690"/>
            </a:xfrm>
            <a:custGeom>
              <a:avLst/>
              <a:gdLst/>
              <a:ahLst/>
              <a:cxnLst/>
              <a:rect l="l" t="t" r="r" b="b"/>
              <a:pathLst>
                <a:path w="1159509" h="186689">
                  <a:moveTo>
                    <a:pt x="0" y="144017"/>
                  </a:moveTo>
                  <a:lnTo>
                    <a:pt x="1159001" y="144017"/>
                  </a:lnTo>
                </a:path>
                <a:path w="1159509" h="186689">
                  <a:moveTo>
                    <a:pt x="447293" y="0"/>
                  </a:moveTo>
                  <a:lnTo>
                    <a:pt x="447293" y="186689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0529399" y="3041903"/>
              <a:ext cx="13970" cy="279400"/>
            </a:xfrm>
            <a:custGeom>
              <a:avLst/>
              <a:gdLst/>
              <a:ahLst/>
              <a:cxnLst/>
              <a:rect l="l" t="t" r="r" b="b"/>
              <a:pathLst>
                <a:path w="13970" h="279400">
                  <a:moveTo>
                    <a:pt x="0" y="278892"/>
                  </a:moveTo>
                  <a:lnTo>
                    <a:pt x="13549" y="278892"/>
                  </a:lnTo>
                </a:path>
                <a:path w="13970" h="279400">
                  <a:moveTo>
                    <a:pt x="2202" y="185927"/>
                  </a:moveTo>
                  <a:lnTo>
                    <a:pt x="11346" y="185927"/>
                  </a:lnTo>
                </a:path>
                <a:path w="13970" h="279400">
                  <a:moveTo>
                    <a:pt x="2202" y="92964"/>
                  </a:moveTo>
                  <a:lnTo>
                    <a:pt x="11346" y="92964"/>
                  </a:lnTo>
                </a:path>
                <a:path w="13970" h="279400">
                  <a:moveTo>
                    <a:pt x="2202" y="0"/>
                  </a:moveTo>
                  <a:lnTo>
                    <a:pt x="11346" y="0"/>
                  </a:lnTo>
                </a:path>
              </a:pathLst>
            </a:custGeom>
            <a:ln w="9143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0531601" y="1786889"/>
              <a:ext cx="9525" cy="1162050"/>
            </a:xfrm>
            <a:custGeom>
              <a:avLst/>
              <a:gdLst/>
              <a:ahLst/>
              <a:cxnLst/>
              <a:rect l="l" t="t" r="r" b="b"/>
              <a:pathLst>
                <a:path w="9525" h="1162050">
                  <a:moveTo>
                    <a:pt x="0" y="1162050"/>
                  </a:moveTo>
                  <a:lnTo>
                    <a:pt x="9144" y="1162050"/>
                  </a:lnTo>
                </a:path>
                <a:path w="9525" h="1162050">
                  <a:moveTo>
                    <a:pt x="4572" y="0"/>
                  </a:moveTo>
                  <a:lnTo>
                    <a:pt x="4572" y="1073657"/>
                  </a:lnTo>
                </a:path>
              </a:pathLst>
            </a:custGeom>
            <a:ln w="914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0945367" y="3181349"/>
              <a:ext cx="302895" cy="0"/>
            </a:xfrm>
            <a:custGeom>
              <a:avLst/>
              <a:gdLst/>
              <a:ahLst/>
              <a:cxnLst/>
              <a:rect l="l" t="t" r="r" b="b"/>
              <a:pathLst>
                <a:path w="302895">
                  <a:moveTo>
                    <a:pt x="0" y="0"/>
                  </a:moveTo>
                  <a:lnTo>
                    <a:pt x="302513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1087861" y="1786889"/>
              <a:ext cx="0" cy="1809114"/>
            </a:xfrm>
            <a:custGeom>
              <a:avLst/>
              <a:gdLst/>
              <a:ahLst/>
              <a:cxnLst/>
              <a:rect l="l" t="t" r="r" b="b"/>
              <a:pathLst>
                <a:path h="1809114">
                  <a:moveTo>
                    <a:pt x="0" y="1808988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9704831" y="3502151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9976187" y="3595497"/>
              <a:ext cx="13970" cy="0"/>
            </a:xfrm>
            <a:custGeom>
              <a:avLst/>
              <a:gdLst/>
              <a:ahLst/>
              <a:cxnLst/>
              <a:rect l="l" t="t" r="r" b="b"/>
              <a:pathLst>
                <a:path w="13970">
                  <a:moveTo>
                    <a:pt x="0" y="0"/>
                  </a:moveTo>
                  <a:lnTo>
                    <a:pt x="13549" y="0"/>
                  </a:lnTo>
                </a:path>
              </a:pathLst>
            </a:custGeom>
            <a:ln w="317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9709404" y="3325367"/>
              <a:ext cx="1047115" cy="269875"/>
            </a:xfrm>
            <a:custGeom>
              <a:avLst/>
              <a:gdLst/>
              <a:ahLst/>
              <a:cxnLst/>
              <a:rect l="l" t="t" r="r" b="b"/>
              <a:pathLst>
                <a:path w="1047115" h="269875">
                  <a:moveTo>
                    <a:pt x="313944" y="92964"/>
                  </a:moveTo>
                  <a:lnTo>
                    <a:pt x="105156" y="92964"/>
                  </a:lnTo>
                  <a:lnTo>
                    <a:pt x="105156" y="176784"/>
                  </a:lnTo>
                  <a:lnTo>
                    <a:pt x="313944" y="176784"/>
                  </a:lnTo>
                  <a:lnTo>
                    <a:pt x="313944" y="92964"/>
                  </a:lnTo>
                  <a:close/>
                </a:path>
                <a:path w="1047115" h="269875">
                  <a:moveTo>
                    <a:pt x="379476" y="185928"/>
                  </a:moveTo>
                  <a:lnTo>
                    <a:pt x="0" y="185928"/>
                  </a:lnTo>
                  <a:lnTo>
                    <a:pt x="0" y="269748"/>
                  </a:lnTo>
                  <a:lnTo>
                    <a:pt x="379476" y="269748"/>
                  </a:lnTo>
                  <a:lnTo>
                    <a:pt x="379476" y="185928"/>
                  </a:lnTo>
                  <a:close/>
                </a:path>
                <a:path w="1047115" h="269875">
                  <a:moveTo>
                    <a:pt x="1046988" y="0"/>
                  </a:moveTo>
                  <a:lnTo>
                    <a:pt x="693420" y="0"/>
                  </a:lnTo>
                  <a:lnTo>
                    <a:pt x="693420" y="83820"/>
                  </a:lnTo>
                  <a:lnTo>
                    <a:pt x="1046988" y="83820"/>
                  </a:lnTo>
                  <a:lnTo>
                    <a:pt x="1046988" y="0"/>
                  </a:lnTo>
                  <a:close/>
                </a:path>
              </a:pathLst>
            </a:custGeom>
            <a:solidFill>
              <a:srgbClr val="D1D2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0811255" y="3223259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8324088" y="1929383"/>
              <a:ext cx="2654935" cy="1386840"/>
            </a:xfrm>
            <a:custGeom>
              <a:avLst/>
              <a:gdLst/>
              <a:ahLst/>
              <a:cxnLst/>
              <a:rect l="l" t="t" r="r" b="b"/>
              <a:pathLst>
                <a:path w="2654934" h="1386839">
                  <a:moveTo>
                    <a:pt x="42672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42672" y="83820"/>
                  </a:lnTo>
                  <a:lnTo>
                    <a:pt x="42672" y="0"/>
                  </a:lnTo>
                  <a:close/>
                </a:path>
                <a:path w="2654934" h="1386839">
                  <a:moveTo>
                    <a:pt x="1493520" y="464820"/>
                  </a:moveTo>
                  <a:lnTo>
                    <a:pt x="1473708" y="464820"/>
                  </a:lnTo>
                  <a:lnTo>
                    <a:pt x="1473708" y="548640"/>
                  </a:lnTo>
                  <a:lnTo>
                    <a:pt x="1493520" y="548640"/>
                  </a:lnTo>
                  <a:lnTo>
                    <a:pt x="1493520" y="464820"/>
                  </a:lnTo>
                  <a:close/>
                </a:path>
                <a:path w="2654934" h="1386839">
                  <a:moveTo>
                    <a:pt x="1682496" y="559308"/>
                  </a:moveTo>
                  <a:lnTo>
                    <a:pt x="1655064" y="559308"/>
                  </a:lnTo>
                  <a:lnTo>
                    <a:pt x="1655064" y="641604"/>
                  </a:lnTo>
                  <a:lnTo>
                    <a:pt x="1682496" y="641604"/>
                  </a:lnTo>
                  <a:lnTo>
                    <a:pt x="1682496" y="559308"/>
                  </a:lnTo>
                  <a:close/>
                </a:path>
                <a:path w="2654934" h="1386839">
                  <a:moveTo>
                    <a:pt x="1926336" y="652272"/>
                  </a:moveTo>
                  <a:lnTo>
                    <a:pt x="1888236" y="652272"/>
                  </a:lnTo>
                  <a:lnTo>
                    <a:pt x="1888236" y="734568"/>
                  </a:lnTo>
                  <a:lnTo>
                    <a:pt x="1926336" y="734568"/>
                  </a:lnTo>
                  <a:lnTo>
                    <a:pt x="1926336" y="652272"/>
                  </a:lnTo>
                  <a:close/>
                </a:path>
                <a:path w="2654934" h="1386839">
                  <a:moveTo>
                    <a:pt x="2100072" y="745236"/>
                  </a:moveTo>
                  <a:lnTo>
                    <a:pt x="1988820" y="745236"/>
                  </a:lnTo>
                  <a:lnTo>
                    <a:pt x="1988820" y="829056"/>
                  </a:lnTo>
                  <a:lnTo>
                    <a:pt x="2100072" y="829056"/>
                  </a:lnTo>
                  <a:lnTo>
                    <a:pt x="2100072" y="745236"/>
                  </a:lnTo>
                  <a:close/>
                </a:path>
                <a:path w="2654934" h="1386839">
                  <a:moveTo>
                    <a:pt x="2225040" y="1024128"/>
                  </a:moveTo>
                  <a:lnTo>
                    <a:pt x="2156460" y="1024128"/>
                  </a:lnTo>
                  <a:lnTo>
                    <a:pt x="2156460" y="1107948"/>
                  </a:lnTo>
                  <a:lnTo>
                    <a:pt x="2225040" y="1107948"/>
                  </a:lnTo>
                  <a:lnTo>
                    <a:pt x="2225040" y="1024128"/>
                  </a:lnTo>
                  <a:close/>
                </a:path>
                <a:path w="2654934" h="1386839">
                  <a:moveTo>
                    <a:pt x="2282952" y="931164"/>
                  </a:moveTo>
                  <a:lnTo>
                    <a:pt x="2097024" y="931164"/>
                  </a:lnTo>
                  <a:lnTo>
                    <a:pt x="2097024" y="1014984"/>
                  </a:lnTo>
                  <a:lnTo>
                    <a:pt x="2282952" y="1014984"/>
                  </a:lnTo>
                  <a:lnTo>
                    <a:pt x="2282952" y="931164"/>
                  </a:lnTo>
                  <a:close/>
                </a:path>
                <a:path w="2654934" h="1386839">
                  <a:moveTo>
                    <a:pt x="2511552" y="1117092"/>
                  </a:moveTo>
                  <a:lnTo>
                    <a:pt x="2375916" y="1117092"/>
                  </a:lnTo>
                  <a:lnTo>
                    <a:pt x="2375916" y="1200912"/>
                  </a:lnTo>
                  <a:lnTo>
                    <a:pt x="2511552" y="1200912"/>
                  </a:lnTo>
                  <a:lnTo>
                    <a:pt x="2511552" y="1117092"/>
                  </a:lnTo>
                  <a:close/>
                </a:path>
                <a:path w="2654934" h="1386839">
                  <a:moveTo>
                    <a:pt x="2621280" y="1210056"/>
                  </a:moveTo>
                  <a:lnTo>
                    <a:pt x="2385060" y="1210056"/>
                  </a:lnTo>
                  <a:lnTo>
                    <a:pt x="2385060" y="1293876"/>
                  </a:lnTo>
                  <a:lnTo>
                    <a:pt x="2621280" y="1293876"/>
                  </a:lnTo>
                  <a:lnTo>
                    <a:pt x="2621280" y="1210056"/>
                  </a:lnTo>
                  <a:close/>
                </a:path>
                <a:path w="2654934" h="1386839">
                  <a:moveTo>
                    <a:pt x="2654808" y="1303020"/>
                  </a:moveTo>
                  <a:lnTo>
                    <a:pt x="2353056" y="1303020"/>
                  </a:lnTo>
                  <a:lnTo>
                    <a:pt x="2353056" y="1386840"/>
                  </a:lnTo>
                  <a:lnTo>
                    <a:pt x="2654808" y="1386840"/>
                  </a:lnTo>
                  <a:lnTo>
                    <a:pt x="2654808" y="1303020"/>
                  </a:lnTo>
                  <a:close/>
                </a:path>
              </a:pathLst>
            </a:custGeom>
            <a:solidFill>
              <a:srgbClr val="D1D2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9599675" y="3511295"/>
              <a:ext cx="109855" cy="83820"/>
            </a:xfrm>
            <a:custGeom>
              <a:avLst/>
              <a:gdLst/>
              <a:ahLst/>
              <a:cxnLst/>
              <a:rect l="l" t="t" r="r" b="b"/>
              <a:pathLst>
                <a:path w="109854" h="83820">
                  <a:moveTo>
                    <a:pt x="0" y="83820"/>
                  </a:moveTo>
                  <a:lnTo>
                    <a:pt x="109727" y="83820"/>
                  </a:lnTo>
                  <a:lnTo>
                    <a:pt x="109727" y="0"/>
                  </a:lnTo>
                  <a:lnTo>
                    <a:pt x="0" y="0"/>
                  </a:lnTo>
                  <a:lnTo>
                    <a:pt x="0" y="83820"/>
                  </a:lnTo>
                  <a:close/>
                </a:path>
              </a:pathLst>
            </a:custGeom>
            <a:solidFill>
              <a:srgbClr val="43CF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9704831" y="3409187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9724644" y="3418331"/>
              <a:ext cx="90170" cy="83820"/>
            </a:xfrm>
            <a:custGeom>
              <a:avLst/>
              <a:gdLst/>
              <a:ahLst/>
              <a:cxnLst/>
              <a:rect l="l" t="t" r="r" b="b"/>
              <a:pathLst>
                <a:path w="90170" h="83820">
                  <a:moveTo>
                    <a:pt x="0" y="83820"/>
                  </a:moveTo>
                  <a:lnTo>
                    <a:pt x="89916" y="83820"/>
                  </a:lnTo>
                  <a:lnTo>
                    <a:pt x="89916" y="0"/>
                  </a:lnTo>
                  <a:lnTo>
                    <a:pt x="0" y="0"/>
                  </a:lnTo>
                  <a:lnTo>
                    <a:pt x="0" y="83820"/>
                  </a:lnTo>
                  <a:close/>
                </a:path>
              </a:pathLst>
            </a:custGeom>
            <a:solidFill>
              <a:srgbClr val="43CF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10258044" y="3316223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10280904" y="2767583"/>
              <a:ext cx="428625" cy="641985"/>
            </a:xfrm>
            <a:custGeom>
              <a:avLst/>
              <a:gdLst/>
              <a:ahLst/>
              <a:cxnLst/>
              <a:rect l="l" t="t" r="r" b="b"/>
              <a:pathLst>
                <a:path w="428625" h="641985">
                  <a:moveTo>
                    <a:pt x="121920" y="557784"/>
                  </a:moveTo>
                  <a:lnTo>
                    <a:pt x="0" y="557784"/>
                  </a:lnTo>
                  <a:lnTo>
                    <a:pt x="0" y="641604"/>
                  </a:lnTo>
                  <a:lnTo>
                    <a:pt x="121920" y="641604"/>
                  </a:lnTo>
                  <a:lnTo>
                    <a:pt x="121920" y="557784"/>
                  </a:lnTo>
                  <a:close/>
                </a:path>
                <a:path w="428625" h="641985">
                  <a:moveTo>
                    <a:pt x="134112" y="0"/>
                  </a:moveTo>
                  <a:lnTo>
                    <a:pt x="83820" y="0"/>
                  </a:lnTo>
                  <a:lnTo>
                    <a:pt x="83820" y="83820"/>
                  </a:lnTo>
                  <a:lnTo>
                    <a:pt x="134112" y="83820"/>
                  </a:lnTo>
                  <a:lnTo>
                    <a:pt x="134112" y="0"/>
                  </a:lnTo>
                  <a:close/>
                </a:path>
                <a:path w="428625" h="641985">
                  <a:moveTo>
                    <a:pt x="140208" y="92964"/>
                  </a:moveTo>
                  <a:lnTo>
                    <a:pt x="80772" y="92964"/>
                  </a:lnTo>
                  <a:lnTo>
                    <a:pt x="80772" y="176784"/>
                  </a:lnTo>
                  <a:lnTo>
                    <a:pt x="140208" y="176784"/>
                  </a:lnTo>
                  <a:lnTo>
                    <a:pt x="140208" y="92964"/>
                  </a:lnTo>
                  <a:close/>
                </a:path>
                <a:path w="428625" h="641985">
                  <a:moveTo>
                    <a:pt x="199644" y="185928"/>
                  </a:moveTo>
                  <a:lnTo>
                    <a:pt x="129540" y="185928"/>
                  </a:lnTo>
                  <a:lnTo>
                    <a:pt x="129540" y="269748"/>
                  </a:lnTo>
                  <a:lnTo>
                    <a:pt x="199644" y="269748"/>
                  </a:lnTo>
                  <a:lnTo>
                    <a:pt x="199644" y="185928"/>
                  </a:lnTo>
                  <a:close/>
                </a:path>
                <a:path w="428625" h="641985">
                  <a:moveTo>
                    <a:pt x="396240" y="464820"/>
                  </a:moveTo>
                  <a:lnTo>
                    <a:pt x="266700" y="464820"/>
                  </a:lnTo>
                  <a:lnTo>
                    <a:pt x="266700" y="548640"/>
                  </a:lnTo>
                  <a:lnTo>
                    <a:pt x="396240" y="548640"/>
                  </a:lnTo>
                  <a:lnTo>
                    <a:pt x="396240" y="464820"/>
                  </a:lnTo>
                  <a:close/>
                </a:path>
                <a:path w="428625" h="641985">
                  <a:moveTo>
                    <a:pt x="419100" y="278892"/>
                  </a:moveTo>
                  <a:lnTo>
                    <a:pt x="326136" y="278892"/>
                  </a:lnTo>
                  <a:lnTo>
                    <a:pt x="326136" y="362712"/>
                  </a:lnTo>
                  <a:lnTo>
                    <a:pt x="419100" y="362712"/>
                  </a:lnTo>
                  <a:lnTo>
                    <a:pt x="419100" y="278892"/>
                  </a:lnTo>
                  <a:close/>
                </a:path>
                <a:path w="428625" h="641985">
                  <a:moveTo>
                    <a:pt x="428244" y="371856"/>
                  </a:moveTo>
                  <a:lnTo>
                    <a:pt x="316992" y="371856"/>
                  </a:lnTo>
                  <a:lnTo>
                    <a:pt x="316992" y="455676"/>
                  </a:lnTo>
                  <a:lnTo>
                    <a:pt x="428244" y="455676"/>
                  </a:lnTo>
                  <a:lnTo>
                    <a:pt x="428244" y="371856"/>
                  </a:lnTo>
                  <a:close/>
                </a:path>
              </a:pathLst>
            </a:custGeom>
            <a:solidFill>
              <a:srgbClr val="43CF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10258044" y="2758439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8324088" y="1929383"/>
              <a:ext cx="1988820" cy="829310"/>
            </a:xfrm>
            <a:custGeom>
              <a:avLst/>
              <a:gdLst/>
              <a:ahLst/>
              <a:cxnLst/>
              <a:rect l="l" t="t" r="r" b="b"/>
              <a:pathLst>
                <a:path w="1988820" h="829310">
                  <a:moveTo>
                    <a:pt x="42672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42672" y="83820"/>
                  </a:lnTo>
                  <a:lnTo>
                    <a:pt x="42672" y="0"/>
                  </a:lnTo>
                  <a:close/>
                </a:path>
                <a:path w="1988820" h="829310">
                  <a:moveTo>
                    <a:pt x="167640" y="92964"/>
                  </a:moveTo>
                  <a:lnTo>
                    <a:pt x="158496" y="92964"/>
                  </a:lnTo>
                  <a:lnTo>
                    <a:pt x="158496" y="176784"/>
                  </a:lnTo>
                  <a:lnTo>
                    <a:pt x="167640" y="176784"/>
                  </a:lnTo>
                  <a:lnTo>
                    <a:pt x="167640" y="92964"/>
                  </a:lnTo>
                  <a:close/>
                </a:path>
                <a:path w="1988820" h="829310">
                  <a:moveTo>
                    <a:pt x="381000" y="185928"/>
                  </a:moveTo>
                  <a:lnTo>
                    <a:pt x="368808" y="185928"/>
                  </a:lnTo>
                  <a:lnTo>
                    <a:pt x="368808" y="269748"/>
                  </a:lnTo>
                  <a:lnTo>
                    <a:pt x="381000" y="269748"/>
                  </a:lnTo>
                  <a:lnTo>
                    <a:pt x="381000" y="185928"/>
                  </a:lnTo>
                  <a:close/>
                </a:path>
                <a:path w="1988820" h="829310">
                  <a:moveTo>
                    <a:pt x="688848" y="278892"/>
                  </a:moveTo>
                  <a:lnTo>
                    <a:pt x="673608" y="278892"/>
                  </a:lnTo>
                  <a:lnTo>
                    <a:pt x="673608" y="362712"/>
                  </a:lnTo>
                  <a:lnTo>
                    <a:pt x="688848" y="362712"/>
                  </a:lnTo>
                  <a:lnTo>
                    <a:pt x="688848" y="278892"/>
                  </a:lnTo>
                  <a:close/>
                </a:path>
                <a:path w="1988820" h="829310">
                  <a:moveTo>
                    <a:pt x="1083564" y="371856"/>
                  </a:moveTo>
                  <a:lnTo>
                    <a:pt x="1065276" y="371856"/>
                  </a:lnTo>
                  <a:lnTo>
                    <a:pt x="1065276" y="455676"/>
                  </a:lnTo>
                  <a:lnTo>
                    <a:pt x="1083564" y="455676"/>
                  </a:lnTo>
                  <a:lnTo>
                    <a:pt x="1083564" y="371856"/>
                  </a:lnTo>
                  <a:close/>
                </a:path>
                <a:path w="1988820" h="829310">
                  <a:moveTo>
                    <a:pt x="1473708" y="464820"/>
                  </a:moveTo>
                  <a:lnTo>
                    <a:pt x="1450848" y="464820"/>
                  </a:lnTo>
                  <a:lnTo>
                    <a:pt x="1450848" y="548640"/>
                  </a:lnTo>
                  <a:lnTo>
                    <a:pt x="1473708" y="548640"/>
                  </a:lnTo>
                  <a:lnTo>
                    <a:pt x="1473708" y="464820"/>
                  </a:lnTo>
                  <a:close/>
                </a:path>
                <a:path w="1988820" h="829310">
                  <a:moveTo>
                    <a:pt x="1655064" y="559308"/>
                  </a:moveTo>
                  <a:lnTo>
                    <a:pt x="1627632" y="559308"/>
                  </a:lnTo>
                  <a:lnTo>
                    <a:pt x="1627632" y="641604"/>
                  </a:lnTo>
                  <a:lnTo>
                    <a:pt x="1655064" y="641604"/>
                  </a:lnTo>
                  <a:lnTo>
                    <a:pt x="1655064" y="559308"/>
                  </a:lnTo>
                  <a:close/>
                </a:path>
                <a:path w="1988820" h="829310">
                  <a:moveTo>
                    <a:pt x="1888236" y="652272"/>
                  </a:moveTo>
                  <a:lnTo>
                    <a:pt x="1853184" y="652272"/>
                  </a:lnTo>
                  <a:lnTo>
                    <a:pt x="1853184" y="734568"/>
                  </a:lnTo>
                  <a:lnTo>
                    <a:pt x="1888236" y="734568"/>
                  </a:lnTo>
                  <a:lnTo>
                    <a:pt x="1888236" y="652272"/>
                  </a:lnTo>
                  <a:close/>
                </a:path>
                <a:path w="1988820" h="829310">
                  <a:moveTo>
                    <a:pt x="1988820" y="745236"/>
                  </a:moveTo>
                  <a:lnTo>
                    <a:pt x="1947672" y="745236"/>
                  </a:lnTo>
                  <a:lnTo>
                    <a:pt x="1947672" y="829056"/>
                  </a:lnTo>
                  <a:lnTo>
                    <a:pt x="1988820" y="829056"/>
                  </a:lnTo>
                  <a:lnTo>
                    <a:pt x="1988820" y="745236"/>
                  </a:lnTo>
                  <a:close/>
                </a:path>
              </a:pathLst>
            </a:custGeom>
            <a:solidFill>
              <a:srgbClr val="43CF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9153144" y="3502151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8869762" y="3595497"/>
              <a:ext cx="567055" cy="0"/>
            </a:xfrm>
            <a:custGeom>
              <a:avLst/>
              <a:gdLst/>
              <a:ahLst/>
              <a:cxnLst/>
              <a:rect l="l" t="t" r="r" b="b"/>
              <a:pathLst>
                <a:path w="567054">
                  <a:moveTo>
                    <a:pt x="0" y="0"/>
                  </a:moveTo>
                  <a:lnTo>
                    <a:pt x="13549" y="0"/>
                  </a:lnTo>
                </a:path>
                <a:path w="567054">
                  <a:moveTo>
                    <a:pt x="553211" y="0"/>
                  </a:moveTo>
                  <a:lnTo>
                    <a:pt x="566761" y="0"/>
                  </a:lnTo>
                </a:path>
              </a:pathLst>
            </a:custGeom>
            <a:ln w="317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8324087" y="3511295"/>
              <a:ext cx="1275715" cy="83820"/>
            </a:xfrm>
            <a:custGeom>
              <a:avLst/>
              <a:gdLst/>
              <a:ahLst/>
              <a:cxnLst/>
              <a:rect l="l" t="t" r="r" b="b"/>
              <a:pathLst>
                <a:path w="1275715" h="83820">
                  <a:moveTo>
                    <a:pt x="1275588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275588" y="83820"/>
                  </a:lnTo>
                  <a:lnTo>
                    <a:pt x="1275588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8599931" y="3409187"/>
              <a:ext cx="553720" cy="9525"/>
            </a:xfrm>
            <a:custGeom>
              <a:avLst/>
              <a:gdLst/>
              <a:ahLst/>
              <a:cxnLst/>
              <a:rect l="l" t="t" r="r" b="b"/>
              <a:pathLst>
                <a:path w="553720" h="9525">
                  <a:moveTo>
                    <a:pt x="0" y="0"/>
                  </a:moveTo>
                  <a:lnTo>
                    <a:pt x="0" y="9143"/>
                  </a:lnTo>
                </a:path>
                <a:path w="553720" h="9525">
                  <a:moveTo>
                    <a:pt x="553212" y="0"/>
                  </a:moveTo>
                  <a:lnTo>
                    <a:pt x="553212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8324087" y="3418331"/>
              <a:ext cx="1400810" cy="83820"/>
            </a:xfrm>
            <a:custGeom>
              <a:avLst/>
              <a:gdLst/>
              <a:ahLst/>
              <a:cxnLst/>
              <a:rect l="l" t="t" r="r" b="b"/>
              <a:pathLst>
                <a:path w="1400809" h="83820">
                  <a:moveTo>
                    <a:pt x="1400555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400555" y="83820"/>
                  </a:lnTo>
                  <a:lnTo>
                    <a:pt x="1400555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8599931" y="3316223"/>
              <a:ext cx="1104900" cy="9525"/>
            </a:xfrm>
            <a:custGeom>
              <a:avLst/>
              <a:gdLst/>
              <a:ahLst/>
              <a:cxnLst/>
              <a:rect l="l" t="t" r="r" b="b"/>
              <a:pathLst>
                <a:path w="1104900" h="9525">
                  <a:moveTo>
                    <a:pt x="0" y="0"/>
                  </a:moveTo>
                  <a:lnTo>
                    <a:pt x="0" y="9143"/>
                  </a:lnTo>
                </a:path>
                <a:path w="1104900" h="9525">
                  <a:moveTo>
                    <a:pt x="553212" y="0"/>
                  </a:moveTo>
                  <a:lnTo>
                    <a:pt x="553212" y="9143"/>
                  </a:lnTo>
                </a:path>
                <a:path w="1104900" h="9525">
                  <a:moveTo>
                    <a:pt x="1104900" y="0"/>
                  </a:moveTo>
                  <a:lnTo>
                    <a:pt x="110490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8324087" y="3325367"/>
              <a:ext cx="1957070" cy="83820"/>
            </a:xfrm>
            <a:custGeom>
              <a:avLst/>
              <a:gdLst/>
              <a:ahLst/>
              <a:cxnLst/>
              <a:rect l="l" t="t" r="r" b="b"/>
              <a:pathLst>
                <a:path w="1957070" h="83820">
                  <a:moveTo>
                    <a:pt x="1956816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956816" y="83820"/>
                  </a:lnTo>
                  <a:lnTo>
                    <a:pt x="1956816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8599931" y="3223259"/>
              <a:ext cx="1658620" cy="9525"/>
            </a:xfrm>
            <a:custGeom>
              <a:avLst/>
              <a:gdLst/>
              <a:ahLst/>
              <a:cxnLst/>
              <a:rect l="l" t="t" r="r" b="b"/>
              <a:pathLst>
                <a:path w="1658620" h="9525">
                  <a:moveTo>
                    <a:pt x="0" y="0"/>
                  </a:moveTo>
                  <a:lnTo>
                    <a:pt x="0" y="9143"/>
                  </a:lnTo>
                </a:path>
                <a:path w="1658620" h="9525">
                  <a:moveTo>
                    <a:pt x="553212" y="0"/>
                  </a:moveTo>
                  <a:lnTo>
                    <a:pt x="553212" y="9143"/>
                  </a:lnTo>
                </a:path>
                <a:path w="1658620" h="9525">
                  <a:moveTo>
                    <a:pt x="1104900" y="0"/>
                  </a:moveTo>
                  <a:lnTo>
                    <a:pt x="1104900" y="9143"/>
                  </a:lnTo>
                </a:path>
                <a:path w="1658620" h="9525">
                  <a:moveTo>
                    <a:pt x="1658112" y="0"/>
                  </a:moveTo>
                  <a:lnTo>
                    <a:pt x="1658112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8324087" y="3232403"/>
              <a:ext cx="2223770" cy="83820"/>
            </a:xfrm>
            <a:custGeom>
              <a:avLst/>
              <a:gdLst/>
              <a:ahLst/>
              <a:cxnLst/>
              <a:rect l="l" t="t" r="r" b="b"/>
              <a:pathLst>
                <a:path w="2223770" h="83820">
                  <a:moveTo>
                    <a:pt x="2223516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223516" y="83820"/>
                  </a:lnTo>
                  <a:lnTo>
                    <a:pt x="2223516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8599931" y="3130295"/>
              <a:ext cx="1658620" cy="9525"/>
            </a:xfrm>
            <a:custGeom>
              <a:avLst/>
              <a:gdLst/>
              <a:ahLst/>
              <a:cxnLst/>
              <a:rect l="l" t="t" r="r" b="b"/>
              <a:pathLst>
                <a:path w="1658620" h="9525">
                  <a:moveTo>
                    <a:pt x="0" y="0"/>
                  </a:moveTo>
                  <a:lnTo>
                    <a:pt x="0" y="9143"/>
                  </a:lnTo>
                </a:path>
                <a:path w="1658620" h="9525">
                  <a:moveTo>
                    <a:pt x="553212" y="0"/>
                  </a:moveTo>
                  <a:lnTo>
                    <a:pt x="553212" y="9143"/>
                  </a:lnTo>
                </a:path>
                <a:path w="1658620" h="9525">
                  <a:moveTo>
                    <a:pt x="1104900" y="0"/>
                  </a:moveTo>
                  <a:lnTo>
                    <a:pt x="1104900" y="9143"/>
                  </a:lnTo>
                </a:path>
                <a:path w="1658620" h="9525">
                  <a:moveTo>
                    <a:pt x="1658112" y="0"/>
                  </a:moveTo>
                  <a:lnTo>
                    <a:pt x="1658112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8324087" y="3139439"/>
              <a:ext cx="2273935" cy="83820"/>
            </a:xfrm>
            <a:custGeom>
              <a:avLst/>
              <a:gdLst/>
              <a:ahLst/>
              <a:cxnLst/>
              <a:rect l="l" t="t" r="r" b="b"/>
              <a:pathLst>
                <a:path w="2273934" h="83819">
                  <a:moveTo>
                    <a:pt x="2273807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273807" y="83820"/>
                  </a:lnTo>
                  <a:lnTo>
                    <a:pt x="2273807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8599931" y="3037331"/>
              <a:ext cx="1658620" cy="9525"/>
            </a:xfrm>
            <a:custGeom>
              <a:avLst/>
              <a:gdLst/>
              <a:ahLst/>
              <a:cxnLst/>
              <a:rect l="l" t="t" r="r" b="b"/>
              <a:pathLst>
                <a:path w="1658620" h="9525">
                  <a:moveTo>
                    <a:pt x="0" y="0"/>
                  </a:moveTo>
                  <a:lnTo>
                    <a:pt x="0" y="9143"/>
                  </a:lnTo>
                </a:path>
                <a:path w="1658620" h="9525">
                  <a:moveTo>
                    <a:pt x="553212" y="0"/>
                  </a:moveTo>
                  <a:lnTo>
                    <a:pt x="553212" y="9143"/>
                  </a:lnTo>
                </a:path>
                <a:path w="1658620" h="9525">
                  <a:moveTo>
                    <a:pt x="1104900" y="0"/>
                  </a:moveTo>
                  <a:lnTo>
                    <a:pt x="1104900" y="9143"/>
                  </a:lnTo>
                </a:path>
                <a:path w="1658620" h="9525">
                  <a:moveTo>
                    <a:pt x="1658112" y="0"/>
                  </a:moveTo>
                  <a:lnTo>
                    <a:pt x="1658112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8324087" y="3046475"/>
              <a:ext cx="2283460" cy="83820"/>
            </a:xfrm>
            <a:custGeom>
              <a:avLst/>
              <a:gdLst/>
              <a:ahLst/>
              <a:cxnLst/>
              <a:rect l="l" t="t" r="r" b="b"/>
              <a:pathLst>
                <a:path w="2283459" h="83819">
                  <a:moveTo>
                    <a:pt x="2282952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282952" y="83820"/>
                  </a:lnTo>
                  <a:lnTo>
                    <a:pt x="2282952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8599931" y="2944367"/>
              <a:ext cx="1658620" cy="9525"/>
            </a:xfrm>
            <a:custGeom>
              <a:avLst/>
              <a:gdLst/>
              <a:ahLst/>
              <a:cxnLst/>
              <a:rect l="l" t="t" r="r" b="b"/>
              <a:pathLst>
                <a:path w="1658620" h="9525">
                  <a:moveTo>
                    <a:pt x="0" y="0"/>
                  </a:moveTo>
                  <a:lnTo>
                    <a:pt x="0" y="9144"/>
                  </a:lnTo>
                </a:path>
                <a:path w="1658620" h="9525">
                  <a:moveTo>
                    <a:pt x="553212" y="0"/>
                  </a:moveTo>
                  <a:lnTo>
                    <a:pt x="553212" y="9144"/>
                  </a:lnTo>
                </a:path>
                <a:path w="1658620" h="9525">
                  <a:moveTo>
                    <a:pt x="1104900" y="0"/>
                  </a:moveTo>
                  <a:lnTo>
                    <a:pt x="1104900" y="9144"/>
                  </a:lnTo>
                </a:path>
                <a:path w="1658620" h="9525">
                  <a:moveTo>
                    <a:pt x="1658112" y="0"/>
                  </a:moveTo>
                  <a:lnTo>
                    <a:pt x="1658112" y="9144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8324087" y="2953511"/>
              <a:ext cx="2086610" cy="83820"/>
            </a:xfrm>
            <a:custGeom>
              <a:avLst/>
              <a:gdLst/>
              <a:ahLst/>
              <a:cxnLst/>
              <a:rect l="l" t="t" r="r" b="b"/>
              <a:pathLst>
                <a:path w="2086609" h="83819">
                  <a:moveTo>
                    <a:pt x="2086355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086355" y="83820"/>
                  </a:lnTo>
                  <a:lnTo>
                    <a:pt x="2086355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8599931" y="2851403"/>
              <a:ext cx="1658620" cy="9525"/>
            </a:xfrm>
            <a:custGeom>
              <a:avLst/>
              <a:gdLst/>
              <a:ahLst/>
              <a:cxnLst/>
              <a:rect l="l" t="t" r="r" b="b"/>
              <a:pathLst>
                <a:path w="1658620" h="9525">
                  <a:moveTo>
                    <a:pt x="0" y="0"/>
                  </a:moveTo>
                  <a:lnTo>
                    <a:pt x="0" y="9143"/>
                  </a:lnTo>
                </a:path>
                <a:path w="1658620" h="9525">
                  <a:moveTo>
                    <a:pt x="553212" y="0"/>
                  </a:moveTo>
                  <a:lnTo>
                    <a:pt x="553212" y="9143"/>
                  </a:lnTo>
                </a:path>
                <a:path w="1658620" h="9525">
                  <a:moveTo>
                    <a:pt x="1104900" y="0"/>
                  </a:moveTo>
                  <a:lnTo>
                    <a:pt x="1104900" y="9143"/>
                  </a:lnTo>
                </a:path>
                <a:path w="1658620" h="9525">
                  <a:moveTo>
                    <a:pt x="1658112" y="0"/>
                  </a:moveTo>
                  <a:lnTo>
                    <a:pt x="1658112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8324087" y="2860547"/>
              <a:ext cx="2037714" cy="83820"/>
            </a:xfrm>
            <a:custGeom>
              <a:avLst/>
              <a:gdLst/>
              <a:ahLst/>
              <a:cxnLst/>
              <a:rect l="l" t="t" r="r" b="b"/>
              <a:pathLst>
                <a:path w="2037715" h="83819">
                  <a:moveTo>
                    <a:pt x="2037588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037588" y="83820"/>
                  </a:lnTo>
                  <a:lnTo>
                    <a:pt x="2037588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8599931" y="2758439"/>
              <a:ext cx="1104900" cy="9525"/>
            </a:xfrm>
            <a:custGeom>
              <a:avLst/>
              <a:gdLst/>
              <a:ahLst/>
              <a:cxnLst/>
              <a:rect l="l" t="t" r="r" b="b"/>
              <a:pathLst>
                <a:path w="1104900" h="9525">
                  <a:moveTo>
                    <a:pt x="0" y="0"/>
                  </a:moveTo>
                  <a:lnTo>
                    <a:pt x="0" y="9143"/>
                  </a:lnTo>
                </a:path>
                <a:path w="1104900" h="9525">
                  <a:moveTo>
                    <a:pt x="553212" y="0"/>
                  </a:moveTo>
                  <a:lnTo>
                    <a:pt x="553212" y="9143"/>
                  </a:lnTo>
                </a:path>
                <a:path w="1104900" h="9525">
                  <a:moveTo>
                    <a:pt x="1104900" y="0"/>
                  </a:moveTo>
                  <a:lnTo>
                    <a:pt x="110490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8324087" y="2767583"/>
              <a:ext cx="2040889" cy="83820"/>
            </a:xfrm>
            <a:custGeom>
              <a:avLst/>
              <a:gdLst/>
              <a:ahLst/>
              <a:cxnLst/>
              <a:rect l="l" t="t" r="r" b="b"/>
              <a:pathLst>
                <a:path w="2040890" h="83819">
                  <a:moveTo>
                    <a:pt x="2040636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040636" y="83820"/>
                  </a:lnTo>
                  <a:lnTo>
                    <a:pt x="2040636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8599931" y="2663951"/>
              <a:ext cx="1104900" cy="10795"/>
            </a:xfrm>
            <a:custGeom>
              <a:avLst/>
              <a:gdLst/>
              <a:ahLst/>
              <a:cxnLst/>
              <a:rect l="l" t="t" r="r" b="b"/>
              <a:pathLst>
                <a:path w="1104900" h="10794">
                  <a:moveTo>
                    <a:pt x="0" y="0"/>
                  </a:moveTo>
                  <a:lnTo>
                    <a:pt x="0" y="10667"/>
                  </a:lnTo>
                </a:path>
                <a:path w="1104900" h="10794">
                  <a:moveTo>
                    <a:pt x="553212" y="0"/>
                  </a:moveTo>
                  <a:lnTo>
                    <a:pt x="553212" y="10667"/>
                  </a:lnTo>
                </a:path>
                <a:path w="1104900" h="10794">
                  <a:moveTo>
                    <a:pt x="1104900" y="0"/>
                  </a:moveTo>
                  <a:lnTo>
                    <a:pt x="1104900" y="10667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8324087" y="2674619"/>
              <a:ext cx="1948180" cy="83820"/>
            </a:xfrm>
            <a:custGeom>
              <a:avLst/>
              <a:gdLst/>
              <a:ahLst/>
              <a:cxnLst/>
              <a:rect l="l" t="t" r="r" b="b"/>
              <a:pathLst>
                <a:path w="1948179" h="83819">
                  <a:moveTo>
                    <a:pt x="1947672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947672" y="83820"/>
                  </a:lnTo>
                  <a:lnTo>
                    <a:pt x="1947672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8599931" y="2570987"/>
              <a:ext cx="1104900" cy="10795"/>
            </a:xfrm>
            <a:custGeom>
              <a:avLst/>
              <a:gdLst/>
              <a:ahLst/>
              <a:cxnLst/>
              <a:rect l="l" t="t" r="r" b="b"/>
              <a:pathLst>
                <a:path w="1104900" h="10794">
                  <a:moveTo>
                    <a:pt x="0" y="0"/>
                  </a:moveTo>
                  <a:lnTo>
                    <a:pt x="0" y="10667"/>
                  </a:lnTo>
                </a:path>
                <a:path w="1104900" h="10794">
                  <a:moveTo>
                    <a:pt x="553212" y="0"/>
                  </a:moveTo>
                  <a:lnTo>
                    <a:pt x="553212" y="10667"/>
                  </a:lnTo>
                </a:path>
                <a:path w="1104900" h="10794">
                  <a:moveTo>
                    <a:pt x="1104900" y="0"/>
                  </a:moveTo>
                  <a:lnTo>
                    <a:pt x="1104900" y="10667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8324087" y="2581655"/>
              <a:ext cx="1853564" cy="82550"/>
            </a:xfrm>
            <a:custGeom>
              <a:avLst/>
              <a:gdLst/>
              <a:ahLst/>
              <a:cxnLst/>
              <a:rect l="l" t="t" r="r" b="b"/>
              <a:pathLst>
                <a:path w="1853565" h="82550">
                  <a:moveTo>
                    <a:pt x="1853183" y="0"/>
                  </a:moveTo>
                  <a:lnTo>
                    <a:pt x="0" y="0"/>
                  </a:lnTo>
                  <a:lnTo>
                    <a:pt x="0" y="82296"/>
                  </a:lnTo>
                  <a:lnTo>
                    <a:pt x="1853183" y="82296"/>
                  </a:lnTo>
                  <a:lnTo>
                    <a:pt x="1853183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8599931" y="2478023"/>
              <a:ext cx="1104900" cy="10795"/>
            </a:xfrm>
            <a:custGeom>
              <a:avLst/>
              <a:gdLst/>
              <a:ahLst/>
              <a:cxnLst/>
              <a:rect l="l" t="t" r="r" b="b"/>
              <a:pathLst>
                <a:path w="1104900" h="10794">
                  <a:moveTo>
                    <a:pt x="0" y="0"/>
                  </a:moveTo>
                  <a:lnTo>
                    <a:pt x="0" y="10667"/>
                  </a:lnTo>
                </a:path>
                <a:path w="1104900" h="10794">
                  <a:moveTo>
                    <a:pt x="553212" y="0"/>
                  </a:moveTo>
                  <a:lnTo>
                    <a:pt x="553212" y="10667"/>
                  </a:lnTo>
                </a:path>
                <a:path w="1104900" h="10794">
                  <a:moveTo>
                    <a:pt x="1104900" y="0"/>
                  </a:moveTo>
                  <a:lnTo>
                    <a:pt x="1104900" y="10667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8324087" y="2488691"/>
              <a:ext cx="1628139" cy="82550"/>
            </a:xfrm>
            <a:custGeom>
              <a:avLst/>
              <a:gdLst/>
              <a:ahLst/>
              <a:cxnLst/>
              <a:rect l="l" t="t" r="r" b="b"/>
              <a:pathLst>
                <a:path w="1628140" h="82550">
                  <a:moveTo>
                    <a:pt x="1627631" y="0"/>
                  </a:moveTo>
                  <a:lnTo>
                    <a:pt x="0" y="0"/>
                  </a:lnTo>
                  <a:lnTo>
                    <a:pt x="0" y="82296"/>
                  </a:lnTo>
                  <a:lnTo>
                    <a:pt x="1627631" y="82296"/>
                  </a:lnTo>
                  <a:lnTo>
                    <a:pt x="1627631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8599931" y="2385059"/>
              <a:ext cx="553720" cy="9525"/>
            </a:xfrm>
            <a:custGeom>
              <a:avLst/>
              <a:gdLst/>
              <a:ahLst/>
              <a:cxnLst/>
              <a:rect l="l" t="t" r="r" b="b"/>
              <a:pathLst>
                <a:path w="553720" h="9525">
                  <a:moveTo>
                    <a:pt x="0" y="0"/>
                  </a:moveTo>
                  <a:lnTo>
                    <a:pt x="0" y="9143"/>
                  </a:lnTo>
                </a:path>
                <a:path w="553720" h="9525">
                  <a:moveTo>
                    <a:pt x="553212" y="0"/>
                  </a:moveTo>
                  <a:lnTo>
                    <a:pt x="553212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8324087" y="2394203"/>
              <a:ext cx="1450975" cy="83820"/>
            </a:xfrm>
            <a:custGeom>
              <a:avLst/>
              <a:gdLst/>
              <a:ahLst/>
              <a:cxnLst/>
              <a:rect l="l" t="t" r="r" b="b"/>
              <a:pathLst>
                <a:path w="1450975" h="83819">
                  <a:moveTo>
                    <a:pt x="1450848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450848" y="83820"/>
                  </a:lnTo>
                  <a:lnTo>
                    <a:pt x="1450848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8599931" y="2292095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8324087" y="2301239"/>
              <a:ext cx="1065530" cy="83820"/>
            </a:xfrm>
            <a:custGeom>
              <a:avLst/>
              <a:gdLst/>
              <a:ahLst/>
              <a:cxnLst/>
              <a:rect l="l" t="t" r="r" b="b"/>
              <a:pathLst>
                <a:path w="1065529" h="83819">
                  <a:moveTo>
                    <a:pt x="1065276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065276" y="83820"/>
                  </a:lnTo>
                  <a:lnTo>
                    <a:pt x="1065276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8599931" y="2199131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8324088" y="1929383"/>
              <a:ext cx="673735" cy="363220"/>
            </a:xfrm>
            <a:custGeom>
              <a:avLst/>
              <a:gdLst/>
              <a:ahLst/>
              <a:cxnLst/>
              <a:rect l="l" t="t" r="r" b="b"/>
              <a:pathLst>
                <a:path w="673734" h="363219">
                  <a:moveTo>
                    <a:pt x="39624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39624" y="83820"/>
                  </a:lnTo>
                  <a:lnTo>
                    <a:pt x="39624" y="0"/>
                  </a:lnTo>
                  <a:close/>
                </a:path>
                <a:path w="673734" h="363219">
                  <a:moveTo>
                    <a:pt x="158496" y="92964"/>
                  </a:moveTo>
                  <a:lnTo>
                    <a:pt x="0" y="92964"/>
                  </a:lnTo>
                  <a:lnTo>
                    <a:pt x="0" y="176784"/>
                  </a:lnTo>
                  <a:lnTo>
                    <a:pt x="158496" y="176784"/>
                  </a:lnTo>
                  <a:lnTo>
                    <a:pt x="158496" y="92964"/>
                  </a:lnTo>
                  <a:close/>
                </a:path>
                <a:path w="673734" h="363219">
                  <a:moveTo>
                    <a:pt x="368808" y="185928"/>
                  </a:moveTo>
                  <a:lnTo>
                    <a:pt x="0" y="185928"/>
                  </a:lnTo>
                  <a:lnTo>
                    <a:pt x="0" y="269748"/>
                  </a:lnTo>
                  <a:lnTo>
                    <a:pt x="368808" y="269748"/>
                  </a:lnTo>
                  <a:lnTo>
                    <a:pt x="368808" y="185928"/>
                  </a:lnTo>
                  <a:close/>
                </a:path>
                <a:path w="673734" h="363219">
                  <a:moveTo>
                    <a:pt x="673608" y="278892"/>
                  </a:moveTo>
                  <a:lnTo>
                    <a:pt x="0" y="278892"/>
                  </a:lnTo>
                  <a:lnTo>
                    <a:pt x="0" y="362712"/>
                  </a:lnTo>
                  <a:lnTo>
                    <a:pt x="673608" y="362712"/>
                  </a:lnTo>
                  <a:lnTo>
                    <a:pt x="673608" y="278892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7211651" y="3595497"/>
              <a:ext cx="567055" cy="0"/>
            </a:xfrm>
            <a:custGeom>
              <a:avLst/>
              <a:gdLst/>
              <a:ahLst/>
              <a:cxnLst/>
              <a:rect l="l" t="t" r="r" b="b"/>
              <a:pathLst>
                <a:path w="567054">
                  <a:moveTo>
                    <a:pt x="0" y="0"/>
                  </a:moveTo>
                  <a:lnTo>
                    <a:pt x="13549" y="0"/>
                  </a:lnTo>
                </a:path>
                <a:path w="567054">
                  <a:moveTo>
                    <a:pt x="553212" y="0"/>
                  </a:moveTo>
                  <a:lnTo>
                    <a:pt x="566761" y="0"/>
                  </a:lnTo>
                </a:path>
              </a:pathLst>
            </a:custGeom>
            <a:ln w="317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7083551" y="3511295"/>
              <a:ext cx="1240790" cy="83820"/>
            </a:xfrm>
            <a:custGeom>
              <a:avLst/>
              <a:gdLst/>
              <a:ahLst/>
              <a:cxnLst/>
              <a:rect l="l" t="t" r="r" b="b"/>
              <a:pathLst>
                <a:path w="1240790" h="83820">
                  <a:moveTo>
                    <a:pt x="1240536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240536" y="83820"/>
                  </a:lnTo>
                  <a:lnTo>
                    <a:pt x="1240536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7493507" y="3409187"/>
              <a:ext cx="553720" cy="9525"/>
            </a:xfrm>
            <a:custGeom>
              <a:avLst/>
              <a:gdLst/>
              <a:ahLst/>
              <a:cxnLst/>
              <a:rect l="l" t="t" r="r" b="b"/>
              <a:pathLst>
                <a:path w="553720" h="9525">
                  <a:moveTo>
                    <a:pt x="0" y="0"/>
                  </a:moveTo>
                  <a:lnTo>
                    <a:pt x="0" y="9143"/>
                  </a:lnTo>
                </a:path>
                <a:path w="553720" h="9525">
                  <a:moveTo>
                    <a:pt x="553212" y="0"/>
                  </a:moveTo>
                  <a:lnTo>
                    <a:pt x="553212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6934199" y="3418331"/>
              <a:ext cx="1390015" cy="83820"/>
            </a:xfrm>
            <a:custGeom>
              <a:avLst/>
              <a:gdLst/>
              <a:ahLst/>
              <a:cxnLst/>
              <a:rect l="l" t="t" r="r" b="b"/>
              <a:pathLst>
                <a:path w="1390015" h="83820">
                  <a:moveTo>
                    <a:pt x="1389888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389888" y="83820"/>
                  </a:lnTo>
                  <a:lnTo>
                    <a:pt x="1389888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6941819" y="3316223"/>
              <a:ext cx="1104900" cy="9525"/>
            </a:xfrm>
            <a:custGeom>
              <a:avLst/>
              <a:gdLst/>
              <a:ahLst/>
              <a:cxnLst/>
              <a:rect l="l" t="t" r="r" b="b"/>
              <a:pathLst>
                <a:path w="1104900" h="9525">
                  <a:moveTo>
                    <a:pt x="0" y="0"/>
                  </a:moveTo>
                  <a:lnTo>
                    <a:pt x="0" y="9143"/>
                  </a:lnTo>
                </a:path>
                <a:path w="1104900" h="9525">
                  <a:moveTo>
                    <a:pt x="551687" y="0"/>
                  </a:moveTo>
                  <a:lnTo>
                    <a:pt x="551687" y="9143"/>
                  </a:lnTo>
                </a:path>
                <a:path w="1104900" h="9525">
                  <a:moveTo>
                    <a:pt x="1104900" y="0"/>
                  </a:moveTo>
                  <a:lnTo>
                    <a:pt x="110490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6397751" y="3325367"/>
              <a:ext cx="1926589" cy="83820"/>
            </a:xfrm>
            <a:custGeom>
              <a:avLst/>
              <a:gdLst/>
              <a:ahLst/>
              <a:cxnLst/>
              <a:rect l="l" t="t" r="r" b="b"/>
              <a:pathLst>
                <a:path w="1926590" h="83820">
                  <a:moveTo>
                    <a:pt x="1926336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926336" y="83820"/>
                  </a:lnTo>
                  <a:lnTo>
                    <a:pt x="1926336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6388607" y="3223259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6941819" y="3223259"/>
              <a:ext cx="1104900" cy="9525"/>
            </a:xfrm>
            <a:custGeom>
              <a:avLst/>
              <a:gdLst/>
              <a:ahLst/>
              <a:cxnLst/>
              <a:rect l="l" t="t" r="r" b="b"/>
              <a:pathLst>
                <a:path w="1104900" h="9525">
                  <a:moveTo>
                    <a:pt x="0" y="0"/>
                  </a:moveTo>
                  <a:lnTo>
                    <a:pt x="0" y="9143"/>
                  </a:lnTo>
                </a:path>
                <a:path w="1104900" h="9525">
                  <a:moveTo>
                    <a:pt x="551687" y="0"/>
                  </a:moveTo>
                  <a:lnTo>
                    <a:pt x="551687" y="9143"/>
                  </a:lnTo>
                </a:path>
                <a:path w="1104900" h="9525">
                  <a:moveTo>
                    <a:pt x="1104900" y="0"/>
                  </a:moveTo>
                  <a:lnTo>
                    <a:pt x="110490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6134099" y="3232403"/>
              <a:ext cx="2190115" cy="83820"/>
            </a:xfrm>
            <a:custGeom>
              <a:avLst/>
              <a:gdLst/>
              <a:ahLst/>
              <a:cxnLst/>
              <a:rect l="l" t="t" r="r" b="b"/>
              <a:pathLst>
                <a:path w="2190115" h="83820">
                  <a:moveTo>
                    <a:pt x="2189988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189988" y="83820"/>
                  </a:lnTo>
                  <a:lnTo>
                    <a:pt x="2189988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6388607" y="3130295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6941819" y="3130295"/>
              <a:ext cx="1104900" cy="9525"/>
            </a:xfrm>
            <a:custGeom>
              <a:avLst/>
              <a:gdLst/>
              <a:ahLst/>
              <a:cxnLst/>
              <a:rect l="l" t="t" r="r" b="b"/>
              <a:pathLst>
                <a:path w="1104900" h="9525">
                  <a:moveTo>
                    <a:pt x="0" y="0"/>
                  </a:moveTo>
                  <a:lnTo>
                    <a:pt x="0" y="9143"/>
                  </a:lnTo>
                </a:path>
                <a:path w="1104900" h="9525">
                  <a:moveTo>
                    <a:pt x="551687" y="0"/>
                  </a:moveTo>
                  <a:lnTo>
                    <a:pt x="551687" y="9143"/>
                  </a:lnTo>
                </a:path>
                <a:path w="1104900" h="9525">
                  <a:moveTo>
                    <a:pt x="1104900" y="0"/>
                  </a:moveTo>
                  <a:lnTo>
                    <a:pt x="110490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5981699" y="3139439"/>
              <a:ext cx="2342515" cy="83820"/>
            </a:xfrm>
            <a:custGeom>
              <a:avLst/>
              <a:gdLst/>
              <a:ahLst/>
              <a:cxnLst/>
              <a:rect l="l" t="t" r="r" b="b"/>
              <a:pathLst>
                <a:path w="2342515" h="83819">
                  <a:moveTo>
                    <a:pt x="2342388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342388" y="83820"/>
                  </a:lnTo>
                  <a:lnTo>
                    <a:pt x="2342388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6388607" y="3037331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6941819" y="3037331"/>
              <a:ext cx="1104900" cy="9525"/>
            </a:xfrm>
            <a:custGeom>
              <a:avLst/>
              <a:gdLst/>
              <a:ahLst/>
              <a:cxnLst/>
              <a:rect l="l" t="t" r="r" b="b"/>
              <a:pathLst>
                <a:path w="1104900" h="9525">
                  <a:moveTo>
                    <a:pt x="0" y="0"/>
                  </a:moveTo>
                  <a:lnTo>
                    <a:pt x="0" y="9143"/>
                  </a:lnTo>
                </a:path>
                <a:path w="1104900" h="9525">
                  <a:moveTo>
                    <a:pt x="551687" y="0"/>
                  </a:moveTo>
                  <a:lnTo>
                    <a:pt x="551687" y="9143"/>
                  </a:lnTo>
                </a:path>
                <a:path w="1104900" h="9525">
                  <a:moveTo>
                    <a:pt x="1104900" y="0"/>
                  </a:moveTo>
                  <a:lnTo>
                    <a:pt x="110490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5989319" y="3046475"/>
              <a:ext cx="2334895" cy="83820"/>
            </a:xfrm>
            <a:custGeom>
              <a:avLst/>
              <a:gdLst/>
              <a:ahLst/>
              <a:cxnLst/>
              <a:rect l="l" t="t" r="r" b="b"/>
              <a:pathLst>
                <a:path w="2334895" h="83819">
                  <a:moveTo>
                    <a:pt x="2334768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334768" y="83820"/>
                  </a:lnTo>
                  <a:lnTo>
                    <a:pt x="2334768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6388607" y="2944367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4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6941819" y="2944367"/>
              <a:ext cx="1104900" cy="9525"/>
            </a:xfrm>
            <a:custGeom>
              <a:avLst/>
              <a:gdLst/>
              <a:ahLst/>
              <a:cxnLst/>
              <a:rect l="l" t="t" r="r" b="b"/>
              <a:pathLst>
                <a:path w="1104900" h="9525">
                  <a:moveTo>
                    <a:pt x="0" y="0"/>
                  </a:moveTo>
                  <a:lnTo>
                    <a:pt x="0" y="9144"/>
                  </a:lnTo>
                </a:path>
                <a:path w="1104900" h="9525">
                  <a:moveTo>
                    <a:pt x="551687" y="0"/>
                  </a:moveTo>
                  <a:lnTo>
                    <a:pt x="551687" y="9144"/>
                  </a:lnTo>
                </a:path>
                <a:path w="1104900" h="9525">
                  <a:moveTo>
                    <a:pt x="1104900" y="0"/>
                  </a:moveTo>
                  <a:lnTo>
                    <a:pt x="1104900" y="9144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6214871" y="2953511"/>
              <a:ext cx="2109470" cy="83820"/>
            </a:xfrm>
            <a:custGeom>
              <a:avLst/>
              <a:gdLst/>
              <a:ahLst/>
              <a:cxnLst/>
              <a:rect l="l" t="t" r="r" b="b"/>
              <a:pathLst>
                <a:path w="2109470" h="83819">
                  <a:moveTo>
                    <a:pt x="2109216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109216" y="83820"/>
                  </a:lnTo>
                  <a:lnTo>
                    <a:pt x="2109216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6388607" y="2851403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6941819" y="2851403"/>
              <a:ext cx="1104900" cy="9525"/>
            </a:xfrm>
            <a:custGeom>
              <a:avLst/>
              <a:gdLst/>
              <a:ahLst/>
              <a:cxnLst/>
              <a:rect l="l" t="t" r="r" b="b"/>
              <a:pathLst>
                <a:path w="1104900" h="9525">
                  <a:moveTo>
                    <a:pt x="0" y="0"/>
                  </a:moveTo>
                  <a:lnTo>
                    <a:pt x="0" y="9143"/>
                  </a:lnTo>
                </a:path>
                <a:path w="1104900" h="9525">
                  <a:moveTo>
                    <a:pt x="551687" y="0"/>
                  </a:moveTo>
                  <a:lnTo>
                    <a:pt x="551687" y="9143"/>
                  </a:lnTo>
                </a:path>
                <a:path w="1104900" h="9525">
                  <a:moveTo>
                    <a:pt x="1104900" y="0"/>
                  </a:moveTo>
                  <a:lnTo>
                    <a:pt x="110490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6236207" y="2860547"/>
              <a:ext cx="2087880" cy="83820"/>
            </a:xfrm>
            <a:custGeom>
              <a:avLst/>
              <a:gdLst/>
              <a:ahLst/>
              <a:cxnLst/>
              <a:rect l="l" t="t" r="r" b="b"/>
              <a:pathLst>
                <a:path w="2087879" h="83819">
                  <a:moveTo>
                    <a:pt x="2087880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087880" y="83820"/>
                  </a:lnTo>
                  <a:lnTo>
                    <a:pt x="2087880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6388607" y="2758439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6941819" y="2758439"/>
              <a:ext cx="1104900" cy="9525"/>
            </a:xfrm>
            <a:custGeom>
              <a:avLst/>
              <a:gdLst/>
              <a:ahLst/>
              <a:cxnLst/>
              <a:rect l="l" t="t" r="r" b="b"/>
              <a:pathLst>
                <a:path w="1104900" h="9525">
                  <a:moveTo>
                    <a:pt x="0" y="0"/>
                  </a:moveTo>
                  <a:lnTo>
                    <a:pt x="0" y="9143"/>
                  </a:lnTo>
                </a:path>
                <a:path w="1104900" h="9525">
                  <a:moveTo>
                    <a:pt x="551687" y="0"/>
                  </a:moveTo>
                  <a:lnTo>
                    <a:pt x="551687" y="9143"/>
                  </a:lnTo>
                </a:path>
                <a:path w="1104900" h="9525">
                  <a:moveTo>
                    <a:pt x="1104900" y="0"/>
                  </a:moveTo>
                  <a:lnTo>
                    <a:pt x="110490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6216395" y="2767583"/>
              <a:ext cx="2108200" cy="83820"/>
            </a:xfrm>
            <a:custGeom>
              <a:avLst/>
              <a:gdLst/>
              <a:ahLst/>
              <a:cxnLst/>
              <a:rect l="l" t="t" r="r" b="b"/>
              <a:pathLst>
                <a:path w="2108200" h="83819">
                  <a:moveTo>
                    <a:pt x="2107692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2107692" y="83820"/>
                  </a:lnTo>
                  <a:lnTo>
                    <a:pt x="2107692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6941819" y="2663951"/>
              <a:ext cx="1104900" cy="10795"/>
            </a:xfrm>
            <a:custGeom>
              <a:avLst/>
              <a:gdLst/>
              <a:ahLst/>
              <a:cxnLst/>
              <a:rect l="l" t="t" r="r" b="b"/>
              <a:pathLst>
                <a:path w="1104900" h="10794">
                  <a:moveTo>
                    <a:pt x="0" y="0"/>
                  </a:moveTo>
                  <a:lnTo>
                    <a:pt x="0" y="10667"/>
                  </a:lnTo>
                </a:path>
                <a:path w="1104900" h="10794">
                  <a:moveTo>
                    <a:pt x="551687" y="0"/>
                  </a:moveTo>
                  <a:lnTo>
                    <a:pt x="551687" y="10667"/>
                  </a:lnTo>
                </a:path>
                <a:path w="1104900" h="10794">
                  <a:moveTo>
                    <a:pt x="1104900" y="0"/>
                  </a:moveTo>
                  <a:lnTo>
                    <a:pt x="1104900" y="10667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6326123" y="2674619"/>
              <a:ext cx="1998345" cy="83820"/>
            </a:xfrm>
            <a:custGeom>
              <a:avLst/>
              <a:gdLst/>
              <a:ahLst/>
              <a:cxnLst/>
              <a:rect l="l" t="t" r="r" b="b"/>
              <a:pathLst>
                <a:path w="1998345" h="83819">
                  <a:moveTo>
                    <a:pt x="1997964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997964" y="83820"/>
                  </a:lnTo>
                  <a:lnTo>
                    <a:pt x="1997964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6941819" y="2570987"/>
              <a:ext cx="1104900" cy="10795"/>
            </a:xfrm>
            <a:custGeom>
              <a:avLst/>
              <a:gdLst/>
              <a:ahLst/>
              <a:cxnLst/>
              <a:rect l="l" t="t" r="r" b="b"/>
              <a:pathLst>
                <a:path w="1104900" h="10794">
                  <a:moveTo>
                    <a:pt x="0" y="0"/>
                  </a:moveTo>
                  <a:lnTo>
                    <a:pt x="0" y="10667"/>
                  </a:lnTo>
                </a:path>
                <a:path w="1104900" h="10794">
                  <a:moveTo>
                    <a:pt x="551687" y="0"/>
                  </a:moveTo>
                  <a:lnTo>
                    <a:pt x="551687" y="10667"/>
                  </a:lnTo>
                </a:path>
                <a:path w="1104900" h="10794">
                  <a:moveTo>
                    <a:pt x="1104900" y="0"/>
                  </a:moveTo>
                  <a:lnTo>
                    <a:pt x="1104900" y="10667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6385559" y="2581655"/>
              <a:ext cx="1938655" cy="82550"/>
            </a:xfrm>
            <a:custGeom>
              <a:avLst/>
              <a:gdLst/>
              <a:ahLst/>
              <a:cxnLst/>
              <a:rect l="l" t="t" r="r" b="b"/>
              <a:pathLst>
                <a:path w="1938654" h="82550">
                  <a:moveTo>
                    <a:pt x="1938528" y="0"/>
                  </a:moveTo>
                  <a:lnTo>
                    <a:pt x="0" y="0"/>
                  </a:lnTo>
                  <a:lnTo>
                    <a:pt x="0" y="82296"/>
                  </a:lnTo>
                  <a:lnTo>
                    <a:pt x="1938528" y="82296"/>
                  </a:lnTo>
                  <a:lnTo>
                    <a:pt x="1938528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6941819" y="2478023"/>
              <a:ext cx="1104900" cy="10795"/>
            </a:xfrm>
            <a:custGeom>
              <a:avLst/>
              <a:gdLst/>
              <a:ahLst/>
              <a:cxnLst/>
              <a:rect l="l" t="t" r="r" b="b"/>
              <a:pathLst>
                <a:path w="1104900" h="10794">
                  <a:moveTo>
                    <a:pt x="0" y="0"/>
                  </a:moveTo>
                  <a:lnTo>
                    <a:pt x="0" y="10667"/>
                  </a:lnTo>
                </a:path>
                <a:path w="1104900" h="10794">
                  <a:moveTo>
                    <a:pt x="551687" y="0"/>
                  </a:moveTo>
                  <a:lnTo>
                    <a:pt x="551687" y="10667"/>
                  </a:lnTo>
                </a:path>
                <a:path w="1104900" h="10794">
                  <a:moveTo>
                    <a:pt x="1104900" y="0"/>
                  </a:moveTo>
                  <a:lnTo>
                    <a:pt x="1104900" y="10667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6595871" y="2488691"/>
              <a:ext cx="1728470" cy="82550"/>
            </a:xfrm>
            <a:custGeom>
              <a:avLst/>
              <a:gdLst/>
              <a:ahLst/>
              <a:cxnLst/>
              <a:rect l="l" t="t" r="r" b="b"/>
              <a:pathLst>
                <a:path w="1728470" h="82550">
                  <a:moveTo>
                    <a:pt x="1728216" y="0"/>
                  </a:moveTo>
                  <a:lnTo>
                    <a:pt x="0" y="0"/>
                  </a:lnTo>
                  <a:lnTo>
                    <a:pt x="0" y="82296"/>
                  </a:lnTo>
                  <a:lnTo>
                    <a:pt x="1728216" y="82296"/>
                  </a:lnTo>
                  <a:lnTo>
                    <a:pt x="1728216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7493507" y="2385059"/>
              <a:ext cx="553720" cy="9525"/>
            </a:xfrm>
            <a:custGeom>
              <a:avLst/>
              <a:gdLst/>
              <a:ahLst/>
              <a:cxnLst/>
              <a:rect l="l" t="t" r="r" b="b"/>
              <a:pathLst>
                <a:path w="553720" h="9525">
                  <a:moveTo>
                    <a:pt x="0" y="0"/>
                  </a:moveTo>
                  <a:lnTo>
                    <a:pt x="0" y="9143"/>
                  </a:lnTo>
                </a:path>
                <a:path w="553720" h="9525">
                  <a:moveTo>
                    <a:pt x="553212" y="0"/>
                  </a:moveTo>
                  <a:lnTo>
                    <a:pt x="553212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6790943" y="2394203"/>
              <a:ext cx="1533525" cy="83820"/>
            </a:xfrm>
            <a:custGeom>
              <a:avLst/>
              <a:gdLst/>
              <a:ahLst/>
              <a:cxnLst/>
              <a:rect l="l" t="t" r="r" b="b"/>
              <a:pathLst>
                <a:path w="1533525" h="83819">
                  <a:moveTo>
                    <a:pt x="1533144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533144" y="83820"/>
                  </a:lnTo>
                  <a:lnTo>
                    <a:pt x="1533144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8046719" y="2292095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7171943" y="2301239"/>
              <a:ext cx="1152525" cy="83820"/>
            </a:xfrm>
            <a:custGeom>
              <a:avLst/>
              <a:gdLst/>
              <a:ahLst/>
              <a:cxnLst/>
              <a:rect l="l" t="t" r="r" b="b"/>
              <a:pathLst>
                <a:path w="1152525" h="83819">
                  <a:moveTo>
                    <a:pt x="1152144" y="0"/>
                  </a:moveTo>
                  <a:lnTo>
                    <a:pt x="0" y="0"/>
                  </a:lnTo>
                  <a:lnTo>
                    <a:pt x="0" y="83820"/>
                  </a:lnTo>
                  <a:lnTo>
                    <a:pt x="1152144" y="83820"/>
                  </a:lnTo>
                  <a:lnTo>
                    <a:pt x="1152144" y="0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8046719" y="2199131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h="9525">
                  <a:moveTo>
                    <a:pt x="0" y="0"/>
                  </a:moveTo>
                  <a:lnTo>
                    <a:pt x="0" y="9143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7531608" y="1929383"/>
              <a:ext cx="792480" cy="363220"/>
            </a:xfrm>
            <a:custGeom>
              <a:avLst/>
              <a:gdLst/>
              <a:ahLst/>
              <a:cxnLst/>
              <a:rect l="l" t="t" r="r" b="b"/>
              <a:pathLst>
                <a:path w="792479" h="363219">
                  <a:moveTo>
                    <a:pt x="792467" y="278892"/>
                  </a:moveTo>
                  <a:lnTo>
                    <a:pt x="0" y="278892"/>
                  </a:lnTo>
                  <a:lnTo>
                    <a:pt x="0" y="362712"/>
                  </a:lnTo>
                  <a:lnTo>
                    <a:pt x="792467" y="362712"/>
                  </a:lnTo>
                  <a:lnTo>
                    <a:pt x="792467" y="278892"/>
                  </a:lnTo>
                  <a:close/>
                </a:path>
                <a:path w="792479" h="363219">
                  <a:moveTo>
                    <a:pt x="792467" y="0"/>
                  </a:moveTo>
                  <a:lnTo>
                    <a:pt x="691896" y="0"/>
                  </a:lnTo>
                  <a:lnTo>
                    <a:pt x="691896" y="83820"/>
                  </a:lnTo>
                  <a:lnTo>
                    <a:pt x="792467" y="83820"/>
                  </a:lnTo>
                  <a:lnTo>
                    <a:pt x="792467" y="0"/>
                  </a:lnTo>
                  <a:close/>
                </a:path>
                <a:path w="792479" h="363219">
                  <a:moveTo>
                    <a:pt x="792480" y="185928"/>
                  </a:moveTo>
                  <a:lnTo>
                    <a:pt x="286512" y="185928"/>
                  </a:lnTo>
                  <a:lnTo>
                    <a:pt x="286512" y="269748"/>
                  </a:lnTo>
                  <a:lnTo>
                    <a:pt x="792480" y="269748"/>
                  </a:lnTo>
                  <a:lnTo>
                    <a:pt x="792480" y="185928"/>
                  </a:lnTo>
                  <a:close/>
                </a:path>
                <a:path w="792479" h="363219">
                  <a:moveTo>
                    <a:pt x="792480" y="92964"/>
                  </a:moveTo>
                  <a:lnTo>
                    <a:pt x="515112" y="92964"/>
                  </a:lnTo>
                  <a:lnTo>
                    <a:pt x="515112" y="176784"/>
                  </a:lnTo>
                  <a:lnTo>
                    <a:pt x="792480" y="176784"/>
                  </a:lnTo>
                  <a:lnTo>
                    <a:pt x="792480" y="92964"/>
                  </a:lnTo>
                  <a:close/>
                </a:path>
              </a:pathLst>
            </a:custGeom>
            <a:solidFill>
              <a:srgbClr val="EC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0" name="object 130"/>
          <p:cNvSpPr txBox="1"/>
          <p:nvPr/>
        </p:nvSpPr>
        <p:spPr>
          <a:xfrm>
            <a:off x="6446011" y="1756410"/>
            <a:ext cx="44132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Carlito"/>
                <a:cs typeface="Carlito"/>
              </a:rPr>
              <a:t>Fe</a:t>
            </a:r>
            <a:r>
              <a:rPr sz="1100" dirty="0">
                <a:latin typeface="Carlito"/>
                <a:cs typeface="Carlito"/>
              </a:rPr>
              <a:t>male</a:t>
            </a:r>
            <a:endParaRPr sz="1100">
              <a:latin typeface="Carlito"/>
              <a:cs typeface="Carlito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9826879" y="1756410"/>
            <a:ext cx="31496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Carlito"/>
                <a:cs typeface="Carlito"/>
              </a:rPr>
              <a:t>Male</a:t>
            </a:r>
            <a:endParaRPr sz="1100">
              <a:latin typeface="Carlito"/>
              <a:cs typeface="Carlito"/>
            </a:endParaRPr>
          </a:p>
        </p:txBody>
      </p:sp>
      <p:sp>
        <p:nvSpPr>
          <p:cNvPr id="132" name="object 132"/>
          <p:cNvSpPr/>
          <p:nvPr/>
        </p:nvSpPr>
        <p:spPr>
          <a:xfrm>
            <a:off x="8324088" y="1786127"/>
            <a:ext cx="0" cy="1809114"/>
          </a:xfrm>
          <a:custGeom>
            <a:avLst/>
            <a:gdLst/>
            <a:ahLst/>
            <a:cxnLst/>
            <a:rect l="l" t="t" r="r" b="b"/>
            <a:pathLst>
              <a:path h="1809114">
                <a:moveTo>
                  <a:pt x="0" y="1808988"/>
                </a:moveTo>
                <a:lnTo>
                  <a:pt x="0" y="0"/>
                </a:lnTo>
                <a:lnTo>
                  <a:pt x="0" y="0"/>
                </a:lnTo>
              </a:path>
            </a:pathLst>
          </a:custGeom>
          <a:ln w="5419">
            <a:solidFill>
              <a:srgbClr val="FFFFFF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 txBox="1"/>
          <p:nvPr/>
        </p:nvSpPr>
        <p:spPr>
          <a:xfrm>
            <a:off x="9835642" y="3366261"/>
            <a:ext cx="400050" cy="248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475">
              <a:lnSpc>
                <a:spcPts val="875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87.7%</a:t>
            </a:r>
            <a:endParaRPr sz="850">
              <a:latin typeface="Carlito"/>
              <a:cs typeface="Carlito"/>
            </a:endParaRPr>
          </a:p>
          <a:p>
            <a:pPr marL="12700">
              <a:lnSpc>
                <a:spcPts val="875"/>
              </a:lnSpc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78.5%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10529443" y="3273298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85.5%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10802873" y="3087116"/>
            <a:ext cx="327660" cy="248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085">
              <a:lnSpc>
                <a:spcPts val="875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91.0%</a:t>
            </a:r>
            <a:endParaRPr sz="850">
              <a:latin typeface="Carlito"/>
              <a:cs typeface="Carlito"/>
            </a:endParaRPr>
          </a:p>
          <a:p>
            <a:pPr marL="12700">
              <a:lnSpc>
                <a:spcPts val="875"/>
              </a:lnSpc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88.6%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36" name="object 136"/>
          <p:cNvSpPr txBox="1"/>
          <p:nvPr/>
        </p:nvSpPr>
        <p:spPr>
          <a:xfrm>
            <a:off x="10825733" y="2994151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94.6%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10607167" y="2900629"/>
            <a:ext cx="29527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97.</a:t>
            </a: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0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10546842" y="2807969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91.9%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10541254" y="2715005"/>
            <a:ext cx="26606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10438256" y="2622042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94.7%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10338054" y="2528697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98.0%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10105390" y="2435732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98.4%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9923526" y="2342768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98.7%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9533635" y="2249550"/>
            <a:ext cx="26606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9139555" y="2156586"/>
            <a:ext cx="26606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8831071" y="2063623"/>
            <a:ext cx="26606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8616822" y="1969973"/>
            <a:ext cx="266700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-10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8491855" y="1877313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98.5%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6442709" y="3366261"/>
            <a:ext cx="411480" cy="248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875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90.9%</a:t>
            </a:r>
            <a:endParaRPr sz="850">
              <a:latin typeface="Carlito"/>
              <a:cs typeface="Carlito"/>
            </a:endParaRPr>
          </a:p>
          <a:p>
            <a:pPr marL="128905">
              <a:lnSpc>
                <a:spcPts val="875"/>
              </a:lnSpc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80.3%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5894070" y="3273298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87.3%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5619369" y="3180080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87.3%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5469763" y="3087116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90.3%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5492622" y="2994151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94.1%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5737097" y="2900629"/>
            <a:ext cx="295275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96.</a:t>
            </a: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1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5768085" y="2807969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90.8%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5753861" y="2715005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97.0%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5870575" y="2622042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92.4%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8" name="object 158"/>
          <p:cNvSpPr txBox="1"/>
          <p:nvPr/>
        </p:nvSpPr>
        <p:spPr>
          <a:xfrm>
            <a:off x="5931534" y="2528697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96.5%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9" name="object 159"/>
          <p:cNvSpPr txBox="1"/>
          <p:nvPr/>
        </p:nvSpPr>
        <p:spPr>
          <a:xfrm>
            <a:off x="6147053" y="2435732"/>
            <a:ext cx="2952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97.8%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6375019" y="2342768"/>
            <a:ext cx="26606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61" name="object 161"/>
          <p:cNvSpPr txBox="1"/>
          <p:nvPr/>
        </p:nvSpPr>
        <p:spPr>
          <a:xfrm>
            <a:off x="6760591" y="2249550"/>
            <a:ext cx="26606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7121779" y="2156586"/>
            <a:ext cx="26606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63" name="object 163"/>
          <p:cNvSpPr txBox="1"/>
          <p:nvPr/>
        </p:nvSpPr>
        <p:spPr>
          <a:xfrm>
            <a:off x="7410068" y="2063623"/>
            <a:ext cx="26606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64" name="object 164"/>
          <p:cNvSpPr txBox="1"/>
          <p:nvPr/>
        </p:nvSpPr>
        <p:spPr>
          <a:xfrm>
            <a:off x="7642986" y="1969973"/>
            <a:ext cx="266700" cy="156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50" spc="-10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65" name="object 165"/>
          <p:cNvSpPr txBox="1"/>
          <p:nvPr/>
        </p:nvSpPr>
        <p:spPr>
          <a:xfrm>
            <a:off x="7823707" y="1877313"/>
            <a:ext cx="26606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8"/>
                </a:solidFill>
                <a:latin typeface="Carlito"/>
                <a:cs typeface="Carlito"/>
              </a:rPr>
              <a:t>&gt;</a:t>
            </a:r>
            <a:r>
              <a:rPr sz="850" dirty="0">
                <a:solidFill>
                  <a:srgbClr val="002038"/>
                </a:solidFill>
                <a:latin typeface="Carlito"/>
                <a:cs typeface="Carlito"/>
              </a:rPr>
              <a:t>99%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66" name="object 166"/>
          <p:cNvSpPr/>
          <p:nvPr/>
        </p:nvSpPr>
        <p:spPr>
          <a:xfrm>
            <a:off x="7424928" y="1458467"/>
            <a:ext cx="111760" cy="109855"/>
          </a:xfrm>
          <a:custGeom>
            <a:avLst/>
            <a:gdLst/>
            <a:ahLst/>
            <a:cxnLst/>
            <a:rect l="l" t="t" r="r" b="b"/>
            <a:pathLst>
              <a:path w="111759" h="109855">
                <a:moveTo>
                  <a:pt x="111251" y="0"/>
                </a:moveTo>
                <a:lnTo>
                  <a:pt x="0" y="0"/>
                </a:lnTo>
                <a:lnTo>
                  <a:pt x="0" y="109727"/>
                </a:lnTo>
                <a:lnTo>
                  <a:pt x="111251" y="109727"/>
                </a:lnTo>
                <a:lnTo>
                  <a:pt x="111251" y="0"/>
                </a:lnTo>
                <a:close/>
              </a:path>
            </a:pathLst>
          </a:custGeom>
          <a:solidFill>
            <a:srgbClr val="43CF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8001000" y="1458467"/>
            <a:ext cx="111760" cy="109855"/>
          </a:xfrm>
          <a:custGeom>
            <a:avLst/>
            <a:gdLst/>
            <a:ahLst/>
            <a:cxnLst/>
            <a:rect l="l" t="t" r="r" b="b"/>
            <a:pathLst>
              <a:path w="111759" h="109855">
                <a:moveTo>
                  <a:pt x="111251" y="0"/>
                </a:moveTo>
                <a:lnTo>
                  <a:pt x="0" y="0"/>
                </a:lnTo>
                <a:lnTo>
                  <a:pt x="0" y="109727"/>
                </a:lnTo>
                <a:lnTo>
                  <a:pt x="111251" y="109727"/>
                </a:lnTo>
                <a:lnTo>
                  <a:pt x="111251" y="0"/>
                </a:lnTo>
                <a:close/>
              </a:path>
            </a:pathLst>
          </a:custGeom>
          <a:solidFill>
            <a:srgbClr val="EC6E2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8577071" y="1458467"/>
            <a:ext cx="111760" cy="109855"/>
          </a:xfrm>
          <a:custGeom>
            <a:avLst/>
            <a:gdLst/>
            <a:ahLst/>
            <a:cxnLst/>
            <a:rect l="l" t="t" r="r" b="b"/>
            <a:pathLst>
              <a:path w="111759" h="109855">
                <a:moveTo>
                  <a:pt x="111251" y="0"/>
                </a:moveTo>
                <a:lnTo>
                  <a:pt x="0" y="0"/>
                </a:lnTo>
                <a:lnTo>
                  <a:pt x="0" y="109727"/>
                </a:lnTo>
                <a:lnTo>
                  <a:pt x="111251" y="109727"/>
                </a:lnTo>
                <a:lnTo>
                  <a:pt x="111251" y="0"/>
                </a:lnTo>
                <a:close/>
              </a:path>
            </a:pathLst>
          </a:custGeom>
          <a:solidFill>
            <a:srgbClr val="D1D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 txBox="1"/>
          <p:nvPr/>
        </p:nvSpPr>
        <p:spPr>
          <a:xfrm>
            <a:off x="7602093" y="1416176"/>
            <a:ext cx="33464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Dose</a:t>
            </a:r>
            <a:r>
              <a:rPr sz="850" spc="-5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1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70" name="object 170"/>
          <p:cNvSpPr txBox="1"/>
          <p:nvPr/>
        </p:nvSpPr>
        <p:spPr>
          <a:xfrm>
            <a:off x="8178165" y="1415922"/>
            <a:ext cx="33464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Dose</a:t>
            </a:r>
            <a:r>
              <a:rPr sz="850" spc="-5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2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71" name="object 171"/>
          <p:cNvSpPr txBox="1"/>
          <p:nvPr/>
        </p:nvSpPr>
        <p:spPr>
          <a:xfrm>
            <a:off x="8754871" y="1404365"/>
            <a:ext cx="518159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P</a:t>
            </a:r>
            <a:r>
              <a:rPr sz="850" spc="15" dirty="0">
                <a:solidFill>
                  <a:srgbClr val="57585B"/>
                </a:solidFill>
                <a:latin typeface="Carlito"/>
                <a:cs typeface="Carlito"/>
              </a:rPr>
              <a:t>o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pula</a:t>
            </a:r>
            <a:r>
              <a:rPr sz="850" spc="-5" dirty="0">
                <a:solidFill>
                  <a:srgbClr val="57585B"/>
                </a:solidFill>
                <a:latin typeface="Carlito"/>
                <a:cs typeface="Carlito"/>
              </a:rPr>
              <a:t>t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i</a:t>
            </a:r>
            <a:r>
              <a:rPr sz="850" spc="15" dirty="0">
                <a:solidFill>
                  <a:srgbClr val="57585B"/>
                </a:solidFill>
                <a:latin typeface="Carlito"/>
                <a:cs typeface="Carlito"/>
              </a:rPr>
              <a:t>o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n</a:t>
            </a:r>
            <a:endParaRPr sz="850">
              <a:latin typeface="Carlito"/>
              <a:cs typeface="Carlito"/>
            </a:endParaRPr>
          </a:p>
        </p:txBody>
      </p:sp>
      <p:graphicFrame>
        <p:nvGraphicFramePr>
          <p:cNvPr id="172" name="object 172"/>
          <p:cNvGraphicFramePr>
            <a:graphicFrameLocks noGrp="1"/>
          </p:cNvGraphicFramePr>
          <p:nvPr/>
        </p:nvGraphicFramePr>
        <p:xfrm>
          <a:off x="4696333" y="506856"/>
          <a:ext cx="4896485" cy="7162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2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0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10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01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921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16+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3810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50+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3810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70+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3810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2730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b="1" i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12-15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3810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6034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800" spc="-5" dirty="0">
                          <a:latin typeface="Carlito"/>
                          <a:cs typeface="Carlito"/>
                        </a:rPr>
                        <a:t>Dose</a:t>
                      </a:r>
                      <a:r>
                        <a:rPr sz="8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dirty="0">
                          <a:latin typeface="Carlito"/>
                          <a:cs typeface="Carlito"/>
                        </a:rPr>
                        <a:t>1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53975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ts val="905"/>
                        </a:lnSpc>
                      </a:pPr>
                      <a:r>
                        <a:rPr sz="800" b="1" dirty="0">
                          <a:latin typeface="Carlito"/>
                          <a:cs typeface="Carlito"/>
                        </a:rPr>
                        <a:t>94.36%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(19,456,324</a:t>
                      </a:r>
                      <a:r>
                        <a:rPr sz="800" spc="-1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doses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74930">
                        <a:lnSpc>
                          <a:spcPts val="915"/>
                        </a:lnSpc>
                      </a:pPr>
                      <a:r>
                        <a:rPr sz="800" dirty="0">
                          <a:latin typeface="Carlito"/>
                          <a:cs typeface="Carlito"/>
                        </a:rPr>
                        <a:t>/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20,619,959</a:t>
                      </a:r>
                      <a:r>
                        <a:rPr sz="8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people)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ts val="905"/>
                        </a:lnSpc>
                      </a:pPr>
                      <a:r>
                        <a:rPr sz="800" b="1" dirty="0">
                          <a:latin typeface="Carlito"/>
                          <a:cs typeface="Carlito"/>
                        </a:rPr>
                        <a:t>98.61%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(8,628,121 doses</a:t>
                      </a:r>
                      <a:r>
                        <a:rPr sz="800" spc="-1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dirty="0">
                          <a:latin typeface="Carlito"/>
                          <a:cs typeface="Carlito"/>
                        </a:rPr>
                        <a:t>/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20955">
                        <a:lnSpc>
                          <a:spcPts val="915"/>
                        </a:lnSpc>
                      </a:pPr>
                      <a:r>
                        <a:rPr sz="800" spc="-5" dirty="0">
                          <a:latin typeface="Carlito"/>
                          <a:cs typeface="Carlito"/>
                        </a:rPr>
                        <a:t>8,749,703</a:t>
                      </a:r>
                      <a:r>
                        <a:rPr sz="8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people)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5240">
                        <a:lnSpc>
                          <a:spcPts val="905"/>
                        </a:lnSpc>
                      </a:pPr>
                      <a:r>
                        <a:rPr sz="800" b="1" dirty="0">
                          <a:latin typeface="Carlito"/>
                          <a:cs typeface="Carlito"/>
                        </a:rPr>
                        <a:t>&gt;99%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(3,002,961 doses</a:t>
                      </a:r>
                      <a:r>
                        <a:rPr sz="80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dirty="0">
                          <a:latin typeface="Carlito"/>
                          <a:cs typeface="Carlito"/>
                        </a:rPr>
                        <a:t>/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15240">
                        <a:lnSpc>
                          <a:spcPts val="915"/>
                        </a:lnSpc>
                      </a:pPr>
                      <a:r>
                        <a:rPr sz="800" spc="-5" dirty="0">
                          <a:latin typeface="Carlito"/>
                          <a:cs typeface="Carlito"/>
                        </a:rPr>
                        <a:t>2,934,706</a:t>
                      </a:r>
                      <a:r>
                        <a:rPr sz="8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people)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6670">
                        <a:lnSpc>
                          <a:spcPts val="905"/>
                        </a:lnSpc>
                      </a:pPr>
                      <a:r>
                        <a:rPr sz="800" b="1" i="1" dirty="0">
                          <a:latin typeface="Carlito"/>
                          <a:cs typeface="Carlito"/>
                        </a:rPr>
                        <a:t>79.42% </a:t>
                      </a:r>
                      <a:r>
                        <a:rPr sz="800" i="1" spc="-5" dirty="0">
                          <a:latin typeface="Carlito"/>
                          <a:cs typeface="Carlito"/>
                        </a:rPr>
                        <a:t>(988,022 doses</a:t>
                      </a:r>
                      <a:r>
                        <a:rPr sz="800" i="1" spc="-1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i="1" dirty="0">
                          <a:latin typeface="Carlito"/>
                          <a:cs typeface="Carlito"/>
                        </a:rPr>
                        <a:t>/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26670">
                        <a:lnSpc>
                          <a:spcPts val="915"/>
                        </a:lnSpc>
                      </a:pPr>
                      <a:r>
                        <a:rPr sz="800" i="1" spc="-5" dirty="0">
                          <a:latin typeface="Carlito"/>
                          <a:cs typeface="Carlito"/>
                        </a:rPr>
                        <a:t>1,243,990</a:t>
                      </a:r>
                      <a:r>
                        <a:rPr sz="800" i="1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i="1" spc="-5" dirty="0">
                          <a:latin typeface="Carlito"/>
                          <a:cs typeface="Carlito"/>
                        </a:rPr>
                        <a:t>people)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6034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800" spc="-5" dirty="0">
                          <a:latin typeface="Carlito"/>
                          <a:cs typeface="Carlito"/>
                        </a:rPr>
                        <a:t>Dose</a:t>
                      </a:r>
                      <a:r>
                        <a:rPr sz="8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dirty="0">
                          <a:latin typeface="Carlito"/>
                          <a:cs typeface="Carlito"/>
                        </a:rPr>
                        <a:t>2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53975" marB="0">
                    <a:lnB w="28575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ts val="905"/>
                        </a:lnSpc>
                      </a:pPr>
                      <a:r>
                        <a:rPr sz="800" b="1" dirty="0">
                          <a:latin typeface="Carlito"/>
                          <a:cs typeface="Carlito"/>
                        </a:rPr>
                        <a:t>91.39%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(18,845,485</a:t>
                      </a:r>
                      <a:r>
                        <a:rPr sz="800" spc="-1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doses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74930">
                        <a:lnSpc>
                          <a:spcPts val="915"/>
                        </a:lnSpc>
                      </a:pPr>
                      <a:r>
                        <a:rPr sz="800" dirty="0">
                          <a:latin typeface="Carlito"/>
                          <a:cs typeface="Carlito"/>
                        </a:rPr>
                        <a:t>/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20,619,959</a:t>
                      </a:r>
                      <a:r>
                        <a:rPr sz="8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people)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ts val="905"/>
                        </a:lnSpc>
                      </a:pPr>
                      <a:r>
                        <a:rPr sz="800" b="1" dirty="0">
                          <a:latin typeface="Carlito"/>
                          <a:cs typeface="Carlito"/>
                        </a:rPr>
                        <a:t>96.65%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(8,456,724 doses</a:t>
                      </a:r>
                      <a:r>
                        <a:rPr sz="800" spc="-1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dirty="0">
                          <a:latin typeface="Carlito"/>
                          <a:cs typeface="Carlito"/>
                        </a:rPr>
                        <a:t>/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20955">
                        <a:lnSpc>
                          <a:spcPts val="915"/>
                        </a:lnSpc>
                      </a:pPr>
                      <a:r>
                        <a:rPr sz="800" spc="-5" dirty="0">
                          <a:latin typeface="Carlito"/>
                          <a:cs typeface="Carlito"/>
                        </a:rPr>
                        <a:t>8,749,703</a:t>
                      </a:r>
                      <a:r>
                        <a:rPr sz="8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people)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">
                        <a:lnSpc>
                          <a:spcPts val="905"/>
                        </a:lnSpc>
                      </a:pPr>
                      <a:r>
                        <a:rPr sz="800" b="1" dirty="0">
                          <a:latin typeface="Carlito"/>
                          <a:cs typeface="Carlito"/>
                        </a:rPr>
                        <a:t>&gt;99%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(2,938,998 doses</a:t>
                      </a:r>
                      <a:r>
                        <a:rPr sz="80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dirty="0">
                          <a:latin typeface="Carlito"/>
                          <a:cs typeface="Carlito"/>
                        </a:rPr>
                        <a:t>/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15240">
                        <a:lnSpc>
                          <a:spcPts val="915"/>
                        </a:lnSpc>
                      </a:pPr>
                      <a:r>
                        <a:rPr sz="800" spc="-5" dirty="0">
                          <a:latin typeface="Carlito"/>
                          <a:cs typeface="Carlito"/>
                        </a:rPr>
                        <a:t>2,934,706</a:t>
                      </a:r>
                      <a:r>
                        <a:rPr sz="8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spc="-5" dirty="0">
                          <a:latin typeface="Carlito"/>
                          <a:cs typeface="Carlito"/>
                        </a:rPr>
                        <a:t>people)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666666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>
                        <a:lnSpc>
                          <a:spcPts val="905"/>
                        </a:lnSpc>
                      </a:pPr>
                      <a:r>
                        <a:rPr sz="800" b="1" i="1" dirty="0">
                          <a:latin typeface="Carlito"/>
                          <a:cs typeface="Carlito"/>
                        </a:rPr>
                        <a:t>73.18% </a:t>
                      </a:r>
                      <a:r>
                        <a:rPr sz="800" i="1" spc="-5" dirty="0">
                          <a:latin typeface="Carlito"/>
                          <a:cs typeface="Carlito"/>
                        </a:rPr>
                        <a:t>(910,352 doses</a:t>
                      </a:r>
                      <a:r>
                        <a:rPr sz="800" i="1" spc="-1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i="1" dirty="0">
                          <a:latin typeface="Carlito"/>
                          <a:cs typeface="Carlito"/>
                        </a:rPr>
                        <a:t>/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26670">
                        <a:lnSpc>
                          <a:spcPts val="915"/>
                        </a:lnSpc>
                      </a:pPr>
                      <a:r>
                        <a:rPr sz="800" i="1" spc="-5" dirty="0">
                          <a:latin typeface="Carlito"/>
                          <a:cs typeface="Carlito"/>
                        </a:rPr>
                        <a:t>1,243,990</a:t>
                      </a:r>
                      <a:r>
                        <a:rPr sz="800" i="1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i="1" spc="-5" dirty="0">
                          <a:latin typeface="Carlito"/>
                          <a:cs typeface="Carlito"/>
                        </a:rPr>
                        <a:t>people)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B w="28575">
                      <a:solidFill>
                        <a:srgbClr val="666666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3" name="object 173"/>
          <p:cNvGraphicFramePr>
            <a:graphicFrameLocks noGrp="1"/>
          </p:cNvGraphicFramePr>
          <p:nvPr/>
        </p:nvGraphicFramePr>
        <p:xfrm>
          <a:off x="990600" y="3511296"/>
          <a:ext cx="10544805" cy="262926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0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02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75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1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963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4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8455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1188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7695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37350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63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44145" algn="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85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1m</a:t>
                      </a:r>
                      <a:endParaRPr sz="850">
                        <a:latin typeface="Carlito"/>
                        <a:cs typeface="Carlito"/>
                      </a:endParaRPr>
                    </a:p>
                  </a:txBody>
                  <a:tcPr marL="0" marR="0" marT="60325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090">
                        <a:lnSpc>
                          <a:spcPct val="100000"/>
                        </a:lnSpc>
                        <a:spcBef>
                          <a:spcPts val="470"/>
                        </a:spcBef>
                        <a:tabLst>
                          <a:tab pos="765175" algn="l"/>
                        </a:tabLst>
                      </a:pPr>
                      <a:r>
                        <a:rPr sz="850" spc="1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0.8m	0.6m</a:t>
                      </a:r>
                      <a:endParaRPr sz="850">
                        <a:latin typeface="Carlito"/>
                        <a:cs typeface="Carlito"/>
                      </a:endParaRPr>
                    </a:p>
                  </a:txBody>
                  <a:tcPr marL="0" marR="0" marT="5969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83820">
                      <a:solidFill>
                        <a:srgbClr val="43CFF8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6675">
                        <a:lnSpc>
                          <a:spcPts val="875"/>
                        </a:lnSpc>
                        <a:spcBef>
                          <a:spcPts val="470"/>
                        </a:spcBef>
                        <a:tabLst>
                          <a:tab pos="571500" algn="l"/>
                        </a:tabLst>
                      </a:pPr>
                      <a:r>
                        <a:rPr sz="85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0</a:t>
                      </a:r>
                      <a:r>
                        <a:rPr sz="850" spc="-1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.</a:t>
                      </a:r>
                      <a:r>
                        <a:rPr sz="85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4m	0</a:t>
                      </a:r>
                      <a:r>
                        <a:rPr sz="850" spc="-1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.</a:t>
                      </a:r>
                      <a:r>
                        <a:rPr sz="85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2m</a:t>
                      </a:r>
                      <a:endParaRPr sz="850">
                        <a:latin typeface="Carlito"/>
                        <a:cs typeface="Carlito"/>
                      </a:endParaRPr>
                    </a:p>
                    <a:p>
                      <a:pPr marL="120650">
                        <a:lnSpc>
                          <a:spcPts val="1125"/>
                        </a:lnSpc>
                      </a:pPr>
                      <a:r>
                        <a:rPr sz="1100" spc="-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Population</a:t>
                      </a:r>
                      <a:r>
                        <a:rPr sz="1100" spc="-90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(p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5969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7030">
                        <a:lnSpc>
                          <a:spcPts val="875"/>
                        </a:lnSpc>
                        <a:spcBef>
                          <a:spcPts val="470"/>
                        </a:spcBef>
                        <a:tabLst>
                          <a:tab pos="876935" algn="l"/>
                        </a:tabLst>
                      </a:pPr>
                      <a:r>
                        <a:rPr sz="85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0m	0</a:t>
                      </a:r>
                      <a:r>
                        <a:rPr sz="850" spc="-1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.</a:t>
                      </a:r>
                      <a:r>
                        <a:rPr sz="85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2m</a:t>
                      </a:r>
                      <a:endParaRPr sz="850">
                        <a:latin typeface="Carlito"/>
                        <a:cs typeface="Carlito"/>
                      </a:endParaRPr>
                    </a:p>
                    <a:p>
                      <a:pPr marL="81280" marR="75565">
                        <a:lnSpc>
                          <a:spcPts val="1125"/>
                        </a:lnSpc>
                      </a:pPr>
                      <a:r>
                        <a:rPr sz="1100" spc="-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ercentages </a:t>
                      </a:r>
                      <a:r>
                        <a:rPr sz="1100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are</a:t>
                      </a:r>
                      <a:r>
                        <a:rPr sz="1100" spc="-8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fi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5969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9259">
                        <a:lnSpc>
                          <a:spcPts val="875"/>
                        </a:lnSpc>
                        <a:spcBef>
                          <a:spcPts val="470"/>
                        </a:spcBef>
                        <a:tabLst>
                          <a:tab pos="981710" algn="l"/>
                        </a:tabLst>
                      </a:pPr>
                      <a:r>
                        <a:rPr sz="85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0</a:t>
                      </a:r>
                      <a:r>
                        <a:rPr sz="850" spc="-1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.</a:t>
                      </a:r>
                      <a:r>
                        <a:rPr sz="85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4m	0.</a:t>
                      </a:r>
                      <a:endParaRPr sz="850">
                        <a:latin typeface="Carlito"/>
                        <a:cs typeface="Carlito"/>
                      </a:endParaRPr>
                    </a:p>
                    <a:p>
                      <a:pPr marL="26034" marR="3175">
                        <a:lnSpc>
                          <a:spcPts val="1125"/>
                        </a:lnSpc>
                      </a:pPr>
                      <a:r>
                        <a:rPr sz="1100" spc="-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rst</a:t>
                      </a:r>
                      <a:r>
                        <a:rPr sz="1100" spc="-1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dose)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5969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75"/>
                        </a:spcBef>
                        <a:tabLst>
                          <a:tab pos="468630" algn="l"/>
                          <a:tab pos="1064895" algn="l"/>
                        </a:tabLst>
                      </a:pPr>
                      <a:r>
                        <a:rPr sz="850" spc="15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6m	</a:t>
                      </a:r>
                      <a:r>
                        <a:rPr sz="850" spc="10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0.8m	</a:t>
                      </a:r>
                      <a:r>
                        <a:rPr sz="850" spc="15" dirty="0">
                          <a:solidFill>
                            <a:srgbClr val="4D4D4D"/>
                          </a:solidFill>
                          <a:latin typeface="Carlito"/>
                          <a:cs typeface="Carlito"/>
                        </a:rPr>
                        <a:t>1m</a:t>
                      </a:r>
                      <a:endParaRPr sz="850">
                        <a:latin typeface="Carlito"/>
                        <a:cs typeface="Carlito"/>
                      </a:endParaRPr>
                    </a:p>
                  </a:txBody>
                  <a:tcPr marL="0" marR="0" marT="60325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0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AUS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ACT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NSW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NT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QLD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SA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29845">
                        <a:lnSpc>
                          <a:spcPts val="515"/>
                        </a:lnSpc>
                        <a:spcBef>
                          <a:spcPts val="225"/>
                        </a:spcBef>
                        <a:tabLst>
                          <a:tab pos="729615" algn="l"/>
                        </a:tabLst>
                      </a:pPr>
                      <a:r>
                        <a:rPr sz="1050" b="1" spc="-7" baseline="31746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TAS	</a:t>
                      </a:r>
                      <a:r>
                        <a:rPr sz="850" spc="10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DOH</a:t>
                      </a:r>
                      <a:r>
                        <a:rPr sz="850" spc="-4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850" spc="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(A</a:t>
                      </a:r>
                      <a:endParaRPr sz="850">
                        <a:latin typeface="Carlito"/>
                        <a:cs typeface="Carlito"/>
                      </a:endParaRPr>
                    </a:p>
                  </a:txBody>
                  <a:tcPr marL="0" marR="0" marT="28575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4135" marR="3175">
                        <a:lnSpc>
                          <a:spcPts val="515"/>
                        </a:lnSpc>
                        <a:spcBef>
                          <a:spcPts val="225"/>
                        </a:spcBef>
                      </a:pPr>
                      <a:r>
                        <a:rPr sz="850" spc="-2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ustralia</a:t>
                      </a:r>
                      <a:r>
                        <a:rPr sz="1050" b="1" spc="-37" baseline="31746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V</a:t>
                      </a:r>
                      <a:r>
                        <a:rPr sz="850" spc="-2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n</a:t>
                      </a:r>
                      <a:r>
                        <a:rPr sz="1050" b="1" spc="-37" baseline="31746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IC</a:t>
                      </a:r>
                      <a:r>
                        <a:rPr sz="850" spc="-2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Immunisatio</a:t>
                      </a:r>
                      <a:endParaRPr sz="850">
                        <a:latin typeface="Carlito"/>
                        <a:cs typeface="Carlito"/>
                      </a:endParaRPr>
                    </a:p>
                  </a:txBody>
                  <a:tcPr marL="0" marR="0" marT="28575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15"/>
                        </a:lnSpc>
                        <a:spcBef>
                          <a:spcPts val="225"/>
                        </a:spcBef>
                      </a:pPr>
                      <a:r>
                        <a:rPr sz="850" spc="10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n </a:t>
                      </a:r>
                      <a:r>
                        <a:rPr sz="850" spc="-8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Regist</a:t>
                      </a:r>
                      <a:r>
                        <a:rPr sz="1050" b="1" spc="-127" baseline="31746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</a:t>
                      </a:r>
                      <a:r>
                        <a:rPr sz="850" spc="-8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er</a:t>
                      </a:r>
                      <a:r>
                        <a:rPr sz="1050" b="1" spc="-127" baseline="31746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A</a:t>
                      </a:r>
                      <a:r>
                        <a:rPr sz="850" spc="-8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), </a:t>
                      </a:r>
                      <a:r>
                        <a:rPr sz="850" spc="10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ABS</a:t>
                      </a:r>
                      <a:r>
                        <a:rPr sz="850" spc="3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850" spc="5" dirty="0">
                          <a:solidFill>
                            <a:srgbClr val="57585B"/>
                          </a:solidFill>
                          <a:latin typeface="Carlito"/>
                          <a:cs typeface="Carlito"/>
                        </a:rPr>
                        <a:t>(Population)</a:t>
                      </a:r>
                      <a:endParaRPr sz="850">
                        <a:latin typeface="Carlito"/>
                        <a:cs typeface="Carlito"/>
                      </a:endParaRPr>
                    </a:p>
                  </a:txBody>
                  <a:tcPr marL="0" marR="0" marT="28575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80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16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 dose</a:t>
                      </a:r>
                      <a:r>
                        <a:rPr sz="700" b="1" spc="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19,456,324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347,186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6,237,395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170,021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3,728,918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1,329,015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430,208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 marR="317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5,074,440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1,935,285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934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16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 dose</a:t>
                      </a:r>
                      <a:r>
                        <a:rPr sz="700" b="1" spc="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18,845,485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342,325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6,144,349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160,645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3,561,559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1,268,272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409,580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 marR="317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4,997,681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1,778,973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7060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16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</a:t>
                      </a:r>
                      <a:r>
                        <a:rPr sz="700" b="1" spc="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population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20,619,959*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344,037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6,565,651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190,571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4,112,707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1,440,400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440,172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 marR="317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5,407,574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2,114,978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6934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16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% with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94.36%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95.00%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89.22%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90.67%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92.27%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97.74%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9055" algn="ctr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93.84%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91.50%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6680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16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% with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91.39%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93.58%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84.30%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86.60%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88.05%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93.05%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R="59055" algn="ctr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92.42%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84.11%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6933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50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 dose</a:t>
                      </a:r>
                      <a:r>
                        <a:rPr sz="700" b="1" spc="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8,628,121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134,470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2,782,097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56,712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1,691,044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653,770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215,736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72745" marR="317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2,182,700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855,437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7061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50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 dose</a:t>
                      </a:r>
                      <a:r>
                        <a:rPr sz="700" b="1" spc="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8,456,724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132,915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2,749,828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54,954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1,648,323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634,924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209,983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 marR="317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2,155,405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819,687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6680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50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</a:t>
                      </a:r>
                      <a:r>
                        <a:rPr sz="700" b="1" spc="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population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8,749,703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127,802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2,807,793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62,280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1,758,855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674,384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220,036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 marR="317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2,211,211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885,370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06933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50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% with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98.61%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91.06%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96.14%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96.94%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98.05%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R="59055" algn="ctr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98.71%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96.62%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07061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50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% with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96.65%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97.94%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88.24%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93.72%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94.15%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95.43%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055" algn="ctr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97.48%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92.58%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06756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10" dirty="0">
                          <a:latin typeface="Carlito"/>
                          <a:cs typeface="Carlito"/>
                        </a:rPr>
                        <a:t>70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 dose</a:t>
                      </a:r>
                      <a:r>
                        <a:rPr sz="700" b="1" spc="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3,002,961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43,936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985,555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11,684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580,317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244,616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79,190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R="34925" algn="ctr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754,693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281,381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06857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70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 dose</a:t>
                      </a:r>
                      <a:r>
                        <a:rPr sz="700" b="1" spc="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2,938,998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43,278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970,770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11,315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566,139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237,297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76,929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4290" algn="ctr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742,561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271,408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06934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70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</a:t>
                      </a:r>
                      <a:r>
                        <a:rPr sz="700" b="1" spc="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population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2,934,706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39,946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962,606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12,343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577,767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240,514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77,155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R="34290" algn="ctr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743,519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280,281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07061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70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% with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94.66%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25730" algn="ctr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06679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70 and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over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% with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91.67%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97.99%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98.66%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R="125730" algn="ctr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96.83%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06959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12 to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15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988,022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19,737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318,172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9,988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189,572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61,953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20,758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34290" algn="ctr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271,483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88,955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06984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12 to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15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910,352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19,083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305,224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8,630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168,852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54,813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18,589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R="34290" algn="ctr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257,967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71,052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06756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10" dirty="0">
                          <a:latin typeface="Carlito"/>
                          <a:cs typeface="Carlito"/>
                        </a:rPr>
                        <a:t>12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to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15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-</a:t>
                      </a:r>
                      <a:r>
                        <a:rPr sz="700" b="1" spc="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population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1,243,990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19,693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390,330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13,060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270,146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82,747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26,308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4925" algn="ctr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308,611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5" dirty="0">
                          <a:latin typeface="Carlito"/>
                          <a:cs typeface="Carlito"/>
                        </a:rPr>
                        <a:t>132,869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06908">
                <a:tc>
                  <a:txBody>
                    <a:bodyPr/>
                    <a:lstStyle/>
                    <a:p>
                      <a:pPr>
                        <a:lnSpc>
                          <a:spcPts val="740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12 to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15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% with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1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79.42%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0"/>
                        </a:lnSpc>
                      </a:pPr>
                      <a:r>
                        <a:rPr sz="700" spc="-5" dirty="0">
                          <a:latin typeface="Carlito"/>
                          <a:cs typeface="Carlito"/>
                        </a:rPr>
                        <a:t>&gt;99%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81.51%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76.48%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70.17%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74.87%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78.90%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R="59055" algn="ctr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87.97%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0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66.95%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solidFill>
                      <a:srgbClr val="D1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06984">
                <a:tc>
                  <a:txBody>
                    <a:bodyPr/>
                    <a:lstStyle/>
                    <a:p>
                      <a:pPr>
                        <a:lnSpc>
                          <a:spcPts val="745"/>
                        </a:lnSpc>
                      </a:pPr>
                      <a:r>
                        <a:rPr sz="700" b="1" spc="-5" dirty="0">
                          <a:latin typeface="Carlito"/>
                          <a:cs typeface="Carlito"/>
                        </a:rPr>
                        <a:t>12 to </a:t>
                      </a:r>
                      <a:r>
                        <a:rPr sz="700" b="1" spc="-10" dirty="0">
                          <a:latin typeface="Carlito"/>
                          <a:cs typeface="Carlito"/>
                        </a:rPr>
                        <a:t>15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% with dose</a:t>
                      </a:r>
                      <a:r>
                        <a:rPr sz="70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700" b="1" spc="-5" dirty="0">
                          <a:latin typeface="Carlito"/>
                          <a:cs typeface="Carlito"/>
                        </a:rPr>
                        <a:t>2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ts val="745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73.18%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ts val="745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96.90%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5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78.20%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ts val="745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66.08%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2745">
                        <a:lnSpc>
                          <a:spcPts val="745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62.50%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314" marR="76200">
                        <a:lnSpc>
                          <a:spcPts val="745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66.24%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 marR="103505">
                        <a:lnSpc>
                          <a:spcPts val="745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70.66%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9055" algn="ctr">
                        <a:lnSpc>
                          <a:spcPts val="745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83.59%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0360">
                        <a:lnSpc>
                          <a:spcPts val="745"/>
                        </a:lnSpc>
                      </a:pPr>
                      <a:r>
                        <a:rPr sz="700" spc="-10" dirty="0">
                          <a:latin typeface="Carlito"/>
                          <a:cs typeface="Carlito"/>
                        </a:rPr>
                        <a:t>53.48%</a:t>
                      </a:r>
                      <a:endParaRPr sz="700">
                        <a:latin typeface="Carlito"/>
                        <a:cs typeface="Carlito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  <p:sp>
        <p:nvSpPr>
          <p:cNvPr id="174" name="object 174"/>
          <p:cNvSpPr txBox="1"/>
          <p:nvPr/>
        </p:nvSpPr>
        <p:spPr>
          <a:xfrm>
            <a:off x="1069339" y="6118047"/>
            <a:ext cx="10104120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*National</a:t>
            </a:r>
            <a:r>
              <a:rPr sz="800" spc="2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population</a:t>
            </a:r>
            <a:r>
              <a:rPr sz="800" spc="3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will</a:t>
            </a:r>
            <a:r>
              <a:rPr sz="800" spc="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not</a:t>
            </a:r>
            <a:r>
              <a:rPr sz="800" spc="3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equal</a:t>
            </a:r>
            <a:r>
              <a:rPr sz="8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sum</a:t>
            </a:r>
            <a:r>
              <a:rPr sz="800" spc="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of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listed jurisdictions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due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to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a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small</a:t>
            </a:r>
            <a:r>
              <a:rPr sz="800" spc="-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number</a:t>
            </a:r>
            <a:r>
              <a:rPr sz="800" spc="1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of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people</a:t>
            </a:r>
            <a:r>
              <a:rPr sz="800" spc="4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counted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in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national</a:t>
            </a:r>
            <a:r>
              <a:rPr sz="8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population</a:t>
            </a:r>
            <a:r>
              <a:rPr sz="800" spc="3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residing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in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some</a:t>
            </a:r>
            <a:r>
              <a:rPr sz="800" spc="-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'other'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territories.</a:t>
            </a:r>
            <a:r>
              <a:rPr sz="800" spc="1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Sum</a:t>
            </a:r>
            <a:r>
              <a:rPr sz="800" spc="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of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state</a:t>
            </a:r>
            <a:r>
              <a:rPr sz="800" spc="1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doses</a:t>
            </a:r>
            <a:r>
              <a:rPr sz="800" spc="2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will</a:t>
            </a:r>
            <a:r>
              <a:rPr sz="800" spc="1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not</a:t>
            </a:r>
            <a:r>
              <a:rPr sz="8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add</a:t>
            </a:r>
            <a:r>
              <a:rPr sz="800" spc="2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to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national</a:t>
            </a:r>
            <a:r>
              <a:rPr sz="800" spc="2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total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as</a:t>
            </a:r>
            <a:r>
              <a:rPr sz="800" spc="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some</a:t>
            </a:r>
            <a:r>
              <a:rPr sz="800" spc="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records</a:t>
            </a:r>
            <a:endParaRPr sz="800">
              <a:latin typeface="Arial"/>
              <a:cs typeface="Arial"/>
            </a:endParaRPr>
          </a:p>
        </p:txBody>
      </p:sp>
      <p:sp>
        <p:nvSpPr>
          <p:cNvPr id="175" name="object 175"/>
          <p:cNvSpPr txBox="1"/>
          <p:nvPr/>
        </p:nvSpPr>
        <p:spPr>
          <a:xfrm>
            <a:off x="1069339" y="6227775"/>
            <a:ext cx="2266950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are unable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to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be geocoded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to a State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or</a:t>
            </a:r>
            <a:r>
              <a:rPr sz="800" spc="10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Territory.</a:t>
            </a:r>
            <a:endParaRPr sz="800">
              <a:latin typeface="Arial"/>
              <a:cs typeface="Arial"/>
            </a:endParaRPr>
          </a:p>
        </p:txBody>
      </p:sp>
      <p:sp>
        <p:nvSpPr>
          <p:cNvPr id="176" name="object 176"/>
          <p:cNvSpPr txBox="1"/>
          <p:nvPr/>
        </p:nvSpPr>
        <p:spPr>
          <a:xfrm>
            <a:off x="9916668" y="1237488"/>
            <a:ext cx="1437640" cy="405765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240" rIns="0" bIns="0" rtlCol="0">
            <a:spAutoFit/>
          </a:bodyPr>
          <a:lstStyle/>
          <a:p>
            <a:pPr marL="304165" marR="252729" indent="30480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7" name="object 177"/>
          <p:cNvSpPr txBox="1">
            <a:spLocks noGrp="1"/>
          </p:cNvSpPr>
          <p:nvPr>
            <p:ph type="title"/>
          </p:nvPr>
        </p:nvSpPr>
        <p:spPr>
          <a:xfrm>
            <a:off x="916939" y="693165"/>
            <a:ext cx="3212465" cy="600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solidFill>
                  <a:srgbClr val="3663AE"/>
                </a:solidFill>
              </a:rPr>
              <a:t>Doses </a:t>
            </a:r>
            <a:r>
              <a:rPr dirty="0">
                <a:solidFill>
                  <a:srgbClr val="3663AE"/>
                </a:solidFill>
              </a:rPr>
              <a:t>by age and</a:t>
            </a:r>
            <a:r>
              <a:rPr spc="-45" dirty="0">
                <a:solidFill>
                  <a:srgbClr val="3663AE"/>
                </a:solidFill>
              </a:rPr>
              <a:t> </a:t>
            </a:r>
            <a:r>
              <a:rPr spc="-5" dirty="0">
                <a:solidFill>
                  <a:srgbClr val="3663AE"/>
                </a:solidFill>
              </a:rPr>
              <a:t>sex</a:t>
            </a:r>
          </a:p>
          <a:p>
            <a:pPr marL="28575" algn="ctr">
              <a:lnSpc>
                <a:spcPct val="100000"/>
              </a:lnSpc>
              <a:spcBef>
                <a:spcPts val="85"/>
              </a:spcBef>
            </a:pPr>
            <a:r>
              <a:rPr sz="1300" b="0" spc="-5" dirty="0">
                <a:solidFill>
                  <a:srgbClr val="57585B"/>
                </a:solidFill>
                <a:latin typeface="Carlito"/>
                <a:cs typeface="Carlito"/>
              </a:rPr>
              <a:t>First </a:t>
            </a:r>
            <a:r>
              <a:rPr sz="1300" b="0" spc="10" dirty="0">
                <a:solidFill>
                  <a:srgbClr val="57585B"/>
                </a:solidFill>
                <a:latin typeface="Carlito"/>
                <a:cs typeface="Carlito"/>
              </a:rPr>
              <a:t>and </a:t>
            </a:r>
            <a:r>
              <a:rPr sz="1300" b="0" spc="5" dirty="0">
                <a:solidFill>
                  <a:srgbClr val="57585B"/>
                </a:solidFill>
                <a:latin typeface="Carlito"/>
                <a:cs typeface="Carlito"/>
              </a:rPr>
              <a:t>second doses </a:t>
            </a:r>
            <a:r>
              <a:rPr sz="1300" b="0" dirty="0">
                <a:solidFill>
                  <a:srgbClr val="57585B"/>
                </a:solidFill>
                <a:latin typeface="Carlito"/>
                <a:cs typeface="Carlito"/>
              </a:rPr>
              <a:t>by </a:t>
            </a:r>
            <a:r>
              <a:rPr sz="1300" b="0" spc="5" dirty="0">
                <a:solidFill>
                  <a:srgbClr val="57585B"/>
                </a:solidFill>
                <a:latin typeface="Carlito"/>
                <a:cs typeface="Carlito"/>
              </a:rPr>
              <a:t>age </a:t>
            </a:r>
            <a:r>
              <a:rPr sz="1300" b="0" spc="10" dirty="0">
                <a:solidFill>
                  <a:srgbClr val="57585B"/>
                </a:solidFill>
                <a:latin typeface="Carlito"/>
                <a:cs typeface="Carlito"/>
              </a:rPr>
              <a:t>and</a:t>
            </a:r>
            <a:r>
              <a:rPr sz="1300" b="0" spc="-6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1300" b="0" spc="-5" dirty="0">
                <a:solidFill>
                  <a:srgbClr val="57585B"/>
                </a:solidFill>
                <a:latin typeface="Carlito"/>
                <a:cs typeface="Carlito"/>
              </a:rPr>
              <a:t>sex</a:t>
            </a:r>
            <a:endParaRPr sz="1300">
              <a:latin typeface="Carlito"/>
              <a:cs typeface="Carlito"/>
            </a:endParaRPr>
          </a:p>
        </p:txBody>
      </p:sp>
    </p:spTree>
    <p:extLst>
      <p:ext uri="{BB962C8B-B14F-4D97-AF65-F5344CB8AC3E}">
        <p14:creationId xmlns:p14="http://schemas.microsoft.com/office/powerpoint/2010/main" val="887572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8327" y="651128"/>
            <a:ext cx="54413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3663AE"/>
                </a:solidFill>
                <a:latin typeface="Arial"/>
                <a:cs typeface="Arial"/>
              </a:rPr>
              <a:t>Aboriginal and </a:t>
            </a:r>
            <a:r>
              <a:rPr sz="2000" b="1" spc="-25" dirty="0">
                <a:solidFill>
                  <a:srgbClr val="3663AE"/>
                </a:solidFill>
                <a:latin typeface="Arial"/>
                <a:cs typeface="Arial"/>
              </a:rPr>
              <a:t>Torres </a:t>
            </a:r>
            <a:r>
              <a:rPr sz="2000" b="1" dirty="0">
                <a:solidFill>
                  <a:srgbClr val="3663AE"/>
                </a:solidFill>
                <a:latin typeface="Arial"/>
                <a:cs typeface="Arial"/>
              </a:rPr>
              <a:t>Strait Islander</a:t>
            </a:r>
            <a:r>
              <a:rPr sz="2000" b="1" spc="-9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663AE"/>
                </a:solidFill>
                <a:latin typeface="Arial"/>
                <a:cs typeface="Arial"/>
              </a:rPr>
              <a:t>peoples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EC6F28"/>
                </a:solidFill>
                <a:latin typeface="Arial"/>
                <a:cs typeface="Arial"/>
              </a:rPr>
              <a:t>Number of people</a:t>
            </a:r>
            <a:r>
              <a:rPr sz="2000" b="1" spc="-50" dirty="0">
                <a:solidFill>
                  <a:srgbClr val="EC6F28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EC6F28"/>
                </a:solidFill>
                <a:latin typeface="Arial"/>
                <a:cs typeface="Arial"/>
              </a:rPr>
              <a:t>vaccinated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38108" y="592286"/>
            <a:ext cx="1155700" cy="536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325"/>
              </a:lnSpc>
            </a:pPr>
            <a:r>
              <a:rPr sz="1200" b="1" spc="-5" dirty="0">
                <a:latin typeface="Arial"/>
                <a:cs typeface="Arial"/>
              </a:rPr>
              <a:t>Data as</a:t>
            </a:r>
            <a:r>
              <a:rPr sz="1200" b="1" spc="-4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at:</a:t>
            </a:r>
            <a:endParaRPr sz="1200">
              <a:latin typeface="Arial"/>
              <a:cs typeface="Arial"/>
            </a:endParaRPr>
          </a:p>
          <a:p>
            <a:pPr marL="38100" algn="ctr">
              <a:lnSpc>
                <a:spcPct val="100000"/>
              </a:lnSpc>
            </a:pPr>
            <a:r>
              <a:rPr sz="1200" b="1" spc="-30" dirty="0">
                <a:latin typeface="Arial"/>
                <a:cs typeface="Arial"/>
              </a:rPr>
              <a:t>11 </a:t>
            </a:r>
            <a:r>
              <a:rPr sz="1200" b="1" dirty="0">
                <a:latin typeface="Arial"/>
                <a:cs typeface="Arial"/>
              </a:rPr>
              <a:t>Oct</a:t>
            </a:r>
            <a:r>
              <a:rPr sz="1200" b="1" spc="-3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Updated</a:t>
            </a:r>
            <a:r>
              <a:rPr sz="1200" b="1" spc="-5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weekly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72634" y="5679135"/>
            <a:ext cx="6947534" cy="739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0480" algn="r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Source: Australian Immunisation</a:t>
            </a:r>
            <a:r>
              <a:rPr sz="900" spc="-17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Register</a:t>
            </a:r>
            <a:endParaRPr sz="9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690"/>
              </a:spcBef>
            </a:pP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*Identifying as Aboriginal and Torres Strait Islander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is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optional and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the estimated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population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may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be under</a:t>
            </a:r>
            <a:r>
              <a:rPr sz="800" spc="19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reported.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"/>
              </a:spcBef>
            </a:pP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**Includes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all</a:t>
            </a:r>
            <a:r>
              <a:rPr sz="800" spc="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Aboriginal</a:t>
            </a:r>
            <a:r>
              <a:rPr sz="800" spc="2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and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Torres</a:t>
            </a:r>
            <a:r>
              <a:rPr sz="800" spc="2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Strait</a:t>
            </a:r>
            <a:r>
              <a:rPr sz="800" spc="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Islander</a:t>
            </a:r>
            <a:r>
              <a:rPr sz="800" spc="1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peoples</a:t>
            </a:r>
            <a:r>
              <a:rPr sz="800" spc="3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4A4A4"/>
                </a:solidFill>
                <a:latin typeface="Arial"/>
                <a:cs typeface="Arial"/>
              </a:rPr>
              <a:t>who</a:t>
            </a:r>
            <a:r>
              <a:rPr sz="800" spc="4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have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received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a</a:t>
            </a:r>
            <a:r>
              <a:rPr sz="800" spc="1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vaccination,</a:t>
            </a:r>
            <a:r>
              <a:rPr sz="800" spc="1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not</a:t>
            </a:r>
            <a:r>
              <a:rPr sz="800" spc="3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limited</a:t>
            </a:r>
            <a:r>
              <a:rPr sz="800" spc="-2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to</a:t>
            </a:r>
            <a:r>
              <a:rPr sz="800" spc="1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those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administered in</a:t>
            </a:r>
            <a:r>
              <a:rPr sz="800" spc="1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an</a:t>
            </a:r>
            <a:r>
              <a:rPr sz="800" spc="1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ACCHS</a:t>
            </a:r>
            <a:r>
              <a:rPr sz="800" spc="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setting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</a:pPr>
            <a:r>
              <a:rPr sz="750" baseline="27777" dirty="0">
                <a:solidFill>
                  <a:srgbClr val="A4A4A4"/>
                </a:solidFill>
                <a:latin typeface="Arial"/>
                <a:cs typeface="Arial"/>
              </a:rPr>
              <a:t>#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ACCHS in the ACT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are currently operating as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a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Commonwealth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Vaccine Clinics so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not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included to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avoid double</a:t>
            </a:r>
            <a:r>
              <a:rPr sz="800" spc="12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counting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</a:pPr>
            <a:r>
              <a:rPr sz="750" baseline="27777" dirty="0">
                <a:solidFill>
                  <a:srgbClr val="A4A4A4"/>
                </a:solidFill>
                <a:latin typeface="Arial"/>
                <a:cs typeface="Arial"/>
              </a:rPr>
              <a:t>##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The</a:t>
            </a:r>
            <a:r>
              <a:rPr sz="800" spc="2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above</a:t>
            </a:r>
            <a:r>
              <a:rPr sz="800" spc="3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table</a:t>
            </a:r>
            <a:r>
              <a:rPr sz="800" spc="2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includes</a:t>
            </a:r>
            <a:r>
              <a:rPr sz="800" spc="1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all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 identified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Aboriginal</a:t>
            </a:r>
            <a:r>
              <a:rPr sz="800" spc="1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and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Torres</a:t>
            </a:r>
            <a:r>
              <a:rPr sz="800" spc="1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Strait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Islander</a:t>
            </a:r>
            <a:r>
              <a:rPr sz="800" spc="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people</a:t>
            </a:r>
            <a:r>
              <a:rPr sz="800" spc="3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A4A4A4"/>
                </a:solidFill>
                <a:latin typeface="Arial"/>
                <a:cs typeface="Arial"/>
              </a:rPr>
              <a:t>who</a:t>
            </a:r>
            <a:r>
              <a:rPr sz="800" spc="3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are</a:t>
            </a:r>
            <a:r>
              <a:rPr sz="800" spc="1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aged</a:t>
            </a:r>
            <a:r>
              <a:rPr sz="800" spc="3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16</a:t>
            </a:r>
            <a:r>
              <a:rPr sz="800" spc="1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and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above</a:t>
            </a:r>
            <a:r>
              <a:rPr sz="800" spc="3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by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their</a:t>
            </a:r>
            <a:r>
              <a:rPr sz="800" spc="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A4A4A4"/>
                </a:solidFill>
                <a:latin typeface="Arial"/>
                <a:cs typeface="Arial"/>
              </a:rPr>
              <a:t>state</a:t>
            </a:r>
            <a:r>
              <a:rPr sz="800" spc="35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of</a:t>
            </a:r>
            <a:r>
              <a:rPr sz="800" spc="20" dirty="0">
                <a:solidFill>
                  <a:srgbClr val="A4A4A4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A4A4A4"/>
                </a:solidFill>
                <a:latin typeface="Arial"/>
                <a:cs typeface="Arial"/>
              </a:rPr>
              <a:t>residence.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801623" y="3238690"/>
            <a:ext cx="3522345" cy="1769110"/>
            <a:chOff x="801623" y="3238690"/>
            <a:chExt cx="3522345" cy="1769110"/>
          </a:xfrm>
        </p:grpSpPr>
        <p:sp>
          <p:nvSpPr>
            <p:cNvPr id="6" name="object 6"/>
            <p:cNvSpPr/>
            <p:nvPr/>
          </p:nvSpPr>
          <p:spPr>
            <a:xfrm>
              <a:off x="1139189" y="3252977"/>
              <a:ext cx="3169920" cy="1740535"/>
            </a:xfrm>
            <a:custGeom>
              <a:avLst/>
              <a:gdLst/>
              <a:ahLst/>
              <a:cxnLst/>
              <a:rect l="l" t="t" r="r" b="b"/>
              <a:pathLst>
                <a:path w="3169920" h="1740535">
                  <a:moveTo>
                    <a:pt x="0" y="1740408"/>
                  </a:moveTo>
                  <a:lnTo>
                    <a:pt x="3169920" y="1740408"/>
                  </a:lnTo>
                  <a:lnTo>
                    <a:pt x="3169920" y="0"/>
                  </a:lnTo>
                  <a:lnTo>
                    <a:pt x="0" y="0"/>
                  </a:lnTo>
                  <a:lnTo>
                    <a:pt x="0" y="1740408"/>
                  </a:lnTo>
                  <a:close/>
                </a:path>
              </a:pathLst>
            </a:custGeom>
            <a:ln w="28575">
              <a:solidFill>
                <a:srgbClr val="3462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01623" y="3729227"/>
              <a:ext cx="694944" cy="80467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731519" y="1365694"/>
            <a:ext cx="3592195" cy="1767839"/>
            <a:chOff x="731519" y="1365694"/>
            <a:chExt cx="3592195" cy="1767839"/>
          </a:xfrm>
        </p:grpSpPr>
        <p:sp>
          <p:nvSpPr>
            <p:cNvPr id="9" name="object 9"/>
            <p:cNvSpPr/>
            <p:nvPr/>
          </p:nvSpPr>
          <p:spPr>
            <a:xfrm>
              <a:off x="1139189" y="1379982"/>
              <a:ext cx="3169920" cy="1739264"/>
            </a:xfrm>
            <a:custGeom>
              <a:avLst/>
              <a:gdLst/>
              <a:ahLst/>
              <a:cxnLst/>
              <a:rect l="l" t="t" r="r" b="b"/>
              <a:pathLst>
                <a:path w="3169920" h="1739264">
                  <a:moveTo>
                    <a:pt x="0" y="1738884"/>
                  </a:moveTo>
                  <a:lnTo>
                    <a:pt x="3169920" y="1738884"/>
                  </a:lnTo>
                  <a:lnTo>
                    <a:pt x="3169920" y="0"/>
                  </a:lnTo>
                  <a:lnTo>
                    <a:pt x="0" y="0"/>
                  </a:lnTo>
                  <a:lnTo>
                    <a:pt x="0" y="1738884"/>
                  </a:lnTo>
                  <a:close/>
                </a:path>
              </a:pathLst>
            </a:custGeom>
            <a:ln w="28574">
              <a:solidFill>
                <a:srgbClr val="3462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31519" y="1766316"/>
              <a:ext cx="848868" cy="84886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740408" y="2345436"/>
              <a:ext cx="2310765" cy="1270"/>
            </a:xfrm>
            <a:custGeom>
              <a:avLst/>
              <a:gdLst/>
              <a:ahLst/>
              <a:cxnLst/>
              <a:rect l="l" t="t" r="r" b="b"/>
              <a:pathLst>
                <a:path w="2310765" h="1269">
                  <a:moveTo>
                    <a:pt x="0" y="0"/>
                  </a:moveTo>
                  <a:lnTo>
                    <a:pt x="2310765" y="888"/>
                  </a:lnTo>
                </a:path>
              </a:pathLst>
            </a:custGeom>
            <a:ln w="6350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723770" y="1354487"/>
            <a:ext cx="2179320" cy="3568065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226060">
              <a:lnSpc>
                <a:spcPct val="100000"/>
              </a:lnSpc>
              <a:spcBef>
                <a:spcPts val="540"/>
              </a:spcBef>
            </a:pPr>
            <a:r>
              <a:rPr sz="3200" dirty="0">
                <a:solidFill>
                  <a:srgbClr val="3663AE"/>
                </a:solidFill>
                <a:latin typeface="Arial Black"/>
                <a:cs typeface="Arial Black"/>
              </a:rPr>
              <a:t>415,514</a:t>
            </a:r>
            <a:endParaRPr sz="3200">
              <a:latin typeface="Arial Black"/>
              <a:cs typeface="Arial Black"/>
            </a:endParaRPr>
          </a:p>
          <a:p>
            <a:pPr marL="247650" marR="98425" indent="-1905" algn="ctr">
              <a:lnSpc>
                <a:spcPts val="1300"/>
              </a:lnSpc>
              <a:spcBef>
                <a:spcPts val="320"/>
              </a:spcBef>
            </a:pP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people over the age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of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16  have had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at least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one</a:t>
            </a:r>
            <a:r>
              <a:rPr sz="1200" spc="-114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dose</a:t>
            </a:r>
            <a:endParaRPr sz="1200">
              <a:latin typeface="Arial"/>
              <a:cs typeface="Arial"/>
            </a:endParaRPr>
          </a:p>
          <a:p>
            <a:pPr marL="663575">
              <a:lnSpc>
                <a:spcPts val="2870"/>
              </a:lnSpc>
              <a:spcBef>
                <a:spcPts val="775"/>
              </a:spcBef>
            </a:pPr>
            <a:r>
              <a:rPr sz="2400" dirty="0">
                <a:solidFill>
                  <a:srgbClr val="3664AD"/>
                </a:solidFill>
                <a:latin typeface="Arial Black"/>
                <a:cs typeface="Arial Black"/>
              </a:rPr>
              <a:t>78.8%</a:t>
            </a:r>
            <a:endParaRPr sz="2400">
              <a:latin typeface="Arial Black"/>
              <a:cs typeface="Arial Black"/>
            </a:endParaRPr>
          </a:p>
          <a:p>
            <a:pPr marL="223520" marR="55880" algn="ctr">
              <a:lnSpc>
                <a:spcPts val="1300"/>
              </a:lnSpc>
              <a:spcBef>
                <a:spcPts val="150"/>
              </a:spcBef>
            </a:pP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of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people over the age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of</a:t>
            </a:r>
            <a:r>
              <a:rPr sz="1200" spc="-105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16  have had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at least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one</a:t>
            </a:r>
            <a:r>
              <a:rPr sz="1200" spc="-11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dose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>
              <a:latin typeface="Arial"/>
              <a:cs typeface="Arial"/>
            </a:endParaRPr>
          </a:p>
          <a:p>
            <a:pPr marL="92075">
              <a:lnSpc>
                <a:spcPct val="100000"/>
              </a:lnSpc>
            </a:pPr>
            <a:r>
              <a:rPr sz="3200" dirty="0">
                <a:solidFill>
                  <a:srgbClr val="3663AE"/>
                </a:solidFill>
                <a:latin typeface="Arial Black"/>
                <a:cs typeface="Arial Black"/>
              </a:rPr>
              <a:t>374,181</a:t>
            </a:r>
            <a:endParaRPr sz="3200">
              <a:latin typeface="Arial Black"/>
              <a:cs typeface="Arial Black"/>
            </a:endParaRPr>
          </a:p>
          <a:p>
            <a:pPr marL="298450" marR="149860" algn="ctr">
              <a:lnSpc>
                <a:spcPts val="1300"/>
              </a:lnSpc>
              <a:spcBef>
                <a:spcPts val="240"/>
              </a:spcBef>
            </a:pP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people over the age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of</a:t>
            </a:r>
            <a:r>
              <a:rPr sz="1200" spc="-9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16  are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fully</a:t>
            </a:r>
            <a:r>
              <a:rPr sz="1200" spc="-4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vaccinated</a:t>
            </a:r>
            <a:endParaRPr sz="1200">
              <a:latin typeface="Arial"/>
              <a:cs typeface="Arial"/>
            </a:endParaRPr>
          </a:p>
          <a:p>
            <a:pPr marL="584200">
              <a:lnSpc>
                <a:spcPts val="2870"/>
              </a:lnSpc>
              <a:spcBef>
                <a:spcPts val="345"/>
              </a:spcBef>
            </a:pPr>
            <a:r>
              <a:rPr sz="2400" spc="-5" dirty="0">
                <a:solidFill>
                  <a:srgbClr val="3664AD"/>
                </a:solidFill>
                <a:latin typeface="Arial Black"/>
                <a:cs typeface="Arial Black"/>
              </a:rPr>
              <a:t>71.0%</a:t>
            </a:r>
            <a:endParaRPr sz="2400">
              <a:latin typeface="Arial Black"/>
              <a:cs typeface="Arial Black"/>
            </a:endParaRPr>
          </a:p>
          <a:p>
            <a:pPr marL="570230" marR="5080" indent="-558165">
              <a:lnSpc>
                <a:spcPts val="1300"/>
              </a:lnSpc>
              <a:spcBef>
                <a:spcPts val="145"/>
              </a:spcBef>
            </a:pP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of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people over the age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of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16</a:t>
            </a:r>
            <a:r>
              <a:rPr sz="1200" spc="-10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are  </a:t>
            </a:r>
            <a:r>
              <a:rPr sz="1200" dirty="0">
                <a:solidFill>
                  <a:srgbClr val="3664AD"/>
                </a:solidFill>
                <a:latin typeface="Arial"/>
                <a:cs typeface="Arial"/>
              </a:rPr>
              <a:t>fully</a:t>
            </a:r>
            <a:r>
              <a:rPr sz="1200" spc="-3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4AD"/>
                </a:solidFill>
                <a:latin typeface="Arial"/>
                <a:cs typeface="Arial"/>
              </a:rPr>
              <a:t>vaccinated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652016" y="4197096"/>
            <a:ext cx="2310765" cy="1270"/>
          </a:xfrm>
          <a:custGeom>
            <a:avLst/>
            <a:gdLst/>
            <a:ahLst/>
            <a:cxnLst/>
            <a:rect l="l" t="t" r="r" b="b"/>
            <a:pathLst>
              <a:path w="2310765" h="1270">
                <a:moveTo>
                  <a:pt x="0" y="0"/>
                </a:moveTo>
                <a:lnTo>
                  <a:pt x="2310764" y="888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4709795" y="2616073"/>
          <a:ext cx="6767828" cy="29897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28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22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96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18718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Medicare Address</a:t>
                      </a:r>
                      <a:r>
                        <a:rPr sz="1200" spc="-3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200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State</a:t>
                      </a:r>
                      <a:r>
                        <a:rPr sz="1200" spc="-15" baseline="34722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##</a:t>
                      </a:r>
                      <a:endParaRPr sz="1200" baseline="34722">
                        <a:latin typeface="Arial"/>
                        <a:cs typeface="Arial"/>
                      </a:endParaRPr>
                    </a:p>
                  </a:txBody>
                  <a:tcPr marL="0" marR="0" marT="1143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958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Individuals Dose</a:t>
                      </a:r>
                      <a:r>
                        <a:rPr sz="1050" spc="-4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1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31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R="26034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Individuals Dose </a:t>
                      </a:r>
                      <a:r>
                        <a:rPr sz="105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1</a:t>
                      </a:r>
                      <a:r>
                        <a:rPr sz="1050" spc="-6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%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31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958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Individuals Dose</a:t>
                      </a:r>
                      <a:r>
                        <a:rPr sz="1050" spc="-4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2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31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R="444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Individuals Dose </a:t>
                      </a:r>
                      <a:r>
                        <a:rPr sz="105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2</a:t>
                      </a:r>
                      <a:r>
                        <a:rPr sz="1050" spc="-6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%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31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331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Australian Capital</a:t>
                      </a:r>
                      <a:r>
                        <a:rPr sz="1200" spc="-4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200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Territory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4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4,953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596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4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90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.7%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596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4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4,800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596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47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87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.9%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596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5777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New </a:t>
                      </a: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South</a:t>
                      </a:r>
                      <a:r>
                        <a:rPr sz="1200" spc="-3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200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Wales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5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</a:t>
                      </a:r>
                      <a:r>
                        <a:rPr sz="1100" spc="5" dirty="0">
                          <a:latin typeface="Carlito"/>
                          <a:cs typeface="Carlito"/>
                        </a:rPr>
                        <a:t>3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7,647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5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8</a:t>
                      </a:r>
                      <a:r>
                        <a:rPr sz="1100" spc="5" dirty="0">
                          <a:latin typeface="Carlito"/>
                          <a:cs typeface="Carlito"/>
                        </a:rPr>
                        <a:t>6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.2%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5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</a:t>
                      </a:r>
                      <a:r>
                        <a:rPr sz="1100" spc="5" dirty="0">
                          <a:latin typeface="Carlito"/>
                          <a:cs typeface="Carlito"/>
                        </a:rPr>
                        <a:t>3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3,561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5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8</a:t>
                      </a:r>
                      <a:r>
                        <a:rPr sz="1100" spc="5" dirty="0">
                          <a:latin typeface="Carlito"/>
                          <a:cs typeface="Carlito"/>
                        </a:rPr>
                        <a:t>3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.7%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5650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Northern</a:t>
                      </a:r>
                      <a:r>
                        <a:rPr sz="1200" spc="-4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200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Territory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39,591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84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.2%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34,497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73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.4%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5778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Queensland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108,070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75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.4%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93,797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65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.4%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5777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South</a:t>
                      </a:r>
                      <a:r>
                        <a:rPr sz="1200" spc="-3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Australia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18,694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73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.6%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16,211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63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.8%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5650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200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Tasmania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14,416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84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.9%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13,336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0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78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.5%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5778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Victoria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35,757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88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.6%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34,561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85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.6%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5777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200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Western</a:t>
                      </a:r>
                      <a:r>
                        <a:rPr sz="1200" spc="-2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Australia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42,332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66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.4%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32,420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50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.8%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5651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Unknown/Other</a:t>
                      </a:r>
                      <a:r>
                        <a:rPr sz="1200" spc="-3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200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Territories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14,054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56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.0%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10,998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43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.8%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8D6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5778">
                <a:tc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200" b="1" spc="-20" dirty="0">
                          <a:latin typeface="Carlito"/>
                          <a:cs typeface="Carlito"/>
                        </a:rPr>
                        <a:t>Totals</a:t>
                      </a:r>
                      <a:endParaRPr sz="1200">
                        <a:latin typeface="Carlito"/>
                        <a:cs typeface="Carlito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415,</a:t>
                      </a:r>
                      <a:r>
                        <a:rPr sz="1100" b="1" spc="5" dirty="0">
                          <a:latin typeface="Carlito"/>
                          <a:cs typeface="Carlito"/>
                        </a:rPr>
                        <a:t>5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14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78.8%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374,</a:t>
                      </a:r>
                      <a:r>
                        <a:rPr sz="1100" b="1" spc="5" dirty="0">
                          <a:latin typeface="Carlito"/>
                          <a:cs typeface="Carlito"/>
                        </a:rPr>
                        <a:t>1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81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80"/>
                        </a:lnSpc>
                        <a:spcBef>
                          <a:spcPts val="635"/>
                        </a:spcBef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71.0.%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806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EB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5" name="object 15"/>
          <p:cNvSpPr/>
          <p:nvPr/>
        </p:nvSpPr>
        <p:spPr>
          <a:xfrm>
            <a:off x="1527810" y="5101590"/>
            <a:ext cx="2489200" cy="1202690"/>
          </a:xfrm>
          <a:custGeom>
            <a:avLst/>
            <a:gdLst/>
            <a:ahLst/>
            <a:cxnLst/>
            <a:rect l="l" t="t" r="r" b="b"/>
            <a:pathLst>
              <a:path w="2489200" h="1202689">
                <a:moveTo>
                  <a:pt x="0" y="1202436"/>
                </a:moveTo>
                <a:lnTo>
                  <a:pt x="2488691" y="1202436"/>
                </a:lnTo>
                <a:lnTo>
                  <a:pt x="2488691" y="0"/>
                </a:lnTo>
                <a:lnTo>
                  <a:pt x="0" y="0"/>
                </a:lnTo>
                <a:lnTo>
                  <a:pt x="0" y="1202436"/>
                </a:lnTo>
                <a:close/>
              </a:path>
            </a:pathLst>
          </a:custGeom>
          <a:ln w="28575">
            <a:solidFill>
              <a:srgbClr val="3462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951989" y="5101844"/>
            <a:ext cx="1851660" cy="1082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3663AE"/>
                </a:solidFill>
                <a:latin typeface="Arial Black"/>
                <a:cs typeface="Arial Black"/>
              </a:rPr>
              <a:t>42,469</a:t>
            </a:r>
            <a:endParaRPr sz="2000">
              <a:latin typeface="Arial Black"/>
              <a:cs typeface="Arial Black"/>
            </a:endParaRPr>
          </a:p>
          <a:p>
            <a:pPr marR="53340" algn="ctr">
              <a:lnSpc>
                <a:spcPct val="100000"/>
              </a:lnSpc>
            </a:pPr>
            <a:r>
              <a:rPr sz="2000" spc="-5" dirty="0">
                <a:solidFill>
                  <a:srgbClr val="3663AE"/>
                </a:solidFill>
                <a:latin typeface="Arial Black"/>
                <a:cs typeface="Arial Black"/>
              </a:rPr>
              <a:t>(59.4%)</a:t>
            </a:r>
            <a:endParaRPr sz="2000">
              <a:latin typeface="Arial Black"/>
              <a:cs typeface="Arial Black"/>
            </a:endParaRPr>
          </a:p>
          <a:p>
            <a:pPr marL="635" algn="ctr">
              <a:lnSpc>
                <a:spcPct val="100000"/>
              </a:lnSpc>
              <a:spcBef>
                <a:spcPts val="640"/>
              </a:spcBef>
            </a:pP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people aged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12-15</a:t>
            </a:r>
            <a:r>
              <a:rPr sz="1200" spc="-114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years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have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had at least one</a:t>
            </a:r>
            <a:r>
              <a:rPr sz="1200" spc="-13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dose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138427" y="5260847"/>
            <a:ext cx="719328" cy="8153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7848600" y="519683"/>
            <a:ext cx="1725295" cy="675640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577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55"/>
              </a:spcBef>
            </a:pPr>
            <a:r>
              <a:rPr sz="1200" b="1" spc="-5" dirty="0">
                <a:latin typeface="Arial"/>
                <a:cs typeface="Arial"/>
              </a:rPr>
              <a:t>Data as</a:t>
            </a:r>
            <a:r>
              <a:rPr sz="1200" b="1" spc="-3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at: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28 </a:t>
            </a:r>
            <a:r>
              <a:rPr sz="1200" b="1" spc="-5" dirty="0">
                <a:latin typeface="Arial"/>
                <a:cs typeface="Arial"/>
              </a:rPr>
              <a:t>Dec</a:t>
            </a:r>
            <a:r>
              <a:rPr sz="1200" b="1" spc="-4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  <a:p>
            <a:pPr marL="3810" algn="ctr">
              <a:lnSpc>
                <a:spcPct val="100000"/>
              </a:lnSpc>
              <a:spcBef>
                <a:spcPts val="5"/>
              </a:spcBef>
            </a:pPr>
            <a:r>
              <a:rPr sz="1200" b="1" spc="-5" dirty="0">
                <a:latin typeface="Arial"/>
                <a:cs typeface="Arial"/>
              </a:rPr>
              <a:t>Updated</a:t>
            </a:r>
            <a:r>
              <a:rPr sz="1200" b="1" spc="-1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weekly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sldNum" sz="quarter" idx="4294967295"/>
          </p:nvPr>
        </p:nvSpPr>
        <p:spPr>
          <a:xfrm>
            <a:off x="11728450" y="6639157"/>
            <a:ext cx="226059" cy="175259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15</a:t>
            </a:fld>
            <a:endParaRPr dirty="0"/>
          </a:p>
        </p:txBody>
      </p: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4726114" y="1478470"/>
          <a:ext cx="7062469" cy="9524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42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3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36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28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26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766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1539">
                <a:tc>
                  <a:txBody>
                    <a:bodyPr/>
                    <a:lstStyle/>
                    <a:p>
                      <a:pPr marL="116839">
                        <a:lnSpc>
                          <a:spcPts val="2665"/>
                        </a:lnSpc>
                      </a:pPr>
                      <a:r>
                        <a:rPr sz="2400" spc="-1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173</a:t>
                      </a:r>
                      <a:r>
                        <a:rPr sz="2400" spc="-47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Ab</a:t>
                      </a:r>
                      <a:endParaRPr sz="1400">
                        <a:latin typeface="Arial Black"/>
                        <a:cs typeface="Arial Black"/>
                      </a:endParaRPr>
                    </a:p>
                    <a:p>
                      <a:pPr marL="142240" marR="130810" algn="ctr">
                        <a:lnSpc>
                          <a:spcPts val="1250"/>
                        </a:lnSpc>
                      </a:pPr>
                      <a:r>
                        <a:rPr sz="1800" baseline="-16203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#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8575">
                      <a:solidFill>
                        <a:srgbClr val="3462AD"/>
                      </a:solidFill>
                      <a:prstDash val="solid"/>
                    </a:lnL>
                    <a:lnT w="28575">
                      <a:solidFill>
                        <a:srgbClr val="3462AD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original</a:t>
                      </a:r>
                      <a:endParaRPr sz="1400">
                        <a:latin typeface="Arial Black"/>
                        <a:cs typeface="Arial Black"/>
                      </a:endParaRPr>
                    </a:p>
                    <a:p>
                      <a:pPr marR="57150"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T w="28575">
                      <a:solidFill>
                        <a:srgbClr val="3462AD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400" spc="-5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commu</a:t>
                      </a:r>
                      <a:endParaRPr sz="1400">
                        <a:latin typeface="Arial Black"/>
                        <a:cs typeface="Arial Black"/>
                      </a:endParaRPr>
                    </a:p>
                    <a:p>
                      <a:pPr marR="86360"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27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T w="28575">
                      <a:solidFill>
                        <a:srgbClr val="3462AD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400" spc="-5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nity</a:t>
                      </a:r>
                      <a:r>
                        <a:rPr sz="1400" spc="-9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400" spc="-5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cont</a:t>
                      </a:r>
                      <a:endParaRPr sz="1400">
                        <a:latin typeface="Arial Black"/>
                        <a:cs typeface="Arial Black"/>
                      </a:endParaRPr>
                    </a:p>
                    <a:p>
                      <a:pPr marR="95250"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41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T w="28575">
                      <a:solidFill>
                        <a:srgbClr val="3462AD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3495" algn="ctr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rolled</a:t>
                      </a:r>
                      <a:endParaRPr sz="1400">
                        <a:latin typeface="Arial Black"/>
                        <a:cs typeface="Arial Black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T w="28575">
                      <a:solidFill>
                        <a:srgbClr val="3462AD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400" spc="-5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health</a:t>
                      </a:r>
                      <a:r>
                        <a:rPr sz="1400" spc="-7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400" spc="-5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se</a:t>
                      </a:r>
                      <a:endParaRPr sz="1400">
                        <a:latin typeface="Arial Black"/>
                        <a:cs typeface="Arial Black"/>
                      </a:endParaRPr>
                    </a:p>
                    <a:p>
                      <a:pPr marL="15240" marR="67310"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T w="28575">
                      <a:solidFill>
                        <a:srgbClr val="3462AD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400" spc="1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rvices</a:t>
                      </a:r>
                      <a:r>
                        <a:rPr sz="1400" spc="-105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(</a:t>
                      </a:r>
                      <a:endParaRPr sz="1400">
                        <a:latin typeface="Arial Black"/>
                        <a:cs typeface="Arial Black"/>
                      </a:endParaRPr>
                    </a:p>
                    <a:p>
                      <a:pPr marR="25400"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21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T w="28575">
                      <a:solidFill>
                        <a:srgbClr val="3462AD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82245" algn="ctr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400" spc="-10" dirty="0">
                          <a:solidFill>
                            <a:srgbClr val="3663AE"/>
                          </a:solidFill>
                          <a:latin typeface="Arial Black"/>
                          <a:cs typeface="Arial Black"/>
                        </a:rPr>
                        <a:t>ACCHS)</a:t>
                      </a:r>
                      <a:endParaRPr sz="1400">
                        <a:latin typeface="Arial Black"/>
                        <a:cs typeface="Arial Black"/>
                      </a:endParaRPr>
                    </a:p>
                    <a:p>
                      <a:pPr marR="196215" algn="ct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19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3825" marB="0">
                    <a:lnR w="28575">
                      <a:solidFill>
                        <a:srgbClr val="3462AD"/>
                      </a:solidFill>
                      <a:prstDash val="solid"/>
                    </a:lnR>
                    <a:lnT w="28575">
                      <a:solidFill>
                        <a:srgbClr val="3462AD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60">
                <a:tc>
                  <a:txBody>
                    <a:bodyPr/>
                    <a:lstStyle/>
                    <a:p>
                      <a:pPr marL="350520" marR="13081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200" spc="-10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ACT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52069" marB="0">
                    <a:lnL w="28575">
                      <a:solidFill>
                        <a:srgbClr val="3462AD"/>
                      </a:solidFill>
                      <a:prstDash val="solid"/>
                    </a:lnL>
                    <a:lnB w="28575">
                      <a:solidFill>
                        <a:srgbClr val="3462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0" marR="3048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200" spc="-5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NSW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52069" marB="0">
                    <a:lnB w="28575">
                      <a:solidFill>
                        <a:srgbClr val="3462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5585" marR="7620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200" spc="-5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NT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52069" marB="0">
                    <a:lnB w="28575">
                      <a:solidFill>
                        <a:srgbClr val="3462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5745" marR="9461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200" spc="-5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QLD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52069" marB="0">
                    <a:lnB w="28575">
                      <a:solidFill>
                        <a:srgbClr val="3462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200" spc="-5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SA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52069" marB="0">
                    <a:lnB w="28575">
                      <a:solidFill>
                        <a:srgbClr val="3462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00" marR="6731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200" spc="-30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TAS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52069" marB="0">
                    <a:lnB w="28575">
                      <a:solidFill>
                        <a:srgbClr val="3462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marR="120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VIC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52069" marB="0">
                    <a:lnB w="28575">
                      <a:solidFill>
                        <a:srgbClr val="3462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19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WA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52069" marB="0">
                    <a:lnR w="28575">
                      <a:solidFill>
                        <a:srgbClr val="3462AD"/>
                      </a:solidFill>
                      <a:prstDash val="solid"/>
                    </a:lnR>
                    <a:lnB w="28575">
                      <a:solidFill>
                        <a:srgbClr val="3462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2702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96657" y="6274689"/>
            <a:ext cx="4121785" cy="111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825"/>
              </a:lnSpc>
            </a:pP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Doses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sourced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from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Australian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Immunisation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Register,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population from ABS ERP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June</a:t>
            </a:r>
            <a:r>
              <a:rPr sz="850" spc="18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2020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546557"/>
            <a:ext cx="6525895" cy="758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3663AE"/>
                </a:solidFill>
              </a:rPr>
              <a:t>Aboriginal and </a:t>
            </a:r>
            <a:r>
              <a:rPr spc="-30" dirty="0">
                <a:solidFill>
                  <a:srgbClr val="3663AE"/>
                </a:solidFill>
              </a:rPr>
              <a:t>Torres </a:t>
            </a:r>
            <a:r>
              <a:rPr dirty="0">
                <a:solidFill>
                  <a:srgbClr val="3663AE"/>
                </a:solidFill>
              </a:rPr>
              <a:t>Strait Islander</a:t>
            </a:r>
            <a:r>
              <a:rPr spc="-35" dirty="0">
                <a:solidFill>
                  <a:srgbClr val="3663AE"/>
                </a:solidFill>
              </a:rPr>
              <a:t> </a:t>
            </a:r>
            <a:r>
              <a:rPr spc="-5" dirty="0">
                <a:solidFill>
                  <a:srgbClr val="3663AE"/>
                </a:solidFill>
              </a:rPr>
              <a:t>peoples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pc="-5" dirty="0">
                <a:solidFill>
                  <a:srgbClr val="EC6F28"/>
                </a:solidFill>
              </a:rPr>
              <a:t>Number </a:t>
            </a:r>
            <a:r>
              <a:rPr dirty="0">
                <a:solidFill>
                  <a:srgbClr val="EC6F28"/>
                </a:solidFill>
              </a:rPr>
              <a:t>of people vaccinated by</a:t>
            </a:r>
            <a:r>
              <a:rPr spc="-5" dirty="0">
                <a:solidFill>
                  <a:srgbClr val="EC6F28"/>
                </a:solidFill>
              </a:rPr>
              <a:t> </a:t>
            </a:r>
            <a:r>
              <a:rPr dirty="0">
                <a:solidFill>
                  <a:srgbClr val="EC6F28"/>
                </a:solidFill>
              </a:rPr>
              <a:t>age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75678" y="6239002"/>
            <a:ext cx="4526915" cy="14859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2327275">
              <a:lnSpc>
                <a:spcPts val="785"/>
              </a:lnSpc>
            </a:pP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Source: Australian Immunisation</a:t>
            </a:r>
            <a:r>
              <a:rPr sz="900" spc="-1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Register</a:t>
            </a:r>
            <a:endParaRPr sz="9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48600" y="519683"/>
            <a:ext cx="1725295" cy="675640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577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55"/>
              </a:spcBef>
            </a:pPr>
            <a:r>
              <a:rPr sz="1200" b="1" spc="-5" dirty="0">
                <a:latin typeface="Arial"/>
                <a:cs typeface="Arial"/>
              </a:rPr>
              <a:t>Data as</a:t>
            </a:r>
            <a:r>
              <a:rPr sz="1200" b="1" spc="-3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at:</a:t>
            </a:r>
            <a:endParaRPr sz="1200">
              <a:latin typeface="Arial"/>
              <a:cs typeface="Arial"/>
            </a:endParaRPr>
          </a:p>
          <a:p>
            <a:pPr marL="41275" algn="ctr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28 </a:t>
            </a:r>
            <a:r>
              <a:rPr sz="1200" b="1" spc="-5" dirty="0">
                <a:latin typeface="Arial"/>
                <a:cs typeface="Arial"/>
              </a:rPr>
              <a:t>Dec</a:t>
            </a:r>
            <a:r>
              <a:rPr sz="1200" b="1" spc="-4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  <a:p>
            <a:pPr marL="3810" algn="ctr">
              <a:lnSpc>
                <a:spcPct val="100000"/>
              </a:lnSpc>
              <a:spcBef>
                <a:spcPts val="5"/>
              </a:spcBef>
            </a:pPr>
            <a:r>
              <a:rPr sz="1200" b="1" spc="-5" dirty="0">
                <a:latin typeface="Arial"/>
                <a:cs typeface="Arial"/>
              </a:rPr>
              <a:t>Updated</a:t>
            </a:r>
            <a:r>
              <a:rPr sz="1200" b="1" spc="-1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weekly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759695" y="1551432"/>
            <a:ext cx="0" cy="4014470"/>
          </a:xfrm>
          <a:custGeom>
            <a:avLst/>
            <a:gdLst/>
            <a:ahLst/>
            <a:cxnLst/>
            <a:rect l="l" t="t" r="r" b="b"/>
            <a:pathLst>
              <a:path h="4014470">
                <a:moveTo>
                  <a:pt x="0" y="0"/>
                </a:moveTo>
                <a:lnTo>
                  <a:pt x="0" y="4014216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907268" y="1551432"/>
            <a:ext cx="0" cy="4014470"/>
          </a:xfrm>
          <a:custGeom>
            <a:avLst/>
            <a:gdLst/>
            <a:ahLst/>
            <a:cxnLst/>
            <a:rect l="l" t="t" r="r" b="b"/>
            <a:pathLst>
              <a:path h="4014470">
                <a:moveTo>
                  <a:pt x="0" y="0"/>
                </a:moveTo>
                <a:lnTo>
                  <a:pt x="0" y="4014216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1723453" y="2213304"/>
            <a:ext cx="7864475" cy="3352597"/>
            <a:chOff x="1723453" y="1551432"/>
            <a:chExt cx="7864475" cy="4014470"/>
          </a:xfrm>
        </p:grpSpPr>
        <p:sp>
          <p:nvSpPr>
            <p:cNvPr id="9" name="object 9"/>
            <p:cNvSpPr/>
            <p:nvPr/>
          </p:nvSpPr>
          <p:spPr>
            <a:xfrm>
              <a:off x="2875788" y="4913376"/>
              <a:ext cx="1148080" cy="652780"/>
            </a:xfrm>
            <a:custGeom>
              <a:avLst/>
              <a:gdLst/>
              <a:ahLst/>
              <a:cxnLst/>
              <a:rect l="l" t="t" r="r" b="b"/>
              <a:pathLst>
                <a:path w="1148079" h="652779">
                  <a:moveTo>
                    <a:pt x="0" y="502920"/>
                  </a:moveTo>
                  <a:lnTo>
                    <a:pt x="0" y="652272"/>
                  </a:lnTo>
                </a:path>
                <a:path w="1148079" h="652779">
                  <a:moveTo>
                    <a:pt x="0" y="0"/>
                  </a:moveTo>
                  <a:lnTo>
                    <a:pt x="0" y="301751"/>
                  </a:lnTo>
                </a:path>
                <a:path w="1148079" h="652779">
                  <a:moveTo>
                    <a:pt x="1147572" y="502920"/>
                  </a:moveTo>
                  <a:lnTo>
                    <a:pt x="1147572" y="652272"/>
                  </a:lnTo>
                </a:path>
                <a:path w="1148079" h="652779">
                  <a:moveTo>
                    <a:pt x="1147572" y="0"/>
                  </a:moveTo>
                  <a:lnTo>
                    <a:pt x="1147572" y="301751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728216" y="5215128"/>
              <a:ext cx="384175" cy="201295"/>
            </a:xfrm>
            <a:custGeom>
              <a:avLst/>
              <a:gdLst/>
              <a:ahLst/>
              <a:cxnLst/>
              <a:rect l="l" t="t" r="r" b="b"/>
              <a:pathLst>
                <a:path w="384175" h="201295">
                  <a:moveTo>
                    <a:pt x="384047" y="0"/>
                  </a:moveTo>
                  <a:lnTo>
                    <a:pt x="0" y="0"/>
                  </a:lnTo>
                  <a:lnTo>
                    <a:pt x="0" y="201168"/>
                  </a:lnTo>
                  <a:lnTo>
                    <a:pt x="384047" y="201168"/>
                  </a:lnTo>
                  <a:lnTo>
                    <a:pt x="384047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112264" y="5215128"/>
              <a:ext cx="2051685" cy="201295"/>
            </a:xfrm>
            <a:custGeom>
              <a:avLst/>
              <a:gdLst/>
              <a:ahLst/>
              <a:cxnLst/>
              <a:rect l="l" t="t" r="r" b="b"/>
              <a:pathLst>
                <a:path w="2051685" h="201295">
                  <a:moveTo>
                    <a:pt x="2051303" y="0"/>
                  </a:moveTo>
                  <a:lnTo>
                    <a:pt x="0" y="0"/>
                  </a:lnTo>
                  <a:lnTo>
                    <a:pt x="0" y="201168"/>
                  </a:lnTo>
                  <a:lnTo>
                    <a:pt x="2051303" y="201168"/>
                  </a:lnTo>
                  <a:lnTo>
                    <a:pt x="2051303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875788" y="4411980"/>
              <a:ext cx="1148080" cy="302260"/>
            </a:xfrm>
            <a:custGeom>
              <a:avLst/>
              <a:gdLst/>
              <a:ahLst/>
              <a:cxnLst/>
              <a:rect l="l" t="t" r="r" b="b"/>
              <a:pathLst>
                <a:path w="1148079" h="302260">
                  <a:moveTo>
                    <a:pt x="0" y="0"/>
                  </a:moveTo>
                  <a:lnTo>
                    <a:pt x="0" y="301752"/>
                  </a:lnTo>
                </a:path>
                <a:path w="1148079" h="302260">
                  <a:moveTo>
                    <a:pt x="1147572" y="0"/>
                  </a:moveTo>
                  <a:lnTo>
                    <a:pt x="1147572" y="301752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728216" y="4713732"/>
              <a:ext cx="361315" cy="200025"/>
            </a:xfrm>
            <a:custGeom>
              <a:avLst/>
              <a:gdLst/>
              <a:ahLst/>
              <a:cxnLst/>
              <a:rect l="l" t="t" r="r" b="b"/>
              <a:pathLst>
                <a:path w="361314" h="200025">
                  <a:moveTo>
                    <a:pt x="361188" y="0"/>
                  </a:moveTo>
                  <a:lnTo>
                    <a:pt x="0" y="0"/>
                  </a:lnTo>
                  <a:lnTo>
                    <a:pt x="0" y="199644"/>
                  </a:lnTo>
                  <a:lnTo>
                    <a:pt x="361188" y="199644"/>
                  </a:lnTo>
                  <a:lnTo>
                    <a:pt x="36118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089404" y="4713732"/>
              <a:ext cx="2148840" cy="200025"/>
            </a:xfrm>
            <a:custGeom>
              <a:avLst/>
              <a:gdLst/>
              <a:ahLst/>
              <a:cxnLst/>
              <a:rect l="l" t="t" r="r" b="b"/>
              <a:pathLst>
                <a:path w="2148840" h="200025">
                  <a:moveTo>
                    <a:pt x="2148840" y="0"/>
                  </a:moveTo>
                  <a:lnTo>
                    <a:pt x="0" y="0"/>
                  </a:lnTo>
                  <a:lnTo>
                    <a:pt x="0" y="199644"/>
                  </a:lnTo>
                  <a:lnTo>
                    <a:pt x="2148840" y="199644"/>
                  </a:lnTo>
                  <a:lnTo>
                    <a:pt x="214884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875788" y="3910583"/>
              <a:ext cx="4589145" cy="1655445"/>
            </a:xfrm>
            <a:custGeom>
              <a:avLst/>
              <a:gdLst/>
              <a:ahLst/>
              <a:cxnLst/>
              <a:rect l="l" t="t" r="r" b="b"/>
              <a:pathLst>
                <a:path w="4589145" h="1655445">
                  <a:moveTo>
                    <a:pt x="0" y="0"/>
                  </a:moveTo>
                  <a:lnTo>
                    <a:pt x="0" y="300228"/>
                  </a:lnTo>
                </a:path>
                <a:path w="4589145" h="1655445">
                  <a:moveTo>
                    <a:pt x="1147572" y="0"/>
                  </a:moveTo>
                  <a:lnTo>
                    <a:pt x="1147572" y="300228"/>
                  </a:lnTo>
                </a:path>
                <a:path w="4589145" h="1655445">
                  <a:moveTo>
                    <a:pt x="2293620" y="501396"/>
                  </a:moveTo>
                  <a:lnTo>
                    <a:pt x="2293620" y="1304544"/>
                  </a:lnTo>
                </a:path>
                <a:path w="4589145" h="1655445">
                  <a:moveTo>
                    <a:pt x="2293620" y="0"/>
                  </a:moveTo>
                  <a:lnTo>
                    <a:pt x="2293620" y="300228"/>
                  </a:lnTo>
                </a:path>
                <a:path w="4589145" h="1655445">
                  <a:moveTo>
                    <a:pt x="3441191" y="501396"/>
                  </a:moveTo>
                  <a:lnTo>
                    <a:pt x="3441191" y="1655064"/>
                  </a:lnTo>
                </a:path>
                <a:path w="4589145" h="1655445">
                  <a:moveTo>
                    <a:pt x="3441191" y="0"/>
                  </a:moveTo>
                  <a:lnTo>
                    <a:pt x="3441191" y="300228"/>
                  </a:lnTo>
                </a:path>
                <a:path w="4589145" h="1655445">
                  <a:moveTo>
                    <a:pt x="4588764" y="501396"/>
                  </a:moveTo>
                  <a:lnTo>
                    <a:pt x="4588764" y="1655064"/>
                  </a:lnTo>
                </a:path>
                <a:path w="4589145" h="1655445">
                  <a:moveTo>
                    <a:pt x="4588764" y="0"/>
                  </a:moveTo>
                  <a:lnTo>
                    <a:pt x="4588764" y="300228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728216" y="4210811"/>
              <a:ext cx="772795" cy="201295"/>
            </a:xfrm>
            <a:custGeom>
              <a:avLst/>
              <a:gdLst/>
              <a:ahLst/>
              <a:cxnLst/>
              <a:rect l="l" t="t" r="r" b="b"/>
              <a:pathLst>
                <a:path w="772794" h="201295">
                  <a:moveTo>
                    <a:pt x="772667" y="0"/>
                  </a:moveTo>
                  <a:lnTo>
                    <a:pt x="0" y="0"/>
                  </a:lnTo>
                  <a:lnTo>
                    <a:pt x="0" y="201168"/>
                  </a:lnTo>
                  <a:lnTo>
                    <a:pt x="772667" y="201168"/>
                  </a:lnTo>
                  <a:lnTo>
                    <a:pt x="772667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500884" y="4210811"/>
              <a:ext cx="5038725" cy="201295"/>
            </a:xfrm>
            <a:custGeom>
              <a:avLst/>
              <a:gdLst/>
              <a:ahLst/>
              <a:cxnLst/>
              <a:rect l="l" t="t" r="r" b="b"/>
              <a:pathLst>
                <a:path w="5038725" h="201295">
                  <a:moveTo>
                    <a:pt x="5038344" y="0"/>
                  </a:moveTo>
                  <a:lnTo>
                    <a:pt x="0" y="0"/>
                  </a:lnTo>
                  <a:lnTo>
                    <a:pt x="0" y="201168"/>
                  </a:lnTo>
                  <a:lnTo>
                    <a:pt x="5038344" y="201168"/>
                  </a:lnTo>
                  <a:lnTo>
                    <a:pt x="5038344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875788" y="1551432"/>
              <a:ext cx="3441700" cy="2158365"/>
            </a:xfrm>
            <a:custGeom>
              <a:avLst/>
              <a:gdLst/>
              <a:ahLst/>
              <a:cxnLst/>
              <a:rect l="l" t="t" r="r" b="b"/>
              <a:pathLst>
                <a:path w="3441700" h="2158365">
                  <a:moveTo>
                    <a:pt x="0" y="1856231"/>
                  </a:moveTo>
                  <a:lnTo>
                    <a:pt x="0" y="2157984"/>
                  </a:lnTo>
                </a:path>
                <a:path w="3441700" h="2158365">
                  <a:moveTo>
                    <a:pt x="1147572" y="1856231"/>
                  </a:moveTo>
                  <a:lnTo>
                    <a:pt x="1147572" y="2157984"/>
                  </a:lnTo>
                </a:path>
                <a:path w="3441700" h="2158365">
                  <a:moveTo>
                    <a:pt x="2293620" y="1856231"/>
                  </a:moveTo>
                  <a:lnTo>
                    <a:pt x="2293620" y="2157984"/>
                  </a:lnTo>
                </a:path>
                <a:path w="3441700" h="2158365">
                  <a:moveTo>
                    <a:pt x="3441191" y="0"/>
                  </a:moveTo>
                  <a:lnTo>
                    <a:pt x="3441191" y="2157984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728216" y="3709416"/>
              <a:ext cx="536575" cy="201295"/>
            </a:xfrm>
            <a:custGeom>
              <a:avLst/>
              <a:gdLst/>
              <a:ahLst/>
              <a:cxnLst/>
              <a:rect l="l" t="t" r="r" b="b"/>
              <a:pathLst>
                <a:path w="536575" h="201295">
                  <a:moveTo>
                    <a:pt x="536447" y="0"/>
                  </a:moveTo>
                  <a:lnTo>
                    <a:pt x="0" y="0"/>
                  </a:lnTo>
                  <a:lnTo>
                    <a:pt x="0" y="201167"/>
                  </a:lnTo>
                  <a:lnTo>
                    <a:pt x="536447" y="201167"/>
                  </a:lnTo>
                  <a:lnTo>
                    <a:pt x="536447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264664" y="3709416"/>
              <a:ext cx="4084320" cy="201295"/>
            </a:xfrm>
            <a:custGeom>
              <a:avLst/>
              <a:gdLst/>
              <a:ahLst/>
              <a:cxnLst/>
              <a:rect l="l" t="t" r="r" b="b"/>
              <a:pathLst>
                <a:path w="4084320" h="201295">
                  <a:moveTo>
                    <a:pt x="4084320" y="0"/>
                  </a:moveTo>
                  <a:lnTo>
                    <a:pt x="0" y="0"/>
                  </a:lnTo>
                  <a:lnTo>
                    <a:pt x="0" y="201167"/>
                  </a:lnTo>
                  <a:lnTo>
                    <a:pt x="4084320" y="201167"/>
                  </a:lnTo>
                  <a:lnTo>
                    <a:pt x="408432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875788" y="2906268"/>
              <a:ext cx="2293620" cy="300355"/>
            </a:xfrm>
            <a:custGeom>
              <a:avLst/>
              <a:gdLst/>
              <a:ahLst/>
              <a:cxnLst/>
              <a:rect l="l" t="t" r="r" b="b"/>
              <a:pathLst>
                <a:path w="2293620" h="300355">
                  <a:moveTo>
                    <a:pt x="0" y="0"/>
                  </a:moveTo>
                  <a:lnTo>
                    <a:pt x="0" y="300228"/>
                  </a:lnTo>
                </a:path>
                <a:path w="2293620" h="300355">
                  <a:moveTo>
                    <a:pt x="1147572" y="0"/>
                  </a:moveTo>
                  <a:lnTo>
                    <a:pt x="1147572" y="300228"/>
                  </a:lnTo>
                </a:path>
                <a:path w="2293620" h="300355">
                  <a:moveTo>
                    <a:pt x="2293620" y="0"/>
                  </a:moveTo>
                  <a:lnTo>
                    <a:pt x="2293620" y="300228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728216" y="3206496"/>
              <a:ext cx="332740" cy="201295"/>
            </a:xfrm>
            <a:custGeom>
              <a:avLst/>
              <a:gdLst/>
              <a:ahLst/>
              <a:cxnLst/>
              <a:rect l="l" t="t" r="r" b="b"/>
              <a:pathLst>
                <a:path w="332739" h="201295">
                  <a:moveTo>
                    <a:pt x="332231" y="0"/>
                  </a:moveTo>
                  <a:lnTo>
                    <a:pt x="0" y="0"/>
                  </a:lnTo>
                  <a:lnTo>
                    <a:pt x="0" y="201167"/>
                  </a:lnTo>
                  <a:lnTo>
                    <a:pt x="332231" y="201167"/>
                  </a:lnTo>
                  <a:lnTo>
                    <a:pt x="33223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060448" y="3206496"/>
              <a:ext cx="3375660" cy="201295"/>
            </a:xfrm>
            <a:custGeom>
              <a:avLst/>
              <a:gdLst/>
              <a:ahLst/>
              <a:cxnLst/>
              <a:rect l="l" t="t" r="r" b="b"/>
              <a:pathLst>
                <a:path w="3375660" h="201295">
                  <a:moveTo>
                    <a:pt x="3375660" y="0"/>
                  </a:moveTo>
                  <a:lnTo>
                    <a:pt x="0" y="0"/>
                  </a:lnTo>
                  <a:lnTo>
                    <a:pt x="0" y="201167"/>
                  </a:lnTo>
                  <a:lnTo>
                    <a:pt x="3375660" y="201167"/>
                  </a:lnTo>
                  <a:lnTo>
                    <a:pt x="337566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875788" y="1551432"/>
              <a:ext cx="2293620" cy="1153795"/>
            </a:xfrm>
            <a:custGeom>
              <a:avLst/>
              <a:gdLst/>
              <a:ahLst/>
              <a:cxnLst/>
              <a:rect l="l" t="t" r="r" b="b"/>
              <a:pathLst>
                <a:path w="2293620" h="1153795">
                  <a:moveTo>
                    <a:pt x="0" y="851915"/>
                  </a:moveTo>
                  <a:lnTo>
                    <a:pt x="0" y="1153667"/>
                  </a:lnTo>
                </a:path>
                <a:path w="2293620" h="1153795">
                  <a:moveTo>
                    <a:pt x="1147572" y="851915"/>
                  </a:moveTo>
                  <a:lnTo>
                    <a:pt x="1147572" y="1153667"/>
                  </a:lnTo>
                </a:path>
                <a:path w="2293620" h="1153795">
                  <a:moveTo>
                    <a:pt x="2293620" y="0"/>
                  </a:moveTo>
                  <a:lnTo>
                    <a:pt x="2293620" y="1153667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728216" y="2705100"/>
              <a:ext cx="212090" cy="201295"/>
            </a:xfrm>
            <a:custGeom>
              <a:avLst/>
              <a:gdLst/>
              <a:ahLst/>
              <a:cxnLst/>
              <a:rect l="l" t="t" r="r" b="b"/>
              <a:pathLst>
                <a:path w="212089" h="201294">
                  <a:moveTo>
                    <a:pt x="211835" y="0"/>
                  </a:moveTo>
                  <a:lnTo>
                    <a:pt x="0" y="0"/>
                  </a:lnTo>
                  <a:lnTo>
                    <a:pt x="0" y="201167"/>
                  </a:lnTo>
                  <a:lnTo>
                    <a:pt x="211835" y="201167"/>
                  </a:lnTo>
                  <a:lnTo>
                    <a:pt x="21183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940052" y="2705100"/>
              <a:ext cx="3258820" cy="201295"/>
            </a:xfrm>
            <a:custGeom>
              <a:avLst/>
              <a:gdLst/>
              <a:ahLst/>
              <a:cxnLst/>
              <a:rect l="l" t="t" r="r" b="b"/>
              <a:pathLst>
                <a:path w="3258820" h="201294">
                  <a:moveTo>
                    <a:pt x="3258312" y="0"/>
                  </a:moveTo>
                  <a:lnTo>
                    <a:pt x="0" y="0"/>
                  </a:lnTo>
                  <a:lnTo>
                    <a:pt x="0" y="201167"/>
                  </a:lnTo>
                  <a:lnTo>
                    <a:pt x="3258312" y="201167"/>
                  </a:lnTo>
                  <a:lnTo>
                    <a:pt x="3258312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875788" y="1551432"/>
              <a:ext cx="1148080" cy="652780"/>
            </a:xfrm>
            <a:custGeom>
              <a:avLst/>
              <a:gdLst/>
              <a:ahLst/>
              <a:cxnLst/>
              <a:rect l="l" t="t" r="r" b="b"/>
              <a:pathLst>
                <a:path w="1148079" h="652780">
                  <a:moveTo>
                    <a:pt x="0" y="350519"/>
                  </a:moveTo>
                  <a:lnTo>
                    <a:pt x="0" y="652271"/>
                  </a:lnTo>
                </a:path>
                <a:path w="1148079" h="652780">
                  <a:moveTo>
                    <a:pt x="1147572" y="0"/>
                  </a:moveTo>
                  <a:lnTo>
                    <a:pt x="1147572" y="652271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728216" y="2203704"/>
              <a:ext cx="99060" cy="200025"/>
            </a:xfrm>
            <a:custGeom>
              <a:avLst/>
              <a:gdLst/>
              <a:ahLst/>
              <a:cxnLst/>
              <a:rect l="l" t="t" r="r" b="b"/>
              <a:pathLst>
                <a:path w="99060" h="200025">
                  <a:moveTo>
                    <a:pt x="99059" y="0"/>
                  </a:moveTo>
                  <a:lnTo>
                    <a:pt x="0" y="0"/>
                  </a:lnTo>
                  <a:lnTo>
                    <a:pt x="0" y="199644"/>
                  </a:lnTo>
                  <a:lnTo>
                    <a:pt x="99059" y="199644"/>
                  </a:lnTo>
                  <a:lnTo>
                    <a:pt x="9905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827276" y="2203704"/>
              <a:ext cx="2208530" cy="200025"/>
            </a:xfrm>
            <a:custGeom>
              <a:avLst/>
              <a:gdLst/>
              <a:ahLst/>
              <a:cxnLst/>
              <a:rect l="l" t="t" r="r" b="b"/>
              <a:pathLst>
                <a:path w="2208529" h="200025">
                  <a:moveTo>
                    <a:pt x="2208276" y="0"/>
                  </a:moveTo>
                  <a:lnTo>
                    <a:pt x="0" y="0"/>
                  </a:lnTo>
                  <a:lnTo>
                    <a:pt x="0" y="199644"/>
                  </a:lnTo>
                  <a:lnTo>
                    <a:pt x="2208276" y="199644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875788" y="1551432"/>
              <a:ext cx="0" cy="149860"/>
            </a:xfrm>
            <a:custGeom>
              <a:avLst/>
              <a:gdLst/>
              <a:ahLst/>
              <a:cxnLst/>
              <a:rect l="l" t="t" r="r" b="b"/>
              <a:pathLst>
                <a:path h="149860">
                  <a:moveTo>
                    <a:pt x="0" y="0"/>
                  </a:moveTo>
                  <a:lnTo>
                    <a:pt x="0" y="149351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728216" y="1700784"/>
              <a:ext cx="53340" cy="201295"/>
            </a:xfrm>
            <a:custGeom>
              <a:avLst/>
              <a:gdLst/>
              <a:ahLst/>
              <a:cxnLst/>
              <a:rect l="l" t="t" r="r" b="b"/>
              <a:pathLst>
                <a:path w="53339" h="201294">
                  <a:moveTo>
                    <a:pt x="53339" y="0"/>
                  </a:moveTo>
                  <a:lnTo>
                    <a:pt x="0" y="0"/>
                  </a:lnTo>
                  <a:lnTo>
                    <a:pt x="0" y="201167"/>
                  </a:lnTo>
                  <a:lnTo>
                    <a:pt x="53339" y="201167"/>
                  </a:lnTo>
                  <a:lnTo>
                    <a:pt x="5333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781556" y="1700784"/>
              <a:ext cx="1355090" cy="201295"/>
            </a:xfrm>
            <a:custGeom>
              <a:avLst/>
              <a:gdLst/>
              <a:ahLst/>
              <a:cxnLst/>
              <a:rect l="l" t="t" r="r" b="b"/>
              <a:pathLst>
                <a:path w="1355089" h="201294">
                  <a:moveTo>
                    <a:pt x="1354836" y="0"/>
                  </a:moveTo>
                  <a:lnTo>
                    <a:pt x="0" y="0"/>
                  </a:lnTo>
                  <a:lnTo>
                    <a:pt x="0" y="201167"/>
                  </a:lnTo>
                  <a:lnTo>
                    <a:pt x="1354836" y="201167"/>
                  </a:lnTo>
                  <a:lnTo>
                    <a:pt x="1354836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169407" y="5416296"/>
              <a:ext cx="0" cy="149860"/>
            </a:xfrm>
            <a:custGeom>
              <a:avLst/>
              <a:gdLst/>
              <a:ahLst/>
              <a:cxnLst/>
              <a:rect l="l" t="t" r="r" b="b"/>
              <a:pathLst>
                <a:path h="149860">
                  <a:moveTo>
                    <a:pt x="0" y="0"/>
                  </a:moveTo>
                  <a:lnTo>
                    <a:pt x="0" y="149351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163568" y="4713731"/>
              <a:ext cx="1666239" cy="702945"/>
            </a:xfrm>
            <a:custGeom>
              <a:avLst/>
              <a:gdLst/>
              <a:ahLst/>
              <a:cxnLst/>
              <a:rect l="l" t="t" r="r" b="b"/>
              <a:pathLst>
                <a:path w="1666239" h="702945">
                  <a:moveTo>
                    <a:pt x="950976" y="0"/>
                  </a:moveTo>
                  <a:lnTo>
                    <a:pt x="74676" y="0"/>
                  </a:lnTo>
                  <a:lnTo>
                    <a:pt x="74676" y="199644"/>
                  </a:lnTo>
                  <a:lnTo>
                    <a:pt x="950976" y="199644"/>
                  </a:lnTo>
                  <a:lnTo>
                    <a:pt x="950976" y="0"/>
                  </a:lnTo>
                  <a:close/>
                </a:path>
                <a:path w="1666239" h="702945">
                  <a:moveTo>
                    <a:pt x="1665732" y="501396"/>
                  </a:moveTo>
                  <a:lnTo>
                    <a:pt x="0" y="501396"/>
                  </a:lnTo>
                  <a:lnTo>
                    <a:pt x="0" y="702564"/>
                  </a:lnTo>
                  <a:lnTo>
                    <a:pt x="1665732" y="702564"/>
                  </a:lnTo>
                  <a:lnTo>
                    <a:pt x="1665732" y="501396"/>
                  </a:lnTo>
                  <a:close/>
                </a:path>
              </a:pathLst>
            </a:custGeom>
            <a:solidFill>
              <a:srgbClr val="A4A4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612123" y="1551432"/>
              <a:ext cx="0" cy="4014470"/>
            </a:xfrm>
            <a:custGeom>
              <a:avLst/>
              <a:gdLst/>
              <a:ahLst/>
              <a:cxnLst/>
              <a:rect l="l" t="t" r="r" b="b"/>
              <a:pathLst>
                <a:path h="4014470">
                  <a:moveTo>
                    <a:pt x="0" y="2860547"/>
                  </a:moveTo>
                  <a:lnTo>
                    <a:pt x="0" y="4014216"/>
                  </a:lnTo>
                </a:path>
                <a:path h="4014470">
                  <a:moveTo>
                    <a:pt x="0" y="0"/>
                  </a:moveTo>
                  <a:lnTo>
                    <a:pt x="0" y="2659379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7539227" y="4210811"/>
              <a:ext cx="2048510" cy="201295"/>
            </a:xfrm>
            <a:custGeom>
              <a:avLst/>
              <a:gdLst/>
              <a:ahLst/>
              <a:cxnLst/>
              <a:rect l="l" t="t" r="r" b="b"/>
              <a:pathLst>
                <a:path w="2048509" h="201295">
                  <a:moveTo>
                    <a:pt x="2048255" y="0"/>
                  </a:moveTo>
                  <a:lnTo>
                    <a:pt x="0" y="0"/>
                  </a:lnTo>
                  <a:lnTo>
                    <a:pt x="0" y="201168"/>
                  </a:lnTo>
                  <a:lnTo>
                    <a:pt x="2048255" y="201168"/>
                  </a:lnTo>
                  <a:lnTo>
                    <a:pt x="2048255" y="0"/>
                  </a:lnTo>
                  <a:close/>
                </a:path>
              </a:pathLst>
            </a:custGeom>
            <a:solidFill>
              <a:srgbClr val="A4A4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7464551" y="1551432"/>
              <a:ext cx="0" cy="2158365"/>
            </a:xfrm>
            <a:custGeom>
              <a:avLst/>
              <a:gdLst/>
              <a:ahLst/>
              <a:cxnLst/>
              <a:rect l="l" t="t" r="r" b="b"/>
              <a:pathLst>
                <a:path h="2158365">
                  <a:moveTo>
                    <a:pt x="0" y="0"/>
                  </a:moveTo>
                  <a:lnTo>
                    <a:pt x="0" y="2157984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3136392" y="1700783"/>
              <a:ext cx="4676140" cy="2209800"/>
            </a:xfrm>
            <a:custGeom>
              <a:avLst/>
              <a:gdLst/>
              <a:ahLst/>
              <a:cxnLst/>
              <a:rect l="l" t="t" r="r" b="b"/>
              <a:pathLst>
                <a:path w="4676140" h="2209800">
                  <a:moveTo>
                    <a:pt x="263652" y="0"/>
                  </a:moveTo>
                  <a:lnTo>
                    <a:pt x="0" y="0"/>
                  </a:lnTo>
                  <a:lnTo>
                    <a:pt x="0" y="201168"/>
                  </a:lnTo>
                  <a:lnTo>
                    <a:pt x="263652" y="201168"/>
                  </a:lnTo>
                  <a:lnTo>
                    <a:pt x="263652" y="0"/>
                  </a:lnTo>
                  <a:close/>
                </a:path>
                <a:path w="4676140" h="2209800">
                  <a:moveTo>
                    <a:pt x="1239012" y="502920"/>
                  </a:moveTo>
                  <a:lnTo>
                    <a:pt x="899160" y="502920"/>
                  </a:lnTo>
                  <a:lnTo>
                    <a:pt x="899160" y="702564"/>
                  </a:lnTo>
                  <a:lnTo>
                    <a:pt x="1239012" y="702564"/>
                  </a:lnTo>
                  <a:lnTo>
                    <a:pt x="1239012" y="502920"/>
                  </a:lnTo>
                  <a:close/>
                </a:path>
                <a:path w="4676140" h="2209800">
                  <a:moveTo>
                    <a:pt x="2641092" y="1004316"/>
                  </a:moveTo>
                  <a:lnTo>
                    <a:pt x="2061972" y="1004316"/>
                  </a:lnTo>
                  <a:lnTo>
                    <a:pt x="2061972" y="1205484"/>
                  </a:lnTo>
                  <a:lnTo>
                    <a:pt x="2641092" y="1205484"/>
                  </a:lnTo>
                  <a:lnTo>
                    <a:pt x="2641092" y="1004316"/>
                  </a:lnTo>
                  <a:close/>
                </a:path>
                <a:path w="4676140" h="2209800">
                  <a:moveTo>
                    <a:pt x="3130296" y="1505712"/>
                  </a:moveTo>
                  <a:lnTo>
                    <a:pt x="2299716" y="1505712"/>
                  </a:lnTo>
                  <a:lnTo>
                    <a:pt x="2299716" y="1706880"/>
                  </a:lnTo>
                  <a:lnTo>
                    <a:pt x="3130296" y="1706880"/>
                  </a:lnTo>
                  <a:lnTo>
                    <a:pt x="3130296" y="1505712"/>
                  </a:lnTo>
                  <a:close/>
                </a:path>
                <a:path w="4676140" h="2209800">
                  <a:moveTo>
                    <a:pt x="4675632" y="2008632"/>
                  </a:moveTo>
                  <a:lnTo>
                    <a:pt x="3212592" y="2008632"/>
                  </a:lnTo>
                  <a:lnTo>
                    <a:pt x="3212592" y="2209800"/>
                  </a:lnTo>
                  <a:lnTo>
                    <a:pt x="4675632" y="2209800"/>
                  </a:lnTo>
                  <a:lnTo>
                    <a:pt x="4675632" y="2008632"/>
                  </a:lnTo>
                  <a:close/>
                </a:path>
              </a:pathLst>
            </a:custGeom>
            <a:solidFill>
              <a:srgbClr val="A4A4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728216" y="1551432"/>
              <a:ext cx="0" cy="4014470"/>
            </a:xfrm>
            <a:custGeom>
              <a:avLst/>
              <a:gdLst/>
              <a:ahLst/>
              <a:cxnLst/>
              <a:rect l="l" t="t" r="r" b="b"/>
              <a:pathLst>
                <a:path h="4014470">
                  <a:moveTo>
                    <a:pt x="0" y="4014216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1683257" y="5613298"/>
            <a:ext cx="895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9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687827" y="5613298"/>
            <a:ext cx="3752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2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00</a:t>
            </a:r>
            <a:endParaRPr sz="9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131178" y="5613298"/>
            <a:ext cx="3752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8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00</a:t>
            </a:r>
            <a:endParaRPr sz="9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9542526" y="5613298"/>
            <a:ext cx="4381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1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4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9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0690097" y="5613298"/>
            <a:ext cx="4381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1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6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9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324483" y="5226177"/>
            <a:ext cx="3175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1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2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-15</a:t>
            </a:r>
            <a:endParaRPr sz="9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324483" y="4723587"/>
            <a:ext cx="318135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1</a:t>
            </a:r>
            <a:r>
              <a:rPr sz="900" spc="-10" dirty="0">
                <a:solidFill>
                  <a:srgbClr val="585858"/>
                </a:solidFill>
                <a:latin typeface="Arial"/>
                <a:cs typeface="Arial"/>
              </a:rPr>
              <a:t>6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-19</a:t>
            </a:r>
            <a:endParaRPr sz="9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324483" y="4221860"/>
            <a:ext cx="3175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2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-29</a:t>
            </a:r>
            <a:endParaRPr sz="9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324483" y="3719829"/>
            <a:ext cx="3175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3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-39</a:t>
            </a:r>
            <a:endParaRPr sz="9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324483" y="3217926"/>
            <a:ext cx="3175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4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-49</a:t>
            </a:r>
            <a:endParaRPr sz="9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324483" y="2715895"/>
            <a:ext cx="3175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5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-59</a:t>
            </a:r>
            <a:endParaRPr sz="9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324483" y="2213305"/>
            <a:ext cx="318135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6</a:t>
            </a:r>
            <a:r>
              <a:rPr sz="900" spc="-10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-69</a:t>
            </a:r>
            <a:endParaRPr sz="9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422908" y="1711578"/>
            <a:ext cx="21907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7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+</a:t>
            </a:r>
            <a:endParaRPr sz="9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3624071" y="5922264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8" y="0"/>
                </a:moveTo>
                <a:lnTo>
                  <a:pt x="0" y="0"/>
                </a:lnTo>
                <a:lnTo>
                  <a:pt x="0" y="64008"/>
                </a:lnTo>
                <a:lnTo>
                  <a:pt x="64008" y="64008"/>
                </a:lnTo>
                <a:lnTo>
                  <a:pt x="64008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3702811" y="5613298"/>
            <a:ext cx="1656080" cy="4197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5415">
              <a:lnSpc>
                <a:spcPct val="100000"/>
              </a:lnSpc>
              <a:spcBef>
                <a:spcPts val="100"/>
              </a:spcBef>
              <a:tabLst>
                <a:tab pos="1292860" algn="l"/>
              </a:tabLst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4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00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	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6</a:t>
            </a:r>
            <a:r>
              <a:rPr sz="900" spc="-1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r>
              <a:rPr sz="900" dirty="0">
                <a:solidFill>
                  <a:srgbClr val="585858"/>
                </a:solidFill>
                <a:latin typeface="Arial"/>
                <a:cs typeface="Arial"/>
              </a:rPr>
              <a:t>,0</a:t>
            </a: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00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Individuals Dose 1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Only</a:t>
            </a:r>
            <a:endParaRPr sz="1000">
              <a:latin typeface="Arial"/>
              <a:cs typeface="Arial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5327903" y="5922264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8" y="0"/>
                </a:moveTo>
                <a:lnTo>
                  <a:pt x="0" y="0"/>
                </a:lnTo>
                <a:lnTo>
                  <a:pt x="0" y="64008"/>
                </a:lnTo>
                <a:lnTo>
                  <a:pt x="64008" y="64008"/>
                </a:lnTo>
                <a:lnTo>
                  <a:pt x="64008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5407533" y="5855614"/>
            <a:ext cx="15913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Individuals Fully</a:t>
            </a:r>
            <a:r>
              <a:rPr sz="1000" spc="-10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Vaccinated</a:t>
            </a:r>
            <a:endParaRPr sz="1000">
              <a:latin typeface="Arial"/>
              <a:cs typeface="Arial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7266431" y="5922264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4" h="64135">
                <a:moveTo>
                  <a:pt x="64007" y="0"/>
                </a:moveTo>
                <a:lnTo>
                  <a:pt x="0" y="0"/>
                </a:lnTo>
                <a:lnTo>
                  <a:pt x="0" y="64008"/>
                </a:lnTo>
                <a:lnTo>
                  <a:pt x="64007" y="64008"/>
                </a:lnTo>
                <a:lnTo>
                  <a:pt x="64007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7247001" y="5613298"/>
            <a:ext cx="1696720" cy="4197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60145" algn="l"/>
              </a:tabLst>
            </a:pPr>
            <a:r>
              <a:rPr sz="900" spc="-5" dirty="0">
                <a:solidFill>
                  <a:srgbClr val="585858"/>
                </a:solidFill>
                <a:latin typeface="Arial"/>
                <a:cs typeface="Arial"/>
              </a:rPr>
              <a:t>100,000	120,000</a:t>
            </a:r>
            <a:endParaRPr sz="900">
              <a:latin typeface="Arial"/>
              <a:cs typeface="Arial"/>
            </a:endParaRPr>
          </a:p>
          <a:p>
            <a:pPr marL="111125">
              <a:lnSpc>
                <a:spcPct val="100000"/>
              </a:lnSpc>
              <a:spcBef>
                <a:spcPts val="82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Individuals Remaining</a:t>
            </a:r>
            <a:r>
              <a:rPr sz="1000" spc="-20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(AIR)</a:t>
            </a:r>
            <a:endParaRPr sz="1000">
              <a:latin typeface="Arial"/>
              <a:cs typeface="Arial"/>
            </a:endParaRPr>
          </a:p>
        </p:txBody>
      </p:sp>
      <p:sp>
        <p:nvSpPr>
          <p:cNvPr id="59" name="object 59"/>
          <p:cNvSpPr txBox="1">
            <a:spLocks noGrp="1"/>
          </p:cNvSpPr>
          <p:nvPr>
            <p:ph type="sldNum" sz="quarter" idx="4294967295"/>
          </p:nvPr>
        </p:nvSpPr>
        <p:spPr>
          <a:xfrm>
            <a:off x="11728450" y="6639157"/>
            <a:ext cx="226059" cy="175259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16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741760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9620" y="2522220"/>
            <a:ext cx="6992111" cy="3361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38327" y="823721"/>
            <a:ext cx="35109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3664AD"/>
                </a:solidFill>
                <a:latin typeface="Arial"/>
                <a:cs typeface="Arial"/>
              </a:rPr>
              <a:t>Commonwealth primary</a:t>
            </a:r>
            <a:r>
              <a:rPr sz="2000" b="1" spc="-12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3664AD"/>
                </a:solidFill>
                <a:latin typeface="Arial"/>
                <a:cs typeface="Arial"/>
              </a:rPr>
              <a:t>care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61019" y="641604"/>
            <a:ext cx="1435735" cy="405765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240" rIns="0" bIns="0" rtlCol="0">
            <a:spAutoFit/>
          </a:bodyPr>
          <a:lstStyle/>
          <a:p>
            <a:pPr marL="302895" marR="252729" indent="30480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8327" y="3172713"/>
            <a:ext cx="364744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3664AD"/>
                </a:solidFill>
                <a:latin typeface="Arial"/>
                <a:cs typeface="Arial"/>
              </a:rPr>
              <a:t>Primary care </a:t>
            </a:r>
            <a:r>
              <a:rPr sz="1400" b="1" spc="-5" dirty="0">
                <a:solidFill>
                  <a:srgbClr val="3664AD"/>
                </a:solidFill>
                <a:latin typeface="Arial"/>
                <a:cs typeface="Arial"/>
              </a:rPr>
              <a:t>vaccinations by provider</a:t>
            </a:r>
            <a:r>
              <a:rPr sz="1400" b="1" spc="-110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3664AD"/>
                </a:solidFill>
                <a:latin typeface="Arial"/>
                <a:cs typeface="Arial"/>
              </a:rPr>
              <a:t>type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725309" y="3461130"/>
            <a:ext cx="3829050" cy="1379855"/>
            <a:chOff x="725309" y="3461130"/>
            <a:chExt cx="3829050" cy="1379855"/>
          </a:xfrm>
        </p:grpSpPr>
        <p:sp>
          <p:nvSpPr>
            <p:cNvPr id="7" name="object 7"/>
            <p:cNvSpPr/>
            <p:nvPr/>
          </p:nvSpPr>
          <p:spPr>
            <a:xfrm>
              <a:off x="731659" y="3467557"/>
              <a:ext cx="3816350" cy="1367155"/>
            </a:xfrm>
            <a:custGeom>
              <a:avLst/>
              <a:gdLst/>
              <a:ahLst/>
              <a:cxnLst/>
              <a:rect l="l" t="t" r="r" b="b"/>
              <a:pathLst>
                <a:path w="3816350" h="1367154">
                  <a:moveTo>
                    <a:pt x="2069465" y="0"/>
                  </a:moveTo>
                  <a:lnTo>
                    <a:pt x="1268006" y="0"/>
                  </a:lnTo>
                  <a:lnTo>
                    <a:pt x="0" y="0"/>
                  </a:lnTo>
                  <a:lnTo>
                    <a:pt x="0" y="440791"/>
                  </a:lnTo>
                  <a:lnTo>
                    <a:pt x="0" y="911910"/>
                  </a:lnTo>
                  <a:lnTo>
                    <a:pt x="0" y="1366824"/>
                  </a:lnTo>
                  <a:lnTo>
                    <a:pt x="1268006" y="1366824"/>
                  </a:lnTo>
                  <a:lnTo>
                    <a:pt x="1268006" y="911910"/>
                  </a:lnTo>
                  <a:lnTo>
                    <a:pt x="1268006" y="440867"/>
                  </a:lnTo>
                  <a:lnTo>
                    <a:pt x="2069465" y="440867"/>
                  </a:lnTo>
                  <a:lnTo>
                    <a:pt x="2069465" y="0"/>
                  </a:lnTo>
                  <a:close/>
                </a:path>
                <a:path w="3816350" h="1367154">
                  <a:moveTo>
                    <a:pt x="3816324" y="0"/>
                  </a:moveTo>
                  <a:lnTo>
                    <a:pt x="2942958" y="0"/>
                  </a:lnTo>
                  <a:lnTo>
                    <a:pt x="2069579" y="0"/>
                  </a:lnTo>
                  <a:lnTo>
                    <a:pt x="2069579" y="440867"/>
                  </a:lnTo>
                  <a:lnTo>
                    <a:pt x="2942958" y="440867"/>
                  </a:lnTo>
                  <a:lnTo>
                    <a:pt x="3816324" y="440867"/>
                  </a:lnTo>
                  <a:lnTo>
                    <a:pt x="3816324" y="0"/>
                  </a:lnTo>
                  <a:close/>
                </a:path>
              </a:pathLst>
            </a:custGeom>
            <a:solidFill>
              <a:srgbClr val="3664A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99614" y="3461130"/>
              <a:ext cx="0" cy="454025"/>
            </a:xfrm>
            <a:custGeom>
              <a:avLst/>
              <a:gdLst/>
              <a:ahLst/>
              <a:cxnLst/>
              <a:rect l="l" t="t" r="r" b="b"/>
              <a:pathLst>
                <a:path h="454025">
                  <a:moveTo>
                    <a:pt x="0" y="0"/>
                  </a:moveTo>
                  <a:lnTo>
                    <a:pt x="0" y="453644"/>
                  </a:lnTo>
                </a:path>
              </a:pathLst>
            </a:custGeom>
            <a:ln w="1270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999614" y="3914775"/>
              <a:ext cx="0" cy="926465"/>
            </a:xfrm>
            <a:custGeom>
              <a:avLst/>
              <a:gdLst/>
              <a:ahLst/>
              <a:cxnLst/>
              <a:rect l="l" t="t" r="r" b="b"/>
              <a:pathLst>
                <a:path h="926464">
                  <a:moveTo>
                    <a:pt x="0" y="0"/>
                  </a:moveTo>
                  <a:lnTo>
                    <a:pt x="0" y="925957"/>
                  </a:lnTo>
                </a:path>
              </a:pathLst>
            </a:custGeom>
            <a:ln w="635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801238" y="3461130"/>
              <a:ext cx="0" cy="450850"/>
            </a:xfrm>
            <a:custGeom>
              <a:avLst/>
              <a:gdLst/>
              <a:ahLst/>
              <a:cxnLst/>
              <a:rect l="l" t="t" r="r" b="b"/>
              <a:pathLst>
                <a:path h="450850">
                  <a:moveTo>
                    <a:pt x="0" y="0"/>
                  </a:moveTo>
                  <a:lnTo>
                    <a:pt x="0" y="450469"/>
                  </a:lnTo>
                </a:path>
              </a:pathLst>
            </a:custGeom>
            <a:ln w="1270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801238" y="3911600"/>
              <a:ext cx="0" cy="926465"/>
            </a:xfrm>
            <a:custGeom>
              <a:avLst/>
              <a:gdLst/>
              <a:ahLst/>
              <a:cxnLst/>
              <a:rect l="l" t="t" r="r" b="b"/>
              <a:pathLst>
                <a:path h="926464">
                  <a:moveTo>
                    <a:pt x="0" y="0"/>
                  </a:moveTo>
                  <a:lnTo>
                    <a:pt x="0" y="925957"/>
                  </a:lnTo>
                </a:path>
              </a:pathLst>
            </a:custGeom>
            <a:ln w="635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674618" y="3461130"/>
              <a:ext cx="0" cy="450850"/>
            </a:xfrm>
            <a:custGeom>
              <a:avLst/>
              <a:gdLst/>
              <a:ahLst/>
              <a:cxnLst/>
              <a:rect l="l" t="t" r="r" b="b"/>
              <a:pathLst>
                <a:path h="450850">
                  <a:moveTo>
                    <a:pt x="0" y="0"/>
                  </a:moveTo>
                  <a:lnTo>
                    <a:pt x="0" y="450469"/>
                  </a:lnTo>
                </a:path>
              </a:pathLst>
            </a:custGeom>
            <a:ln w="1270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674618" y="3911600"/>
              <a:ext cx="0" cy="926465"/>
            </a:xfrm>
            <a:custGeom>
              <a:avLst/>
              <a:gdLst/>
              <a:ahLst/>
              <a:cxnLst/>
              <a:rect l="l" t="t" r="r" b="b"/>
              <a:pathLst>
                <a:path h="926464">
                  <a:moveTo>
                    <a:pt x="0" y="0"/>
                  </a:moveTo>
                  <a:lnTo>
                    <a:pt x="0" y="925957"/>
                  </a:lnTo>
                </a:path>
              </a:pathLst>
            </a:custGeom>
            <a:ln w="635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25309" y="3908425"/>
              <a:ext cx="1280795" cy="0"/>
            </a:xfrm>
            <a:custGeom>
              <a:avLst/>
              <a:gdLst/>
              <a:ahLst/>
              <a:cxnLst/>
              <a:rect l="l" t="t" r="r" b="b"/>
              <a:pathLst>
                <a:path w="1280795">
                  <a:moveTo>
                    <a:pt x="0" y="0"/>
                  </a:moveTo>
                  <a:lnTo>
                    <a:pt x="1280655" y="0"/>
                  </a:lnTo>
                </a:path>
              </a:pathLst>
            </a:custGeom>
            <a:ln w="1270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005964" y="3908425"/>
              <a:ext cx="2548890" cy="0"/>
            </a:xfrm>
            <a:custGeom>
              <a:avLst/>
              <a:gdLst/>
              <a:ahLst/>
              <a:cxnLst/>
              <a:rect l="l" t="t" r="r" b="b"/>
              <a:pathLst>
                <a:path w="2548890">
                  <a:moveTo>
                    <a:pt x="0" y="0"/>
                  </a:moveTo>
                  <a:lnTo>
                    <a:pt x="2548382" y="0"/>
                  </a:lnTo>
                </a:path>
              </a:pathLst>
            </a:custGeom>
            <a:ln w="635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25309" y="4373117"/>
              <a:ext cx="1277620" cy="12700"/>
            </a:xfrm>
            <a:custGeom>
              <a:avLst/>
              <a:gdLst/>
              <a:ahLst/>
              <a:cxnLst/>
              <a:rect l="l" t="t" r="r" b="b"/>
              <a:pathLst>
                <a:path w="1277620" h="12700">
                  <a:moveTo>
                    <a:pt x="0" y="12699"/>
                  </a:moveTo>
                  <a:lnTo>
                    <a:pt x="1277480" y="12699"/>
                  </a:lnTo>
                  <a:lnTo>
                    <a:pt x="1277480" y="0"/>
                  </a:lnTo>
                  <a:lnTo>
                    <a:pt x="0" y="0"/>
                  </a:lnTo>
                  <a:lnTo>
                    <a:pt x="0" y="12699"/>
                  </a:lnTo>
                  <a:close/>
                </a:path>
              </a:pathLst>
            </a:custGeom>
            <a:solidFill>
              <a:srgbClr val="3664A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002789" y="4379467"/>
              <a:ext cx="2552065" cy="0"/>
            </a:xfrm>
            <a:custGeom>
              <a:avLst/>
              <a:gdLst/>
              <a:ahLst/>
              <a:cxnLst/>
              <a:rect l="l" t="t" r="r" b="b"/>
              <a:pathLst>
                <a:path w="2552065">
                  <a:moveTo>
                    <a:pt x="0" y="0"/>
                  </a:moveTo>
                  <a:lnTo>
                    <a:pt x="2551557" y="0"/>
                  </a:lnTo>
                </a:path>
              </a:pathLst>
            </a:custGeom>
            <a:ln w="635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25309" y="3461130"/>
              <a:ext cx="3829050" cy="1379855"/>
            </a:xfrm>
            <a:custGeom>
              <a:avLst/>
              <a:gdLst/>
              <a:ahLst/>
              <a:cxnLst/>
              <a:rect l="l" t="t" r="r" b="b"/>
              <a:pathLst>
                <a:path w="3829050" h="1379854">
                  <a:moveTo>
                    <a:pt x="6350" y="0"/>
                  </a:moveTo>
                  <a:lnTo>
                    <a:pt x="6350" y="1379601"/>
                  </a:lnTo>
                </a:path>
                <a:path w="3829050" h="1379854">
                  <a:moveTo>
                    <a:pt x="3822687" y="0"/>
                  </a:moveTo>
                  <a:lnTo>
                    <a:pt x="3822687" y="1376426"/>
                  </a:lnTo>
                </a:path>
                <a:path w="3829050" h="1379854">
                  <a:moveTo>
                    <a:pt x="0" y="6350"/>
                  </a:moveTo>
                  <a:lnTo>
                    <a:pt x="3829037" y="6350"/>
                  </a:lnTo>
                </a:path>
                <a:path w="3829050" h="1379854">
                  <a:moveTo>
                    <a:pt x="0" y="1373251"/>
                  </a:moveTo>
                  <a:lnTo>
                    <a:pt x="1277480" y="1373251"/>
                  </a:lnTo>
                </a:path>
              </a:pathLst>
            </a:custGeom>
            <a:ln w="1270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002789" y="4834381"/>
              <a:ext cx="2552065" cy="0"/>
            </a:xfrm>
            <a:custGeom>
              <a:avLst/>
              <a:gdLst/>
              <a:ahLst/>
              <a:cxnLst/>
              <a:rect l="l" t="t" r="r" b="b"/>
              <a:pathLst>
                <a:path w="2552065">
                  <a:moveTo>
                    <a:pt x="0" y="0"/>
                  </a:moveTo>
                  <a:lnTo>
                    <a:pt x="2551557" y="0"/>
                  </a:lnTo>
                </a:path>
              </a:pathLst>
            </a:custGeom>
            <a:ln w="6350">
              <a:solidFill>
                <a:srgbClr val="3664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20" name="object 20"/>
          <p:cNvGraphicFramePr>
            <a:graphicFrameLocks noGrp="1"/>
          </p:cNvGraphicFramePr>
          <p:nvPr/>
        </p:nvGraphicFramePr>
        <p:xfrm>
          <a:off x="725309" y="3467557"/>
          <a:ext cx="3828413" cy="13731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2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29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8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51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96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66675" marR="15240" indent="21336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Doses  </a:t>
                      </a:r>
                      <a:r>
                        <a:rPr sz="11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a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dm</a:t>
                      </a:r>
                      <a:r>
                        <a:rPr sz="1100" b="1" spc="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n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istered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4953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Daily</a:t>
                      </a:r>
                      <a:r>
                        <a:rPr sz="1100" b="1" spc="-4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190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7 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day</a:t>
                      </a:r>
                      <a:r>
                        <a:rPr sz="1100" b="1" spc="-4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increase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1905" marB="0">
                    <a:solidFill>
                      <a:srgbClr val="3664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380">
                <a:tc>
                  <a:txBody>
                    <a:bodyPr/>
                    <a:lstStyle/>
                    <a:p>
                      <a:pPr marL="127635" marR="6350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General</a:t>
                      </a:r>
                      <a:r>
                        <a:rPr sz="1100" b="1" spc="-8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Practice*  </a:t>
                      </a:r>
                      <a:r>
                        <a:rPr sz="900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includes other  Commonwealth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2700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43180" algn="ctr">
                        <a:lnSpc>
                          <a:spcPct val="100000"/>
                        </a:lnSpc>
                        <a:spcBef>
                          <a:spcPts val="11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21,251,250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4351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61,976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4351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189,171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4351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2133">
                <a:tc>
                  <a:txBody>
                    <a:bodyPr/>
                    <a:lstStyle/>
                    <a:p>
                      <a:pPr marL="351790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Pharmacy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71755" marB="0">
                    <a:solidFill>
                      <a:srgbClr val="3664AD"/>
                    </a:solidFill>
                  </a:tcPr>
                </a:tc>
                <a:tc>
                  <a:txBody>
                    <a:bodyPr/>
                    <a:lstStyle/>
                    <a:p>
                      <a:pPr marL="40640"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3,181,876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4769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59,034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4769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184,733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4769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object 21"/>
          <p:cNvSpPr txBox="1"/>
          <p:nvPr/>
        </p:nvSpPr>
        <p:spPr>
          <a:xfrm>
            <a:off x="535635" y="6201562"/>
            <a:ext cx="8047990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*General</a:t>
            </a:r>
            <a:r>
              <a:rPr sz="8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practice</a:t>
            </a:r>
            <a:r>
              <a:rPr sz="800" spc="1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includes</a:t>
            </a:r>
            <a:r>
              <a:rPr sz="800" spc="2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Commonwealth</a:t>
            </a:r>
            <a:r>
              <a:rPr sz="800" spc="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Vaccination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Clinics,</a:t>
            </a:r>
            <a:r>
              <a:rPr sz="800" spc="-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Aboriginal</a:t>
            </a:r>
            <a:r>
              <a:rPr sz="800" spc="3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Community</a:t>
            </a:r>
            <a:r>
              <a:rPr sz="800" spc="-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Health</a:t>
            </a:r>
            <a:r>
              <a:rPr sz="8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Centres,</a:t>
            </a:r>
            <a:r>
              <a:rPr sz="800" spc="2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Royal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Flying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Doctor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Service</a:t>
            </a:r>
            <a:r>
              <a:rPr sz="800" spc="5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and</a:t>
            </a:r>
            <a:r>
              <a:rPr sz="800" spc="4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other</a:t>
            </a:r>
            <a:r>
              <a:rPr sz="800" spc="2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Commonwealth</a:t>
            </a:r>
            <a:r>
              <a:rPr sz="8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vaccination</a:t>
            </a:r>
            <a:r>
              <a:rPr sz="8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facilities</a:t>
            </a:r>
            <a:endParaRPr sz="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390380" y="6188455"/>
            <a:ext cx="212852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Source: Australian Immunisation</a:t>
            </a:r>
            <a:r>
              <a:rPr sz="900" spc="-15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Register</a:t>
            </a:r>
            <a:endParaRPr sz="9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659880" y="1388363"/>
            <a:ext cx="4794504" cy="10226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088505" y="1397889"/>
            <a:ext cx="4265295" cy="93726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5080" indent="101600">
              <a:lnSpc>
                <a:spcPct val="98600"/>
              </a:lnSpc>
              <a:spcBef>
                <a:spcPts val="140"/>
              </a:spcBef>
            </a:pPr>
            <a:r>
              <a:rPr sz="2400" spc="-5" dirty="0">
                <a:solidFill>
                  <a:srgbClr val="3663AE"/>
                </a:solidFill>
                <a:latin typeface="Arial Black"/>
                <a:cs typeface="Arial Black"/>
              </a:rPr>
              <a:t>24,433,126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total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vaccine doses administered  primary care settings as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at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30</a:t>
            </a:r>
            <a:r>
              <a:rPr sz="1200" spc="-4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December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+ </a:t>
            </a:r>
            <a:r>
              <a:rPr sz="1800" dirty="0">
                <a:solidFill>
                  <a:srgbClr val="3663AE"/>
                </a:solidFill>
                <a:latin typeface="Arial Black"/>
                <a:cs typeface="Arial Black"/>
              </a:rPr>
              <a:t>121,010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recorded in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the last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24</a:t>
            </a:r>
            <a:r>
              <a:rPr sz="1200" spc="-18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hours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827722" y="1173480"/>
            <a:ext cx="6166485" cy="1306195"/>
            <a:chOff x="827722" y="1173480"/>
            <a:chExt cx="6166485" cy="1306195"/>
          </a:xfrm>
        </p:grpSpPr>
        <p:sp>
          <p:nvSpPr>
            <p:cNvPr id="26" name="object 26"/>
            <p:cNvSpPr/>
            <p:nvPr/>
          </p:nvSpPr>
          <p:spPr>
            <a:xfrm>
              <a:off x="5841492" y="1173480"/>
              <a:ext cx="1152143" cy="130454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42010" y="1456182"/>
              <a:ext cx="4584700" cy="1009015"/>
            </a:xfrm>
            <a:custGeom>
              <a:avLst/>
              <a:gdLst/>
              <a:ahLst/>
              <a:cxnLst/>
              <a:rect l="l" t="t" r="r" b="b"/>
              <a:pathLst>
                <a:path w="4584700" h="1009014">
                  <a:moveTo>
                    <a:pt x="0" y="1008888"/>
                  </a:moveTo>
                  <a:lnTo>
                    <a:pt x="4584192" y="1008888"/>
                  </a:lnTo>
                  <a:lnTo>
                    <a:pt x="4584192" y="0"/>
                  </a:lnTo>
                  <a:lnTo>
                    <a:pt x="0" y="0"/>
                  </a:lnTo>
                  <a:lnTo>
                    <a:pt x="0" y="1008888"/>
                  </a:lnTo>
                  <a:close/>
                </a:path>
              </a:pathLst>
            </a:custGeom>
            <a:ln w="28575">
              <a:solidFill>
                <a:srgbClr val="3462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670685" y="1519250"/>
            <a:ext cx="3526154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" dirty="0">
                <a:solidFill>
                  <a:srgbClr val="3663AE"/>
                </a:solidFill>
                <a:latin typeface="Arial Black"/>
                <a:cs typeface="Arial Black"/>
              </a:rPr>
              <a:t>Primary care </a:t>
            </a:r>
            <a:r>
              <a:rPr sz="1200" dirty="0">
                <a:solidFill>
                  <a:srgbClr val="3663AE"/>
                </a:solidFill>
                <a:latin typeface="Arial Black"/>
                <a:cs typeface="Arial Black"/>
              </a:rPr>
              <a:t>vaccine </a:t>
            </a:r>
            <a:r>
              <a:rPr sz="1200" spc="-5" dirty="0">
                <a:solidFill>
                  <a:srgbClr val="3663AE"/>
                </a:solidFill>
                <a:latin typeface="Arial Black"/>
                <a:cs typeface="Arial Black"/>
              </a:rPr>
              <a:t>administration</a:t>
            </a:r>
            <a:r>
              <a:rPr sz="1200" spc="-20" dirty="0">
                <a:solidFill>
                  <a:srgbClr val="3663AE"/>
                </a:solidFill>
                <a:latin typeface="Arial Black"/>
                <a:cs typeface="Arial Black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 Black"/>
                <a:cs typeface="Arial Black"/>
              </a:rPr>
              <a:t>sites</a:t>
            </a:r>
            <a:endParaRPr sz="1200">
              <a:latin typeface="Arial Black"/>
              <a:cs typeface="Arial Black"/>
            </a:endParaRPr>
          </a:p>
        </p:txBody>
      </p:sp>
      <p:graphicFrame>
        <p:nvGraphicFramePr>
          <p:cNvPr id="29" name="object 29"/>
          <p:cNvGraphicFramePr>
            <a:graphicFrameLocks noGrp="1"/>
          </p:cNvGraphicFramePr>
          <p:nvPr/>
        </p:nvGraphicFramePr>
        <p:xfrm>
          <a:off x="1661922" y="1808898"/>
          <a:ext cx="3458845" cy="65617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8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0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1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8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3286">
                <a:tc>
                  <a:txBody>
                    <a:bodyPr/>
                    <a:lstStyle/>
                    <a:p>
                      <a:pPr marR="108585" algn="ctr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5,674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1524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137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15240" marB="0"/>
                </a:tc>
                <a:tc>
                  <a:txBody>
                    <a:bodyPr/>
                    <a:lstStyle/>
                    <a:p>
                      <a:pPr marL="86360" algn="ctr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173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15240" marB="0"/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200" dirty="0">
                          <a:solidFill>
                            <a:srgbClr val="3664AD"/>
                          </a:solidFill>
                          <a:latin typeface="Arial Black"/>
                          <a:cs typeface="Arial Black"/>
                        </a:rPr>
                        <a:t>3,472</a:t>
                      </a:r>
                      <a:endParaRPr sz="1200">
                        <a:latin typeface="Arial Black"/>
                        <a:cs typeface="Arial Black"/>
                      </a:endParaRPr>
                    </a:p>
                  </a:txBody>
                  <a:tcPr marL="0" marR="0" marT="1524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885">
                <a:tc>
                  <a:txBody>
                    <a:bodyPr/>
                    <a:lstStyle/>
                    <a:p>
                      <a:pPr marR="1098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spc="-5" dirty="0">
                          <a:latin typeface="Arial"/>
                          <a:cs typeface="Arial"/>
                        </a:rPr>
                        <a:t>GPs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3556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spc="-5" dirty="0">
                          <a:latin typeface="Arial"/>
                          <a:cs typeface="Arial"/>
                        </a:rPr>
                        <a:t>CVCs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35560" marB="0"/>
                </a:tc>
                <a:tc>
                  <a:txBody>
                    <a:bodyPr/>
                    <a:lstStyle/>
                    <a:p>
                      <a:pPr marL="8509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spc="-5" dirty="0">
                          <a:latin typeface="Arial"/>
                          <a:cs typeface="Arial"/>
                        </a:rPr>
                        <a:t>ACCHS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35560" marB="0"/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spc="-5" dirty="0">
                          <a:latin typeface="Arial"/>
                          <a:cs typeface="Arial"/>
                        </a:rPr>
                        <a:t>Pharmacies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3556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0" name="object 30"/>
          <p:cNvSpPr/>
          <p:nvPr/>
        </p:nvSpPr>
        <p:spPr>
          <a:xfrm>
            <a:off x="606551" y="1188719"/>
            <a:ext cx="772668" cy="88696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906771" y="2919171"/>
            <a:ext cx="1092200" cy="974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380"/>
              </a:lnSpc>
              <a:spcBef>
                <a:spcPts val="105"/>
              </a:spcBef>
            </a:pPr>
            <a:r>
              <a:rPr sz="2000" b="1" spc="5" dirty="0">
                <a:solidFill>
                  <a:srgbClr val="3663AE"/>
                </a:solidFill>
                <a:latin typeface="Arial"/>
                <a:cs typeface="Arial"/>
              </a:rPr>
              <a:t>NSW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ts val="2014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8,800,833</a:t>
            </a:r>
            <a:endParaRPr sz="1800">
              <a:latin typeface="Arial"/>
              <a:cs typeface="Arial"/>
            </a:endParaRPr>
          </a:p>
          <a:p>
            <a:pPr marL="12700" marR="5080" algn="ctr">
              <a:lnSpc>
                <a:spcPts val="1510"/>
              </a:lnSpc>
              <a:spcBef>
                <a:spcPts val="65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(+33,757</a:t>
            </a:r>
            <a:r>
              <a:rPr sz="1400" spc="-1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 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sldNum" sz="quarter" idx="4294967295"/>
          </p:nvPr>
        </p:nvSpPr>
        <p:spPr>
          <a:xfrm>
            <a:off x="11728450" y="6639157"/>
            <a:ext cx="226059" cy="175259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17</a:t>
            </a:fld>
            <a:endParaRPr dirty="0"/>
          </a:p>
        </p:txBody>
      </p:sp>
      <p:sp>
        <p:nvSpPr>
          <p:cNvPr id="32" name="object 32"/>
          <p:cNvSpPr txBox="1"/>
          <p:nvPr/>
        </p:nvSpPr>
        <p:spPr>
          <a:xfrm>
            <a:off x="4957064" y="4428819"/>
            <a:ext cx="993140" cy="974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6510" algn="ctr">
              <a:lnSpc>
                <a:spcPts val="2380"/>
              </a:lnSpc>
              <a:spcBef>
                <a:spcPts val="105"/>
              </a:spcBef>
            </a:pPr>
            <a:r>
              <a:rPr sz="2000" b="1" spc="-50" dirty="0">
                <a:solidFill>
                  <a:srgbClr val="3663AE"/>
                </a:solidFill>
                <a:latin typeface="Arial"/>
                <a:cs typeface="Arial"/>
              </a:rPr>
              <a:t>TAS</a:t>
            </a:r>
            <a:endParaRPr sz="2000">
              <a:latin typeface="Arial"/>
              <a:cs typeface="Arial"/>
            </a:endParaRPr>
          </a:p>
          <a:p>
            <a:pPr marL="17780" algn="ctr">
              <a:lnSpc>
                <a:spcPts val="2014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430,036</a:t>
            </a:r>
            <a:endParaRPr sz="1800">
              <a:latin typeface="Arial"/>
              <a:cs typeface="Arial"/>
            </a:endParaRPr>
          </a:p>
          <a:p>
            <a:pPr marL="12700" marR="5080" algn="ctr">
              <a:lnSpc>
                <a:spcPts val="1510"/>
              </a:lnSpc>
              <a:spcBef>
                <a:spcPts val="65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(+2,504</a:t>
            </a:r>
            <a:r>
              <a:rPr sz="1400" spc="-1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 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3" name="object 33"/>
          <p:cNvGraphicFramePr>
            <a:graphicFrameLocks noGrp="1"/>
          </p:cNvGraphicFramePr>
          <p:nvPr/>
        </p:nvGraphicFramePr>
        <p:xfrm>
          <a:off x="6595491" y="2925804"/>
          <a:ext cx="4621529" cy="24511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3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6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20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7911">
                <a:tc>
                  <a:txBody>
                    <a:bodyPr/>
                    <a:lstStyle/>
                    <a:p>
                      <a:pPr marL="393065">
                        <a:lnSpc>
                          <a:spcPts val="2215"/>
                        </a:lnSpc>
                      </a:pPr>
                      <a:r>
                        <a:rPr sz="2000" b="1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VIC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ts val="2235"/>
                        </a:lnSpc>
                      </a:pPr>
                      <a:r>
                        <a:rPr sz="20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QLD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5440" algn="ctr">
                        <a:lnSpc>
                          <a:spcPts val="2245"/>
                        </a:lnSpc>
                      </a:pPr>
                      <a:r>
                        <a:rPr sz="2000" b="1" spc="-10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WA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160">
                <a:tc>
                  <a:txBody>
                    <a:bodyPr/>
                    <a:lstStyle/>
                    <a:p>
                      <a:pPr marR="349250" algn="r">
                        <a:lnSpc>
                          <a:spcPts val="1764"/>
                        </a:lnSpc>
                      </a:pP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6,</a:t>
                      </a:r>
                      <a:r>
                        <a:rPr sz="1800" b="1" spc="-10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800" b="1" spc="-1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,9</a:t>
                      </a:r>
                      <a:r>
                        <a:rPr sz="1800" b="1" spc="-1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4805">
                        <a:lnSpc>
                          <a:spcPts val="1764"/>
                        </a:lnSpc>
                      </a:pPr>
                      <a:r>
                        <a:rPr sz="1800" b="1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4,746,855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8290" algn="ctr">
                        <a:lnSpc>
                          <a:spcPts val="1764"/>
                        </a:lnSpc>
                      </a:pPr>
                      <a:r>
                        <a:rPr sz="1800" b="1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2,171,656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2313">
                <a:tc>
                  <a:txBody>
                    <a:bodyPr/>
                    <a:lstStyle/>
                    <a:p>
                      <a:pPr marR="356870" algn="r">
                        <a:lnSpc>
                          <a:spcPts val="149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(+26,580</a:t>
                      </a:r>
                      <a:r>
                        <a:rPr sz="1400" spc="-12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ts val="149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(+28,586</a:t>
                      </a:r>
                      <a:r>
                        <a:rPr sz="1400" spc="-5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1145" algn="ctr">
                        <a:lnSpc>
                          <a:spcPts val="149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(+17,616</a:t>
                      </a:r>
                      <a:r>
                        <a:rPr sz="1400" spc="-9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0271">
                <a:tc>
                  <a:txBody>
                    <a:bodyPr/>
                    <a:lstStyle/>
                    <a:p>
                      <a:pPr marL="244475">
                        <a:lnSpc>
                          <a:spcPts val="1470"/>
                        </a:lnSpc>
                      </a:pPr>
                      <a:r>
                        <a:rPr sz="12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99440">
                        <a:lnSpc>
                          <a:spcPts val="1490"/>
                        </a:lnSpc>
                      </a:pPr>
                      <a:r>
                        <a:rPr sz="12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8605" algn="ctr">
                        <a:lnSpc>
                          <a:spcPts val="1580"/>
                        </a:lnSpc>
                      </a:pPr>
                      <a:r>
                        <a:rPr sz="12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0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2434">
                        <a:lnSpc>
                          <a:spcPts val="2235"/>
                        </a:lnSpc>
                      </a:pPr>
                      <a:r>
                        <a:rPr sz="2000" b="1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SA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90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44450" algn="ctr">
                        <a:lnSpc>
                          <a:spcPts val="2350"/>
                        </a:lnSpc>
                        <a:spcBef>
                          <a:spcPts val="5"/>
                        </a:spcBef>
                      </a:pPr>
                      <a:r>
                        <a:rPr sz="2000" b="1" spc="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ACT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368300" algn="ctr">
                        <a:lnSpc>
                          <a:spcPct val="100000"/>
                        </a:lnSpc>
                      </a:pPr>
                      <a:r>
                        <a:rPr sz="2000" b="1" spc="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NT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571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7729">
                <a:tc>
                  <a:txBody>
                    <a:bodyPr/>
                    <a:lstStyle/>
                    <a:p>
                      <a:pPr marR="337185" algn="r">
                        <a:lnSpc>
                          <a:spcPts val="1850"/>
                        </a:lnSpc>
                      </a:pP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1,</a:t>
                      </a:r>
                      <a:r>
                        <a:rPr sz="1800" b="1" spc="-1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800" b="1" spc="-1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,8</a:t>
                      </a:r>
                      <a:r>
                        <a:rPr sz="1800" b="1" spc="-1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8315">
                        <a:lnSpc>
                          <a:spcPts val="1850"/>
                        </a:lnSpc>
                      </a:pPr>
                      <a:r>
                        <a:rPr sz="1800" b="1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380,795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7030" algn="ctr">
                        <a:lnSpc>
                          <a:spcPts val="1850"/>
                        </a:lnSpc>
                      </a:pPr>
                      <a:r>
                        <a:rPr sz="1800" b="1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155,013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172">
                <a:tc>
                  <a:txBody>
                    <a:bodyPr/>
                    <a:lstStyle/>
                    <a:p>
                      <a:pPr marR="402590" algn="r">
                        <a:lnSpc>
                          <a:spcPts val="145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(+9,855</a:t>
                      </a:r>
                      <a:r>
                        <a:rPr sz="1400" spc="-114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08305">
                        <a:lnSpc>
                          <a:spcPts val="145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(+1,434</a:t>
                      </a:r>
                      <a:r>
                        <a:rPr sz="1400" spc="-5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7980" algn="ctr">
                        <a:lnSpc>
                          <a:spcPts val="145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(+737</a:t>
                      </a:r>
                      <a:r>
                        <a:rPr sz="1400" spc="-5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8250">
                <a:tc>
                  <a:txBody>
                    <a:bodyPr/>
                    <a:lstStyle/>
                    <a:p>
                      <a:pPr marL="249554">
                        <a:lnSpc>
                          <a:spcPts val="1540"/>
                        </a:lnSpc>
                      </a:pPr>
                      <a:r>
                        <a:rPr sz="12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72770">
                        <a:lnSpc>
                          <a:spcPts val="1505"/>
                        </a:lnSpc>
                      </a:pPr>
                      <a:r>
                        <a:rPr sz="12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8615" algn="ctr">
                        <a:lnSpc>
                          <a:spcPts val="1425"/>
                        </a:lnSpc>
                      </a:pPr>
                      <a:r>
                        <a:rPr sz="12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4" name="object 34"/>
          <p:cNvSpPr txBox="1"/>
          <p:nvPr/>
        </p:nvSpPr>
        <p:spPr>
          <a:xfrm>
            <a:off x="10080752" y="5707481"/>
            <a:ext cx="1414780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3664AD"/>
                </a:solidFill>
                <a:latin typeface="Arial"/>
                <a:cs typeface="Arial"/>
              </a:rPr>
              <a:t>doses </a:t>
            </a:r>
            <a:r>
              <a:rPr sz="800" dirty="0">
                <a:solidFill>
                  <a:srgbClr val="3664AD"/>
                </a:solidFill>
                <a:latin typeface="Arial"/>
                <a:cs typeface="Arial"/>
              </a:rPr>
              <a:t>administered to</a:t>
            </a:r>
            <a:r>
              <a:rPr sz="800" spc="-35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3664AD"/>
                </a:solidFill>
                <a:latin typeface="Arial"/>
                <a:cs typeface="Arial"/>
              </a:rPr>
              <a:t>persons</a:t>
            </a:r>
            <a:endParaRPr sz="8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305290" y="5728817"/>
            <a:ext cx="233299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400" b="1" spc="7" baseline="-6944" dirty="0">
                <a:solidFill>
                  <a:srgbClr val="3663AE"/>
                </a:solidFill>
                <a:latin typeface="Arial"/>
                <a:cs typeface="Arial"/>
              </a:rPr>
              <a:t>169,175</a:t>
            </a:r>
            <a:r>
              <a:rPr sz="800" spc="5" dirty="0">
                <a:solidFill>
                  <a:srgbClr val="3664AD"/>
                </a:solidFill>
                <a:latin typeface="Arial"/>
                <a:cs typeface="Arial"/>
              </a:rPr>
              <a:t>residing </a:t>
            </a:r>
            <a:r>
              <a:rPr sz="800" dirty="0">
                <a:solidFill>
                  <a:srgbClr val="3664AD"/>
                </a:solidFill>
                <a:latin typeface="Arial"/>
                <a:cs typeface="Arial"/>
              </a:rPr>
              <a:t>in </a:t>
            </a:r>
            <a:r>
              <a:rPr sz="800" spc="-5" dirty="0">
                <a:solidFill>
                  <a:srgbClr val="3664AD"/>
                </a:solidFill>
                <a:latin typeface="Arial"/>
                <a:cs typeface="Arial"/>
              </a:rPr>
              <a:t>other territories or</a:t>
            </a:r>
            <a:r>
              <a:rPr sz="800" spc="25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3664AD"/>
                </a:solidFill>
                <a:latin typeface="Arial"/>
                <a:cs typeface="Arial"/>
              </a:rPr>
              <a:t>with</a:t>
            </a:r>
            <a:endParaRPr sz="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0080752" y="5951321"/>
            <a:ext cx="1398270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solidFill>
                  <a:srgbClr val="3664AD"/>
                </a:solidFill>
                <a:latin typeface="Arial"/>
                <a:cs typeface="Arial"/>
              </a:rPr>
              <a:t>missing </a:t>
            </a:r>
            <a:r>
              <a:rPr sz="800" spc="-5" dirty="0">
                <a:solidFill>
                  <a:srgbClr val="3664AD"/>
                </a:solidFill>
                <a:latin typeface="Arial"/>
                <a:cs typeface="Arial"/>
              </a:rPr>
              <a:t>residential</a:t>
            </a:r>
            <a:r>
              <a:rPr sz="800" spc="-35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3664AD"/>
                </a:solidFill>
                <a:latin typeface="Arial"/>
                <a:cs typeface="Arial"/>
              </a:rPr>
              <a:t>information</a:t>
            </a:r>
            <a:endParaRPr sz="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595375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97835" y="1661160"/>
            <a:ext cx="6766559" cy="4442460"/>
            <a:chOff x="2497835" y="1661160"/>
            <a:chExt cx="6766559" cy="4442460"/>
          </a:xfrm>
        </p:grpSpPr>
        <p:sp>
          <p:nvSpPr>
            <p:cNvPr id="3" name="object 3"/>
            <p:cNvSpPr/>
            <p:nvPr/>
          </p:nvSpPr>
          <p:spPr>
            <a:xfrm>
              <a:off x="2497835" y="1743456"/>
              <a:ext cx="6766559" cy="436016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572255" y="1661160"/>
              <a:ext cx="5530850" cy="984885"/>
            </a:xfrm>
            <a:custGeom>
              <a:avLst/>
              <a:gdLst/>
              <a:ahLst/>
              <a:cxnLst/>
              <a:rect l="l" t="t" r="r" b="b"/>
              <a:pathLst>
                <a:path w="5530850" h="984885">
                  <a:moveTo>
                    <a:pt x="5530596" y="0"/>
                  </a:moveTo>
                  <a:lnTo>
                    <a:pt x="0" y="0"/>
                  </a:lnTo>
                  <a:lnTo>
                    <a:pt x="0" y="984503"/>
                  </a:lnTo>
                  <a:lnTo>
                    <a:pt x="5530596" y="984503"/>
                  </a:lnTo>
                  <a:lnTo>
                    <a:pt x="5530596" y="0"/>
                  </a:lnTo>
                  <a:close/>
                </a:path>
              </a:pathLst>
            </a:custGeom>
            <a:solidFill>
              <a:srgbClr val="CDEB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00227" y="787653"/>
            <a:ext cx="87776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3663AE"/>
                </a:solidFill>
              </a:rPr>
              <a:t>Commonwealth </a:t>
            </a:r>
            <a:r>
              <a:rPr spc="-5" dirty="0">
                <a:solidFill>
                  <a:srgbClr val="3663AE"/>
                </a:solidFill>
              </a:rPr>
              <a:t>aged care </a:t>
            </a:r>
            <a:r>
              <a:rPr dirty="0">
                <a:solidFill>
                  <a:srgbClr val="3663AE"/>
                </a:solidFill>
              </a:rPr>
              <a:t>and disability </a:t>
            </a:r>
            <a:r>
              <a:rPr spc="-5" dirty="0">
                <a:solidFill>
                  <a:srgbClr val="3663AE"/>
                </a:solidFill>
              </a:rPr>
              <a:t>doses</a:t>
            </a:r>
            <a:r>
              <a:rPr spc="-90" dirty="0">
                <a:solidFill>
                  <a:srgbClr val="3663AE"/>
                </a:solidFill>
              </a:rPr>
              <a:t> </a:t>
            </a:r>
            <a:r>
              <a:rPr dirty="0">
                <a:solidFill>
                  <a:srgbClr val="3663AE"/>
                </a:solidFill>
              </a:rPr>
              <a:t>administered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913619" y="1171955"/>
            <a:ext cx="1435735" cy="405765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240" rIns="0" bIns="0" rtlCol="0">
            <a:spAutoFit/>
          </a:bodyPr>
          <a:lstStyle/>
          <a:p>
            <a:pPr marL="302895" marR="252729" indent="30480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01867" y="1775205"/>
            <a:ext cx="14128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(+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138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last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24</a:t>
            </a:r>
            <a:r>
              <a:rPr sz="1200" spc="-8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hours)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96032" y="2099310"/>
            <a:ext cx="6158230" cy="924560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1225550" marR="212725">
              <a:lnSpc>
                <a:spcPts val="1510"/>
              </a:lnSpc>
              <a:spcBef>
                <a:spcPts val="295"/>
              </a:spcBef>
            </a:pPr>
            <a:r>
              <a:rPr sz="1400" spc="-35" dirty="0">
                <a:solidFill>
                  <a:srgbClr val="3663AE"/>
                </a:solidFill>
                <a:latin typeface="Arial"/>
                <a:cs typeface="Arial"/>
              </a:rPr>
              <a:t>Total </a:t>
            </a:r>
            <a:r>
              <a:rPr sz="1400" spc="-5" dirty="0">
                <a:solidFill>
                  <a:srgbClr val="3663AE"/>
                </a:solidFill>
                <a:latin typeface="Arial"/>
                <a:cs typeface="Arial"/>
              </a:rPr>
              <a:t>vaccine 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doses administered in aged care and</a:t>
            </a:r>
            <a:r>
              <a:rPr sz="1400" spc="-17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disability  facilities as at 30</a:t>
            </a:r>
            <a:r>
              <a:rPr sz="1400" spc="-8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December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Number</a:t>
            </a:r>
            <a:r>
              <a:rPr sz="1100" b="1" spc="-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of</a:t>
            </a:r>
            <a:r>
              <a:rPr sz="1100" b="1" spc="-2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spc="-5" dirty="0">
                <a:solidFill>
                  <a:srgbClr val="3663AE"/>
                </a:solidFill>
                <a:latin typeface="Arial"/>
                <a:cs typeface="Arial"/>
              </a:rPr>
              <a:t>doses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 administered</a:t>
            </a:r>
            <a:r>
              <a:rPr sz="1100" b="1" spc="-3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as</a:t>
            </a:r>
            <a:r>
              <a:rPr sz="1100" b="1" spc="-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part</a:t>
            </a:r>
            <a:r>
              <a:rPr sz="1100" b="1" spc="-2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of</a:t>
            </a:r>
            <a:r>
              <a:rPr sz="1100" b="1" spc="-2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the</a:t>
            </a:r>
            <a:r>
              <a:rPr sz="1100" b="1" spc="-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Commonwealth</a:t>
            </a:r>
            <a:r>
              <a:rPr sz="1100" b="1" spc="-4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aged and</a:t>
            </a:r>
            <a:r>
              <a:rPr sz="1100" b="1" spc="-1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disability</a:t>
            </a:r>
            <a:r>
              <a:rPr sz="1100" b="1" spc="-4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care</a:t>
            </a:r>
            <a:r>
              <a:rPr sz="1100" b="1" spc="-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3663AE"/>
                </a:solidFill>
                <a:latin typeface="Arial"/>
                <a:cs typeface="Arial"/>
              </a:rPr>
              <a:t>rollout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54475" y="1659382"/>
            <a:ext cx="16363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3663AE"/>
                </a:solidFill>
                <a:latin typeface="Arial Black"/>
                <a:cs typeface="Arial Black"/>
              </a:rPr>
              <a:t>1,1</a:t>
            </a:r>
            <a:r>
              <a:rPr sz="2400" spc="-10" dirty="0">
                <a:solidFill>
                  <a:srgbClr val="3663AE"/>
                </a:solidFill>
                <a:latin typeface="Arial Black"/>
                <a:cs typeface="Arial Black"/>
              </a:rPr>
              <a:t>7</a:t>
            </a:r>
            <a:r>
              <a:rPr sz="2400" dirty="0">
                <a:solidFill>
                  <a:srgbClr val="3663AE"/>
                </a:solidFill>
                <a:latin typeface="Arial Black"/>
                <a:cs typeface="Arial Black"/>
              </a:rPr>
              <a:t>3,2</a:t>
            </a:r>
            <a:r>
              <a:rPr sz="2400" spc="-10" dirty="0">
                <a:solidFill>
                  <a:srgbClr val="3663AE"/>
                </a:solidFill>
                <a:latin typeface="Arial Black"/>
                <a:cs typeface="Arial Black"/>
              </a:rPr>
              <a:t>0</a:t>
            </a:r>
            <a:r>
              <a:rPr sz="2400" dirty="0">
                <a:solidFill>
                  <a:srgbClr val="3663AE"/>
                </a:solidFill>
                <a:latin typeface="Arial Black"/>
                <a:cs typeface="Arial Black"/>
              </a:rPr>
              <a:t>1</a:t>
            </a:r>
            <a:endParaRPr sz="2400">
              <a:latin typeface="Arial Black"/>
              <a:cs typeface="Arial Black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631948" y="1548383"/>
            <a:ext cx="1229868" cy="11658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20395" y="5954674"/>
            <a:ext cx="85661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*Sourced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from</a:t>
            </a:r>
            <a:r>
              <a:rPr sz="700" spc="4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the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Australian</a:t>
            </a:r>
            <a:r>
              <a:rPr sz="7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Immunisation</a:t>
            </a:r>
            <a:r>
              <a:rPr sz="700" spc="2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Register.</a:t>
            </a:r>
            <a:r>
              <a:rPr sz="7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Includes</a:t>
            </a:r>
            <a:r>
              <a:rPr sz="700" spc="3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all</a:t>
            </a:r>
            <a:r>
              <a:rPr sz="70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persons</a:t>
            </a:r>
            <a:r>
              <a:rPr sz="7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vaccinated</a:t>
            </a:r>
            <a:r>
              <a:rPr sz="700" spc="3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at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participating</a:t>
            </a:r>
            <a:r>
              <a:rPr sz="7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residential</a:t>
            </a:r>
            <a:r>
              <a:rPr sz="700" spc="2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aged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care,</a:t>
            </a:r>
            <a:r>
              <a:rPr sz="7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disability</a:t>
            </a:r>
            <a:r>
              <a:rPr sz="70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and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related</a:t>
            </a:r>
            <a:r>
              <a:rPr sz="7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industry</a:t>
            </a:r>
            <a:r>
              <a:rPr sz="7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settings.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**State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level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breakdown</a:t>
            </a:r>
            <a:r>
              <a:rPr sz="7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indicates</a:t>
            </a:r>
            <a:r>
              <a:rPr sz="7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the</a:t>
            </a:r>
            <a:r>
              <a:rPr sz="7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residential</a:t>
            </a:r>
            <a:r>
              <a:rPr sz="7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location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and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may</a:t>
            </a:r>
            <a:r>
              <a:rPr sz="700" spc="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not</a:t>
            </a:r>
            <a:r>
              <a:rPr sz="700" spc="2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align to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the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state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in</a:t>
            </a:r>
            <a:r>
              <a:rPr sz="700" spc="1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which</a:t>
            </a:r>
            <a:r>
              <a:rPr sz="700" spc="1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the</a:t>
            </a:r>
            <a:r>
              <a:rPr sz="700" spc="5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vaccination</a:t>
            </a:r>
            <a:r>
              <a:rPr sz="700" spc="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occurred.</a:t>
            </a:r>
            <a:endParaRPr sz="7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# Numbers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are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calculated as difference in daily cumulative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reported numbers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to allow for historical corrections in all data sources. This can occasionally result in negative numbers, such as for QLD, TAS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and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NT,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where 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historical details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about doses </a:t>
            </a:r>
            <a:r>
              <a:rPr sz="700" spc="-5" dirty="0">
                <a:solidFill>
                  <a:srgbClr val="767070"/>
                </a:solidFill>
                <a:latin typeface="Arial"/>
                <a:cs typeface="Arial"/>
              </a:rPr>
              <a:t>have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been</a:t>
            </a:r>
            <a:r>
              <a:rPr sz="700" spc="13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767070"/>
                </a:solidFill>
                <a:latin typeface="Arial"/>
                <a:cs typeface="Arial"/>
              </a:rPr>
              <a:t>updated.</a:t>
            </a:r>
            <a:endParaRPr sz="700">
              <a:latin typeface="Arial"/>
              <a:cs typeface="Arial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sldNum" sz="quarter" idx="4294967295"/>
          </p:nvPr>
        </p:nvSpPr>
        <p:spPr>
          <a:xfrm>
            <a:off x="11728450" y="6639157"/>
            <a:ext cx="226059" cy="175259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18</a:t>
            </a:fld>
            <a:endParaRPr dirty="0"/>
          </a:p>
        </p:txBody>
      </p:sp>
      <p:sp>
        <p:nvSpPr>
          <p:cNvPr id="12" name="object 12"/>
          <p:cNvSpPr txBox="1"/>
          <p:nvPr/>
        </p:nvSpPr>
        <p:spPr>
          <a:xfrm>
            <a:off x="9374505" y="5848299"/>
            <a:ext cx="6457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3663AE"/>
                </a:solidFill>
                <a:latin typeface="Arial"/>
                <a:cs typeface="Arial"/>
              </a:rPr>
              <a:t>28,154</a:t>
            </a:r>
            <a:endParaRPr sz="1600">
              <a:latin typeface="Arial"/>
              <a:cs typeface="Arial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2840735" y="3302826"/>
          <a:ext cx="8689339" cy="26262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6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68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4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915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9814">
                <a:tc>
                  <a:txBody>
                    <a:bodyPr/>
                    <a:lstStyle/>
                    <a:p>
                      <a:pPr marL="238125">
                        <a:lnSpc>
                          <a:spcPts val="1864"/>
                        </a:lnSpc>
                      </a:pP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NSW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64"/>
                        </a:lnSpc>
                      </a:pP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VIC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55880" algn="ctr">
                        <a:lnSpc>
                          <a:spcPts val="1864"/>
                        </a:lnSpc>
                      </a:pPr>
                      <a:r>
                        <a:rPr sz="18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QLD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1035">
                        <a:lnSpc>
                          <a:spcPts val="1864"/>
                        </a:lnSpc>
                      </a:pPr>
                      <a:r>
                        <a:rPr sz="1800" b="1" spc="-9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WA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707">
                <a:tc>
                  <a:txBody>
                    <a:bodyPr/>
                    <a:lstStyle/>
                    <a:p>
                      <a:pPr marL="31750">
                        <a:lnSpc>
                          <a:spcPts val="2160"/>
                        </a:lnSpc>
                      </a:pPr>
                      <a:r>
                        <a:rPr sz="20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537,675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160"/>
                        </a:lnSpc>
                      </a:pPr>
                      <a:r>
                        <a:rPr sz="20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218,266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115" algn="ctr">
                        <a:lnSpc>
                          <a:spcPts val="2160"/>
                        </a:lnSpc>
                      </a:pPr>
                      <a:r>
                        <a:rPr sz="20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183,266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0">
                        <a:lnSpc>
                          <a:spcPts val="2160"/>
                        </a:lnSpc>
                      </a:pPr>
                      <a:r>
                        <a:rPr sz="20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84,604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063">
                <a:tc>
                  <a:txBody>
                    <a:bodyPr/>
                    <a:lstStyle/>
                    <a:p>
                      <a:pPr marL="94615">
                        <a:lnSpc>
                          <a:spcPts val="151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(+19</a:t>
                      </a:r>
                      <a:r>
                        <a:rPr sz="1400" spc="-3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1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(+82</a:t>
                      </a:r>
                      <a:r>
                        <a:rPr sz="1400" spc="-3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7620" algn="ctr">
                        <a:lnSpc>
                          <a:spcPts val="151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(+73</a:t>
                      </a:r>
                      <a:r>
                        <a:rPr sz="1400" spc="-3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0">
                        <a:lnSpc>
                          <a:spcPts val="151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(+8</a:t>
                      </a:r>
                      <a:r>
                        <a:rPr sz="1400" spc="-3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876">
                <a:tc>
                  <a:txBody>
                    <a:bodyPr/>
                    <a:lstStyle/>
                    <a:p>
                      <a:pPr marL="114300">
                        <a:lnSpc>
                          <a:spcPts val="1510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3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890" algn="ctr">
                        <a:lnSpc>
                          <a:spcPts val="1510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4820">
                        <a:lnSpc>
                          <a:spcPts val="1535"/>
                        </a:lnSpc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increase)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76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R="376555" algn="ctr">
                        <a:lnSpc>
                          <a:spcPts val="1985"/>
                        </a:lnSpc>
                        <a:spcBef>
                          <a:spcPts val="5"/>
                        </a:spcBef>
                      </a:pPr>
                      <a:r>
                        <a:rPr sz="1800" b="1" spc="-6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TAS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R="376555" algn="ctr">
                        <a:lnSpc>
                          <a:spcPts val="2055"/>
                        </a:lnSpc>
                      </a:pPr>
                      <a:r>
                        <a:rPr sz="20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21,096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ts val="1880"/>
                        </a:lnSpc>
                      </a:pPr>
                      <a:r>
                        <a:rPr sz="1800" b="1" spc="-1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SA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945"/>
                        </a:lnSpc>
                      </a:pPr>
                      <a:r>
                        <a:rPr sz="20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78,145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698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R="58419" algn="ctr">
                        <a:lnSpc>
                          <a:spcPts val="1880"/>
                        </a:lnSpc>
                      </a:pPr>
                      <a:r>
                        <a:rPr sz="1800" b="1" spc="-2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ACT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R="33020" algn="ctr">
                        <a:lnSpc>
                          <a:spcPts val="1945"/>
                        </a:lnSpc>
                      </a:pPr>
                      <a:r>
                        <a:rPr sz="20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15,350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698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R="2099310" algn="ctr">
                        <a:lnSpc>
                          <a:spcPts val="1880"/>
                        </a:lnSpc>
                      </a:pPr>
                      <a:r>
                        <a:rPr sz="1800" b="1" spc="-5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NT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R="2101215" algn="ctr">
                        <a:lnSpc>
                          <a:spcPts val="1945"/>
                        </a:lnSpc>
                      </a:pPr>
                      <a:r>
                        <a:rPr sz="2000" b="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6,645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698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8287">
                <a:tc>
                  <a:txBody>
                    <a:bodyPr/>
                    <a:lstStyle/>
                    <a:p>
                      <a:pPr marL="139065" marR="485140" indent="30480">
                        <a:lnSpc>
                          <a:spcPts val="1510"/>
                        </a:lnSpc>
                        <a:spcBef>
                          <a:spcPts val="295"/>
                        </a:spcBef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(+1 daily  increase)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7465" marB="0"/>
                </a:tc>
                <a:tc>
                  <a:txBody>
                    <a:bodyPr/>
                    <a:lstStyle/>
                    <a:p>
                      <a:pPr marL="504825" marR="499745" indent="30480">
                        <a:lnSpc>
                          <a:spcPts val="1510"/>
                        </a:lnSpc>
                        <a:spcBef>
                          <a:spcPts val="325"/>
                        </a:spcBef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(+3 daily  increase)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1275" marB="0"/>
                </a:tc>
                <a:tc>
                  <a:txBody>
                    <a:bodyPr/>
                    <a:lstStyle/>
                    <a:p>
                      <a:pPr marL="516255" marR="525780" indent="30480">
                        <a:lnSpc>
                          <a:spcPts val="1510"/>
                        </a:lnSpc>
                        <a:spcBef>
                          <a:spcPts val="295"/>
                        </a:spcBef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(+5 daily  increase)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37465" marB="0"/>
                </a:tc>
                <a:tc>
                  <a:txBody>
                    <a:bodyPr/>
                    <a:lstStyle/>
                    <a:p>
                      <a:pPr marL="464820" marR="2584450" indent="17780">
                        <a:lnSpc>
                          <a:spcPts val="1510"/>
                        </a:lnSpc>
                        <a:spcBef>
                          <a:spcPts val="325"/>
                        </a:spcBef>
                      </a:pP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(-6</a:t>
                      </a:r>
                      <a:r>
                        <a:rPr sz="1350" baseline="24691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# </a:t>
                      </a:r>
                      <a:r>
                        <a:rPr sz="1400" dirty="0">
                          <a:solidFill>
                            <a:srgbClr val="3663AE"/>
                          </a:solidFill>
                          <a:latin typeface="Arial"/>
                          <a:cs typeface="Arial"/>
                        </a:rPr>
                        <a:t>daily  increase)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4127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162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70455">
                        <a:lnSpc>
                          <a:spcPts val="869"/>
                        </a:lnSpc>
                        <a:spcBef>
                          <a:spcPts val="145"/>
                        </a:spcBef>
                      </a:pPr>
                      <a:r>
                        <a:rPr sz="800" spc="-5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doses </a:t>
                      </a:r>
                      <a:r>
                        <a:rPr sz="80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administered to</a:t>
                      </a:r>
                      <a:r>
                        <a:rPr sz="800" spc="-30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solidFill>
                            <a:srgbClr val="3664AD"/>
                          </a:solidFill>
                          <a:latin typeface="Arial"/>
                          <a:cs typeface="Arial"/>
                        </a:rPr>
                        <a:t>persons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8415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" name="object 14"/>
          <p:cNvSpPr txBox="1"/>
          <p:nvPr/>
        </p:nvSpPr>
        <p:spPr>
          <a:xfrm>
            <a:off x="10097261" y="5908344"/>
            <a:ext cx="153225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3664AD"/>
                </a:solidFill>
                <a:latin typeface="Arial"/>
                <a:cs typeface="Arial"/>
              </a:rPr>
              <a:t>residing </a:t>
            </a:r>
            <a:r>
              <a:rPr sz="800" dirty="0">
                <a:solidFill>
                  <a:srgbClr val="3664AD"/>
                </a:solidFill>
                <a:latin typeface="Arial"/>
                <a:cs typeface="Arial"/>
              </a:rPr>
              <a:t>in </a:t>
            </a:r>
            <a:r>
              <a:rPr sz="800" spc="-5" dirty="0">
                <a:solidFill>
                  <a:srgbClr val="3664AD"/>
                </a:solidFill>
                <a:latin typeface="Arial"/>
                <a:cs typeface="Arial"/>
              </a:rPr>
              <a:t>other territories or with  </a:t>
            </a:r>
            <a:r>
              <a:rPr sz="800" dirty="0">
                <a:solidFill>
                  <a:srgbClr val="3664AD"/>
                </a:solidFill>
                <a:latin typeface="Arial"/>
                <a:cs typeface="Arial"/>
              </a:rPr>
              <a:t>missing </a:t>
            </a:r>
            <a:r>
              <a:rPr sz="800" spc="-5" dirty="0">
                <a:solidFill>
                  <a:srgbClr val="3664AD"/>
                </a:solidFill>
                <a:latin typeface="Arial"/>
                <a:cs typeface="Arial"/>
              </a:rPr>
              <a:t>residential</a:t>
            </a:r>
            <a:r>
              <a:rPr sz="800" spc="-25" dirty="0">
                <a:solidFill>
                  <a:srgbClr val="3664AD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3664AD"/>
                </a:solidFill>
                <a:latin typeface="Arial"/>
                <a:cs typeface="Arial"/>
              </a:rPr>
              <a:t>information</a:t>
            </a:r>
            <a:endParaRPr sz="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390380" y="6188455"/>
            <a:ext cx="212852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Source: Australian Immunisation</a:t>
            </a:r>
            <a:r>
              <a:rPr sz="900" spc="-15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Register</a:t>
            </a:r>
            <a:endParaRPr sz="9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4638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44311" y="1652016"/>
            <a:ext cx="5099303" cy="1024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27354" y="799541"/>
            <a:ext cx="43548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3663AE"/>
                </a:solidFill>
              </a:rPr>
              <a:t>Jurisdiction</a:t>
            </a:r>
            <a:r>
              <a:rPr sz="2800" spc="15" dirty="0">
                <a:solidFill>
                  <a:srgbClr val="3663AE"/>
                </a:solidFill>
              </a:rPr>
              <a:t> </a:t>
            </a:r>
            <a:r>
              <a:rPr sz="2800" spc="-5" dirty="0">
                <a:solidFill>
                  <a:srgbClr val="3663AE"/>
                </a:solidFill>
              </a:rPr>
              <a:t>administered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727354" y="1592961"/>
            <a:ext cx="3288665" cy="431800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12700" marR="5080">
              <a:lnSpc>
                <a:spcPts val="1510"/>
              </a:lnSpc>
              <a:spcBef>
                <a:spcPts val="295"/>
              </a:spcBef>
            </a:pPr>
            <a:r>
              <a:rPr sz="1400" spc="-35" dirty="0">
                <a:solidFill>
                  <a:srgbClr val="3663AE"/>
                </a:solidFill>
                <a:latin typeface="Arial"/>
                <a:cs typeface="Arial"/>
              </a:rPr>
              <a:t>Total </a:t>
            </a:r>
            <a:r>
              <a:rPr sz="1400" spc="-5" dirty="0">
                <a:solidFill>
                  <a:srgbClr val="3663AE"/>
                </a:solidFill>
                <a:latin typeface="Arial"/>
                <a:cs typeface="Arial"/>
              </a:rPr>
              <a:t>vaccine 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doses </a:t>
            </a:r>
            <a:r>
              <a:rPr sz="1400" spc="-5" dirty="0">
                <a:solidFill>
                  <a:srgbClr val="3663AE"/>
                </a:solidFill>
                <a:latin typeface="Arial"/>
                <a:cs typeface="Arial"/>
              </a:rPr>
              <a:t>administered 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in</a:t>
            </a:r>
            <a:r>
              <a:rPr sz="1400" spc="-7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State  and </a:t>
            </a:r>
            <a:r>
              <a:rPr sz="1400" spc="-20" dirty="0">
                <a:solidFill>
                  <a:srgbClr val="3663AE"/>
                </a:solidFill>
                <a:latin typeface="Arial"/>
                <a:cs typeface="Arial"/>
              </a:rPr>
              <a:t>Territory 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clinics as at 30</a:t>
            </a:r>
            <a:r>
              <a:rPr sz="1400" spc="-15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3663AE"/>
                </a:solidFill>
                <a:latin typeface="Arial"/>
                <a:cs typeface="Arial"/>
              </a:rPr>
              <a:t>December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04382" y="1597278"/>
            <a:ext cx="41630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3663AE"/>
                </a:solidFill>
                <a:latin typeface="Arial Black"/>
                <a:cs typeface="Arial Black"/>
              </a:rPr>
              <a:t>16,992,379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total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vaccine doses administered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04382" y="1959990"/>
            <a:ext cx="32118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in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State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and </a:t>
            </a:r>
            <a:r>
              <a:rPr sz="1200" spc="-15" dirty="0">
                <a:solidFill>
                  <a:srgbClr val="3663AE"/>
                </a:solidFill>
                <a:latin typeface="Arial"/>
                <a:cs typeface="Arial"/>
              </a:rPr>
              <a:t>Territory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clinics as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at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30</a:t>
            </a:r>
            <a:r>
              <a:rPr sz="1200" spc="-6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December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04382" y="2108072"/>
            <a:ext cx="3058795" cy="546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050"/>
              </a:lnSpc>
              <a:spcBef>
                <a:spcPts val="100"/>
              </a:spcBef>
            </a:pP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+ </a:t>
            </a:r>
            <a:r>
              <a:rPr sz="1800" dirty="0">
                <a:solidFill>
                  <a:srgbClr val="3663AE"/>
                </a:solidFill>
                <a:latin typeface="Arial Black"/>
                <a:cs typeface="Arial Black"/>
              </a:rPr>
              <a:t>39,131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recorded in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the last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24</a:t>
            </a:r>
            <a:r>
              <a:rPr sz="1200" spc="-19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hours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2050"/>
              </a:lnSpc>
            </a:pPr>
            <a:r>
              <a:rPr sz="1800" b="1" dirty="0">
                <a:solidFill>
                  <a:srgbClr val="3664AD"/>
                </a:solidFill>
                <a:latin typeface="Arial"/>
                <a:cs typeface="Arial"/>
              </a:rPr>
              <a:t>+ </a:t>
            </a:r>
            <a:r>
              <a:rPr sz="1800" dirty="0">
                <a:solidFill>
                  <a:srgbClr val="3664AD"/>
                </a:solidFill>
                <a:latin typeface="Arial Black"/>
                <a:cs typeface="Arial Black"/>
              </a:rPr>
              <a:t>147,139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recorded in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the last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7</a:t>
            </a:r>
            <a:r>
              <a:rPr sz="1200" spc="-204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days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613147" y="1560575"/>
            <a:ext cx="1394460" cy="11795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776459" y="1197863"/>
            <a:ext cx="1435735" cy="407034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875" rIns="0" bIns="0" rtlCol="0">
            <a:spAutoFit/>
          </a:bodyPr>
          <a:lstStyle/>
          <a:p>
            <a:pPr marL="303530" marR="253365" indent="30480">
              <a:lnSpc>
                <a:spcPct val="100000"/>
              </a:lnSpc>
              <a:spcBef>
                <a:spcPts val="125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12775" y="6120790"/>
            <a:ext cx="6453505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*Sourced from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the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Australian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Immunisation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Register and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self-reported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data.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Numbers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are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calculated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as difference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in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daily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cumulative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reported 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numbers to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allow for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historical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corrections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in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all </a:t>
            </a:r>
            <a:r>
              <a:rPr sz="800" dirty="0">
                <a:solidFill>
                  <a:srgbClr val="767070"/>
                </a:solidFill>
                <a:latin typeface="Arial"/>
                <a:cs typeface="Arial"/>
              </a:rPr>
              <a:t>self-reported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data</a:t>
            </a:r>
            <a:r>
              <a:rPr sz="800" spc="1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67070"/>
                </a:solidFill>
                <a:latin typeface="Arial"/>
                <a:cs typeface="Arial"/>
              </a:rPr>
              <a:t>sources.</a:t>
            </a:r>
            <a:endParaRPr sz="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539996" y="2775204"/>
            <a:ext cx="6992111" cy="33634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891532" y="3208401"/>
            <a:ext cx="1040130" cy="974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295"/>
              </a:lnSpc>
              <a:spcBef>
                <a:spcPts val="105"/>
              </a:spcBef>
            </a:pPr>
            <a:r>
              <a:rPr sz="2000" b="1" dirty="0">
                <a:solidFill>
                  <a:srgbClr val="3663AE"/>
                </a:solidFill>
                <a:latin typeface="Arial"/>
                <a:cs typeface="Arial"/>
              </a:rPr>
              <a:t>NSW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ts val="2014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4,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3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8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6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,2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1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7</a:t>
            </a:r>
            <a:endParaRPr sz="1800">
              <a:latin typeface="Arial"/>
              <a:cs typeface="Arial"/>
            </a:endParaRPr>
          </a:p>
          <a:p>
            <a:pPr marL="38100" marR="26034" algn="ctr">
              <a:lnSpc>
                <a:spcPts val="1510"/>
              </a:lnSpc>
              <a:spcBef>
                <a:spcPts val="150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(+4,251</a:t>
            </a:r>
            <a:r>
              <a:rPr sz="1400" spc="-1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61531" y="3165729"/>
            <a:ext cx="1055370" cy="986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0165" algn="ctr">
              <a:lnSpc>
                <a:spcPts val="2380"/>
              </a:lnSpc>
              <a:spcBef>
                <a:spcPts val="105"/>
              </a:spcBef>
            </a:pPr>
            <a:r>
              <a:rPr sz="2000" b="1" spc="-5" dirty="0">
                <a:solidFill>
                  <a:srgbClr val="3663AE"/>
                </a:solidFill>
                <a:latin typeface="Arial"/>
                <a:cs typeface="Arial"/>
              </a:rPr>
              <a:t>VIC</a:t>
            </a:r>
            <a:endParaRPr sz="2000">
              <a:latin typeface="Arial"/>
              <a:cs typeface="Arial"/>
            </a:endParaRPr>
          </a:p>
          <a:p>
            <a:pPr marL="27940">
              <a:lnSpc>
                <a:spcPts val="2060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4,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9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3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6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,9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8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  <a:p>
            <a:pPr marL="12700" marR="66675" algn="ctr">
              <a:lnSpc>
                <a:spcPts val="1510"/>
              </a:lnSpc>
              <a:spcBef>
                <a:spcPts val="110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(+3,808</a:t>
            </a:r>
            <a:r>
              <a:rPr sz="1400" spc="-1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363204" y="3180080"/>
            <a:ext cx="1078230" cy="974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620" algn="ctr">
              <a:lnSpc>
                <a:spcPts val="2295"/>
              </a:lnSpc>
              <a:spcBef>
                <a:spcPts val="105"/>
              </a:spcBef>
            </a:pPr>
            <a:r>
              <a:rPr sz="2000" b="1" dirty="0">
                <a:solidFill>
                  <a:srgbClr val="3663AE"/>
                </a:solidFill>
                <a:latin typeface="Arial"/>
                <a:cs typeface="Arial"/>
              </a:rPr>
              <a:t>QLD</a:t>
            </a:r>
            <a:endParaRPr sz="2000">
              <a:latin typeface="Arial"/>
              <a:cs typeface="Arial"/>
            </a:endParaRPr>
          </a:p>
          <a:p>
            <a:pPr marL="9525" algn="ctr">
              <a:lnSpc>
                <a:spcPts val="2014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3,238,908</a:t>
            </a:r>
            <a:endParaRPr sz="1800">
              <a:latin typeface="Arial"/>
              <a:cs typeface="Arial"/>
            </a:endParaRPr>
          </a:p>
          <a:p>
            <a:pPr marL="12700" marR="5080" algn="ctr">
              <a:lnSpc>
                <a:spcPts val="1510"/>
              </a:lnSpc>
              <a:spcBef>
                <a:spcPts val="150"/>
              </a:spcBef>
            </a:pPr>
            <a:r>
              <a:rPr sz="1400" spc="-15" dirty="0">
                <a:solidFill>
                  <a:srgbClr val="3663AE"/>
                </a:solidFill>
                <a:latin typeface="Arial"/>
                <a:cs typeface="Arial"/>
              </a:rPr>
              <a:t>(+11,813</a:t>
            </a:r>
            <a:r>
              <a:rPr sz="1400" spc="-10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099929" y="3191382"/>
            <a:ext cx="1111885" cy="974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6985" algn="ctr">
              <a:lnSpc>
                <a:spcPts val="2380"/>
              </a:lnSpc>
              <a:spcBef>
                <a:spcPts val="105"/>
              </a:spcBef>
            </a:pPr>
            <a:r>
              <a:rPr sz="2000" b="1" spc="-105" dirty="0">
                <a:solidFill>
                  <a:srgbClr val="3663AE"/>
                </a:solidFill>
                <a:latin typeface="Arial"/>
                <a:cs typeface="Arial"/>
              </a:rPr>
              <a:t>WA</a:t>
            </a:r>
            <a:endParaRPr sz="2000">
              <a:latin typeface="Arial"/>
              <a:cs typeface="Arial"/>
            </a:endParaRPr>
          </a:p>
          <a:p>
            <a:pPr marL="83820">
              <a:lnSpc>
                <a:spcPts val="2014"/>
              </a:lnSpc>
            </a:pP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1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,8</a:t>
            </a: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18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,1</a:t>
            </a:r>
            <a:r>
              <a:rPr sz="1800" b="1" spc="-10" dirty="0">
                <a:solidFill>
                  <a:srgbClr val="3663AE"/>
                </a:solidFill>
                <a:latin typeface="Arial"/>
                <a:cs typeface="Arial"/>
              </a:rPr>
              <a:t>8</a:t>
            </a:r>
            <a:r>
              <a:rPr sz="1800" b="1" dirty="0">
                <a:solidFill>
                  <a:srgbClr val="3663AE"/>
                </a:solidFill>
                <a:latin typeface="Arial"/>
                <a:cs typeface="Arial"/>
              </a:rPr>
              <a:t>2</a:t>
            </a:r>
            <a:endParaRPr sz="1800">
              <a:latin typeface="Arial"/>
              <a:cs typeface="Arial"/>
            </a:endParaRPr>
          </a:p>
          <a:p>
            <a:pPr marL="12700" marR="24130" algn="ctr">
              <a:lnSpc>
                <a:spcPts val="1510"/>
              </a:lnSpc>
              <a:spcBef>
                <a:spcPts val="65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(+10,999</a:t>
            </a:r>
            <a:r>
              <a:rPr sz="1400" spc="-114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990338" y="4718050"/>
            <a:ext cx="892810" cy="974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6055">
              <a:lnSpc>
                <a:spcPts val="2380"/>
              </a:lnSpc>
              <a:spcBef>
                <a:spcPts val="100"/>
              </a:spcBef>
            </a:pPr>
            <a:r>
              <a:rPr sz="2000" b="1" spc="-50" dirty="0">
                <a:solidFill>
                  <a:srgbClr val="3663AE"/>
                </a:solidFill>
                <a:latin typeface="Arial"/>
                <a:cs typeface="Arial"/>
              </a:rPr>
              <a:t>TAS</a:t>
            </a:r>
            <a:endParaRPr sz="2000">
              <a:latin typeface="Arial"/>
              <a:cs typeface="Arial"/>
            </a:endParaRPr>
          </a:p>
          <a:p>
            <a:pPr marL="55244">
              <a:lnSpc>
                <a:spcPts val="2014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4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9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2,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2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81</a:t>
            </a:r>
            <a:endParaRPr sz="1800">
              <a:latin typeface="Arial"/>
              <a:cs typeface="Arial"/>
            </a:endParaRPr>
          </a:p>
          <a:p>
            <a:pPr marL="103505" marR="52069" indent="-91440">
              <a:lnSpc>
                <a:spcPts val="1510"/>
              </a:lnSpc>
              <a:spcBef>
                <a:spcPts val="70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(+641</a:t>
            </a:r>
            <a:r>
              <a:rPr sz="1400" spc="-105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660006" y="4697933"/>
            <a:ext cx="1061085" cy="974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44450" algn="ctr">
              <a:lnSpc>
                <a:spcPts val="238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3663AE"/>
                </a:solidFill>
                <a:latin typeface="Arial"/>
                <a:cs typeface="Arial"/>
              </a:rPr>
              <a:t>SA</a:t>
            </a:r>
            <a:endParaRPr sz="2000">
              <a:latin typeface="Arial"/>
              <a:cs typeface="Arial"/>
            </a:endParaRPr>
          </a:p>
          <a:p>
            <a:pPr marL="33655">
              <a:lnSpc>
                <a:spcPts val="2014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1,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3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4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1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,3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6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8</a:t>
            </a:r>
            <a:endParaRPr sz="1800">
              <a:latin typeface="Arial"/>
              <a:cs typeface="Arial"/>
            </a:endParaRPr>
          </a:p>
          <a:p>
            <a:pPr marL="12700" marR="73025" algn="ctr">
              <a:lnSpc>
                <a:spcPts val="1510"/>
              </a:lnSpc>
              <a:spcBef>
                <a:spcPts val="65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(+6,044</a:t>
            </a:r>
            <a:r>
              <a:rPr sz="1400" spc="-114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 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486902" y="4683633"/>
            <a:ext cx="857885" cy="974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0" algn="ctr">
              <a:lnSpc>
                <a:spcPts val="2295"/>
              </a:lnSpc>
              <a:spcBef>
                <a:spcPts val="100"/>
              </a:spcBef>
            </a:pPr>
            <a:r>
              <a:rPr sz="2000" b="1" spc="5" dirty="0">
                <a:solidFill>
                  <a:srgbClr val="3663AE"/>
                </a:solidFill>
                <a:latin typeface="Arial"/>
                <a:cs typeface="Arial"/>
              </a:rPr>
              <a:t>ACT</a:t>
            </a:r>
            <a:endParaRPr sz="2000">
              <a:latin typeface="Arial"/>
              <a:cs typeface="Arial"/>
            </a:endParaRPr>
          </a:p>
          <a:p>
            <a:pPr marL="6985" algn="ctr">
              <a:lnSpc>
                <a:spcPts val="2014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5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3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2,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4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25</a:t>
            </a:r>
            <a:endParaRPr sz="1800">
              <a:latin typeface="Arial"/>
              <a:cs typeface="Arial"/>
            </a:endParaRPr>
          </a:p>
          <a:p>
            <a:pPr marL="12700" marR="17145" algn="ctr">
              <a:lnSpc>
                <a:spcPts val="1510"/>
              </a:lnSpc>
              <a:spcBef>
                <a:spcPts val="155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(+998</a:t>
            </a:r>
            <a:r>
              <a:rPr sz="1400" spc="-1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227056" y="4673346"/>
            <a:ext cx="892810" cy="974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2255">
              <a:lnSpc>
                <a:spcPts val="2380"/>
              </a:lnSpc>
              <a:spcBef>
                <a:spcPts val="100"/>
              </a:spcBef>
            </a:pPr>
            <a:r>
              <a:rPr sz="2000" b="1" spc="5" dirty="0">
                <a:solidFill>
                  <a:srgbClr val="3663AE"/>
                </a:solidFill>
                <a:latin typeface="Arial"/>
                <a:cs typeface="Arial"/>
              </a:rPr>
              <a:t>NT</a:t>
            </a:r>
            <a:endParaRPr sz="2000">
              <a:latin typeface="Arial"/>
              <a:cs typeface="Arial"/>
            </a:endParaRPr>
          </a:p>
          <a:p>
            <a:pPr marL="55244">
              <a:lnSpc>
                <a:spcPts val="2014"/>
              </a:lnSpc>
            </a:pP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2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4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6,</a:t>
            </a:r>
            <a:r>
              <a:rPr sz="1800" b="1" spc="-15" dirty="0">
                <a:solidFill>
                  <a:srgbClr val="3663AE"/>
                </a:solidFill>
                <a:latin typeface="Arial"/>
                <a:cs typeface="Arial"/>
              </a:rPr>
              <a:t>0</a:t>
            </a:r>
            <a:r>
              <a:rPr sz="1800" b="1" spc="-5" dirty="0">
                <a:solidFill>
                  <a:srgbClr val="3663AE"/>
                </a:solidFill>
                <a:latin typeface="Arial"/>
                <a:cs typeface="Arial"/>
              </a:rPr>
              <a:t>17</a:t>
            </a:r>
            <a:endParaRPr sz="1800">
              <a:latin typeface="Arial"/>
              <a:cs typeface="Arial"/>
            </a:endParaRPr>
          </a:p>
          <a:p>
            <a:pPr marL="104139" marR="52069" indent="-91440">
              <a:lnSpc>
                <a:spcPts val="1510"/>
              </a:lnSpc>
              <a:spcBef>
                <a:spcPts val="70"/>
              </a:spcBef>
            </a:pP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(+577</a:t>
            </a:r>
            <a:r>
              <a:rPr sz="1400" spc="-110" dirty="0">
                <a:solidFill>
                  <a:srgbClr val="3663A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63AE"/>
                </a:solidFill>
                <a:latin typeface="Arial"/>
                <a:cs typeface="Arial"/>
              </a:rPr>
              <a:t>daily  </a:t>
            </a:r>
            <a:r>
              <a:rPr sz="1200" dirty="0">
                <a:solidFill>
                  <a:srgbClr val="3663AE"/>
                </a:solidFill>
                <a:latin typeface="Arial"/>
                <a:cs typeface="Arial"/>
              </a:rPr>
              <a:t>increase</a:t>
            </a:r>
            <a:r>
              <a:rPr sz="1400" dirty="0">
                <a:solidFill>
                  <a:srgbClr val="3663AE"/>
                </a:solidFill>
                <a:latin typeface="Arial"/>
                <a:cs typeface="Arial"/>
              </a:rPr>
              <a:t>)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390380" y="6188455"/>
            <a:ext cx="212852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Source: Australian Immunisation</a:t>
            </a:r>
            <a:r>
              <a:rPr sz="900" spc="-150" dirty="0">
                <a:solidFill>
                  <a:srgbClr val="76707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767070"/>
                </a:solidFill>
                <a:latin typeface="Arial"/>
                <a:cs typeface="Arial"/>
              </a:rPr>
              <a:t>Register</a:t>
            </a:r>
            <a:endParaRPr sz="9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274820" y="1412747"/>
            <a:ext cx="266700" cy="46283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681984" y="2197607"/>
            <a:ext cx="0" cy="3100070"/>
          </a:xfrm>
          <a:custGeom>
            <a:avLst/>
            <a:gdLst/>
            <a:ahLst/>
            <a:cxnLst/>
            <a:rect l="l" t="t" r="r" b="b"/>
            <a:pathLst>
              <a:path h="3100070">
                <a:moveTo>
                  <a:pt x="0" y="0"/>
                </a:moveTo>
                <a:lnTo>
                  <a:pt x="0" y="3099816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3" name="object 23"/>
          <p:cNvGrpSpPr/>
          <p:nvPr/>
        </p:nvGrpSpPr>
        <p:grpSpPr>
          <a:xfrm>
            <a:off x="1205293" y="2197607"/>
            <a:ext cx="2038350" cy="3100070"/>
            <a:chOff x="1205293" y="2197607"/>
            <a:chExt cx="2038350" cy="3100070"/>
          </a:xfrm>
        </p:grpSpPr>
        <p:sp>
          <p:nvSpPr>
            <p:cNvPr id="24" name="object 24"/>
            <p:cNvSpPr/>
            <p:nvPr/>
          </p:nvSpPr>
          <p:spPr>
            <a:xfrm>
              <a:off x="2034539" y="2846831"/>
              <a:ext cx="822960" cy="2451100"/>
            </a:xfrm>
            <a:custGeom>
              <a:avLst/>
              <a:gdLst/>
              <a:ahLst/>
              <a:cxnLst/>
              <a:rect l="l" t="t" r="r" b="b"/>
              <a:pathLst>
                <a:path w="822960" h="2451100">
                  <a:moveTo>
                    <a:pt x="0" y="1937003"/>
                  </a:moveTo>
                  <a:lnTo>
                    <a:pt x="0" y="2450591"/>
                  </a:lnTo>
                </a:path>
                <a:path w="822960" h="2451100">
                  <a:moveTo>
                    <a:pt x="0" y="775715"/>
                  </a:moveTo>
                  <a:lnTo>
                    <a:pt x="0" y="1799843"/>
                  </a:lnTo>
                </a:path>
                <a:path w="822960" h="2451100">
                  <a:moveTo>
                    <a:pt x="822960" y="1937003"/>
                  </a:moveTo>
                  <a:lnTo>
                    <a:pt x="822960" y="2450591"/>
                  </a:lnTo>
                </a:path>
                <a:path w="822960" h="2451100">
                  <a:moveTo>
                    <a:pt x="822960" y="0"/>
                  </a:moveTo>
                  <a:lnTo>
                    <a:pt x="822960" y="1799843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210055" y="4646675"/>
              <a:ext cx="356870" cy="137160"/>
            </a:xfrm>
            <a:custGeom>
              <a:avLst/>
              <a:gdLst/>
              <a:ahLst/>
              <a:cxnLst/>
              <a:rect l="l" t="t" r="r" b="b"/>
              <a:pathLst>
                <a:path w="356869" h="137160">
                  <a:moveTo>
                    <a:pt x="356616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356616" y="137160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566671" y="4646675"/>
              <a:ext cx="1655445" cy="137160"/>
            </a:xfrm>
            <a:custGeom>
              <a:avLst/>
              <a:gdLst/>
              <a:ahLst/>
              <a:cxnLst/>
              <a:rect l="l" t="t" r="r" b="b"/>
              <a:pathLst>
                <a:path w="1655445" h="137160">
                  <a:moveTo>
                    <a:pt x="1655064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1655064" y="137160"/>
                  </a:lnTo>
                  <a:lnTo>
                    <a:pt x="1655064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210055" y="4259579"/>
              <a:ext cx="24765" cy="137160"/>
            </a:xfrm>
            <a:custGeom>
              <a:avLst/>
              <a:gdLst/>
              <a:ahLst/>
              <a:cxnLst/>
              <a:rect l="l" t="t" r="r" b="b"/>
              <a:pathLst>
                <a:path w="24765" h="137160">
                  <a:moveTo>
                    <a:pt x="24384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24384" y="137160"/>
                  </a:lnTo>
                  <a:lnTo>
                    <a:pt x="2438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234439" y="4259579"/>
              <a:ext cx="178435" cy="137160"/>
            </a:xfrm>
            <a:custGeom>
              <a:avLst/>
              <a:gdLst/>
              <a:ahLst/>
              <a:cxnLst/>
              <a:rect l="l" t="t" r="r" b="b"/>
              <a:pathLst>
                <a:path w="178434" h="137160">
                  <a:moveTo>
                    <a:pt x="178307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178307" y="137160"/>
                  </a:lnTo>
                  <a:lnTo>
                    <a:pt x="178307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210055" y="3872483"/>
              <a:ext cx="45720" cy="137160"/>
            </a:xfrm>
            <a:custGeom>
              <a:avLst/>
              <a:gdLst/>
              <a:ahLst/>
              <a:cxnLst/>
              <a:rect l="l" t="t" r="r" b="b"/>
              <a:pathLst>
                <a:path w="45719" h="137160">
                  <a:moveTo>
                    <a:pt x="45719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45719" y="137160"/>
                  </a:lnTo>
                  <a:lnTo>
                    <a:pt x="4571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255775" y="3872483"/>
              <a:ext cx="508000" cy="137160"/>
            </a:xfrm>
            <a:custGeom>
              <a:avLst/>
              <a:gdLst/>
              <a:ahLst/>
              <a:cxnLst/>
              <a:rect l="l" t="t" r="r" b="b"/>
              <a:pathLst>
                <a:path w="508000" h="137160">
                  <a:moveTo>
                    <a:pt x="507492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507492" y="137160"/>
                  </a:lnTo>
                  <a:lnTo>
                    <a:pt x="507492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034539" y="2846831"/>
              <a:ext cx="0" cy="637540"/>
            </a:xfrm>
            <a:custGeom>
              <a:avLst/>
              <a:gdLst/>
              <a:ahLst/>
              <a:cxnLst/>
              <a:rect l="l" t="t" r="r" b="b"/>
              <a:pathLst>
                <a:path h="637539">
                  <a:moveTo>
                    <a:pt x="0" y="0"/>
                  </a:moveTo>
                  <a:lnTo>
                    <a:pt x="0" y="637031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210055" y="3483863"/>
              <a:ext cx="70485" cy="139065"/>
            </a:xfrm>
            <a:custGeom>
              <a:avLst/>
              <a:gdLst/>
              <a:ahLst/>
              <a:cxnLst/>
              <a:rect l="l" t="t" r="r" b="b"/>
              <a:pathLst>
                <a:path w="70484" h="139064">
                  <a:moveTo>
                    <a:pt x="70103" y="0"/>
                  </a:moveTo>
                  <a:lnTo>
                    <a:pt x="0" y="0"/>
                  </a:lnTo>
                  <a:lnTo>
                    <a:pt x="0" y="138684"/>
                  </a:lnTo>
                  <a:lnTo>
                    <a:pt x="70103" y="138684"/>
                  </a:lnTo>
                  <a:lnTo>
                    <a:pt x="70103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280159" y="3483863"/>
              <a:ext cx="1263650" cy="139065"/>
            </a:xfrm>
            <a:custGeom>
              <a:avLst/>
              <a:gdLst/>
              <a:ahLst/>
              <a:cxnLst/>
              <a:rect l="l" t="t" r="r" b="b"/>
              <a:pathLst>
                <a:path w="1263650" h="139064">
                  <a:moveTo>
                    <a:pt x="1263396" y="0"/>
                  </a:moveTo>
                  <a:lnTo>
                    <a:pt x="0" y="0"/>
                  </a:lnTo>
                  <a:lnTo>
                    <a:pt x="0" y="138684"/>
                  </a:lnTo>
                  <a:lnTo>
                    <a:pt x="1263396" y="138684"/>
                  </a:lnTo>
                  <a:lnTo>
                    <a:pt x="1263396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210055" y="3096767"/>
              <a:ext cx="6350" cy="137160"/>
            </a:xfrm>
            <a:custGeom>
              <a:avLst/>
              <a:gdLst/>
              <a:ahLst/>
              <a:cxnLst/>
              <a:rect l="l" t="t" r="r" b="b"/>
              <a:pathLst>
                <a:path w="6350" h="137160">
                  <a:moveTo>
                    <a:pt x="6096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6096" y="137160"/>
                  </a:lnTo>
                  <a:lnTo>
                    <a:pt x="6096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216151" y="3096767"/>
              <a:ext cx="96520" cy="137160"/>
            </a:xfrm>
            <a:custGeom>
              <a:avLst/>
              <a:gdLst/>
              <a:ahLst/>
              <a:cxnLst/>
              <a:rect l="l" t="t" r="r" b="b"/>
              <a:pathLst>
                <a:path w="96519" h="137160">
                  <a:moveTo>
                    <a:pt x="96011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96011" y="137160"/>
                  </a:lnTo>
                  <a:lnTo>
                    <a:pt x="96011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034539" y="2197607"/>
              <a:ext cx="822960" cy="512445"/>
            </a:xfrm>
            <a:custGeom>
              <a:avLst/>
              <a:gdLst/>
              <a:ahLst/>
              <a:cxnLst/>
              <a:rect l="l" t="t" r="r" b="b"/>
              <a:pathLst>
                <a:path w="822960" h="512444">
                  <a:moveTo>
                    <a:pt x="0" y="0"/>
                  </a:moveTo>
                  <a:lnTo>
                    <a:pt x="0" y="512063"/>
                  </a:lnTo>
                </a:path>
                <a:path w="822960" h="512444">
                  <a:moveTo>
                    <a:pt x="822960" y="0"/>
                  </a:moveTo>
                  <a:lnTo>
                    <a:pt x="822960" y="512063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210055" y="2709671"/>
              <a:ext cx="117475" cy="137160"/>
            </a:xfrm>
            <a:custGeom>
              <a:avLst/>
              <a:gdLst/>
              <a:ahLst/>
              <a:cxnLst/>
              <a:rect l="l" t="t" r="r" b="b"/>
              <a:pathLst>
                <a:path w="117475" h="137160">
                  <a:moveTo>
                    <a:pt x="117347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117347" y="137160"/>
                  </a:lnTo>
                  <a:lnTo>
                    <a:pt x="117347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327403" y="2709671"/>
              <a:ext cx="1687195" cy="137160"/>
            </a:xfrm>
            <a:custGeom>
              <a:avLst/>
              <a:gdLst/>
              <a:ahLst/>
              <a:cxnLst/>
              <a:rect l="l" t="t" r="r" b="b"/>
              <a:pathLst>
                <a:path w="1687195" h="137160">
                  <a:moveTo>
                    <a:pt x="1687068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1687068" y="137160"/>
                  </a:lnTo>
                  <a:lnTo>
                    <a:pt x="1687068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210055" y="2322575"/>
              <a:ext cx="21590" cy="137160"/>
            </a:xfrm>
            <a:custGeom>
              <a:avLst/>
              <a:gdLst/>
              <a:ahLst/>
              <a:cxnLst/>
              <a:rect l="l" t="t" r="r" b="b"/>
              <a:pathLst>
                <a:path w="21590" h="137160">
                  <a:moveTo>
                    <a:pt x="21335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21335" y="137160"/>
                  </a:lnTo>
                  <a:lnTo>
                    <a:pt x="2133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231391" y="2322575"/>
              <a:ext cx="193675" cy="137160"/>
            </a:xfrm>
            <a:custGeom>
              <a:avLst/>
              <a:gdLst/>
              <a:ahLst/>
              <a:cxnLst/>
              <a:rect l="l" t="t" r="r" b="b"/>
              <a:pathLst>
                <a:path w="193675" h="137160">
                  <a:moveTo>
                    <a:pt x="193548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193548" y="137160"/>
                  </a:lnTo>
                  <a:lnTo>
                    <a:pt x="193548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312164" y="2322575"/>
              <a:ext cx="1931035" cy="2461260"/>
            </a:xfrm>
            <a:custGeom>
              <a:avLst/>
              <a:gdLst/>
              <a:ahLst/>
              <a:cxnLst/>
              <a:rect l="l" t="t" r="r" b="b"/>
              <a:pathLst>
                <a:path w="1931035" h="2461260">
                  <a:moveTo>
                    <a:pt x="1524" y="774192"/>
                  </a:moveTo>
                  <a:lnTo>
                    <a:pt x="0" y="774192"/>
                  </a:lnTo>
                  <a:lnTo>
                    <a:pt x="0" y="911352"/>
                  </a:lnTo>
                  <a:lnTo>
                    <a:pt x="1524" y="911352"/>
                  </a:lnTo>
                  <a:lnTo>
                    <a:pt x="1524" y="774192"/>
                  </a:lnTo>
                  <a:close/>
                </a:path>
                <a:path w="1931035" h="2461260">
                  <a:moveTo>
                    <a:pt x="117348" y="0"/>
                  </a:moveTo>
                  <a:lnTo>
                    <a:pt x="112776" y="0"/>
                  </a:lnTo>
                  <a:lnTo>
                    <a:pt x="112776" y="137160"/>
                  </a:lnTo>
                  <a:lnTo>
                    <a:pt x="117348" y="137160"/>
                  </a:lnTo>
                  <a:lnTo>
                    <a:pt x="117348" y="0"/>
                  </a:lnTo>
                  <a:close/>
                </a:path>
                <a:path w="1931035" h="2461260">
                  <a:moveTo>
                    <a:pt x="452628" y="1549908"/>
                  </a:moveTo>
                  <a:lnTo>
                    <a:pt x="451104" y="1549908"/>
                  </a:lnTo>
                  <a:lnTo>
                    <a:pt x="451104" y="1687068"/>
                  </a:lnTo>
                  <a:lnTo>
                    <a:pt x="452628" y="1687068"/>
                  </a:lnTo>
                  <a:lnTo>
                    <a:pt x="452628" y="1549908"/>
                  </a:lnTo>
                  <a:close/>
                </a:path>
                <a:path w="1931035" h="2461260">
                  <a:moveTo>
                    <a:pt x="1232916" y="1161288"/>
                  </a:moveTo>
                  <a:lnTo>
                    <a:pt x="1231392" y="1161288"/>
                  </a:lnTo>
                  <a:lnTo>
                    <a:pt x="1231392" y="1299972"/>
                  </a:lnTo>
                  <a:lnTo>
                    <a:pt x="1232916" y="1299972"/>
                  </a:lnTo>
                  <a:lnTo>
                    <a:pt x="1232916" y="1161288"/>
                  </a:lnTo>
                  <a:close/>
                </a:path>
                <a:path w="1931035" h="2461260">
                  <a:moveTo>
                    <a:pt x="1703832" y="387096"/>
                  </a:moveTo>
                  <a:lnTo>
                    <a:pt x="1702308" y="387096"/>
                  </a:lnTo>
                  <a:lnTo>
                    <a:pt x="1702308" y="524256"/>
                  </a:lnTo>
                  <a:lnTo>
                    <a:pt x="1703832" y="524256"/>
                  </a:lnTo>
                  <a:lnTo>
                    <a:pt x="1703832" y="387096"/>
                  </a:lnTo>
                  <a:close/>
                </a:path>
                <a:path w="1931035" h="2461260">
                  <a:moveTo>
                    <a:pt x="1930908" y="2324100"/>
                  </a:moveTo>
                  <a:lnTo>
                    <a:pt x="1909572" y="2324100"/>
                  </a:lnTo>
                  <a:lnTo>
                    <a:pt x="1909572" y="2461260"/>
                  </a:lnTo>
                  <a:lnTo>
                    <a:pt x="1930908" y="2461260"/>
                  </a:lnTo>
                  <a:lnTo>
                    <a:pt x="1930908" y="2324100"/>
                  </a:lnTo>
                  <a:close/>
                </a:path>
              </a:pathLst>
            </a:custGeom>
            <a:solidFill>
              <a:srgbClr val="A4A4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210055" y="5033772"/>
              <a:ext cx="78105" cy="139065"/>
            </a:xfrm>
            <a:custGeom>
              <a:avLst/>
              <a:gdLst/>
              <a:ahLst/>
              <a:cxnLst/>
              <a:rect l="l" t="t" r="r" b="b"/>
              <a:pathLst>
                <a:path w="78105" h="139064">
                  <a:moveTo>
                    <a:pt x="77724" y="0"/>
                  </a:moveTo>
                  <a:lnTo>
                    <a:pt x="0" y="0"/>
                  </a:lnTo>
                  <a:lnTo>
                    <a:pt x="0" y="138683"/>
                  </a:lnTo>
                  <a:lnTo>
                    <a:pt x="77724" y="138683"/>
                  </a:lnTo>
                  <a:lnTo>
                    <a:pt x="7772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287779" y="5033772"/>
              <a:ext cx="672465" cy="139065"/>
            </a:xfrm>
            <a:custGeom>
              <a:avLst/>
              <a:gdLst/>
              <a:ahLst/>
              <a:cxnLst/>
              <a:rect l="l" t="t" r="r" b="b"/>
              <a:pathLst>
                <a:path w="672464" h="139064">
                  <a:moveTo>
                    <a:pt x="672083" y="0"/>
                  </a:moveTo>
                  <a:lnTo>
                    <a:pt x="0" y="0"/>
                  </a:lnTo>
                  <a:lnTo>
                    <a:pt x="0" y="138683"/>
                  </a:lnTo>
                  <a:lnTo>
                    <a:pt x="672083" y="138683"/>
                  </a:lnTo>
                  <a:lnTo>
                    <a:pt x="672083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210055" y="2197607"/>
              <a:ext cx="0" cy="3100070"/>
            </a:xfrm>
            <a:custGeom>
              <a:avLst/>
              <a:gdLst/>
              <a:ahLst/>
              <a:cxnLst/>
              <a:rect l="l" t="t" r="r" b="b"/>
              <a:pathLst>
                <a:path h="3100070">
                  <a:moveTo>
                    <a:pt x="0" y="3099816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162608" y="5350002"/>
            <a:ext cx="958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84021" y="5004942"/>
            <a:ext cx="2317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WA</a:t>
            </a:r>
            <a:endParaRPr sz="10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77011" y="4617211"/>
            <a:ext cx="2374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V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IC</a:t>
            </a:r>
            <a:endParaRPr sz="10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841654" y="4229480"/>
            <a:ext cx="2730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919378" y="3842130"/>
            <a:ext cx="1962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SA</a:t>
            </a:r>
            <a:endParaRPr sz="10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27633" y="3454400"/>
            <a:ext cx="2863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QLD</a:t>
            </a:r>
            <a:endParaRPr sz="10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919378" y="3067049"/>
            <a:ext cx="1943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792276" y="2679318"/>
            <a:ext cx="32194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W</a:t>
            </a:r>
            <a:endParaRPr sz="10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834644" y="2291587"/>
            <a:ext cx="27940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585858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CT</a:t>
            </a:r>
            <a:endParaRPr sz="100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1277111" y="5676900"/>
            <a:ext cx="67310" cy="67310"/>
          </a:xfrm>
          <a:custGeom>
            <a:avLst/>
            <a:gdLst/>
            <a:ahLst/>
            <a:cxnLst/>
            <a:rect l="l" t="t" r="r" b="b"/>
            <a:pathLst>
              <a:path w="67309" h="67310">
                <a:moveTo>
                  <a:pt x="67056" y="0"/>
                </a:moveTo>
                <a:lnTo>
                  <a:pt x="0" y="0"/>
                </a:lnTo>
                <a:lnTo>
                  <a:pt x="0" y="67056"/>
                </a:lnTo>
                <a:lnTo>
                  <a:pt x="67056" y="67056"/>
                </a:lnTo>
                <a:lnTo>
                  <a:pt x="67056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1360169" y="5350002"/>
            <a:ext cx="968375" cy="4432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9116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2,000,000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30"/>
              </a:spcBef>
            </a:pPr>
            <a:r>
              <a:rPr sz="1050" spc="-5" dirty="0">
                <a:solidFill>
                  <a:srgbClr val="585858"/>
                </a:solidFill>
                <a:latin typeface="Arial"/>
                <a:cs typeface="Arial"/>
              </a:rPr>
              <a:t>AZ </a:t>
            </a:r>
            <a:r>
              <a:rPr sz="1050" dirty="0">
                <a:solidFill>
                  <a:srgbClr val="585858"/>
                </a:solidFill>
                <a:latin typeface="Arial"/>
                <a:cs typeface="Arial"/>
              </a:rPr>
              <a:t>-</a:t>
            </a:r>
            <a:r>
              <a:rPr sz="1050" spc="-2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585858"/>
                </a:solidFill>
                <a:latin typeface="Arial"/>
                <a:cs typeface="Arial"/>
              </a:rPr>
              <a:t>Vaxzevria</a:t>
            </a:r>
            <a:endParaRPr sz="105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2392679" y="5676900"/>
            <a:ext cx="67310" cy="67310"/>
          </a:xfrm>
          <a:custGeom>
            <a:avLst/>
            <a:gdLst/>
            <a:ahLst/>
            <a:cxnLst/>
            <a:rect l="l" t="t" r="r" b="b"/>
            <a:pathLst>
              <a:path w="67310" h="67310">
                <a:moveTo>
                  <a:pt x="67056" y="0"/>
                </a:moveTo>
                <a:lnTo>
                  <a:pt x="0" y="0"/>
                </a:lnTo>
                <a:lnTo>
                  <a:pt x="0" y="67056"/>
                </a:lnTo>
                <a:lnTo>
                  <a:pt x="67056" y="67056"/>
                </a:lnTo>
                <a:lnTo>
                  <a:pt x="67056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974848" y="5676900"/>
            <a:ext cx="67310" cy="67310"/>
          </a:xfrm>
          <a:custGeom>
            <a:avLst/>
            <a:gdLst/>
            <a:ahLst/>
            <a:cxnLst/>
            <a:rect l="l" t="t" r="r" b="b"/>
            <a:pathLst>
              <a:path w="67310" h="67310">
                <a:moveTo>
                  <a:pt x="67056" y="0"/>
                </a:moveTo>
                <a:lnTo>
                  <a:pt x="0" y="0"/>
                </a:lnTo>
                <a:lnTo>
                  <a:pt x="0" y="67056"/>
                </a:lnTo>
                <a:lnTo>
                  <a:pt x="67056" y="67056"/>
                </a:lnTo>
                <a:lnTo>
                  <a:pt x="67056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2475992" y="5350002"/>
            <a:ext cx="1499870" cy="4432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9060">
              <a:lnSpc>
                <a:spcPct val="100000"/>
              </a:lnSpc>
              <a:spcBef>
                <a:spcPts val="95"/>
              </a:spcBef>
              <a:tabLst>
                <a:tab pos="922655" algn="l"/>
              </a:tabLst>
            </a:pPr>
            <a:r>
              <a:rPr sz="1000" spc="-5" dirty="0">
                <a:solidFill>
                  <a:srgbClr val="585858"/>
                </a:solidFill>
                <a:latin typeface="Arial"/>
                <a:cs typeface="Arial"/>
              </a:rPr>
              <a:t>4,000,000	6,000,000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30"/>
              </a:spcBef>
              <a:tabLst>
                <a:tab pos="594360" algn="l"/>
              </a:tabLst>
            </a:pPr>
            <a:r>
              <a:rPr sz="1050" dirty="0">
                <a:solidFill>
                  <a:srgbClr val="585858"/>
                </a:solidFill>
                <a:latin typeface="Arial"/>
                <a:cs typeface="Arial"/>
              </a:rPr>
              <a:t>Pfizer	Moderna</a:t>
            </a:r>
            <a:endParaRPr sz="1050">
              <a:latin typeface="Arial"/>
              <a:cs typeface="Arial"/>
            </a:endParaRPr>
          </a:p>
        </p:txBody>
      </p:sp>
      <p:sp>
        <p:nvSpPr>
          <p:cNvPr id="59" name="object 59"/>
          <p:cNvSpPr txBox="1">
            <a:spLocks noGrp="1"/>
          </p:cNvSpPr>
          <p:nvPr>
            <p:ph type="sldNum" sz="quarter" idx="4294967295"/>
          </p:nvPr>
        </p:nvSpPr>
        <p:spPr>
          <a:xfrm>
            <a:off x="11728450" y="6639157"/>
            <a:ext cx="226059" cy="175259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19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435174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914131" y="719327"/>
            <a:ext cx="1435735" cy="405765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240" rIns="0" bIns="0" rtlCol="0">
            <a:spAutoFit/>
          </a:bodyPr>
          <a:lstStyle/>
          <a:p>
            <a:pPr marL="302260" marR="253365" indent="30480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93659" y="2070353"/>
            <a:ext cx="9420860" cy="3176905"/>
            <a:chOff x="1450758" y="1940124"/>
            <a:chExt cx="9420860" cy="3176905"/>
          </a:xfrm>
        </p:grpSpPr>
        <p:sp>
          <p:nvSpPr>
            <p:cNvPr id="4" name="object 4"/>
            <p:cNvSpPr/>
            <p:nvPr/>
          </p:nvSpPr>
          <p:spPr>
            <a:xfrm>
              <a:off x="1450758" y="1940124"/>
              <a:ext cx="7819661" cy="308459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757832" y="2313092"/>
              <a:ext cx="1113198" cy="280331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9932987" y="1848167"/>
            <a:ext cx="938530" cy="167005"/>
            <a:chOff x="9932987" y="1848167"/>
            <a:chExt cx="938530" cy="167005"/>
          </a:xfrm>
        </p:grpSpPr>
        <p:sp>
          <p:nvSpPr>
            <p:cNvPr id="7" name="object 7"/>
            <p:cNvSpPr/>
            <p:nvPr/>
          </p:nvSpPr>
          <p:spPr>
            <a:xfrm>
              <a:off x="9936480" y="1851659"/>
              <a:ext cx="931544" cy="160020"/>
            </a:xfrm>
            <a:custGeom>
              <a:avLst/>
              <a:gdLst/>
              <a:ahLst/>
              <a:cxnLst/>
              <a:rect l="l" t="t" r="r" b="b"/>
              <a:pathLst>
                <a:path w="931545" h="160019">
                  <a:moveTo>
                    <a:pt x="931164" y="130301"/>
                  </a:moveTo>
                  <a:lnTo>
                    <a:pt x="126" y="130301"/>
                  </a:lnTo>
                  <a:lnTo>
                    <a:pt x="126" y="134747"/>
                  </a:lnTo>
                  <a:lnTo>
                    <a:pt x="26289" y="160019"/>
                  </a:lnTo>
                  <a:lnTo>
                    <a:pt x="902589" y="160019"/>
                  </a:lnTo>
                  <a:lnTo>
                    <a:pt x="931164" y="132587"/>
                  </a:lnTo>
                  <a:lnTo>
                    <a:pt x="931164" y="130301"/>
                  </a:lnTo>
                  <a:close/>
                </a:path>
                <a:path w="931545" h="160019">
                  <a:moveTo>
                    <a:pt x="26289" y="0"/>
                  </a:moveTo>
                  <a:lnTo>
                    <a:pt x="0" y="132587"/>
                  </a:lnTo>
                  <a:lnTo>
                    <a:pt x="126" y="130301"/>
                  </a:lnTo>
                  <a:lnTo>
                    <a:pt x="931164" y="130301"/>
                  </a:lnTo>
                  <a:lnTo>
                    <a:pt x="931164" y="27431"/>
                  </a:lnTo>
                  <a:lnTo>
                    <a:pt x="930783" y="22987"/>
                  </a:lnTo>
                  <a:lnTo>
                    <a:pt x="907034" y="253"/>
                  </a:lnTo>
                  <a:lnTo>
                    <a:pt x="30734" y="253"/>
                  </a:lnTo>
                  <a:lnTo>
                    <a:pt x="26289" y="0"/>
                  </a:lnTo>
                  <a:close/>
                </a:path>
                <a:path w="931545" h="160019">
                  <a:moveTo>
                    <a:pt x="903731" y="0"/>
                  </a:moveTo>
                  <a:lnTo>
                    <a:pt x="27431" y="0"/>
                  </a:lnTo>
                  <a:lnTo>
                    <a:pt x="30734" y="253"/>
                  </a:lnTo>
                  <a:lnTo>
                    <a:pt x="907034" y="253"/>
                  </a:lnTo>
                  <a:lnTo>
                    <a:pt x="9037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936480" y="1851659"/>
              <a:ext cx="931544" cy="160020"/>
            </a:xfrm>
            <a:custGeom>
              <a:avLst/>
              <a:gdLst/>
              <a:ahLst/>
              <a:cxnLst/>
              <a:rect l="l" t="t" r="r" b="b"/>
              <a:pathLst>
                <a:path w="931545" h="160019">
                  <a:moveTo>
                    <a:pt x="27431" y="160019"/>
                  </a:moveTo>
                  <a:lnTo>
                    <a:pt x="903731" y="160019"/>
                  </a:lnTo>
                  <a:lnTo>
                    <a:pt x="902589" y="160019"/>
                  </a:lnTo>
                  <a:lnTo>
                    <a:pt x="907034" y="159765"/>
                  </a:lnTo>
                  <a:lnTo>
                    <a:pt x="931164" y="132587"/>
                  </a:lnTo>
                  <a:lnTo>
                    <a:pt x="931164" y="27431"/>
                  </a:lnTo>
                  <a:lnTo>
                    <a:pt x="903731" y="0"/>
                  </a:lnTo>
                  <a:lnTo>
                    <a:pt x="27431" y="0"/>
                  </a:lnTo>
                  <a:lnTo>
                    <a:pt x="30734" y="253"/>
                  </a:lnTo>
                  <a:lnTo>
                    <a:pt x="26289" y="0"/>
                  </a:lnTo>
                  <a:lnTo>
                    <a:pt x="0" y="27431"/>
                  </a:lnTo>
                  <a:lnTo>
                    <a:pt x="0" y="132587"/>
                  </a:lnTo>
                  <a:lnTo>
                    <a:pt x="126" y="130301"/>
                  </a:lnTo>
                  <a:lnTo>
                    <a:pt x="126" y="134747"/>
                  </a:lnTo>
                  <a:lnTo>
                    <a:pt x="26289" y="160019"/>
                  </a:lnTo>
                  <a:lnTo>
                    <a:pt x="27431" y="160019"/>
                  </a:lnTo>
                  <a:close/>
                </a:path>
              </a:pathLst>
            </a:custGeom>
            <a:ln w="6774">
              <a:solidFill>
                <a:srgbClr val="2C799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993630" y="1835911"/>
            <a:ext cx="862330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2C799A"/>
                </a:solidFill>
                <a:latin typeface="Carlito"/>
                <a:cs typeface="Carlito"/>
              </a:rPr>
              <a:t>South Korea:</a:t>
            </a:r>
            <a:r>
              <a:rPr sz="850" spc="-45" dirty="0">
                <a:solidFill>
                  <a:srgbClr val="2C799A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2C799A"/>
                </a:solidFill>
                <a:latin typeface="Carlito"/>
                <a:cs typeface="Carlito"/>
              </a:rPr>
              <a:t>199.3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0082444" y="2003720"/>
            <a:ext cx="788670" cy="167005"/>
            <a:chOff x="10082444" y="2003720"/>
            <a:chExt cx="788670" cy="167005"/>
          </a:xfrm>
        </p:grpSpPr>
        <p:sp>
          <p:nvSpPr>
            <p:cNvPr id="11" name="object 11"/>
            <p:cNvSpPr/>
            <p:nvPr/>
          </p:nvSpPr>
          <p:spPr>
            <a:xfrm>
              <a:off x="10085831" y="2007107"/>
              <a:ext cx="782320" cy="160020"/>
            </a:xfrm>
            <a:custGeom>
              <a:avLst/>
              <a:gdLst/>
              <a:ahLst/>
              <a:cxnLst/>
              <a:rect l="l" t="t" r="r" b="b"/>
              <a:pathLst>
                <a:path w="782320" h="160019">
                  <a:moveTo>
                    <a:pt x="781812" y="130301"/>
                  </a:moveTo>
                  <a:lnTo>
                    <a:pt x="126" y="130301"/>
                  </a:lnTo>
                  <a:lnTo>
                    <a:pt x="126" y="134746"/>
                  </a:lnTo>
                  <a:lnTo>
                    <a:pt x="26289" y="160019"/>
                  </a:lnTo>
                  <a:lnTo>
                    <a:pt x="753237" y="160019"/>
                  </a:lnTo>
                  <a:lnTo>
                    <a:pt x="781812" y="132587"/>
                  </a:lnTo>
                  <a:lnTo>
                    <a:pt x="781812" y="130301"/>
                  </a:lnTo>
                  <a:close/>
                </a:path>
                <a:path w="782320" h="160019">
                  <a:moveTo>
                    <a:pt x="26289" y="0"/>
                  </a:moveTo>
                  <a:lnTo>
                    <a:pt x="0" y="132587"/>
                  </a:lnTo>
                  <a:lnTo>
                    <a:pt x="126" y="130301"/>
                  </a:lnTo>
                  <a:lnTo>
                    <a:pt x="781812" y="130301"/>
                  </a:lnTo>
                  <a:lnTo>
                    <a:pt x="781812" y="27431"/>
                  </a:lnTo>
                  <a:lnTo>
                    <a:pt x="781431" y="22987"/>
                  </a:lnTo>
                  <a:lnTo>
                    <a:pt x="757682" y="253"/>
                  </a:lnTo>
                  <a:lnTo>
                    <a:pt x="30734" y="253"/>
                  </a:lnTo>
                  <a:lnTo>
                    <a:pt x="26289" y="0"/>
                  </a:lnTo>
                  <a:close/>
                </a:path>
                <a:path w="782320" h="160019">
                  <a:moveTo>
                    <a:pt x="754379" y="0"/>
                  </a:moveTo>
                  <a:lnTo>
                    <a:pt x="27432" y="0"/>
                  </a:lnTo>
                  <a:lnTo>
                    <a:pt x="30734" y="253"/>
                  </a:lnTo>
                  <a:lnTo>
                    <a:pt x="757682" y="253"/>
                  </a:lnTo>
                  <a:lnTo>
                    <a:pt x="75437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085831" y="2007107"/>
              <a:ext cx="782320" cy="160020"/>
            </a:xfrm>
            <a:custGeom>
              <a:avLst/>
              <a:gdLst/>
              <a:ahLst/>
              <a:cxnLst/>
              <a:rect l="l" t="t" r="r" b="b"/>
              <a:pathLst>
                <a:path w="782320" h="160019">
                  <a:moveTo>
                    <a:pt x="27432" y="160019"/>
                  </a:moveTo>
                  <a:lnTo>
                    <a:pt x="754379" y="160019"/>
                  </a:lnTo>
                  <a:lnTo>
                    <a:pt x="753237" y="160019"/>
                  </a:lnTo>
                  <a:lnTo>
                    <a:pt x="757682" y="159765"/>
                  </a:lnTo>
                  <a:lnTo>
                    <a:pt x="781812" y="132587"/>
                  </a:lnTo>
                  <a:lnTo>
                    <a:pt x="781812" y="27431"/>
                  </a:lnTo>
                  <a:lnTo>
                    <a:pt x="754379" y="0"/>
                  </a:lnTo>
                  <a:lnTo>
                    <a:pt x="27432" y="0"/>
                  </a:lnTo>
                  <a:lnTo>
                    <a:pt x="30734" y="253"/>
                  </a:lnTo>
                  <a:lnTo>
                    <a:pt x="26289" y="0"/>
                  </a:lnTo>
                  <a:lnTo>
                    <a:pt x="0" y="27431"/>
                  </a:lnTo>
                  <a:lnTo>
                    <a:pt x="0" y="132587"/>
                  </a:lnTo>
                  <a:lnTo>
                    <a:pt x="126" y="130301"/>
                  </a:lnTo>
                  <a:lnTo>
                    <a:pt x="126" y="134746"/>
                  </a:lnTo>
                  <a:lnTo>
                    <a:pt x="26289" y="160019"/>
                  </a:lnTo>
                  <a:lnTo>
                    <a:pt x="27432" y="160019"/>
                  </a:lnTo>
                  <a:close/>
                </a:path>
              </a:pathLst>
            </a:custGeom>
            <a:ln w="6774">
              <a:solidFill>
                <a:srgbClr val="AFAA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0141077" y="1981961"/>
            <a:ext cx="71691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AFAA9F"/>
                </a:solidFill>
                <a:latin typeface="Carlito"/>
                <a:cs typeface="Carlito"/>
              </a:rPr>
              <a:t>Malaysia:</a:t>
            </a:r>
            <a:r>
              <a:rPr sz="850" spc="-15" dirty="0">
                <a:solidFill>
                  <a:srgbClr val="AFAA9F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AFAA9F"/>
                </a:solidFill>
                <a:latin typeface="Carlito"/>
                <a:cs typeface="Carlito"/>
              </a:rPr>
              <a:t>174.8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816465" y="2276144"/>
            <a:ext cx="1042669" cy="2818130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300"/>
              </a:spcBef>
            </a:pPr>
            <a:r>
              <a:rPr sz="850" spc="-5" dirty="0">
                <a:solidFill>
                  <a:srgbClr val="A9111F"/>
                </a:solidFill>
                <a:latin typeface="Carlito"/>
                <a:cs typeface="Carlito"/>
              </a:rPr>
              <a:t>Australia:</a:t>
            </a:r>
            <a:r>
              <a:rPr sz="850" spc="-35" dirty="0">
                <a:solidFill>
                  <a:srgbClr val="A9111F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A9111F"/>
                </a:solidFill>
                <a:latin typeface="Carlito"/>
                <a:cs typeface="Carlito"/>
              </a:rPr>
              <a:t>165.8</a:t>
            </a:r>
            <a:endParaRPr sz="850">
              <a:latin typeface="Carlito"/>
              <a:cs typeface="Carlito"/>
            </a:endParaRPr>
          </a:p>
          <a:p>
            <a:pPr marR="7620" algn="r">
              <a:lnSpc>
                <a:spcPct val="100000"/>
              </a:lnSpc>
              <a:spcBef>
                <a:spcPts val="200"/>
              </a:spcBef>
            </a:pPr>
            <a:r>
              <a:rPr sz="850" spc="-5" dirty="0">
                <a:solidFill>
                  <a:srgbClr val="D68633"/>
                </a:solidFill>
                <a:latin typeface="Carlito"/>
                <a:cs typeface="Carlito"/>
              </a:rPr>
              <a:t>New Zealand:</a:t>
            </a:r>
            <a:r>
              <a:rPr sz="850" spc="-35" dirty="0">
                <a:solidFill>
                  <a:srgbClr val="D68633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D68633"/>
                </a:solidFill>
                <a:latin typeface="Carlito"/>
                <a:cs typeface="Carlito"/>
              </a:rPr>
              <a:t>158.3</a:t>
            </a:r>
            <a:endParaRPr sz="850">
              <a:latin typeface="Carlito"/>
              <a:cs typeface="Carlito"/>
            </a:endParaRPr>
          </a:p>
          <a:p>
            <a:pPr marR="6350" algn="r">
              <a:lnSpc>
                <a:spcPct val="100000"/>
              </a:lnSpc>
              <a:spcBef>
                <a:spcPts val="145"/>
              </a:spcBef>
            </a:pPr>
            <a:r>
              <a:rPr sz="850" spc="-5" dirty="0">
                <a:solidFill>
                  <a:srgbClr val="A0C7DF"/>
                </a:solidFill>
                <a:latin typeface="Carlito"/>
                <a:cs typeface="Carlito"/>
              </a:rPr>
              <a:t>Japan:</a:t>
            </a:r>
            <a:r>
              <a:rPr sz="850" spc="-65" dirty="0">
                <a:solidFill>
                  <a:srgbClr val="A0C7DF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A0C7DF"/>
                </a:solidFill>
                <a:latin typeface="Carlito"/>
                <a:cs typeface="Carlito"/>
              </a:rPr>
              <a:t>158.1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ct val="100000"/>
              </a:lnSpc>
              <a:spcBef>
                <a:spcPts val="260"/>
              </a:spcBef>
            </a:pPr>
            <a:r>
              <a:rPr sz="850" spc="-5" dirty="0">
                <a:solidFill>
                  <a:srgbClr val="00619F"/>
                </a:solidFill>
                <a:latin typeface="Carlito"/>
                <a:cs typeface="Carlito"/>
              </a:rPr>
              <a:t>Canada:</a:t>
            </a:r>
            <a:r>
              <a:rPr sz="850" spc="-75" dirty="0">
                <a:solidFill>
                  <a:srgbClr val="00619F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619F"/>
                </a:solidFill>
                <a:latin typeface="Carlito"/>
                <a:cs typeface="Carlito"/>
              </a:rPr>
              <a:t>152.4</a:t>
            </a:r>
            <a:endParaRPr sz="850">
              <a:latin typeface="Carlito"/>
              <a:cs typeface="Carlito"/>
            </a:endParaRPr>
          </a:p>
          <a:p>
            <a:pPr marR="6350" algn="r">
              <a:lnSpc>
                <a:spcPct val="100000"/>
              </a:lnSpc>
              <a:spcBef>
                <a:spcPts val="130"/>
              </a:spcBef>
            </a:pPr>
            <a:r>
              <a:rPr sz="850" spc="-5" dirty="0">
                <a:solidFill>
                  <a:srgbClr val="004361"/>
                </a:solidFill>
                <a:latin typeface="Carlito"/>
                <a:cs typeface="Carlito"/>
              </a:rPr>
              <a:t>Belgium:</a:t>
            </a:r>
            <a:r>
              <a:rPr sz="850" spc="-55" dirty="0">
                <a:solidFill>
                  <a:srgbClr val="004361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4361"/>
                </a:solidFill>
                <a:latin typeface="Carlito"/>
                <a:cs typeface="Carlito"/>
              </a:rPr>
              <a:t>151.9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ct val="100000"/>
              </a:lnSpc>
              <a:spcBef>
                <a:spcPts val="285"/>
              </a:spcBef>
            </a:pPr>
            <a:r>
              <a:rPr sz="850" spc="-5" dirty="0">
                <a:solidFill>
                  <a:srgbClr val="79DAD3"/>
                </a:solidFill>
                <a:latin typeface="Carlito"/>
                <a:cs typeface="Carlito"/>
              </a:rPr>
              <a:t>Vietnam:</a:t>
            </a:r>
            <a:r>
              <a:rPr sz="850" spc="-50" dirty="0">
                <a:solidFill>
                  <a:srgbClr val="79DAD3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79DAD3"/>
                </a:solidFill>
                <a:latin typeface="Carlito"/>
                <a:cs typeface="Carlito"/>
              </a:rPr>
              <a:t>151.0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ct val="100000"/>
              </a:lnSpc>
              <a:spcBef>
                <a:spcPts val="114"/>
              </a:spcBef>
            </a:pPr>
            <a:r>
              <a:rPr sz="850" spc="-5" dirty="0">
                <a:solidFill>
                  <a:srgbClr val="CCD3B5"/>
                </a:solidFill>
                <a:latin typeface="Carlito"/>
                <a:cs typeface="Carlito"/>
              </a:rPr>
              <a:t>Italy:</a:t>
            </a:r>
            <a:r>
              <a:rPr sz="850" spc="-75" dirty="0">
                <a:solidFill>
                  <a:srgbClr val="CCD3B5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CCD3B5"/>
                </a:solidFill>
                <a:latin typeface="Carlito"/>
                <a:cs typeface="Carlito"/>
              </a:rPr>
              <a:t>149.7</a:t>
            </a:r>
            <a:endParaRPr sz="850">
              <a:latin typeface="Carlito"/>
              <a:cs typeface="Carlito"/>
            </a:endParaRPr>
          </a:p>
          <a:p>
            <a:pPr marR="8255" algn="r">
              <a:lnSpc>
                <a:spcPct val="100000"/>
              </a:lnSpc>
              <a:spcBef>
                <a:spcPts val="290"/>
              </a:spcBef>
            </a:pPr>
            <a:r>
              <a:rPr sz="850" spc="-5" dirty="0">
                <a:solidFill>
                  <a:srgbClr val="1C9C80"/>
                </a:solidFill>
                <a:latin typeface="Carlito"/>
                <a:cs typeface="Carlito"/>
              </a:rPr>
              <a:t>France:</a:t>
            </a:r>
            <a:r>
              <a:rPr sz="850" spc="-65" dirty="0">
                <a:solidFill>
                  <a:srgbClr val="1C9C80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1C9C80"/>
                </a:solidFill>
                <a:latin typeface="Carlito"/>
                <a:cs typeface="Carlito"/>
              </a:rPr>
              <a:t>147.9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ct val="100000"/>
              </a:lnSpc>
              <a:spcBef>
                <a:spcPts val="185"/>
              </a:spcBef>
            </a:pPr>
            <a:r>
              <a:rPr sz="850" spc="-5" dirty="0">
                <a:solidFill>
                  <a:srgbClr val="002447"/>
                </a:solidFill>
                <a:latin typeface="Carlito"/>
                <a:cs typeface="Carlito"/>
              </a:rPr>
              <a:t>Thailand:</a:t>
            </a:r>
            <a:r>
              <a:rPr sz="850" spc="-50" dirty="0">
                <a:solidFill>
                  <a:srgbClr val="002447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2447"/>
                </a:solidFill>
                <a:latin typeface="Carlito"/>
                <a:cs typeface="Carlito"/>
              </a:rPr>
              <a:t>146.8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ct val="100000"/>
              </a:lnSpc>
              <a:spcBef>
                <a:spcPts val="130"/>
              </a:spcBef>
            </a:pPr>
            <a:r>
              <a:rPr sz="850" spc="-5" dirty="0">
                <a:solidFill>
                  <a:srgbClr val="1D2521"/>
                </a:solidFill>
                <a:latin typeface="Carlito"/>
                <a:cs typeface="Carlito"/>
              </a:rPr>
              <a:t>United Kingdom:</a:t>
            </a:r>
            <a:r>
              <a:rPr sz="850" spc="-30" dirty="0">
                <a:solidFill>
                  <a:srgbClr val="1D2521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1D2521"/>
                </a:solidFill>
                <a:latin typeface="Carlito"/>
                <a:cs typeface="Carlito"/>
              </a:rPr>
              <a:t>146.3</a:t>
            </a:r>
            <a:endParaRPr sz="850">
              <a:latin typeface="Carlito"/>
              <a:cs typeface="Carlito"/>
            </a:endParaRPr>
          </a:p>
          <a:p>
            <a:pPr marR="6350" algn="r">
              <a:lnSpc>
                <a:spcPct val="100000"/>
              </a:lnSpc>
              <a:spcBef>
                <a:spcPts val="270"/>
              </a:spcBef>
            </a:pPr>
            <a:r>
              <a:rPr sz="850" spc="-5" dirty="0">
                <a:solidFill>
                  <a:srgbClr val="004491"/>
                </a:solidFill>
                <a:latin typeface="Carlito"/>
                <a:cs typeface="Carlito"/>
              </a:rPr>
              <a:t>Sweden:</a:t>
            </a:r>
            <a:r>
              <a:rPr sz="850" spc="-65" dirty="0">
                <a:solidFill>
                  <a:srgbClr val="004491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4491"/>
                </a:solidFill>
                <a:latin typeface="Carlito"/>
                <a:cs typeface="Carlito"/>
              </a:rPr>
              <a:t>144.2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ct val="100000"/>
              </a:lnSpc>
              <a:spcBef>
                <a:spcPts val="204"/>
              </a:spcBef>
            </a:pPr>
            <a:r>
              <a:rPr sz="850" dirty="0">
                <a:solidFill>
                  <a:srgbClr val="0069BE"/>
                </a:solidFill>
                <a:latin typeface="Carlito"/>
                <a:cs typeface="Carlito"/>
              </a:rPr>
              <a:t>Sri </a:t>
            </a:r>
            <a:r>
              <a:rPr sz="850" spc="-5" dirty="0">
                <a:solidFill>
                  <a:srgbClr val="0069BE"/>
                </a:solidFill>
                <a:latin typeface="Carlito"/>
                <a:cs typeface="Carlito"/>
              </a:rPr>
              <a:t>Lanka:</a:t>
            </a:r>
            <a:r>
              <a:rPr sz="850" spc="-80" dirty="0">
                <a:solidFill>
                  <a:srgbClr val="0069BE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69BE"/>
                </a:solidFill>
                <a:latin typeface="Carlito"/>
                <a:cs typeface="Carlito"/>
              </a:rPr>
              <a:t>138.2</a:t>
            </a:r>
            <a:endParaRPr sz="850">
              <a:latin typeface="Carlito"/>
              <a:cs typeface="Carlito"/>
            </a:endParaRPr>
          </a:p>
          <a:p>
            <a:pPr marR="6350" algn="r">
              <a:lnSpc>
                <a:spcPct val="100000"/>
              </a:lnSpc>
              <a:spcBef>
                <a:spcPts val="145"/>
              </a:spcBef>
            </a:pPr>
            <a:r>
              <a:rPr sz="850" dirty="0">
                <a:solidFill>
                  <a:srgbClr val="91B34E"/>
                </a:solidFill>
                <a:latin typeface="Carlito"/>
                <a:cs typeface="Carlito"/>
              </a:rPr>
              <a:t>Germany:</a:t>
            </a:r>
            <a:r>
              <a:rPr sz="850" spc="-90" dirty="0">
                <a:solidFill>
                  <a:srgbClr val="91B34E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91B34E"/>
                </a:solidFill>
                <a:latin typeface="Carlito"/>
                <a:cs typeface="Carlito"/>
              </a:rPr>
              <a:t>134.3</a:t>
            </a:r>
            <a:endParaRPr sz="850">
              <a:latin typeface="Carlito"/>
              <a:cs typeface="Carlito"/>
            </a:endParaRPr>
          </a:p>
          <a:p>
            <a:pPr marR="7620" algn="r">
              <a:lnSpc>
                <a:spcPct val="100000"/>
              </a:lnSpc>
              <a:spcBef>
                <a:spcPts val="195"/>
              </a:spcBef>
            </a:pPr>
            <a:r>
              <a:rPr sz="850" spc="-5" dirty="0">
                <a:solidFill>
                  <a:srgbClr val="0080A3"/>
                </a:solidFill>
                <a:latin typeface="Carlito"/>
                <a:cs typeface="Carlito"/>
              </a:rPr>
              <a:t>European Union:</a:t>
            </a:r>
            <a:r>
              <a:rPr sz="850" spc="-30" dirty="0">
                <a:solidFill>
                  <a:srgbClr val="0080A3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80A3"/>
                </a:solidFill>
                <a:latin typeface="Carlito"/>
                <a:cs typeface="Carlito"/>
              </a:rPr>
              <a:t>133.8</a:t>
            </a:r>
            <a:endParaRPr sz="850">
              <a:latin typeface="Carlito"/>
              <a:cs typeface="Carlito"/>
            </a:endParaRPr>
          </a:p>
          <a:p>
            <a:pPr marR="6985" algn="r">
              <a:lnSpc>
                <a:spcPct val="100000"/>
              </a:lnSpc>
              <a:spcBef>
                <a:spcPts val="265"/>
              </a:spcBef>
            </a:pPr>
            <a:r>
              <a:rPr sz="850" spc="-5" dirty="0">
                <a:solidFill>
                  <a:srgbClr val="4A5C46"/>
                </a:solidFill>
                <a:latin typeface="Carlito"/>
                <a:cs typeface="Carlito"/>
              </a:rPr>
              <a:t>United </a:t>
            </a:r>
            <a:r>
              <a:rPr sz="850" dirty="0">
                <a:solidFill>
                  <a:srgbClr val="4A5C46"/>
                </a:solidFill>
                <a:latin typeface="Carlito"/>
                <a:cs typeface="Carlito"/>
              </a:rPr>
              <a:t>States:</a:t>
            </a:r>
            <a:r>
              <a:rPr sz="850" spc="-60" dirty="0">
                <a:solidFill>
                  <a:srgbClr val="4A5C46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4A5C46"/>
                </a:solidFill>
                <a:latin typeface="Carlito"/>
                <a:cs typeface="Carlito"/>
              </a:rPr>
              <a:t>125.2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ct val="100000"/>
              </a:lnSpc>
              <a:spcBef>
                <a:spcPts val="125"/>
              </a:spcBef>
            </a:pPr>
            <a:r>
              <a:rPr sz="850" spc="-5" dirty="0">
                <a:solidFill>
                  <a:srgbClr val="D77100"/>
                </a:solidFill>
                <a:latin typeface="Carlito"/>
                <a:cs typeface="Carlito"/>
              </a:rPr>
              <a:t>Philippines:</a:t>
            </a:r>
            <a:r>
              <a:rPr sz="850" spc="-20" dirty="0">
                <a:solidFill>
                  <a:srgbClr val="D77100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D77100"/>
                </a:solidFill>
                <a:latin typeface="Carlito"/>
                <a:cs typeface="Carlito"/>
              </a:rPr>
              <a:t>96.6</a:t>
            </a:r>
            <a:endParaRPr sz="850">
              <a:latin typeface="Carlito"/>
              <a:cs typeface="Carlito"/>
            </a:endParaRPr>
          </a:p>
          <a:p>
            <a:pPr marR="6350" algn="r">
              <a:lnSpc>
                <a:spcPct val="100000"/>
              </a:lnSpc>
              <a:spcBef>
                <a:spcPts val="275"/>
              </a:spcBef>
            </a:pPr>
            <a:r>
              <a:rPr sz="850" spc="-5" dirty="0">
                <a:solidFill>
                  <a:srgbClr val="EBC536"/>
                </a:solidFill>
                <a:latin typeface="Carlito"/>
                <a:cs typeface="Carlito"/>
              </a:rPr>
              <a:t>India:</a:t>
            </a:r>
            <a:r>
              <a:rPr sz="850" spc="-70" dirty="0">
                <a:solidFill>
                  <a:srgbClr val="EBC536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EBC536"/>
                </a:solidFill>
                <a:latin typeface="Carlito"/>
                <a:cs typeface="Carlito"/>
              </a:rPr>
              <a:t>84.4</a:t>
            </a:r>
            <a:endParaRPr sz="850">
              <a:latin typeface="Carlito"/>
              <a:cs typeface="Carlito"/>
            </a:endParaRPr>
          </a:p>
          <a:p>
            <a:pPr marR="5715" algn="r">
              <a:lnSpc>
                <a:spcPct val="100000"/>
              </a:lnSpc>
              <a:spcBef>
                <a:spcPts val="204"/>
              </a:spcBef>
            </a:pPr>
            <a:r>
              <a:rPr sz="850" spc="-5" dirty="0">
                <a:solidFill>
                  <a:srgbClr val="FAD261"/>
                </a:solidFill>
                <a:latin typeface="Carlito"/>
                <a:cs typeface="Carlito"/>
              </a:rPr>
              <a:t>Indonesia:</a:t>
            </a:r>
            <a:r>
              <a:rPr sz="850" spc="-45" dirty="0">
                <a:solidFill>
                  <a:srgbClr val="FAD261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FAD261"/>
                </a:solidFill>
                <a:latin typeface="Carlito"/>
                <a:cs typeface="Carlito"/>
              </a:rPr>
              <a:t>80.1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511172" y="1948433"/>
            <a:ext cx="0" cy="3352800"/>
          </a:xfrm>
          <a:custGeom>
            <a:avLst/>
            <a:gdLst/>
            <a:ahLst/>
            <a:cxnLst/>
            <a:rect l="l" t="t" r="r" b="b"/>
            <a:pathLst>
              <a:path h="3352800">
                <a:moveTo>
                  <a:pt x="0" y="3352800"/>
                </a:moveTo>
                <a:lnTo>
                  <a:pt x="0" y="0"/>
                </a:lnTo>
              </a:path>
            </a:pathLst>
          </a:custGeom>
          <a:ln w="135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295527" y="4913757"/>
            <a:ext cx="87630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latin typeface="Arial"/>
                <a:cs typeface="Arial"/>
              </a:rPr>
              <a:t>0</a:t>
            </a:r>
            <a:endParaRPr sz="8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64411" y="4149090"/>
            <a:ext cx="15049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latin typeface="Arial"/>
                <a:cs typeface="Arial"/>
              </a:rPr>
              <a:t>50</a:t>
            </a:r>
            <a:endParaRPr sz="8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33627" y="3384295"/>
            <a:ext cx="213360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latin typeface="Arial"/>
                <a:cs typeface="Arial"/>
              </a:rPr>
              <a:t>100</a:t>
            </a:r>
            <a:endParaRPr sz="8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33627" y="2619501"/>
            <a:ext cx="213360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latin typeface="Arial"/>
                <a:cs typeface="Arial"/>
              </a:rPr>
              <a:t>150</a:t>
            </a:r>
            <a:endParaRPr sz="8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233627" y="1854835"/>
            <a:ext cx="213360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latin typeface="Arial"/>
                <a:cs typeface="Arial"/>
              </a:rPr>
              <a:t>200</a:t>
            </a:r>
            <a:endParaRPr sz="85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467357" y="2082403"/>
            <a:ext cx="9741535" cy="3246120"/>
          </a:xfrm>
          <a:custGeom>
            <a:avLst/>
            <a:gdLst/>
            <a:ahLst/>
            <a:cxnLst/>
            <a:rect l="l" t="t" r="r" b="b"/>
            <a:pathLst>
              <a:path w="9741535" h="3246120">
                <a:moveTo>
                  <a:pt x="0" y="3058667"/>
                </a:moveTo>
                <a:lnTo>
                  <a:pt x="35052" y="3058667"/>
                </a:lnTo>
              </a:path>
              <a:path w="9741535" h="3246120">
                <a:moveTo>
                  <a:pt x="0" y="2293620"/>
                </a:moveTo>
                <a:lnTo>
                  <a:pt x="35052" y="2293620"/>
                </a:lnTo>
              </a:path>
              <a:path w="9741535" h="3246120">
                <a:moveTo>
                  <a:pt x="0" y="1530095"/>
                </a:moveTo>
                <a:lnTo>
                  <a:pt x="35052" y="1530095"/>
                </a:lnTo>
              </a:path>
              <a:path w="9741535" h="3246120">
                <a:moveTo>
                  <a:pt x="0" y="765048"/>
                </a:moveTo>
                <a:lnTo>
                  <a:pt x="35052" y="765048"/>
                </a:lnTo>
              </a:path>
              <a:path w="9741535" h="3246120">
                <a:moveTo>
                  <a:pt x="0" y="0"/>
                </a:moveTo>
                <a:lnTo>
                  <a:pt x="35052" y="0"/>
                </a:lnTo>
              </a:path>
              <a:path w="9741535" h="3246120">
                <a:moveTo>
                  <a:pt x="35052" y="3211067"/>
                </a:moveTo>
                <a:lnTo>
                  <a:pt x="9741408" y="3211067"/>
                </a:lnTo>
              </a:path>
              <a:path w="9741535" h="3246120">
                <a:moveTo>
                  <a:pt x="35052" y="3246120"/>
                </a:moveTo>
                <a:lnTo>
                  <a:pt x="35052" y="3211067"/>
                </a:lnTo>
              </a:path>
              <a:path w="9741535" h="3246120">
                <a:moveTo>
                  <a:pt x="659891" y="3246120"/>
                </a:moveTo>
                <a:lnTo>
                  <a:pt x="659891" y="3211067"/>
                </a:lnTo>
              </a:path>
              <a:path w="9741535" h="3246120">
                <a:moveTo>
                  <a:pt x="1284732" y="3246120"/>
                </a:moveTo>
                <a:lnTo>
                  <a:pt x="1284732" y="3211067"/>
                </a:lnTo>
              </a:path>
              <a:path w="9741535" h="3246120">
                <a:moveTo>
                  <a:pt x="1909572" y="3246120"/>
                </a:moveTo>
                <a:lnTo>
                  <a:pt x="1909572" y="3211067"/>
                </a:lnTo>
              </a:path>
              <a:path w="9741535" h="3246120">
                <a:moveTo>
                  <a:pt x="2534412" y="3246120"/>
                </a:moveTo>
                <a:lnTo>
                  <a:pt x="2534412" y="3211067"/>
                </a:lnTo>
              </a:path>
              <a:path w="9741535" h="3246120">
                <a:moveTo>
                  <a:pt x="3159252" y="3246120"/>
                </a:moveTo>
                <a:lnTo>
                  <a:pt x="3159252" y="3211067"/>
                </a:lnTo>
              </a:path>
              <a:path w="9741535" h="3246120">
                <a:moveTo>
                  <a:pt x="3785616" y="3246120"/>
                </a:moveTo>
                <a:lnTo>
                  <a:pt x="3785616" y="3211067"/>
                </a:lnTo>
              </a:path>
              <a:path w="9741535" h="3246120">
                <a:moveTo>
                  <a:pt x="4410456" y="3246120"/>
                </a:moveTo>
                <a:lnTo>
                  <a:pt x="4410456" y="3211067"/>
                </a:lnTo>
              </a:path>
              <a:path w="9741535" h="3246120">
                <a:moveTo>
                  <a:pt x="5035295" y="3246120"/>
                </a:moveTo>
                <a:lnTo>
                  <a:pt x="5035295" y="3211067"/>
                </a:lnTo>
              </a:path>
              <a:path w="9741535" h="3246120">
                <a:moveTo>
                  <a:pt x="5660135" y="3246120"/>
                </a:moveTo>
                <a:lnTo>
                  <a:pt x="5660135" y="3211067"/>
                </a:lnTo>
              </a:path>
              <a:path w="9741535" h="3246120">
                <a:moveTo>
                  <a:pt x="6284976" y="3246120"/>
                </a:moveTo>
                <a:lnTo>
                  <a:pt x="6284976" y="3211067"/>
                </a:lnTo>
              </a:path>
              <a:path w="9741535" h="3246120">
                <a:moveTo>
                  <a:pt x="6911339" y="3246120"/>
                </a:moveTo>
                <a:lnTo>
                  <a:pt x="6911339" y="3211067"/>
                </a:lnTo>
              </a:path>
              <a:path w="9741535" h="3246120">
                <a:moveTo>
                  <a:pt x="7536180" y="3246120"/>
                </a:moveTo>
                <a:lnTo>
                  <a:pt x="7536180" y="3211067"/>
                </a:lnTo>
              </a:path>
              <a:path w="9741535" h="3246120">
                <a:moveTo>
                  <a:pt x="7810500" y="3246120"/>
                </a:moveTo>
                <a:lnTo>
                  <a:pt x="7810500" y="3211067"/>
                </a:lnTo>
              </a:path>
            </a:pathLst>
          </a:custGeom>
          <a:ln w="135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423542" y="5152771"/>
            <a:ext cx="87630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latin typeface="Arial"/>
                <a:cs typeface="Arial"/>
              </a:rPr>
              <a:t>0</a:t>
            </a:r>
            <a:endParaRPr sz="850" dirty="0">
              <a:latin typeface="Arial"/>
              <a:cs typeface="Arial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sldNum" sz="quarter" idx="4294967295"/>
          </p:nvPr>
        </p:nvSpPr>
        <p:spPr>
          <a:xfrm>
            <a:off x="11728450" y="6639157"/>
            <a:ext cx="226059" cy="175259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20</a:t>
            </a:fld>
            <a:endParaRPr dirty="0"/>
          </a:p>
        </p:txBody>
      </p:sp>
      <p:sp>
        <p:nvSpPr>
          <p:cNvPr id="23" name="object 23"/>
          <p:cNvSpPr txBox="1"/>
          <p:nvPr/>
        </p:nvSpPr>
        <p:spPr>
          <a:xfrm>
            <a:off x="2017522" y="5152771"/>
            <a:ext cx="15049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latin typeface="Arial"/>
                <a:cs typeface="Arial"/>
              </a:rPr>
              <a:t>25</a:t>
            </a:r>
            <a:endParaRPr sz="8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642997" y="5152771"/>
            <a:ext cx="15049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latin typeface="Arial"/>
                <a:cs typeface="Arial"/>
              </a:rPr>
              <a:t>50</a:t>
            </a:r>
            <a:endParaRPr sz="8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268217" y="5153101"/>
            <a:ext cx="15049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5" dirty="0">
                <a:latin typeface="Arial"/>
                <a:cs typeface="Arial"/>
              </a:rPr>
              <a:t>75</a:t>
            </a:r>
            <a:endParaRPr sz="8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66187" y="2483624"/>
            <a:ext cx="182245" cy="199898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Total </a:t>
            </a:r>
            <a:r>
              <a:rPr sz="1100" spc="-5" dirty="0">
                <a:latin typeface="Arial"/>
                <a:cs typeface="Arial"/>
              </a:rPr>
              <a:t>Vaccinations </a:t>
            </a:r>
            <a:r>
              <a:rPr sz="1100" dirty="0">
                <a:latin typeface="Arial"/>
                <a:cs typeface="Arial"/>
              </a:rPr>
              <a:t>Per</a:t>
            </a:r>
            <a:r>
              <a:rPr sz="1100" spc="-25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Hundred</a:t>
            </a:r>
            <a:endParaRPr sz="1100">
              <a:latin typeface="Arial"/>
              <a:cs typeface="Arial"/>
            </a:endParaRPr>
          </a:p>
        </p:txBody>
      </p:sp>
      <p:sp>
        <p:nvSpPr>
          <p:cNvPr id="28" name="object 28"/>
          <p:cNvSpPr txBox="1">
            <a:spLocks noGrp="1"/>
          </p:cNvSpPr>
          <p:nvPr>
            <p:ph type="title"/>
          </p:nvPr>
        </p:nvSpPr>
        <p:spPr>
          <a:xfrm>
            <a:off x="1057309" y="991045"/>
            <a:ext cx="67691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Doses at </a:t>
            </a:r>
            <a:r>
              <a:rPr dirty="0"/>
              <a:t>equivalent </a:t>
            </a:r>
            <a:r>
              <a:rPr spc="-5" dirty="0"/>
              <a:t>stages </a:t>
            </a:r>
            <a:r>
              <a:rPr dirty="0"/>
              <a:t>of rollout </a:t>
            </a:r>
            <a:r>
              <a:rPr spc="-5" dirty="0"/>
              <a:t>(Day</a:t>
            </a:r>
            <a:r>
              <a:rPr dirty="0"/>
              <a:t> </a:t>
            </a:r>
            <a:r>
              <a:rPr spc="-35" dirty="0"/>
              <a:t>311)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3533902" y="5129109"/>
            <a:ext cx="7661275" cy="969644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340995">
              <a:lnSpc>
                <a:spcPct val="100000"/>
              </a:lnSpc>
              <a:spcBef>
                <a:spcPts val="310"/>
              </a:spcBef>
              <a:tabLst>
                <a:tab pos="965835" algn="l"/>
                <a:tab pos="1591310" algn="l"/>
                <a:tab pos="2216150" algn="l"/>
                <a:tab pos="2841625" algn="l"/>
                <a:tab pos="3466465" algn="l"/>
                <a:tab pos="4091940" algn="l"/>
                <a:tab pos="4717415" algn="l"/>
                <a:tab pos="5342255" algn="l"/>
              </a:tabLst>
            </a:pPr>
            <a:r>
              <a:rPr sz="850" spc="10" dirty="0">
                <a:latin typeface="Arial"/>
                <a:cs typeface="Arial"/>
              </a:rPr>
              <a:t>100	125	150	175	200	225	250	275	300</a:t>
            </a:r>
            <a:r>
              <a:rPr sz="850" spc="204" dirty="0">
                <a:latin typeface="Arial"/>
                <a:cs typeface="Arial"/>
              </a:rPr>
              <a:t> </a:t>
            </a:r>
            <a:r>
              <a:rPr sz="850" spc="10" dirty="0">
                <a:latin typeface="Arial"/>
                <a:cs typeface="Arial"/>
              </a:rPr>
              <a:t>311</a:t>
            </a:r>
            <a:endParaRPr sz="850">
              <a:latin typeface="Arial"/>
              <a:cs typeface="Arial"/>
            </a:endParaRPr>
          </a:p>
          <a:p>
            <a:pPr marL="1944370">
              <a:lnSpc>
                <a:spcPct val="100000"/>
              </a:lnSpc>
              <a:spcBef>
                <a:spcPts val="245"/>
              </a:spcBef>
            </a:pPr>
            <a:r>
              <a:rPr sz="1100" spc="-5" dirty="0">
                <a:latin typeface="Arial"/>
                <a:cs typeface="Arial"/>
              </a:rPr>
              <a:t>Days since </a:t>
            </a:r>
            <a:r>
              <a:rPr sz="1100" dirty="0">
                <a:latin typeface="Arial"/>
                <a:cs typeface="Arial"/>
              </a:rPr>
              <a:t>first</a:t>
            </a:r>
            <a:r>
              <a:rPr sz="1100" spc="-30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vaccination</a:t>
            </a:r>
            <a:endParaRPr sz="11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390"/>
              </a:spcBef>
            </a:pPr>
            <a:r>
              <a:rPr sz="850" spc="10" dirty="0">
                <a:latin typeface="Arial"/>
                <a:cs typeface="Arial"/>
              </a:rPr>
              <a:t>Note: From 15 September 2021, data for </a:t>
            </a:r>
            <a:r>
              <a:rPr sz="850" spc="5" dirty="0">
                <a:latin typeface="Arial"/>
                <a:cs typeface="Arial"/>
              </a:rPr>
              <a:t>Australia </a:t>
            </a:r>
            <a:r>
              <a:rPr sz="850" spc="10" dirty="0">
                <a:latin typeface="Arial"/>
                <a:cs typeface="Arial"/>
              </a:rPr>
              <a:t>includes </a:t>
            </a:r>
            <a:r>
              <a:rPr sz="850" spc="5" dirty="0">
                <a:latin typeface="Arial"/>
                <a:cs typeface="Arial"/>
              </a:rPr>
              <a:t>all </a:t>
            </a:r>
            <a:r>
              <a:rPr sz="850" spc="10" dirty="0">
                <a:latin typeface="Arial"/>
                <a:cs typeface="Arial"/>
              </a:rPr>
              <a:t>doses administered </a:t>
            </a:r>
            <a:r>
              <a:rPr sz="850" spc="5" dirty="0">
                <a:latin typeface="Arial"/>
                <a:cs typeface="Arial"/>
              </a:rPr>
              <a:t>to </a:t>
            </a:r>
            <a:r>
              <a:rPr sz="850" spc="10" dirty="0">
                <a:latin typeface="Arial"/>
                <a:cs typeface="Arial"/>
              </a:rPr>
              <a:t>people 12 and over. </a:t>
            </a:r>
            <a:r>
              <a:rPr sz="850" spc="5" dirty="0">
                <a:latin typeface="Arial"/>
                <a:cs typeface="Arial"/>
              </a:rPr>
              <a:t>Prior to </a:t>
            </a:r>
            <a:r>
              <a:rPr sz="850" spc="10" dirty="0">
                <a:latin typeface="Arial"/>
                <a:cs typeface="Arial"/>
              </a:rPr>
              <a:t>15 </a:t>
            </a:r>
            <a:r>
              <a:rPr sz="850" spc="15" dirty="0">
                <a:latin typeface="Arial"/>
                <a:cs typeface="Arial"/>
              </a:rPr>
              <a:t>September, </a:t>
            </a:r>
            <a:r>
              <a:rPr sz="850" spc="10" dirty="0">
                <a:latin typeface="Arial"/>
                <a:cs typeface="Arial"/>
              </a:rPr>
              <a:t>data </a:t>
            </a:r>
            <a:r>
              <a:rPr sz="850" spc="15" dirty="0">
                <a:latin typeface="Arial"/>
                <a:cs typeface="Arial"/>
              </a:rPr>
              <a:t>was </a:t>
            </a:r>
            <a:r>
              <a:rPr sz="850" spc="10" dirty="0">
                <a:latin typeface="Arial"/>
                <a:cs typeface="Arial"/>
              </a:rPr>
              <a:t>for 16 and  over</a:t>
            </a:r>
            <a:endParaRPr sz="850">
              <a:latin typeface="Arial"/>
              <a:cs typeface="Arial"/>
            </a:endParaRPr>
          </a:p>
          <a:p>
            <a:pPr marL="3948429" marR="13970" indent="391795" algn="r">
              <a:lnSpc>
                <a:spcPts val="1100"/>
              </a:lnSpc>
              <a:spcBef>
                <a:spcPts val="25"/>
              </a:spcBef>
            </a:pPr>
            <a:r>
              <a:rPr sz="850" spc="15" dirty="0">
                <a:latin typeface="Arial"/>
                <a:cs typeface="Arial"/>
              </a:rPr>
              <a:t>Due </a:t>
            </a:r>
            <a:r>
              <a:rPr sz="850" spc="5" dirty="0">
                <a:latin typeface="Arial"/>
                <a:cs typeface="Arial"/>
              </a:rPr>
              <a:t>to </a:t>
            </a:r>
            <a:r>
              <a:rPr sz="850" spc="10" dirty="0">
                <a:latin typeface="Arial"/>
                <a:cs typeface="Arial"/>
              </a:rPr>
              <a:t>data revisions, Singapore has been removed from</a:t>
            </a:r>
            <a:r>
              <a:rPr sz="850" spc="-5" dirty="0">
                <a:latin typeface="Arial"/>
                <a:cs typeface="Arial"/>
              </a:rPr>
              <a:t> </a:t>
            </a:r>
            <a:r>
              <a:rPr sz="850" spc="10" dirty="0">
                <a:latin typeface="Arial"/>
                <a:cs typeface="Arial"/>
              </a:rPr>
              <a:t>the</a:t>
            </a:r>
            <a:r>
              <a:rPr sz="850" spc="20" dirty="0">
                <a:latin typeface="Arial"/>
                <a:cs typeface="Arial"/>
              </a:rPr>
              <a:t> </a:t>
            </a:r>
            <a:r>
              <a:rPr sz="850" spc="10" dirty="0">
                <a:latin typeface="Arial"/>
                <a:cs typeface="Arial"/>
              </a:rPr>
              <a:t>chart </a:t>
            </a:r>
            <a:r>
              <a:rPr sz="850" spc="5" dirty="0">
                <a:latin typeface="Arial"/>
                <a:cs typeface="Arial"/>
              </a:rPr>
              <a:t> </a:t>
            </a:r>
            <a:r>
              <a:rPr sz="850" spc="10" dirty="0">
                <a:latin typeface="Arial"/>
                <a:cs typeface="Arial"/>
              </a:rPr>
              <a:t>Source: Department of Health </a:t>
            </a:r>
            <a:r>
              <a:rPr sz="850" spc="5" dirty="0">
                <a:latin typeface="Arial"/>
                <a:cs typeface="Arial"/>
              </a:rPr>
              <a:t>(Australia), </a:t>
            </a:r>
            <a:r>
              <a:rPr sz="850" spc="15" dirty="0">
                <a:latin typeface="Arial"/>
                <a:cs typeface="Arial"/>
              </a:rPr>
              <a:t>Our World </a:t>
            </a:r>
            <a:r>
              <a:rPr sz="850" spc="10" dirty="0">
                <a:latin typeface="Arial"/>
                <a:cs typeface="Arial"/>
              </a:rPr>
              <a:t>in Data</a:t>
            </a:r>
            <a:r>
              <a:rPr sz="850" spc="90" dirty="0">
                <a:latin typeface="Arial"/>
                <a:cs typeface="Arial"/>
              </a:rPr>
              <a:t> </a:t>
            </a:r>
            <a:r>
              <a:rPr sz="850" spc="5" dirty="0">
                <a:latin typeface="Arial"/>
                <a:cs typeface="Arial"/>
              </a:rPr>
              <a:t>(international)</a:t>
            </a:r>
            <a:endParaRPr sz="850">
              <a:latin typeface="Arial"/>
              <a:cs typeface="Arial"/>
            </a:endParaRPr>
          </a:p>
          <a:p>
            <a:pPr marR="11430" algn="r">
              <a:lnSpc>
                <a:spcPts val="994"/>
              </a:lnSpc>
            </a:pPr>
            <a:r>
              <a:rPr sz="850" spc="10" dirty="0">
                <a:latin typeface="Arial"/>
                <a:cs typeface="Arial"/>
              </a:rPr>
              <a:t>Latest data: 30</a:t>
            </a:r>
            <a:r>
              <a:rPr sz="850" spc="-40" dirty="0">
                <a:latin typeface="Arial"/>
                <a:cs typeface="Arial"/>
              </a:rPr>
              <a:t> </a:t>
            </a:r>
            <a:r>
              <a:rPr sz="850" spc="10" dirty="0">
                <a:latin typeface="Arial"/>
                <a:cs typeface="Arial"/>
              </a:rPr>
              <a:t>December</a:t>
            </a:r>
            <a:endParaRPr sz="85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354074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914131" y="719327"/>
            <a:ext cx="1435735" cy="405765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5240" rIns="0" bIns="0" rtlCol="0">
            <a:spAutoFit/>
          </a:bodyPr>
          <a:lstStyle/>
          <a:p>
            <a:pPr marL="302260" marR="253365" indent="30480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latin typeface="Arial"/>
                <a:cs typeface="Arial"/>
              </a:rPr>
              <a:t>Data as at:  30 Dec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209032" y="3675888"/>
            <a:ext cx="904240" cy="160020"/>
          </a:xfrm>
          <a:custGeom>
            <a:avLst/>
            <a:gdLst/>
            <a:ahLst/>
            <a:cxnLst/>
            <a:rect l="l" t="t" r="r" b="b"/>
            <a:pathLst>
              <a:path w="904239" h="160020">
                <a:moveTo>
                  <a:pt x="27431" y="160019"/>
                </a:moveTo>
                <a:lnTo>
                  <a:pt x="876300" y="160019"/>
                </a:lnTo>
                <a:lnTo>
                  <a:pt x="875156" y="160019"/>
                </a:lnTo>
                <a:lnTo>
                  <a:pt x="879601" y="159766"/>
                </a:lnTo>
                <a:lnTo>
                  <a:pt x="903731" y="132587"/>
                </a:lnTo>
                <a:lnTo>
                  <a:pt x="903731" y="27431"/>
                </a:lnTo>
                <a:lnTo>
                  <a:pt x="876300" y="0"/>
                </a:lnTo>
                <a:lnTo>
                  <a:pt x="27431" y="0"/>
                </a:lnTo>
                <a:lnTo>
                  <a:pt x="30733" y="254"/>
                </a:lnTo>
                <a:lnTo>
                  <a:pt x="26288" y="0"/>
                </a:lnTo>
                <a:lnTo>
                  <a:pt x="0" y="27431"/>
                </a:lnTo>
                <a:lnTo>
                  <a:pt x="0" y="132587"/>
                </a:lnTo>
                <a:lnTo>
                  <a:pt x="126" y="130301"/>
                </a:lnTo>
                <a:lnTo>
                  <a:pt x="126" y="134747"/>
                </a:lnTo>
                <a:lnTo>
                  <a:pt x="26288" y="160019"/>
                </a:lnTo>
                <a:lnTo>
                  <a:pt x="27431" y="160019"/>
                </a:lnTo>
                <a:close/>
              </a:path>
            </a:pathLst>
          </a:custGeom>
          <a:ln w="6774">
            <a:solidFill>
              <a:srgbClr val="00203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831977" y="1118488"/>
            <a:ext cx="10529570" cy="5008245"/>
            <a:chOff x="831977" y="1118488"/>
            <a:chExt cx="10529570" cy="5008245"/>
          </a:xfrm>
        </p:grpSpPr>
        <p:sp>
          <p:nvSpPr>
            <p:cNvPr id="5" name="object 5"/>
            <p:cNvSpPr/>
            <p:nvPr/>
          </p:nvSpPr>
          <p:spPr>
            <a:xfrm>
              <a:off x="838200" y="1124711"/>
              <a:ext cx="10515600" cy="4994275"/>
            </a:xfrm>
            <a:custGeom>
              <a:avLst/>
              <a:gdLst/>
              <a:ahLst/>
              <a:cxnLst/>
              <a:rect l="l" t="t" r="r" b="b"/>
              <a:pathLst>
                <a:path w="10515600" h="4994275">
                  <a:moveTo>
                    <a:pt x="0" y="4994148"/>
                  </a:moveTo>
                  <a:lnTo>
                    <a:pt x="10515600" y="4994148"/>
                  </a:lnTo>
                  <a:lnTo>
                    <a:pt x="10515600" y="0"/>
                  </a:lnTo>
                  <a:lnTo>
                    <a:pt x="0" y="0"/>
                  </a:lnTo>
                  <a:lnTo>
                    <a:pt x="0" y="4994148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38962" y="1125473"/>
              <a:ext cx="10515600" cy="4994275"/>
            </a:xfrm>
            <a:custGeom>
              <a:avLst/>
              <a:gdLst/>
              <a:ahLst/>
              <a:cxnLst/>
              <a:rect l="l" t="t" r="r" b="b"/>
              <a:pathLst>
                <a:path w="10515600" h="4994275">
                  <a:moveTo>
                    <a:pt x="0" y="4994148"/>
                  </a:moveTo>
                  <a:lnTo>
                    <a:pt x="10515600" y="4994148"/>
                  </a:lnTo>
                  <a:lnTo>
                    <a:pt x="10515600" y="0"/>
                  </a:lnTo>
                  <a:lnTo>
                    <a:pt x="0" y="0"/>
                  </a:lnTo>
                  <a:lnTo>
                    <a:pt x="0" y="4994148"/>
                  </a:lnTo>
                  <a:close/>
                </a:path>
              </a:pathLst>
            </a:custGeom>
            <a:ln w="135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844040" y="1772412"/>
              <a:ext cx="4401820" cy="3453765"/>
            </a:xfrm>
            <a:custGeom>
              <a:avLst/>
              <a:gdLst/>
              <a:ahLst/>
              <a:cxnLst/>
              <a:rect l="l" t="t" r="r" b="b"/>
              <a:pathLst>
                <a:path w="4401820" h="3453765">
                  <a:moveTo>
                    <a:pt x="0" y="2886456"/>
                  </a:moveTo>
                  <a:lnTo>
                    <a:pt x="4401312" y="2886456"/>
                  </a:lnTo>
                  <a:lnTo>
                    <a:pt x="4401312" y="2886456"/>
                  </a:lnTo>
                </a:path>
                <a:path w="4401820" h="3453765">
                  <a:moveTo>
                    <a:pt x="0" y="2068068"/>
                  </a:moveTo>
                  <a:lnTo>
                    <a:pt x="4401312" y="2068068"/>
                  </a:lnTo>
                  <a:lnTo>
                    <a:pt x="4401312" y="2068068"/>
                  </a:lnTo>
                </a:path>
                <a:path w="4401820" h="3453765">
                  <a:moveTo>
                    <a:pt x="0" y="1249679"/>
                  </a:moveTo>
                  <a:lnTo>
                    <a:pt x="4401312" y="1249679"/>
                  </a:lnTo>
                  <a:lnTo>
                    <a:pt x="4401312" y="1249679"/>
                  </a:lnTo>
                </a:path>
                <a:path w="4401820" h="3453765">
                  <a:moveTo>
                    <a:pt x="0" y="431291"/>
                  </a:moveTo>
                  <a:lnTo>
                    <a:pt x="4401312" y="431291"/>
                  </a:lnTo>
                  <a:lnTo>
                    <a:pt x="4401312" y="431291"/>
                  </a:lnTo>
                </a:path>
                <a:path w="4401820" h="3453765">
                  <a:moveTo>
                    <a:pt x="914400" y="3453383"/>
                  </a:moveTo>
                  <a:lnTo>
                    <a:pt x="914400" y="0"/>
                  </a:lnTo>
                  <a:lnTo>
                    <a:pt x="914400" y="0"/>
                  </a:lnTo>
                </a:path>
                <a:path w="4401820" h="3453765">
                  <a:moveTo>
                    <a:pt x="2354580" y="3453383"/>
                  </a:moveTo>
                  <a:lnTo>
                    <a:pt x="2354580" y="0"/>
                  </a:lnTo>
                  <a:lnTo>
                    <a:pt x="2354580" y="0"/>
                  </a:lnTo>
                </a:path>
                <a:path w="4401820" h="3453765">
                  <a:moveTo>
                    <a:pt x="3794760" y="3453383"/>
                  </a:moveTo>
                  <a:lnTo>
                    <a:pt x="3794760" y="0"/>
                  </a:lnTo>
                  <a:lnTo>
                    <a:pt x="3794760" y="0"/>
                  </a:lnTo>
                </a:path>
              </a:pathLst>
            </a:custGeom>
            <a:ln w="6774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844802" y="1773173"/>
              <a:ext cx="4401820" cy="3453765"/>
            </a:xfrm>
            <a:custGeom>
              <a:avLst/>
              <a:gdLst/>
              <a:ahLst/>
              <a:cxnLst/>
              <a:rect l="l" t="t" r="r" b="b"/>
              <a:pathLst>
                <a:path w="4401820" h="3453765">
                  <a:moveTo>
                    <a:pt x="0" y="3296412"/>
                  </a:moveTo>
                  <a:lnTo>
                    <a:pt x="4401312" y="3296412"/>
                  </a:lnTo>
                  <a:lnTo>
                    <a:pt x="4401312" y="3296412"/>
                  </a:lnTo>
                </a:path>
                <a:path w="4401820" h="3453765">
                  <a:moveTo>
                    <a:pt x="0" y="2478024"/>
                  </a:moveTo>
                  <a:lnTo>
                    <a:pt x="4401312" y="2478024"/>
                  </a:lnTo>
                  <a:lnTo>
                    <a:pt x="4401312" y="2478024"/>
                  </a:lnTo>
                </a:path>
                <a:path w="4401820" h="3453765">
                  <a:moveTo>
                    <a:pt x="0" y="1659636"/>
                  </a:moveTo>
                  <a:lnTo>
                    <a:pt x="4401312" y="1659636"/>
                  </a:lnTo>
                  <a:lnTo>
                    <a:pt x="4401312" y="1659636"/>
                  </a:lnTo>
                </a:path>
                <a:path w="4401820" h="3453765">
                  <a:moveTo>
                    <a:pt x="0" y="841248"/>
                  </a:moveTo>
                  <a:lnTo>
                    <a:pt x="4401312" y="841248"/>
                  </a:lnTo>
                  <a:lnTo>
                    <a:pt x="4401312" y="841248"/>
                  </a:lnTo>
                </a:path>
                <a:path w="4401820" h="3453765">
                  <a:moveTo>
                    <a:pt x="0" y="22860"/>
                  </a:moveTo>
                  <a:lnTo>
                    <a:pt x="4401312" y="22860"/>
                  </a:lnTo>
                  <a:lnTo>
                    <a:pt x="4401312" y="22860"/>
                  </a:lnTo>
                </a:path>
                <a:path w="4401820" h="3453765">
                  <a:moveTo>
                    <a:pt x="199644" y="3453383"/>
                  </a:moveTo>
                  <a:lnTo>
                    <a:pt x="199644" y="0"/>
                  </a:lnTo>
                  <a:lnTo>
                    <a:pt x="199644" y="0"/>
                  </a:lnTo>
                </a:path>
                <a:path w="4401820" h="3453765">
                  <a:moveTo>
                    <a:pt x="1627632" y="3453383"/>
                  </a:moveTo>
                  <a:lnTo>
                    <a:pt x="1627632" y="0"/>
                  </a:lnTo>
                  <a:lnTo>
                    <a:pt x="1627632" y="0"/>
                  </a:lnTo>
                </a:path>
                <a:path w="4401820" h="3453765">
                  <a:moveTo>
                    <a:pt x="3080004" y="3453383"/>
                  </a:moveTo>
                  <a:lnTo>
                    <a:pt x="3080004" y="0"/>
                  </a:lnTo>
                  <a:lnTo>
                    <a:pt x="3080004" y="0"/>
                  </a:lnTo>
                </a:path>
              </a:pathLst>
            </a:custGeom>
            <a:ln w="13549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026830" y="1911167"/>
              <a:ext cx="2900189" cy="317603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209031" y="3675887"/>
              <a:ext cx="904240" cy="160020"/>
            </a:xfrm>
            <a:custGeom>
              <a:avLst/>
              <a:gdLst/>
              <a:ahLst/>
              <a:cxnLst/>
              <a:rect l="l" t="t" r="r" b="b"/>
              <a:pathLst>
                <a:path w="904239" h="160020">
                  <a:moveTo>
                    <a:pt x="903731" y="130301"/>
                  </a:moveTo>
                  <a:lnTo>
                    <a:pt x="126" y="130301"/>
                  </a:lnTo>
                  <a:lnTo>
                    <a:pt x="126" y="134747"/>
                  </a:lnTo>
                  <a:lnTo>
                    <a:pt x="26288" y="160019"/>
                  </a:lnTo>
                  <a:lnTo>
                    <a:pt x="875156" y="160019"/>
                  </a:lnTo>
                  <a:lnTo>
                    <a:pt x="903731" y="132587"/>
                  </a:lnTo>
                  <a:lnTo>
                    <a:pt x="903731" y="130301"/>
                  </a:lnTo>
                  <a:close/>
                </a:path>
                <a:path w="904239" h="160020">
                  <a:moveTo>
                    <a:pt x="26288" y="0"/>
                  </a:moveTo>
                  <a:lnTo>
                    <a:pt x="0" y="132587"/>
                  </a:lnTo>
                  <a:lnTo>
                    <a:pt x="126" y="130301"/>
                  </a:lnTo>
                  <a:lnTo>
                    <a:pt x="903731" y="130301"/>
                  </a:lnTo>
                  <a:lnTo>
                    <a:pt x="903731" y="27431"/>
                  </a:lnTo>
                  <a:lnTo>
                    <a:pt x="903351" y="22987"/>
                  </a:lnTo>
                  <a:lnTo>
                    <a:pt x="879601" y="254"/>
                  </a:lnTo>
                  <a:lnTo>
                    <a:pt x="30733" y="254"/>
                  </a:lnTo>
                  <a:lnTo>
                    <a:pt x="26288" y="0"/>
                  </a:lnTo>
                  <a:close/>
                </a:path>
                <a:path w="904239" h="160020">
                  <a:moveTo>
                    <a:pt x="876300" y="0"/>
                  </a:moveTo>
                  <a:lnTo>
                    <a:pt x="27431" y="0"/>
                  </a:lnTo>
                  <a:lnTo>
                    <a:pt x="30733" y="254"/>
                  </a:lnTo>
                  <a:lnTo>
                    <a:pt x="879601" y="254"/>
                  </a:lnTo>
                  <a:lnTo>
                    <a:pt x="876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475731" y="3930396"/>
              <a:ext cx="637540" cy="158750"/>
            </a:xfrm>
            <a:custGeom>
              <a:avLst/>
              <a:gdLst/>
              <a:ahLst/>
              <a:cxnLst/>
              <a:rect l="l" t="t" r="r" b="b"/>
              <a:pathLst>
                <a:path w="637539" h="158750">
                  <a:moveTo>
                    <a:pt x="637031" y="129158"/>
                  </a:moveTo>
                  <a:lnTo>
                    <a:pt x="126" y="129158"/>
                  </a:lnTo>
                  <a:lnTo>
                    <a:pt x="126" y="133476"/>
                  </a:lnTo>
                  <a:lnTo>
                    <a:pt x="26288" y="158495"/>
                  </a:lnTo>
                  <a:lnTo>
                    <a:pt x="608456" y="158495"/>
                  </a:lnTo>
                  <a:lnTo>
                    <a:pt x="637031" y="131317"/>
                  </a:lnTo>
                  <a:lnTo>
                    <a:pt x="637031" y="129158"/>
                  </a:lnTo>
                  <a:close/>
                </a:path>
                <a:path w="637539" h="158750">
                  <a:moveTo>
                    <a:pt x="26288" y="0"/>
                  </a:moveTo>
                  <a:lnTo>
                    <a:pt x="0" y="131317"/>
                  </a:lnTo>
                  <a:lnTo>
                    <a:pt x="126" y="129158"/>
                  </a:lnTo>
                  <a:lnTo>
                    <a:pt x="637031" y="129158"/>
                  </a:lnTo>
                  <a:lnTo>
                    <a:pt x="637031" y="27177"/>
                  </a:lnTo>
                  <a:lnTo>
                    <a:pt x="636651" y="22859"/>
                  </a:lnTo>
                  <a:lnTo>
                    <a:pt x="612901" y="253"/>
                  </a:lnTo>
                  <a:lnTo>
                    <a:pt x="30733" y="253"/>
                  </a:lnTo>
                  <a:lnTo>
                    <a:pt x="26288" y="0"/>
                  </a:lnTo>
                  <a:close/>
                </a:path>
                <a:path w="637539" h="158750">
                  <a:moveTo>
                    <a:pt x="609600" y="0"/>
                  </a:moveTo>
                  <a:lnTo>
                    <a:pt x="27431" y="0"/>
                  </a:lnTo>
                  <a:lnTo>
                    <a:pt x="30733" y="253"/>
                  </a:lnTo>
                  <a:lnTo>
                    <a:pt x="612901" y="253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475731" y="3930396"/>
              <a:ext cx="637540" cy="158750"/>
            </a:xfrm>
            <a:custGeom>
              <a:avLst/>
              <a:gdLst/>
              <a:ahLst/>
              <a:cxnLst/>
              <a:rect l="l" t="t" r="r" b="b"/>
              <a:pathLst>
                <a:path w="637539" h="158750">
                  <a:moveTo>
                    <a:pt x="27431" y="158495"/>
                  </a:moveTo>
                  <a:lnTo>
                    <a:pt x="609600" y="158495"/>
                  </a:lnTo>
                  <a:lnTo>
                    <a:pt x="608456" y="158495"/>
                  </a:lnTo>
                  <a:lnTo>
                    <a:pt x="612901" y="158241"/>
                  </a:lnTo>
                  <a:lnTo>
                    <a:pt x="637031" y="131317"/>
                  </a:lnTo>
                  <a:lnTo>
                    <a:pt x="637031" y="27177"/>
                  </a:lnTo>
                  <a:lnTo>
                    <a:pt x="609600" y="0"/>
                  </a:lnTo>
                  <a:lnTo>
                    <a:pt x="27431" y="0"/>
                  </a:lnTo>
                  <a:lnTo>
                    <a:pt x="30733" y="253"/>
                  </a:lnTo>
                  <a:lnTo>
                    <a:pt x="26288" y="0"/>
                  </a:lnTo>
                  <a:lnTo>
                    <a:pt x="0" y="27177"/>
                  </a:lnTo>
                  <a:lnTo>
                    <a:pt x="0" y="131317"/>
                  </a:lnTo>
                  <a:lnTo>
                    <a:pt x="126" y="129158"/>
                  </a:lnTo>
                  <a:lnTo>
                    <a:pt x="126" y="133476"/>
                  </a:lnTo>
                  <a:lnTo>
                    <a:pt x="26288" y="158495"/>
                  </a:lnTo>
                  <a:lnTo>
                    <a:pt x="27431" y="158495"/>
                  </a:lnTo>
                  <a:close/>
                </a:path>
              </a:pathLst>
            </a:custGeom>
            <a:ln w="6774">
              <a:solidFill>
                <a:srgbClr val="00436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5265165" y="3661664"/>
            <a:ext cx="837565" cy="408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2037"/>
                </a:solidFill>
                <a:latin typeface="Carlito"/>
                <a:cs typeface="Carlito"/>
              </a:rPr>
              <a:t>United </a:t>
            </a:r>
            <a:r>
              <a:rPr sz="850" dirty="0">
                <a:solidFill>
                  <a:srgbClr val="002037"/>
                </a:solidFill>
                <a:latin typeface="Carlito"/>
                <a:cs typeface="Carlito"/>
              </a:rPr>
              <a:t>States:</a:t>
            </a:r>
            <a:r>
              <a:rPr sz="850" spc="-65" dirty="0">
                <a:solidFill>
                  <a:srgbClr val="002037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2037"/>
                </a:solidFill>
                <a:latin typeface="Carlito"/>
                <a:cs typeface="Carlito"/>
              </a:rPr>
              <a:t>904</a:t>
            </a:r>
            <a:endParaRPr sz="850">
              <a:latin typeface="Carlito"/>
              <a:cs typeface="Carlito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750">
              <a:latin typeface="Carlito"/>
              <a:cs typeface="Carlito"/>
            </a:endParaRPr>
          </a:p>
          <a:p>
            <a:pPr marR="5080" algn="r">
              <a:lnSpc>
                <a:spcPct val="100000"/>
              </a:lnSpc>
            </a:pPr>
            <a:r>
              <a:rPr sz="850" spc="-5" dirty="0">
                <a:solidFill>
                  <a:srgbClr val="004361"/>
                </a:solidFill>
                <a:latin typeface="Carlito"/>
                <a:cs typeface="Carlito"/>
              </a:rPr>
              <a:t>Canada:</a:t>
            </a:r>
            <a:r>
              <a:rPr sz="850" spc="-80" dirty="0">
                <a:solidFill>
                  <a:srgbClr val="004361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4361"/>
                </a:solidFill>
                <a:latin typeface="Carlito"/>
                <a:cs typeface="Carlito"/>
              </a:rPr>
              <a:t>668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004371" y="1814639"/>
            <a:ext cx="1111885" cy="167005"/>
            <a:chOff x="5004371" y="1814639"/>
            <a:chExt cx="1111885" cy="167005"/>
          </a:xfrm>
        </p:grpSpPr>
        <p:sp>
          <p:nvSpPr>
            <p:cNvPr id="15" name="object 15"/>
            <p:cNvSpPr/>
            <p:nvPr/>
          </p:nvSpPr>
          <p:spPr>
            <a:xfrm>
              <a:off x="5007864" y="1818131"/>
              <a:ext cx="1104900" cy="160020"/>
            </a:xfrm>
            <a:custGeom>
              <a:avLst/>
              <a:gdLst/>
              <a:ahLst/>
              <a:cxnLst/>
              <a:rect l="l" t="t" r="r" b="b"/>
              <a:pathLst>
                <a:path w="1104900" h="160019">
                  <a:moveTo>
                    <a:pt x="1104900" y="130301"/>
                  </a:moveTo>
                  <a:lnTo>
                    <a:pt x="126" y="130301"/>
                  </a:lnTo>
                  <a:lnTo>
                    <a:pt x="126" y="134746"/>
                  </a:lnTo>
                  <a:lnTo>
                    <a:pt x="26288" y="160019"/>
                  </a:lnTo>
                  <a:lnTo>
                    <a:pt x="1076325" y="160019"/>
                  </a:lnTo>
                  <a:lnTo>
                    <a:pt x="1104900" y="132587"/>
                  </a:lnTo>
                  <a:lnTo>
                    <a:pt x="1104900" y="130301"/>
                  </a:lnTo>
                  <a:close/>
                </a:path>
                <a:path w="1104900" h="160019">
                  <a:moveTo>
                    <a:pt x="26288" y="0"/>
                  </a:moveTo>
                  <a:lnTo>
                    <a:pt x="0" y="132587"/>
                  </a:lnTo>
                  <a:lnTo>
                    <a:pt x="126" y="130301"/>
                  </a:lnTo>
                  <a:lnTo>
                    <a:pt x="1104900" y="130301"/>
                  </a:lnTo>
                  <a:lnTo>
                    <a:pt x="1104900" y="27431"/>
                  </a:lnTo>
                  <a:lnTo>
                    <a:pt x="1104519" y="22987"/>
                  </a:lnTo>
                  <a:lnTo>
                    <a:pt x="1080770" y="253"/>
                  </a:lnTo>
                  <a:lnTo>
                    <a:pt x="30734" y="253"/>
                  </a:lnTo>
                  <a:lnTo>
                    <a:pt x="26288" y="0"/>
                  </a:lnTo>
                  <a:close/>
                </a:path>
                <a:path w="1104900" h="160019">
                  <a:moveTo>
                    <a:pt x="1077468" y="0"/>
                  </a:moveTo>
                  <a:lnTo>
                    <a:pt x="27432" y="0"/>
                  </a:lnTo>
                  <a:lnTo>
                    <a:pt x="30734" y="253"/>
                  </a:lnTo>
                  <a:lnTo>
                    <a:pt x="1080770" y="253"/>
                  </a:lnTo>
                  <a:lnTo>
                    <a:pt x="10774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007864" y="1818131"/>
              <a:ext cx="1104900" cy="160020"/>
            </a:xfrm>
            <a:custGeom>
              <a:avLst/>
              <a:gdLst/>
              <a:ahLst/>
              <a:cxnLst/>
              <a:rect l="l" t="t" r="r" b="b"/>
              <a:pathLst>
                <a:path w="1104900" h="160019">
                  <a:moveTo>
                    <a:pt x="27432" y="160019"/>
                  </a:moveTo>
                  <a:lnTo>
                    <a:pt x="1077468" y="160019"/>
                  </a:lnTo>
                  <a:lnTo>
                    <a:pt x="1076325" y="160019"/>
                  </a:lnTo>
                  <a:lnTo>
                    <a:pt x="1080770" y="159765"/>
                  </a:lnTo>
                  <a:lnTo>
                    <a:pt x="1104900" y="132587"/>
                  </a:lnTo>
                  <a:lnTo>
                    <a:pt x="1104900" y="27431"/>
                  </a:lnTo>
                  <a:lnTo>
                    <a:pt x="1077468" y="0"/>
                  </a:lnTo>
                  <a:lnTo>
                    <a:pt x="27432" y="0"/>
                  </a:lnTo>
                  <a:lnTo>
                    <a:pt x="30734" y="253"/>
                  </a:lnTo>
                  <a:lnTo>
                    <a:pt x="26288" y="0"/>
                  </a:lnTo>
                  <a:lnTo>
                    <a:pt x="0" y="27431"/>
                  </a:lnTo>
                  <a:lnTo>
                    <a:pt x="0" y="132587"/>
                  </a:lnTo>
                  <a:lnTo>
                    <a:pt x="126" y="130301"/>
                  </a:lnTo>
                  <a:lnTo>
                    <a:pt x="126" y="134746"/>
                  </a:lnTo>
                  <a:lnTo>
                    <a:pt x="26288" y="160019"/>
                  </a:lnTo>
                  <a:lnTo>
                    <a:pt x="27432" y="160019"/>
                  </a:lnTo>
                  <a:close/>
                </a:path>
              </a:pathLst>
            </a:custGeom>
            <a:ln w="6774">
              <a:solidFill>
                <a:srgbClr val="0074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5063744" y="1793874"/>
            <a:ext cx="103822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74BB"/>
                </a:solidFill>
                <a:latin typeface="Carlito"/>
                <a:cs typeface="Carlito"/>
              </a:rPr>
              <a:t>United Kingdom:</a:t>
            </a:r>
            <a:r>
              <a:rPr sz="850" spc="-15" dirty="0">
                <a:solidFill>
                  <a:srgbClr val="0074BB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74BB"/>
                </a:solidFill>
                <a:latin typeface="Carlito"/>
                <a:cs typeface="Carlito"/>
              </a:rPr>
              <a:t>1,918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5421947" y="2436431"/>
            <a:ext cx="694690" cy="167005"/>
            <a:chOff x="5421947" y="2436431"/>
            <a:chExt cx="694690" cy="167005"/>
          </a:xfrm>
        </p:grpSpPr>
        <p:sp>
          <p:nvSpPr>
            <p:cNvPr id="19" name="object 19"/>
            <p:cNvSpPr/>
            <p:nvPr/>
          </p:nvSpPr>
          <p:spPr>
            <a:xfrm>
              <a:off x="5425439" y="2439924"/>
              <a:ext cx="687705" cy="160020"/>
            </a:xfrm>
            <a:custGeom>
              <a:avLst/>
              <a:gdLst/>
              <a:ahLst/>
              <a:cxnLst/>
              <a:rect l="l" t="t" r="r" b="b"/>
              <a:pathLst>
                <a:path w="687704" h="160019">
                  <a:moveTo>
                    <a:pt x="687324" y="130301"/>
                  </a:moveTo>
                  <a:lnTo>
                    <a:pt x="126" y="130301"/>
                  </a:lnTo>
                  <a:lnTo>
                    <a:pt x="126" y="134747"/>
                  </a:lnTo>
                  <a:lnTo>
                    <a:pt x="26288" y="160020"/>
                  </a:lnTo>
                  <a:lnTo>
                    <a:pt x="658876" y="160020"/>
                  </a:lnTo>
                  <a:lnTo>
                    <a:pt x="687324" y="132587"/>
                  </a:lnTo>
                  <a:lnTo>
                    <a:pt x="687324" y="130301"/>
                  </a:lnTo>
                  <a:close/>
                </a:path>
                <a:path w="687704" h="160019">
                  <a:moveTo>
                    <a:pt x="26288" y="0"/>
                  </a:moveTo>
                  <a:lnTo>
                    <a:pt x="0" y="132587"/>
                  </a:lnTo>
                  <a:lnTo>
                    <a:pt x="126" y="130301"/>
                  </a:lnTo>
                  <a:lnTo>
                    <a:pt x="687324" y="130301"/>
                  </a:lnTo>
                  <a:lnTo>
                    <a:pt x="687324" y="27431"/>
                  </a:lnTo>
                  <a:lnTo>
                    <a:pt x="686943" y="22987"/>
                  </a:lnTo>
                  <a:lnTo>
                    <a:pt x="663194" y="253"/>
                  </a:lnTo>
                  <a:lnTo>
                    <a:pt x="30734" y="253"/>
                  </a:lnTo>
                  <a:lnTo>
                    <a:pt x="26288" y="0"/>
                  </a:lnTo>
                  <a:close/>
                </a:path>
                <a:path w="687704" h="160019">
                  <a:moveTo>
                    <a:pt x="659892" y="0"/>
                  </a:moveTo>
                  <a:lnTo>
                    <a:pt x="27432" y="0"/>
                  </a:lnTo>
                  <a:lnTo>
                    <a:pt x="30734" y="253"/>
                  </a:lnTo>
                  <a:lnTo>
                    <a:pt x="663194" y="253"/>
                  </a:lnTo>
                  <a:lnTo>
                    <a:pt x="6598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425439" y="2439924"/>
              <a:ext cx="687705" cy="160020"/>
            </a:xfrm>
            <a:custGeom>
              <a:avLst/>
              <a:gdLst/>
              <a:ahLst/>
              <a:cxnLst/>
              <a:rect l="l" t="t" r="r" b="b"/>
              <a:pathLst>
                <a:path w="687704" h="160019">
                  <a:moveTo>
                    <a:pt x="27432" y="160020"/>
                  </a:moveTo>
                  <a:lnTo>
                    <a:pt x="659892" y="160020"/>
                  </a:lnTo>
                  <a:lnTo>
                    <a:pt x="658876" y="160020"/>
                  </a:lnTo>
                  <a:lnTo>
                    <a:pt x="663194" y="159765"/>
                  </a:lnTo>
                  <a:lnTo>
                    <a:pt x="687324" y="132587"/>
                  </a:lnTo>
                  <a:lnTo>
                    <a:pt x="687324" y="27431"/>
                  </a:lnTo>
                  <a:lnTo>
                    <a:pt x="659892" y="0"/>
                  </a:lnTo>
                  <a:lnTo>
                    <a:pt x="27432" y="0"/>
                  </a:lnTo>
                  <a:lnTo>
                    <a:pt x="30734" y="253"/>
                  </a:lnTo>
                  <a:lnTo>
                    <a:pt x="26288" y="0"/>
                  </a:lnTo>
                  <a:lnTo>
                    <a:pt x="0" y="27431"/>
                  </a:lnTo>
                  <a:lnTo>
                    <a:pt x="0" y="132587"/>
                  </a:lnTo>
                  <a:lnTo>
                    <a:pt x="126" y="130301"/>
                  </a:lnTo>
                  <a:lnTo>
                    <a:pt x="126" y="134747"/>
                  </a:lnTo>
                  <a:lnTo>
                    <a:pt x="26288" y="160020"/>
                  </a:lnTo>
                  <a:lnTo>
                    <a:pt x="27432" y="160020"/>
                  </a:lnTo>
                  <a:close/>
                </a:path>
              </a:pathLst>
            </a:custGeom>
            <a:ln w="6774">
              <a:solidFill>
                <a:srgbClr val="0094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5481065" y="2419604"/>
            <a:ext cx="621030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00948E"/>
                </a:solidFill>
                <a:latin typeface="Carlito"/>
                <a:cs typeface="Carlito"/>
              </a:rPr>
              <a:t>France:</a:t>
            </a:r>
            <a:r>
              <a:rPr sz="850" spc="-45" dirty="0">
                <a:solidFill>
                  <a:srgbClr val="00948E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00948E"/>
                </a:solidFill>
                <a:latin typeface="Carlito"/>
                <a:cs typeface="Carlito"/>
              </a:rPr>
              <a:t>1,557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610923" y="3422459"/>
            <a:ext cx="505459" cy="167005"/>
            <a:chOff x="5610923" y="3422459"/>
            <a:chExt cx="505459" cy="167005"/>
          </a:xfrm>
        </p:grpSpPr>
        <p:sp>
          <p:nvSpPr>
            <p:cNvPr id="23" name="object 23"/>
            <p:cNvSpPr/>
            <p:nvPr/>
          </p:nvSpPr>
          <p:spPr>
            <a:xfrm>
              <a:off x="5614415" y="3425951"/>
              <a:ext cx="498475" cy="160020"/>
            </a:xfrm>
            <a:custGeom>
              <a:avLst/>
              <a:gdLst/>
              <a:ahLst/>
              <a:cxnLst/>
              <a:rect l="l" t="t" r="r" b="b"/>
              <a:pathLst>
                <a:path w="498475" h="160020">
                  <a:moveTo>
                    <a:pt x="498348" y="130301"/>
                  </a:moveTo>
                  <a:lnTo>
                    <a:pt x="126" y="130301"/>
                  </a:lnTo>
                  <a:lnTo>
                    <a:pt x="126" y="134747"/>
                  </a:lnTo>
                  <a:lnTo>
                    <a:pt x="26288" y="160020"/>
                  </a:lnTo>
                  <a:lnTo>
                    <a:pt x="469900" y="160020"/>
                  </a:lnTo>
                  <a:lnTo>
                    <a:pt x="498348" y="132587"/>
                  </a:lnTo>
                  <a:lnTo>
                    <a:pt x="498348" y="130301"/>
                  </a:lnTo>
                  <a:close/>
                </a:path>
                <a:path w="498475" h="160020">
                  <a:moveTo>
                    <a:pt x="26288" y="0"/>
                  </a:moveTo>
                  <a:lnTo>
                    <a:pt x="0" y="132587"/>
                  </a:lnTo>
                  <a:lnTo>
                    <a:pt x="126" y="130301"/>
                  </a:lnTo>
                  <a:lnTo>
                    <a:pt x="498348" y="130301"/>
                  </a:lnTo>
                  <a:lnTo>
                    <a:pt x="498348" y="27432"/>
                  </a:lnTo>
                  <a:lnTo>
                    <a:pt x="497967" y="22987"/>
                  </a:lnTo>
                  <a:lnTo>
                    <a:pt x="474218" y="253"/>
                  </a:lnTo>
                  <a:lnTo>
                    <a:pt x="30734" y="253"/>
                  </a:lnTo>
                  <a:lnTo>
                    <a:pt x="26288" y="0"/>
                  </a:lnTo>
                  <a:close/>
                </a:path>
                <a:path w="498475" h="160020">
                  <a:moveTo>
                    <a:pt x="470916" y="0"/>
                  </a:moveTo>
                  <a:lnTo>
                    <a:pt x="27432" y="0"/>
                  </a:lnTo>
                  <a:lnTo>
                    <a:pt x="30734" y="253"/>
                  </a:lnTo>
                  <a:lnTo>
                    <a:pt x="474218" y="253"/>
                  </a:lnTo>
                  <a:lnTo>
                    <a:pt x="4709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614415" y="3425951"/>
              <a:ext cx="498475" cy="160020"/>
            </a:xfrm>
            <a:custGeom>
              <a:avLst/>
              <a:gdLst/>
              <a:ahLst/>
              <a:cxnLst/>
              <a:rect l="l" t="t" r="r" b="b"/>
              <a:pathLst>
                <a:path w="498475" h="160020">
                  <a:moveTo>
                    <a:pt x="27432" y="160020"/>
                  </a:moveTo>
                  <a:lnTo>
                    <a:pt x="470916" y="160020"/>
                  </a:lnTo>
                  <a:lnTo>
                    <a:pt x="469900" y="160020"/>
                  </a:lnTo>
                  <a:lnTo>
                    <a:pt x="474218" y="159765"/>
                  </a:lnTo>
                  <a:lnTo>
                    <a:pt x="498348" y="132587"/>
                  </a:lnTo>
                  <a:lnTo>
                    <a:pt x="498348" y="27432"/>
                  </a:lnTo>
                  <a:lnTo>
                    <a:pt x="470916" y="0"/>
                  </a:lnTo>
                  <a:lnTo>
                    <a:pt x="27432" y="0"/>
                  </a:lnTo>
                  <a:lnTo>
                    <a:pt x="30734" y="253"/>
                  </a:lnTo>
                  <a:lnTo>
                    <a:pt x="26288" y="0"/>
                  </a:lnTo>
                  <a:lnTo>
                    <a:pt x="0" y="27432"/>
                  </a:lnTo>
                  <a:lnTo>
                    <a:pt x="0" y="132587"/>
                  </a:lnTo>
                  <a:lnTo>
                    <a:pt x="126" y="130301"/>
                  </a:lnTo>
                  <a:lnTo>
                    <a:pt x="126" y="134747"/>
                  </a:lnTo>
                  <a:lnTo>
                    <a:pt x="26288" y="160020"/>
                  </a:lnTo>
                  <a:lnTo>
                    <a:pt x="27432" y="160020"/>
                  </a:lnTo>
                  <a:close/>
                </a:path>
              </a:pathLst>
            </a:custGeom>
            <a:ln w="6774">
              <a:solidFill>
                <a:srgbClr val="9FC5D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5669660" y="3401314"/>
            <a:ext cx="432434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9FC5DD"/>
                </a:solidFill>
                <a:latin typeface="Carlito"/>
                <a:cs typeface="Carlito"/>
              </a:rPr>
              <a:t>Italy:</a:t>
            </a:r>
            <a:r>
              <a:rPr sz="850" spc="-50" dirty="0">
                <a:solidFill>
                  <a:srgbClr val="9FC5DD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9FC5DD"/>
                </a:solidFill>
                <a:latin typeface="Carlito"/>
                <a:cs typeface="Carlito"/>
              </a:rPr>
              <a:t>904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409755" y="4184459"/>
            <a:ext cx="706755" cy="167005"/>
            <a:chOff x="5409755" y="4184459"/>
            <a:chExt cx="706755" cy="167005"/>
          </a:xfrm>
        </p:grpSpPr>
        <p:sp>
          <p:nvSpPr>
            <p:cNvPr id="27" name="object 27"/>
            <p:cNvSpPr/>
            <p:nvPr/>
          </p:nvSpPr>
          <p:spPr>
            <a:xfrm>
              <a:off x="5413247" y="4187951"/>
              <a:ext cx="699770" cy="160020"/>
            </a:xfrm>
            <a:custGeom>
              <a:avLst/>
              <a:gdLst/>
              <a:ahLst/>
              <a:cxnLst/>
              <a:rect l="l" t="t" r="r" b="b"/>
              <a:pathLst>
                <a:path w="699770" h="160020">
                  <a:moveTo>
                    <a:pt x="699515" y="130302"/>
                  </a:moveTo>
                  <a:lnTo>
                    <a:pt x="126" y="130302"/>
                  </a:lnTo>
                  <a:lnTo>
                    <a:pt x="126" y="134747"/>
                  </a:lnTo>
                  <a:lnTo>
                    <a:pt x="26288" y="160020"/>
                  </a:lnTo>
                  <a:lnTo>
                    <a:pt x="670940" y="160020"/>
                  </a:lnTo>
                  <a:lnTo>
                    <a:pt x="699515" y="132587"/>
                  </a:lnTo>
                  <a:lnTo>
                    <a:pt x="699515" y="130302"/>
                  </a:lnTo>
                  <a:close/>
                </a:path>
                <a:path w="699770" h="160020">
                  <a:moveTo>
                    <a:pt x="26288" y="0"/>
                  </a:moveTo>
                  <a:lnTo>
                    <a:pt x="0" y="132587"/>
                  </a:lnTo>
                  <a:lnTo>
                    <a:pt x="126" y="130302"/>
                  </a:lnTo>
                  <a:lnTo>
                    <a:pt x="699515" y="130302"/>
                  </a:lnTo>
                  <a:lnTo>
                    <a:pt x="699515" y="27431"/>
                  </a:lnTo>
                  <a:lnTo>
                    <a:pt x="699135" y="22987"/>
                  </a:lnTo>
                  <a:lnTo>
                    <a:pt x="675386" y="254"/>
                  </a:lnTo>
                  <a:lnTo>
                    <a:pt x="30734" y="254"/>
                  </a:lnTo>
                  <a:lnTo>
                    <a:pt x="26288" y="0"/>
                  </a:lnTo>
                  <a:close/>
                </a:path>
                <a:path w="699770" h="160020">
                  <a:moveTo>
                    <a:pt x="672084" y="0"/>
                  </a:moveTo>
                  <a:lnTo>
                    <a:pt x="27431" y="0"/>
                  </a:lnTo>
                  <a:lnTo>
                    <a:pt x="30734" y="254"/>
                  </a:lnTo>
                  <a:lnTo>
                    <a:pt x="675386" y="254"/>
                  </a:lnTo>
                  <a:lnTo>
                    <a:pt x="6720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413247" y="4187951"/>
              <a:ext cx="699770" cy="160020"/>
            </a:xfrm>
            <a:custGeom>
              <a:avLst/>
              <a:gdLst/>
              <a:ahLst/>
              <a:cxnLst/>
              <a:rect l="l" t="t" r="r" b="b"/>
              <a:pathLst>
                <a:path w="699770" h="160020">
                  <a:moveTo>
                    <a:pt x="27431" y="160020"/>
                  </a:moveTo>
                  <a:lnTo>
                    <a:pt x="672084" y="160020"/>
                  </a:lnTo>
                  <a:lnTo>
                    <a:pt x="670940" y="160020"/>
                  </a:lnTo>
                  <a:lnTo>
                    <a:pt x="675386" y="159766"/>
                  </a:lnTo>
                  <a:lnTo>
                    <a:pt x="699515" y="132587"/>
                  </a:lnTo>
                  <a:lnTo>
                    <a:pt x="699515" y="27431"/>
                  </a:lnTo>
                  <a:lnTo>
                    <a:pt x="672084" y="0"/>
                  </a:lnTo>
                  <a:lnTo>
                    <a:pt x="27431" y="0"/>
                  </a:lnTo>
                  <a:lnTo>
                    <a:pt x="30734" y="254"/>
                  </a:lnTo>
                  <a:lnTo>
                    <a:pt x="26288" y="0"/>
                  </a:lnTo>
                  <a:lnTo>
                    <a:pt x="0" y="27431"/>
                  </a:lnTo>
                  <a:lnTo>
                    <a:pt x="0" y="132587"/>
                  </a:lnTo>
                  <a:lnTo>
                    <a:pt x="126" y="130302"/>
                  </a:lnTo>
                  <a:lnTo>
                    <a:pt x="126" y="134747"/>
                  </a:lnTo>
                  <a:lnTo>
                    <a:pt x="26288" y="160020"/>
                  </a:lnTo>
                  <a:lnTo>
                    <a:pt x="27431" y="160020"/>
                  </a:lnTo>
                  <a:close/>
                </a:path>
              </a:pathLst>
            </a:custGeom>
            <a:ln w="6774">
              <a:solidFill>
                <a:srgbClr val="A9111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5468873" y="4173473"/>
            <a:ext cx="635000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A9111F"/>
                </a:solidFill>
                <a:latin typeface="Carlito"/>
                <a:cs typeface="Carlito"/>
              </a:rPr>
              <a:t>Australia:</a:t>
            </a:r>
            <a:r>
              <a:rPr sz="850" spc="-20" dirty="0">
                <a:solidFill>
                  <a:srgbClr val="A9111F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A9111F"/>
                </a:solidFill>
                <a:latin typeface="Carlito"/>
                <a:cs typeface="Carlito"/>
              </a:rPr>
              <a:t>489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5658167" y="4981511"/>
            <a:ext cx="458470" cy="167005"/>
            <a:chOff x="5658167" y="4981511"/>
            <a:chExt cx="458470" cy="167005"/>
          </a:xfrm>
        </p:grpSpPr>
        <p:sp>
          <p:nvSpPr>
            <p:cNvPr id="31" name="object 31"/>
            <p:cNvSpPr/>
            <p:nvPr/>
          </p:nvSpPr>
          <p:spPr>
            <a:xfrm>
              <a:off x="5661659" y="4985003"/>
              <a:ext cx="451484" cy="160020"/>
            </a:xfrm>
            <a:custGeom>
              <a:avLst/>
              <a:gdLst/>
              <a:ahLst/>
              <a:cxnLst/>
              <a:rect l="l" t="t" r="r" b="b"/>
              <a:pathLst>
                <a:path w="451485" h="160020">
                  <a:moveTo>
                    <a:pt x="451103" y="130302"/>
                  </a:moveTo>
                  <a:lnTo>
                    <a:pt x="126" y="130302"/>
                  </a:lnTo>
                  <a:lnTo>
                    <a:pt x="126" y="134747"/>
                  </a:lnTo>
                  <a:lnTo>
                    <a:pt x="26288" y="160020"/>
                  </a:lnTo>
                  <a:lnTo>
                    <a:pt x="422655" y="160020"/>
                  </a:lnTo>
                  <a:lnTo>
                    <a:pt x="451103" y="132588"/>
                  </a:lnTo>
                  <a:lnTo>
                    <a:pt x="451103" y="130302"/>
                  </a:lnTo>
                  <a:close/>
                </a:path>
                <a:path w="451485" h="160020">
                  <a:moveTo>
                    <a:pt x="26288" y="0"/>
                  </a:moveTo>
                  <a:lnTo>
                    <a:pt x="0" y="132588"/>
                  </a:lnTo>
                  <a:lnTo>
                    <a:pt x="126" y="130302"/>
                  </a:lnTo>
                  <a:lnTo>
                    <a:pt x="451103" y="130302"/>
                  </a:lnTo>
                  <a:lnTo>
                    <a:pt x="451103" y="27432"/>
                  </a:lnTo>
                  <a:lnTo>
                    <a:pt x="450723" y="22987"/>
                  </a:lnTo>
                  <a:lnTo>
                    <a:pt x="427100" y="254"/>
                  </a:lnTo>
                  <a:lnTo>
                    <a:pt x="30606" y="254"/>
                  </a:lnTo>
                  <a:lnTo>
                    <a:pt x="26288" y="0"/>
                  </a:lnTo>
                  <a:close/>
                </a:path>
                <a:path w="451485" h="160020">
                  <a:moveTo>
                    <a:pt x="423799" y="0"/>
                  </a:moveTo>
                  <a:lnTo>
                    <a:pt x="27304" y="0"/>
                  </a:lnTo>
                  <a:lnTo>
                    <a:pt x="30606" y="254"/>
                  </a:lnTo>
                  <a:lnTo>
                    <a:pt x="427100" y="254"/>
                  </a:lnTo>
                  <a:lnTo>
                    <a:pt x="4237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5661659" y="4985003"/>
              <a:ext cx="451484" cy="160020"/>
            </a:xfrm>
            <a:custGeom>
              <a:avLst/>
              <a:gdLst/>
              <a:ahLst/>
              <a:cxnLst/>
              <a:rect l="l" t="t" r="r" b="b"/>
              <a:pathLst>
                <a:path w="451485" h="160020">
                  <a:moveTo>
                    <a:pt x="27304" y="160020"/>
                  </a:moveTo>
                  <a:lnTo>
                    <a:pt x="423799" y="160020"/>
                  </a:lnTo>
                  <a:lnTo>
                    <a:pt x="422655" y="160020"/>
                  </a:lnTo>
                  <a:lnTo>
                    <a:pt x="427100" y="159766"/>
                  </a:lnTo>
                  <a:lnTo>
                    <a:pt x="451103" y="132588"/>
                  </a:lnTo>
                  <a:lnTo>
                    <a:pt x="451103" y="27432"/>
                  </a:lnTo>
                  <a:lnTo>
                    <a:pt x="423799" y="0"/>
                  </a:lnTo>
                  <a:lnTo>
                    <a:pt x="27304" y="0"/>
                  </a:lnTo>
                  <a:lnTo>
                    <a:pt x="30606" y="254"/>
                  </a:lnTo>
                  <a:lnTo>
                    <a:pt x="26288" y="0"/>
                  </a:lnTo>
                  <a:lnTo>
                    <a:pt x="0" y="27432"/>
                  </a:lnTo>
                  <a:lnTo>
                    <a:pt x="0" y="132588"/>
                  </a:lnTo>
                  <a:lnTo>
                    <a:pt x="126" y="130302"/>
                  </a:lnTo>
                  <a:lnTo>
                    <a:pt x="126" y="134747"/>
                  </a:lnTo>
                  <a:lnTo>
                    <a:pt x="26288" y="160020"/>
                  </a:lnTo>
                  <a:lnTo>
                    <a:pt x="27304" y="160020"/>
                  </a:lnTo>
                  <a:close/>
                </a:path>
              </a:pathLst>
            </a:custGeom>
            <a:ln w="6774">
              <a:solidFill>
                <a:srgbClr val="DD74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5717285" y="4963414"/>
            <a:ext cx="38671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5" dirty="0">
                <a:solidFill>
                  <a:srgbClr val="DD7400"/>
                </a:solidFill>
                <a:latin typeface="Carlito"/>
                <a:cs typeface="Carlito"/>
              </a:rPr>
              <a:t>Japan:</a:t>
            </a:r>
            <a:r>
              <a:rPr sz="850" spc="-40" dirty="0">
                <a:solidFill>
                  <a:srgbClr val="DD7400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DD7400"/>
                </a:solidFill>
                <a:latin typeface="Carlito"/>
                <a:cs typeface="Carlito"/>
              </a:rPr>
              <a:t>2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5396039" y="4467923"/>
            <a:ext cx="720725" cy="167005"/>
            <a:chOff x="5396039" y="4467923"/>
            <a:chExt cx="720725" cy="167005"/>
          </a:xfrm>
        </p:grpSpPr>
        <p:sp>
          <p:nvSpPr>
            <p:cNvPr id="35" name="object 35"/>
            <p:cNvSpPr/>
            <p:nvPr/>
          </p:nvSpPr>
          <p:spPr>
            <a:xfrm>
              <a:off x="5399532" y="4471415"/>
              <a:ext cx="713740" cy="160020"/>
            </a:xfrm>
            <a:custGeom>
              <a:avLst/>
              <a:gdLst/>
              <a:ahLst/>
              <a:cxnLst/>
              <a:rect l="l" t="t" r="r" b="b"/>
              <a:pathLst>
                <a:path w="713739" h="160020">
                  <a:moveTo>
                    <a:pt x="713231" y="130301"/>
                  </a:moveTo>
                  <a:lnTo>
                    <a:pt x="126" y="130301"/>
                  </a:lnTo>
                  <a:lnTo>
                    <a:pt x="126" y="134746"/>
                  </a:lnTo>
                  <a:lnTo>
                    <a:pt x="26288" y="160019"/>
                  </a:lnTo>
                  <a:lnTo>
                    <a:pt x="684783" y="160019"/>
                  </a:lnTo>
                  <a:lnTo>
                    <a:pt x="713231" y="132587"/>
                  </a:lnTo>
                  <a:lnTo>
                    <a:pt x="713231" y="130301"/>
                  </a:lnTo>
                  <a:close/>
                </a:path>
                <a:path w="713739" h="160020">
                  <a:moveTo>
                    <a:pt x="26288" y="0"/>
                  </a:moveTo>
                  <a:lnTo>
                    <a:pt x="0" y="132587"/>
                  </a:lnTo>
                  <a:lnTo>
                    <a:pt x="126" y="130301"/>
                  </a:lnTo>
                  <a:lnTo>
                    <a:pt x="713231" y="130301"/>
                  </a:lnTo>
                  <a:lnTo>
                    <a:pt x="713231" y="27431"/>
                  </a:lnTo>
                  <a:lnTo>
                    <a:pt x="712851" y="22986"/>
                  </a:lnTo>
                  <a:lnTo>
                    <a:pt x="689101" y="253"/>
                  </a:lnTo>
                  <a:lnTo>
                    <a:pt x="30733" y="253"/>
                  </a:lnTo>
                  <a:lnTo>
                    <a:pt x="26288" y="0"/>
                  </a:lnTo>
                  <a:close/>
                </a:path>
                <a:path w="713739" h="160020">
                  <a:moveTo>
                    <a:pt x="685800" y="0"/>
                  </a:moveTo>
                  <a:lnTo>
                    <a:pt x="27431" y="0"/>
                  </a:lnTo>
                  <a:lnTo>
                    <a:pt x="30733" y="253"/>
                  </a:lnTo>
                  <a:lnTo>
                    <a:pt x="689101" y="253"/>
                  </a:lnTo>
                  <a:lnTo>
                    <a:pt x="685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399532" y="4471415"/>
              <a:ext cx="713740" cy="160020"/>
            </a:xfrm>
            <a:custGeom>
              <a:avLst/>
              <a:gdLst/>
              <a:ahLst/>
              <a:cxnLst/>
              <a:rect l="l" t="t" r="r" b="b"/>
              <a:pathLst>
                <a:path w="713739" h="160020">
                  <a:moveTo>
                    <a:pt x="27431" y="160019"/>
                  </a:moveTo>
                  <a:lnTo>
                    <a:pt x="685800" y="160019"/>
                  </a:lnTo>
                  <a:lnTo>
                    <a:pt x="684783" y="160019"/>
                  </a:lnTo>
                  <a:lnTo>
                    <a:pt x="689101" y="159765"/>
                  </a:lnTo>
                  <a:lnTo>
                    <a:pt x="713231" y="132587"/>
                  </a:lnTo>
                  <a:lnTo>
                    <a:pt x="713231" y="27431"/>
                  </a:lnTo>
                  <a:lnTo>
                    <a:pt x="685800" y="0"/>
                  </a:lnTo>
                  <a:lnTo>
                    <a:pt x="27431" y="0"/>
                  </a:lnTo>
                  <a:lnTo>
                    <a:pt x="30733" y="253"/>
                  </a:lnTo>
                  <a:lnTo>
                    <a:pt x="26288" y="0"/>
                  </a:lnTo>
                  <a:lnTo>
                    <a:pt x="0" y="27431"/>
                  </a:lnTo>
                  <a:lnTo>
                    <a:pt x="0" y="132587"/>
                  </a:lnTo>
                  <a:lnTo>
                    <a:pt x="126" y="130301"/>
                  </a:lnTo>
                  <a:lnTo>
                    <a:pt x="126" y="134746"/>
                  </a:lnTo>
                  <a:lnTo>
                    <a:pt x="26288" y="160019"/>
                  </a:lnTo>
                  <a:lnTo>
                    <a:pt x="27431" y="160019"/>
                  </a:lnTo>
                  <a:close/>
                </a:path>
              </a:pathLst>
            </a:custGeom>
            <a:ln w="6774">
              <a:solidFill>
                <a:srgbClr val="FCCC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6679183" y="4963414"/>
            <a:ext cx="243840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0504" algn="l"/>
              </a:tabLst>
            </a:pPr>
            <a:r>
              <a:rPr sz="850" u="sng" dirty="0">
                <a:solidFill>
                  <a:srgbClr val="DD7400"/>
                </a:solidFill>
                <a:uFill>
                  <a:solidFill>
                    <a:srgbClr val="EC6E27"/>
                  </a:solidFill>
                </a:uFill>
                <a:latin typeface="Carlito"/>
                <a:cs typeface="Carlito"/>
              </a:rPr>
              <a:t> 	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454141" y="4449572"/>
            <a:ext cx="648970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FCCC40"/>
                </a:solidFill>
                <a:latin typeface="Carlito"/>
                <a:cs typeface="Carlito"/>
              </a:rPr>
              <a:t>Germany:</a:t>
            </a:r>
            <a:r>
              <a:rPr sz="850" spc="-55" dirty="0">
                <a:solidFill>
                  <a:srgbClr val="FCCC40"/>
                </a:solidFill>
                <a:latin typeface="Carlito"/>
                <a:cs typeface="Carlito"/>
              </a:rPr>
              <a:t> </a:t>
            </a:r>
            <a:r>
              <a:rPr sz="850" dirty="0">
                <a:solidFill>
                  <a:srgbClr val="FCCC40"/>
                </a:solidFill>
                <a:latin typeface="Carlito"/>
                <a:cs typeface="Carlito"/>
              </a:rPr>
              <a:t>316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712214" y="4972558"/>
            <a:ext cx="8191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0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598422" y="4153915"/>
            <a:ext cx="19494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500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513077" y="3327349"/>
            <a:ext cx="27876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1</a:t>
            </a:r>
            <a:r>
              <a:rPr sz="850" spc="-5" dirty="0">
                <a:solidFill>
                  <a:srgbClr val="4D4D4D"/>
                </a:solidFill>
                <a:latin typeface="Carlito"/>
                <a:cs typeface="Carlito"/>
              </a:rPr>
              <a:t>,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0</a:t>
            </a:r>
            <a:r>
              <a:rPr sz="850" spc="5" dirty="0">
                <a:solidFill>
                  <a:srgbClr val="4D4D4D"/>
                </a:solidFill>
                <a:latin typeface="Carlito"/>
                <a:cs typeface="Carlito"/>
              </a:rPr>
              <a:t>0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0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513077" y="2508580"/>
            <a:ext cx="27876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1</a:t>
            </a:r>
            <a:r>
              <a:rPr sz="850" spc="-5" dirty="0">
                <a:solidFill>
                  <a:srgbClr val="4D4D4D"/>
                </a:solidFill>
                <a:latin typeface="Carlito"/>
                <a:cs typeface="Carlito"/>
              </a:rPr>
              <a:t>,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5</a:t>
            </a:r>
            <a:r>
              <a:rPr sz="850" spc="5" dirty="0">
                <a:solidFill>
                  <a:srgbClr val="4D4D4D"/>
                </a:solidFill>
                <a:latin typeface="Carlito"/>
                <a:cs typeface="Carlito"/>
              </a:rPr>
              <a:t>0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0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513077" y="1689938"/>
            <a:ext cx="27876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2</a:t>
            </a:r>
            <a:r>
              <a:rPr sz="850" spc="-5" dirty="0">
                <a:solidFill>
                  <a:srgbClr val="4D4D4D"/>
                </a:solidFill>
                <a:latin typeface="Carlito"/>
                <a:cs typeface="Carlito"/>
              </a:rPr>
              <a:t>,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0</a:t>
            </a:r>
            <a:r>
              <a:rPr sz="850" spc="5" dirty="0">
                <a:solidFill>
                  <a:srgbClr val="4D4D4D"/>
                </a:solidFill>
                <a:latin typeface="Carlito"/>
                <a:cs typeface="Carlito"/>
              </a:rPr>
              <a:t>0</a:t>
            </a: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0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930654" y="5227142"/>
            <a:ext cx="251460" cy="28003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7305">
              <a:lnSpc>
                <a:spcPts val="985"/>
              </a:lnSpc>
              <a:spcBef>
                <a:spcPts val="125"/>
              </a:spcBef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Jan</a:t>
            </a:r>
            <a:endParaRPr sz="850">
              <a:latin typeface="Carlito"/>
              <a:cs typeface="Carlito"/>
            </a:endParaRPr>
          </a:p>
          <a:p>
            <a:pPr marL="12700">
              <a:lnSpc>
                <a:spcPts val="98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2021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400425" y="5225034"/>
            <a:ext cx="144145" cy="1593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850" dirty="0">
                <a:solidFill>
                  <a:srgbClr val="4D4D4D"/>
                </a:solidFill>
                <a:latin typeface="Carlito"/>
                <a:cs typeface="Carlito"/>
              </a:rPr>
              <a:t>Jul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811014" y="5227142"/>
            <a:ext cx="251460" cy="28003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7305">
              <a:lnSpc>
                <a:spcPts val="985"/>
              </a:lnSpc>
              <a:spcBef>
                <a:spcPts val="125"/>
              </a:spcBef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Jan</a:t>
            </a:r>
            <a:endParaRPr sz="850">
              <a:latin typeface="Carlito"/>
              <a:cs typeface="Carlito"/>
            </a:endParaRPr>
          </a:p>
          <a:p>
            <a:pPr marL="12700">
              <a:lnSpc>
                <a:spcPts val="985"/>
              </a:lnSpc>
            </a:pPr>
            <a:r>
              <a:rPr sz="850" spc="10" dirty="0">
                <a:solidFill>
                  <a:srgbClr val="4D4D4D"/>
                </a:solidFill>
                <a:latin typeface="Carlito"/>
                <a:cs typeface="Carlito"/>
              </a:rPr>
              <a:t>2022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118412" y="2794124"/>
            <a:ext cx="165735" cy="140906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150"/>
              </a:lnSpc>
            </a:pPr>
            <a:r>
              <a:rPr sz="1100" spc="-5" dirty="0">
                <a:solidFill>
                  <a:srgbClr val="57585B"/>
                </a:solidFill>
                <a:latin typeface="Carlito"/>
                <a:cs typeface="Carlito"/>
              </a:rPr>
              <a:t>Cases </a:t>
            </a:r>
            <a:r>
              <a:rPr sz="1100" dirty="0">
                <a:solidFill>
                  <a:srgbClr val="57585B"/>
                </a:solidFill>
                <a:latin typeface="Carlito"/>
                <a:cs typeface="Carlito"/>
              </a:rPr>
              <a:t>per million</a:t>
            </a:r>
            <a:r>
              <a:rPr sz="1100" spc="-12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1100" dirty="0">
                <a:solidFill>
                  <a:srgbClr val="57585B"/>
                </a:solidFill>
                <a:latin typeface="Carlito"/>
                <a:cs typeface="Carlito"/>
              </a:rPr>
              <a:t>people</a:t>
            </a:r>
            <a:endParaRPr sz="1100">
              <a:latin typeface="Carlito"/>
              <a:cs typeface="Carlito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086103" y="1253122"/>
            <a:ext cx="4285615" cy="44069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6510">
              <a:lnSpc>
                <a:spcPct val="100000"/>
              </a:lnSpc>
              <a:spcBef>
                <a:spcPts val="315"/>
              </a:spcBef>
            </a:pPr>
            <a:r>
              <a:rPr sz="1300" spc="5" dirty="0">
                <a:solidFill>
                  <a:srgbClr val="57585B"/>
                </a:solidFill>
                <a:latin typeface="Carlito"/>
                <a:cs typeface="Carlito"/>
              </a:rPr>
              <a:t>New daily cases per </a:t>
            </a:r>
            <a:r>
              <a:rPr sz="1300" dirty="0">
                <a:solidFill>
                  <a:srgbClr val="57585B"/>
                </a:solidFill>
                <a:latin typeface="Carlito"/>
                <a:cs typeface="Carlito"/>
              </a:rPr>
              <a:t>million </a:t>
            </a:r>
            <a:r>
              <a:rPr sz="1300" spc="5" dirty="0">
                <a:solidFill>
                  <a:srgbClr val="57585B"/>
                </a:solidFill>
                <a:latin typeface="Carlito"/>
                <a:cs typeface="Carlito"/>
              </a:rPr>
              <a:t>in 2021, </a:t>
            </a:r>
            <a:r>
              <a:rPr sz="1300" dirty="0">
                <a:solidFill>
                  <a:srgbClr val="57585B"/>
                </a:solidFill>
                <a:latin typeface="Carlito"/>
                <a:cs typeface="Carlito"/>
              </a:rPr>
              <a:t>Australia </a:t>
            </a:r>
            <a:r>
              <a:rPr sz="1300" spc="10" dirty="0">
                <a:solidFill>
                  <a:srgbClr val="57585B"/>
                </a:solidFill>
                <a:latin typeface="Carlito"/>
                <a:cs typeface="Carlito"/>
              </a:rPr>
              <a:t>and </a:t>
            </a:r>
            <a:r>
              <a:rPr sz="1300" spc="5" dirty="0">
                <a:solidFill>
                  <a:srgbClr val="57585B"/>
                </a:solidFill>
                <a:latin typeface="Carlito"/>
                <a:cs typeface="Carlito"/>
              </a:rPr>
              <a:t>G7</a:t>
            </a:r>
            <a:r>
              <a:rPr sz="1300" spc="2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1300" dirty="0">
                <a:solidFill>
                  <a:srgbClr val="57585B"/>
                </a:solidFill>
                <a:latin typeface="Carlito"/>
                <a:cs typeface="Carlito"/>
              </a:rPr>
              <a:t>countries</a:t>
            </a:r>
            <a:endParaRPr sz="130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70"/>
              </a:spcBef>
            </a:pPr>
            <a:r>
              <a:rPr sz="1100" spc="-5" dirty="0">
                <a:solidFill>
                  <a:srgbClr val="57585B"/>
                </a:solidFill>
                <a:latin typeface="Carlito"/>
                <a:cs typeface="Carlito"/>
              </a:rPr>
              <a:t>Smoothed </a:t>
            </a:r>
            <a:r>
              <a:rPr sz="1100" dirty="0">
                <a:solidFill>
                  <a:srgbClr val="57585B"/>
                </a:solidFill>
                <a:latin typeface="Carlito"/>
                <a:cs typeface="Carlito"/>
              </a:rPr>
              <a:t>- 7 </a:t>
            </a:r>
            <a:r>
              <a:rPr sz="1100" spc="-5" dirty="0">
                <a:solidFill>
                  <a:srgbClr val="57585B"/>
                </a:solidFill>
                <a:latin typeface="Carlito"/>
                <a:cs typeface="Carlito"/>
              </a:rPr>
              <a:t>day</a:t>
            </a:r>
            <a:r>
              <a:rPr sz="1100" spc="-4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1100" dirty="0">
                <a:solidFill>
                  <a:srgbClr val="57585B"/>
                </a:solidFill>
                <a:latin typeface="Carlito"/>
                <a:cs typeface="Carlito"/>
              </a:rPr>
              <a:t>average</a:t>
            </a:r>
            <a:endParaRPr sz="1100">
              <a:latin typeface="Carlito"/>
              <a:cs typeface="Carlito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524502" y="5530088"/>
            <a:ext cx="1734820" cy="39878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6985" indent="1070610" algn="r">
              <a:lnSpc>
                <a:spcPts val="930"/>
              </a:lnSpc>
              <a:spcBef>
                <a:spcPts val="229"/>
              </a:spcBef>
            </a:pP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Source:</a:t>
            </a:r>
            <a:r>
              <a:rPr sz="850" spc="-3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OWID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 Data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downloaded: 31 Dec 2021</a:t>
            </a:r>
            <a:r>
              <a:rPr sz="850" spc="2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08:12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940"/>
              </a:lnSpc>
            </a:pP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Latest data: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29 Dec</a:t>
            </a:r>
            <a:r>
              <a:rPr sz="850" spc="3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2021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6909816" y="1958352"/>
            <a:ext cx="4117975" cy="3110865"/>
          </a:xfrm>
          <a:custGeom>
            <a:avLst/>
            <a:gdLst/>
            <a:ahLst/>
            <a:cxnLst/>
            <a:rect l="l" t="t" r="r" b="b"/>
            <a:pathLst>
              <a:path w="4117975" h="3110865">
                <a:moveTo>
                  <a:pt x="196596" y="3107436"/>
                </a:moveTo>
                <a:lnTo>
                  <a:pt x="0" y="3107436"/>
                </a:lnTo>
                <a:lnTo>
                  <a:pt x="0" y="3110471"/>
                </a:lnTo>
                <a:lnTo>
                  <a:pt x="196596" y="3110471"/>
                </a:lnTo>
                <a:lnTo>
                  <a:pt x="196596" y="3107436"/>
                </a:lnTo>
                <a:close/>
              </a:path>
              <a:path w="4117975" h="3110865">
                <a:moveTo>
                  <a:pt x="413004" y="3107436"/>
                </a:moveTo>
                <a:lnTo>
                  <a:pt x="217932" y="3107436"/>
                </a:lnTo>
                <a:lnTo>
                  <a:pt x="217932" y="3110471"/>
                </a:lnTo>
                <a:lnTo>
                  <a:pt x="413004" y="3110471"/>
                </a:lnTo>
                <a:lnTo>
                  <a:pt x="413004" y="3107436"/>
                </a:lnTo>
                <a:close/>
              </a:path>
              <a:path w="4117975" h="3110865">
                <a:moveTo>
                  <a:pt x="630936" y="3098292"/>
                </a:moveTo>
                <a:lnTo>
                  <a:pt x="435864" y="3098292"/>
                </a:lnTo>
                <a:lnTo>
                  <a:pt x="435864" y="3110471"/>
                </a:lnTo>
                <a:lnTo>
                  <a:pt x="630936" y="3110471"/>
                </a:lnTo>
                <a:lnTo>
                  <a:pt x="630936" y="3098292"/>
                </a:lnTo>
                <a:close/>
              </a:path>
              <a:path w="4117975" h="3110865">
                <a:moveTo>
                  <a:pt x="848868" y="3096755"/>
                </a:moveTo>
                <a:lnTo>
                  <a:pt x="653796" y="3096755"/>
                </a:lnTo>
                <a:lnTo>
                  <a:pt x="653796" y="3110471"/>
                </a:lnTo>
                <a:lnTo>
                  <a:pt x="848868" y="3110471"/>
                </a:lnTo>
                <a:lnTo>
                  <a:pt x="848868" y="3096755"/>
                </a:lnTo>
                <a:close/>
              </a:path>
              <a:path w="4117975" h="3110865">
                <a:moveTo>
                  <a:pt x="1066800" y="3095244"/>
                </a:moveTo>
                <a:lnTo>
                  <a:pt x="871728" y="3095244"/>
                </a:lnTo>
                <a:lnTo>
                  <a:pt x="871728" y="3110471"/>
                </a:lnTo>
                <a:lnTo>
                  <a:pt x="1066800" y="3110471"/>
                </a:lnTo>
                <a:lnTo>
                  <a:pt x="1066800" y="3095244"/>
                </a:lnTo>
                <a:close/>
              </a:path>
              <a:path w="4117975" h="3110865">
                <a:moveTo>
                  <a:pt x="1284732" y="3072371"/>
                </a:moveTo>
                <a:lnTo>
                  <a:pt x="1089660" y="3072371"/>
                </a:lnTo>
                <a:lnTo>
                  <a:pt x="1089660" y="3110471"/>
                </a:lnTo>
                <a:lnTo>
                  <a:pt x="1284732" y="3110471"/>
                </a:lnTo>
                <a:lnTo>
                  <a:pt x="1284732" y="3072371"/>
                </a:lnTo>
                <a:close/>
              </a:path>
              <a:path w="4117975" h="3110865">
                <a:moveTo>
                  <a:pt x="1502664" y="3069323"/>
                </a:moveTo>
                <a:lnTo>
                  <a:pt x="1307592" y="3069323"/>
                </a:lnTo>
                <a:lnTo>
                  <a:pt x="1307592" y="3110471"/>
                </a:lnTo>
                <a:lnTo>
                  <a:pt x="1502664" y="3110471"/>
                </a:lnTo>
                <a:lnTo>
                  <a:pt x="1502664" y="3069323"/>
                </a:lnTo>
                <a:close/>
              </a:path>
              <a:path w="4117975" h="3110865">
                <a:moveTo>
                  <a:pt x="1720596" y="3058655"/>
                </a:moveTo>
                <a:lnTo>
                  <a:pt x="1524000" y="3058655"/>
                </a:lnTo>
                <a:lnTo>
                  <a:pt x="1524000" y="3110471"/>
                </a:lnTo>
                <a:lnTo>
                  <a:pt x="1720596" y="3110471"/>
                </a:lnTo>
                <a:lnTo>
                  <a:pt x="1720596" y="3058655"/>
                </a:lnTo>
                <a:close/>
              </a:path>
              <a:path w="4117975" h="3110865">
                <a:moveTo>
                  <a:pt x="1938528" y="3052559"/>
                </a:moveTo>
                <a:lnTo>
                  <a:pt x="1741932" y="3052559"/>
                </a:lnTo>
                <a:lnTo>
                  <a:pt x="1741932" y="3110471"/>
                </a:lnTo>
                <a:lnTo>
                  <a:pt x="1938528" y="3110471"/>
                </a:lnTo>
                <a:lnTo>
                  <a:pt x="1938528" y="3052559"/>
                </a:lnTo>
                <a:close/>
              </a:path>
              <a:path w="4117975" h="3110865">
                <a:moveTo>
                  <a:pt x="2156460" y="3051035"/>
                </a:moveTo>
                <a:lnTo>
                  <a:pt x="1959864" y="3051035"/>
                </a:lnTo>
                <a:lnTo>
                  <a:pt x="1959864" y="3110471"/>
                </a:lnTo>
                <a:lnTo>
                  <a:pt x="2156460" y="3110471"/>
                </a:lnTo>
                <a:lnTo>
                  <a:pt x="2156460" y="3051035"/>
                </a:lnTo>
                <a:close/>
              </a:path>
              <a:path w="4117975" h="3110865">
                <a:moveTo>
                  <a:pt x="2374392" y="3015983"/>
                </a:moveTo>
                <a:lnTo>
                  <a:pt x="2177796" y="3015983"/>
                </a:lnTo>
                <a:lnTo>
                  <a:pt x="2177796" y="3110471"/>
                </a:lnTo>
                <a:lnTo>
                  <a:pt x="2374392" y="3110471"/>
                </a:lnTo>
                <a:lnTo>
                  <a:pt x="2374392" y="3015983"/>
                </a:lnTo>
                <a:close/>
              </a:path>
              <a:path w="4117975" h="3110865">
                <a:moveTo>
                  <a:pt x="2592324" y="2983979"/>
                </a:moveTo>
                <a:lnTo>
                  <a:pt x="2395728" y="2983979"/>
                </a:lnTo>
                <a:lnTo>
                  <a:pt x="2395728" y="3110471"/>
                </a:lnTo>
                <a:lnTo>
                  <a:pt x="2592324" y="3110471"/>
                </a:lnTo>
                <a:lnTo>
                  <a:pt x="2592324" y="2983979"/>
                </a:lnTo>
                <a:close/>
              </a:path>
              <a:path w="4117975" h="3110865">
                <a:moveTo>
                  <a:pt x="2810256" y="2961119"/>
                </a:moveTo>
                <a:lnTo>
                  <a:pt x="2613660" y="2961119"/>
                </a:lnTo>
                <a:lnTo>
                  <a:pt x="2613660" y="3110471"/>
                </a:lnTo>
                <a:lnTo>
                  <a:pt x="2810256" y="3110471"/>
                </a:lnTo>
                <a:lnTo>
                  <a:pt x="2810256" y="2961119"/>
                </a:lnTo>
                <a:close/>
              </a:path>
              <a:path w="4117975" h="3110865">
                <a:moveTo>
                  <a:pt x="3028188" y="2817863"/>
                </a:moveTo>
                <a:lnTo>
                  <a:pt x="2831592" y="2817863"/>
                </a:lnTo>
                <a:lnTo>
                  <a:pt x="2831592" y="3110471"/>
                </a:lnTo>
                <a:lnTo>
                  <a:pt x="3028188" y="3110471"/>
                </a:lnTo>
                <a:lnTo>
                  <a:pt x="3028188" y="2817863"/>
                </a:lnTo>
                <a:close/>
              </a:path>
              <a:path w="4117975" h="3110865">
                <a:moveTo>
                  <a:pt x="3246120" y="2749283"/>
                </a:moveTo>
                <a:lnTo>
                  <a:pt x="3049524" y="2749283"/>
                </a:lnTo>
                <a:lnTo>
                  <a:pt x="3049524" y="3110471"/>
                </a:lnTo>
                <a:lnTo>
                  <a:pt x="3246120" y="3110471"/>
                </a:lnTo>
                <a:lnTo>
                  <a:pt x="3246120" y="2749283"/>
                </a:lnTo>
                <a:close/>
              </a:path>
              <a:path w="4117975" h="3110865">
                <a:moveTo>
                  <a:pt x="3464052" y="2642603"/>
                </a:moveTo>
                <a:lnTo>
                  <a:pt x="3267456" y="2642603"/>
                </a:lnTo>
                <a:lnTo>
                  <a:pt x="3267456" y="3110471"/>
                </a:lnTo>
                <a:lnTo>
                  <a:pt x="3464052" y="3110471"/>
                </a:lnTo>
                <a:lnTo>
                  <a:pt x="3464052" y="2642603"/>
                </a:lnTo>
                <a:close/>
              </a:path>
              <a:path w="4117975" h="3110865">
                <a:moveTo>
                  <a:pt x="3681984" y="2577071"/>
                </a:moveTo>
                <a:lnTo>
                  <a:pt x="3485388" y="2577071"/>
                </a:lnTo>
                <a:lnTo>
                  <a:pt x="3485388" y="3110471"/>
                </a:lnTo>
                <a:lnTo>
                  <a:pt x="3681984" y="3110471"/>
                </a:lnTo>
                <a:lnTo>
                  <a:pt x="3681984" y="2577071"/>
                </a:lnTo>
                <a:close/>
              </a:path>
              <a:path w="4117975" h="3110865">
                <a:moveTo>
                  <a:pt x="3899916" y="2505456"/>
                </a:moveTo>
                <a:lnTo>
                  <a:pt x="3703320" y="2505456"/>
                </a:lnTo>
                <a:lnTo>
                  <a:pt x="3703320" y="3110471"/>
                </a:lnTo>
                <a:lnTo>
                  <a:pt x="3899916" y="3110471"/>
                </a:lnTo>
                <a:lnTo>
                  <a:pt x="3899916" y="2505456"/>
                </a:lnTo>
                <a:close/>
              </a:path>
              <a:path w="4117975" h="3110865">
                <a:moveTo>
                  <a:pt x="4117848" y="0"/>
                </a:moveTo>
                <a:lnTo>
                  <a:pt x="3921252" y="0"/>
                </a:lnTo>
                <a:lnTo>
                  <a:pt x="3921252" y="3110471"/>
                </a:lnTo>
                <a:lnTo>
                  <a:pt x="4117848" y="3110471"/>
                </a:lnTo>
                <a:lnTo>
                  <a:pt x="4117848" y="0"/>
                </a:lnTo>
                <a:close/>
              </a:path>
            </a:pathLst>
          </a:custGeom>
          <a:solidFill>
            <a:srgbClr val="EC6E2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7813547" y="4904359"/>
            <a:ext cx="133985" cy="13525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51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8685021" y="4806822"/>
            <a:ext cx="133985" cy="1905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200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8249793" y="4823840"/>
            <a:ext cx="133985" cy="1905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141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9984993" y="4421614"/>
            <a:ext cx="133985" cy="27241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1,256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0420857" y="4249783"/>
            <a:ext cx="133985" cy="27241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1,854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0638790" y="4178663"/>
            <a:ext cx="133985" cy="27241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2,101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7596251" y="4905502"/>
            <a:ext cx="133985" cy="13525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47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9767061" y="4491083"/>
            <a:ext cx="133985" cy="27241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1,014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7159752" y="4971056"/>
            <a:ext cx="133985" cy="8064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9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8902954" y="4804917"/>
            <a:ext cx="133985" cy="1905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207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724522" y="4972961"/>
            <a:ext cx="133985" cy="8064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2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9120505" y="4771135"/>
            <a:ext cx="133985" cy="1905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325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6941819" y="4971056"/>
            <a:ext cx="133985" cy="8064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8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9338436" y="4737861"/>
            <a:ext cx="133985" cy="1905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440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8031226" y="4826253"/>
            <a:ext cx="133985" cy="1905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133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7377683" y="4908041"/>
            <a:ext cx="133985" cy="13525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38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8467090" y="4813808"/>
            <a:ext cx="133985" cy="1905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176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9556750" y="4715636"/>
            <a:ext cx="133985" cy="1905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517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0856721" y="1617205"/>
            <a:ext cx="133985" cy="32766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10,823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0202926" y="4315315"/>
            <a:ext cx="133985" cy="27241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10"/>
              </a:lnSpc>
            </a:pPr>
            <a:r>
              <a:rPr sz="850" dirty="0">
                <a:latin typeface="Carlito"/>
                <a:cs typeface="Carlito"/>
              </a:rPr>
              <a:t>1,626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6372605" y="5130800"/>
            <a:ext cx="4587875" cy="54264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6623684" y="1277874"/>
            <a:ext cx="4264660" cy="2266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300" spc="5" dirty="0">
                <a:solidFill>
                  <a:srgbClr val="57585B"/>
                </a:solidFill>
                <a:latin typeface="Carlito"/>
                <a:cs typeface="Carlito"/>
              </a:rPr>
              <a:t>COVID-19 deaths in </a:t>
            </a:r>
            <a:r>
              <a:rPr sz="1300" dirty="0">
                <a:solidFill>
                  <a:srgbClr val="57585B"/>
                </a:solidFill>
                <a:latin typeface="Carlito"/>
                <a:cs typeface="Carlito"/>
              </a:rPr>
              <a:t>past </a:t>
            </a:r>
            <a:r>
              <a:rPr sz="1300" spc="10" dirty="0">
                <a:solidFill>
                  <a:srgbClr val="57585B"/>
                </a:solidFill>
                <a:latin typeface="Carlito"/>
                <a:cs typeface="Carlito"/>
              </a:rPr>
              <a:t>7 </a:t>
            </a:r>
            <a:r>
              <a:rPr sz="1300" spc="-5" dirty="0">
                <a:solidFill>
                  <a:srgbClr val="57585B"/>
                </a:solidFill>
                <a:latin typeface="Carlito"/>
                <a:cs typeface="Carlito"/>
              </a:rPr>
              <a:t>days </a:t>
            </a:r>
            <a:r>
              <a:rPr sz="1300" spc="5" dirty="0">
                <a:solidFill>
                  <a:srgbClr val="57585B"/>
                </a:solidFill>
                <a:latin typeface="Carlito"/>
                <a:cs typeface="Carlito"/>
              </a:rPr>
              <a:t>- </a:t>
            </a:r>
            <a:r>
              <a:rPr sz="1300" dirty="0">
                <a:solidFill>
                  <a:srgbClr val="57585B"/>
                </a:solidFill>
                <a:latin typeface="Carlito"/>
                <a:cs typeface="Carlito"/>
              </a:rPr>
              <a:t>Australia </a:t>
            </a:r>
            <a:r>
              <a:rPr sz="1300" spc="10" dirty="0">
                <a:solidFill>
                  <a:srgbClr val="57585B"/>
                </a:solidFill>
                <a:latin typeface="Carlito"/>
                <a:cs typeface="Carlito"/>
              </a:rPr>
              <a:t>and </a:t>
            </a:r>
            <a:r>
              <a:rPr sz="1300" spc="5" dirty="0">
                <a:solidFill>
                  <a:srgbClr val="57585B"/>
                </a:solidFill>
                <a:latin typeface="Carlito"/>
                <a:cs typeface="Carlito"/>
              </a:rPr>
              <a:t>select</a:t>
            </a:r>
            <a:r>
              <a:rPr sz="1300" spc="-50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1300" dirty="0">
                <a:solidFill>
                  <a:srgbClr val="57585B"/>
                </a:solidFill>
                <a:latin typeface="Carlito"/>
                <a:cs typeface="Carlito"/>
              </a:rPr>
              <a:t>countries</a:t>
            </a:r>
            <a:endParaRPr sz="1300">
              <a:latin typeface="Carlito"/>
              <a:cs typeface="Carlito"/>
            </a:endParaRPr>
          </a:p>
        </p:txBody>
      </p:sp>
      <p:sp>
        <p:nvSpPr>
          <p:cNvPr id="75" name="object 75"/>
          <p:cNvSpPr txBox="1">
            <a:spLocks noGrp="1"/>
          </p:cNvSpPr>
          <p:nvPr>
            <p:ph type="sldNum" sz="quarter" idx="4294967295"/>
          </p:nvPr>
        </p:nvSpPr>
        <p:spPr>
          <a:xfrm>
            <a:off x="11728450" y="6639157"/>
            <a:ext cx="226059" cy="175259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21</a:t>
            </a:fld>
            <a:endParaRPr dirty="0"/>
          </a:p>
        </p:txBody>
      </p:sp>
      <p:sp>
        <p:nvSpPr>
          <p:cNvPr id="73" name="object 73"/>
          <p:cNvSpPr txBox="1"/>
          <p:nvPr/>
        </p:nvSpPr>
        <p:spPr>
          <a:xfrm>
            <a:off x="9374885" y="5530088"/>
            <a:ext cx="1734820" cy="39878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6985" indent="1070610" algn="r">
              <a:lnSpc>
                <a:spcPts val="930"/>
              </a:lnSpc>
              <a:spcBef>
                <a:spcPts val="229"/>
              </a:spcBef>
            </a:pP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Source:</a:t>
            </a:r>
            <a:r>
              <a:rPr sz="850" spc="-3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OWID </a:t>
            </a: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 Data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downloaded: 31 Dec 2021</a:t>
            </a:r>
            <a:r>
              <a:rPr sz="850" spc="2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08:12</a:t>
            </a:r>
            <a:endParaRPr sz="850">
              <a:latin typeface="Carlito"/>
              <a:cs typeface="Carlito"/>
            </a:endParaRPr>
          </a:p>
          <a:p>
            <a:pPr marR="5080" algn="r">
              <a:lnSpc>
                <a:spcPts val="940"/>
              </a:lnSpc>
            </a:pPr>
            <a:r>
              <a:rPr sz="850" spc="5" dirty="0">
                <a:solidFill>
                  <a:srgbClr val="57585B"/>
                </a:solidFill>
                <a:latin typeface="Carlito"/>
                <a:cs typeface="Carlito"/>
              </a:rPr>
              <a:t>Latest data: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29 Dec</a:t>
            </a:r>
            <a:r>
              <a:rPr sz="850" spc="35" dirty="0">
                <a:solidFill>
                  <a:srgbClr val="57585B"/>
                </a:solidFill>
                <a:latin typeface="Carlito"/>
                <a:cs typeface="Carlito"/>
              </a:rPr>
              <a:t> </a:t>
            </a:r>
            <a:r>
              <a:rPr sz="850" spc="10" dirty="0">
                <a:solidFill>
                  <a:srgbClr val="57585B"/>
                </a:solidFill>
                <a:latin typeface="Carlito"/>
                <a:cs typeface="Carlito"/>
              </a:rPr>
              <a:t>2021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74" name="object 74"/>
          <p:cNvSpPr txBox="1">
            <a:spLocks noGrp="1"/>
          </p:cNvSpPr>
          <p:nvPr>
            <p:ph type="title"/>
          </p:nvPr>
        </p:nvSpPr>
        <p:spPr>
          <a:xfrm>
            <a:off x="916939" y="693165"/>
            <a:ext cx="43084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International data –</a:t>
            </a:r>
            <a:r>
              <a:rPr spc="-100" dirty="0"/>
              <a:t> </a:t>
            </a:r>
            <a:r>
              <a:rPr spc="-5" dirty="0"/>
              <a:t>COVID-19</a:t>
            </a:r>
          </a:p>
        </p:txBody>
      </p:sp>
    </p:spTree>
    <p:extLst>
      <p:ext uri="{BB962C8B-B14F-4D97-AF65-F5344CB8AC3E}">
        <p14:creationId xmlns:p14="http://schemas.microsoft.com/office/powerpoint/2010/main" val="1950187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B0351E0-C02B-4DDB-8E9F-B977DE385498}"/>
              </a:ext>
            </a:extLst>
          </p:cNvPr>
          <p:cNvSpPr txBox="1">
            <a:spLocks/>
          </p:cNvSpPr>
          <p:nvPr/>
        </p:nvSpPr>
        <p:spPr>
          <a:xfrm>
            <a:off x="1295400" y="3657600"/>
            <a:ext cx="979423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z="3600" kern="0" dirty="0">
                <a:latin typeface="Berlin Sans FB Demi" panose="020E0802020502020306" pitchFamily="34" charset="0"/>
              </a:rPr>
              <a:t>3.3 Reflection: The Effectiveness of Policy in Dealing with the COVID-19 Pandemic</a:t>
            </a:r>
          </a:p>
        </p:txBody>
      </p:sp>
    </p:spTree>
    <p:extLst>
      <p:ext uri="{BB962C8B-B14F-4D97-AF65-F5344CB8AC3E}">
        <p14:creationId xmlns:p14="http://schemas.microsoft.com/office/powerpoint/2010/main" val="10844065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215F291-4A60-45C6-A319-10CC19841C62}"/>
              </a:ext>
            </a:extLst>
          </p:cNvPr>
          <p:cNvSpPr txBox="1"/>
          <p:nvPr/>
        </p:nvSpPr>
        <p:spPr>
          <a:xfrm>
            <a:off x="713509" y="2140528"/>
            <a:ext cx="1074420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313131"/>
                </a:solidFill>
                <a:effectLst/>
                <a:latin typeface="-apple-system"/>
              </a:rPr>
              <a:t>A whole of government response</a:t>
            </a:r>
          </a:p>
          <a:p>
            <a:pPr algn="l"/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When a major health issue like COVID-19 faces </a:t>
            </a:r>
            <a:r>
              <a:rPr lang="en-US" dirty="0">
                <a:solidFill>
                  <a:srgbClr val="313131"/>
                </a:solidFill>
                <a:latin typeface="-apple-system"/>
              </a:rPr>
              <a:t>the </a:t>
            </a: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country  work with state and territory governments to: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share information so they can provide the best possible care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ensure the response is consistent and integrated across the country.</a:t>
            </a:r>
          </a:p>
          <a:p>
            <a:pPr algn="l"/>
            <a:r>
              <a:rPr lang="en-US" dirty="0">
                <a:solidFill>
                  <a:srgbClr val="313131"/>
                </a:solidFill>
                <a:latin typeface="-apple-system"/>
              </a:rPr>
              <a:t>The</a:t>
            </a: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 whole of government response aims to: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313131"/>
                </a:solidFill>
                <a:effectLst/>
                <a:latin typeface="-apple-system"/>
              </a:rPr>
              <a:t>minimise</a:t>
            </a: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 the number of people becoming infected or sick with COVID-19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 err="1">
                <a:solidFill>
                  <a:srgbClr val="313131"/>
                </a:solidFill>
                <a:effectLst/>
                <a:latin typeface="-apple-system"/>
              </a:rPr>
              <a:t>minimise</a:t>
            </a: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 how sick people become and the mortality rate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manage the demand on our health systems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help </a:t>
            </a:r>
            <a:r>
              <a:rPr lang="en-US" dirty="0">
                <a:solidFill>
                  <a:srgbClr val="313131"/>
                </a:solidFill>
                <a:latin typeface="-apple-system"/>
              </a:rPr>
              <a:t>citizen </a:t>
            </a: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to manage their own risk and the risk to their family and community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make COVID-19 vaccines available to everyone in Australia.</a:t>
            </a:r>
          </a:p>
          <a:p>
            <a:pPr algn="l"/>
            <a:endParaRPr lang="en-US" b="0" i="0" dirty="0">
              <a:solidFill>
                <a:srgbClr val="313131"/>
              </a:solidFill>
              <a:effectLst/>
              <a:latin typeface="-apple-system"/>
            </a:endParaRPr>
          </a:p>
          <a:p>
            <a:pPr algn="l"/>
            <a:r>
              <a:rPr lang="en-US" b="1" i="0" dirty="0">
                <a:solidFill>
                  <a:srgbClr val="313131"/>
                </a:solidFill>
                <a:effectLst/>
                <a:latin typeface="-apple-system"/>
              </a:rPr>
              <a:t>Vaccine rollout</a:t>
            </a:r>
          </a:p>
          <a:p>
            <a:pPr algn="l"/>
            <a:r>
              <a:rPr lang="en-US" dirty="0">
                <a:solidFill>
                  <a:srgbClr val="313131"/>
                </a:solidFill>
                <a:latin typeface="-apple-system"/>
              </a:rPr>
              <a:t>They</a:t>
            </a:r>
            <a:r>
              <a:rPr lang="en-US" b="0" i="0" dirty="0">
                <a:solidFill>
                  <a:srgbClr val="313131"/>
                </a:solidFill>
                <a:effectLst/>
                <a:latin typeface="-apple-system"/>
              </a:rPr>
              <a:t> are working hard to ensure everyone aged 12 years and over in Australia has access to a COVID-19 vaccine.</a:t>
            </a:r>
          </a:p>
          <a:p>
            <a:pPr algn="l"/>
            <a:endParaRPr lang="en-US" b="1" i="0" dirty="0">
              <a:solidFill>
                <a:srgbClr val="313131"/>
              </a:solidFill>
              <a:effectLst/>
              <a:latin typeface="-apple-system"/>
            </a:endParaRPr>
          </a:p>
          <a:p>
            <a:pPr algn="l"/>
            <a:endParaRPr lang="en-US" b="0" i="0" dirty="0">
              <a:solidFill>
                <a:srgbClr val="313131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18682471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942604"/>
            <a:ext cx="1177636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313131"/>
                </a:solidFill>
                <a:latin typeface="-apple-system"/>
              </a:rPr>
              <a:t>Oral treatments</a:t>
            </a:r>
          </a:p>
          <a:p>
            <a:r>
              <a:rPr lang="en-US" dirty="0">
                <a:solidFill>
                  <a:srgbClr val="313131"/>
                </a:solidFill>
                <a:latin typeface="-apple-system"/>
              </a:rPr>
              <a:t>The </a:t>
            </a:r>
            <a:r>
              <a:rPr lang="en-US" u="sng" dirty="0">
                <a:solidFill>
                  <a:srgbClr val="006FB0"/>
                </a:solidFill>
                <a:latin typeface="-apple-system"/>
                <a:hlinkClick r:id="rId3"/>
              </a:rPr>
              <a:t>first oral treatments for COVID-19 in Australia</a:t>
            </a:r>
            <a:r>
              <a:rPr lang="en-US" dirty="0">
                <a:solidFill>
                  <a:srgbClr val="313131"/>
                </a:solidFill>
                <a:latin typeface="-apple-system"/>
              </a:rPr>
              <a:t>, </a:t>
            </a:r>
            <a:r>
              <a:rPr lang="en-US" dirty="0" err="1">
                <a:solidFill>
                  <a:srgbClr val="313131"/>
                </a:solidFill>
                <a:latin typeface="-apple-system"/>
              </a:rPr>
              <a:t>Lagevrio</a:t>
            </a:r>
            <a:r>
              <a:rPr lang="en-US" dirty="0">
                <a:solidFill>
                  <a:srgbClr val="313131"/>
                </a:solidFill>
                <a:latin typeface="-apple-system"/>
              </a:rPr>
              <a:t> (</a:t>
            </a:r>
            <a:r>
              <a:rPr lang="en-US" dirty="0" err="1">
                <a:solidFill>
                  <a:srgbClr val="313131"/>
                </a:solidFill>
                <a:latin typeface="-apple-system"/>
              </a:rPr>
              <a:t>molnupiravir</a:t>
            </a:r>
            <a:r>
              <a:rPr lang="en-US" dirty="0">
                <a:solidFill>
                  <a:srgbClr val="313131"/>
                </a:solidFill>
                <a:latin typeface="-apple-system"/>
              </a:rPr>
              <a:t>) and </a:t>
            </a:r>
            <a:r>
              <a:rPr lang="en-US" dirty="0" err="1">
                <a:solidFill>
                  <a:srgbClr val="313131"/>
                </a:solidFill>
                <a:latin typeface="-apple-system"/>
              </a:rPr>
              <a:t>Paxlovid</a:t>
            </a:r>
            <a:r>
              <a:rPr lang="en-US" dirty="0">
                <a:solidFill>
                  <a:srgbClr val="313131"/>
                </a:solidFill>
                <a:latin typeface="-apple-system"/>
              </a:rPr>
              <a:t> (</a:t>
            </a:r>
            <a:r>
              <a:rPr lang="en-US" dirty="0" err="1">
                <a:solidFill>
                  <a:srgbClr val="313131"/>
                </a:solidFill>
                <a:latin typeface="-apple-system"/>
              </a:rPr>
              <a:t>nirmatrelvir</a:t>
            </a:r>
            <a:r>
              <a:rPr lang="en-US" dirty="0">
                <a:solidFill>
                  <a:srgbClr val="313131"/>
                </a:solidFill>
                <a:latin typeface="-apple-system"/>
              </a:rPr>
              <a:t> + ritonavir), were provisionally approved by the Therapeutic Goods Administration (TGA) on 18 January 2022.</a:t>
            </a:r>
          </a:p>
          <a:p>
            <a:r>
              <a:rPr lang="en-US" dirty="0">
                <a:solidFill>
                  <a:srgbClr val="313131"/>
                </a:solidFill>
                <a:latin typeface="-apple-system"/>
              </a:rPr>
              <a:t>The advantage of these oral medications is that many people will be able to receive treatment for COVID-19 in their own homes without the need to travel to hospital for treatment as an inpatient.</a:t>
            </a:r>
          </a:p>
          <a:p>
            <a:endParaRPr lang="en-US" dirty="0">
              <a:solidFill>
                <a:srgbClr val="313131"/>
              </a:solidFill>
              <a:latin typeface="-apple-system"/>
            </a:endParaRPr>
          </a:p>
          <a:p>
            <a:r>
              <a:rPr lang="en-US" b="1" dirty="0">
                <a:solidFill>
                  <a:srgbClr val="313131"/>
                </a:solidFill>
                <a:latin typeface="-apple-system"/>
              </a:rPr>
              <a:t>Operation COVID Shield</a:t>
            </a:r>
          </a:p>
          <a:p>
            <a:r>
              <a:rPr lang="en-US" u="sng" dirty="0">
                <a:solidFill>
                  <a:srgbClr val="006FB0"/>
                </a:solidFill>
                <a:latin typeface="-apple-system"/>
                <a:hlinkClick r:id="rId4"/>
              </a:rPr>
              <a:t>Operation COVID Shield</a:t>
            </a:r>
            <a:r>
              <a:rPr lang="en-US" dirty="0">
                <a:solidFill>
                  <a:srgbClr val="313131"/>
                </a:solidFill>
                <a:latin typeface="-apple-system"/>
              </a:rPr>
              <a:t> works to ensure public confidence in the Australian COVID-19 vaccine rollout, and to ensure as many Australians are vaccinated as early as possible. </a:t>
            </a:r>
          </a:p>
          <a:p>
            <a:endParaRPr lang="en-US" dirty="0">
              <a:solidFill>
                <a:srgbClr val="313131"/>
              </a:solidFill>
              <a:latin typeface="-apple-system"/>
            </a:endParaRPr>
          </a:p>
          <a:p>
            <a:r>
              <a:rPr lang="en-US" b="1" dirty="0">
                <a:solidFill>
                  <a:srgbClr val="313131"/>
                </a:solidFill>
                <a:latin typeface="-apple-system"/>
              </a:rPr>
              <a:t>Rapid antigen test (RAT) distribution</a:t>
            </a:r>
          </a:p>
          <a:p>
            <a:r>
              <a:rPr lang="en-US" dirty="0">
                <a:solidFill>
                  <a:srgbClr val="313131"/>
                </a:solidFill>
                <a:latin typeface="-apple-system"/>
              </a:rPr>
              <a:t>The Australian Government is ensuring RATs are available to the people who need them most, to curb the spread of infection in communities and identify new COVID-19 cases quickly.</a:t>
            </a:r>
          </a:p>
          <a:p>
            <a:r>
              <a:rPr lang="en-US" dirty="0">
                <a:solidFill>
                  <a:srgbClr val="313131"/>
                </a:solidFill>
                <a:latin typeface="-apple-system"/>
              </a:rPr>
              <a:t>Funding of $250 million will be allocated for the continued distribution of RATs to: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13131"/>
                </a:solidFill>
                <a:latin typeface="-apple-system"/>
              </a:rPr>
              <a:t>Residential Aged Care facilities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13131"/>
                </a:solidFill>
                <a:latin typeface="-apple-system"/>
              </a:rPr>
              <a:t>Aboriginal Controlled Community Health Services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13131"/>
                </a:solidFill>
                <a:latin typeface="-apple-system"/>
              </a:rPr>
              <a:t>GP-led Respiratory Clinics</a:t>
            </a:r>
          </a:p>
        </p:txBody>
      </p:sp>
    </p:spTree>
    <p:extLst>
      <p:ext uri="{BB962C8B-B14F-4D97-AF65-F5344CB8AC3E}">
        <p14:creationId xmlns:p14="http://schemas.microsoft.com/office/powerpoint/2010/main" val="1556465574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43</TotalTime>
  <Words>3537</Words>
  <Application>Microsoft Office PowerPoint</Application>
  <PresentationFormat>Widescreen</PresentationFormat>
  <Paragraphs>1101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Berlin</vt:lpstr>
      <vt:lpstr>PowerPoint Presentation</vt:lpstr>
      <vt:lpstr>LATAR BELAKANG NEGARA </vt:lpstr>
      <vt:lpstr>2.0 POLA KES COVID -19 Bilangan Kes Berdasarkan Populasi</vt:lpstr>
      <vt:lpstr>POLA KES COVID -19 Tarikh pertama kes jangkitan dan kematian</vt:lpstr>
      <vt:lpstr>POLA KES COVID -19 Analisa Kes Keseluruhan mengikut bulan</vt:lpstr>
      <vt:lpstr>POLA KES COVID -19 Analisa Kes kematian</vt:lpstr>
      <vt:lpstr>3.0 Polisi kerajaan mengawal pandemik covid-19</vt:lpstr>
      <vt:lpstr>Polisi kerajaan mengawal pandemik covid-19</vt:lpstr>
      <vt:lpstr>3.2 Implementation of vaccination programs at the National level</vt:lpstr>
      <vt:lpstr>PowerPoint Presentation</vt:lpstr>
      <vt:lpstr>Vaccinations by state of residence</vt:lpstr>
      <vt:lpstr>PowerPoint Presentation</vt:lpstr>
      <vt:lpstr>Vaccine milestone charts</vt:lpstr>
      <vt:lpstr>Doses by age and sex First and second doses by age and sex</vt:lpstr>
      <vt:lpstr>PowerPoint Presentation</vt:lpstr>
      <vt:lpstr>Aboriginal and Torres Strait Islander peoples Number of people vaccinated by age</vt:lpstr>
      <vt:lpstr>PowerPoint Presentation</vt:lpstr>
      <vt:lpstr>Commonwealth aged care and disability doses administered</vt:lpstr>
      <vt:lpstr>Jurisdiction administered</vt:lpstr>
      <vt:lpstr>Doses at equivalent stages of rollout (Day 311)</vt:lpstr>
      <vt:lpstr>International data – COVID-19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Puirseen Arthur</dc:creator>
  <cp:lastModifiedBy>THANASRIY CHANDRAN</cp:lastModifiedBy>
  <cp:revision>6</cp:revision>
  <dcterms:created xsi:type="dcterms:W3CDTF">2022-02-13T06:30:07Z</dcterms:created>
  <dcterms:modified xsi:type="dcterms:W3CDTF">2022-02-13T07:23:27Z</dcterms:modified>
</cp:coreProperties>
</file>