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8" r:id="rId3"/>
    <p:sldId id="259" r:id="rId4"/>
    <p:sldId id="260" r:id="rId5"/>
    <p:sldId id="261" r:id="rId6"/>
    <p:sldId id="263" r:id="rId7"/>
    <p:sldId id="265" r:id="rId8"/>
    <p:sldId id="266" r:id="rId9"/>
    <p:sldId id="256" r:id="rId10"/>
    <p:sldId id="269" r:id="rId11"/>
    <p:sldId id="267"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E330AE-2BAF-4B23-B5C6-FACC1CA7CCF9}" v="24" dt="2023-09-13T21:30:11.452"/>
    <p1510:client id="{3F59D1CF-36B4-4D1F-9C80-356C678FB0AF}" v="51" dt="2023-09-13T20:52:32.260"/>
    <p1510:client id="{548FBDE7-334A-4C15-9287-A08C8B7C0D71}" v="49" dt="2023-09-13T21:04:11.772"/>
    <p1510:client id="{6CD3BE9C-BC07-44F1-B1B1-EFE3EB524E9E}" v="2" dt="2023-09-13T20:54:07.314"/>
    <p1510:client id="{CEDA3E39-1251-4D51-A9AA-B1FD6D338E97}" v="3" dt="2023-09-13T20:53:05.4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529F41-6A4D-43E7-9672-7EDD37E44E65}"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ED91FCD4-DCFB-4109-B3BE-1546E73FA421}">
      <dgm:prSet/>
      <dgm:spPr/>
      <dgm:t>
        <a:bodyPr/>
        <a:lstStyle/>
        <a:p>
          <a:pPr>
            <a:lnSpc>
              <a:spcPct val="100000"/>
            </a:lnSpc>
            <a:defRPr cap="all"/>
          </a:pPr>
          <a:r>
            <a:rPr lang="en-US"/>
            <a:t>Limiting Return Visits to Hospitals</a:t>
          </a:r>
        </a:p>
      </dgm:t>
    </dgm:pt>
    <dgm:pt modelId="{DF276192-8618-4112-B78C-84EE1A08B59B}" type="parTrans" cxnId="{9D807235-09D2-4440-A922-CCEEA537FFFC}">
      <dgm:prSet/>
      <dgm:spPr/>
      <dgm:t>
        <a:bodyPr/>
        <a:lstStyle/>
        <a:p>
          <a:endParaRPr lang="en-US"/>
        </a:p>
      </dgm:t>
    </dgm:pt>
    <dgm:pt modelId="{5CE20DB0-2D25-45C2-B5EE-F1CE94BB9C05}" type="sibTrans" cxnId="{9D807235-09D2-4440-A922-CCEEA537FFFC}">
      <dgm:prSet/>
      <dgm:spPr/>
      <dgm:t>
        <a:bodyPr/>
        <a:lstStyle/>
        <a:p>
          <a:endParaRPr lang="en-US"/>
        </a:p>
      </dgm:t>
    </dgm:pt>
    <dgm:pt modelId="{3AC03C0B-4ED3-4B10-9244-DC216C493438}">
      <dgm:prSet/>
      <dgm:spPr/>
      <dgm:t>
        <a:bodyPr/>
        <a:lstStyle/>
        <a:p>
          <a:pPr>
            <a:lnSpc>
              <a:spcPct val="100000"/>
            </a:lnSpc>
            <a:defRPr cap="all"/>
          </a:pPr>
          <a:r>
            <a:rPr lang="en-US"/>
            <a:t>Spending less on medical treatment</a:t>
          </a:r>
        </a:p>
      </dgm:t>
    </dgm:pt>
    <dgm:pt modelId="{EF4FC235-3C2A-4ADA-9609-7FC126C4966E}" type="parTrans" cxnId="{20F7164B-0A00-48AA-AC72-C478427804B5}">
      <dgm:prSet/>
      <dgm:spPr/>
      <dgm:t>
        <a:bodyPr/>
        <a:lstStyle/>
        <a:p>
          <a:endParaRPr lang="en-US"/>
        </a:p>
      </dgm:t>
    </dgm:pt>
    <dgm:pt modelId="{9550296A-1F6E-4768-9F56-F2775DCE3187}" type="sibTrans" cxnId="{20F7164B-0A00-48AA-AC72-C478427804B5}">
      <dgm:prSet/>
      <dgm:spPr/>
      <dgm:t>
        <a:bodyPr/>
        <a:lstStyle/>
        <a:p>
          <a:endParaRPr lang="en-US"/>
        </a:p>
      </dgm:t>
    </dgm:pt>
    <dgm:pt modelId="{20FA8338-A0C0-41F0-9D36-56A5190516AC}">
      <dgm:prSet/>
      <dgm:spPr/>
      <dgm:t>
        <a:bodyPr/>
        <a:lstStyle/>
        <a:p>
          <a:pPr>
            <a:lnSpc>
              <a:spcPct val="100000"/>
            </a:lnSpc>
            <a:defRPr cap="all"/>
          </a:pPr>
          <a:r>
            <a:rPr lang="en-US"/>
            <a:t>Improving health outcomes and the patient experience</a:t>
          </a:r>
        </a:p>
      </dgm:t>
    </dgm:pt>
    <dgm:pt modelId="{75434848-21C7-40FE-A51D-11703BD4CCDD}" type="parTrans" cxnId="{D21A32CD-04CB-403D-9B1A-BFE7F2FF4993}">
      <dgm:prSet/>
      <dgm:spPr/>
      <dgm:t>
        <a:bodyPr/>
        <a:lstStyle/>
        <a:p>
          <a:endParaRPr lang="en-US"/>
        </a:p>
      </dgm:t>
    </dgm:pt>
    <dgm:pt modelId="{AE8BA8D8-E780-4DA0-A2FA-850C496343AB}" type="sibTrans" cxnId="{D21A32CD-04CB-403D-9B1A-BFE7F2FF4993}">
      <dgm:prSet/>
      <dgm:spPr/>
      <dgm:t>
        <a:bodyPr/>
        <a:lstStyle/>
        <a:p>
          <a:endParaRPr lang="en-US"/>
        </a:p>
      </dgm:t>
    </dgm:pt>
    <dgm:pt modelId="{DA8D0870-5FB6-41F3-86D8-EDC30B5A4B8C}">
      <dgm:prSet/>
      <dgm:spPr/>
      <dgm:t>
        <a:bodyPr/>
        <a:lstStyle/>
        <a:p>
          <a:pPr>
            <a:lnSpc>
              <a:spcPct val="100000"/>
            </a:lnSpc>
            <a:defRPr cap="all"/>
          </a:pPr>
          <a:r>
            <a:rPr lang="en-US"/>
            <a:t>Facilitating Clearer Conversations</a:t>
          </a:r>
        </a:p>
      </dgm:t>
    </dgm:pt>
    <dgm:pt modelId="{D57DCA9E-C913-468F-BBDA-BA99139EE114}" type="parTrans" cxnId="{A00542A7-E762-4BF1-8979-1A54395C9BB1}">
      <dgm:prSet/>
      <dgm:spPr/>
      <dgm:t>
        <a:bodyPr/>
        <a:lstStyle/>
        <a:p>
          <a:endParaRPr lang="en-US"/>
        </a:p>
      </dgm:t>
    </dgm:pt>
    <dgm:pt modelId="{4151A3B1-A3CD-4D71-91DE-7D0AD42656C2}" type="sibTrans" cxnId="{A00542A7-E762-4BF1-8979-1A54395C9BB1}">
      <dgm:prSet/>
      <dgm:spPr/>
      <dgm:t>
        <a:bodyPr/>
        <a:lstStyle/>
        <a:p>
          <a:endParaRPr lang="en-US"/>
        </a:p>
      </dgm:t>
    </dgm:pt>
    <dgm:pt modelId="{2A7CC1BC-87BF-4273-8D76-48F84CCC85DB}">
      <dgm:prSet/>
      <dgm:spPr/>
      <dgm:t>
        <a:bodyPr/>
        <a:lstStyle/>
        <a:p>
          <a:pPr>
            <a:lnSpc>
              <a:spcPct val="100000"/>
            </a:lnSpc>
            <a:defRPr cap="all"/>
          </a:pPr>
          <a:r>
            <a:rPr lang="en-US"/>
            <a:t>Eliminating Needless Tests</a:t>
          </a:r>
        </a:p>
      </dgm:t>
    </dgm:pt>
    <dgm:pt modelId="{78293798-A088-4200-B01C-A3140424A190}" type="parTrans" cxnId="{0E12A49D-0B85-464F-8120-E8D3514DF5DF}">
      <dgm:prSet/>
      <dgm:spPr/>
      <dgm:t>
        <a:bodyPr/>
        <a:lstStyle/>
        <a:p>
          <a:endParaRPr lang="en-US"/>
        </a:p>
      </dgm:t>
    </dgm:pt>
    <dgm:pt modelId="{61FB772F-3D50-4C4B-9B57-1EE710FC2281}" type="sibTrans" cxnId="{0E12A49D-0B85-464F-8120-E8D3514DF5DF}">
      <dgm:prSet/>
      <dgm:spPr/>
      <dgm:t>
        <a:bodyPr/>
        <a:lstStyle/>
        <a:p>
          <a:endParaRPr lang="en-US"/>
        </a:p>
      </dgm:t>
    </dgm:pt>
    <dgm:pt modelId="{48151D4D-E852-43E8-A399-0A9D52974FB8}" type="pres">
      <dgm:prSet presAssocID="{8C529F41-6A4D-43E7-9672-7EDD37E44E65}" presName="root" presStyleCnt="0">
        <dgm:presLayoutVars>
          <dgm:dir/>
          <dgm:resizeHandles val="exact"/>
        </dgm:presLayoutVars>
      </dgm:prSet>
      <dgm:spPr/>
    </dgm:pt>
    <dgm:pt modelId="{BAE1236D-ED79-429E-8B58-3AE7D2128E5B}" type="pres">
      <dgm:prSet presAssocID="{ED91FCD4-DCFB-4109-B3BE-1546E73FA421}" presName="compNode" presStyleCnt="0"/>
      <dgm:spPr/>
    </dgm:pt>
    <dgm:pt modelId="{D1F8E772-7D3D-4664-ABCE-3EA9A2C0955D}" type="pres">
      <dgm:prSet presAssocID="{ED91FCD4-DCFB-4109-B3BE-1546E73FA421}" presName="iconBgRect" presStyleLbl="bgShp" presStyleIdx="0" presStyleCnt="5"/>
      <dgm:spPr/>
    </dgm:pt>
    <dgm:pt modelId="{C5F130C4-B3A1-4342-B0B9-4DF9ABB67B07}" type="pres">
      <dgm:prSet presAssocID="{ED91FCD4-DCFB-4109-B3BE-1546E73FA42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ospital"/>
        </a:ext>
      </dgm:extLst>
    </dgm:pt>
    <dgm:pt modelId="{FEAA44AA-56C8-4942-92EA-53CB7B68E66B}" type="pres">
      <dgm:prSet presAssocID="{ED91FCD4-DCFB-4109-B3BE-1546E73FA421}" presName="spaceRect" presStyleCnt="0"/>
      <dgm:spPr/>
    </dgm:pt>
    <dgm:pt modelId="{4F5FDA72-A2C3-407F-928D-C1476DE4F023}" type="pres">
      <dgm:prSet presAssocID="{ED91FCD4-DCFB-4109-B3BE-1546E73FA421}" presName="textRect" presStyleLbl="revTx" presStyleIdx="0" presStyleCnt="5">
        <dgm:presLayoutVars>
          <dgm:chMax val="1"/>
          <dgm:chPref val="1"/>
        </dgm:presLayoutVars>
      </dgm:prSet>
      <dgm:spPr/>
    </dgm:pt>
    <dgm:pt modelId="{CE2B369E-21D1-4F9C-BA48-2FE4F42780E8}" type="pres">
      <dgm:prSet presAssocID="{5CE20DB0-2D25-45C2-B5EE-F1CE94BB9C05}" presName="sibTrans" presStyleCnt="0"/>
      <dgm:spPr/>
    </dgm:pt>
    <dgm:pt modelId="{BACB5104-1D35-4633-B6F1-3EB1F4A8BC15}" type="pres">
      <dgm:prSet presAssocID="{3AC03C0B-4ED3-4B10-9244-DC216C493438}" presName="compNode" presStyleCnt="0"/>
      <dgm:spPr/>
    </dgm:pt>
    <dgm:pt modelId="{CBDA845D-514C-43B9-8B72-622BC7F6A4DE}" type="pres">
      <dgm:prSet presAssocID="{3AC03C0B-4ED3-4B10-9244-DC216C493438}" presName="iconBgRect" presStyleLbl="bgShp" presStyleIdx="1" presStyleCnt="5"/>
      <dgm:spPr/>
    </dgm:pt>
    <dgm:pt modelId="{40973545-48EC-4EA4-81EE-8FC79807E9BB}" type="pres">
      <dgm:prSet presAssocID="{3AC03C0B-4ED3-4B10-9244-DC216C49343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dical"/>
        </a:ext>
      </dgm:extLst>
    </dgm:pt>
    <dgm:pt modelId="{62554D52-8AE0-4708-816F-9D7EB5862311}" type="pres">
      <dgm:prSet presAssocID="{3AC03C0B-4ED3-4B10-9244-DC216C493438}" presName="spaceRect" presStyleCnt="0"/>
      <dgm:spPr/>
    </dgm:pt>
    <dgm:pt modelId="{171BB6D3-916E-4C0C-9B48-AC8F2DBC08FB}" type="pres">
      <dgm:prSet presAssocID="{3AC03C0B-4ED3-4B10-9244-DC216C493438}" presName="textRect" presStyleLbl="revTx" presStyleIdx="1" presStyleCnt="5">
        <dgm:presLayoutVars>
          <dgm:chMax val="1"/>
          <dgm:chPref val="1"/>
        </dgm:presLayoutVars>
      </dgm:prSet>
      <dgm:spPr/>
    </dgm:pt>
    <dgm:pt modelId="{1C629B5F-75C4-416B-BF86-6B1CCF81B90B}" type="pres">
      <dgm:prSet presAssocID="{9550296A-1F6E-4768-9F56-F2775DCE3187}" presName="sibTrans" presStyleCnt="0"/>
      <dgm:spPr/>
    </dgm:pt>
    <dgm:pt modelId="{2FB7BC16-19C1-4FCF-987C-46B56A9DB692}" type="pres">
      <dgm:prSet presAssocID="{20FA8338-A0C0-41F0-9D36-56A5190516AC}" presName="compNode" presStyleCnt="0"/>
      <dgm:spPr/>
    </dgm:pt>
    <dgm:pt modelId="{17F08D7E-724A-449D-A095-09A3057EC4BC}" type="pres">
      <dgm:prSet presAssocID="{20FA8338-A0C0-41F0-9D36-56A5190516AC}" presName="iconBgRect" presStyleLbl="bgShp" presStyleIdx="2" presStyleCnt="5"/>
      <dgm:spPr/>
    </dgm:pt>
    <dgm:pt modelId="{99D3CA3F-A0C3-41AF-9001-C94E32B9B40F}" type="pres">
      <dgm:prSet presAssocID="{20FA8338-A0C0-41F0-9D36-56A5190516A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ethoscope"/>
        </a:ext>
      </dgm:extLst>
    </dgm:pt>
    <dgm:pt modelId="{B53CBE7B-3990-4772-9410-17DAA54FCFCA}" type="pres">
      <dgm:prSet presAssocID="{20FA8338-A0C0-41F0-9D36-56A5190516AC}" presName="spaceRect" presStyleCnt="0"/>
      <dgm:spPr/>
    </dgm:pt>
    <dgm:pt modelId="{304C6C78-91E5-41C7-8453-D86DBBE679FC}" type="pres">
      <dgm:prSet presAssocID="{20FA8338-A0C0-41F0-9D36-56A5190516AC}" presName="textRect" presStyleLbl="revTx" presStyleIdx="2" presStyleCnt="5">
        <dgm:presLayoutVars>
          <dgm:chMax val="1"/>
          <dgm:chPref val="1"/>
        </dgm:presLayoutVars>
      </dgm:prSet>
      <dgm:spPr/>
    </dgm:pt>
    <dgm:pt modelId="{AE57EEC8-0CB2-4140-A58A-5D4F6833716D}" type="pres">
      <dgm:prSet presAssocID="{AE8BA8D8-E780-4DA0-A2FA-850C496343AB}" presName="sibTrans" presStyleCnt="0"/>
      <dgm:spPr/>
    </dgm:pt>
    <dgm:pt modelId="{E9507AF0-FA5F-43F0-9526-C2749E5628E7}" type="pres">
      <dgm:prSet presAssocID="{DA8D0870-5FB6-41F3-86D8-EDC30B5A4B8C}" presName="compNode" presStyleCnt="0"/>
      <dgm:spPr/>
    </dgm:pt>
    <dgm:pt modelId="{7D57EF5B-9C43-4D43-9E17-8EC31A11872B}" type="pres">
      <dgm:prSet presAssocID="{DA8D0870-5FB6-41F3-86D8-EDC30B5A4B8C}" presName="iconBgRect" presStyleLbl="bgShp" presStyleIdx="3" presStyleCnt="5"/>
      <dgm:spPr/>
    </dgm:pt>
    <dgm:pt modelId="{6E87E877-38B9-40E2-8834-B618BCA82E5F}" type="pres">
      <dgm:prSet presAssocID="{DA8D0870-5FB6-41F3-86D8-EDC30B5A4B8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at"/>
        </a:ext>
      </dgm:extLst>
    </dgm:pt>
    <dgm:pt modelId="{E7E5BA09-64DE-4909-BC28-74F278EB165C}" type="pres">
      <dgm:prSet presAssocID="{DA8D0870-5FB6-41F3-86D8-EDC30B5A4B8C}" presName="spaceRect" presStyleCnt="0"/>
      <dgm:spPr/>
    </dgm:pt>
    <dgm:pt modelId="{391C5407-F6B8-485C-97A0-0996DED59581}" type="pres">
      <dgm:prSet presAssocID="{DA8D0870-5FB6-41F3-86D8-EDC30B5A4B8C}" presName="textRect" presStyleLbl="revTx" presStyleIdx="3" presStyleCnt="5">
        <dgm:presLayoutVars>
          <dgm:chMax val="1"/>
          <dgm:chPref val="1"/>
        </dgm:presLayoutVars>
      </dgm:prSet>
      <dgm:spPr/>
    </dgm:pt>
    <dgm:pt modelId="{5D242B45-0A30-4E4D-BED5-F5A3AD4CBBD6}" type="pres">
      <dgm:prSet presAssocID="{4151A3B1-A3CD-4D71-91DE-7D0AD42656C2}" presName="sibTrans" presStyleCnt="0"/>
      <dgm:spPr/>
    </dgm:pt>
    <dgm:pt modelId="{AFB1407B-8A3F-4A11-9046-CCEA4461243A}" type="pres">
      <dgm:prSet presAssocID="{2A7CC1BC-87BF-4273-8D76-48F84CCC85DB}" presName="compNode" presStyleCnt="0"/>
      <dgm:spPr/>
    </dgm:pt>
    <dgm:pt modelId="{221B2FF6-801F-4B96-B7A6-82A1E80644BA}" type="pres">
      <dgm:prSet presAssocID="{2A7CC1BC-87BF-4273-8D76-48F84CCC85DB}" presName="iconBgRect" presStyleLbl="bgShp" presStyleIdx="4" presStyleCnt="5"/>
      <dgm:spPr/>
    </dgm:pt>
    <dgm:pt modelId="{F8EEC7DF-3A20-4402-890E-2478D256AFA2}" type="pres">
      <dgm:prSet presAssocID="{2A7CC1BC-87BF-4273-8D76-48F84CCC85D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Needle"/>
        </a:ext>
      </dgm:extLst>
    </dgm:pt>
    <dgm:pt modelId="{2729938F-B797-4232-95F0-41CFB8360E35}" type="pres">
      <dgm:prSet presAssocID="{2A7CC1BC-87BF-4273-8D76-48F84CCC85DB}" presName="spaceRect" presStyleCnt="0"/>
      <dgm:spPr/>
    </dgm:pt>
    <dgm:pt modelId="{C332763F-92F8-48F2-9679-BA11E2AAB998}" type="pres">
      <dgm:prSet presAssocID="{2A7CC1BC-87BF-4273-8D76-48F84CCC85DB}" presName="textRect" presStyleLbl="revTx" presStyleIdx="4" presStyleCnt="5">
        <dgm:presLayoutVars>
          <dgm:chMax val="1"/>
          <dgm:chPref val="1"/>
        </dgm:presLayoutVars>
      </dgm:prSet>
      <dgm:spPr/>
    </dgm:pt>
  </dgm:ptLst>
  <dgm:cxnLst>
    <dgm:cxn modelId="{98BAA012-78BA-4B0D-B0FF-7CE019AD0141}" type="presOf" srcId="{ED91FCD4-DCFB-4109-B3BE-1546E73FA421}" destId="{4F5FDA72-A2C3-407F-928D-C1476DE4F023}" srcOrd="0" destOrd="0" presId="urn:microsoft.com/office/officeart/2018/5/layout/IconCircleLabelList"/>
    <dgm:cxn modelId="{C709102B-67D9-48C1-9C05-4B36756FB576}" type="presOf" srcId="{DA8D0870-5FB6-41F3-86D8-EDC30B5A4B8C}" destId="{391C5407-F6B8-485C-97A0-0996DED59581}" srcOrd="0" destOrd="0" presId="urn:microsoft.com/office/officeart/2018/5/layout/IconCircleLabelList"/>
    <dgm:cxn modelId="{9D807235-09D2-4440-A922-CCEEA537FFFC}" srcId="{8C529F41-6A4D-43E7-9672-7EDD37E44E65}" destId="{ED91FCD4-DCFB-4109-B3BE-1546E73FA421}" srcOrd="0" destOrd="0" parTransId="{DF276192-8618-4112-B78C-84EE1A08B59B}" sibTransId="{5CE20DB0-2D25-45C2-B5EE-F1CE94BB9C05}"/>
    <dgm:cxn modelId="{20F7164B-0A00-48AA-AC72-C478427804B5}" srcId="{8C529F41-6A4D-43E7-9672-7EDD37E44E65}" destId="{3AC03C0B-4ED3-4B10-9244-DC216C493438}" srcOrd="1" destOrd="0" parTransId="{EF4FC235-3C2A-4ADA-9609-7FC126C4966E}" sibTransId="{9550296A-1F6E-4768-9F56-F2775DCE3187}"/>
    <dgm:cxn modelId="{0E12A49D-0B85-464F-8120-E8D3514DF5DF}" srcId="{8C529F41-6A4D-43E7-9672-7EDD37E44E65}" destId="{2A7CC1BC-87BF-4273-8D76-48F84CCC85DB}" srcOrd="4" destOrd="0" parTransId="{78293798-A088-4200-B01C-A3140424A190}" sibTransId="{61FB772F-3D50-4C4B-9B57-1EE710FC2281}"/>
    <dgm:cxn modelId="{E0071AA3-F136-43AB-8500-57F2E472F43B}" type="presOf" srcId="{2A7CC1BC-87BF-4273-8D76-48F84CCC85DB}" destId="{C332763F-92F8-48F2-9679-BA11E2AAB998}" srcOrd="0" destOrd="0" presId="urn:microsoft.com/office/officeart/2018/5/layout/IconCircleLabelList"/>
    <dgm:cxn modelId="{A00542A7-E762-4BF1-8979-1A54395C9BB1}" srcId="{8C529F41-6A4D-43E7-9672-7EDD37E44E65}" destId="{DA8D0870-5FB6-41F3-86D8-EDC30B5A4B8C}" srcOrd="3" destOrd="0" parTransId="{D57DCA9E-C913-468F-BBDA-BA99139EE114}" sibTransId="{4151A3B1-A3CD-4D71-91DE-7D0AD42656C2}"/>
    <dgm:cxn modelId="{D21A32CD-04CB-403D-9B1A-BFE7F2FF4993}" srcId="{8C529F41-6A4D-43E7-9672-7EDD37E44E65}" destId="{20FA8338-A0C0-41F0-9D36-56A5190516AC}" srcOrd="2" destOrd="0" parTransId="{75434848-21C7-40FE-A51D-11703BD4CCDD}" sibTransId="{AE8BA8D8-E780-4DA0-A2FA-850C496343AB}"/>
    <dgm:cxn modelId="{22134BD9-EEA5-4588-8DF4-E80B2B4C8F76}" type="presOf" srcId="{20FA8338-A0C0-41F0-9D36-56A5190516AC}" destId="{304C6C78-91E5-41C7-8453-D86DBBE679FC}" srcOrd="0" destOrd="0" presId="urn:microsoft.com/office/officeart/2018/5/layout/IconCircleLabelList"/>
    <dgm:cxn modelId="{7785E6E8-4290-48F7-8E85-553AFD85A79B}" type="presOf" srcId="{3AC03C0B-4ED3-4B10-9244-DC216C493438}" destId="{171BB6D3-916E-4C0C-9B48-AC8F2DBC08FB}" srcOrd="0" destOrd="0" presId="urn:microsoft.com/office/officeart/2018/5/layout/IconCircleLabelList"/>
    <dgm:cxn modelId="{D1E345E9-715B-416E-A5EC-53A00CE16BC0}" type="presOf" srcId="{8C529F41-6A4D-43E7-9672-7EDD37E44E65}" destId="{48151D4D-E852-43E8-A399-0A9D52974FB8}" srcOrd="0" destOrd="0" presId="urn:microsoft.com/office/officeart/2018/5/layout/IconCircleLabelList"/>
    <dgm:cxn modelId="{B81AE07E-42AD-44BC-A1EB-769D9C7761AC}" type="presParOf" srcId="{48151D4D-E852-43E8-A399-0A9D52974FB8}" destId="{BAE1236D-ED79-429E-8B58-3AE7D2128E5B}" srcOrd="0" destOrd="0" presId="urn:microsoft.com/office/officeart/2018/5/layout/IconCircleLabelList"/>
    <dgm:cxn modelId="{039DC0DF-80A3-45F3-945B-EE178E87FD8F}" type="presParOf" srcId="{BAE1236D-ED79-429E-8B58-3AE7D2128E5B}" destId="{D1F8E772-7D3D-4664-ABCE-3EA9A2C0955D}" srcOrd="0" destOrd="0" presId="urn:microsoft.com/office/officeart/2018/5/layout/IconCircleLabelList"/>
    <dgm:cxn modelId="{A11968C4-9631-4910-83E2-608A424573D6}" type="presParOf" srcId="{BAE1236D-ED79-429E-8B58-3AE7D2128E5B}" destId="{C5F130C4-B3A1-4342-B0B9-4DF9ABB67B07}" srcOrd="1" destOrd="0" presId="urn:microsoft.com/office/officeart/2018/5/layout/IconCircleLabelList"/>
    <dgm:cxn modelId="{EA0DDF35-6221-40F7-90B4-0479E56FFD95}" type="presParOf" srcId="{BAE1236D-ED79-429E-8B58-3AE7D2128E5B}" destId="{FEAA44AA-56C8-4942-92EA-53CB7B68E66B}" srcOrd="2" destOrd="0" presId="urn:microsoft.com/office/officeart/2018/5/layout/IconCircleLabelList"/>
    <dgm:cxn modelId="{A4BCA8EF-335F-49F1-BA72-3AD9BD81B985}" type="presParOf" srcId="{BAE1236D-ED79-429E-8B58-3AE7D2128E5B}" destId="{4F5FDA72-A2C3-407F-928D-C1476DE4F023}" srcOrd="3" destOrd="0" presId="urn:microsoft.com/office/officeart/2018/5/layout/IconCircleLabelList"/>
    <dgm:cxn modelId="{ECF5AF8B-0D12-4331-8BE6-C02DCB4F1E0D}" type="presParOf" srcId="{48151D4D-E852-43E8-A399-0A9D52974FB8}" destId="{CE2B369E-21D1-4F9C-BA48-2FE4F42780E8}" srcOrd="1" destOrd="0" presId="urn:microsoft.com/office/officeart/2018/5/layout/IconCircleLabelList"/>
    <dgm:cxn modelId="{CE339CEE-82C9-4C4D-984F-B91A324461F9}" type="presParOf" srcId="{48151D4D-E852-43E8-A399-0A9D52974FB8}" destId="{BACB5104-1D35-4633-B6F1-3EB1F4A8BC15}" srcOrd="2" destOrd="0" presId="urn:microsoft.com/office/officeart/2018/5/layout/IconCircleLabelList"/>
    <dgm:cxn modelId="{BD3B64F3-6BF5-4C97-A369-BB418A7F9990}" type="presParOf" srcId="{BACB5104-1D35-4633-B6F1-3EB1F4A8BC15}" destId="{CBDA845D-514C-43B9-8B72-622BC7F6A4DE}" srcOrd="0" destOrd="0" presId="urn:microsoft.com/office/officeart/2018/5/layout/IconCircleLabelList"/>
    <dgm:cxn modelId="{125D51FB-5B5D-4C32-9B1C-3C3CDA9D00E1}" type="presParOf" srcId="{BACB5104-1D35-4633-B6F1-3EB1F4A8BC15}" destId="{40973545-48EC-4EA4-81EE-8FC79807E9BB}" srcOrd="1" destOrd="0" presId="urn:microsoft.com/office/officeart/2018/5/layout/IconCircleLabelList"/>
    <dgm:cxn modelId="{4AA96E6E-093C-49C8-99AA-13992D5BD4C4}" type="presParOf" srcId="{BACB5104-1D35-4633-B6F1-3EB1F4A8BC15}" destId="{62554D52-8AE0-4708-816F-9D7EB5862311}" srcOrd="2" destOrd="0" presId="urn:microsoft.com/office/officeart/2018/5/layout/IconCircleLabelList"/>
    <dgm:cxn modelId="{2530C2EE-2478-4D5F-AA57-1B1EB7A0629F}" type="presParOf" srcId="{BACB5104-1D35-4633-B6F1-3EB1F4A8BC15}" destId="{171BB6D3-916E-4C0C-9B48-AC8F2DBC08FB}" srcOrd="3" destOrd="0" presId="urn:microsoft.com/office/officeart/2018/5/layout/IconCircleLabelList"/>
    <dgm:cxn modelId="{92257CE4-5606-441A-9AD7-F7533935617D}" type="presParOf" srcId="{48151D4D-E852-43E8-A399-0A9D52974FB8}" destId="{1C629B5F-75C4-416B-BF86-6B1CCF81B90B}" srcOrd="3" destOrd="0" presId="urn:microsoft.com/office/officeart/2018/5/layout/IconCircleLabelList"/>
    <dgm:cxn modelId="{4467EA80-6F38-4203-8827-837C36E44E60}" type="presParOf" srcId="{48151D4D-E852-43E8-A399-0A9D52974FB8}" destId="{2FB7BC16-19C1-4FCF-987C-46B56A9DB692}" srcOrd="4" destOrd="0" presId="urn:microsoft.com/office/officeart/2018/5/layout/IconCircleLabelList"/>
    <dgm:cxn modelId="{5DAA3F01-ACBD-4AFC-9E3B-09E7D1D34581}" type="presParOf" srcId="{2FB7BC16-19C1-4FCF-987C-46B56A9DB692}" destId="{17F08D7E-724A-449D-A095-09A3057EC4BC}" srcOrd="0" destOrd="0" presId="urn:microsoft.com/office/officeart/2018/5/layout/IconCircleLabelList"/>
    <dgm:cxn modelId="{EB1625C9-74CD-424A-947F-2A57D8FE471B}" type="presParOf" srcId="{2FB7BC16-19C1-4FCF-987C-46B56A9DB692}" destId="{99D3CA3F-A0C3-41AF-9001-C94E32B9B40F}" srcOrd="1" destOrd="0" presId="urn:microsoft.com/office/officeart/2018/5/layout/IconCircleLabelList"/>
    <dgm:cxn modelId="{FF960FA7-EF61-48BD-9146-40BBC1FB84DA}" type="presParOf" srcId="{2FB7BC16-19C1-4FCF-987C-46B56A9DB692}" destId="{B53CBE7B-3990-4772-9410-17DAA54FCFCA}" srcOrd="2" destOrd="0" presId="urn:microsoft.com/office/officeart/2018/5/layout/IconCircleLabelList"/>
    <dgm:cxn modelId="{196B9B1C-84FA-4C44-A9AF-480404B45297}" type="presParOf" srcId="{2FB7BC16-19C1-4FCF-987C-46B56A9DB692}" destId="{304C6C78-91E5-41C7-8453-D86DBBE679FC}" srcOrd="3" destOrd="0" presId="urn:microsoft.com/office/officeart/2018/5/layout/IconCircleLabelList"/>
    <dgm:cxn modelId="{702227DF-FFE9-4D2D-8295-09F27EAC57F1}" type="presParOf" srcId="{48151D4D-E852-43E8-A399-0A9D52974FB8}" destId="{AE57EEC8-0CB2-4140-A58A-5D4F6833716D}" srcOrd="5" destOrd="0" presId="urn:microsoft.com/office/officeart/2018/5/layout/IconCircleLabelList"/>
    <dgm:cxn modelId="{42146EC3-46A5-4FD6-8A7A-861A935FECA0}" type="presParOf" srcId="{48151D4D-E852-43E8-A399-0A9D52974FB8}" destId="{E9507AF0-FA5F-43F0-9526-C2749E5628E7}" srcOrd="6" destOrd="0" presId="urn:microsoft.com/office/officeart/2018/5/layout/IconCircleLabelList"/>
    <dgm:cxn modelId="{DFBD7689-FF82-4A22-B7B6-AEB7B2757E52}" type="presParOf" srcId="{E9507AF0-FA5F-43F0-9526-C2749E5628E7}" destId="{7D57EF5B-9C43-4D43-9E17-8EC31A11872B}" srcOrd="0" destOrd="0" presId="urn:microsoft.com/office/officeart/2018/5/layout/IconCircleLabelList"/>
    <dgm:cxn modelId="{C4F3A3EB-D843-4638-A6AA-D6E3F03198E0}" type="presParOf" srcId="{E9507AF0-FA5F-43F0-9526-C2749E5628E7}" destId="{6E87E877-38B9-40E2-8834-B618BCA82E5F}" srcOrd="1" destOrd="0" presId="urn:microsoft.com/office/officeart/2018/5/layout/IconCircleLabelList"/>
    <dgm:cxn modelId="{BCCE3905-8F5B-4145-B684-5318D1CAECA9}" type="presParOf" srcId="{E9507AF0-FA5F-43F0-9526-C2749E5628E7}" destId="{E7E5BA09-64DE-4909-BC28-74F278EB165C}" srcOrd="2" destOrd="0" presId="urn:microsoft.com/office/officeart/2018/5/layout/IconCircleLabelList"/>
    <dgm:cxn modelId="{77FCD5B6-768C-4C2E-83C6-C74F894B40EB}" type="presParOf" srcId="{E9507AF0-FA5F-43F0-9526-C2749E5628E7}" destId="{391C5407-F6B8-485C-97A0-0996DED59581}" srcOrd="3" destOrd="0" presId="urn:microsoft.com/office/officeart/2018/5/layout/IconCircleLabelList"/>
    <dgm:cxn modelId="{893B3198-1B46-4048-AA90-7FAF4C461899}" type="presParOf" srcId="{48151D4D-E852-43E8-A399-0A9D52974FB8}" destId="{5D242B45-0A30-4E4D-BED5-F5A3AD4CBBD6}" srcOrd="7" destOrd="0" presId="urn:microsoft.com/office/officeart/2018/5/layout/IconCircleLabelList"/>
    <dgm:cxn modelId="{5DA155DC-E6DF-4735-9775-6CB51EF39906}" type="presParOf" srcId="{48151D4D-E852-43E8-A399-0A9D52974FB8}" destId="{AFB1407B-8A3F-4A11-9046-CCEA4461243A}" srcOrd="8" destOrd="0" presId="urn:microsoft.com/office/officeart/2018/5/layout/IconCircleLabelList"/>
    <dgm:cxn modelId="{0F81900D-4813-4AF6-8759-297CE9ECE9FD}" type="presParOf" srcId="{AFB1407B-8A3F-4A11-9046-CCEA4461243A}" destId="{221B2FF6-801F-4B96-B7A6-82A1E80644BA}" srcOrd="0" destOrd="0" presId="urn:microsoft.com/office/officeart/2018/5/layout/IconCircleLabelList"/>
    <dgm:cxn modelId="{6702E460-E758-4FCA-8DB6-58EF722FCDBE}" type="presParOf" srcId="{AFB1407B-8A3F-4A11-9046-CCEA4461243A}" destId="{F8EEC7DF-3A20-4402-890E-2478D256AFA2}" srcOrd="1" destOrd="0" presId="urn:microsoft.com/office/officeart/2018/5/layout/IconCircleLabelList"/>
    <dgm:cxn modelId="{E492DB34-99E7-41CA-A664-3E7A50338454}" type="presParOf" srcId="{AFB1407B-8A3F-4A11-9046-CCEA4461243A}" destId="{2729938F-B797-4232-95F0-41CFB8360E35}" srcOrd="2" destOrd="0" presId="urn:microsoft.com/office/officeart/2018/5/layout/IconCircleLabelList"/>
    <dgm:cxn modelId="{FF86FA08-386A-4E01-A219-6CE080CF9C1C}" type="presParOf" srcId="{AFB1407B-8A3F-4A11-9046-CCEA4461243A}" destId="{C332763F-92F8-48F2-9679-BA11E2AAB99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F8E772-7D3D-4664-ABCE-3EA9A2C0955D}">
      <dsp:nvSpPr>
        <dsp:cNvPr id="0" name=""/>
        <dsp:cNvSpPr/>
      </dsp:nvSpPr>
      <dsp:spPr>
        <a:xfrm>
          <a:off x="527483" y="310198"/>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130C4-B3A1-4342-B0B9-4DF9ABB67B07}">
      <dsp:nvSpPr>
        <dsp:cNvPr id="0" name=""/>
        <dsp:cNvSpPr/>
      </dsp:nvSpPr>
      <dsp:spPr>
        <a:xfrm>
          <a:off x="761483" y="544198"/>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5FDA72-A2C3-407F-928D-C1476DE4F023}">
      <dsp:nvSpPr>
        <dsp:cNvPr id="0" name=""/>
        <dsp:cNvSpPr/>
      </dsp:nvSpPr>
      <dsp:spPr>
        <a:xfrm>
          <a:off x="176483" y="17501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Limiting Return Visits to Hospitals</a:t>
          </a:r>
        </a:p>
      </dsp:txBody>
      <dsp:txXfrm>
        <a:off x="176483" y="1750198"/>
        <a:ext cx="1800000" cy="720000"/>
      </dsp:txXfrm>
    </dsp:sp>
    <dsp:sp modelId="{CBDA845D-514C-43B9-8B72-622BC7F6A4DE}">
      <dsp:nvSpPr>
        <dsp:cNvPr id="0" name=""/>
        <dsp:cNvSpPr/>
      </dsp:nvSpPr>
      <dsp:spPr>
        <a:xfrm>
          <a:off x="2642483" y="310198"/>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973545-48EC-4EA4-81EE-8FC79807E9BB}">
      <dsp:nvSpPr>
        <dsp:cNvPr id="0" name=""/>
        <dsp:cNvSpPr/>
      </dsp:nvSpPr>
      <dsp:spPr>
        <a:xfrm>
          <a:off x="2876483" y="544198"/>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1BB6D3-916E-4C0C-9B48-AC8F2DBC08FB}">
      <dsp:nvSpPr>
        <dsp:cNvPr id="0" name=""/>
        <dsp:cNvSpPr/>
      </dsp:nvSpPr>
      <dsp:spPr>
        <a:xfrm>
          <a:off x="2291483" y="17501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Spending less on medical treatment</a:t>
          </a:r>
        </a:p>
      </dsp:txBody>
      <dsp:txXfrm>
        <a:off x="2291483" y="1750198"/>
        <a:ext cx="1800000" cy="720000"/>
      </dsp:txXfrm>
    </dsp:sp>
    <dsp:sp modelId="{17F08D7E-724A-449D-A095-09A3057EC4BC}">
      <dsp:nvSpPr>
        <dsp:cNvPr id="0" name=""/>
        <dsp:cNvSpPr/>
      </dsp:nvSpPr>
      <dsp:spPr>
        <a:xfrm>
          <a:off x="4757483" y="310198"/>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D3CA3F-A0C3-41AF-9001-C94E32B9B40F}">
      <dsp:nvSpPr>
        <dsp:cNvPr id="0" name=""/>
        <dsp:cNvSpPr/>
      </dsp:nvSpPr>
      <dsp:spPr>
        <a:xfrm>
          <a:off x="4991483" y="544198"/>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4C6C78-91E5-41C7-8453-D86DBBE679FC}">
      <dsp:nvSpPr>
        <dsp:cNvPr id="0" name=""/>
        <dsp:cNvSpPr/>
      </dsp:nvSpPr>
      <dsp:spPr>
        <a:xfrm>
          <a:off x="4406483" y="17501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Improving health outcomes and the patient experience</a:t>
          </a:r>
        </a:p>
      </dsp:txBody>
      <dsp:txXfrm>
        <a:off x="4406483" y="1750198"/>
        <a:ext cx="1800000" cy="720000"/>
      </dsp:txXfrm>
    </dsp:sp>
    <dsp:sp modelId="{7D57EF5B-9C43-4D43-9E17-8EC31A11872B}">
      <dsp:nvSpPr>
        <dsp:cNvPr id="0" name=""/>
        <dsp:cNvSpPr/>
      </dsp:nvSpPr>
      <dsp:spPr>
        <a:xfrm>
          <a:off x="1584983" y="2920198"/>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87E877-38B9-40E2-8834-B618BCA82E5F}">
      <dsp:nvSpPr>
        <dsp:cNvPr id="0" name=""/>
        <dsp:cNvSpPr/>
      </dsp:nvSpPr>
      <dsp:spPr>
        <a:xfrm>
          <a:off x="1818983" y="3154198"/>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1C5407-F6B8-485C-97A0-0996DED59581}">
      <dsp:nvSpPr>
        <dsp:cNvPr id="0" name=""/>
        <dsp:cNvSpPr/>
      </dsp:nvSpPr>
      <dsp:spPr>
        <a:xfrm>
          <a:off x="1233983" y="43601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Facilitating Clearer Conversations</a:t>
          </a:r>
        </a:p>
      </dsp:txBody>
      <dsp:txXfrm>
        <a:off x="1233983" y="4360198"/>
        <a:ext cx="1800000" cy="720000"/>
      </dsp:txXfrm>
    </dsp:sp>
    <dsp:sp modelId="{221B2FF6-801F-4B96-B7A6-82A1E80644BA}">
      <dsp:nvSpPr>
        <dsp:cNvPr id="0" name=""/>
        <dsp:cNvSpPr/>
      </dsp:nvSpPr>
      <dsp:spPr>
        <a:xfrm>
          <a:off x="3699983" y="2920198"/>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EEC7DF-3A20-4402-890E-2478D256AFA2}">
      <dsp:nvSpPr>
        <dsp:cNvPr id="0" name=""/>
        <dsp:cNvSpPr/>
      </dsp:nvSpPr>
      <dsp:spPr>
        <a:xfrm>
          <a:off x="3933983" y="3154198"/>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32763F-92F8-48F2-9679-BA11E2AAB998}">
      <dsp:nvSpPr>
        <dsp:cNvPr id="0" name=""/>
        <dsp:cNvSpPr/>
      </dsp:nvSpPr>
      <dsp:spPr>
        <a:xfrm>
          <a:off x="3348983" y="43601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Eliminating Needless Tests</a:t>
          </a:r>
        </a:p>
      </dsp:txBody>
      <dsp:txXfrm>
        <a:off x="3348983" y="4360198"/>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11E8CB-8BEE-4FBD-A9CF-0AEF7834C19A}" type="datetimeFigureOut">
              <a:t>9/13/2023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54BA05-8552-4157-A979-7C92D75A4E71}" type="slidenum">
              <a:t>‹#›</a:t>
            </a:fld>
            <a:endParaRPr lang="en-US"/>
          </a:p>
        </p:txBody>
      </p:sp>
    </p:spTree>
    <p:extLst>
      <p:ext uri="{BB962C8B-B14F-4D97-AF65-F5344CB8AC3E}">
        <p14:creationId xmlns:p14="http://schemas.microsoft.com/office/powerpoint/2010/main" val="1416595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and thank you for joining us today as we explore the crucial topic of care coordination. We have organized our presentation's agenda to cover a number of important topics. We will start by defining care coordination, clarifying its main goal, and highlighting the inherent value it adds to the healthcare system. Moving forward, we will concentrate on the area of care coordination for people with mental illnesses and examine how it might improve mental health outcomes. Additionally, we will carefully evaluate the effects of regulations, looking at federal, state, and local laws that create moral conundrums when it comes to coordinating care for people with mental health issues. We will also examine care coordination and continuity in the context of mental illness by delving into the nursing ethical code. Finally, we will discuss the socioeconomic factors that affect health that are part of Healthy People 2020 since they are crucial in determining how we approach care coordination. By the end of this presentation, we want to have given you a thorough grasp of care coordination, its effects on the healthcare sector, and its consequences for patient welfare.</a:t>
            </a:r>
          </a:p>
        </p:txBody>
      </p:sp>
      <p:sp>
        <p:nvSpPr>
          <p:cNvPr id="4" name="Slide Number Placeholder 3"/>
          <p:cNvSpPr>
            <a:spLocks noGrp="1"/>
          </p:cNvSpPr>
          <p:nvPr>
            <p:ph type="sldNum" sz="quarter" idx="5"/>
          </p:nvPr>
        </p:nvSpPr>
        <p:spPr/>
        <p:txBody>
          <a:bodyPr/>
          <a:lstStyle/>
          <a:p>
            <a:fld id="{4E54BA05-8552-4157-A979-7C92D75A4E71}" type="slidenum">
              <a:t>1</a:t>
            </a:fld>
            <a:endParaRPr lang="en-US"/>
          </a:p>
        </p:txBody>
      </p:sp>
    </p:spTree>
    <p:extLst>
      <p:ext uri="{BB962C8B-B14F-4D97-AF65-F5344CB8AC3E}">
        <p14:creationId xmlns:p14="http://schemas.microsoft.com/office/powerpoint/2010/main" val="3441130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idea of care coordination is an essential strategy in the delivery of modern healthcare. It involves the systematic orchestration of many aspects of a patient's care plan, according to the Association for Quality in Healthcare's (2019) definition. This procedure depends on a broad, multidisciplinary team of healthcare specialists working closely together and smoothly communicating information. Providing patients with great, patient-centered care that is both effective and cost-effective is the ultimate goal of care coordination. This strategy strives to improve patient outcomes, reduce duplication of effort, and improve the quality of care by coordinating the activities of healthcare providers. It does this by redefining the healthcare landscape in favor of a more comprehensive and efficient model of delivery.</a:t>
            </a:r>
            <a:endParaRPr lang="en-US"/>
          </a:p>
        </p:txBody>
      </p:sp>
      <p:sp>
        <p:nvSpPr>
          <p:cNvPr id="4" name="Slide Number Placeholder 3"/>
          <p:cNvSpPr>
            <a:spLocks noGrp="1"/>
          </p:cNvSpPr>
          <p:nvPr>
            <p:ph type="sldNum" sz="quarter" idx="5"/>
          </p:nvPr>
        </p:nvSpPr>
        <p:spPr/>
        <p:txBody>
          <a:bodyPr/>
          <a:lstStyle/>
          <a:p>
            <a:fld id="{4E54BA05-8552-4157-A979-7C92D75A4E71}" type="slidenum">
              <a:t>2</a:t>
            </a:fld>
            <a:endParaRPr lang="en-US"/>
          </a:p>
        </p:txBody>
      </p:sp>
    </p:spTree>
    <p:extLst>
      <p:ext uri="{BB962C8B-B14F-4D97-AF65-F5344CB8AC3E}">
        <p14:creationId xmlns:p14="http://schemas.microsoft.com/office/powerpoint/2010/main" val="651887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Care coordination is crucial in healthcare for several reasons. First, it reduces hospital visits, improving healthcare efficiency and freeing up resources for more urgent patients. Second, it streamlines medical treatments, reduces redundancy, and cuts costs. treatment coordination also ensures that patients receive well-rounded and tailored treatment, which improves health outcomes and patient satisfaction. Clearer and more effective communication among healthcare providers is essential for accurate diagnosis and treatment strategies. Finally, good care coordination eliminates unnecessary tests and treatments, saving patients time, money, and medical risks. In conclusion, care coordination is essential to modern healthcare, improving patient care, resource optimization, and health outcomes.</a:t>
            </a:r>
          </a:p>
        </p:txBody>
      </p:sp>
      <p:sp>
        <p:nvSpPr>
          <p:cNvPr id="4" name="Slide Number Placeholder 3"/>
          <p:cNvSpPr>
            <a:spLocks noGrp="1"/>
          </p:cNvSpPr>
          <p:nvPr>
            <p:ph type="sldNum" sz="quarter" idx="5"/>
          </p:nvPr>
        </p:nvSpPr>
        <p:spPr/>
        <p:txBody>
          <a:bodyPr/>
          <a:lstStyle/>
          <a:p>
            <a:fld id="{4E54BA05-8552-4157-A979-7C92D75A4E71}" type="slidenum">
              <a:t>3</a:t>
            </a:fld>
            <a:endParaRPr lang="en-US"/>
          </a:p>
        </p:txBody>
      </p:sp>
    </p:spTree>
    <p:extLst>
      <p:ext uri="{BB962C8B-B14F-4D97-AF65-F5344CB8AC3E}">
        <p14:creationId xmlns:p14="http://schemas.microsoft.com/office/powerpoint/2010/main" val="4113784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people dealing with mental illness, improving outcomes depends critically on the coordination of care. Patients can gain a variety of advantages by giving this element of treatment priority. First of all, it encourages the development of therapeutic connections that respect and reflect the particular aims and requirements of each patient, encouraging a more patient-centric approach to treatment. Additionally, care coordination allows easy access to a wide range of priceless resources, including support groups and medical specialists, enhancing the patient's overall experience with care. Additionally, it helps them on their path to sobriety, especially when substance misuse and mental health issues go hand in hand. According to Karam et al. in 2021, the implementation of care coordination ultimately gives all parties involved in the patient's care a greater sense of agency and responsibility. This collaborative approach not only promotes more effective treatment but also enhances people's prospects and general well-being as they navigate the complicated world of mental illness.</a:t>
            </a:r>
          </a:p>
        </p:txBody>
      </p:sp>
      <p:sp>
        <p:nvSpPr>
          <p:cNvPr id="4" name="Slide Number Placeholder 3"/>
          <p:cNvSpPr>
            <a:spLocks noGrp="1"/>
          </p:cNvSpPr>
          <p:nvPr>
            <p:ph type="sldNum" sz="quarter" idx="5"/>
          </p:nvPr>
        </p:nvSpPr>
        <p:spPr/>
        <p:txBody>
          <a:bodyPr/>
          <a:lstStyle/>
          <a:p>
            <a:fld id="{4E54BA05-8552-4157-A979-7C92D75A4E71}" type="slidenum">
              <a:t>4</a:t>
            </a:fld>
            <a:endParaRPr lang="en-US"/>
          </a:p>
        </p:txBody>
      </p:sp>
    </p:spTree>
    <p:extLst>
      <p:ext uri="{BB962C8B-B14F-4D97-AF65-F5344CB8AC3E}">
        <p14:creationId xmlns:p14="http://schemas.microsoft.com/office/powerpoint/2010/main" val="397492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pros and cons to having the government oversee care coordination. The Affordable Care Act (ACA) may have a substantial effect on people with mental health problems by expanding their access to effective treatments. This improves public health by focusing on a neglected yet essential part of medical care. In addition, the ACA's prohibition on excluding people based on their health status is a significant advance toward universal healthcare. However, there is a drawback to government engagement, which is that bureaucracy and incompetence may slow down care delivery. While the ACA has been helpful, there are still problems with healthcare that have not been fixed, such as the coverage gap for prescription medicines under Medicare. There is a nuanced trade-off between the advantages and disadvantages of government regulation in care coordination that must be taken into account. Carbajal, n.d.</a:t>
            </a:r>
          </a:p>
        </p:txBody>
      </p:sp>
      <p:sp>
        <p:nvSpPr>
          <p:cNvPr id="4" name="Slide Number Placeholder 3"/>
          <p:cNvSpPr>
            <a:spLocks noGrp="1"/>
          </p:cNvSpPr>
          <p:nvPr>
            <p:ph type="sldNum" sz="quarter" idx="5"/>
          </p:nvPr>
        </p:nvSpPr>
        <p:spPr/>
        <p:txBody>
          <a:bodyPr/>
          <a:lstStyle/>
          <a:p>
            <a:fld id="{4E54BA05-8552-4157-A979-7C92D75A4E71}" type="slidenum">
              <a:t>5</a:t>
            </a:fld>
            <a:endParaRPr lang="en-US"/>
          </a:p>
        </p:txBody>
      </p:sp>
    </p:spTree>
    <p:extLst>
      <p:ext uri="{BB962C8B-B14F-4D97-AF65-F5344CB8AC3E}">
        <p14:creationId xmlns:p14="http://schemas.microsoft.com/office/powerpoint/2010/main" val="1601814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major issue in modern healthcare is the potential harmful effect of government laws on care coordination. An important case in point is the Supreme Court decision from 2012, which allowed individual states to opt out of Medicaid expansion. This might make it more challenging for those with mental health conditions to get the care they need. There is a dire need for additional treatment options, and yet the present healthcare system is struggling to cope with a dearth of physicians, with almost none taking on new patients at the moment (Rosenbaum &amp; Wilensky, 2020). Because of the serious consequences for people's health and their ability to get the treatment they need, the government must immediately reform the restrictions that get in the way of effective care coordination.</a:t>
            </a:r>
          </a:p>
          <a:p>
            <a:endParaRPr lang="en-US" dirty="0">
              <a:cs typeface="Calibri"/>
            </a:endParaRPr>
          </a:p>
        </p:txBody>
      </p:sp>
      <p:sp>
        <p:nvSpPr>
          <p:cNvPr id="4" name="Slide Number Placeholder 3"/>
          <p:cNvSpPr>
            <a:spLocks noGrp="1"/>
          </p:cNvSpPr>
          <p:nvPr>
            <p:ph type="sldNum" sz="quarter" idx="5"/>
          </p:nvPr>
        </p:nvSpPr>
        <p:spPr/>
        <p:txBody>
          <a:bodyPr/>
          <a:lstStyle/>
          <a:p>
            <a:fld id="{4E54BA05-8552-4157-A979-7C92D75A4E71}" type="slidenum">
              <a:t>5</a:t>
            </a:fld>
            <a:endParaRPr lang="en-US"/>
          </a:p>
        </p:txBody>
      </p:sp>
    </p:spTree>
    <p:extLst>
      <p:ext uri="{BB962C8B-B14F-4D97-AF65-F5344CB8AC3E}">
        <p14:creationId xmlns:p14="http://schemas.microsoft.com/office/powerpoint/2010/main" val="2494614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Reforms that have improved mental health patient treatment must be recognized. For instance, the 2015 Bipartisan Budget Act provided significant funds to promote mental health services, early intervention, and quality. This act set a milestone by addressing mental health in US healthcare. The Substance Use Disorder Parity and Education Act has also helped ensure equitable care for those with substance use disorders, sometimes in conjunction with mental diseases. These measures have boosted mental health care accessible and reduced stigma, benefiting countless people seeking help.</a:t>
            </a:r>
          </a:p>
        </p:txBody>
      </p:sp>
      <p:sp>
        <p:nvSpPr>
          <p:cNvPr id="4" name="Slide Number Placeholder 3"/>
          <p:cNvSpPr>
            <a:spLocks noGrp="1"/>
          </p:cNvSpPr>
          <p:nvPr>
            <p:ph type="sldNum" sz="quarter" idx="5"/>
          </p:nvPr>
        </p:nvSpPr>
        <p:spPr/>
        <p:txBody>
          <a:bodyPr/>
          <a:lstStyle/>
          <a:p>
            <a:fld id="{4E54BA05-8552-4157-A979-7C92D75A4E71}" type="slidenum">
              <a:t>7</a:t>
            </a:fld>
            <a:endParaRPr lang="en-US"/>
          </a:p>
        </p:txBody>
      </p:sp>
    </p:spTree>
    <p:extLst>
      <p:ext uri="{BB962C8B-B14F-4D97-AF65-F5344CB8AC3E}">
        <p14:creationId xmlns:p14="http://schemas.microsoft.com/office/powerpoint/2010/main" val="3062115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Health Insurance Portability and Accountability Act (HIPAA) has significant and far-reaching effects on people with mental illness. In addition to facilitating the availability and affordability of health insurance, HIPAA also protects the privacy and confidentiality of individuals' mental health information and treatment. HIPAA ensures that sensitive mental health information remains confidential by enforcing stringent rules and standards on healthcare providers, insurers, and organizations. This reduces the possibility of stigmatization or discrimination. This legislation encourages increased confidence and accessibility within the mental healthcare system by enabling people living with mental illness to seek essential treatment without worrying that their private medical information would be exploited or revealed (Krzyzanowski &amp; Manson, 2022).</a:t>
            </a:r>
          </a:p>
          <a:p>
            <a:r>
              <a:rPr lang="en-US" dirty="0"/>
              <a:t> </a:t>
            </a:r>
            <a:endParaRPr lang="en-US" dirty="0">
              <a:cs typeface="Calibri"/>
            </a:endParaRPr>
          </a:p>
          <a:p>
            <a:r>
              <a:rPr lang="en-US" dirty="0"/>
              <a:t> </a:t>
            </a:r>
            <a:endParaRPr lang="en-US" dirty="0">
              <a:cs typeface="Calibri"/>
            </a:endParaRPr>
          </a:p>
          <a:p>
            <a:r>
              <a:rPr lang="en-US" dirty="0"/>
              <a:t> </a:t>
            </a:r>
            <a:endParaRPr lang="en-US" dirty="0">
              <a:cs typeface="Calibri"/>
            </a:endParaRPr>
          </a:p>
          <a:p>
            <a:r>
              <a:rPr lang="en-US" dirty="0"/>
              <a:t> </a:t>
            </a:r>
            <a:endParaRPr lang="en-US" dirty="0">
              <a:cs typeface="Calibri"/>
            </a:endParaRPr>
          </a:p>
          <a:p>
            <a:r>
              <a:rPr lang="en-US" dirty="0"/>
              <a:t>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E54BA05-8552-4157-A979-7C92D75A4E71}" type="slidenum">
              <a:t>8</a:t>
            </a:fld>
            <a:endParaRPr lang="en-US"/>
          </a:p>
        </p:txBody>
      </p:sp>
    </p:spTree>
    <p:extLst>
      <p:ext uri="{BB962C8B-B14F-4D97-AF65-F5344CB8AC3E}">
        <p14:creationId xmlns:p14="http://schemas.microsoft.com/office/powerpoint/2010/main" val="1142374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Care coordination is essential to providing patients with the best care and support. According to the Nurse's Code of Ethics, ethics guide this cooperation. Maintaining dignity in human connections involves respect and empathy for patients, trust, and good communication within the healthcare team. Respect for choice and independence emphasizes the idea that patients should have a say in their treatment decisions, honoring their autonomy and preferences. Healthcare providers must collaborate to consider all facets of a patient's well-being. Privacy is essential for protecting patients' medical data. Disruptions in care coordination can result from ethical issues including confidentiality and discrimination, emphasizing the necessity for strict ethical standards in healthcare delivery.</a:t>
            </a:r>
          </a:p>
        </p:txBody>
      </p:sp>
      <p:sp>
        <p:nvSpPr>
          <p:cNvPr id="4" name="Slide Number Placeholder 3"/>
          <p:cNvSpPr>
            <a:spLocks noGrp="1"/>
          </p:cNvSpPr>
          <p:nvPr>
            <p:ph type="sldNum" sz="quarter" idx="5"/>
          </p:nvPr>
        </p:nvSpPr>
        <p:spPr/>
        <p:txBody>
          <a:bodyPr/>
          <a:lstStyle/>
          <a:p>
            <a:fld id="{4E54BA05-8552-4157-A979-7C92D75A4E71}" type="slidenum">
              <a:t>9</a:t>
            </a:fld>
            <a:endParaRPr lang="en-US"/>
          </a:p>
        </p:txBody>
      </p:sp>
    </p:spTree>
    <p:extLst>
      <p:ext uri="{BB962C8B-B14F-4D97-AF65-F5344CB8AC3E}">
        <p14:creationId xmlns:p14="http://schemas.microsoft.com/office/powerpoint/2010/main" val="613210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three main objectives for achieving health in 2020 were to improve health equity, reduce health disparities, and improve people's general well-being. The goal of this purpose was to develop a society that promoted a condition of perfect health by making illnesses, disabilities, injury, and early death uncommon occurrences. Furthermore, the goal was to create communities that were safe and caring for everyone, understanding that one's surroundings have a significant impact on health outcomes. Promoting healthy behaviors and helping people reach their full potential were essential for achieving these goals, with an emphasis on personal growth and flourishing as essential components of a better and more equal future (Burggraf, 2020).</a:t>
            </a:r>
          </a:p>
          <a:p>
            <a:endParaRPr lang="en-US" dirty="0">
              <a:cs typeface="Calibri"/>
            </a:endParaRPr>
          </a:p>
        </p:txBody>
      </p:sp>
      <p:sp>
        <p:nvSpPr>
          <p:cNvPr id="4" name="Slide Number Placeholder 3"/>
          <p:cNvSpPr>
            <a:spLocks noGrp="1"/>
          </p:cNvSpPr>
          <p:nvPr>
            <p:ph type="sldNum" sz="quarter" idx="5"/>
          </p:nvPr>
        </p:nvSpPr>
        <p:spPr/>
        <p:txBody>
          <a:bodyPr/>
          <a:lstStyle/>
          <a:p>
            <a:fld id="{4E54BA05-8552-4157-A979-7C92D75A4E71}" type="slidenum">
              <a:t>10</a:t>
            </a:fld>
            <a:endParaRPr lang="en-US"/>
          </a:p>
        </p:txBody>
      </p:sp>
    </p:spTree>
    <p:extLst>
      <p:ext uri="{BB962C8B-B14F-4D97-AF65-F5344CB8AC3E}">
        <p14:creationId xmlns:p14="http://schemas.microsoft.com/office/powerpoint/2010/main" val="4040378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conclusion, enhancing health outcomes and elevating the quality of treatment in the realm of mental health necessitates a seamless coordination effort across the entire healthcare ecosystem. For people seeking mental health support, effective care coordination depends on the capacity of all pertinent disciplines to share precise information and engage in collaborative planning, especially when dealing with numerous entities like healthcare providers, organizations, and governmental agencies. To improve outcomes for persons who struggle with mental wellbeing, it is crucial to remove organizational and legal constraints that prevent the exchange of vital patient information, such as prescription drug information and results of mental health tests. The complexity of setting up care for people with mental health issues emphasizes how crucial this effort is. I appreciate you giving me your time today, and I am happy to answer any queries you might have.</a:t>
            </a:r>
          </a:p>
        </p:txBody>
      </p:sp>
      <p:sp>
        <p:nvSpPr>
          <p:cNvPr id="4" name="Slide Number Placeholder 3"/>
          <p:cNvSpPr>
            <a:spLocks noGrp="1"/>
          </p:cNvSpPr>
          <p:nvPr>
            <p:ph type="sldNum" sz="quarter" idx="5"/>
          </p:nvPr>
        </p:nvSpPr>
        <p:spPr/>
        <p:txBody>
          <a:bodyPr/>
          <a:lstStyle/>
          <a:p>
            <a:fld id="{4E54BA05-8552-4157-A979-7C92D75A4E71}" type="slidenum">
              <a:t>11</a:t>
            </a:fld>
            <a:endParaRPr lang="en-US"/>
          </a:p>
        </p:txBody>
      </p:sp>
    </p:spTree>
    <p:extLst>
      <p:ext uri="{BB962C8B-B14F-4D97-AF65-F5344CB8AC3E}">
        <p14:creationId xmlns:p14="http://schemas.microsoft.com/office/powerpoint/2010/main" val="3508357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schemeClr>
            </a:gs>
            <a:gs pos="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8CEB95-EAF8-1892-8434-5EAEECA3C546}"/>
              </a:ext>
            </a:extLst>
          </p:cNvPr>
          <p:cNvSpPr>
            <a:spLocks noGrp="1"/>
          </p:cNvSpPr>
          <p:nvPr>
            <p:ph type="title"/>
          </p:nvPr>
        </p:nvSpPr>
        <p:spPr>
          <a:xfrm>
            <a:off x="1171074" y="1396686"/>
            <a:ext cx="3240506" cy="4064628"/>
          </a:xfrm>
        </p:spPr>
        <p:txBody>
          <a:bodyPr>
            <a:normAutofit/>
          </a:bodyPr>
          <a:lstStyle/>
          <a:p>
            <a:r>
              <a:rPr lang="en-US" b="1">
                <a:solidFill>
                  <a:srgbClr val="FFFFFF"/>
                </a:solidFill>
                <a:ea typeface="+mj-lt"/>
                <a:cs typeface="+mj-lt"/>
              </a:rPr>
              <a:t>Agenda and Outcomes</a:t>
            </a:r>
            <a:endParaRPr lang="en-US"/>
          </a:p>
          <a:p>
            <a:endParaRPr lang="en-US">
              <a:solidFill>
                <a:srgbClr val="FFFFFF"/>
              </a:solidFill>
              <a:ea typeface="Calibri Light"/>
              <a:cs typeface="Calibri Light"/>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B993AB2-CF1A-6029-232D-1169A3907DC6}"/>
              </a:ext>
            </a:extLst>
          </p:cNvPr>
          <p:cNvSpPr>
            <a:spLocks noGrp="1"/>
          </p:cNvSpPr>
          <p:nvPr>
            <p:ph idx="1"/>
          </p:nvPr>
        </p:nvSpPr>
        <p:spPr>
          <a:xfrm>
            <a:off x="5370153" y="1526033"/>
            <a:ext cx="5536397" cy="3935281"/>
          </a:xfrm>
        </p:spPr>
        <p:txBody>
          <a:bodyPr vert="horz" lIns="91440" tIns="45720" rIns="91440" bIns="45720" rtlCol="0" anchor="t">
            <a:normAutofit fontScale="47500" lnSpcReduction="20000"/>
          </a:bodyPr>
          <a:lstStyle/>
          <a:p>
            <a:r>
              <a:rPr lang="en-US" dirty="0">
                <a:latin typeface="Times New Roman"/>
                <a:cs typeface="Times New Roman"/>
              </a:rPr>
              <a:t>Greetings, and welcome to the day. First, thank you for your time and for discussing care coordination with me. This presentation will introduce care coordination and its possible usage in your business. This essay will explore mental health care coordination and continuity. Additionally, it will examine how government restrictions and the code of ethics affect these factors.</a:t>
            </a:r>
            <a:endParaRPr lang="en-US" dirty="0">
              <a:cs typeface="Calibri"/>
            </a:endParaRPr>
          </a:p>
          <a:p>
            <a:r>
              <a:rPr lang="en-US" dirty="0">
                <a:latin typeface="Times New Roman"/>
                <a:cs typeface="Times New Roman"/>
              </a:rPr>
              <a:t>Care coordination: a definition.</a:t>
            </a:r>
            <a:endParaRPr lang="en-US" dirty="0"/>
          </a:p>
          <a:p>
            <a:r>
              <a:rPr lang="en-US" dirty="0">
                <a:latin typeface="Times New Roman"/>
                <a:cs typeface="Times New Roman"/>
              </a:rPr>
              <a:t>Identifying care coordination's primary objective.</a:t>
            </a:r>
            <a:endParaRPr lang="en-US" dirty="0"/>
          </a:p>
          <a:p>
            <a:r>
              <a:rPr lang="en-US" dirty="0">
                <a:latin typeface="Times New Roman"/>
                <a:cs typeface="Times New Roman"/>
              </a:rPr>
              <a:t> Explanation of the value of care coordination.</a:t>
            </a:r>
            <a:endParaRPr lang="en-US" dirty="0"/>
          </a:p>
          <a:p>
            <a:r>
              <a:rPr lang="en-US" dirty="0">
                <a:latin typeface="Times New Roman"/>
                <a:cs typeface="Times New Roman"/>
              </a:rPr>
              <a:t>Improving mental health outcomes via care coordination is the topic at hand.</a:t>
            </a:r>
            <a:endParaRPr lang="en-US" dirty="0"/>
          </a:p>
          <a:p>
            <a:r>
              <a:rPr lang="en-US" dirty="0">
                <a:latin typeface="Times New Roman"/>
                <a:cs typeface="Times New Roman"/>
              </a:rPr>
              <a:t>Assessing the impact of regulations on care coordination, including:</a:t>
            </a:r>
            <a:endParaRPr lang="en-US" dirty="0"/>
          </a:p>
          <a:p>
            <a:r>
              <a:rPr lang="en-US" dirty="0">
                <a:latin typeface="Times New Roman"/>
                <a:cs typeface="Times New Roman"/>
              </a:rPr>
              <a:t>Locating provisions in federal, state, and regional policies that provide moral challenges in coordinating treatment for people with mental health issues.</a:t>
            </a:r>
            <a:endParaRPr lang="en-US" dirty="0"/>
          </a:p>
          <a:p>
            <a:r>
              <a:rPr lang="en-US" dirty="0">
                <a:latin typeface="Times New Roman"/>
                <a:cs typeface="Times New Roman"/>
              </a:rPr>
              <a:t>Care coordination and continuity for people with mental illness are inquiry topics in this nursing ethical code analysis.</a:t>
            </a:r>
            <a:endParaRPr lang="en-US" dirty="0"/>
          </a:p>
          <a:p>
            <a:r>
              <a:rPr lang="en-US" dirty="0">
                <a:latin typeface="Times New Roman"/>
                <a:cs typeface="Times New Roman"/>
              </a:rPr>
              <a:t> Examining the Healthy People 2020's socioeconomic determinants of health.</a:t>
            </a:r>
            <a:endParaRPr lang="en-US" dirty="0"/>
          </a:p>
          <a:p>
            <a:endParaRPr lang="en-US" dirty="0">
              <a:ea typeface="Calibri"/>
              <a:cs typeface="Calibri"/>
            </a:endParaRPr>
          </a:p>
        </p:txBody>
      </p:sp>
    </p:spTree>
    <p:extLst>
      <p:ext uri="{BB962C8B-B14F-4D97-AF65-F5344CB8AC3E}">
        <p14:creationId xmlns:p14="http://schemas.microsoft.com/office/powerpoint/2010/main" val="4071338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E73EB10-AEDA-42B9-9D11-54E59B48D4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Arc 18">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itle 1">
            <a:extLst>
              <a:ext uri="{FF2B5EF4-FFF2-40B4-BE49-F238E27FC236}">
                <a16:creationId xmlns:a16="http://schemas.microsoft.com/office/drawing/2014/main" id="{5F62CDE9-5088-A90A-2657-3ADD554D94C8}"/>
              </a:ext>
            </a:extLst>
          </p:cNvPr>
          <p:cNvSpPr>
            <a:spLocks noGrp="1"/>
          </p:cNvSpPr>
          <p:nvPr>
            <p:ph type="title"/>
          </p:nvPr>
        </p:nvSpPr>
        <p:spPr>
          <a:xfrm>
            <a:off x="838200" y="365125"/>
            <a:ext cx="10515599" cy="1325563"/>
          </a:xfrm>
        </p:spPr>
        <p:txBody>
          <a:bodyPr>
            <a:normAutofit/>
          </a:bodyPr>
          <a:lstStyle/>
          <a:p>
            <a:r>
              <a:rPr lang="en-US" b="1">
                <a:latin typeface="Times New Roman"/>
                <a:cs typeface="Times New Roman"/>
              </a:rPr>
              <a:t>The Concept of Care Coordination</a:t>
            </a:r>
            <a:endParaRPr lang="en-US"/>
          </a:p>
          <a:p>
            <a:endParaRPr lang="en-US">
              <a:ea typeface="Calibri Light"/>
              <a:cs typeface="Calibri Light"/>
            </a:endParaRPr>
          </a:p>
        </p:txBody>
      </p:sp>
      <p:sp>
        <p:nvSpPr>
          <p:cNvPr id="3" name="Content Placeholder 2">
            <a:extLst>
              <a:ext uri="{FF2B5EF4-FFF2-40B4-BE49-F238E27FC236}">
                <a16:creationId xmlns:a16="http://schemas.microsoft.com/office/drawing/2014/main" id="{0764C86B-17D5-9D67-218C-49017AF32F06}"/>
              </a:ext>
            </a:extLst>
          </p:cNvPr>
          <p:cNvSpPr>
            <a:spLocks noGrp="1"/>
          </p:cNvSpPr>
          <p:nvPr>
            <p:ph idx="1"/>
          </p:nvPr>
        </p:nvSpPr>
        <p:spPr>
          <a:xfrm>
            <a:off x="1288774" y="1897160"/>
            <a:ext cx="10425436" cy="4351338"/>
          </a:xfrm>
        </p:spPr>
        <p:txBody>
          <a:bodyPr vert="horz" lIns="91440" tIns="45720" rIns="91440" bIns="45720" rtlCol="0" anchor="t">
            <a:normAutofit/>
          </a:bodyPr>
          <a:lstStyle/>
          <a:p>
            <a:r>
              <a:rPr lang="en-US" sz="2200">
                <a:latin typeface="Times New Roman"/>
                <a:ea typeface="Calibri"/>
                <a:cs typeface="Times New Roman"/>
              </a:rPr>
              <a:t>According to the Association for Quality in Healthcare (2019), "care coordinated" is the primary care practice of systematically arranging several aspects of a patient's care plan. </a:t>
            </a:r>
            <a:endParaRPr lang="en-US" sz="2200">
              <a:ea typeface="Calibri"/>
              <a:cs typeface="Calibri"/>
            </a:endParaRPr>
          </a:p>
          <a:p>
            <a:r>
              <a:rPr lang="en-US" sz="2200">
                <a:latin typeface="Times New Roman"/>
                <a:ea typeface="Calibri"/>
                <a:cs typeface="Times New Roman"/>
              </a:rPr>
              <a:t>The close cooperation and exchange sharing of knowledge among an individual's multidisciplinary team to promote more efficient and secure care.</a:t>
            </a:r>
            <a:endParaRPr lang="en-US"/>
          </a:p>
          <a:p>
            <a:r>
              <a:rPr lang="en-US" sz="2200">
                <a:latin typeface="Times New Roman"/>
                <a:ea typeface="Calibri"/>
                <a:cs typeface="Times New Roman"/>
              </a:rPr>
              <a:t>The main objective of healthcare coordination is to provide outstanding care that is patient-focused at a reasonable cost.</a:t>
            </a:r>
            <a:endParaRPr lang="en-US"/>
          </a:p>
          <a:p>
            <a:endParaRPr lang="en-US" sz="2200">
              <a:ea typeface="Calibri"/>
              <a:cs typeface="Calibri"/>
            </a:endParaRPr>
          </a:p>
        </p:txBody>
      </p:sp>
    </p:spTree>
    <p:extLst>
      <p:ext uri="{BB962C8B-B14F-4D97-AF65-F5344CB8AC3E}">
        <p14:creationId xmlns:p14="http://schemas.microsoft.com/office/powerpoint/2010/main" val="3628912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C0214AB-63CF-B7B5-F75E-266FBA877593}"/>
              </a:ext>
            </a:extLst>
          </p:cNvPr>
          <p:cNvSpPr>
            <a:spLocks noGrp="1"/>
          </p:cNvSpPr>
          <p:nvPr>
            <p:ph type="title"/>
          </p:nvPr>
        </p:nvSpPr>
        <p:spPr>
          <a:xfrm>
            <a:off x="838201" y="3135377"/>
            <a:ext cx="3981854" cy="3079154"/>
          </a:xfrm>
        </p:spPr>
        <p:txBody>
          <a:bodyPr>
            <a:normAutofit fontScale="90000"/>
          </a:bodyPr>
          <a:lstStyle/>
          <a:p>
            <a:r>
              <a:rPr lang="en-US" sz="4100" b="1">
                <a:latin typeface="Times New Roman"/>
                <a:ea typeface="Calibri Light"/>
                <a:cs typeface="Times New Roman"/>
              </a:rPr>
              <a:t>Care coordination is crucial for many reasons, including but not limited to the following:</a:t>
            </a:r>
            <a:endParaRPr lang="en-US"/>
          </a:p>
          <a:p>
            <a:endParaRPr lang="en-US" sz="4100">
              <a:ea typeface="Calibri Light"/>
              <a:cs typeface="Calibri Light"/>
            </a:endParaRPr>
          </a:p>
        </p:txBody>
      </p:sp>
      <p:sp>
        <p:nvSpPr>
          <p:cNvPr id="36" name="Arc 35">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graphicFrame>
        <p:nvGraphicFramePr>
          <p:cNvPr id="38" name="Content Placeholder 2">
            <a:extLst>
              <a:ext uri="{FF2B5EF4-FFF2-40B4-BE49-F238E27FC236}">
                <a16:creationId xmlns:a16="http://schemas.microsoft.com/office/drawing/2014/main" id="{79E6B4A8-45B5-30EF-A973-152AA005B0C0}"/>
              </a:ext>
            </a:extLst>
          </p:cNvPr>
          <p:cNvGraphicFramePr>
            <a:graphicFrameLocks noGrp="1"/>
          </p:cNvGraphicFramePr>
          <p:nvPr>
            <p:ph idx="1"/>
          </p:nvPr>
        </p:nvGraphicFramePr>
        <p:xfrm>
          <a:off x="4970835" y="1467603"/>
          <a:ext cx="6382966" cy="539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3354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155809-F76C-4687-3A75-CF0C7801808F}"/>
              </a:ext>
            </a:extLst>
          </p:cNvPr>
          <p:cNvSpPr>
            <a:spLocks noGrp="1"/>
          </p:cNvSpPr>
          <p:nvPr>
            <p:ph type="title"/>
          </p:nvPr>
        </p:nvSpPr>
        <p:spPr>
          <a:xfrm>
            <a:off x="686834" y="1153572"/>
            <a:ext cx="3200400" cy="4461163"/>
          </a:xfrm>
        </p:spPr>
        <p:txBody>
          <a:bodyPr>
            <a:normAutofit/>
          </a:bodyPr>
          <a:lstStyle/>
          <a:p>
            <a:r>
              <a:rPr lang="en-US" sz="3100" b="1">
                <a:solidFill>
                  <a:srgbClr val="FFFFFF"/>
                </a:solidFill>
                <a:latin typeface="Times New Roman"/>
                <a:ea typeface="Calibri Light"/>
                <a:cs typeface="Times New Roman"/>
              </a:rPr>
              <a:t>Coordination of care improves outcomes for patients with mental illness. For your patients, what are the benefits of care coordination:</a:t>
            </a:r>
            <a:endParaRPr lang="en-US" sz="3100">
              <a:solidFill>
                <a:srgbClr val="FFFFFF"/>
              </a:solidFill>
              <a:latin typeface="Calibri Light" panose="020F0302020204030204"/>
              <a:ea typeface="Calibri Light"/>
              <a:cs typeface="Calibri Light" panose="020F0302020204030204"/>
            </a:endParaRPr>
          </a:p>
          <a:p>
            <a:endParaRPr lang="en-US" sz="3100" b="1">
              <a:solidFill>
                <a:srgbClr val="FFFFFF"/>
              </a:solidFill>
              <a:latin typeface="Times New Roman"/>
              <a:ea typeface="Calibri Light"/>
              <a:cs typeface="Times New Roman"/>
            </a:endParaRPr>
          </a:p>
          <a:p>
            <a:endParaRPr lang="en-US" sz="3100">
              <a:solidFill>
                <a:srgbClr val="FFFFFF"/>
              </a:solidFill>
              <a:ea typeface="Calibri Light"/>
              <a:cs typeface="Calibri Light"/>
            </a:endParaRP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0BACB7A-3564-9D0F-DA84-688DFA73B3A7}"/>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1800">
                <a:ea typeface="Calibri"/>
                <a:cs typeface="Calibri"/>
              </a:rPr>
              <a:t>Facilitates the development of therapeutic connections that consider each patient's individual goals.</a:t>
            </a:r>
          </a:p>
          <a:p>
            <a:r>
              <a:rPr lang="en-US" sz="1800">
                <a:ea typeface="Calibri"/>
                <a:cs typeface="Calibri"/>
              </a:rPr>
              <a:t>Offers convenient access to a wide range of valuable resources.</a:t>
            </a:r>
            <a:endParaRPr lang="en-US" sz="1800"/>
          </a:p>
          <a:p>
            <a:r>
              <a:rPr lang="en-US" sz="1800">
                <a:ea typeface="Calibri"/>
                <a:cs typeface="Calibri"/>
              </a:rPr>
              <a:t> Facilitates their progress towards sobriety.</a:t>
            </a:r>
            <a:endParaRPr lang="en-US" sz="1800"/>
          </a:p>
          <a:p>
            <a:r>
              <a:rPr lang="en-US" sz="1800">
                <a:ea typeface="Calibri"/>
                <a:cs typeface="Calibri"/>
              </a:rPr>
              <a:t> Gives everyone engaged in the patient's care more agency and responsibility (Karam et al., 2021).</a:t>
            </a:r>
            <a:endParaRPr lang="en-US" sz="1800"/>
          </a:p>
          <a:p>
            <a:r>
              <a:rPr lang="en-US" sz="1800" b="1">
                <a:latin typeface="Times New Roman"/>
                <a:ea typeface="Calibri"/>
                <a:cs typeface="Times New Roman"/>
              </a:rPr>
              <a:t>Principles of good care coordination:</a:t>
            </a:r>
            <a:endParaRPr lang="en-US" sz="1800">
              <a:ea typeface="Calibri"/>
              <a:cs typeface="Calibri"/>
            </a:endParaRPr>
          </a:p>
          <a:p>
            <a:r>
              <a:rPr lang="en-US" sz="1800">
                <a:latin typeface="Times New Roman"/>
                <a:ea typeface="Calibri"/>
                <a:cs typeface="Times New Roman"/>
              </a:rPr>
              <a:t>Listens to the patient's priorities.</a:t>
            </a:r>
            <a:endParaRPr lang="en-US" sz="1800"/>
          </a:p>
          <a:p>
            <a:r>
              <a:rPr lang="en-US" sz="1800">
                <a:latin typeface="Times New Roman"/>
                <a:ea typeface="Calibri"/>
                <a:cs typeface="Times New Roman"/>
              </a:rPr>
              <a:t>Offers preventative care coordination amongst family members.</a:t>
            </a:r>
            <a:endParaRPr lang="en-US" sz="1800"/>
          </a:p>
          <a:p>
            <a:r>
              <a:rPr lang="en-US" sz="1800">
                <a:latin typeface="Times New Roman"/>
                <a:ea typeface="Calibri"/>
                <a:cs typeface="Times New Roman"/>
              </a:rPr>
              <a:t>Provides services in a coordinated manner based on empirical data.</a:t>
            </a:r>
            <a:endParaRPr lang="en-US" sz="1800"/>
          </a:p>
          <a:p>
            <a:r>
              <a:rPr lang="en-US" sz="1800" b="1">
                <a:latin typeface="Times New Roman"/>
                <a:ea typeface="Calibri"/>
                <a:cs typeface="Times New Roman"/>
              </a:rPr>
              <a:t>What is the goal:</a:t>
            </a:r>
            <a:endParaRPr lang="en-US" sz="1800"/>
          </a:p>
          <a:p>
            <a:r>
              <a:rPr lang="en-US" sz="1800">
                <a:latin typeface="Times New Roman"/>
                <a:ea typeface="Calibri"/>
                <a:cs typeface="Times New Roman"/>
              </a:rPr>
              <a:t>Restore normal functioning and health.</a:t>
            </a:r>
            <a:endParaRPr lang="en-US" sz="1800"/>
          </a:p>
          <a:p>
            <a:r>
              <a:rPr lang="en-US" sz="1800">
                <a:latin typeface="Times New Roman"/>
                <a:ea typeface="Calibri"/>
                <a:cs typeface="Times New Roman"/>
              </a:rPr>
              <a:t> Lessen the likelihood of their "dropping through the gaps" (Karam et al., 2021).</a:t>
            </a:r>
            <a:endParaRPr lang="en-US" sz="1800"/>
          </a:p>
          <a:p>
            <a:endParaRPr lang="en-US" sz="1800">
              <a:ea typeface="Calibri"/>
              <a:cs typeface="Calibri"/>
            </a:endParaRPr>
          </a:p>
          <a:p>
            <a:endParaRPr lang="en-US" sz="1800">
              <a:ea typeface="Calibri"/>
              <a:cs typeface="Calibri"/>
            </a:endParaRPr>
          </a:p>
        </p:txBody>
      </p:sp>
    </p:spTree>
    <p:extLst>
      <p:ext uri="{BB962C8B-B14F-4D97-AF65-F5344CB8AC3E}">
        <p14:creationId xmlns:p14="http://schemas.microsoft.com/office/powerpoint/2010/main" val="436475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6292E-EA5F-7B37-ED71-A15E26811A1D}"/>
              </a:ext>
            </a:extLst>
          </p:cNvPr>
          <p:cNvSpPr>
            <a:spLocks noGrp="1"/>
          </p:cNvSpPr>
          <p:nvPr>
            <p:ph type="title"/>
          </p:nvPr>
        </p:nvSpPr>
        <p:spPr>
          <a:xfrm>
            <a:off x="838200" y="365125"/>
            <a:ext cx="5558489" cy="1325563"/>
          </a:xfrm>
        </p:spPr>
        <p:txBody>
          <a:bodyPr>
            <a:normAutofit fontScale="90000"/>
          </a:bodyPr>
          <a:lstStyle/>
          <a:p>
            <a:r>
              <a:rPr lang="en-US" sz="4000" b="1">
                <a:ea typeface="Calibri Light" panose="020F0302020204030204"/>
                <a:cs typeface="Calibri Light" panose="020F0302020204030204"/>
              </a:rPr>
              <a:t>The Pros and Cons of Government Regulation of Care Coordination</a:t>
            </a:r>
            <a:endParaRPr lang="en-US"/>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202AF85-9EA9-FF7A-F81E-6890C6D42D83}"/>
              </a:ext>
            </a:extLst>
          </p:cNvPr>
          <p:cNvSpPr>
            <a:spLocks noGrp="1"/>
          </p:cNvSpPr>
          <p:nvPr>
            <p:ph idx="1"/>
          </p:nvPr>
        </p:nvSpPr>
        <p:spPr>
          <a:xfrm>
            <a:off x="838200" y="1825625"/>
            <a:ext cx="5558489" cy="4351338"/>
          </a:xfrm>
        </p:spPr>
        <p:txBody>
          <a:bodyPr vert="horz" lIns="91440" tIns="45720" rIns="91440" bIns="45720" rtlCol="0" anchor="t">
            <a:normAutofit/>
          </a:bodyPr>
          <a:lstStyle/>
          <a:p>
            <a:r>
              <a:rPr lang="en-US" sz="2000">
                <a:latin typeface="Times New Roman"/>
                <a:ea typeface="Calibri"/>
                <a:cs typeface="Times New Roman"/>
              </a:rPr>
              <a:t>According to this article, the Affordable Care Act (ACA) may affect mental health patients.</a:t>
            </a:r>
            <a:endParaRPr lang="en-US" sz="2000">
              <a:ea typeface="Calibri"/>
              <a:cs typeface="Calibri"/>
            </a:endParaRPr>
          </a:p>
          <a:p>
            <a:r>
              <a:rPr lang="en-US" sz="2000">
                <a:latin typeface="Times New Roman"/>
                <a:ea typeface="Calibri"/>
                <a:cs typeface="Times New Roman"/>
              </a:rPr>
              <a:t>Patients seeking mental health therapies would have better access.</a:t>
            </a:r>
            <a:endParaRPr lang="en-US"/>
          </a:p>
          <a:p>
            <a:r>
              <a:rPr lang="en-US" sz="2000">
                <a:latin typeface="Times New Roman"/>
                <a:ea typeface="Calibri"/>
                <a:cs typeface="Times New Roman"/>
              </a:rPr>
              <a:t>Enhancing public well-being will improve.</a:t>
            </a:r>
            <a:endParaRPr lang="en-US"/>
          </a:p>
          <a:p>
            <a:r>
              <a:rPr lang="en-US" sz="2000">
                <a:latin typeface="Times New Roman"/>
                <a:ea typeface="Calibri"/>
                <a:cs typeface="Times New Roman"/>
              </a:rPr>
              <a:t>Pre-existing conditions will not be grounds for denying someone health insurance coverage (Carbajal, n.d.).</a:t>
            </a:r>
            <a:endParaRPr lang="en-US"/>
          </a:p>
          <a:p>
            <a:r>
              <a:rPr lang="en-US" sz="2000">
                <a:latin typeface="Times New Roman"/>
                <a:ea typeface="Calibri"/>
                <a:cs typeface="Times New Roman"/>
              </a:rPr>
              <a:t>Medicare's coverage gap for prescription drugs is still closed.</a:t>
            </a:r>
            <a:endParaRPr lang="en-US"/>
          </a:p>
          <a:p>
            <a:endParaRPr lang="en-US" sz="2000">
              <a:ea typeface="Calibri"/>
              <a:cs typeface="Calibri"/>
            </a:endParaRP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641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37E67-3692-C232-14F4-03A6B5F07BB6}"/>
              </a:ext>
            </a:extLst>
          </p:cNvPr>
          <p:cNvSpPr>
            <a:spLocks noGrp="1"/>
          </p:cNvSpPr>
          <p:nvPr>
            <p:ph type="title"/>
          </p:nvPr>
        </p:nvSpPr>
        <p:spPr>
          <a:xfrm>
            <a:off x="686834" y="591344"/>
            <a:ext cx="3200400" cy="5585619"/>
          </a:xfrm>
        </p:spPr>
        <p:txBody>
          <a:bodyPr>
            <a:normAutofit/>
          </a:bodyPr>
          <a:lstStyle/>
          <a:p>
            <a:r>
              <a:rPr lang="en-US" b="1">
                <a:solidFill>
                  <a:srgbClr val="FFFFFF"/>
                </a:solidFill>
                <a:latin typeface="Times New Roman"/>
                <a:ea typeface="Calibri Light"/>
                <a:cs typeface="Times New Roman"/>
              </a:rPr>
              <a:t>The Negative Impact of Government Regulations on Care Coordination and Why It Matters</a:t>
            </a:r>
            <a:endParaRPr lang="en-US"/>
          </a:p>
          <a:p>
            <a:endParaRPr lang="en-US">
              <a:solidFill>
                <a:srgbClr val="FFFFFF"/>
              </a:solidFill>
              <a:ea typeface="Calibri Light"/>
              <a:cs typeface="Calibri Light"/>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4BF82F-A352-2553-9E26-DB885881104D}"/>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600">
                <a:latin typeface="Times New Roman"/>
                <a:ea typeface="Calibri"/>
                <a:cs typeface="Times New Roman"/>
              </a:rPr>
              <a:t>Since the Supreme Court's 2012 rule empowers states to decline to expand Medicaid, it may be more difficult to get treatment or care for disorders related to mental health. </a:t>
            </a:r>
            <a:endParaRPr lang="en-US" sz="2600">
              <a:ea typeface="Calibri"/>
              <a:cs typeface="Calibri"/>
            </a:endParaRPr>
          </a:p>
          <a:p>
            <a:r>
              <a:rPr lang="en-US" sz="2600">
                <a:latin typeface="Times New Roman"/>
                <a:ea typeface="Calibri"/>
                <a:cs typeface="Times New Roman"/>
              </a:rPr>
              <a:t> Need for more availability of therapies. </a:t>
            </a:r>
            <a:endParaRPr lang="en-US"/>
          </a:p>
          <a:p>
            <a:r>
              <a:rPr lang="en-US" sz="2600">
                <a:latin typeface="Times New Roman"/>
                <a:ea typeface="Calibri"/>
                <a:cs typeface="Times New Roman"/>
              </a:rPr>
              <a:t> There is a severe shortage of doctors, and none are currently taking on new patients (Rosenbaum &amp; Wilensky, 2020).</a:t>
            </a:r>
            <a:endParaRPr lang="en-US"/>
          </a:p>
          <a:p>
            <a:endParaRPr lang="en-US" sz="2600">
              <a:ea typeface="Calibri"/>
              <a:cs typeface="Calibri"/>
            </a:endParaRPr>
          </a:p>
        </p:txBody>
      </p:sp>
    </p:spTree>
    <p:extLst>
      <p:ext uri="{BB962C8B-B14F-4D97-AF65-F5344CB8AC3E}">
        <p14:creationId xmlns:p14="http://schemas.microsoft.com/office/powerpoint/2010/main" val="453035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BF712B-FD92-F4CF-F93A-13985EB399F7}"/>
              </a:ext>
            </a:extLst>
          </p:cNvPr>
          <p:cNvSpPr>
            <a:spLocks noGrp="1"/>
          </p:cNvSpPr>
          <p:nvPr>
            <p:ph type="title"/>
          </p:nvPr>
        </p:nvSpPr>
        <p:spPr>
          <a:xfrm>
            <a:off x="1389278" y="1233241"/>
            <a:ext cx="3240506" cy="4064628"/>
          </a:xfrm>
        </p:spPr>
        <p:txBody>
          <a:bodyPr>
            <a:normAutofit/>
          </a:bodyPr>
          <a:lstStyle/>
          <a:p>
            <a:r>
              <a:rPr lang="en-US" b="1">
                <a:solidFill>
                  <a:srgbClr val="FFFFFF"/>
                </a:solidFill>
                <a:latin typeface="Times New Roman"/>
                <a:ea typeface="Calibri Light"/>
                <a:cs typeface="Times New Roman"/>
              </a:rPr>
              <a:t>Reforms in Mental Health</a:t>
            </a:r>
            <a:endParaRPr lang="en-US"/>
          </a:p>
          <a:p>
            <a:endParaRPr lang="en-US">
              <a:solidFill>
                <a:srgbClr val="FFFFFF"/>
              </a:solidFill>
              <a:ea typeface="Calibri Light"/>
              <a:cs typeface="Calibri Light"/>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5DF23F6-EAE7-B8FF-00B3-64760D31113E}"/>
              </a:ext>
            </a:extLst>
          </p:cNvPr>
          <p:cNvSpPr>
            <a:spLocks noGrp="1"/>
          </p:cNvSpPr>
          <p:nvPr>
            <p:ph idx="1"/>
          </p:nvPr>
        </p:nvSpPr>
        <p:spPr>
          <a:xfrm>
            <a:off x="6096000" y="820880"/>
            <a:ext cx="5257799" cy="4889350"/>
          </a:xfrm>
        </p:spPr>
        <p:txBody>
          <a:bodyPr vert="horz" lIns="91440" tIns="45720" rIns="91440" bIns="45720" rtlCol="0" anchor="t">
            <a:normAutofit/>
          </a:bodyPr>
          <a:lstStyle/>
          <a:p>
            <a:r>
              <a:rPr lang="en-US">
                <a:latin typeface="Times New Roman"/>
                <a:ea typeface="Calibri"/>
                <a:cs typeface="Times New Roman"/>
              </a:rPr>
              <a:t>Let us explore successful improvements in mental health care and how they have benefited patients with mental illness.</a:t>
            </a:r>
            <a:endParaRPr lang="en-US">
              <a:ea typeface="Calibri"/>
              <a:cs typeface="Calibri"/>
            </a:endParaRPr>
          </a:p>
          <a:p>
            <a:r>
              <a:rPr lang="en-US">
                <a:latin typeface="Times New Roman"/>
                <a:ea typeface="Calibri"/>
                <a:cs typeface="Times New Roman"/>
              </a:rPr>
              <a:t>The Bipartisan Budget Act of 2015</a:t>
            </a:r>
            <a:endParaRPr lang="en-US"/>
          </a:p>
          <a:p>
            <a:r>
              <a:rPr lang="en-US">
                <a:latin typeface="Times New Roman"/>
                <a:ea typeface="Calibri"/>
                <a:cs typeface="Times New Roman"/>
              </a:rPr>
              <a:t>The Substance Use Disorder Parity and Education Act</a:t>
            </a:r>
            <a:endParaRPr lang="en-US"/>
          </a:p>
          <a:p>
            <a:endParaRPr lang="en-US">
              <a:ea typeface="Calibri"/>
              <a:cs typeface="Calibri"/>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10100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99E300-4F02-A030-F9A6-A0083DB6EFA3}"/>
              </a:ext>
            </a:extLst>
          </p:cNvPr>
          <p:cNvSpPr>
            <a:spLocks noGrp="1"/>
          </p:cNvSpPr>
          <p:nvPr>
            <p:ph type="title"/>
          </p:nvPr>
        </p:nvSpPr>
        <p:spPr>
          <a:xfrm>
            <a:off x="1171074" y="1396686"/>
            <a:ext cx="3240506" cy="4064628"/>
          </a:xfrm>
        </p:spPr>
        <p:txBody>
          <a:bodyPr>
            <a:normAutofit/>
          </a:bodyPr>
          <a:lstStyle/>
          <a:p>
            <a:r>
              <a:rPr lang="en-US" b="1">
                <a:solidFill>
                  <a:srgbClr val="FFFFFF"/>
                </a:solidFill>
                <a:latin typeface="Times New Roman"/>
                <a:ea typeface="Calibri Light"/>
                <a:cs typeface="Times New Roman"/>
              </a:rPr>
              <a:t>The Implications of HIPPA for People with Mental Illness</a:t>
            </a:r>
            <a:endParaRPr lang="en-US">
              <a:solidFill>
                <a:srgbClr val="FFFFFF"/>
              </a:solidFill>
            </a:endParaRPr>
          </a:p>
          <a:p>
            <a:endParaRPr lang="en-US">
              <a:solidFill>
                <a:srgbClr val="FFFFFF"/>
              </a:solidFill>
              <a:ea typeface="Calibri Light"/>
              <a:cs typeface="Calibri Light"/>
            </a:endParaRPr>
          </a:p>
        </p:txBody>
      </p:sp>
      <p:sp>
        <p:nvSpPr>
          <p:cNvPr id="25" name="Arc 2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2E8928E5-F8EE-1E99-2BE6-09AB3C03DA53}"/>
              </a:ext>
            </a:extLst>
          </p:cNvPr>
          <p:cNvSpPr>
            <a:spLocks noGrp="1"/>
          </p:cNvSpPr>
          <p:nvPr>
            <p:ph idx="1"/>
          </p:nvPr>
        </p:nvSpPr>
        <p:spPr>
          <a:xfrm>
            <a:off x="5370153" y="1526033"/>
            <a:ext cx="5536397" cy="3935281"/>
          </a:xfrm>
        </p:spPr>
        <p:txBody>
          <a:bodyPr>
            <a:normAutofit/>
          </a:bodyPr>
          <a:lstStyle/>
          <a:p>
            <a:r>
              <a:rPr lang="en-US">
                <a:latin typeface="Times New Roman"/>
                <a:ea typeface="Times New Roman"/>
                <a:cs typeface="Times New Roman"/>
              </a:rPr>
              <a:t>The HIPAA Act, which aims to make it easier to buy and use health insurance, </a:t>
            </a:r>
          </a:p>
          <a:p>
            <a:r>
              <a:rPr lang="en-US">
                <a:latin typeface="Times New Roman"/>
                <a:ea typeface="Times New Roman"/>
                <a:cs typeface="Times New Roman"/>
              </a:rPr>
              <a:t>It helps keep patients' mental health records and care private.</a:t>
            </a:r>
          </a:p>
          <a:p>
            <a:r>
              <a:rPr lang="en-US">
                <a:latin typeface="Times New Roman"/>
                <a:ea typeface="Times New Roman"/>
                <a:cs typeface="Times New Roman"/>
              </a:rPr>
              <a:t> Safeguards private medical data (Krzyzanowski &amp; Manson, 2022). </a:t>
            </a:r>
            <a:endParaRPr lang="en-US"/>
          </a:p>
        </p:txBody>
      </p:sp>
      <p:sp>
        <p:nvSpPr>
          <p:cNvPr id="4" name="TextBox 3">
            <a:extLst>
              <a:ext uri="{FF2B5EF4-FFF2-40B4-BE49-F238E27FC236}">
                <a16:creationId xmlns:a16="http://schemas.microsoft.com/office/drawing/2014/main" id="{8461EF7A-004D-E2FA-2DE3-FD26948DE431}"/>
              </a:ext>
            </a:extLst>
          </p:cNvPr>
          <p:cNvSpPr txBox="1"/>
          <p:nvPr/>
        </p:nvSpPr>
        <p:spPr>
          <a:xfrm flipV="1">
            <a:off x="4724400" y="3569732"/>
            <a:ext cx="370936" cy="11546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p:txBody>
      </p:sp>
    </p:spTree>
    <p:extLst>
      <p:ext uri="{BB962C8B-B14F-4D97-AF65-F5344CB8AC3E}">
        <p14:creationId xmlns:p14="http://schemas.microsoft.com/office/powerpoint/2010/main" val="1878951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001AFEA-2442-4A9F-BA37-8C469F306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ctrTitle"/>
          </p:nvPr>
        </p:nvSpPr>
        <p:spPr>
          <a:xfrm>
            <a:off x="970909" y="637046"/>
            <a:ext cx="8176217" cy="1677512"/>
          </a:xfrm>
        </p:spPr>
        <p:txBody>
          <a:bodyPr>
            <a:normAutofit/>
          </a:bodyPr>
          <a:lstStyle/>
          <a:p>
            <a:r>
              <a:rPr lang="en-US" sz="3200" b="1">
                <a:solidFill>
                  <a:srgbClr val="FFFFFF"/>
                </a:solidFill>
                <a:latin typeface="Times New Roman"/>
                <a:cs typeface="Times New Roman"/>
              </a:rPr>
              <a:t>Coordination of Care and Ethical Standards</a:t>
            </a:r>
            <a:endParaRPr lang="en-US" sz="3200">
              <a:cs typeface="Calibri Light"/>
            </a:endParaRPr>
          </a:p>
          <a:p>
            <a:r>
              <a:rPr lang="en-US" sz="3200" b="1">
                <a:solidFill>
                  <a:srgbClr val="FFFFFF"/>
                </a:solidFill>
                <a:latin typeface="Times New Roman"/>
                <a:cs typeface="Times New Roman"/>
              </a:rPr>
              <a:t>Referring to the Nurse's Code of Ethics:</a:t>
            </a:r>
            <a:endParaRPr lang="en-US" sz="3200"/>
          </a:p>
          <a:p>
            <a:endParaRPr lang="en-US">
              <a:solidFill>
                <a:srgbClr val="FFFFFF"/>
              </a:solidFill>
              <a:cs typeface="Calibri Light"/>
            </a:endParaRPr>
          </a:p>
        </p:txBody>
      </p:sp>
      <p:sp>
        <p:nvSpPr>
          <p:cNvPr id="3" name="Subtitle 2"/>
          <p:cNvSpPr>
            <a:spLocks noGrp="1"/>
          </p:cNvSpPr>
          <p:nvPr>
            <p:ph type="subTitle" idx="1"/>
          </p:nvPr>
        </p:nvSpPr>
        <p:spPr>
          <a:xfrm>
            <a:off x="899021" y="1975312"/>
            <a:ext cx="8955452" cy="5011484"/>
          </a:xfrm>
        </p:spPr>
        <p:txBody>
          <a:bodyPr vert="horz" lIns="91440" tIns="45720" rIns="91440" bIns="45720" rtlCol="0" anchor="t">
            <a:normAutofit/>
          </a:bodyPr>
          <a:lstStyle/>
          <a:p>
            <a:pPr algn="l"/>
            <a:r>
              <a:rPr lang="en-US" sz="1900">
                <a:solidFill>
                  <a:srgbClr val="FFFFFF"/>
                </a:solidFill>
                <a:cs typeface="Calibri"/>
              </a:rPr>
              <a:t>Dignity in human relations</a:t>
            </a:r>
            <a:endParaRPr lang="en-US"/>
          </a:p>
          <a:p>
            <a:pPr algn="l"/>
            <a:r>
              <a:rPr lang="en-US" sz="1900">
                <a:solidFill>
                  <a:srgbClr val="FFFFFF"/>
                </a:solidFill>
                <a:cs typeface="Calibri"/>
              </a:rPr>
              <a:t> Freedom of choice or independence</a:t>
            </a:r>
            <a:endParaRPr lang="en-US"/>
          </a:p>
          <a:p>
            <a:pPr algn="l"/>
            <a:r>
              <a:rPr lang="en-US" sz="1900">
                <a:solidFill>
                  <a:srgbClr val="FFFFFF"/>
                </a:solidFill>
                <a:cs typeface="Calibri"/>
              </a:rPr>
              <a:t> Collaboration</a:t>
            </a:r>
            <a:endParaRPr lang="en-US"/>
          </a:p>
          <a:p>
            <a:pPr algn="l"/>
            <a:r>
              <a:rPr lang="en-US" sz="1900">
                <a:solidFill>
                  <a:srgbClr val="FFFFFF"/>
                </a:solidFill>
                <a:cs typeface="Calibri"/>
              </a:rPr>
              <a:t> Maintaining privacy (Care Coordination, n.d.)</a:t>
            </a:r>
            <a:endParaRPr lang="en-US"/>
          </a:p>
          <a:p>
            <a:pPr algn="l"/>
            <a:r>
              <a:rPr lang="en-US" sz="1900">
                <a:solidFill>
                  <a:srgbClr val="FFFFFF"/>
                </a:solidFill>
                <a:cs typeface="Calibri"/>
              </a:rPr>
              <a:t>Disruptions in care coordination due to ethical concerns:</a:t>
            </a:r>
            <a:endParaRPr lang="en-US"/>
          </a:p>
          <a:p>
            <a:pPr algn="l"/>
            <a:r>
              <a:rPr lang="en-US" sz="1900">
                <a:solidFill>
                  <a:srgbClr val="FFFFFF"/>
                </a:solidFill>
                <a:cs typeface="Calibri"/>
              </a:rPr>
              <a:t>Confidentiality</a:t>
            </a:r>
            <a:endParaRPr lang="en-US"/>
          </a:p>
          <a:p>
            <a:pPr algn="l"/>
            <a:r>
              <a:rPr lang="en-US" sz="1900">
                <a:solidFill>
                  <a:srgbClr val="FFFFFF"/>
                </a:solidFill>
                <a:cs typeface="Calibri"/>
              </a:rPr>
              <a:t> Impermissible Distinction (Care Coordination,</a:t>
            </a:r>
            <a:endParaRPr lang="en-US"/>
          </a:p>
          <a:p>
            <a:pPr algn="l"/>
            <a:endParaRPr lang="en-US" sz="1900">
              <a:solidFill>
                <a:srgbClr val="FFFFFF"/>
              </a:solidFill>
              <a:ea typeface="Calibri"/>
              <a:cs typeface="Calibri"/>
            </a:endParaRPr>
          </a:p>
        </p:txBody>
      </p:sp>
      <p:sp>
        <p:nvSpPr>
          <p:cNvPr id="10" name="Freeform: Shape 9">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Block Arc 13">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4"/>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4"/>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872052">
            <a:off x="6113252"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Freeform: Shape 23">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7DABE3-2629-F63E-768A-D6A5DA593997}"/>
              </a:ext>
            </a:extLst>
          </p:cNvPr>
          <p:cNvSpPr>
            <a:spLocks noGrp="1"/>
          </p:cNvSpPr>
          <p:nvPr>
            <p:ph type="title"/>
          </p:nvPr>
        </p:nvSpPr>
        <p:spPr>
          <a:xfrm>
            <a:off x="838200" y="149465"/>
            <a:ext cx="5558489" cy="1555600"/>
          </a:xfrm>
        </p:spPr>
        <p:txBody>
          <a:bodyPr>
            <a:normAutofit/>
          </a:bodyPr>
          <a:lstStyle/>
          <a:p>
            <a:r>
              <a:rPr lang="en-US" b="1">
                <a:latin typeface="Times New Roman"/>
                <a:cs typeface="Times New Roman"/>
              </a:rPr>
              <a:t>Achieving Health in 2020</a:t>
            </a:r>
            <a:endParaRPr lang="en-US"/>
          </a:p>
          <a:p>
            <a:endParaRPr lang="en-US">
              <a:ea typeface="Calibri Light"/>
              <a:cs typeface="Calibri Light"/>
            </a:endParaRP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D0DC02F-0098-BB89-D07B-8057A5946EB1}"/>
              </a:ext>
            </a:extLst>
          </p:cNvPr>
          <p:cNvSpPr>
            <a:spLocks noGrp="1"/>
          </p:cNvSpPr>
          <p:nvPr>
            <p:ph idx="1"/>
          </p:nvPr>
        </p:nvSpPr>
        <p:spPr>
          <a:xfrm>
            <a:off x="838200" y="1825625"/>
            <a:ext cx="5558489" cy="4351338"/>
          </a:xfrm>
        </p:spPr>
        <p:txBody>
          <a:bodyPr vert="horz" lIns="91440" tIns="45720" rIns="91440" bIns="45720" rtlCol="0" anchor="t">
            <a:normAutofit fontScale="92500" lnSpcReduction="10000"/>
          </a:bodyPr>
          <a:lstStyle/>
          <a:p>
            <a:r>
              <a:rPr lang="en-US">
                <a:ea typeface="+mn-lt"/>
                <a:cs typeface="+mn-lt"/>
              </a:rPr>
              <a:t>.Increase health equity, reduce health inequalities, and better people's health;</a:t>
            </a:r>
          </a:p>
          <a:p>
            <a:r>
              <a:rPr lang="en-US">
                <a:ea typeface="+mn-lt"/>
                <a:cs typeface="+mn-lt"/>
              </a:rPr>
              <a:t>Encourage a state of optimal health in which illness, incapacity, damage, and death are uncommon;</a:t>
            </a:r>
            <a:endParaRPr lang="en-US"/>
          </a:p>
          <a:p>
            <a:r>
              <a:rPr lang="en-US">
                <a:ea typeface="+mn-lt"/>
                <a:cs typeface="+mn-lt"/>
              </a:rPr>
              <a:t>Ensure everyone lives in safe and wholesome communities (Burggraf, 2020).</a:t>
            </a:r>
            <a:endParaRPr lang="en-US"/>
          </a:p>
          <a:p>
            <a:r>
              <a:rPr lang="en-US">
                <a:ea typeface="+mn-lt"/>
                <a:cs typeface="+mn-lt"/>
              </a:rPr>
              <a:t> Encourage everyone to adopt and maintain healthy routines and to grow and thrive to their full potential.</a:t>
            </a:r>
            <a:endParaRPr lang="en-US"/>
          </a:p>
          <a:p>
            <a:endParaRPr lang="en-US"/>
          </a:p>
          <a:p>
            <a:endParaRPr lang="en-US">
              <a:cs typeface="Calibri"/>
            </a:endParaRPr>
          </a:p>
          <a:p>
            <a:endParaRPr lang="en-US">
              <a:ea typeface="Calibri"/>
              <a:cs typeface="Calibri"/>
            </a:endParaRP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8563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7F3E1D-9DED-F1D9-A513-49A4FC85DBA1}"/>
              </a:ext>
            </a:extLst>
          </p:cNvPr>
          <p:cNvSpPr>
            <a:spLocks noGrp="1"/>
          </p:cNvSpPr>
          <p:nvPr>
            <p:ph type="title"/>
          </p:nvPr>
        </p:nvSpPr>
        <p:spPr>
          <a:xfrm>
            <a:off x="956826" y="1112969"/>
            <a:ext cx="3937298" cy="4166010"/>
          </a:xfrm>
        </p:spPr>
        <p:txBody>
          <a:bodyPr>
            <a:normAutofit/>
          </a:bodyPr>
          <a:lstStyle/>
          <a:p>
            <a:r>
              <a:rPr lang="en-US">
                <a:solidFill>
                  <a:srgbClr val="FFFFFF"/>
                </a:solidFill>
                <a:cs typeface="Calibri Light"/>
              </a:rPr>
              <a:t>Conclusion</a:t>
            </a:r>
            <a:endParaRPr lang="en-US"/>
          </a:p>
          <a:p>
            <a:endParaRPr lang="en-US">
              <a:solidFill>
                <a:srgbClr val="FFFFFF"/>
              </a:solidFill>
              <a:ea typeface="Calibri Light"/>
              <a:cs typeface="Calibri Light"/>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95C80A6-0E34-3995-863F-A07CCD0D9A9D}"/>
              </a:ext>
            </a:extLst>
          </p:cNvPr>
          <p:cNvSpPr>
            <a:spLocks noGrp="1"/>
          </p:cNvSpPr>
          <p:nvPr>
            <p:ph idx="1"/>
          </p:nvPr>
        </p:nvSpPr>
        <p:spPr>
          <a:xfrm>
            <a:off x="6096000" y="820880"/>
            <a:ext cx="5257799" cy="4889350"/>
          </a:xfrm>
        </p:spPr>
        <p:txBody>
          <a:bodyPr vert="horz" lIns="91440" tIns="45720" rIns="91440" bIns="45720" rtlCol="0" anchor="t">
            <a:normAutofit fontScale="77500" lnSpcReduction="20000"/>
          </a:bodyPr>
          <a:lstStyle/>
          <a:p>
            <a:r>
              <a:rPr lang="en-US" sz="2600">
                <a:cs typeface="Calibri"/>
              </a:rPr>
              <a:t>Improving health outcomes and treatment quality requires coordination across all healthcare systems. </a:t>
            </a:r>
          </a:p>
          <a:p>
            <a:r>
              <a:rPr lang="en-US" sz="2600">
                <a:cs typeface="Calibri"/>
              </a:rPr>
              <a:t>Care coordination requires all disciplines to provide the correct information and collaborate on joint planning for mental health patients with multiple organizations, providers, or government agencies.</a:t>
            </a:r>
            <a:endParaRPr lang="en-US"/>
          </a:p>
          <a:p>
            <a:r>
              <a:rPr lang="en-US" sz="2600">
                <a:cs typeface="Calibri"/>
              </a:rPr>
              <a:t> To improve mental wellness patient outcomes, disciplines must overcome legal and organizational barriers to sharing information about a patient's mental health assessments, prescription medicines, and other clinical care.</a:t>
            </a:r>
            <a:endParaRPr lang="en-US"/>
          </a:p>
          <a:p>
            <a:r>
              <a:rPr lang="en-US" sz="2600">
                <a:cs typeface="Calibri"/>
              </a:rPr>
              <a:t> Organizing treatment for mentally ill patients is crucial and complicated. I appreciate your time and would be pleased to address any queries.</a:t>
            </a:r>
            <a:endParaRPr lang="en-US"/>
          </a:p>
          <a:p>
            <a:endParaRPr lang="en-US" sz="2600">
              <a:ea typeface="Calibri"/>
              <a:cs typeface="Calibri"/>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1372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832B9-7ADC-35D7-6472-CF24E95406DD}"/>
              </a:ext>
            </a:extLst>
          </p:cNvPr>
          <p:cNvSpPr>
            <a:spLocks noGrp="1"/>
          </p:cNvSpPr>
          <p:nvPr>
            <p:ph type="title"/>
          </p:nvPr>
        </p:nvSpPr>
        <p:spPr>
          <a:xfrm>
            <a:off x="686834" y="1153572"/>
            <a:ext cx="3200400" cy="4461163"/>
          </a:xfrm>
        </p:spPr>
        <p:txBody>
          <a:bodyPr>
            <a:normAutofit/>
          </a:bodyPr>
          <a:lstStyle/>
          <a:p>
            <a:r>
              <a:rPr lang="en-US" b="1">
                <a:solidFill>
                  <a:srgbClr val="FFFFFF"/>
                </a:solidFill>
                <a:ea typeface="Calibri Light"/>
                <a:cs typeface="Calibri Light"/>
              </a:rPr>
              <a:t>References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F2CD5A1-0BE5-B770-CB3B-554882AB3E74}"/>
              </a:ext>
            </a:extLst>
          </p:cNvPr>
          <p:cNvSpPr>
            <a:spLocks noGrp="1"/>
          </p:cNvSpPr>
          <p:nvPr>
            <p:ph idx="1"/>
          </p:nvPr>
        </p:nvSpPr>
        <p:spPr>
          <a:xfrm>
            <a:off x="4447308" y="591344"/>
            <a:ext cx="7467207" cy="6045694"/>
          </a:xfrm>
        </p:spPr>
        <p:txBody>
          <a:bodyPr vert="horz" lIns="91440" tIns="45720" rIns="91440" bIns="45720" rtlCol="0" anchor="ctr">
            <a:normAutofit/>
          </a:bodyPr>
          <a:lstStyle/>
          <a:p>
            <a:endParaRPr lang="en-US" sz="1300">
              <a:cs typeface="Calibri"/>
            </a:endParaRPr>
          </a:p>
          <a:p>
            <a:r>
              <a:rPr lang="en-US" sz="1300">
                <a:cs typeface="Calibri"/>
              </a:rPr>
              <a:t>Burggraf, V. (2020). Healthy People 2020: Implications for Practice. Healthy Aging, 9. http://49.231.238.169/pqlogin/doc/Healthy%20Aging.pdf#page=29</a:t>
            </a:r>
            <a:endParaRPr lang="en-US"/>
          </a:p>
          <a:p>
            <a:r>
              <a:rPr lang="en-US" sz="1300">
                <a:cs typeface="Calibri"/>
              </a:rPr>
              <a:t>Carbajal, K. ACA: How has the Accountable Care Organization Impacted the Quality of Care in the State of California? (Doctoral dissertation, California State University, Northridge). https://scholarworks.csun.edu/bitstream/handle/10211.3/224070/Carbajal-Karissa-thesis-2022.pdf?sequence=1</a:t>
            </a:r>
            <a:endParaRPr lang="en-US"/>
          </a:p>
          <a:p>
            <a:r>
              <a:rPr lang="en-US" sz="1300">
                <a:cs typeface="Calibri"/>
              </a:rPr>
              <a:t>Care Coordination. (n.d.). Agency for Healthcare Research and Quality. https://www.ahrq.gov/ncepcr/care/coordination.html</a:t>
            </a:r>
            <a:endParaRPr lang="en-US"/>
          </a:p>
          <a:p>
            <a:r>
              <a:rPr lang="en-US" sz="1300">
                <a:cs typeface="Calibri"/>
              </a:rPr>
              <a:t>Karam, M., Chouinard, M. C., Poitras, M. E., Couturier, Y., Vedel, I., Grgurevic, N., &amp; Hudon, C. (2021). Nursing care coordination for patients with complex needs in primary healthcare: A scoping review. International Journal of Integrated Care, 21(1). https://www.ncbi.nlm.nih.gov/pmc/articles/PMC7977020/</a:t>
            </a:r>
            <a:endParaRPr lang="en-US"/>
          </a:p>
          <a:p>
            <a:r>
              <a:rPr lang="en-US" sz="1300">
                <a:cs typeface="Calibri"/>
              </a:rPr>
              <a:t>Krzyzanowski, B., &amp; Manson, S. M. (2022). Twenty years of the health insurance portability and accountability act safe harbor provision: unsolved challenges and ways forward. JMIR Medical Informatics, 10(8), e37756. https://medinform.jmir.org/2022/8/e37756/</a:t>
            </a:r>
            <a:endParaRPr lang="en-US"/>
          </a:p>
          <a:p>
            <a:r>
              <a:rPr lang="en-US" sz="1300">
                <a:cs typeface="Calibri"/>
              </a:rPr>
              <a:t>Montenegro, J. L. Z., da Costa, C. A., &amp; da Rosa Righi, R. (2019). Survey of conversational agents in health. Expert Systems with Applications, 129, 56-67. https://www.sciencedirect.com/science/article/pii/S0957417419302283</a:t>
            </a:r>
            <a:endParaRPr lang="en-US"/>
          </a:p>
          <a:p>
            <a:r>
              <a:rPr lang="en-US" sz="1300">
                <a:cs typeface="Calibri"/>
              </a:rPr>
              <a:t>Rosenbaum, S., &amp; Wilensky, G. (2020). Closing The Medicaid Coverage Gap: Options For Reform: A review of options that could make health insurance more affordable for 2.5 million poor working age adults who live in states that have not expanded Medicaid under the Affordable Care Act. Health Affairs, 39(3), 514-518. https://www.healthaffairs.org/doi/abs/10.1377/hlthaff.2019.01463</a:t>
            </a:r>
            <a:endParaRPr lang="en-US"/>
          </a:p>
          <a:p>
            <a:endParaRPr lang="en-US" sz="1300">
              <a:ea typeface="Calibri"/>
              <a:cs typeface="Calibri"/>
            </a:endParaRPr>
          </a:p>
        </p:txBody>
      </p:sp>
    </p:spTree>
    <p:extLst>
      <p:ext uri="{BB962C8B-B14F-4D97-AF65-F5344CB8AC3E}">
        <p14:creationId xmlns:p14="http://schemas.microsoft.com/office/powerpoint/2010/main" val="34015994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11</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Agenda and Outcomes </vt:lpstr>
      <vt:lpstr>The Concept of Care Coordination </vt:lpstr>
      <vt:lpstr>Care coordination is crucial for many reasons, including but not limited to the following: </vt:lpstr>
      <vt:lpstr>Coordination of care improves outcomes for patients with mental illness. For your patients, what are the benefits of care coordination:  </vt:lpstr>
      <vt:lpstr>The Pros and Cons of Government Regulation of Care Coordination</vt:lpstr>
      <vt:lpstr>The Negative Impact of Government Regulations on Care Coordination and Why It Matters </vt:lpstr>
      <vt:lpstr>Reforms in Mental Health </vt:lpstr>
      <vt:lpstr>The Implications of HIPPA for People with Mental Illness </vt:lpstr>
      <vt:lpstr>Coordination of Care and Ethical Standards Referring to the Nurse's Code of Ethics: </vt:lpstr>
      <vt:lpstr>Achieving Health in 2020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revision>42</cp:revision>
  <dcterms:created xsi:type="dcterms:W3CDTF">2023-09-11T11:01:14Z</dcterms:created>
  <dcterms:modified xsi:type="dcterms:W3CDTF">2023-09-13T21:52:37Z</dcterms:modified>
</cp:coreProperties>
</file>