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1" r:id="rId5"/>
    <p:sldId id="270" r:id="rId6"/>
    <p:sldId id="268" r:id="rId7"/>
    <p:sldId id="263" r:id="rId8"/>
    <p:sldId id="264" r:id="rId9"/>
    <p:sldId id="262" r:id="rId10"/>
    <p:sldId id="265" r:id="rId11"/>
    <p:sldId id="266" r:id="rId12"/>
    <p:sldId id="257" r:id="rId13"/>
    <p:sldId id="260" r:id="rId14"/>
    <p:sldId id="267"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7" autoAdjust="0"/>
    <p:restoredTop sz="94660"/>
  </p:normalViewPr>
  <p:slideViewPr>
    <p:cSldViewPr snapToGrid="0">
      <p:cViewPr varScale="1">
        <p:scale>
          <a:sx n="79" d="100"/>
          <a:sy n="79" d="100"/>
        </p:scale>
        <p:origin x="101"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IN"/>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406310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6850847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846684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7F42E20-3501-4314-8680-5FB60A85D336}" type="datetimeFigureOut">
              <a:rPr lang="en-IN" smtClean="0"/>
              <a:t>01-05-2022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1976484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7F42E20-3501-4314-8680-5FB60A85D336}" type="datetimeFigureOut">
              <a:rPr lang="en-IN" smtClean="0"/>
              <a:t>01-05-2022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150987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7F42E20-3501-4314-8680-5FB60A85D336}" type="datetimeFigureOut">
              <a:rPr lang="en-IN" smtClean="0"/>
              <a:t>01-05-2022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504734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F42E20-3501-4314-8680-5FB60A85D336}" type="datetimeFigureOut">
              <a:rPr lang="en-IN" smtClean="0"/>
              <a:t>01-05-2022</a:t>
            </a:fld>
            <a:endParaRPr lang="en-IN"/>
          </a:p>
        </p:txBody>
      </p:sp>
      <p:sp>
        <p:nvSpPr>
          <p:cNvPr id="3" name="Footer Placeholder 2"/>
          <p:cNvSpPr>
            <a:spLocks noGrp="1"/>
          </p:cNvSpPr>
          <p:nvPr>
            <p:ph type="ftr" sz="quarter" idx="11"/>
          </p:nvPr>
        </p:nvSpPr>
        <p:spPr/>
        <p:txBody>
          <a:bodyPr/>
          <a:lstStyle/>
          <a:p>
            <a:endParaRPr lang="en-IN"/>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2504708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F42E20-3501-4314-8680-5FB60A85D336}" type="datetimeFigureOut">
              <a:rPr lang="en-IN" smtClean="0"/>
              <a:t>01-05-2022</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2871944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F42E20-3501-4314-8680-5FB60A85D336}" type="datetimeFigureOut">
              <a:rPr lang="en-IN" smtClean="0"/>
              <a:t>01-05-2022</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2863931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F42E20-3501-4314-8680-5FB60A85D336}" type="datetimeFigureOut">
              <a:rPr lang="en-IN" smtClean="0"/>
              <a:t>01-05-2022</a:t>
            </a:fld>
            <a:endParaRPr lang="en-IN"/>
          </a:p>
        </p:txBody>
      </p:sp>
      <p:sp>
        <p:nvSpPr>
          <p:cNvPr id="6" name="Footer Placeholder 5"/>
          <p:cNvSpPr>
            <a:spLocks noGrp="1"/>
          </p:cNvSpPr>
          <p:nvPr>
            <p:ph type="ftr" sz="quarter" idx="11"/>
          </p:nvPr>
        </p:nvSpPr>
        <p:spPr/>
        <p:txBody>
          <a:bodyPr/>
          <a:lstStyle/>
          <a:p>
            <a:endParaRPr lang="en-IN"/>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683346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34883322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10595030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31714449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7F42E20-3501-4314-8680-5FB60A85D336}" type="datetimeFigureOut">
              <a:rPr lang="en-IN" smtClean="0"/>
              <a:t>01-05-2022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5019239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7F42E20-3501-4314-8680-5FB60A85D336}" type="datetimeFigureOut">
              <a:rPr lang="en-IN" smtClean="0"/>
              <a:t>01-05-2022</a:t>
            </a:fld>
            <a:endParaRPr lang="en-IN"/>
          </a:p>
        </p:txBody>
      </p:sp>
      <p:sp>
        <p:nvSpPr>
          <p:cNvPr id="8" name="Footer Placeholder 7"/>
          <p:cNvSpPr>
            <a:spLocks noGrp="1"/>
          </p:cNvSpPr>
          <p:nvPr>
            <p:ph type="ftr" sz="quarter" idx="11"/>
          </p:nvPr>
        </p:nvSpPr>
        <p:spPr>
          <a:xfrm>
            <a:off x="561111" y="6391838"/>
            <a:ext cx="3644282" cy="304801"/>
          </a:xfrm>
        </p:spPr>
        <p:txBody>
          <a:bodyPr/>
          <a:lstStyle/>
          <a:p>
            <a:endParaRPr lang="en-IN"/>
          </a:p>
        </p:txBody>
      </p:sp>
      <p:sp>
        <p:nvSpPr>
          <p:cNvPr id="9" name="Slide Number Placeholder 8"/>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35129576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18391741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17F42E20-3501-4314-8680-5FB60A85D336}" type="datetimeFigureOut">
              <a:rPr lang="en-IN" smtClean="0"/>
              <a:t>01-05-2022</a:t>
            </a:fld>
            <a:endParaRPr lang="en-IN"/>
          </a:p>
        </p:txBody>
      </p:sp>
      <p:sp>
        <p:nvSpPr>
          <p:cNvPr id="5" name="Footer Placeholder 4"/>
          <p:cNvSpPr>
            <a:spLocks noGrp="1"/>
          </p:cNvSpPr>
          <p:nvPr>
            <p:ph type="ftr" sz="quarter" idx="11"/>
          </p:nvPr>
        </p:nvSpPr>
        <p:spPr/>
        <p:txBody>
          <a:bodyPr/>
          <a:lstStyle/>
          <a:p>
            <a:endParaRPr lang="en-IN"/>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1E93055-7E0E-45D8-B5D6-6E4FA8EEFC91}" type="slidenum">
              <a:rPr lang="en-IN" smtClean="0"/>
              <a:t>‹#›</a:t>
            </a:fld>
            <a:endParaRPr lang="en-IN"/>
          </a:p>
        </p:txBody>
      </p:sp>
    </p:spTree>
    <p:extLst>
      <p:ext uri="{BB962C8B-B14F-4D97-AF65-F5344CB8AC3E}">
        <p14:creationId xmlns:p14="http://schemas.microsoft.com/office/powerpoint/2010/main" val="42030601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17F42E20-3501-4314-8680-5FB60A85D336}" type="datetimeFigureOut">
              <a:rPr lang="en-IN" smtClean="0"/>
              <a:t>01-05-2022</a:t>
            </a:fld>
            <a:endParaRPr lang="en-IN"/>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IN"/>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1E93055-7E0E-45D8-B5D6-6E4FA8EEFC91}" type="slidenum">
              <a:rPr lang="en-IN" smtClean="0"/>
              <a:t>‹#›</a:t>
            </a:fld>
            <a:endParaRPr lang="en-IN"/>
          </a:p>
        </p:txBody>
      </p:sp>
    </p:spTree>
    <p:extLst>
      <p:ext uri="{BB962C8B-B14F-4D97-AF65-F5344CB8AC3E}">
        <p14:creationId xmlns:p14="http://schemas.microsoft.com/office/powerpoint/2010/main" val="24929515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5304817" cy="2387600"/>
          </a:xfrm>
        </p:spPr>
        <p:txBody>
          <a:bodyPr/>
          <a:lstStyle/>
          <a:p>
            <a:r>
              <a:rPr lang="en-US" dirty="0" smtClean="0"/>
              <a:t>T -Cycle</a:t>
            </a:r>
            <a:endParaRPr lang="en-IN" dirty="0"/>
          </a:p>
        </p:txBody>
      </p:sp>
      <p:sp>
        <p:nvSpPr>
          <p:cNvPr id="3" name="Subtitle 2"/>
          <p:cNvSpPr>
            <a:spLocks noGrp="1"/>
          </p:cNvSpPr>
          <p:nvPr>
            <p:ph type="subTitle" idx="1"/>
          </p:nvPr>
        </p:nvSpPr>
        <p:spPr>
          <a:xfrm>
            <a:off x="1524000" y="3602038"/>
            <a:ext cx="5071353" cy="1655762"/>
          </a:xfrm>
        </p:spPr>
        <p:txBody>
          <a:bodyPr/>
          <a:lstStyle/>
          <a:p>
            <a:r>
              <a:rPr lang="en-US" dirty="0" smtClean="0"/>
              <a:t>Turn Tees </a:t>
            </a:r>
            <a:r>
              <a:rPr lang="en-US" dirty="0"/>
              <a:t>T</a:t>
            </a:r>
            <a:r>
              <a:rPr lang="en-US" dirty="0" smtClean="0"/>
              <a:t>o Treasure</a:t>
            </a:r>
            <a:endParaRPr lang="en-IN" dirty="0"/>
          </a:p>
        </p:txBody>
      </p:sp>
      <p:pic>
        <p:nvPicPr>
          <p:cNvPr id="4" name="Picture 3"/>
          <p:cNvPicPr>
            <a:picLocks noChangeAspect="1"/>
          </p:cNvPicPr>
          <p:nvPr/>
        </p:nvPicPr>
        <p:blipFill>
          <a:blip r:embed="rId2"/>
          <a:stretch>
            <a:fillRect/>
          </a:stretch>
        </p:blipFill>
        <p:spPr>
          <a:xfrm>
            <a:off x="7059039" y="1013703"/>
            <a:ext cx="4572000" cy="4438650"/>
          </a:xfrm>
          <a:prstGeom prst="rect">
            <a:avLst/>
          </a:prstGeom>
        </p:spPr>
      </p:pic>
    </p:spTree>
    <p:extLst>
      <p:ext uri="{BB962C8B-B14F-4D97-AF65-F5344CB8AC3E}">
        <p14:creationId xmlns:p14="http://schemas.microsoft.com/office/powerpoint/2010/main" val="5950073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IN" dirty="0"/>
          </a:p>
        </p:txBody>
      </p:sp>
      <p:sp>
        <p:nvSpPr>
          <p:cNvPr id="3" name="Content Placeholder 2"/>
          <p:cNvSpPr>
            <a:spLocks noGrp="1"/>
          </p:cNvSpPr>
          <p:nvPr>
            <p:ph idx="1"/>
          </p:nvPr>
        </p:nvSpPr>
        <p:spPr/>
        <p:txBody>
          <a:bodyPr>
            <a:normAutofit fontScale="62500" lnSpcReduction="20000"/>
          </a:bodyPr>
          <a:lstStyle/>
          <a:p>
            <a:pPr marL="0" indent="0">
              <a:buNone/>
            </a:pPr>
            <a:r>
              <a:rPr lang="en-US" dirty="0" smtClean="0"/>
              <a:t>T-cycle is a revolutionary company concept however there are several closely relator rivals who are performing excellent in terms of revenue and brand awareness across Australian and globe. </a:t>
            </a:r>
          </a:p>
          <a:p>
            <a:pPr marL="0" indent="0">
              <a:buNone/>
            </a:pPr>
            <a:r>
              <a:rPr lang="en-US" dirty="0" smtClean="0"/>
              <a:t>The sales of second-hand fashion retailers have been dramatically rising in Australia and globally. According to the 2020 resale study issued by </a:t>
            </a:r>
            <a:r>
              <a:rPr lang="en-US" dirty="0" err="1" smtClean="0"/>
              <a:t>ThredUp</a:t>
            </a:r>
            <a:r>
              <a:rPr lang="en-US" dirty="0" smtClean="0"/>
              <a:t> which is a US based charity shop, the second-hand market encompassing both online and </a:t>
            </a:r>
            <a:r>
              <a:rPr lang="en-US" dirty="0" err="1" smtClean="0"/>
              <a:t>instore</a:t>
            </a:r>
            <a:r>
              <a:rPr lang="en-US" dirty="0" smtClean="0"/>
              <a:t> is anticipated to reach $36 billion in 2024 and quadruple by 2029 (</a:t>
            </a:r>
            <a:r>
              <a:rPr lang="en-US" dirty="0" err="1" smtClean="0"/>
              <a:t>Masige</a:t>
            </a:r>
            <a:r>
              <a:rPr lang="en-US" dirty="0" smtClean="0"/>
              <a:t>, 2020). </a:t>
            </a:r>
          </a:p>
          <a:p>
            <a:pPr marL="0" indent="0">
              <a:buNone/>
            </a:pPr>
            <a:r>
              <a:rPr lang="en-US" dirty="0" smtClean="0"/>
              <a:t>The report is based on the drafting of a business plan for an second hand clothes shop for the purpose of raising capital. </a:t>
            </a:r>
            <a:r>
              <a:rPr lang="en-US" dirty="0" smtClean="0"/>
              <a:t>T-cycle is a revolutionary company concept however there are several closely relator rivals who are performing excellent in terms of revenue and brand awareness across Australian and globe. </a:t>
            </a:r>
          </a:p>
          <a:p>
            <a:pPr marL="0" indent="0">
              <a:buNone/>
            </a:pPr>
            <a:r>
              <a:rPr lang="en-US" dirty="0" smtClean="0"/>
              <a:t>The sales of second-hand fashion retailers have been dramatically rising in Australia and globally. According to the 2020 resale study issued by </a:t>
            </a:r>
            <a:r>
              <a:rPr lang="en-US" dirty="0" err="1" smtClean="0"/>
              <a:t>ThredUp</a:t>
            </a:r>
            <a:r>
              <a:rPr lang="en-US" dirty="0" smtClean="0"/>
              <a:t> which is a US based charity shop, the second-hand market encompassing both online and </a:t>
            </a:r>
            <a:r>
              <a:rPr lang="en-US" dirty="0" err="1" smtClean="0"/>
              <a:t>instore</a:t>
            </a:r>
            <a:r>
              <a:rPr lang="en-US" dirty="0" smtClean="0"/>
              <a:t> is anticipated to reach $36 billion in 2024 and quadruple by 2029 (</a:t>
            </a:r>
            <a:r>
              <a:rPr lang="en-US" dirty="0" err="1" smtClean="0"/>
              <a:t>Masige</a:t>
            </a:r>
            <a:r>
              <a:rPr lang="en-US" dirty="0" smtClean="0"/>
              <a:t>, 2020). </a:t>
            </a:r>
            <a:r>
              <a:rPr lang="en-US" dirty="0" smtClean="0"/>
              <a:t>Australia has a large population of female residents. A startup firm is required to create and carry out a broad variety of </a:t>
            </a:r>
            <a:r>
              <a:rPr lang="en-US" dirty="0" err="1" smtClean="0"/>
              <a:t>tasks.business</a:t>
            </a:r>
            <a:r>
              <a:rPr lang="en-US" dirty="0" smtClean="0"/>
              <a:t> methods for the successful and efficient start-up of a company As a result, the study includes the most </a:t>
            </a:r>
            <a:r>
              <a:rPr lang="en-US" dirty="0" err="1" smtClean="0"/>
              <a:t>importantbusiness</a:t>
            </a:r>
            <a:r>
              <a:rPr lang="en-US" dirty="0" smtClean="0"/>
              <a:t> tactics that were engaged in the continuance of a company The key tactics that have been addressed include the following:</a:t>
            </a:r>
          </a:p>
          <a:p>
            <a:pPr marL="0" indent="0">
              <a:buNone/>
            </a:pPr>
            <a:r>
              <a:rPr lang="en-US" dirty="0" smtClean="0"/>
              <a:t>For both the starting and ongoing operations, sales and marketing, operational and financial planning are </a:t>
            </a:r>
            <a:r>
              <a:rPr lang="en-US" dirty="0" err="1" smtClean="0"/>
              <a:t>necessary.the</a:t>
            </a:r>
            <a:r>
              <a:rPr lang="en-US" dirty="0" smtClean="0"/>
              <a:t> continuation of the business T Cycle Store will be the name of the firm.</a:t>
            </a:r>
          </a:p>
          <a:p>
            <a:pPr marL="0" indent="0">
              <a:buNone/>
            </a:pPr>
            <a:r>
              <a:rPr lang="en-US" dirty="0" smtClean="0"/>
              <a:t>Clothing, shoes, and accessories are available for purchase online, and are targeted specifically towards the female population of Australia. </a:t>
            </a:r>
            <a:r>
              <a:rPr lang="en-US" dirty="0" err="1" smtClean="0"/>
              <a:t>TheIn</a:t>
            </a:r>
            <a:r>
              <a:rPr lang="en-US" dirty="0" smtClean="0"/>
              <a:t> addition, the research discusses the techniques used in luring women to its stylish and upscale </a:t>
            </a:r>
            <a:r>
              <a:rPr lang="en-US" dirty="0" err="1" smtClean="0"/>
              <a:t>establishments.Products</a:t>
            </a:r>
            <a:r>
              <a:rPr lang="en-US" dirty="0" smtClean="0"/>
              <a:t> and services that are fashionable.</a:t>
            </a:r>
            <a:endParaRPr lang="en-IN" dirty="0"/>
          </a:p>
        </p:txBody>
      </p:sp>
    </p:spTree>
    <p:extLst>
      <p:ext uri="{BB962C8B-B14F-4D97-AF65-F5344CB8AC3E}">
        <p14:creationId xmlns:p14="http://schemas.microsoft.com/office/powerpoint/2010/main" val="4125480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0"/>
            <a:ext cx="4367213" cy="1325563"/>
          </a:xfrm>
        </p:spPr>
        <p:txBody>
          <a:bodyPr/>
          <a:lstStyle/>
          <a:p>
            <a:r>
              <a:rPr lang="en-US" dirty="0" smtClean="0"/>
              <a:t>SWOT Analysis</a:t>
            </a:r>
            <a:endParaRPr lang="en-IN" dirty="0"/>
          </a:p>
        </p:txBody>
      </p:sp>
      <p:sp>
        <p:nvSpPr>
          <p:cNvPr id="4" name="Rectangle 3"/>
          <p:cNvSpPr/>
          <p:nvPr/>
        </p:nvSpPr>
        <p:spPr>
          <a:xfrm>
            <a:off x="479898" y="1015347"/>
            <a:ext cx="5658255" cy="2862322"/>
          </a:xfrm>
          <a:prstGeom prst="rect">
            <a:avLst/>
          </a:prstGeom>
        </p:spPr>
        <p:txBody>
          <a:bodyPr wrap="square">
            <a:spAutoFit/>
          </a:bodyPr>
          <a:lstStyle/>
          <a:p>
            <a:r>
              <a:rPr lang="en-IN" dirty="0" smtClean="0"/>
              <a:t>Strength</a:t>
            </a:r>
            <a:endParaRPr lang="en-IN" dirty="0"/>
          </a:p>
          <a:p>
            <a:r>
              <a:rPr lang="en-IN" dirty="0" smtClean="0"/>
              <a:t>• Low-cost apparel goods such as pillows, cushions, and blankets made from recycled clothing.</a:t>
            </a:r>
          </a:p>
          <a:p>
            <a:r>
              <a:rPr lang="en-IN" dirty="0" smtClean="0"/>
              <a:t>• T-cycle makes use of what they already have rather than developing new things that need a large amount of </a:t>
            </a:r>
            <a:r>
              <a:rPr lang="en-IN" dirty="0" err="1" smtClean="0"/>
              <a:t>nonrenewable</a:t>
            </a:r>
            <a:r>
              <a:rPr lang="en-IN" dirty="0" smtClean="0"/>
              <a:t> resources, and the process of creating a product is ecologically beneficial.</a:t>
            </a:r>
          </a:p>
          <a:p>
            <a:r>
              <a:rPr lang="en-IN" dirty="0" smtClean="0"/>
              <a:t>• T-cycle has a revolutionary business concept involving the conversion of old clothing into various needed items via the use of shredding machinery.</a:t>
            </a:r>
            <a:endParaRPr lang="en-IN" dirty="0"/>
          </a:p>
        </p:txBody>
      </p:sp>
      <p:sp>
        <p:nvSpPr>
          <p:cNvPr id="5" name="Rectangle 4"/>
          <p:cNvSpPr/>
          <p:nvPr/>
        </p:nvSpPr>
        <p:spPr>
          <a:xfrm>
            <a:off x="479898" y="3877669"/>
            <a:ext cx="5616102" cy="2862322"/>
          </a:xfrm>
          <a:prstGeom prst="rect">
            <a:avLst/>
          </a:prstGeom>
        </p:spPr>
        <p:txBody>
          <a:bodyPr wrap="square">
            <a:spAutoFit/>
          </a:bodyPr>
          <a:lstStyle/>
          <a:p>
            <a:r>
              <a:rPr lang="en-IN" dirty="0" smtClean="0"/>
              <a:t>Weakness</a:t>
            </a:r>
          </a:p>
          <a:p>
            <a:r>
              <a:rPr lang="en-IN" dirty="0" smtClean="0"/>
              <a:t>• Being a fresh concept, it has the potential to be a huge success on the market; yet, there are unknown implications and a possible risk of loss owing to company management problems.</a:t>
            </a:r>
          </a:p>
          <a:p>
            <a:r>
              <a:rPr lang="en-IN" dirty="0" smtClean="0"/>
              <a:t>• There are just a few concepts and ideas for the present and future fashion trends.</a:t>
            </a:r>
          </a:p>
          <a:p>
            <a:r>
              <a:rPr lang="en-IN" dirty="0" smtClean="0"/>
              <a:t>• Recycling practises that are traditional. People, for example, may develop an emotional tie to the things they are wearing.</a:t>
            </a:r>
            <a:endParaRPr lang="en-IN" dirty="0"/>
          </a:p>
        </p:txBody>
      </p:sp>
      <p:sp>
        <p:nvSpPr>
          <p:cNvPr id="6" name="Rectangle 5"/>
          <p:cNvSpPr/>
          <p:nvPr/>
        </p:nvSpPr>
        <p:spPr>
          <a:xfrm>
            <a:off x="6096000" y="1253435"/>
            <a:ext cx="6096000" cy="2862322"/>
          </a:xfrm>
          <a:prstGeom prst="rect">
            <a:avLst/>
          </a:prstGeom>
        </p:spPr>
        <p:txBody>
          <a:bodyPr>
            <a:spAutoFit/>
          </a:bodyPr>
          <a:lstStyle/>
          <a:p>
            <a:r>
              <a:rPr lang="en-IN" dirty="0" smtClean="0"/>
              <a:t>Opportunities</a:t>
            </a:r>
          </a:p>
          <a:p>
            <a:r>
              <a:rPr lang="en-IN" dirty="0" smtClean="0"/>
              <a:t>• Raise awareness about the importance of recycling and reusing.</a:t>
            </a:r>
          </a:p>
          <a:p>
            <a:r>
              <a:rPr lang="en-IN" dirty="0" smtClean="0"/>
              <a:t>• Inspire consumers to adopt a more sustainable and healthy apparel purchase behaviour, which will immediately contribute to a more sustainable and healthy environment.</a:t>
            </a:r>
          </a:p>
          <a:p>
            <a:r>
              <a:rPr lang="en-IN" dirty="0" smtClean="0"/>
              <a:t>• Because of the wonderful objective and ideals of T-cycle, it has a great chance of receiving financial and advisory assistance from non-profit organisations and governmental agencies.</a:t>
            </a:r>
            <a:endParaRPr lang="en-IN" dirty="0"/>
          </a:p>
        </p:txBody>
      </p:sp>
      <p:sp>
        <p:nvSpPr>
          <p:cNvPr id="7" name="Rectangle 6"/>
          <p:cNvSpPr/>
          <p:nvPr/>
        </p:nvSpPr>
        <p:spPr>
          <a:xfrm>
            <a:off x="6238673" y="4353845"/>
            <a:ext cx="6096000" cy="2031325"/>
          </a:xfrm>
          <a:prstGeom prst="rect">
            <a:avLst/>
          </a:prstGeom>
        </p:spPr>
        <p:txBody>
          <a:bodyPr>
            <a:spAutoFit/>
          </a:bodyPr>
          <a:lstStyle/>
          <a:p>
            <a:r>
              <a:rPr lang="en-IN" dirty="0" smtClean="0"/>
              <a:t> Threat</a:t>
            </a:r>
          </a:p>
          <a:p>
            <a:r>
              <a:rPr lang="en-IN" dirty="0" smtClean="0"/>
              <a:t>• Economic manipulation and change in laws in a chaotic globe.</a:t>
            </a:r>
          </a:p>
          <a:p>
            <a:r>
              <a:rPr lang="en-IN" dirty="0" smtClean="0"/>
              <a:t>• A greater danger of relying on direct financing from other corporations while also having less control over this</a:t>
            </a:r>
          </a:p>
          <a:p>
            <a:r>
              <a:rPr lang="en-IN" dirty="0" smtClean="0"/>
              <a:t>• </a:t>
            </a:r>
            <a:r>
              <a:rPr lang="en-IN" dirty="0" smtClean="0"/>
              <a:t>Alternative apparel retailers such as Ikea and Kmart have been able to meet the needs of their customers by offering higher-quality items at lower prices.</a:t>
            </a:r>
            <a:endParaRPr lang="en-IN" dirty="0"/>
          </a:p>
        </p:txBody>
      </p:sp>
    </p:spTree>
    <p:extLst>
      <p:ext uri="{BB962C8B-B14F-4D97-AF65-F5344CB8AC3E}">
        <p14:creationId xmlns:p14="http://schemas.microsoft.com/office/powerpoint/2010/main" val="591751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b="1" dirty="0"/>
              <a:t>Porter’s 5-forces</a:t>
            </a:r>
            <a:endParaRPr lang="en-IN" dirty="0"/>
          </a:p>
        </p:txBody>
      </p:sp>
      <p:graphicFrame>
        <p:nvGraphicFramePr>
          <p:cNvPr id="6" name="Content Placeholder 5"/>
          <p:cNvGraphicFramePr>
            <a:graphicFrameLocks noGrp="1"/>
          </p:cNvGraphicFramePr>
          <p:nvPr>
            <p:ph idx="1"/>
          </p:nvPr>
        </p:nvGraphicFramePr>
        <p:xfrm>
          <a:off x="2381250" y="2157254"/>
          <a:ext cx="7429500" cy="3688080"/>
        </p:xfrm>
        <a:graphic>
          <a:graphicData uri="http://schemas.openxmlformats.org/drawingml/2006/table">
            <a:tbl>
              <a:tblPr firstRow="1" firstCol="1" bandRow="1">
                <a:tableStyleId>{5C22544A-7EE6-4342-B048-85BDC9FD1C3A}</a:tableStyleId>
              </a:tblPr>
              <a:tblGrid>
                <a:gridCol w="1543050"/>
                <a:gridCol w="1428750"/>
                <a:gridCol w="1600200"/>
                <a:gridCol w="1428750"/>
                <a:gridCol w="1428750"/>
              </a:tblGrid>
              <a:tr h="0">
                <a:tc>
                  <a:txBody>
                    <a:bodyPr/>
                    <a:lstStyle/>
                    <a:p>
                      <a:pPr fontAlgn="base">
                        <a:lnSpc>
                          <a:spcPts val="2220"/>
                        </a:lnSpc>
                        <a:spcAft>
                          <a:spcPts val="0"/>
                        </a:spcAft>
                      </a:pPr>
                      <a:r>
                        <a:rPr lang="en-US" sz="1100">
                          <a:effectLst/>
                        </a:rPr>
                        <a:t>Threat of Entrants</a:t>
                      </a:r>
                      <a:endParaRPr lang="en-IN" sz="1100">
                        <a:effectLst/>
                      </a:endParaRPr>
                    </a:p>
                    <a:p>
                      <a:r>
                        <a:rPr lang="en-US" sz="1100">
                          <a:effectLst/>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Threat of substitute Products</a:t>
                      </a:r>
                      <a:endParaRPr lang="en-IN" sz="1200">
                        <a:effectLst/>
                      </a:endParaRPr>
                    </a:p>
                    <a:p>
                      <a:r>
                        <a:rPr lang="en-US" sz="1100">
                          <a:effectLst/>
                        </a:rPr>
                        <a:t>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Bargaining Power of Buyers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Bargaining Power of Suppliers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Rivalry Among Existing Competitors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0">
                <a:tc>
                  <a:txBody>
                    <a:bodyPr/>
                    <a:lstStyle/>
                    <a:p>
                      <a:r>
                        <a:rPr lang="en-US" sz="1100" dirty="0">
                          <a:effectLst/>
                        </a:rPr>
                        <a:t>However, the industry that T-cycle incorporated is novel and limited. The operational cost of business set up and strategies could be achievable and there is medium risk of new entrants in this business. Likewise, the current world is focusing on environmental conservation and our idea could be a vision for other new start up corporations.</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T-cycle products incudes pillows, cushions and blankest which are easily accessible on stores such as H &amp;M and Kmart. However, the meaningful impact to environment and cheaper price would make T-cycle’s substitutes products threat low. Additionally, people are reusing their old clothes as another form of clothes by recycling. </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Although having great vision of T-cycle, being a new business must rely on customer’s satisfaction and cheaper price. The bargaining power of T-cycle is between medium and low because the price is already cheaper, and company has a great vision of recycling old clothes. T-cycle would need to bring more variation on its product and try to higher qualities by adding materials as silk and cotton with old, shredded clothes.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a:effectLst/>
                        </a:rPr>
                        <a:t>The bargaining power of suppliers for T-cycle is medium because they collect the unwanted old clothes that has not been used properly. People would be more satisfied due to that solution because there has been poor management of old, unwanted, and seasonal clothes.</a:t>
                      </a:r>
                      <a:endParaRPr lang="en-IN" sz="12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r>
                        <a:rPr lang="en-US" sz="1100" dirty="0">
                          <a:effectLst/>
                        </a:rPr>
                        <a:t>The shredding equipment and innovative idea of recycling old clothes is unique and novel in Australian recycle market. The competition is relatively low for T-cycle however, the brand recognition and marketing would be a major concern for T-cycle.</a:t>
                      </a:r>
                      <a:endParaRPr lang="en-IN" sz="12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2331795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Situation Analysis (Problem Statement)</a:t>
            </a:r>
            <a:endParaRPr lang="en-IN" dirty="0"/>
          </a:p>
        </p:txBody>
      </p:sp>
      <p:sp>
        <p:nvSpPr>
          <p:cNvPr id="3" name="Content Placeholder 2"/>
          <p:cNvSpPr>
            <a:spLocks noGrp="1"/>
          </p:cNvSpPr>
          <p:nvPr>
            <p:ph idx="1"/>
          </p:nvPr>
        </p:nvSpPr>
        <p:spPr/>
        <p:txBody>
          <a:bodyPr/>
          <a:lstStyle/>
          <a:p>
            <a:r>
              <a:rPr lang="en-US" dirty="0" smtClean="0"/>
              <a:t>Because of the </a:t>
            </a:r>
            <a:r>
              <a:rPr lang="en-US" dirty="0" err="1" smtClean="0"/>
              <a:t>covid</a:t>
            </a:r>
            <a:r>
              <a:rPr lang="en-US" dirty="0" smtClean="0"/>
              <a:t> pandemic, overall income will drop by 24 percent, to 5.9 billion pounds, from January to September 2020. (Mintel, 2020).</a:t>
            </a:r>
          </a:p>
          <a:p>
            <a:r>
              <a:rPr lang="en-US" dirty="0" smtClean="0"/>
              <a:t>Due to the </a:t>
            </a:r>
            <a:r>
              <a:rPr lang="en-US" dirty="0" err="1" smtClean="0"/>
              <a:t>covid</a:t>
            </a:r>
            <a:r>
              <a:rPr lang="en-US" dirty="0" smtClean="0"/>
              <a:t> epidemic, T cycle does not spend as much in marketing. There has been a consistent rise in online buying activities as a consequence of the pandemic.</a:t>
            </a:r>
          </a:p>
          <a:p>
            <a:r>
              <a:rPr lang="en-US" dirty="0" smtClean="0"/>
              <a:t> T </a:t>
            </a:r>
            <a:r>
              <a:rPr lang="en-US" dirty="0" err="1" smtClean="0"/>
              <a:t>cylce</a:t>
            </a:r>
            <a:r>
              <a:rPr lang="en-US" dirty="0" smtClean="0"/>
              <a:t> does not participate in online shopping because to poor profit margins and high shipping costs, especially when considering the profitability of low-cost apparel. (Mintel,2020)</a:t>
            </a:r>
            <a:endParaRPr lang="en-IN" dirty="0"/>
          </a:p>
        </p:txBody>
      </p:sp>
    </p:spTree>
    <p:extLst>
      <p:ext uri="{BB962C8B-B14F-4D97-AF65-F5344CB8AC3E}">
        <p14:creationId xmlns:p14="http://schemas.microsoft.com/office/powerpoint/2010/main" val="1446647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Inventory</a:t>
            </a:r>
            <a:endParaRPr lang="en-IN"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smtClean="0"/>
              <a:t>There must be sufficient storage space and </a:t>
            </a:r>
            <a:r>
              <a:rPr lang="en-US" dirty="0" err="1" smtClean="0"/>
              <a:t>organisation</a:t>
            </a:r>
            <a:r>
              <a:rPr lang="en-US" dirty="0" smtClean="0"/>
              <a:t> of the requisite amounts of goods in the storeroom. The failure to achieve the levels of profitability necessary as a result of inadequate stocks is a major problem. The fact that the apparel they have selected is out of stock or unavailable at the time they demand will not sit well with those who have placed an order online. As a result, it must meet all of the needs and requirements for the upkeep of inventories and inventory records (Bergh 1\2016).The owners should also give consideration to the possibility of giving discounts near the season's end in order to transfer the excess inventory that has resulted as a consequence of the narrowing of profit </a:t>
            </a:r>
            <a:r>
              <a:rPr lang="en-US" dirty="0" err="1" smtClean="0"/>
              <a:t>margins.They</a:t>
            </a:r>
            <a:r>
              <a:rPr lang="en-US" dirty="0" smtClean="0"/>
              <a:t> must use caution in setting the prices of the items in such a way that the shop will benefit from the sale of the products. Due to the fact that this is a new company, the owners may also have to negotiate with clothes wholesalers in order to set up a scheme for purchasing back the leftover clothing stock that is now in the firm (Nielsen 2015)</a:t>
            </a:r>
            <a:endParaRPr lang="en-IN" dirty="0"/>
          </a:p>
        </p:txBody>
      </p:sp>
    </p:spTree>
    <p:extLst>
      <p:ext uri="{BB962C8B-B14F-4D97-AF65-F5344CB8AC3E}">
        <p14:creationId xmlns:p14="http://schemas.microsoft.com/office/powerpoint/2010/main" val="2900127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Finance</a:t>
            </a:r>
            <a:endParaRPr lang="en-IN" dirty="0"/>
          </a:p>
        </p:txBody>
      </p:sp>
      <p:sp>
        <p:nvSpPr>
          <p:cNvPr id="3" name="Content Placeholder 2"/>
          <p:cNvSpPr>
            <a:spLocks noGrp="1"/>
          </p:cNvSpPr>
          <p:nvPr>
            <p:ph idx="1"/>
          </p:nvPr>
        </p:nvSpPr>
        <p:spPr/>
        <p:txBody>
          <a:bodyPr/>
          <a:lstStyle/>
          <a:p>
            <a:r>
              <a:rPr lang="en-US" dirty="0" smtClean="0"/>
              <a:t>The following are the most important aspects in developing a financial plan:</a:t>
            </a:r>
          </a:p>
          <a:p>
            <a:r>
              <a:rPr lang="en-US" dirty="0" smtClean="0"/>
              <a:t>Maintaining a profit margin of around 15 to 20 percent while also paying careful attention to daily expenses as well as the cost of products sold are all important considerations.</a:t>
            </a:r>
          </a:p>
          <a:p>
            <a:r>
              <a:rPr lang="en-US" dirty="0" smtClean="0"/>
              <a:t>The goal is to turn inventory around about five times while still generating revenue.</a:t>
            </a:r>
          </a:p>
          <a:p>
            <a:r>
              <a:rPr lang="en-US" dirty="0" smtClean="0"/>
              <a:t>Through the use of social media and other forms of advertising, it is possible to increase awareness while also increasing sales.</a:t>
            </a:r>
            <a:endParaRPr lang="en-IN" dirty="0"/>
          </a:p>
        </p:txBody>
      </p:sp>
    </p:spTree>
    <p:extLst>
      <p:ext uri="{BB962C8B-B14F-4D97-AF65-F5344CB8AC3E}">
        <p14:creationId xmlns:p14="http://schemas.microsoft.com/office/powerpoint/2010/main" val="2884348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Sheet</a:t>
            </a:r>
            <a:endParaRPr lang="en-IN" dirty="0"/>
          </a:p>
        </p:txBody>
      </p:sp>
      <p:pic>
        <p:nvPicPr>
          <p:cNvPr id="4" name="Content Placeholder 3"/>
          <p:cNvPicPr>
            <a:picLocks noGrp="1" noChangeAspect="1"/>
          </p:cNvPicPr>
          <p:nvPr>
            <p:ph idx="1"/>
          </p:nvPr>
        </p:nvPicPr>
        <p:blipFill>
          <a:blip r:embed="rId2"/>
          <a:stretch>
            <a:fillRect/>
          </a:stretch>
        </p:blipFill>
        <p:spPr>
          <a:xfrm>
            <a:off x="3812167" y="2603500"/>
            <a:ext cx="3511978" cy="3416300"/>
          </a:xfrm>
          <a:prstGeom prst="rect">
            <a:avLst/>
          </a:prstGeom>
        </p:spPr>
      </p:pic>
    </p:spTree>
    <p:extLst>
      <p:ext uri="{BB962C8B-B14F-4D97-AF65-F5344CB8AC3E}">
        <p14:creationId xmlns:p14="http://schemas.microsoft.com/office/powerpoint/2010/main" val="32349807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Profit and loss Forecast</a:t>
            </a:r>
            <a:endParaRPr lang="en-IN" dirty="0"/>
          </a:p>
        </p:txBody>
      </p:sp>
      <p:pic>
        <p:nvPicPr>
          <p:cNvPr id="4" name="Content Placeholder 3"/>
          <p:cNvPicPr>
            <a:picLocks noGrp="1" noChangeAspect="1"/>
          </p:cNvPicPr>
          <p:nvPr>
            <p:ph idx="1"/>
          </p:nvPr>
        </p:nvPicPr>
        <p:blipFill>
          <a:blip r:embed="rId2"/>
          <a:stretch>
            <a:fillRect/>
          </a:stretch>
        </p:blipFill>
        <p:spPr>
          <a:xfrm>
            <a:off x="3249953" y="2603500"/>
            <a:ext cx="4636407" cy="3416300"/>
          </a:xfrm>
          <a:prstGeom prst="rect">
            <a:avLst/>
          </a:prstGeom>
        </p:spPr>
      </p:pic>
    </p:spTree>
    <p:extLst>
      <p:ext uri="{BB962C8B-B14F-4D97-AF65-F5344CB8AC3E}">
        <p14:creationId xmlns:p14="http://schemas.microsoft.com/office/powerpoint/2010/main" val="25575073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Common Financial Ratio Forecast</a:t>
            </a:r>
            <a:endParaRPr lang="en-IN" dirty="0"/>
          </a:p>
        </p:txBody>
      </p:sp>
      <p:pic>
        <p:nvPicPr>
          <p:cNvPr id="4" name="Content Placeholder 3"/>
          <p:cNvPicPr>
            <a:picLocks noGrp="1" noChangeAspect="1"/>
          </p:cNvPicPr>
          <p:nvPr>
            <p:ph idx="1"/>
          </p:nvPr>
        </p:nvPicPr>
        <p:blipFill>
          <a:blip r:embed="rId2"/>
          <a:stretch>
            <a:fillRect/>
          </a:stretch>
        </p:blipFill>
        <p:spPr>
          <a:xfrm>
            <a:off x="2042333" y="2947481"/>
            <a:ext cx="6801630" cy="1768188"/>
          </a:xfrm>
          <a:prstGeom prst="rect">
            <a:avLst/>
          </a:prstGeom>
        </p:spPr>
      </p:pic>
    </p:spTree>
    <p:extLst>
      <p:ext uri="{BB962C8B-B14F-4D97-AF65-F5344CB8AC3E}">
        <p14:creationId xmlns:p14="http://schemas.microsoft.com/office/powerpoint/2010/main" val="1617676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Buisness</a:t>
            </a:r>
            <a:r>
              <a:rPr lang="en-US" dirty="0" smtClean="0"/>
              <a:t> model</a:t>
            </a:r>
            <a:endParaRPr lang="en-IN" dirty="0"/>
          </a:p>
        </p:txBody>
      </p:sp>
      <p:pic>
        <p:nvPicPr>
          <p:cNvPr id="4" name="Content Placeholder 3"/>
          <p:cNvPicPr>
            <a:picLocks noGrp="1" noChangeAspect="1"/>
          </p:cNvPicPr>
          <p:nvPr>
            <p:ph idx="1"/>
          </p:nvPr>
        </p:nvPicPr>
        <p:blipFill>
          <a:blip r:embed="rId2"/>
          <a:stretch>
            <a:fillRect/>
          </a:stretch>
        </p:blipFill>
        <p:spPr>
          <a:xfrm>
            <a:off x="2341971" y="2603500"/>
            <a:ext cx="6452370" cy="3416300"/>
          </a:xfrm>
          <a:prstGeom prst="rect">
            <a:avLst/>
          </a:prstGeom>
        </p:spPr>
      </p:pic>
    </p:spTree>
    <p:extLst>
      <p:ext uri="{BB962C8B-B14F-4D97-AF65-F5344CB8AC3E}">
        <p14:creationId xmlns:p14="http://schemas.microsoft.com/office/powerpoint/2010/main" val="24319255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Competitive Strategy &amp; Positioning</a:t>
            </a:r>
            <a:endParaRPr lang="en-IN" dirty="0"/>
          </a:p>
        </p:txBody>
      </p:sp>
      <p:sp>
        <p:nvSpPr>
          <p:cNvPr id="3" name="Content Placeholder 2"/>
          <p:cNvSpPr>
            <a:spLocks noGrp="1"/>
          </p:cNvSpPr>
          <p:nvPr>
            <p:ph idx="1"/>
          </p:nvPr>
        </p:nvSpPr>
        <p:spPr>
          <a:xfrm>
            <a:off x="830094" y="1825625"/>
            <a:ext cx="10515600" cy="4351338"/>
          </a:xfrm>
        </p:spPr>
        <p:txBody>
          <a:bodyPr>
            <a:normAutofit/>
          </a:bodyPr>
          <a:lstStyle/>
          <a:p>
            <a:pPr marL="0" indent="0">
              <a:buNone/>
            </a:pPr>
            <a:r>
              <a:rPr lang="en-US" dirty="0" smtClean="0"/>
              <a:t>T-cycle is a revolutionary company concept however there are several closely relator rivals who are performing excellent in terms of revenue and brand awareness across Australian and globe. </a:t>
            </a:r>
          </a:p>
          <a:p>
            <a:pPr marL="0" indent="0">
              <a:buNone/>
            </a:pPr>
            <a:r>
              <a:rPr lang="en-US" dirty="0" smtClean="0"/>
              <a:t>The sales of second-hand fashion retailers have been dramatically rising in Australia and globally. According to the 2020 resale study issued by </a:t>
            </a:r>
            <a:r>
              <a:rPr lang="en-US" dirty="0" err="1" smtClean="0"/>
              <a:t>ThredUp</a:t>
            </a:r>
            <a:r>
              <a:rPr lang="en-US" dirty="0" smtClean="0"/>
              <a:t> which is a US based charity shop, the second-hand market encompassing both online and </a:t>
            </a:r>
            <a:r>
              <a:rPr lang="en-US" dirty="0" err="1" smtClean="0"/>
              <a:t>instore</a:t>
            </a:r>
            <a:r>
              <a:rPr lang="en-US" dirty="0" smtClean="0"/>
              <a:t> is anticipated to reach $36 billion in 2024 and quadruple by 2029 (</a:t>
            </a:r>
            <a:r>
              <a:rPr lang="en-US" dirty="0" err="1" smtClean="0"/>
              <a:t>Masige</a:t>
            </a:r>
            <a:r>
              <a:rPr lang="en-US" dirty="0" smtClean="0"/>
              <a:t>, 2020). </a:t>
            </a:r>
          </a:p>
          <a:p>
            <a:pPr marL="0" indent="0">
              <a:buNone/>
            </a:pPr>
            <a:r>
              <a:rPr lang="en-US" dirty="0" smtClean="0"/>
              <a:t>Similarly, a designer named Christopher Raeburn has established a new collection shop called Raeburn by gathering leftover military goods from the U.K and Europe which has formed following results of COVID-19 and environmental concerns (Conti, 2020). </a:t>
            </a:r>
          </a:p>
          <a:p>
            <a:pPr marL="0" indent="0">
              <a:buNone/>
            </a:pPr>
            <a:r>
              <a:rPr lang="en-US" dirty="0" smtClean="0"/>
              <a:t>There is a vast potential market for the recycle business and competitive strategy analysis would enable T-cycle to fulfil its aim</a:t>
            </a:r>
            <a:endParaRPr lang="en-IN" dirty="0"/>
          </a:p>
        </p:txBody>
      </p:sp>
    </p:spTree>
    <p:extLst>
      <p:ext uri="{BB962C8B-B14F-4D97-AF65-F5344CB8AC3E}">
        <p14:creationId xmlns:p14="http://schemas.microsoft.com/office/powerpoint/2010/main" val="3682569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lvl="0"/>
            <a:r>
              <a:rPr lang="en-US" b="1" dirty="0"/>
              <a:t>PESTLE (Political, Economic, Social, Technological, Legal and Environmental) analysis:</a:t>
            </a:r>
            <a:r>
              <a:rPr lang="en-IN" b="1" dirty="0"/>
              <a:t/>
            </a:r>
            <a:br>
              <a:rPr lang="en-IN" b="1" dirty="0"/>
            </a:br>
            <a:endParaRPr lang="en-IN" dirty="0"/>
          </a:p>
        </p:txBody>
      </p:sp>
      <p:sp>
        <p:nvSpPr>
          <p:cNvPr id="3" name="Content Placeholder 2"/>
          <p:cNvSpPr>
            <a:spLocks noGrp="1"/>
          </p:cNvSpPr>
          <p:nvPr>
            <p:ph idx="1"/>
          </p:nvPr>
        </p:nvSpPr>
        <p:spPr/>
        <p:txBody>
          <a:bodyPr>
            <a:normAutofit fontScale="40000" lnSpcReduction="20000"/>
          </a:bodyPr>
          <a:lstStyle/>
          <a:p>
            <a:r>
              <a:rPr lang="en-US" dirty="0" smtClean="0"/>
              <a:t>• Political: The recent Russian invasion of Ukraine has resulted in a steady rise in the price of coal, which has resulted in higher power costs (Foley, 2022). It has had a direct impact on the power bills created by companies such as recycling, retail, and others, which will result in a fall in sales income as a result. There have been various nations who have had disagreements with Australia's political government in the past. The possibility for political unrest between China and Australia would be a huge source of worry for present and prospective Australian businesses, such as T-cycle, in </a:t>
            </a:r>
            <a:r>
              <a:rPr lang="en-US" dirty="0" err="1" smtClean="0"/>
              <a:t>particular.reinvent</a:t>
            </a:r>
            <a:r>
              <a:rPr lang="en-US" dirty="0" smtClean="0"/>
              <a:t> itself with a new campaign that the new vi. generation can relate with, and encourage them to take the initiative to make a better future for themselves and their </a:t>
            </a:r>
            <a:r>
              <a:rPr lang="en-US" dirty="0" err="1" smtClean="0"/>
              <a:t>families.the</a:t>
            </a:r>
            <a:r>
              <a:rPr lang="en-US" dirty="0" smtClean="0"/>
              <a:t> </a:t>
            </a:r>
            <a:r>
              <a:rPr lang="en-US" dirty="0" err="1" smtClean="0"/>
              <a:t>organisation</a:t>
            </a:r>
            <a:r>
              <a:rPr lang="en-US" dirty="0" smtClean="0"/>
              <a:t> should reinvent itself with a fresh campaign that the new viii. generation can relate with, and empower them to take the initiative to make a better future a </a:t>
            </a:r>
            <a:r>
              <a:rPr lang="en-US" dirty="0" err="1" smtClean="0"/>
              <a:t>reality.One</a:t>
            </a:r>
            <a:r>
              <a:rPr lang="en-US" dirty="0" smtClean="0"/>
              <a:t> of the charity </a:t>
            </a:r>
            <a:r>
              <a:rPr lang="en-US" dirty="0" err="1" smtClean="0"/>
              <a:t>organisations</a:t>
            </a:r>
            <a:r>
              <a:rPr lang="en-US" dirty="0" smtClean="0"/>
              <a:t> that helps people via strategically focused </a:t>
            </a:r>
            <a:r>
              <a:rPr lang="en-US" dirty="0" err="1" smtClean="0"/>
              <a:t>programmes</a:t>
            </a:r>
            <a:r>
              <a:rPr lang="en-US" dirty="0" smtClean="0"/>
              <a:t> that include helping the homeless, providing elderly care, disaster recovery, providing emergency assistance, and providing youth support, among other things, is one that operates under a multinational approach.</a:t>
            </a:r>
          </a:p>
          <a:p>
            <a:r>
              <a:rPr lang="en-US" dirty="0" smtClean="0"/>
              <a:t>• Economic: Following the emergence of covid-19, several companies have discovered alternate methods of producing revenue for their operations. The present Australian economy is stronger than it will be in 2021 as a result of financial backing being made available to businesses. The adoption of digital currencies such as </a:t>
            </a:r>
            <a:r>
              <a:rPr lang="en-US" dirty="0" err="1" smtClean="0"/>
              <a:t>bitcoin</a:t>
            </a:r>
            <a:r>
              <a:rPr lang="en-US" dirty="0" smtClean="0"/>
              <a:t> and NFT might be a game-changing factor for Australian businesses. T-cycle should take into account the most recent trends in people's purchasing habits while designing their recycled garments, as well as picturing their outstanding social message and being current with the internet world.</a:t>
            </a:r>
          </a:p>
          <a:p>
            <a:r>
              <a:rPr lang="en-US" dirty="0" smtClean="0"/>
              <a:t>• Social: The recycling industry is backed by society, and individuals have made contributions to the consumption of recycled clothing as well as to the encouragement of </a:t>
            </a:r>
            <a:r>
              <a:rPr lang="en-US" dirty="0" err="1" smtClean="0"/>
              <a:t>organisations</a:t>
            </a:r>
            <a:r>
              <a:rPr lang="en-US" dirty="0" smtClean="0"/>
              <a:t> such as </a:t>
            </a:r>
            <a:r>
              <a:rPr lang="en-US" dirty="0" err="1" smtClean="0"/>
              <a:t>Vinnies</a:t>
            </a:r>
            <a:r>
              <a:rPr lang="en-US" dirty="0" smtClean="0"/>
              <a:t> and the Salvation Army, among others. The Australian government is permitting a maximum number of overseas students and immigrants to enter the country in order to boost the country's economy and talent resources. The diverse population of Australia may have a variety of cultural backgrounds and approaches to depicting the concept of the T-cycle. T-cycle should perform a thorough examination of current immigration rules, as well as an awareness of how a diverse population approaches the company, in order to build brand and product recognition for their products</a:t>
            </a:r>
          </a:p>
          <a:p>
            <a:r>
              <a:rPr lang="en-US" dirty="0" smtClean="0"/>
              <a:t>.• Technological:  Retail sectors in Australia have been concentrating on internet commerce and strengthening the platforms as a result of the covid-19 epidemic. The CEO (Chief executive officer) of </a:t>
            </a:r>
            <a:r>
              <a:rPr lang="en-US" dirty="0" err="1" smtClean="0"/>
              <a:t>Thredup</a:t>
            </a:r>
            <a:r>
              <a:rPr lang="en-US" dirty="0" smtClean="0"/>
              <a:t>, James Reinhart, has anticipated tremendous increase in online purchasing, particularly among young people. 2022) (Grimmer and Grimmer, 2002). Currently, the working environment may be anywhere from an office to a remote location, and cryptography is becoming more popular in Australia. As a result, T-cycle should include contemporary artificial intelligence and machine learning, as well as the use of internet platforms and digital marketing strategies.</a:t>
            </a:r>
          </a:p>
          <a:p>
            <a:r>
              <a:rPr lang="en-US" dirty="0" smtClean="0"/>
              <a:t>• Legal: The Australian business model has been enshrined in Australian business and environmental legislation, as well as the Privacy Act, in order to foster an ethical business climate and safeguard society. T-cycle should always be kept up to date with the most recent regulations since Australian legislation may change at any time. For example, under the Privacy Act personal storage, T-cycle is required to explain the use of sensitive information and to indicate the date and time of disclosure. Given the dramatic nature of T-objective, cycle's it should preserve the company's identify, and they should adhere to the standards set out by Australian law and regulations.</a:t>
            </a:r>
          </a:p>
          <a:p>
            <a:r>
              <a:rPr lang="en-US" dirty="0" smtClean="0"/>
              <a:t>• Environmental: It is anticipated that the rising number of retailers that recycle old garments, as well as their online presence, would see a considerable growth as a result of the improvement in the environment (Grimmer, and Grimmer, 2022). Although there has been waste of garments from such charity stores, T-cycle aims to fill the void by turning them into items such as pillows and cushions, which they sell online. The recent flooding in Sydney is an illustration of climate change's effects, and T-cycle should take such an incidence into consideration as a possible future hazard. Additionally, the garments are </a:t>
            </a:r>
            <a:r>
              <a:rPr lang="en-US" dirty="0" err="1" smtClean="0"/>
              <a:t>utilised</a:t>
            </a:r>
            <a:r>
              <a:rPr lang="en-US" dirty="0" smtClean="0"/>
              <a:t> according to the season, and T-cycle must examine the quantity of manufacturing and suppliers in Australia in order to keep up with the changing weather there.</a:t>
            </a:r>
            <a:endParaRPr lang="en-IN" dirty="0"/>
          </a:p>
        </p:txBody>
      </p:sp>
    </p:spTree>
    <p:extLst>
      <p:ext uri="{BB962C8B-B14F-4D97-AF65-F5344CB8AC3E}">
        <p14:creationId xmlns:p14="http://schemas.microsoft.com/office/powerpoint/2010/main" val="543225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a:t>
            </a:r>
            <a:endParaRPr lang="en-IN" dirty="0"/>
          </a:p>
        </p:txBody>
      </p:sp>
      <p:sp>
        <p:nvSpPr>
          <p:cNvPr id="3" name="Content Placeholder 2"/>
          <p:cNvSpPr>
            <a:spLocks noGrp="1"/>
          </p:cNvSpPr>
          <p:nvPr>
            <p:ph idx="1"/>
          </p:nvPr>
        </p:nvSpPr>
        <p:spPr/>
        <p:txBody>
          <a:bodyPr/>
          <a:lstStyle/>
          <a:p>
            <a:pPr marL="0" indent="0">
              <a:buNone/>
            </a:pPr>
            <a:r>
              <a:rPr lang="en-US" dirty="0" smtClean="0"/>
              <a:t>• Further segmentation in order to find and create new product lines </a:t>
            </a:r>
          </a:p>
          <a:p>
            <a:pPr marL="0" indent="0">
              <a:buNone/>
            </a:pPr>
            <a:r>
              <a:rPr lang="en-US" dirty="0" smtClean="0"/>
              <a:t>• Development of an online platform (e-commerce website)</a:t>
            </a:r>
          </a:p>
          <a:p>
            <a:pPr marL="0" indent="0">
              <a:buNone/>
            </a:pPr>
            <a:r>
              <a:rPr lang="en-US" dirty="0" smtClean="0"/>
              <a:t>• Gathering market knowledge </a:t>
            </a:r>
          </a:p>
          <a:p>
            <a:pPr marL="0" indent="0">
              <a:buNone/>
            </a:pPr>
            <a:r>
              <a:rPr lang="en-US" dirty="0" smtClean="0"/>
              <a:t>• Obtaining endorsements</a:t>
            </a:r>
          </a:p>
          <a:p>
            <a:pPr marL="0" indent="0">
              <a:buNone/>
            </a:pPr>
            <a:r>
              <a:rPr lang="en-US" dirty="0" smtClean="0"/>
              <a:t>• Visual Merchandising and the application of technology into retail establishments</a:t>
            </a:r>
            <a:endParaRPr lang="en-IN" dirty="0"/>
          </a:p>
        </p:txBody>
      </p:sp>
    </p:spTree>
    <p:extLst>
      <p:ext uri="{BB962C8B-B14F-4D97-AF65-F5344CB8AC3E}">
        <p14:creationId xmlns:p14="http://schemas.microsoft.com/office/powerpoint/2010/main" val="4153653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a:t>
            </a:r>
            <a:endParaRPr lang="en-IN" dirty="0"/>
          </a:p>
        </p:txBody>
      </p:sp>
      <p:sp>
        <p:nvSpPr>
          <p:cNvPr id="3" name="Content Placeholder 2"/>
          <p:cNvSpPr>
            <a:spLocks noGrp="1"/>
          </p:cNvSpPr>
          <p:nvPr>
            <p:ph idx="1"/>
          </p:nvPr>
        </p:nvSpPr>
        <p:spPr/>
        <p:txBody>
          <a:bodyPr>
            <a:normAutofit fontScale="40000" lnSpcReduction="20000"/>
          </a:bodyPr>
          <a:lstStyle/>
          <a:p>
            <a:r>
              <a:rPr lang="en-US" dirty="0" smtClean="0"/>
              <a:t>Barney, J. B., and </a:t>
            </a:r>
            <a:r>
              <a:rPr lang="en-US" dirty="0" err="1" smtClean="0"/>
              <a:t>Hesterly</a:t>
            </a:r>
            <a:r>
              <a:rPr lang="en-US" dirty="0" smtClean="0"/>
              <a:t>, W. (2015). Strategic management and competitive advantage concepts and cases. Pearson. </a:t>
            </a:r>
          </a:p>
          <a:p>
            <a:r>
              <a:rPr lang="en-US" dirty="0" smtClean="0"/>
              <a:t>Bergh, D. D., </a:t>
            </a:r>
            <a:r>
              <a:rPr lang="en-US" dirty="0" err="1" smtClean="0"/>
              <a:t>Aguinis</a:t>
            </a:r>
            <a:r>
              <a:rPr lang="en-US" dirty="0" smtClean="0"/>
              <a:t>, H., </a:t>
            </a:r>
            <a:r>
              <a:rPr lang="en-US" dirty="0" err="1" smtClean="0"/>
              <a:t>Heavey</a:t>
            </a:r>
            <a:r>
              <a:rPr lang="en-US" dirty="0" smtClean="0"/>
              <a:t>, C., </a:t>
            </a:r>
            <a:r>
              <a:rPr lang="en-US" dirty="0" err="1" smtClean="0"/>
              <a:t>Ketchen</a:t>
            </a:r>
            <a:r>
              <a:rPr lang="en-US" dirty="0" smtClean="0"/>
              <a:t>, D. J., Boyd, B. K., Su, P., ... and </a:t>
            </a:r>
            <a:r>
              <a:rPr lang="en-US" dirty="0" err="1" smtClean="0"/>
              <a:t>Joo</a:t>
            </a:r>
            <a:r>
              <a:rPr lang="en-US" dirty="0" smtClean="0"/>
              <a:t>, H. (2016). Using meta‐analytic structural equation modeling to advance strategic management research: Guidelines and an empirical illustration via the strategic leadership‐performance relationship. Strategic Management Journal, 37(3), 477-497. </a:t>
            </a:r>
          </a:p>
          <a:p>
            <a:r>
              <a:rPr lang="en-US" dirty="0" err="1" smtClean="0"/>
              <a:t>Bettis</a:t>
            </a:r>
            <a:r>
              <a:rPr lang="en-US" dirty="0" smtClean="0"/>
              <a:t>, R. A., Gambardella, A., </a:t>
            </a:r>
            <a:r>
              <a:rPr lang="en-US" dirty="0" err="1" smtClean="0"/>
              <a:t>Helfat</a:t>
            </a:r>
            <a:r>
              <a:rPr lang="en-US" dirty="0" smtClean="0"/>
              <a:t>, C., and Mitchell, W. (2015). Qualitative empirical research in strategic management. Strategic Management Journal, 36(5), 637-639. </a:t>
            </a:r>
          </a:p>
          <a:p>
            <a:r>
              <a:rPr lang="en-US" dirty="0" smtClean="0"/>
              <a:t>Eden, C., and Ackermann, F. (2013). Making strategy: The journey of strategic management. Sage. </a:t>
            </a:r>
            <a:r>
              <a:rPr lang="en-US" dirty="0" err="1" smtClean="0"/>
              <a:t>Goetsch</a:t>
            </a:r>
            <a:r>
              <a:rPr lang="en-US" dirty="0" smtClean="0"/>
              <a:t>, D. L., and Davis, S. B. (2014). Quality management for organizational excellence. </a:t>
            </a:r>
          </a:p>
          <a:p>
            <a:r>
              <a:rPr lang="en-US" dirty="0" smtClean="0"/>
              <a:t>Upper Saddle River, NJ: </a:t>
            </a:r>
            <a:r>
              <a:rPr lang="en-US" dirty="0" err="1" smtClean="0"/>
              <a:t>pearson</a:t>
            </a:r>
            <a:r>
              <a:rPr lang="en-US" dirty="0" smtClean="0"/>
              <a:t>. Harrison, J. S., and John, C. H. S. (2013). Foundations in strategic management. </a:t>
            </a:r>
            <a:r>
              <a:rPr lang="en-US" dirty="0" err="1" smtClean="0"/>
              <a:t>Cengage</a:t>
            </a:r>
            <a:r>
              <a:rPr lang="en-US" dirty="0" smtClean="0"/>
              <a:t> Learning. </a:t>
            </a:r>
          </a:p>
          <a:p>
            <a:r>
              <a:rPr lang="en-US" dirty="0" err="1" smtClean="0"/>
              <a:t>Hollensen</a:t>
            </a:r>
            <a:r>
              <a:rPr lang="en-US" dirty="0" smtClean="0"/>
              <a:t>, S. (2015). Marketing management: A relationship approach. Pearson Education. </a:t>
            </a:r>
          </a:p>
          <a:p>
            <a:r>
              <a:rPr lang="en-US" dirty="0" smtClean="0"/>
              <a:t>Monroe, K.B., </a:t>
            </a:r>
            <a:r>
              <a:rPr lang="en-US" dirty="0" err="1" smtClean="0"/>
              <a:t>Rikala</a:t>
            </a:r>
            <a:r>
              <a:rPr lang="en-US" dirty="0" smtClean="0"/>
              <a:t>, V.M. and </a:t>
            </a:r>
            <a:r>
              <a:rPr lang="en-US" dirty="0" err="1" smtClean="0"/>
              <a:t>Somervuori</a:t>
            </a:r>
            <a:r>
              <a:rPr lang="en-US" dirty="0" smtClean="0"/>
              <a:t>, O., 2015. Examining the application of behavioral price research in business-to-business markets. Industrial Marketing Management, 47, pp.17-25. Nielsen, L., 2015. Product Positioning and Differentiation Strategy. Hearst Newspapers.</a:t>
            </a:r>
          </a:p>
          <a:p>
            <a:r>
              <a:rPr lang="en-US" dirty="0" smtClean="0"/>
              <a:t>Pitta, D. &amp; </a:t>
            </a:r>
            <a:r>
              <a:rPr lang="en-US" dirty="0" err="1" smtClean="0"/>
              <a:t>Gurau</a:t>
            </a:r>
            <a:r>
              <a:rPr lang="en-US" dirty="0" smtClean="0"/>
              <a:t>, C. (2012) ‘A life-stage analysis of consumer loyalty profile: comparing Generation X and Millennial consumers’, Journal of consumer Marketing, 29(2), p.103-113. </a:t>
            </a:r>
          </a:p>
          <a:p>
            <a:r>
              <a:rPr lang="en-US" dirty="0" smtClean="0"/>
              <a:t>Porter, M. (1980) Competitive Strategy. Free Press • Porter, M. E. (2008) Competitive strategy: Techniques for </a:t>
            </a:r>
            <a:r>
              <a:rPr lang="en-US" dirty="0" err="1" smtClean="0"/>
              <a:t>analysing</a:t>
            </a:r>
            <a:r>
              <a:rPr lang="en-US" dirty="0" smtClean="0"/>
              <a:t> industries and competitors. London: Simon and Schuster. </a:t>
            </a:r>
          </a:p>
          <a:p>
            <a:r>
              <a:rPr lang="en-US" dirty="0" smtClean="0"/>
              <a:t> Reuters. (2014). Primark Plans US Expansion, But Will They Succeed? </a:t>
            </a:r>
            <a:r>
              <a:rPr lang="en-US" dirty="0" err="1" smtClean="0"/>
              <a:t>Available:http</a:t>
            </a:r>
            <a:r>
              <a:rPr lang="en-US" dirty="0" smtClean="0"/>
              <a:t>://www.businessoffashion.com/2014/07/primark-next-stop-usa.html. Last accessed 3rd June 2021. </a:t>
            </a:r>
          </a:p>
          <a:p>
            <a:r>
              <a:rPr lang="en-US" dirty="0" smtClean="0"/>
              <a:t> Ross, J and Harradine, R. (2010). Value brands: cheap or trendy? Journal of Fashion Marketing and Management. 14 (3), 350-366. </a:t>
            </a:r>
          </a:p>
          <a:p>
            <a:r>
              <a:rPr lang="en-US" dirty="0" smtClean="0"/>
              <a:t> The Economist (2015) Faster, cheaper fashion. Available at: http://www.economist.com/news/business/21663221-rapidly-rising-super-cheap-irish-clothesretailerprepares-conquer-america-rivals-should (Accessed: 5 June 2021). </a:t>
            </a:r>
          </a:p>
          <a:p>
            <a:r>
              <a:rPr lang="en-US" dirty="0" smtClean="0"/>
              <a:t> Thompson, R. (2014) Why power over retail tech is shifting from CIOS. Retail Week. P36</a:t>
            </a:r>
          </a:p>
          <a:p>
            <a:r>
              <a:rPr lang="en-US" dirty="0" smtClean="0"/>
              <a:t>Verdict. (2013). VERDICT VIEW: Should Primark make the leap to online? </a:t>
            </a:r>
            <a:r>
              <a:rPr lang="en-US" dirty="0" err="1" smtClean="0"/>
              <a:t>Available:http</a:t>
            </a:r>
            <a:r>
              <a:rPr lang="en-US" dirty="0" smtClean="0"/>
              <a:t>://about.datamonitor.com/media/archives/6555. Last accessed 20th June 2021</a:t>
            </a:r>
            <a:endParaRPr lang="en-IN" dirty="0"/>
          </a:p>
        </p:txBody>
      </p:sp>
    </p:spTree>
    <p:extLst>
      <p:ext uri="{BB962C8B-B14F-4D97-AF65-F5344CB8AC3E}">
        <p14:creationId xmlns:p14="http://schemas.microsoft.com/office/powerpoint/2010/main" val="16826356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44</TotalTime>
  <Words>2477</Words>
  <Application>Microsoft Office PowerPoint</Application>
  <PresentationFormat>Widescreen</PresentationFormat>
  <Paragraphs>87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Century Gothic</vt:lpstr>
      <vt:lpstr>Times New Roman</vt:lpstr>
      <vt:lpstr>Wingdings 3</vt:lpstr>
      <vt:lpstr>Ion Boardroom</vt:lpstr>
      <vt:lpstr>T -Cycle</vt:lpstr>
      <vt:lpstr>Introduction</vt:lpstr>
      <vt:lpstr>SWOT Analysis</vt:lpstr>
      <vt:lpstr>Porter’s 5-forces</vt:lpstr>
      <vt:lpstr>Situation Analysis (Problem Statement)</vt:lpstr>
      <vt:lpstr>Inventory</vt:lpstr>
      <vt:lpstr>Finance</vt:lpstr>
      <vt:lpstr>Balance Sheet</vt:lpstr>
      <vt:lpstr>Profit and loss Forecast</vt:lpstr>
      <vt:lpstr>Common Financial Ratio Forecast</vt:lpstr>
      <vt:lpstr>Buisness model</vt:lpstr>
      <vt:lpstr>Competitive Strategy &amp; Positioning</vt:lpstr>
      <vt:lpstr>PESTLE (Political, Economic, Social, Technological, Legal and Environmental) analysis: </vt:lpstr>
      <vt:lpstr>Recommendation</vt:lpstr>
      <vt:lpstr>Reference</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 -Cycle</dc:title>
  <dc:creator>Microsoft account</dc:creator>
  <cp:lastModifiedBy>Microsoft account</cp:lastModifiedBy>
  <cp:revision>6</cp:revision>
  <dcterms:created xsi:type="dcterms:W3CDTF">2022-05-01T05:54:07Z</dcterms:created>
  <dcterms:modified xsi:type="dcterms:W3CDTF">2022-05-01T06:38:38Z</dcterms:modified>
</cp:coreProperties>
</file>