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256" r:id="rId2"/>
    <p:sldId id="257" r:id="rId3"/>
    <p:sldId id="290" r:id="rId4"/>
    <p:sldId id="291" r:id="rId5"/>
    <p:sldId id="284" r:id="rId6"/>
    <p:sldId id="292" r:id="rId7"/>
    <p:sldId id="261" r:id="rId8"/>
    <p:sldId id="293" r:id="rId9"/>
    <p:sldId id="289" r:id="rId10"/>
    <p:sldId id="262" r:id="rId11"/>
    <p:sldId id="294" r:id="rId12"/>
    <p:sldId id="298" r:id="rId13"/>
    <p:sldId id="299" r:id="rId14"/>
    <p:sldId id="300" r:id="rId15"/>
    <p:sldId id="301" r:id="rId16"/>
    <p:sldId id="302" r:id="rId17"/>
    <p:sldId id="263" r:id="rId18"/>
    <p:sldId id="303" r:id="rId19"/>
    <p:sldId id="304" r:id="rId20"/>
    <p:sldId id="305" r:id="rId21"/>
    <p:sldId id="306" r:id="rId22"/>
    <p:sldId id="307" r:id="rId23"/>
    <p:sldId id="286" r:id="rId24"/>
    <p:sldId id="312" r:id="rId25"/>
    <p:sldId id="283" r:id="rId26"/>
  </p:sldIdLst>
  <p:sldSz cx="9144000" cy="5143500" type="screen16x9"/>
  <p:notesSz cx="7104063" cy="10234613"/>
  <p:embeddedFontLst>
    <p:embeddedFont>
      <p:font typeface="Trebuchet MS" panose="020B0603020202020204" pitchFamily="34" charset="0"/>
      <p:regular r:id="rId28"/>
      <p:bold r:id="rId29"/>
      <p:italic r:id="rId30"/>
      <p:boldItalic r:id="rId31"/>
    </p:embeddedFont>
    <p:embeddedFont>
      <p:font typeface="Verdana" panose="020B0604030504040204" pitchFamily="34"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758342C0-D40E-478C-B01B-26F255BCB514}">
          <p14:sldIdLst>
            <p14:sldId id="256"/>
            <p14:sldId id="257"/>
            <p14:sldId id="290"/>
            <p14:sldId id="291"/>
            <p14:sldId id="284"/>
            <p14:sldId id="292"/>
            <p14:sldId id="261"/>
            <p14:sldId id="293"/>
            <p14:sldId id="289"/>
            <p14:sldId id="262"/>
          </p14:sldIdLst>
        </p14:section>
        <p14:section name="Untitled Section" id="{6818B716-CB7D-460E-B577-1B60CA93EE3B}">
          <p14:sldIdLst>
            <p14:sldId id="294"/>
            <p14:sldId id="298"/>
            <p14:sldId id="299"/>
            <p14:sldId id="300"/>
            <p14:sldId id="301"/>
            <p14:sldId id="302"/>
            <p14:sldId id="263"/>
            <p14:sldId id="303"/>
            <p14:sldId id="304"/>
            <p14:sldId id="305"/>
            <p14:sldId id="306"/>
            <p14:sldId id="307"/>
            <p14:sldId id="286"/>
            <p14:sldId id="312"/>
            <p14:sldId id="283"/>
          </p14:sldIdLst>
        </p14:section>
        <p14:section name="Untitled Section" id="{D1456DCD-0CE7-42D7-93DC-304D4634EA30}">
          <p14:sldIdLst/>
        </p14:section>
      </p14:sectionLst>
    </p:ext>
    <p:ext uri="{EFAFB233-063F-42B5-8137-9DF3F51BA10A}">
      <p15:sldGuideLst xmlns:p15="http://schemas.microsoft.com/office/powerpoint/2012/main">
        <p15:guide id="1" orient="horz" pos="162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jN+ZINEtTorho3oR8QJmuev45CC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28" autoAdjust="0"/>
    <p:restoredTop sz="94660"/>
  </p:normalViewPr>
  <p:slideViewPr>
    <p:cSldViewPr snapToGrid="0">
      <p:cViewPr varScale="1">
        <p:scale>
          <a:sx n="99" d="100"/>
          <a:sy n="99" d="100"/>
        </p:scale>
        <p:origin x="701" y="77"/>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51"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font" Target="fonts/font7.fntdata" /><Relationship Id="rId50" Type="http://schemas.openxmlformats.org/officeDocument/2006/relationships/viewProps" Target="view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font" Target="fonts/font6.fntdata"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font" Target="fonts/font2.fntdata"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font" Target="fonts/font5.fntdata"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font" Target="fonts/font1.fntdata" /><Relationship Id="rId49"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font" Target="fonts/font4.fntdata" /><Relationship Id="rId52"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notesMaster" Target="notesMasters/notesMaster1.xml" /><Relationship Id="rId30" Type="http://schemas.openxmlformats.org/officeDocument/2006/relationships/font" Target="fonts/font3.fntdata" /><Relationship Id="rId35" Type="http://schemas.openxmlformats.org/officeDocument/2006/relationships/font" Target="fonts/font8.fntdata" /><Relationship Id="rId48" Type="http://customschemas.google.com/relationships/presentationmetadata" Target="metadata"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78428" cy="511730"/>
          </a:xfrm>
          <a:prstGeom prst="rect">
            <a:avLst/>
          </a:prstGeom>
          <a:noFill/>
          <a:ln>
            <a:noFill/>
          </a:ln>
        </p:spPr>
        <p:txBody>
          <a:bodyPr spcFirstLastPara="1" wrap="square" lIns="95450" tIns="47700" rIns="95450" bIns="47700" anchor="t" anchorCtr="0">
            <a:noAutofit/>
          </a:bodyPr>
          <a:lstStyle>
            <a:lvl1pPr marR="0" lvl="0" algn="l" rtl="0">
              <a:lnSpc>
                <a:spcPct val="100000"/>
              </a:lnSpc>
              <a:spcBef>
                <a:spcPts val="0"/>
              </a:spcBef>
              <a:spcAft>
                <a:spcPts val="0"/>
              </a:spcAft>
              <a:buClr>
                <a:srgbClr val="000000"/>
              </a:buClr>
              <a:buSzPts val="1400"/>
              <a:buFont typeface="Arial"/>
              <a:buNone/>
              <a:defRPr sz="1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4023991" y="0"/>
            <a:ext cx="3078428" cy="511730"/>
          </a:xfrm>
          <a:prstGeom prst="rect">
            <a:avLst/>
          </a:prstGeom>
          <a:noFill/>
          <a:ln>
            <a:noFill/>
          </a:ln>
        </p:spPr>
        <p:txBody>
          <a:bodyPr spcFirstLastPara="1" wrap="square" lIns="95450" tIns="47700" rIns="95450" bIns="47700" anchor="t" anchorCtr="0">
            <a:noAutofit/>
          </a:bodyPr>
          <a:lstStyle>
            <a:lvl1pPr marR="0" lvl="0" algn="r" rtl="0">
              <a:lnSpc>
                <a:spcPct val="100000"/>
              </a:lnSpc>
              <a:spcBef>
                <a:spcPts val="0"/>
              </a:spcBef>
              <a:spcAft>
                <a:spcPts val="0"/>
              </a:spcAft>
              <a:buClr>
                <a:srgbClr val="000000"/>
              </a:buClr>
              <a:buSzPts val="1400"/>
              <a:buFont typeface="Arial"/>
              <a:buNone/>
              <a:defRPr sz="1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721107"/>
            <a:ext cx="3078428" cy="511730"/>
          </a:xfrm>
          <a:prstGeom prst="rect">
            <a:avLst/>
          </a:prstGeom>
          <a:noFill/>
          <a:ln>
            <a:noFill/>
          </a:ln>
        </p:spPr>
        <p:txBody>
          <a:bodyPr spcFirstLastPara="1" wrap="square" lIns="95450" tIns="47700" rIns="95450" bIns="47700" anchor="b" anchorCtr="0">
            <a:noAutofit/>
          </a:bodyPr>
          <a:lstStyle>
            <a:lvl1pPr marR="0" lvl="0" algn="l" rtl="0">
              <a:lnSpc>
                <a:spcPct val="100000"/>
              </a:lnSpc>
              <a:spcBef>
                <a:spcPts val="0"/>
              </a:spcBef>
              <a:spcAft>
                <a:spcPts val="0"/>
              </a:spcAft>
              <a:buClr>
                <a:srgbClr val="000000"/>
              </a:buClr>
              <a:buSzPts val="1400"/>
              <a:buFont typeface="Arial"/>
              <a:buNone/>
              <a:defRPr sz="1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4023991" y="9721107"/>
            <a:ext cx="3078428" cy="511730"/>
          </a:xfrm>
          <a:prstGeom prst="rect">
            <a:avLst/>
          </a:prstGeom>
          <a:noFill/>
          <a:ln>
            <a:noFill/>
          </a:ln>
        </p:spPr>
        <p:txBody>
          <a:bodyPr spcFirstLastPara="1" wrap="square" lIns="95450" tIns="47700" rIns="95450" bIns="47700" anchor="b" anchorCtr="0">
            <a:noAutofit/>
          </a:bodyPr>
          <a:lstStyle/>
          <a:p>
            <a:pPr marL="0" marR="0" lvl="0" indent="0" algn="r" rtl="0">
              <a:lnSpc>
                <a:spcPct val="100000"/>
              </a:lnSpc>
              <a:spcBef>
                <a:spcPts val="0"/>
              </a:spcBef>
              <a:spcAft>
                <a:spcPts val="0"/>
              </a:spcAft>
              <a:buNone/>
            </a:pPr>
            <a:fld id="{00000000-1234-1234-1234-123412341234}" type="slidenum">
              <a:rPr lang="en-IN" sz="1300" b="0" i="0" u="none" strike="noStrike" cap="none">
                <a:solidFill>
                  <a:schemeClr val="dk1"/>
                </a:solidFill>
                <a:latin typeface="Calibri"/>
                <a:ea typeface="Calibri"/>
                <a:cs typeface="Calibri"/>
                <a:sym typeface="Calibri"/>
              </a:rPr>
              <a:t>‹#›</a:t>
            </a:fld>
            <a:endParaRPr sz="13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Good day everyone. Today, we are presenting our project titled Multi-Pose Human Face Matching System Using Deep Learning and YOLO-V5. Our team comprises M. </a:t>
            </a:r>
            <a:r>
              <a:rPr lang="en-IN" dirty="0" err="1"/>
              <a:t>Karthik</a:t>
            </a:r>
            <a:r>
              <a:rPr lang="en-IN" dirty="0"/>
              <a:t>, S. </a:t>
            </a:r>
            <a:r>
              <a:rPr lang="en-IN" dirty="0" err="1"/>
              <a:t>Manikandan</a:t>
            </a:r>
            <a:r>
              <a:rPr lang="en-IN" dirty="0"/>
              <a:t>, M. Vicky, and M. </a:t>
            </a:r>
            <a:r>
              <a:rPr lang="en-IN" dirty="0" err="1"/>
              <a:t>Sethuram</a:t>
            </a:r>
            <a:r>
              <a:rPr lang="en-IN" dirty="0"/>
              <a:t>, under the guidance of Ms. S. </a:t>
            </a:r>
            <a:r>
              <a:rPr lang="en-IN" dirty="0" err="1"/>
              <a:t>Priya</a:t>
            </a:r>
            <a:r>
              <a:rPr lang="en-IN" dirty="0"/>
              <a:t> from the Computer Science and Engineering Department of Nehru Institute of Engineering and Technology.</a:t>
            </a:r>
            <a:endParaRPr dirty="0"/>
          </a:p>
        </p:txBody>
      </p:sp>
      <p:sp>
        <p:nvSpPr>
          <p:cNvPr id="86" name="Google Shape;86;p1: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The objective of our project is to address challenges in human face matching across varying poses, which is crucial in applications like security and identity verification. We introduce a deep learning-based system using the YOLO-V5 algorithm to efficiently detect and match faces across multiple orientations.</a:t>
            </a:r>
            <a:endParaRPr dirty="0"/>
          </a:p>
        </p:txBody>
      </p:sp>
      <p:sp>
        <p:nvSpPr>
          <p:cNvPr id="101" name="Google Shape;101;p2: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3F96AE62-D3D7-A9C1-08D6-E6A13FA00A42}"/>
            </a:ext>
          </a:extLst>
        </p:cNvPr>
        <p:cNvGrpSpPr/>
        <p:nvPr/>
      </p:nvGrpSpPr>
      <p:grpSpPr>
        <a:xfrm>
          <a:off x="0" y="0"/>
          <a:ext cx="0" cy="0"/>
          <a:chOff x="0" y="0"/>
          <a:chExt cx="0" cy="0"/>
        </a:xfrm>
      </p:grpSpPr>
      <p:sp>
        <p:nvSpPr>
          <p:cNvPr id="113" name="Google Shape;113;p4:notes">
            <a:extLst>
              <a:ext uri="{FF2B5EF4-FFF2-40B4-BE49-F238E27FC236}">
                <a16:creationId xmlns:a16="http://schemas.microsoft.com/office/drawing/2014/main" id="{22AEDD8C-591B-CD49-FA50-8BB9A66FFACA}"/>
              </a:ext>
            </a:extLst>
          </p:cNvPr>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Our primary goals include developing a system capable of recognizing faces in multiple orientations, ensuring robustness in face detection, and improving real-time performance to reduce errors and enhance adaptability.</a:t>
            </a:r>
            <a:endParaRPr dirty="0"/>
          </a:p>
        </p:txBody>
      </p:sp>
      <p:sp>
        <p:nvSpPr>
          <p:cNvPr id="114" name="Google Shape;114;p4:notes">
            <a:extLst>
              <a:ext uri="{FF2B5EF4-FFF2-40B4-BE49-F238E27FC236}">
                <a16:creationId xmlns:a16="http://schemas.microsoft.com/office/drawing/2014/main" id="{742C52CD-D7F8-D7BF-99DD-B2F87713D193}"/>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41702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7C98F1FF-20B0-3B1C-B219-946BA37FCB8C}"/>
            </a:ext>
          </a:extLst>
        </p:cNvPr>
        <p:cNvGrpSpPr/>
        <p:nvPr/>
      </p:nvGrpSpPr>
      <p:grpSpPr>
        <a:xfrm>
          <a:off x="0" y="0"/>
          <a:ext cx="0" cy="0"/>
          <a:chOff x="0" y="0"/>
          <a:chExt cx="0" cy="0"/>
        </a:xfrm>
      </p:grpSpPr>
      <p:sp>
        <p:nvSpPr>
          <p:cNvPr id="113" name="Google Shape;113;p4:notes">
            <a:extLst>
              <a:ext uri="{FF2B5EF4-FFF2-40B4-BE49-F238E27FC236}">
                <a16:creationId xmlns:a16="http://schemas.microsoft.com/office/drawing/2014/main" id="{7258280A-0454-C2C1-F8DA-A72F70298BE9}"/>
              </a:ext>
            </a:extLst>
          </p:cNvPr>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Traditional face recognition systems often struggle with pose variations. To overcome these limitations, we propose a deep learning-based system integrated with YOLO-V5 and MATLAB image processing to detect and recognize faces from various angles.</a:t>
            </a:r>
            <a:endParaRPr dirty="0"/>
          </a:p>
        </p:txBody>
      </p:sp>
      <p:sp>
        <p:nvSpPr>
          <p:cNvPr id="114" name="Google Shape;114;p4:notes">
            <a:extLst>
              <a:ext uri="{FF2B5EF4-FFF2-40B4-BE49-F238E27FC236}">
                <a16:creationId xmlns:a16="http://schemas.microsoft.com/office/drawing/2014/main" id="{3D5B3137-0474-4104-A8E0-D956006FEA1B}"/>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049911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Existing systems rely heavily on generative adversarial networks or GANs. While they can generate frontal views from multi-pose inputs, they suffer from training difficulties, mode collapse, inconsistency, and potential overfitting.</a:t>
            </a:r>
            <a:endParaRPr dirty="0"/>
          </a:p>
        </p:txBody>
      </p:sp>
      <p:sp>
        <p:nvSpPr>
          <p:cNvPr id="127" name="Google Shape;127;p5: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40348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a:extLst>
            <a:ext uri="{FF2B5EF4-FFF2-40B4-BE49-F238E27FC236}">
              <a16:creationId xmlns:a16="http://schemas.microsoft.com/office/drawing/2014/main" id="{C07B4573-CF5A-B4ED-B75A-20A01C3AD39C}"/>
            </a:ext>
          </a:extLst>
        </p:cNvPr>
        <p:cNvGrpSpPr/>
        <p:nvPr/>
      </p:nvGrpSpPr>
      <p:grpSpPr>
        <a:xfrm>
          <a:off x="0" y="0"/>
          <a:ext cx="0" cy="0"/>
          <a:chOff x="0" y="0"/>
          <a:chExt cx="0" cy="0"/>
        </a:xfrm>
      </p:grpSpPr>
      <p:sp>
        <p:nvSpPr>
          <p:cNvPr id="126" name="Google Shape;126;p5:notes">
            <a:extLst>
              <a:ext uri="{FF2B5EF4-FFF2-40B4-BE49-F238E27FC236}">
                <a16:creationId xmlns:a16="http://schemas.microsoft.com/office/drawing/2014/main" id="{178CA0BE-5B31-7D37-CB38-F312404BC19E}"/>
              </a:ext>
            </a:extLst>
          </p:cNvPr>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These drawbacks limit their real-world applicability.</a:t>
            </a:r>
            <a:endParaRPr dirty="0"/>
          </a:p>
        </p:txBody>
      </p:sp>
      <p:sp>
        <p:nvSpPr>
          <p:cNvPr id="127" name="Google Shape;127;p5:notes">
            <a:extLst>
              <a:ext uri="{FF2B5EF4-FFF2-40B4-BE49-F238E27FC236}">
                <a16:creationId xmlns:a16="http://schemas.microsoft.com/office/drawing/2014/main" id="{73BD9577-513F-75E4-3430-D9499FE0771F}"/>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86095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6: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Our proposed system leverages YOLO-V5 for faster and more accurate face detection. By combining MATLAB’s </a:t>
            </a:r>
            <a:r>
              <a:rPr lang="en-IN" dirty="0" err="1"/>
              <a:t>preprocessing</a:t>
            </a:r>
            <a:r>
              <a:rPr lang="en-IN" dirty="0"/>
              <a:t> capabilities with deep learning models, </a:t>
            </a:r>
            <a:endParaRPr dirty="0"/>
          </a:p>
        </p:txBody>
      </p:sp>
      <p:sp>
        <p:nvSpPr>
          <p:cNvPr id="153" name="Google Shape;153;p6: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41839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a:extLst>
            <a:ext uri="{FF2B5EF4-FFF2-40B4-BE49-F238E27FC236}">
              <a16:creationId xmlns:a16="http://schemas.microsoft.com/office/drawing/2014/main" id="{0CE32BE7-FC0E-E4C5-7B8F-A6771E097F05}"/>
            </a:ext>
          </a:extLst>
        </p:cNvPr>
        <p:cNvGrpSpPr/>
        <p:nvPr/>
      </p:nvGrpSpPr>
      <p:grpSpPr>
        <a:xfrm>
          <a:off x="0" y="0"/>
          <a:ext cx="0" cy="0"/>
          <a:chOff x="0" y="0"/>
          <a:chExt cx="0" cy="0"/>
        </a:xfrm>
      </p:grpSpPr>
      <p:sp>
        <p:nvSpPr>
          <p:cNvPr id="152" name="Google Shape;152;p6:notes">
            <a:extLst>
              <a:ext uri="{FF2B5EF4-FFF2-40B4-BE49-F238E27FC236}">
                <a16:creationId xmlns:a16="http://schemas.microsoft.com/office/drawing/2014/main" id="{1A033EEE-EBE4-6056-B1C2-C5F6814FBB9A}"/>
              </a:ext>
            </a:extLst>
          </p:cNvPr>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We enhance accuracy even under challenging conditions such as occlusions or lighting changes.</a:t>
            </a:r>
            <a:endParaRPr dirty="0"/>
          </a:p>
        </p:txBody>
      </p:sp>
      <p:sp>
        <p:nvSpPr>
          <p:cNvPr id="153" name="Google Shape;153;p6:notes">
            <a:extLst>
              <a:ext uri="{FF2B5EF4-FFF2-40B4-BE49-F238E27FC236}">
                <a16:creationId xmlns:a16="http://schemas.microsoft.com/office/drawing/2014/main" id="{56BCAC47-6645-8D30-7274-BC38359C93CB}"/>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9254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6: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This slide illustrates the system architecture. It outlines how image acquisition, </a:t>
            </a:r>
            <a:r>
              <a:rPr lang="en-IN" dirty="0" err="1"/>
              <a:t>preprocessing</a:t>
            </a:r>
            <a:r>
              <a:rPr lang="en-IN" dirty="0"/>
              <a:t>, and face detection modules interact within our framework to support real-time multi-pose recognition.</a:t>
            </a:r>
            <a:endParaRPr dirty="0"/>
          </a:p>
        </p:txBody>
      </p:sp>
      <p:sp>
        <p:nvSpPr>
          <p:cNvPr id="153" name="Google Shape;153;p6: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76630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7: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66" name="Google Shape;166;p7: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91284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5263AA52-2906-3F65-ABB1-E7AC1D2D32AD}"/>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430B646E-8B7C-52F8-A5D7-F604459D7E72}"/>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The system includes several hardware components such as the power supply unit, Arduino Uno, APR voice module, and speaker. Each part plays a role in either image acquisition, signal processing, or output delivery</a:t>
            </a:r>
            <a:endParaRPr dirty="0"/>
          </a:p>
        </p:txBody>
      </p:sp>
      <p:sp>
        <p:nvSpPr>
          <p:cNvPr id="179" name="Google Shape;179;g2123eec48da_1_10:notes">
            <a:extLst>
              <a:ext uri="{FF2B5EF4-FFF2-40B4-BE49-F238E27FC236}">
                <a16:creationId xmlns:a16="http://schemas.microsoft.com/office/drawing/2014/main" id="{4901F13E-B2A0-D200-0238-9118FFF5EA00}"/>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54051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E9D9CDD3-FF2C-B6B8-6677-E43E954EA695}"/>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D92D6890-3C42-2C29-7199-BB1FC596660C}"/>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g2123eec48da_1_10:notes">
            <a:extLst>
              <a:ext uri="{FF2B5EF4-FFF2-40B4-BE49-F238E27FC236}">
                <a16:creationId xmlns:a16="http://schemas.microsoft.com/office/drawing/2014/main" id="{78DA9B78-7FC3-F5E8-E904-6241455E02C3}"/>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435365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12334C34-D86C-5AA9-1FC4-55E7318AB6FC}"/>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B2B5ED6A-A02C-CC0B-2073-D75983BEC761}"/>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g2123eec48da_1_10:notes">
            <a:extLst>
              <a:ext uri="{FF2B5EF4-FFF2-40B4-BE49-F238E27FC236}">
                <a16:creationId xmlns:a16="http://schemas.microsoft.com/office/drawing/2014/main" id="{B9589239-23E5-6F87-DD18-905744FF8563}"/>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80968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51D20AFF-2C75-A46A-BFD5-6131D3489132}"/>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1D3038FB-9417-3328-FEA0-310AD87200A1}"/>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g2123eec48da_1_10:notes">
            <a:extLst>
              <a:ext uri="{FF2B5EF4-FFF2-40B4-BE49-F238E27FC236}">
                <a16:creationId xmlns:a16="http://schemas.microsoft.com/office/drawing/2014/main" id="{3AAA5467-AD00-302B-B7EF-9A311201579B}"/>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340459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0B08653F-DD90-4EBD-ECE5-80D90E7AC99B}"/>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8D754AAB-7609-6A0C-AA33-D731DA09109B}"/>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g2123eec48da_1_10:notes">
            <a:extLst>
              <a:ext uri="{FF2B5EF4-FFF2-40B4-BE49-F238E27FC236}">
                <a16:creationId xmlns:a16="http://schemas.microsoft.com/office/drawing/2014/main" id="{A941EB29-40E8-9A5F-8182-BFC615F141B2}"/>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36531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919BEDA6-9F31-85BA-027D-9722A107BA64}"/>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6B49B18E-7BCE-6944-2C0C-E5440A02E544}"/>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dirty="0"/>
          </a:p>
        </p:txBody>
      </p:sp>
      <p:sp>
        <p:nvSpPr>
          <p:cNvPr id="179" name="Google Shape;179;g2123eec48da_1_10:notes">
            <a:extLst>
              <a:ext uri="{FF2B5EF4-FFF2-40B4-BE49-F238E27FC236}">
                <a16:creationId xmlns:a16="http://schemas.microsoft.com/office/drawing/2014/main" id="{84E7B586-651C-FF31-96EC-6715AE1D30EC}"/>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86189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123eec48da_1_10:notes"/>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g2123eec48da_1_10: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34452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EEAB77F0-38DA-5314-DD99-6CA71E1815A6}"/>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C35215BB-223C-8DA4-305F-6DE7EF70CF72}"/>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For our software stack, we used MATLAB 2014a, focusing on its Image Processing Toolbox to support data preparation, feature extraction, and model interfacing.</a:t>
            </a:r>
            <a:endParaRPr dirty="0"/>
          </a:p>
        </p:txBody>
      </p:sp>
      <p:sp>
        <p:nvSpPr>
          <p:cNvPr id="179" name="Google Shape;179;g2123eec48da_1_10:notes">
            <a:extLst>
              <a:ext uri="{FF2B5EF4-FFF2-40B4-BE49-F238E27FC236}">
                <a16:creationId xmlns:a16="http://schemas.microsoft.com/office/drawing/2014/main" id="{1C24904E-31B7-467F-C531-B5937A469D59}"/>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347104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2A27F9EF-6848-A831-03D4-B7836855D945}"/>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30262899-2B0B-511B-9EC9-2E710A9B4D22}"/>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Our system modules include Image Acquisition, Pre-Processing, and Image Analysis. Image acquisition converts real-world visuals into digital data. </a:t>
            </a:r>
            <a:r>
              <a:rPr lang="en-IN" dirty="0" err="1"/>
              <a:t>Preprocessing</a:t>
            </a:r>
            <a:r>
              <a:rPr lang="en-IN" dirty="0"/>
              <a:t> enhances image quality, and image analysis extracts meaningful patterns for recognition.</a:t>
            </a:r>
            <a:endParaRPr dirty="0"/>
          </a:p>
        </p:txBody>
      </p:sp>
      <p:sp>
        <p:nvSpPr>
          <p:cNvPr id="179" name="Google Shape;179;g2123eec48da_1_10:notes">
            <a:extLst>
              <a:ext uri="{FF2B5EF4-FFF2-40B4-BE49-F238E27FC236}">
                <a16:creationId xmlns:a16="http://schemas.microsoft.com/office/drawing/2014/main" id="{B0A9F42E-835A-1C08-20EE-4E66E20D11A9}"/>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462206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85819C54-C8EA-4D2B-12F9-97767E05086C}"/>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A117B0D8-9540-67CE-6A26-12EB83277918}"/>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g2123eec48da_1_10:notes">
            <a:extLst>
              <a:ext uri="{FF2B5EF4-FFF2-40B4-BE49-F238E27FC236}">
                <a16:creationId xmlns:a16="http://schemas.microsoft.com/office/drawing/2014/main" id="{7B8313A7-98AE-98CF-4830-C1BCFD7639A4}"/>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85749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8BB86B95-A803-F99A-7264-A0E8F1960ED2}"/>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6DC42B3C-C9DD-ED5B-F90E-4BD40D3CBEF7}"/>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dirty="0"/>
          </a:p>
        </p:txBody>
      </p:sp>
      <p:sp>
        <p:nvSpPr>
          <p:cNvPr id="179" name="Google Shape;179;g2123eec48da_1_10:notes">
            <a:extLst>
              <a:ext uri="{FF2B5EF4-FFF2-40B4-BE49-F238E27FC236}">
                <a16:creationId xmlns:a16="http://schemas.microsoft.com/office/drawing/2014/main" id="{2BA00A38-AD9A-C42E-8DDA-BA307AB53C7F}"/>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54813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8B295893-7F7D-12B7-4B1C-FCE28F792960}"/>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08A8275F-97B5-378F-049F-307B27FA69A3}"/>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g2123eec48da_1_10:notes">
            <a:extLst>
              <a:ext uri="{FF2B5EF4-FFF2-40B4-BE49-F238E27FC236}">
                <a16:creationId xmlns:a16="http://schemas.microsoft.com/office/drawing/2014/main" id="{E7293DAF-3010-8F88-CBB0-D6FCB5C7D560}"/>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235934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32: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In conclusion, our system achieves accurate face recognition across various poses using YOLO-V5 and MATLAB. It addresses limitations in existing methods and holds promise for applications in security and biometric verification.</a:t>
            </a:r>
            <a:endParaRPr dirty="0"/>
          </a:p>
        </p:txBody>
      </p:sp>
      <p:sp>
        <p:nvSpPr>
          <p:cNvPr id="400" name="Google Shape;400;p32: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317921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78852646-61D2-B681-1D49-740F7D320CEA}"/>
            </a:ext>
          </a:extLst>
        </p:cNvPr>
        <p:cNvGrpSpPr/>
        <p:nvPr/>
      </p:nvGrpSpPr>
      <p:grpSpPr>
        <a:xfrm>
          <a:off x="0" y="0"/>
          <a:ext cx="0" cy="0"/>
          <a:chOff x="0" y="0"/>
          <a:chExt cx="0" cy="0"/>
        </a:xfrm>
      </p:grpSpPr>
      <p:sp>
        <p:nvSpPr>
          <p:cNvPr id="178" name="Google Shape;178;g2123eec48da_1_10:notes">
            <a:extLst>
              <a:ext uri="{FF2B5EF4-FFF2-40B4-BE49-F238E27FC236}">
                <a16:creationId xmlns:a16="http://schemas.microsoft.com/office/drawing/2014/main" id="{F87497E9-D477-F974-2A49-3EEDE2A22294}"/>
              </a:ext>
            </a:extLst>
          </p:cNvPr>
          <p:cNvSpPr txBox="1">
            <a:spLocks noGrp="1"/>
          </p:cNvSpPr>
          <p:nvPr>
            <p:ph type="body" idx="1"/>
          </p:nvPr>
        </p:nvSpPr>
        <p:spPr>
          <a:xfrm>
            <a:off x="710407" y="4861441"/>
            <a:ext cx="5683239" cy="4605504"/>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We have referred to several research publications in the areas of deep learning, face recognition, and image processing, which have significantly informed and validated our approach.</a:t>
            </a:r>
            <a:endParaRPr dirty="0"/>
          </a:p>
        </p:txBody>
      </p:sp>
      <p:sp>
        <p:nvSpPr>
          <p:cNvPr id="179" name="Google Shape;179;g2123eec48da_1_10:notes">
            <a:extLst>
              <a:ext uri="{FF2B5EF4-FFF2-40B4-BE49-F238E27FC236}">
                <a16:creationId xmlns:a16="http://schemas.microsoft.com/office/drawing/2014/main" id="{60D78AA6-38CE-E8B2-B984-EA725E540068}"/>
              </a:ext>
            </a:extLst>
          </p:cNvPr>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560679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11:notes"/>
          <p:cNvSpPr txBox="1">
            <a:spLocks noGrp="1"/>
          </p:cNvSpPr>
          <p:nvPr>
            <p:ph type="body" idx="1"/>
          </p:nvPr>
        </p:nvSpPr>
        <p:spPr>
          <a:xfrm>
            <a:off x="710407" y="4861442"/>
            <a:ext cx="5683250" cy="4605576"/>
          </a:xfrm>
          <a:prstGeom prst="rect">
            <a:avLst/>
          </a:prstGeom>
          <a:noFill/>
          <a:ln>
            <a:noFill/>
          </a:ln>
        </p:spPr>
        <p:txBody>
          <a:bodyPr spcFirstLastPara="1" wrap="square" lIns="95450" tIns="47700" rIns="95450" bIns="47700" anchor="t" anchorCtr="0">
            <a:noAutofit/>
          </a:bodyPr>
          <a:lstStyle/>
          <a:p>
            <a:pPr marL="0" lvl="0" indent="0" algn="l" rtl="0">
              <a:lnSpc>
                <a:spcPct val="100000"/>
              </a:lnSpc>
              <a:spcBef>
                <a:spcPts val="0"/>
              </a:spcBef>
              <a:spcAft>
                <a:spcPts val="0"/>
              </a:spcAft>
              <a:buSzPts val="1400"/>
              <a:buNone/>
            </a:pPr>
            <a:r>
              <a:rPr lang="en-IN" dirty="0"/>
              <a:t>Thank you for your attention. We welcome any questions you may have regarding our project</a:t>
            </a:r>
          </a:p>
        </p:txBody>
      </p:sp>
      <p:sp>
        <p:nvSpPr>
          <p:cNvPr id="426" name="Google Shape;426;p11:notes"/>
          <p:cNvSpPr>
            <a:spLocks noGrp="1" noRot="1" noChangeAspect="1"/>
          </p:cNvSpPr>
          <p:nvPr>
            <p:ph type="sldImg" idx="2"/>
          </p:nvPr>
        </p:nvSpPr>
        <p:spPr>
          <a:xfrm>
            <a:off x="138113" y="766763"/>
            <a:ext cx="6827837" cy="3840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36894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3"/>
          <p:cNvSpPr txBox="1">
            <a:spLocks noGrp="1"/>
          </p:cNvSpPr>
          <p:nvPr>
            <p:ph type="ctrTitle"/>
          </p:nvPr>
        </p:nvSpPr>
        <p:spPr>
          <a:xfrm>
            <a:off x="685801" y="1597824"/>
            <a:ext cx="7772400" cy="1102517"/>
          </a:xfrm>
          <a:prstGeom prst="rect">
            <a:avLst/>
          </a:prstGeom>
          <a:noFill/>
          <a:ln>
            <a:noFill/>
          </a:ln>
        </p:spPr>
        <p:txBody>
          <a:bodyPr spcFirstLastPara="1" wrap="square" lIns="90175" tIns="45075" rIns="90175" bIns="45075"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3"/>
          <p:cNvSpPr txBox="1">
            <a:spLocks noGrp="1"/>
          </p:cNvSpPr>
          <p:nvPr>
            <p:ph type="subTitle" idx="1"/>
          </p:nvPr>
        </p:nvSpPr>
        <p:spPr>
          <a:xfrm>
            <a:off x="1371600" y="2914650"/>
            <a:ext cx="6400800" cy="1314450"/>
          </a:xfrm>
          <a:prstGeom prst="rect">
            <a:avLst/>
          </a:prstGeom>
          <a:noFill/>
          <a:ln>
            <a:noFill/>
          </a:ln>
        </p:spPr>
        <p:txBody>
          <a:bodyPr spcFirstLastPara="1" wrap="square" lIns="90175" tIns="45075" rIns="90175" bIns="45075" anchor="t" anchorCtr="0">
            <a:normAutofit/>
          </a:bodyPr>
          <a:lstStyle>
            <a:lvl1pPr lvl="0" algn="ctr">
              <a:lnSpc>
                <a:spcPct val="100000"/>
              </a:lnSpc>
              <a:spcBef>
                <a:spcPts val="620"/>
              </a:spcBef>
              <a:spcAft>
                <a:spcPts val="0"/>
              </a:spcAft>
              <a:buClr>
                <a:srgbClr val="888888"/>
              </a:buClr>
              <a:buSzPts val="3100"/>
              <a:buNone/>
              <a:defRPr>
                <a:solidFill>
                  <a:srgbClr val="888888"/>
                </a:solidFill>
              </a:defRPr>
            </a:lvl1pPr>
            <a:lvl2pPr lvl="1" algn="ctr">
              <a:lnSpc>
                <a:spcPct val="100000"/>
              </a:lnSpc>
              <a:spcBef>
                <a:spcPts val="540"/>
              </a:spcBef>
              <a:spcAft>
                <a:spcPts val="0"/>
              </a:spcAft>
              <a:buClr>
                <a:srgbClr val="888888"/>
              </a:buClr>
              <a:buSzPts val="2700"/>
              <a:buNone/>
              <a:defRPr>
                <a:solidFill>
                  <a:srgbClr val="888888"/>
                </a:solidFill>
              </a:defRPr>
            </a:lvl2pPr>
            <a:lvl3pPr lvl="2" algn="ctr">
              <a:lnSpc>
                <a:spcPct val="100000"/>
              </a:lnSpc>
              <a:spcBef>
                <a:spcPts val="460"/>
              </a:spcBef>
              <a:spcAft>
                <a:spcPts val="0"/>
              </a:spcAft>
              <a:buClr>
                <a:srgbClr val="888888"/>
              </a:buClr>
              <a:buSzPts val="2300"/>
              <a:buNone/>
              <a:defRPr>
                <a:solidFill>
                  <a:srgbClr val="888888"/>
                </a:solidFill>
              </a:defRPr>
            </a:lvl3pPr>
            <a:lvl4pPr lvl="3" algn="ctr">
              <a:lnSpc>
                <a:spcPct val="100000"/>
              </a:lnSpc>
              <a:spcBef>
                <a:spcPts val="380"/>
              </a:spcBef>
              <a:spcAft>
                <a:spcPts val="0"/>
              </a:spcAft>
              <a:buClr>
                <a:srgbClr val="888888"/>
              </a:buClr>
              <a:buSzPts val="1900"/>
              <a:buNone/>
              <a:defRPr>
                <a:solidFill>
                  <a:srgbClr val="888888"/>
                </a:solidFill>
              </a:defRPr>
            </a:lvl4pPr>
            <a:lvl5pPr lvl="4" algn="ctr">
              <a:lnSpc>
                <a:spcPct val="100000"/>
              </a:lnSpc>
              <a:spcBef>
                <a:spcPts val="380"/>
              </a:spcBef>
              <a:spcAft>
                <a:spcPts val="0"/>
              </a:spcAft>
              <a:buClr>
                <a:srgbClr val="888888"/>
              </a:buClr>
              <a:buSzPts val="1900"/>
              <a:buNone/>
              <a:defRPr>
                <a:solidFill>
                  <a:srgbClr val="888888"/>
                </a:solidFill>
              </a:defRPr>
            </a:lvl5pPr>
            <a:lvl6pPr lvl="5" algn="ctr">
              <a:lnSpc>
                <a:spcPct val="100000"/>
              </a:lnSpc>
              <a:spcBef>
                <a:spcPts val="380"/>
              </a:spcBef>
              <a:spcAft>
                <a:spcPts val="0"/>
              </a:spcAft>
              <a:buClr>
                <a:srgbClr val="888888"/>
              </a:buClr>
              <a:buSzPts val="1900"/>
              <a:buNone/>
              <a:defRPr>
                <a:solidFill>
                  <a:srgbClr val="888888"/>
                </a:solidFill>
              </a:defRPr>
            </a:lvl6pPr>
            <a:lvl7pPr lvl="6" algn="ctr">
              <a:lnSpc>
                <a:spcPct val="100000"/>
              </a:lnSpc>
              <a:spcBef>
                <a:spcPts val="380"/>
              </a:spcBef>
              <a:spcAft>
                <a:spcPts val="0"/>
              </a:spcAft>
              <a:buClr>
                <a:srgbClr val="888888"/>
              </a:buClr>
              <a:buSzPts val="1900"/>
              <a:buNone/>
              <a:defRPr>
                <a:solidFill>
                  <a:srgbClr val="888888"/>
                </a:solidFill>
              </a:defRPr>
            </a:lvl7pPr>
            <a:lvl8pPr lvl="7" algn="ctr">
              <a:lnSpc>
                <a:spcPct val="100000"/>
              </a:lnSpc>
              <a:spcBef>
                <a:spcPts val="380"/>
              </a:spcBef>
              <a:spcAft>
                <a:spcPts val="0"/>
              </a:spcAft>
              <a:buClr>
                <a:srgbClr val="888888"/>
              </a:buClr>
              <a:buSzPts val="1900"/>
              <a:buNone/>
              <a:defRPr>
                <a:solidFill>
                  <a:srgbClr val="888888"/>
                </a:solidFill>
              </a:defRPr>
            </a:lvl8pPr>
            <a:lvl9pPr lvl="8" algn="ctr">
              <a:lnSpc>
                <a:spcPct val="100000"/>
              </a:lnSpc>
              <a:spcBef>
                <a:spcPts val="380"/>
              </a:spcBef>
              <a:spcAft>
                <a:spcPts val="0"/>
              </a:spcAft>
              <a:buClr>
                <a:srgbClr val="888888"/>
              </a:buClr>
              <a:buSzPts val="1900"/>
              <a:buNone/>
              <a:defRPr>
                <a:solidFill>
                  <a:srgbClr val="888888"/>
                </a:solidFill>
              </a:defRPr>
            </a:lvl9pPr>
          </a:lstStyle>
          <a:p>
            <a:endParaRPr/>
          </a:p>
        </p:txBody>
      </p:sp>
      <p:sp>
        <p:nvSpPr>
          <p:cNvPr id="18" name="Google Shape;18;p13"/>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3"/>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3"/>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5"/>
          <p:cNvSpPr txBox="1">
            <a:spLocks noGrp="1"/>
          </p:cNvSpPr>
          <p:nvPr>
            <p:ph type="title"/>
          </p:nvPr>
        </p:nvSpPr>
        <p:spPr>
          <a:xfrm>
            <a:off x="722314" y="3305178"/>
            <a:ext cx="7772400" cy="1021556"/>
          </a:xfrm>
          <a:prstGeom prst="rect">
            <a:avLst/>
          </a:prstGeom>
          <a:noFill/>
          <a:ln>
            <a:noFill/>
          </a:ln>
        </p:spPr>
        <p:txBody>
          <a:bodyPr spcFirstLastPara="1" wrap="square" lIns="90175" tIns="45075" rIns="90175" bIns="45075" anchor="t" anchorCtr="0">
            <a:normAutofit/>
          </a:bodyPr>
          <a:lstStyle>
            <a:lvl1pPr lvl="0" algn="l">
              <a:lnSpc>
                <a:spcPct val="100000"/>
              </a:lnSpc>
              <a:spcBef>
                <a:spcPts val="0"/>
              </a:spcBef>
              <a:spcAft>
                <a:spcPts val="0"/>
              </a:spcAft>
              <a:buClr>
                <a:schemeClr val="dk1"/>
              </a:buClr>
              <a:buSzPts val="4100"/>
              <a:buFont typeface="Calibri"/>
              <a:buNone/>
              <a:defRPr sz="41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5"/>
          <p:cNvSpPr txBox="1">
            <a:spLocks noGrp="1"/>
          </p:cNvSpPr>
          <p:nvPr>
            <p:ph type="body" idx="1"/>
          </p:nvPr>
        </p:nvSpPr>
        <p:spPr>
          <a:xfrm>
            <a:off x="722314" y="2180039"/>
            <a:ext cx="7772400" cy="1125141"/>
          </a:xfrm>
          <a:prstGeom prst="rect">
            <a:avLst/>
          </a:prstGeom>
          <a:noFill/>
          <a:ln>
            <a:noFill/>
          </a:ln>
        </p:spPr>
        <p:txBody>
          <a:bodyPr spcFirstLastPara="1" wrap="square" lIns="90175" tIns="45075" rIns="90175" bIns="45075" anchor="b" anchorCtr="0">
            <a:normAutofit/>
          </a:bodyPr>
          <a:lstStyle>
            <a:lvl1pPr marL="457200" lvl="0" indent="-228600" algn="l">
              <a:lnSpc>
                <a:spcPct val="100000"/>
              </a:lnSpc>
              <a:spcBef>
                <a:spcPts val="380"/>
              </a:spcBef>
              <a:spcAft>
                <a:spcPts val="0"/>
              </a:spcAft>
              <a:buClr>
                <a:srgbClr val="888888"/>
              </a:buClr>
              <a:buSzPts val="1900"/>
              <a:buNone/>
              <a:defRPr sz="1900">
                <a:solidFill>
                  <a:srgbClr val="888888"/>
                </a:solidFill>
              </a:defRPr>
            </a:lvl1pPr>
            <a:lvl2pPr marL="914400" lvl="1" indent="-228600" algn="l">
              <a:lnSpc>
                <a:spcPct val="100000"/>
              </a:lnSpc>
              <a:spcBef>
                <a:spcPts val="340"/>
              </a:spcBef>
              <a:spcAft>
                <a:spcPts val="0"/>
              </a:spcAft>
              <a:buClr>
                <a:srgbClr val="888888"/>
              </a:buClr>
              <a:buSzPts val="1700"/>
              <a:buNone/>
              <a:defRPr sz="17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15"/>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5"/>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5"/>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6"/>
          <p:cNvSpPr txBox="1">
            <a:spLocks noGrp="1"/>
          </p:cNvSpPr>
          <p:nvPr>
            <p:ph type="title"/>
          </p:nvPr>
        </p:nvSpPr>
        <p:spPr>
          <a:xfrm>
            <a:off x="457201" y="205976"/>
            <a:ext cx="8229600" cy="857250"/>
          </a:xfrm>
          <a:prstGeom prst="rect">
            <a:avLst/>
          </a:prstGeom>
          <a:noFill/>
          <a:ln>
            <a:noFill/>
          </a:ln>
        </p:spPr>
        <p:txBody>
          <a:bodyPr spcFirstLastPara="1" wrap="square" lIns="90175" tIns="45075" rIns="90175" bIns="45075"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6"/>
          <p:cNvSpPr txBox="1">
            <a:spLocks noGrp="1"/>
          </p:cNvSpPr>
          <p:nvPr>
            <p:ph type="body" idx="1"/>
          </p:nvPr>
        </p:nvSpPr>
        <p:spPr>
          <a:xfrm>
            <a:off x="457201" y="1200150"/>
            <a:ext cx="4038600" cy="3394474"/>
          </a:xfrm>
          <a:prstGeom prst="rect">
            <a:avLst/>
          </a:prstGeom>
          <a:noFill/>
          <a:ln>
            <a:noFill/>
          </a:ln>
        </p:spPr>
        <p:txBody>
          <a:bodyPr spcFirstLastPara="1" wrap="square" lIns="90175" tIns="45075" rIns="90175" bIns="45075" anchor="t" anchorCtr="0">
            <a:normAutofit/>
          </a:bodyPr>
          <a:lstStyle>
            <a:lvl1pPr marL="457200" lvl="0" indent="-400050" algn="l">
              <a:lnSpc>
                <a:spcPct val="100000"/>
              </a:lnSpc>
              <a:spcBef>
                <a:spcPts val="540"/>
              </a:spcBef>
              <a:spcAft>
                <a:spcPts val="0"/>
              </a:spcAft>
              <a:buClr>
                <a:schemeClr val="dk1"/>
              </a:buClr>
              <a:buSzPts val="2700"/>
              <a:buChar char="•"/>
              <a:defRPr sz="2700"/>
            </a:lvl1pPr>
            <a:lvl2pPr marL="914400" lvl="1" indent="-374650" algn="l">
              <a:lnSpc>
                <a:spcPct val="100000"/>
              </a:lnSpc>
              <a:spcBef>
                <a:spcPts val="460"/>
              </a:spcBef>
              <a:spcAft>
                <a:spcPts val="0"/>
              </a:spcAft>
              <a:buClr>
                <a:schemeClr val="dk1"/>
              </a:buClr>
              <a:buSzPts val="2300"/>
              <a:buChar char="–"/>
              <a:defRPr sz="2300"/>
            </a:lvl2pPr>
            <a:lvl3pPr marL="1371600" lvl="2" indent="-349250" algn="l">
              <a:lnSpc>
                <a:spcPct val="100000"/>
              </a:lnSpc>
              <a:spcBef>
                <a:spcPts val="380"/>
              </a:spcBef>
              <a:spcAft>
                <a:spcPts val="0"/>
              </a:spcAft>
              <a:buClr>
                <a:schemeClr val="dk1"/>
              </a:buClr>
              <a:buSzPts val="1900"/>
              <a:buChar char="•"/>
              <a:defRPr sz="1900"/>
            </a:lvl3pPr>
            <a:lvl4pPr marL="1828800" lvl="3" indent="-336550" algn="l">
              <a:lnSpc>
                <a:spcPct val="100000"/>
              </a:lnSpc>
              <a:spcBef>
                <a:spcPts val="340"/>
              </a:spcBef>
              <a:spcAft>
                <a:spcPts val="0"/>
              </a:spcAft>
              <a:buClr>
                <a:schemeClr val="dk1"/>
              </a:buClr>
              <a:buSzPts val="1700"/>
              <a:buChar char="–"/>
              <a:defRPr sz="1700"/>
            </a:lvl4pPr>
            <a:lvl5pPr marL="2286000" lvl="4" indent="-336550" algn="l">
              <a:lnSpc>
                <a:spcPct val="100000"/>
              </a:lnSpc>
              <a:spcBef>
                <a:spcPts val="340"/>
              </a:spcBef>
              <a:spcAft>
                <a:spcPts val="0"/>
              </a:spcAft>
              <a:buClr>
                <a:schemeClr val="dk1"/>
              </a:buClr>
              <a:buSzPts val="1700"/>
              <a:buChar char="»"/>
              <a:defRPr sz="1700"/>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36" name="Google Shape;36;p16"/>
          <p:cNvSpPr txBox="1">
            <a:spLocks noGrp="1"/>
          </p:cNvSpPr>
          <p:nvPr>
            <p:ph type="body" idx="2"/>
          </p:nvPr>
        </p:nvSpPr>
        <p:spPr>
          <a:xfrm>
            <a:off x="4648201" y="1200150"/>
            <a:ext cx="4038600" cy="3394474"/>
          </a:xfrm>
          <a:prstGeom prst="rect">
            <a:avLst/>
          </a:prstGeom>
          <a:noFill/>
          <a:ln>
            <a:noFill/>
          </a:ln>
        </p:spPr>
        <p:txBody>
          <a:bodyPr spcFirstLastPara="1" wrap="square" lIns="90175" tIns="45075" rIns="90175" bIns="45075" anchor="t" anchorCtr="0">
            <a:normAutofit/>
          </a:bodyPr>
          <a:lstStyle>
            <a:lvl1pPr marL="457200" lvl="0" indent="-400050" algn="l">
              <a:lnSpc>
                <a:spcPct val="100000"/>
              </a:lnSpc>
              <a:spcBef>
                <a:spcPts val="540"/>
              </a:spcBef>
              <a:spcAft>
                <a:spcPts val="0"/>
              </a:spcAft>
              <a:buClr>
                <a:schemeClr val="dk1"/>
              </a:buClr>
              <a:buSzPts val="2700"/>
              <a:buChar char="•"/>
              <a:defRPr sz="2700"/>
            </a:lvl1pPr>
            <a:lvl2pPr marL="914400" lvl="1" indent="-374650" algn="l">
              <a:lnSpc>
                <a:spcPct val="100000"/>
              </a:lnSpc>
              <a:spcBef>
                <a:spcPts val="460"/>
              </a:spcBef>
              <a:spcAft>
                <a:spcPts val="0"/>
              </a:spcAft>
              <a:buClr>
                <a:schemeClr val="dk1"/>
              </a:buClr>
              <a:buSzPts val="2300"/>
              <a:buChar char="–"/>
              <a:defRPr sz="2300"/>
            </a:lvl2pPr>
            <a:lvl3pPr marL="1371600" lvl="2" indent="-349250" algn="l">
              <a:lnSpc>
                <a:spcPct val="100000"/>
              </a:lnSpc>
              <a:spcBef>
                <a:spcPts val="380"/>
              </a:spcBef>
              <a:spcAft>
                <a:spcPts val="0"/>
              </a:spcAft>
              <a:buClr>
                <a:schemeClr val="dk1"/>
              </a:buClr>
              <a:buSzPts val="1900"/>
              <a:buChar char="•"/>
              <a:defRPr sz="1900"/>
            </a:lvl3pPr>
            <a:lvl4pPr marL="1828800" lvl="3" indent="-336550" algn="l">
              <a:lnSpc>
                <a:spcPct val="100000"/>
              </a:lnSpc>
              <a:spcBef>
                <a:spcPts val="340"/>
              </a:spcBef>
              <a:spcAft>
                <a:spcPts val="0"/>
              </a:spcAft>
              <a:buClr>
                <a:schemeClr val="dk1"/>
              </a:buClr>
              <a:buSzPts val="1700"/>
              <a:buChar char="–"/>
              <a:defRPr sz="1700"/>
            </a:lvl4pPr>
            <a:lvl5pPr marL="2286000" lvl="4" indent="-336550" algn="l">
              <a:lnSpc>
                <a:spcPct val="100000"/>
              </a:lnSpc>
              <a:spcBef>
                <a:spcPts val="340"/>
              </a:spcBef>
              <a:spcAft>
                <a:spcPts val="0"/>
              </a:spcAft>
              <a:buClr>
                <a:schemeClr val="dk1"/>
              </a:buClr>
              <a:buSzPts val="1700"/>
              <a:buChar char="»"/>
              <a:defRPr sz="1700"/>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37" name="Google Shape;37;p16"/>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6"/>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6"/>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7"/>
          <p:cNvSpPr txBox="1">
            <a:spLocks noGrp="1"/>
          </p:cNvSpPr>
          <p:nvPr>
            <p:ph type="title"/>
          </p:nvPr>
        </p:nvSpPr>
        <p:spPr>
          <a:xfrm>
            <a:off x="457201" y="205976"/>
            <a:ext cx="8229600" cy="857250"/>
          </a:xfrm>
          <a:prstGeom prst="rect">
            <a:avLst/>
          </a:prstGeom>
          <a:noFill/>
          <a:ln>
            <a:noFill/>
          </a:ln>
        </p:spPr>
        <p:txBody>
          <a:bodyPr spcFirstLastPara="1" wrap="square" lIns="90175" tIns="45075" rIns="90175" bIns="45075" anchor="ctr" anchorCtr="0">
            <a:normAutofit/>
          </a:bodyPr>
          <a:lstStyle>
            <a:lvl1pPr lvl="0" algn="ctr">
              <a:lnSpc>
                <a:spcPct val="100000"/>
              </a:lnSpc>
              <a:spcBef>
                <a:spcPts val="0"/>
              </a:spcBef>
              <a:spcAft>
                <a:spcPts val="0"/>
              </a:spcAft>
              <a:buClr>
                <a:schemeClr val="dk1"/>
              </a:buClr>
              <a:buSzPts val="43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7"/>
          <p:cNvSpPr txBox="1">
            <a:spLocks noGrp="1"/>
          </p:cNvSpPr>
          <p:nvPr>
            <p:ph type="body" idx="1"/>
          </p:nvPr>
        </p:nvSpPr>
        <p:spPr>
          <a:xfrm>
            <a:off x="457200" y="1151337"/>
            <a:ext cx="4040188" cy="479824"/>
          </a:xfrm>
          <a:prstGeom prst="rect">
            <a:avLst/>
          </a:prstGeom>
          <a:noFill/>
          <a:ln>
            <a:noFill/>
          </a:ln>
        </p:spPr>
        <p:txBody>
          <a:bodyPr spcFirstLastPara="1" wrap="square" lIns="90175" tIns="45075" rIns="90175" bIns="45075" anchor="b" anchorCtr="0">
            <a:normAutofit/>
          </a:bodyPr>
          <a:lstStyle>
            <a:lvl1pPr marL="457200" lvl="0" indent="-228600" algn="l">
              <a:lnSpc>
                <a:spcPct val="100000"/>
              </a:lnSpc>
              <a:spcBef>
                <a:spcPts val="460"/>
              </a:spcBef>
              <a:spcAft>
                <a:spcPts val="0"/>
              </a:spcAft>
              <a:buClr>
                <a:schemeClr val="dk1"/>
              </a:buClr>
              <a:buSzPts val="2300"/>
              <a:buNone/>
              <a:defRPr sz="2300" b="1"/>
            </a:lvl1pPr>
            <a:lvl2pPr marL="914400" lvl="1" indent="-228600" algn="l">
              <a:lnSpc>
                <a:spcPct val="100000"/>
              </a:lnSpc>
              <a:spcBef>
                <a:spcPts val="380"/>
              </a:spcBef>
              <a:spcAft>
                <a:spcPts val="0"/>
              </a:spcAft>
              <a:buClr>
                <a:schemeClr val="dk1"/>
              </a:buClr>
              <a:buSzPts val="1900"/>
              <a:buNone/>
              <a:defRPr sz="1900" b="1"/>
            </a:lvl2pPr>
            <a:lvl3pPr marL="1371600" lvl="2" indent="-228600" algn="l">
              <a:lnSpc>
                <a:spcPct val="100000"/>
              </a:lnSpc>
              <a:spcBef>
                <a:spcPts val="340"/>
              </a:spcBef>
              <a:spcAft>
                <a:spcPts val="0"/>
              </a:spcAft>
              <a:buClr>
                <a:schemeClr val="dk1"/>
              </a:buClr>
              <a:buSzPts val="1700"/>
              <a:buNone/>
              <a:defRPr sz="17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17"/>
          <p:cNvSpPr txBox="1">
            <a:spLocks noGrp="1"/>
          </p:cNvSpPr>
          <p:nvPr>
            <p:ph type="body" idx="2"/>
          </p:nvPr>
        </p:nvSpPr>
        <p:spPr>
          <a:xfrm>
            <a:off x="457200" y="1631160"/>
            <a:ext cx="4040188" cy="2963464"/>
          </a:xfrm>
          <a:prstGeom prst="rect">
            <a:avLst/>
          </a:prstGeom>
          <a:noFill/>
          <a:ln>
            <a:noFill/>
          </a:ln>
        </p:spPr>
        <p:txBody>
          <a:bodyPr spcFirstLastPara="1" wrap="square" lIns="90175" tIns="45075" rIns="90175" bIns="45075" anchor="t" anchorCtr="0">
            <a:normAutofit/>
          </a:bodyPr>
          <a:lstStyle>
            <a:lvl1pPr marL="457200" lvl="0" indent="-374650" algn="l">
              <a:lnSpc>
                <a:spcPct val="100000"/>
              </a:lnSpc>
              <a:spcBef>
                <a:spcPts val="460"/>
              </a:spcBef>
              <a:spcAft>
                <a:spcPts val="0"/>
              </a:spcAft>
              <a:buClr>
                <a:schemeClr val="dk1"/>
              </a:buClr>
              <a:buSzPts val="2300"/>
              <a:buChar char="•"/>
              <a:defRPr sz="2300"/>
            </a:lvl1pPr>
            <a:lvl2pPr marL="914400" lvl="1" indent="-349250" algn="l">
              <a:lnSpc>
                <a:spcPct val="100000"/>
              </a:lnSpc>
              <a:spcBef>
                <a:spcPts val="380"/>
              </a:spcBef>
              <a:spcAft>
                <a:spcPts val="0"/>
              </a:spcAft>
              <a:buClr>
                <a:schemeClr val="dk1"/>
              </a:buClr>
              <a:buSzPts val="1900"/>
              <a:buChar char="–"/>
              <a:defRPr sz="1900"/>
            </a:lvl2pPr>
            <a:lvl3pPr marL="1371600" lvl="2" indent="-336550" algn="l">
              <a:lnSpc>
                <a:spcPct val="100000"/>
              </a:lnSpc>
              <a:spcBef>
                <a:spcPts val="340"/>
              </a:spcBef>
              <a:spcAft>
                <a:spcPts val="0"/>
              </a:spcAft>
              <a:buClr>
                <a:schemeClr val="dk1"/>
              </a:buClr>
              <a:buSzPts val="1700"/>
              <a:buChar char="•"/>
              <a:defRPr sz="17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17"/>
          <p:cNvSpPr txBox="1">
            <a:spLocks noGrp="1"/>
          </p:cNvSpPr>
          <p:nvPr>
            <p:ph type="body" idx="3"/>
          </p:nvPr>
        </p:nvSpPr>
        <p:spPr>
          <a:xfrm>
            <a:off x="4645030" y="1151337"/>
            <a:ext cx="4041775" cy="479824"/>
          </a:xfrm>
          <a:prstGeom prst="rect">
            <a:avLst/>
          </a:prstGeom>
          <a:noFill/>
          <a:ln>
            <a:noFill/>
          </a:ln>
        </p:spPr>
        <p:txBody>
          <a:bodyPr spcFirstLastPara="1" wrap="square" lIns="90175" tIns="45075" rIns="90175" bIns="45075" anchor="b" anchorCtr="0">
            <a:normAutofit/>
          </a:bodyPr>
          <a:lstStyle>
            <a:lvl1pPr marL="457200" lvl="0" indent="-228600" algn="l">
              <a:lnSpc>
                <a:spcPct val="100000"/>
              </a:lnSpc>
              <a:spcBef>
                <a:spcPts val="460"/>
              </a:spcBef>
              <a:spcAft>
                <a:spcPts val="0"/>
              </a:spcAft>
              <a:buClr>
                <a:schemeClr val="dk1"/>
              </a:buClr>
              <a:buSzPts val="2300"/>
              <a:buNone/>
              <a:defRPr sz="2300" b="1"/>
            </a:lvl1pPr>
            <a:lvl2pPr marL="914400" lvl="1" indent="-228600" algn="l">
              <a:lnSpc>
                <a:spcPct val="100000"/>
              </a:lnSpc>
              <a:spcBef>
                <a:spcPts val="380"/>
              </a:spcBef>
              <a:spcAft>
                <a:spcPts val="0"/>
              </a:spcAft>
              <a:buClr>
                <a:schemeClr val="dk1"/>
              </a:buClr>
              <a:buSzPts val="1900"/>
              <a:buNone/>
              <a:defRPr sz="1900" b="1"/>
            </a:lvl2pPr>
            <a:lvl3pPr marL="1371600" lvl="2" indent="-228600" algn="l">
              <a:lnSpc>
                <a:spcPct val="100000"/>
              </a:lnSpc>
              <a:spcBef>
                <a:spcPts val="340"/>
              </a:spcBef>
              <a:spcAft>
                <a:spcPts val="0"/>
              </a:spcAft>
              <a:buClr>
                <a:schemeClr val="dk1"/>
              </a:buClr>
              <a:buSzPts val="1700"/>
              <a:buNone/>
              <a:defRPr sz="17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17"/>
          <p:cNvSpPr txBox="1">
            <a:spLocks noGrp="1"/>
          </p:cNvSpPr>
          <p:nvPr>
            <p:ph type="body" idx="4"/>
          </p:nvPr>
        </p:nvSpPr>
        <p:spPr>
          <a:xfrm>
            <a:off x="4645030" y="1631160"/>
            <a:ext cx="4041775" cy="2963464"/>
          </a:xfrm>
          <a:prstGeom prst="rect">
            <a:avLst/>
          </a:prstGeom>
          <a:noFill/>
          <a:ln>
            <a:noFill/>
          </a:ln>
        </p:spPr>
        <p:txBody>
          <a:bodyPr spcFirstLastPara="1" wrap="square" lIns="90175" tIns="45075" rIns="90175" bIns="45075" anchor="t" anchorCtr="0">
            <a:normAutofit/>
          </a:bodyPr>
          <a:lstStyle>
            <a:lvl1pPr marL="457200" lvl="0" indent="-374650" algn="l">
              <a:lnSpc>
                <a:spcPct val="100000"/>
              </a:lnSpc>
              <a:spcBef>
                <a:spcPts val="460"/>
              </a:spcBef>
              <a:spcAft>
                <a:spcPts val="0"/>
              </a:spcAft>
              <a:buClr>
                <a:schemeClr val="dk1"/>
              </a:buClr>
              <a:buSzPts val="2300"/>
              <a:buChar char="•"/>
              <a:defRPr sz="2300"/>
            </a:lvl1pPr>
            <a:lvl2pPr marL="914400" lvl="1" indent="-349250" algn="l">
              <a:lnSpc>
                <a:spcPct val="100000"/>
              </a:lnSpc>
              <a:spcBef>
                <a:spcPts val="380"/>
              </a:spcBef>
              <a:spcAft>
                <a:spcPts val="0"/>
              </a:spcAft>
              <a:buClr>
                <a:schemeClr val="dk1"/>
              </a:buClr>
              <a:buSzPts val="1900"/>
              <a:buChar char="–"/>
              <a:defRPr sz="1900"/>
            </a:lvl2pPr>
            <a:lvl3pPr marL="1371600" lvl="2" indent="-336550" algn="l">
              <a:lnSpc>
                <a:spcPct val="100000"/>
              </a:lnSpc>
              <a:spcBef>
                <a:spcPts val="340"/>
              </a:spcBef>
              <a:spcAft>
                <a:spcPts val="0"/>
              </a:spcAft>
              <a:buClr>
                <a:schemeClr val="dk1"/>
              </a:buClr>
              <a:buSzPts val="1700"/>
              <a:buChar char="•"/>
              <a:defRPr sz="17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17"/>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7"/>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7"/>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8"/>
          <p:cNvSpPr txBox="1">
            <a:spLocks noGrp="1"/>
          </p:cNvSpPr>
          <p:nvPr>
            <p:ph type="title"/>
          </p:nvPr>
        </p:nvSpPr>
        <p:spPr>
          <a:xfrm>
            <a:off x="457201" y="205976"/>
            <a:ext cx="8229600" cy="857250"/>
          </a:xfrm>
          <a:prstGeom prst="rect">
            <a:avLst/>
          </a:prstGeom>
          <a:noFill/>
          <a:ln>
            <a:noFill/>
          </a:ln>
        </p:spPr>
        <p:txBody>
          <a:bodyPr spcFirstLastPara="1" wrap="square" lIns="90175" tIns="45075" rIns="90175" bIns="45075"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8"/>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8"/>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8"/>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0"/>
          <p:cNvSpPr txBox="1">
            <a:spLocks noGrp="1"/>
          </p:cNvSpPr>
          <p:nvPr>
            <p:ph type="title"/>
          </p:nvPr>
        </p:nvSpPr>
        <p:spPr>
          <a:xfrm>
            <a:off x="457205" y="204790"/>
            <a:ext cx="3008313" cy="871538"/>
          </a:xfrm>
          <a:prstGeom prst="rect">
            <a:avLst/>
          </a:prstGeom>
          <a:noFill/>
          <a:ln>
            <a:noFill/>
          </a:ln>
        </p:spPr>
        <p:txBody>
          <a:bodyPr spcFirstLastPara="1" wrap="square" lIns="90175" tIns="45075" rIns="90175" bIns="45075" anchor="b" anchorCtr="0">
            <a:normAutofit/>
          </a:bodyPr>
          <a:lstStyle>
            <a:lvl1pPr lvl="0" algn="l">
              <a:lnSpc>
                <a:spcPct val="100000"/>
              </a:lnSpc>
              <a:spcBef>
                <a:spcPts val="0"/>
              </a:spcBef>
              <a:spcAft>
                <a:spcPts val="0"/>
              </a:spcAft>
              <a:buClr>
                <a:schemeClr val="dk1"/>
              </a:buClr>
              <a:buSzPts val="1900"/>
              <a:buFont typeface="Calibri"/>
              <a:buNone/>
              <a:defRPr sz="19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body" idx="1"/>
          </p:nvPr>
        </p:nvSpPr>
        <p:spPr>
          <a:xfrm>
            <a:off x="3575050" y="204792"/>
            <a:ext cx="5111750" cy="4389835"/>
          </a:xfrm>
          <a:prstGeom prst="rect">
            <a:avLst/>
          </a:prstGeom>
          <a:noFill/>
          <a:ln>
            <a:noFill/>
          </a:ln>
        </p:spPr>
        <p:txBody>
          <a:bodyPr spcFirstLastPara="1" wrap="square" lIns="90175" tIns="45075" rIns="90175" bIns="45075" anchor="t" anchorCtr="0">
            <a:normAutofit/>
          </a:bodyPr>
          <a:lstStyle>
            <a:lvl1pPr marL="457200" lvl="0" indent="-425450" algn="l">
              <a:lnSpc>
                <a:spcPct val="100000"/>
              </a:lnSpc>
              <a:spcBef>
                <a:spcPts val="620"/>
              </a:spcBef>
              <a:spcAft>
                <a:spcPts val="0"/>
              </a:spcAft>
              <a:buClr>
                <a:schemeClr val="dk1"/>
              </a:buClr>
              <a:buSzPts val="3100"/>
              <a:buChar char="•"/>
              <a:defRPr sz="3100"/>
            </a:lvl1pPr>
            <a:lvl2pPr marL="914400" lvl="1" indent="-400050" algn="l">
              <a:lnSpc>
                <a:spcPct val="100000"/>
              </a:lnSpc>
              <a:spcBef>
                <a:spcPts val="540"/>
              </a:spcBef>
              <a:spcAft>
                <a:spcPts val="0"/>
              </a:spcAft>
              <a:buClr>
                <a:schemeClr val="dk1"/>
              </a:buClr>
              <a:buSzPts val="2700"/>
              <a:buChar char="–"/>
              <a:defRPr sz="2700"/>
            </a:lvl2pPr>
            <a:lvl3pPr marL="1371600" lvl="2" indent="-374650" algn="l">
              <a:lnSpc>
                <a:spcPct val="100000"/>
              </a:lnSpc>
              <a:spcBef>
                <a:spcPts val="460"/>
              </a:spcBef>
              <a:spcAft>
                <a:spcPts val="0"/>
              </a:spcAft>
              <a:buClr>
                <a:schemeClr val="dk1"/>
              </a:buClr>
              <a:buSzPts val="2300"/>
              <a:buChar char="•"/>
              <a:defRPr sz="2300"/>
            </a:lvl3pPr>
            <a:lvl4pPr marL="1828800" lvl="3" indent="-349250" algn="l">
              <a:lnSpc>
                <a:spcPct val="100000"/>
              </a:lnSpc>
              <a:spcBef>
                <a:spcPts val="380"/>
              </a:spcBef>
              <a:spcAft>
                <a:spcPts val="0"/>
              </a:spcAft>
              <a:buClr>
                <a:schemeClr val="dk1"/>
              </a:buClr>
              <a:buSzPts val="1900"/>
              <a:buChar char="–"/>
              <a:defRPr sz="1900"/>
            </a:lvl4pPr>
            <a:lvl5pPr marL="2286000" lvl="4" indent="-349250" algn="l">
              <a:lnSpc>
                <a:spcPct val="100000"/>
              </a:lnSpc>
              <a:spcBef>
                <a:spcPts val="380"/>
              </a:spcBef>
              <a:spcAft>
                <a:spcPts val="0"/>
              </a:spcAft>
              <a:buClr>
                <a:schemeClr val="dk1"/>
              </a:buClr>
              <a:buSzPts val="1900"/>
              <a:buChar char="»"/>
              <a:defRPr sz="1900"/>
            </a:lvl5pPr>
            <a:lvl6pPr marL="2743200" lvl="5" indent="-349250" algn="l">
              <a:lnSpc>
                <a:spcPct val="100000"/>
              </a:lnSpc>
              <a:spcBef>
                <a:spcPts val="380"/>
              </a:spcBef>
              <a:spcAft>
                <a:spcPts val="0"/>
              </a:spcAft>
              <a:buClr>
                <a:schemeClr val="dk1"/>
              </a:buClr>
              <a:buSzPts val="1900"/>
              <a:buChar char="•"/>
              <a:defRPr sz="1900"/>
            </a:lvl6pPr>
            <a:lvl7pPr marL="3200400" lvl="6" indent="-349250" algn="l">
              <a:lnSpc>
                <a:spcPct val="100000"/>
              </a:lnSpc>
              <a:spcBef>
                <a:spcPts val="380"/>
              </a:spcBef>
              <a:spcAft>
                <a:spcPts val="0"/>
              </a:spcAft>
              <a:buClr>
                <a:schemeClr val="dk1"/>
              </a:buClr>
              <a:buSzPts val="1900"/>
              <a:buChar char="•"/>
              <a:defRPr sz="1900"/>
            </a:lvl7pPr>
            <a:lvl8pPr marL="3657600" lvl="7" indent="-349250" algn="l">
              <a:lnSpc>
                <a:spcPct val="100000"/>
              </a:lnSpc>
              <a:spcBef>
                <a:spcPts val="380"/>
              </a:spcBef>
              <a:spcAft>
                <a:spcPts val="0"/>
              </a:spcAft>
              <a:buClr>
                <a:schemeClr val="dk1"/>
              </a:buClr>
              <a:buSzPts val="1900"/>
              <a:buChar char="•"/>
              <a:defRPr sz="1900"/>
            </a:lvl8pPr>
            <a:lvl9pPr marL="4114800" lvl="8" indent="-349250" algn="l">
              <a:lnSpc>
                <a:spcPct val="100000"/>
              </a:lnSpc>
              <a:spcBef>
                <a:spcPts val="380"/>
              </a:spcBef>
              <a:spcAft>
                <a:spcPts val="0"/>
              </a:spcAft>
              <a:buClr>
                <a:schemeClr val="dk1"/>
              </a:buClr>
              <a:buSzPts val="1900"/>
              <a:buChar char="•"/>
              <a:defRPr sz="1900"/>
            </a:lvl9pPr>
          </a:lstStyle>
          <a:p>
            <a:endParaRPr/>
          </a:p>
        </p:txBody>
      </p:sp>
      <p:sp>
        <p:nvSpPr>
          <p:cNvPr id="61" name="Google Shape;61;p20"/>
          <p:cNvSpPr txBox="1">
            <a:spLocks noGrp="1"/>
          </p:cNvSpPr>
          <p:nvPr>
            <p:ph type="body" idx="2"/>
          </p:nvPr>
        </p:nvSpPr>
        <p:spPr>
          <a:xfrm>
            <a:off x="457205" y="1076330"/>
            <a:ext cx="3008313" cy="3518297"/>
          </a:xfrm>
          <a:prstGeom prst="rect">
            <a:avLst/>
          </a:prstGeom>
          <a:noFill/>
          <a:ln>
            <a:noFill/>
          </a:ln>
        </p:spPr>
        <p:txBody>
          <a:bodyPr spcFirstLastPara="1" wrap="square" lIns="90175" tIns="45075" rIns="90175" bIns="45075"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60"/>
              </a:spcBef>
              <a:spcAft>
                <a:spcPts val="0"/>
              </a:spcAft>
              <a:buClr>
                <a:schemeClr val="dk1"/>
              </a:buClr>
              <a:buSzPts val="800"/>
              <a:buNone/>
              <a:defRPr sz="800"/>
            </a:lvl4pPr>
            <a:lvl5pPr marL="2286000" lvl="4" indent="-228600" algn="l">
              <a:lnSpc>
                <a:spcPct val="100000"/>
              </a:lnSpc>
              <a:spcBef>
                <a:spcPts val="160"/>
              </a:spcBef>
              <a:spcAft>
                <a:spcPts val="0"/>
              </a:spcAft>
              <a:buClr>
                <a:schemeClr val="dk1"/>
              </a:buClr>
              <a:buSzPts val="800"/>
              <a:buNone/>
              <a:defRPr sz="800"/>
            </a:lvl5pPr>
            <a:lvl6pPr marL="2743200" lvl="5" indent="-228600" algn="l">
              <a:lnSpc>
                <a:spcPct val="100000"/>
              </a:lnSpc>
              <a:spcBef>
                <a:spcPts val="160"/>
              </a:spcBef>
              <a:spcAft>
                <a:spcPts val="0"/>
              </a:spcAft>
              <a:buClr>
                <a:schemeClr val="dk1"/>
              </a:buClr>
              <a:buSzPts val="800"/>
              <a:buNone/>
              <a:defRPr sz="800"/>
            </a:lvl6pPr>
            <a:lvl7pPr marL="3200400" lvl="6" indent="-228600" algn="l">
              <a:lnSpc>
                <a:spcPct val="100000"/>
              </a:lnSpc>
              <a:spcBef>
                <a:spcPts val="160"/>
              </a:spcBef>
              <a:spcAft>
                <a:spcPts val="0"/>
              </a:spcAft>
              <a:buClr>
                <a:schemeClr val="dk1"/>
              </a:buClr>
              <a:buSzPts val="800"/>
              <a:buNone/>
              <a:defRPr sz="800"/>
            </a:lvl7pPr>
            <a:lvl8pPr marL="3657600" lvl="7" indent="-228600" algn="l">
              <a:lnSpc>
                <a:spcPct val="100000"/>
              </a:lnSpc>
              <a:spcBef>
                <a:spcPts val="160"/>
              </a:spcBef>
              <a:spcAft>
                <a:spcPts val="0"/>
              </a:spcAft>
              <a:buClr>
                <a:schemeClr val="dk1"/>
              </a:buClr>
              <a:buSzPts val="800"/>
              <a:buNone/>
              <a:defRPr sz="800"/>
            </a:lvl8pPr>
            <a:lvl9pPr marL="4114800" lvl="8" indent="-228600" algn="l">
              <a:lnSpc>
                <a:spcPct val="100000"/>
              </a:lnSpc>
              <a:spcBef>
                <a:spcPts val="160"/>
              </a:spcBef>
              <a:spcAft>
                <a:spcPts val="0"/>
              </a:spcAft>
              <a:buClr>
                <a:schemeClr val="dk1"/>
              </a:buClr>
              <a:buSzPts val="800"/>
              <a:buNone/>
              <a:defRPr sz="800"/>
            </a:lvl9pPr>
          </a:lstStyle>
          <a:p>
            <a:endParaRPr/>
          </a:p>
        </p:txBody>
      </p:sp>
      <p:sp>
        <p:nvSpPr>
          <p:cNvPr id="62" name="Google Shape;62;p20"/>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0"/>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0"/>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1"/>
          <p:cNvSpPr txBox="1">
            <a:spLocks noGrp="1"/>
          </p:cNvSpPr>
          <p:nvPr>
            <p:ph type="title"/>
          </p:nvPr>
        </p:nvSpPr>
        <p:spPr>
          <a:xfrm>
            <a:off x="1792288" y="3600453"/>
            <a:ext cx="5486400" cy="425054"/>
          </a:xfrm>
          <a:prstGeom prst="rect">
            <a:avLst/>
          </a:prstGeom>
          <a:noFill/>
          <a:ln>
            <a:noFill/>
          </a:ln>
        </p:spPr>
        <p:txBody>
          <a:bodyPr spcFirstLastPara="1" wrap="square" lIns="90175" tIns="45075" rIns="90175" bIns="45075" anchor="b" anchorCtr="0">
            <a:normAutofit/>
          </a:bodyPr>
          <a:lstStyle>
            <a:lvl1pPr lvl="0" algn="l">
              <a:lnSpc>
                <a:spcPct val="100000"/>
              </a:lnSpc>
              <a:spcBef>
                <a:spcPts val="0"/>
              </a:spcBef>
              <a:spcAft>
                <a:spcPts val="0"/>
              </a:spcAft>
              <a:buClr>
                <a:schemeClr val="dk1"/>
              </a:buClr>
              <a:buSzPts val="1900"/>
              <a:buFont typeface="Calibri"/>
              <a:buNone/>
              <a:defRPr sz="19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1"/>
          <p:cNvSpPr>
            <a:spLocks noGrp="1"/>
          </p:cNvSpPr>
          <p:nvPr>
            <p:ph type="pic" idx="2"/>
          </p:nvPr>
        </p:nvSpPr>
        <p:spPr>
          <a:xfrm>
            <a:off x="1792288" y="459580"/>
            <a:ext cx="5486400" cy="3086100"/>
          </a:xfrm>
          <a:prstGeom prst="rect">
            <a:avLst/>
          </a:prstGeom>
          <a:noFill/>
          <a:ln>
            <a:noFill/>
          </a:ln>
        </p:spPr>
      </p:sp>
      <p:sp>
        <p:nvSpPr>
          <p:cNvPr id="68" name="Google Shape;68;p21"/>
          <p:cNvSpPr txBox="1">
            <a:spLocks noGrp="1"/>
          </p:cNvSpPr>
          <p:nvPr>
            <p:ph type="body" idx="1"/>
          </p:nvPr>
        </p:nvSpPr>
        <p:spPr>
          <a:xfrm>
            <a:off x="1792288" y="4025506"/>
            <a:ext cx="5486400" cy="603647"/>
          </a:xfrm>
          <a:prstGeom prst="rect">
            <a:avLst/>
          </a:prstGeom>
          <a:noFill/>
          <a:ln>
            <a:noFill/>
          </a:ln>
        </p:spPr>
        <p:txBody>
          <a:bodyPr spcFirstLastPara="1" wrap="square" lIns="90175" tIns="45075" rIns="90175" bIns="45075"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60"/>
              </a:spcBef>
              <a:spcAft>
                <a:spcPts val="0"/>
              </a:spcAft>
              <a:buClr>
                <a:schemeClr val="dk1"/>
              </a:buClr>
              <a:buSzPts val="800"/>
              <a:buNone/>
              <a:defRPr sz="800"/>
            </a:lvl4pPr>
            <a:lvl5pPr marL="2286000" lvl="4" indent="-228600" algn="l">
              <a:lnSpc>
                <a:spcPct val="100000"/>
              </a:lnSpc>
              <a:spcBef>
                <a:spcPts val="160"/>
              </a:spcBef>
              <a:spcAft>
                <a:spcPts val="0"/>
              </a:spcAft>
              <a:buClr>
                <a:schemeClr val="dk1"/>
              </a:buClr>
              <a:buSzPts val="800"/>
              <a:buNone/>
              <a:defRPr sz="800"/>
            </a:lvl5pPr>
            <a:lvl6pPr marL="2743200" lvl="5" indent="-228600" algn="l">
              <a:lnSpc>
                <a:spcPct val="100000"/>
              </a:lnSpc>
              <a:spcBef>
                <a:spcPts val="160"/>
              </a:spcBef>
              <a:spcAft>
                <a:spcPts val="0"/>
              </a:spcAft>
              <a:buClr>
                <a:schemeClr val="dk1"/>
              </a:buClr>
              <a:buSzPts val="800"/>
              <a:buNone/>
              <a:defRPr sz="800"/>
            </a:lvl6pPr>
            <a:lvl7pPr marL="3200400" lvl="6" indent="-228600" algn="l">
              <a:lnSpc>
                <a:spcPct val="100000"/>
              </a:lnSpc>
              <a:spcBef>
                <a:spcPts val="160"/>
              </a:spcBef>
              <a:spcAft>
                <a:spcPts val="0"/>
              </a:spcAft>
              <a:buClr>
                <a:schemeClr val="dk1"/>
              </a:buClr>
              <a:buSzPts val="800"/>
              <a:buNone/>
              <a:defRPr sz="800"/>
            </a:lvl7pPr>
            <a:lvl8pPr marL="3657600" lvl="7" indent="-228600" algn="l">
              <a:lnSpc>
                <a:spcPct val="100000"/>
              </a:lnSpc>
              <a:spcBef>
                <a:spcPts val="160"/>
              </a:spcBef>
              <a:spcAft>
                <a:spcPts val="0"/>
              </a:spcAft>
              <a:buClr>
                <a:schemeClr val="dk1"/>
              </a:buClr>
              <a:buSzPts val="800"/>
              <a:buNone/>
              <a:defRPr sz="800"/>
            </a:lvl8pPr>
            <a:lvl9pPr marL="4114800" lvl="8" indent="-228600" algn="l">
              <a:lnSpc>
                <a:spcPct val="100000"/>
              </a:lnSpc>
              <a:spcBef>
                <a:spcPts val="160"/>
              </a:spcBef>
              <a:spcAft>
                <a:spcPts val="0"/>
              </a:spcAft>
              <a:buClr>
                <a:schemeClr val="dk1"/>
              </a:buClr>
              <a:buSzPts val="800"/>
              <a:buNone/>
              <a:defRPr sz="800"/>
            </a:lvl9pPr>
          </a:lstStyle>
          <a:p>
            <a:endParaRPr/>
          </a:p>
        </p:txBody>
      </p:sp>
      <p:sp>
        <p:nvSpPr>
          <p:cNvPr id="69" name="Google Shape;69;p21"/>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1"/>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1"/>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2"/>
          <p:cNvSpPr txBox="1">
            <a:spLocks noGrp="1"/>
          </p:cNvSpPr>
          <p:nvPr>
            <p:ph type="title"/>
          </p:nvPr>
        </p:nvSpPr>
        <p:spPr>
          <a:xfrm>
            <a:off x="457201" y="205976"/>
            <a:ext cx="8229600" cy="857250"/>
          </a:xfrm>
          <a:prstGeom prst="rect">
            <a:avLst/>
          </a:prstGeom>
          <a:noFill/>
          <a:ln>
            <a:noFill/>
          </a:ln>
        </p:spPr>
        <p:txBody>
          <a:bodyPr spcFirstLastPara="1" wrap="square" lIns="90175" tIns="45075" rIns="90175" bIns="45075"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2"/>
          <p:cNvSpPr txBox="1">
            <a:spLocks noGrp="1"/>
          </p:cNvSpPr>
          <p:nvPr>
            <p:ph type="body" idx="1"/>
          </p:nvPr>
        </p:nvSpPr>
        <p:spPr>
          <a:xfrm rot="5400000">
            <a:off x="2874764" y="-1217413"/>
            <a:ext cx="3394474" cy="8229600"/>
          </a:xfrm>
          <a:prstGeom prst="rect">
            <a:avLst/>
          </a:prstGeom>
          <a:noFill/>
          <a:ln>
            <a:noFill/>
          </a:ln>
        </p:spPr>
        <p:txBody>
          <a:bodyPr spcFirstLastPara="1" wrap="square" lIns="90175" tIns="45075" rIns="90175" bIns="45075"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5" name="Google Shape;75;p22"/>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2"/>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2"/>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3"/>
          <p:cNvSpPr txBox="1">
            <a:spLocks noGrp="1"/>
          </p:cNvSpPr>
          <p:nvPr>
            <p:ph type="title"/>
          </p:nvPr>
        </p:nvSpPr>
        <p:spPr>
          <a:xfrm rot="5400000">
            <a:off x="5463780" y="1371606"/>
            <a:ext cx="4388642" cy="2057400"/>
          </a:xfrm>
          <a:prstGeom prst="rect">
            <a:avLst/>
          </a:prstGeom>
          <a:noFill/>
          <a:ln>
            <a:noFill/>
          </a:ln>
        </p:spPr>
        <p:txBody>
          <a:bodyPr spcFirstLastPara="1" wrap="square" lIns="90175" tIns="45075" rIns="90175" bIns="45075"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3"/>
          <p:cNvSpPr txBox="1">
            <a:spLocks noGrp="1"/>
          </p:cNvSpPr>
          <p:nvPr>
            <p:ph type="body" idx="1"/>
          </p:nvPr>
        </p:nvSpPr>
        <p:spPr>
          <a:xfrm rot="5400000">
            <a:off x="1272779" y="-609594"/>
            <a:ext cx="4388642" cy="6019800"/>
          </a:xfrm>
          <a:prstGeom prst="rect">
            <a:avLst/>
          </a:prstGeom>
          <a:noFill/>
          <a:ln>
            <a:noFill/>
          </a:ln>
        </p:spPr>
        <p:txBody>
          <a:bodyPr spcFirstLastPara="1" wrap="square" lIns="90175" tIns="45075" rIns="90175" bIns="45075"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81" name="Google Shape;81;p23"/>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3"/>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3"/>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5" Type="http://schemas.openxmlformats.org/officeDocument/2006/relationships/slideLayout" Target="../slideLayouts/slideLayout5.xml" /><Relationship Id="rId10"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2"/>
          <p:cNvSpPr txBox="1">
            <a:spLocks noGrp="1"/>
          </p:cNvSpPr>
          <p:nvPr>
            <p:ph type="title"/>
          </p:nvPr>
        </p:nvSpPr>
        <p:spPr>
          <a:xfrm>
            <a:off x="457201" y="205976"/>
            <a:ext cx="8229600" cy="857250"/>
          </a:xfrm>
          <a:prstGeom prst="rect">
            <a:avLst/>
          </a:prstGeom>
          <a:noFill/>
          <a:ln>
            <a:noFill/>
          </a:ln>
        </p:spPr>
        <p:txBody>
          <a:bodyPr spcFirstLastPara="1" wrap="square" lIns="90175" tIns="45075" rIns="90175" bIns="45075" anchor="ctr" anchorCtr="0">
            <a:normAutofit/>
          </a:bodyPr>
          <a:lstStyle>
            <a:lvl1pPr marR="0" lvl="0" algn="ctr" rtl="0">
              <a:lnSpc>
                <a:spcPct val="100000"/>
              </a:lnSpc>
              <a:spcBef>
                <a:spcPts val="0"/>
              </a:spcBef>
              <a:spcAft>
                <a:spcPts val="0"/>
              </a:spcAft>
              <a:buClr>
                <a:schemeClr val="dk1"/>
              </a:buClr>
              <a:buSzPts val="4300"/>
              <a:buFont typeface="Calibri"/>
              <a:buNone/>
              <a:defRPr sz="4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2"/>
          <p:cNvSpPr txBox="1">
            <a:spLocks noGrp="1"/>
          </p:cNvSpPr>
          <p:nvPr>
            <p:ph type="body" idx="1"/>
          </p:nvPr>
        </p:nvSpPr>
        <p:spPr>
          <a:xfrm>
            <a:off x="457201" y="1200150"/>
            <a:ext cx="8229600" cy="3394474"/>
          </a:xfrm>
          <a:prstGeom prst="rect">
            <a:avLst/>
          </a:prstGeom>
          <a:noFill/>
          <a:ln>
            <a:noFill/>
          </a:ln>
        </p:spPr>
        <p:txBody>
          <a:bodyPr spcFirstLastPara="1" wrap="square" lIns="90175" tIns="45075" rIns="90175" bIns="45075" anchor="t" anchorCtr="0">
            <a:normAutofit/>
          </a:bodyPr>
          <a:lstStyle>
            <a:lvl1pPr marL="457200" marR="0" lvl="0" indent="-425450" algn="l" rtl="0">
              <a:lnSpc>
                <a:spcPct val="100000"/>
              </a:lnSpc>
              <a:spcBef>
                <a:spcPts val="620"/>
              </a:spcBef>
              <a:spcAft>
                <a:spcPts val="0"/>
              </a:spcAft>
              <a:buClr>
                <a:schemeClr val="dk1"/>
              </a:buClr>
              <a:buSzPts val="3100"/>
              <a:buFont typeface="Arial"/>
              <a:buChar char="•"/>
              <a:defRPr sz="3100" b="0" i="0" u="none" strike="noStrike" cap="none">
                <a:solidFill>
                  <a:schemeClr val="dk1"/>
                </a:solidFill>
                <a:latin typeface="Calibri"/>
                <a:ea typeface="Calibri"/>
                <a:cs typeface="Calibri"/>
                <a:sym typeface="Calibri"/>
              </a:defRPr>
            </a:lvl1pPr>
            <a:lvl2pPr marL="914400" marR="0" lvl="1" indent="-400050" algn="l" rtl="0">
              <a:lnSpc>
                <a:spcPct val="100000"/>
              </a:lnSpc>
              <a:spcBef>
                <a:spcPts val="540"/>
              </a:spcBef>
              <a:spcAft>
                <a:spcPts val="0"/>
              </a:spcAft>
              <a:buClr>
                <a:schemeClr val="dk1"/>
              </a:buClr>
              <a:buSzPts val="2700"/>
              <a:buFont typeface="Arial"/>
              <a:buChar char="–"/>
              <a:defRPr sz="2700" b="0" i="0" u="none" strike="noStrike" cap="none">
                <a:solidFill>
                  <a:schemeClr val="dk1"/>
                </a:solidFill>
                <a:latin typeface="Calibri"/>
                <a:ea typeface="Calibri"/>
                <a:cs typeface="Calibri"/>
                <a:sym typeface="Calibri"/>
              </a:defRPr>
            </a:lvl2pPr>
            <a:lvl3pPr marL="1371600" marR="0" lvl="2" indent="-374650" algn="l" rtl="0">
              <a:lnSpc>
                <a:spcPct val="100000"/>
              </a:lnSpc>
              <a:spcBef>
                <a:spcPts val="460"/>
              </a:spcBef>
              <a:spcAft>
                <a:spcPts val="0"/>
              </a:spcAft>
              <a:buClr>
                <a:schemeClr val="dk1"/>
              </a:buClr>
              <a:buSzPts val="2300"/>
              <a:buFont typeface="Arial"/>
              <a:buChar char="•"/>
              <a:defRPr sz="2300" b="0" i="0" u="none" strike="noStrike" cap="none">
                <a:solidFill>
                  <a:schemeClr val="dk1"/>
                </a:solidFill>
                <a:latin typeface="Calibri"/>
                <a:ea typeface="Calibri"/>
                <a:cs typeface="Calibri"/>
                <a:sym typeface="Calibri"/>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9pPr>
          </a:lstStyle>
          <a:p>
            <a:endParaRPr/>
          </a:p>
        </p:txBody>
      </p:sp>
      <p:sp>
        <p:nvSpPr>
          <p:cNvPr id="12" name="Google Shape;12;p12"/>
          <p:cNvSpPr txBox="1">
            <a:spLocks noGrp="1"/>
          </p:cNvSpPr>
          <p:nvPr>
            <p:ph type="dt" idx="10"/>
          </p:nvPr>
        </p:nvSpPr>
        <p:spPr>
          <a:xfrm>
            <a:off x="457201" y="4767270"/>
            <a:ext cx="2133600" cy="273842"/>
          </a:xfrm>
          <a:prstGeom prst="rect">
            <a:avLst/>
          </a:prstGeom>
          <a:noFill/>
          <a:ln>
            <a:noFill/>
          </a:ln>
        </p:spPr>
        <p:txBody>
          <a:bodyPr spcFirstLastPara="1" wrap="square" lIns="90175" tIns="45075" rIns="90175" bIns="45075"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endParaRPr/>
          </a:p>
        </p:txBody>
      </p:sp>
      <p:sp>
        <p:nvSpPr>
          <p:cNvPr id="13" name="Google Shape;13;p12"/>
          <p:cNvSpPr txBox="1">
            <a:spLocks noGrp="1"/>
          </p:cNvSpPr>
          <p:nvPr>
            <p:ph type="ftr" idx="11"/>
          </p:nvPr>
        </p:nvSpPr>
        <p:spPr>
          <a:xfrm>
            <a:off x="3124201" y="4767270"/>
            <a:ext cx="2895600" cy="273842"/>
          </a:xfrm>
          <a:prstGeom prst="rect">
            <a:avLst/>
          </a:prstGeom>
          <a:noFill/>
          <a:ln>
            <a:noFill/>
          </a:ln>
        </p:spPr>
        <p:txBody>
          <a:bodyPr spcFirstLastPara="1" wrap="square" lIns="90175" tIns="45075" rIns="90175" bIns="45075"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endParaRPr/>
          </a:p>
        </p:txBody>
      </p:sp>
      <p:sp>
        <p:nvSpPr>
          <p:cNvPr id="14" name="Google Shape;14;p12"/>
          <p:cNvSpPr txBox="1">
            <a:spLocks noGrp="1"/>
          </p:cNvSpPr>
          <p:nvPr>
            <p:ph type="sldNum" idx="12"/>
          </p:nvPr>
        </p:nvSpPr>
        <p:spPr>
          <a:xfrm>
            <a:off x="6553201" y="4767270"/>
            <a:ext cx="2133600" cy="273842"/>
          </a:xfrm>
          <a:prstGeom prst="rect">
            <a:avLst/>
          </a:prstGeom>
          <a:noFill/>
          <a:ln>
            <a:noFill/>
          </a:ln>
        </p:spPr>
        <p:txBody>
          <a:bodyPr spcFirstLastPara="1" wrap="square" lIns="90175" tIns="45075" rIns="90175" bIns="45075"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 Id="rId6" Type="http://schemas.openxmlformats.org/officeDocument/2006/relationships/image" Target="../media/image4.jpeg" /><Relationship Id="rId5" Type="http://schemas.openxmlformats.org/officeDocument/2006/relationships/image" Target="../media/image3.png"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3.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4.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4.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5.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6.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6.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7.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8.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8.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9.xml" /><Relationship Id="rId1" Type="http://schemas.openxmlformats.org/officeDocument/2006/relationships/slideLayout" Target="../slideLayouts/slideLayout1.xml" /><Relationship Id="rId6" Type="http://schemas.openxmlformats.org/officeDocument/2006/relationships/image" Target="../media/image6.png" /><Relationship Id="rId5" Type="http://schemas.openxmlformats.org/officeDocument/2006/relationships/image" Target="../media/image5.jpg" /><Relationship Id="rId4" Type="http://schemas.openxmlformats.org/officeDocument/2006/relationships/image" Target="../media/image3.png" /></Relationships>
</file>

<file path=ppt/slides/_rels/slide10.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0.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1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1.xml" /><Relationship Id="rId1" Type="http://schemas.openxmlformats.org/officeDocument/2006/relationships/slideLayout" Target="../slideLayouts/slideLayout1.xml" /><Relationship Id="rId6" Type="http://schemas.openxmlformats.org/officeDocument/2006/relationships/image" Target="../media/image7.jpeg" /><Relationship Id="rId5" Type="http://schemas.openxmlformats.org/officeDocument/2006/relationships/image" Target="../media/image5.jpg" /><Relationship Id="rId4" Type="http://schemas.openxmlformats.org/officeDocument/2006/relationships/image" Target="../media/image3.png" /></Relationships>
</file>

<file path=ppt/slides/_rels/slide12.xml.rels><?xml version="1.0" encoding="UTF-8" standalone="yes"?>
<Relationships xmlns="http://schemas.openxmlformats.org/package/2006/relationships"><Relationship Id="rId3" Type="http://schemas.openxmlformats.org/officeDocument/2006/relationships/image" Target="../media/image2.png" /><Relationship Id="rId7" Type="http://schemas.openxmlformats.org/officeDocument/2006/relationships/image" Target="../media/image9.png" /><Relationship Id="rId2" Type="http://schemas.openxmlformats.org/officeDocument/2006/relationships/notesSlide" Target="../notesSlides/notesSlide12.xml" /><Relationship Id="rId1" Type="http://schemas.openxmlformats.org/officeDocument/2006/relationships/slideLayout" Target="../slideLayouts/slideLayout1.xml" /><Relationship Id="rId6" Type="http://schemas.openxmlformats.org/officeDocument/2006/relationships/image" Target="../media/image8.png" /><Relationship Id="rId5" Type="http://schemas.openxmlformats.org/officeDocument/2006/relationships/image" Target="../media/image5.jpg" /><Relationship Id="rId4" Type="http://schemas.openxmlformats.org/officeDocument/2006/relationships/image" Target="../media/image3.png" /></Relationships>
</file>

<file path=ppt/slides/_rels/slide13.xml.rels><?xml version="1.0" encoding="UTF-8" standalone="yes"?>
<Relationships xmlns="http://schemas.openxmlformats.org/package/2006/relationships"><Relationship Id="rId3" Type="http://schemas.openxmlformats.org/officeDocument/2006/relationships/image" Target="../media/image2.png" /><Relationship Id="rId7" Type="http://schemas.openxmlformats.org/officeDocument/2006/relationships/image" Target="../media/image11.png" /><Relationship Id="rId2" Type="http://schemas.openxmlformats.org/officeDocument/2006/relationships/notesSlide" Target="../notesSlides/notesSlide13.xml" /><Relationship Id="rId1" Type="http://schemas.openxmlformats.org/officeDocument/2006/relationships/slideLayout" Target="../slideLayouts/slideLayout1.xml" /><Relationship Id="rId6" Type="http://schemas.openxmlformats.org/officeDocument/2006/relationships/image" Target="../media/image10.png" /><Relationship Id="rId5" Type="http://schemas.openxmlformats.org/officeDocument/2006/relationships/image" Target="../media/image5.jpg" /><Relationship Id="rId4" Type="http://schemas.openxmlformats.org/officeDocument/2006/relationships/image" Target="../media/image3.png" /></Relationships>
</file>

<file path=ppt/slides/_rels/slide14.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4.xml" /><Relationship Id="rId1" Type="http://schemas.openxmlformats.org/officeDocument/2006/relationships/slideLayout" Target="../slideLayouts/slideLayout1.xml" /><Relationship Id="rId6" Type="http://schemas.openxmlformats.org/officeDocument/2006/relationships/image" Target="../media/image12.png" /><Relationship Id="rId5" Type="http://schemas.openxmlformats.org/officeDocument/2006/relationships/image" Target="../media/image5.jpg" /><Relationship Id="rId4" Type="http://schemas.openxmlformats.org/officeDocument/2006/relationships/image" Target="../media/image3.png" /></Relationships>
</file>

<file path=ppt/slides/_rels/slide1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5.xml" /><Relationship Id="rId1" Type="http://schemas.openxmlformats.org/officeDocument/2006/relationships/slideLayout" Target="../slideLayouts/slideLayout1.xml" /><Relationship Id="rId6" Type="http://schemas.openxmlformats.org/officeDocument/2006/relationships/image" Target="../media/image13.jpg" /><Relationship Id="rId5" Type="http://schemas.openxmlformats.org/officeDocument/2006/relationships/image" Target="../media/image5.jpg" /><Relationship Id="rId4" Type="http://schemas.openxmlformats.org/officeDocument/2006/relationships/image" Target="../media/image3.png" /></Relationships>
</file>

<file path=ppt/slides/_rels/slide16.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6.xml" /><Relationship Id="rId1" Type="http://schemas.openxmlformats.org/officeDocument/2006/relationships/slideLayout" Target="../slideLayouts/slideLayout1.xml" /><Relationship Id="rId6" Type="http://schemas.openxmlformats.org/officeDocument/2006/relationships/image" Target="../media/image14.png" /><Relationship Id="rId5" Type="http://schemas.openxmlformats.org/officeDocument/2006/relationships/image" Target="../media/image5.jpg" /><Relationship Id="rId4" Type="http://schemas.openxmlformats.org/officeDocument/2006/relationships/image" Target="../media/image3.png" /></Relationships>
</file>

<file path=ppt/slides/_rels/slide1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7.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18.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8.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19.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9.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20.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0.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2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1.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2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2.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2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3.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24.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4.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_rels/slide2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5.xml" /><Relationship Id="rId1" Type="http://schemas.openxmlformats.org/officeDocument/2006/relationships/slideLayout" Target="../slideLayouts/slideLayout1.xml" /><Relationship Id="rId5" Type="http://schemas.openxmlformats.org/officeDocument/2006/relationships/image" Target="../media/image5.jpg" /><Relationship Id="rId4"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a:stretch/>
        </p:blipFill>
        <p:spPr>
          <a:xfrm>
            <a:off x="107504" y="491728"/>
            <a:ext cx="1242560" cy="1060722"/>
          </a:xfrm>
          <a:prstGeom prst="rect">
            <a:avLst/>
          </a:prstGeom>
          <a:noFill/>
          <a:ln>
            <a:noFill/>
          </a:ln>
        </p:spPr>
      </p:pic>
      <p:pic>
        <p:nvPicPr>
          <p:cNvPr id="89" name="Google Shape;89;p1"/>
          <p:cNvPicPr preferRelativeResize="0"/>
          <p:nvPr/>
        </p:nvPicPr>
        <p:blipFill rotWithShape="1">
          <a:blip r:embed="rId4">
            <a:alphaModFix/>
          </a:blip>
          <a:srcRect/>
          <a:stretch/>
        </p:blipFill>
        <p:spPr>
          <a:xfrm>
            <a:off x="-2639" y="4821728"/>
            <a:ext cx="9148419" cy="316432"/>
          </a:xfrm>
          <a:prstGeom prst="rect">
            <a:avLst/>
          </a:prstGeom>
          <a:noFill/>
          <a:ln>
            <a:noFill/>
          </a:ln>
        </p:spPr>
      </p:pic>
      <p:pic>
        <p:nvPicPr>
          <p:cNvPr id="90" name="Google Shape;90;p1"/>
          <p:cNvPicPr preferRelativeResize="0"/>
          <p:nvPr/>
        </p:nvPicPr>
        <p:blipFill rotWithShape="1">
          <a:blip r:embed="rId5">
            <a:alphaModFix/>
          </a:blip>
          <a:srcRect/>
          <a:stretch/>
        </p:blipFill>
        <p:spPr>
          <a:xfrm>
            <a:off x="-1779" y="1877959"/>
            <a:ext cx="9147559" cy="45719"/>
          </a:xfrm>
          <a:prstGeom prst="rect">
            <a:avLst/>
          </a:prstGeom>
          <a:noFill/>
          <a:ln>
            <a:noFill/>
          </a:ln>
        </p:spPr>
      </p:pic>
      <p:pic>
        <p:nvPicPr>
          <p:cNvPr id="91" name="Google Shape;91;p1"/>
          <p:cNvPicPr preferRelativeResize="0"/>
          <p:nvPr/>
        </p:nvPicPr>
        <p:blipFill rotWithShape="1">
          <a:blip r:embed="rId5">
            <a:alphaModFix/>
          </a:blip>
          <a:srcRect/>
          <a:stretch/>
        </p:blipFill>
        <p:spPr>
          <a:xfrm>
            <a:off x="15701" y="4758279"/>
            <a:ext cx="9147559" cy="45719"/>
          </a:xfrm>
          <a:prstGeom prst="rect">
            <a:avLst/>
          </a:prstGeom>
          <a:noFill/>
          <a:ln>
            <a:noFill/>
          </a:ln>
        </p:spPr>
      </p:pic>
      <p:sp>
        <p:nvSpPr>
          <p:cNvPr id="92" name="Google Shape;92;p1"/>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93" name="Google Shape;93;p1"/>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a:t>
            </a:fld>
            <a:endParaRPr>
              <a:solidFill>
                <a:srgbClr val="000099"/>
              </a:solidFill>
            </a:endParaRPr>
          </a:p>
        </p:txBody>
      </p:sp>
      <p:sp>
        <p:nvSpPr>
          <p:cNvPr id="95" name="Google Shape;95;p1"/>
          <p:cNvSpPr txBox="1"/>
          <p:nvPr/>
        </p:nvSpPr>
        <p:spPr>
          <a:xfrm>
            <a:off x="-83585" y="1994000"/>
            <a:ext cx="9106800"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en-IN" sz="1800" b="1" i="0" u="none" strike="noStrike" baseline="0" dirty="0">
                <a:solidFill>
                  <a:srgbClr val="FF0000"/>
                </a:solidFill>
                <a:latin typeface="Times New Roman" panose="02020603050405020304" pitchFamily="18" charset="0"/>
                <a:cs typeface="Times New Roman" panose="02020603050405020304" pitchFamily="18" charset="0"/>
              </a:rPr>
              <a:t>MULTI-POSE HUMAN FACE MATCHING SYSTEM USING DEEP LEARNING AND YOLO-V5 </a:t>
            </a:r>
            <a:endParaRPr sz="1800" b="1" i="0" u="none" strike="noStrike" cap="none" dirty="0">
              <a:solidFill>
                <a:srgbClr val="FF0000"/>
              </a:solidFill>
              <a:latin typeface="Calibri"/>
              <a:ea typeface="Calibri"/>
              <a:cs typeface="Calibri"/>
              <a:sym typeface="Calibri"/>
            </a:endParaRPr>
          </a:p>
        </p:txBody>
      </p:sp>
      <p:sp>
        <p:nvSpPr>
          <p:cNvPr id="97" name="Google Shape;97;p1"/>
          <p:cNvSpPr txBox="1"/>
          <p:nvPr/>
        </p:nvSpPr>
        <p:spPr>
          <a:xfrm>
            <a:off x="126274" y="2674215"/>
            <a:ext cx="8727794" cy="215439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IN" sz="2000" b="1" i="0" u="none" strike="noStrike" cap="none" dirty="0">
                <a:solidFill>
                  <a:srgbClr val="006600"/>
                </a:solidFill>
                <a:latin typeface="Calibri"/>
                <a:ea typeface="Calibri"/>
                <a:cs typeface="Calibri"/>
                <a:sym typeface="Calibri"/>
              </a:rPr>
              <a:t>Batch Numbe</a:t>
            </a:r>
            <a:r>
              <a:rPr lang="en-IN" sz="2000" b="1" dirty="0">
                <a:solidFill>
                  <a:srgbClr val="006600"/>
                </a:solidFill>
                <a:latin typeface="Calibri"/>
                <a:ea typeface="Calibri"/>
                <a:cs typeface="Calibri"/>
                <a:sym typeface="Calibri"/>
              </a:rPr>
              <a:t>r </a:t>
            </a:r>
            <a:r>
              <a:rPr lang="en-IN" sz="2000" b="1" i="0" u="none" strike="noStrike" cap="none" dirty="0">
                <a:solidFill>
                  <a:srgbClr val="006600"/>
                </a:solidFill>
                <a:latin typeface="Calibri"/>
                <a:ea typeface="Calibri"/>
                <a:cs typeface="Calibri"/>
                <a:sym typeface="Calibri"/>
              </a:rPr>
              <a:t>:   </a:t>
            </a:r>
            <a:r>
              <a:rPr lang="en-IN" sz="2000" b="1" i="0" u="none" strike="noStrike" cap="none" dirty="0">
                <a:solidFill>
                  <a:schemeClr val="tx1"/>
                </a:solidFill>
                <a:latin typeface="Calibri"/>
                <a:ea typeface="Calibri"/>
                <a:cs typeface="Calibri"/>
                <a:sym typeface="Calibri"/>
              </a:rPr>
              <a:t>12 </a:t>
            </a:r>
            <a:r>
              <a:rPr lang="en-IN" sz="2000" b="1" i="0" u="none" strike="noStrike" cap="none" dirty="0">
                <a:solidFill>
                  <a:srgbClr val="006600"/>
                </a:solidFill>
                <a:latin typeface="Calibri"/>
                <a:ea typeface="Calibri"/>
                <a:cs typeface="Calibri"/>
                <a:sym typeface="Calibri"/>
              </a:rPr>
              <a:t>     			Internal Guide :</a:t>
            </a:r>
            <a:r>
              <a:rPr lang="en-IN" sz="2000" b="1" i="0" u="none" strike="noStrike" cap="none" dirty="0" err="1">
                <a:solidFill>
                  <a:schemeClr val="tx1"/>
                </a:solidFill>
                <a:latin typeface="Calibri"/>
                <a:ea typeface="Calibri"/>
                <a:cs typeface="Calibri"/>
                <a:sym typeface="Calibri"/>
              </a:rPr>
              <a:t>Ms.S.Priya</a:t>
            </a:r>
            <a:endParaRPr sz="2000" b="1" i="0" u="none" strike="noStrike" cap="none" dirty="0">
              <a:solidFill>
                <a:schemeClr val="tx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000"/>
              <a:buFont typeface="Arial"/>
              <a:buNone/>
            </a:pPr>
            <a:r>
              <a:rPr lang="en-IN" sz="2000" b="1" i="0" u="none" strike="noStrike" cap="none" dirty="0">
                <a:solidFill>
                  <a:srgbClr val="006600"/>
                </a:solidFill>
                <a:latin typeface="Calibri"/>
                <a:ea typeface="Calibri"/>
                <a:cs typeface="Calibri"/>
                <a:sym typeface="Calibri"/>
              </a:rPr>
              <a:t>Batch Member &amp; Reg. No.: </a:t>
            </a:r>
          </a:p>
          <a:p>
            <a:pPr marL="0" marR="0" lvl="0" indent="0" algn="l" rtl="0">
              <a:lnSpc>
                <a:spcPct val="100000"/>
              </a:lnSpc>
              <a:spcBef>
                <a:spcPts val="0"/>
              </a:spcBef>
              <a:spcAft>
                <a:spcPts val="0"/>
              </a:spcAft>
              <a:buClr>
                <a:srgbClr val="000000"/>
              </a:buClr>
              <a:buSzPts val="2000"/>
              <a:buFont typeface="Arial"/>
              <a:buNone/>
            </a:pPr>
            <a:r>
              <a:rPr lang="en-IN" sz="2000" b="1" dirty="0">
                <a:solidFill>
                  <a:srgbClr val="006600"/>
                </a:solidFill>
                <a:latin typeface="Calibri"/>
                <a:ea typeface="Calibri"/>
                <a:cs typeface="Calibri"/>
                <a:sym typeface="Calibri"/>
              </a:rPr>
              <a:t>                                             </a:t>
            </a:r>
            <a:r>
              <a:rPr lang="en-IN" sz="2000" b="1" i="0" u="none" strike="noStrike" cap="none" dirty="0">
                <a:solidFill>
                  <a:srgbClr val="006600"/>
                </a:solidFill>
                <a:latin typeface="Calibri"/>
                <a:ea typeface="Calibri"/>
                <a:cs typeface="Calibri"/>
                <a:sym typeface="Calibri"/>
              </a:rPr>
              <a:t> </a:t>
            </a:r>
            <a:r>
              <a:rPr lang="en-IN" sz="2000" b="1" dirty="0">
                <a:solidFill>
                  <a:schemeClr val="tx1"/>
                </a:solidFill>
                <a:latin typeface="Calibri"/>
                <a:ea typeface="Calibri"/>
                <a:cs typeface="Calibri"/>
                <a:sym typeface="Calibri"/>
              </a:rPr>
              <a:t>M.Karthik-721421104032 (Team Leader)</a:t>
            </a:r>
          </a:p>
          <a:p>
            <a:pPr marL="0" marR="0" lvl="0" indent="0" algn="l" rtl="0">
              <a:lnSpc>
                <a:spcPct val="100000"/>
              </a:lnSpc>
              <a:spcBef>
                <a:spcPts val="0"/>
              </a:spcBef>
              <a:spcAft>
                <a:spcPts val="0"/>
              </a:spcAft>
              <a:buClr>
                <a:srgbClr val="000000"/>
              </a:buClr>
              <a:buSzPts val="2000"/>
              <a:buFont typeface="Arial"/>
              <a:buNone/>
            </a:pPr>
            <a:r>
              <a:rPr lang="en-IN" sz="2000" b="1" i="0" u="none" strike="noStrike" cap="none" dirty="0">
                <a:solidFill>
                  <a:schemeClr val="tx1"/>
                </a:solidFill>
                <a:latin typeface="Calibri"/>
                <a:ea typeface="Calibri"/>
                <a:cs typeface="Calibri"/>
                <a:sym typeface="Calibri"/>
              </a:rPr>
              <a:t>         		              S.Manikandan-721421104034</a:t>
            </a:r>
          </a:p>
          <a:p>
            <a:pPr marL="0" marR="0" lvl="0" indent="0" algn="l" rtl="0">
              <a:lnSpc>
                <a:spcPct val="100000"/>
              </a:lnSpc>
              <a:spcBef>
                <a:spcPts val="0"/>
              </a:spcBef>
              <a:spcAft>
                <a:spcPts val="0"/>
              </a:spcAft>
              <a:buClr>
                <a:srgbClr val="000000"/>
              </a:buClr>
              <a:buSzPts val="2000"/>
              <a:buFont typeface="Arial"/>
              <a:buNone/>
            </a:pPr>
            <a:r>
              <a:rPr lang="en-IN" sz="2000" b="1" i="0" u="none" strike="noStrike" cap="none" dirty="0">
                <a:solidFill>
                  <a:schemeClr val="tx1"/>
                </a:solidFill>
                <a:latin typeface="Calibri"/>
                <a:ea typeface="Calibri"/>
                <a:cs typeface="Calibri"/>
                <a:sym typeface="Calibri"/>
              </a:rPr>
              <a:t>                                              M.Vicky-721421104059</a:t>
            </a:r>
          </a:p>
          <a:p>
            <a:pPr marL="0" marR="0" lvl="0" indent="0" algn="l" rtl="0">
              <a:lnSpc>
                <a:spcPct val="100000"/>
              </a:lnSpc>
              <a:spcBef>
                <a:spcPts val="0"/>
              </a:spcBef>
              <a:spcAft>
                <a:spcPts val="0"/>
              </a:spcAft>
              <a:buClr>
                <a:srgbClr val="000000"/>
              </a:buClr>
              <a:buSzPts val="2000"/>
              <a:buFont typeface="Arial"/>
              <a:buNone/>
            </a:pPr>
            <a:r>
              <a:rPr lang="en-IN" sz="2000" b="1" dirty="0">
                <a:solidFill>
                  <a:schemeClr val="tx1"/>
                </a:solidFill>
                <a:latin typeface="Calibri"/>
                <a:ea typeface="Calibri"/>
                <a:cs typeface="Calibri"/>
                <a:sym typeface="Calibri"/>
              </a:rPr>
              <a:t>                                              M.Sethuram-721421104043</a:t>
            </a:r>
            <a:endParaRPr lang="en-IN" sz="2000" b="1" i="0" u="none" strike="noStrike" cap="none" dirty="0">
              <a:solidFill>
                <a:schemeClr val="tx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000"/>
              <a:buFont typeface="Arial"/>
              <a:buNone/>
            </a:pPr>
            <a:r>
              <a:rPr lang="en-US" sz="1400" b="0" i="0" u="none" strike="noStrike" cap="none" dirty="0">
                <a:solidFill>
                  <a:srgbClr val="000000"/>
                </a:solidFill>
                <a:latin typeface="Arial"/>
                <a:ea typeface="Arial"/>
                <a:cs typeface="Arial"/>
                <a:sym typeface="Arial"/>
              </a:rPr>
              <a:t> </a:t>
            </a:r>
            <a:endParaRPr sz="1400" b="0" i="0" u="none" strike="noStrike" cap="none" dirty="0">
              <a:solidFill>
                <a:srgbClr val="000000"/>
              </a:solidFill>
              <a:latin typeface="Arial"/>
              <a:ea typeface="Arial"/>
              <a:cs typeface="Arial"/>
              <a:sym typeface="Arial"/>
            </a:endParaRPr>
          </a:p>
        </p:txBody>
      </p:sp>
      <p:sp>
        <p:nvSpPr>
          <p:cNvPr id="13" name="Google Shape;98;p1"/>
          <p:cNvSpPr txBox="1">
            <a:spLocks noGrp="1"/>
          </p:cNvSpPr>
          <p:nvPr>
            <p:ph type="dt" idx="10"/>
          </p:nvPr>
        </p:nvSpPr>
        <p:spPr>
          <a:xfrm>
            <a:off x="73000" y="4826814"/>
            <a:ext cx="2133600" cy="273900"/>
          </a:xfrm>
          <a:prstGeom prst="rect">
            <a:avLst/>
          </a:prstGeom>
          <a:noFill/>
          <a:ln>
            <a:noFill/>
          </a:ln>
        </p:spPr>
        <p:txBody>
          <a:bodyPr spcFirstLastPara="1" wrap="square" lIns="90175" tIns="45075" rIns="90175" bIns="45075" anchor="ctr" anchorCtr="0">
            <a:noAutofit/>
          </a:bodyPr>
          <a:lstStyle/>
          <a:p>
            <a:pPr marL="0" lvl="0" indent="0" algn="l" rtl="0">
              <a:lnSpc>
                <a:spcPct val="100000"/>
              </a:lnSpc>
              <a:spcBef>
                <a:spcPts val="0"/>
              </a:spcBef>
              <a:spcAft>
                <a:spcPts val="0"/>
              </a:spcAft>
              <a:buSzPts val="1400"/>
              <a:buNone/>
            </a:pPr>
            <a:r>
              <a:rPr lang="en-IN" dirty="0">
                <a:solidFill>
                  <a:srgbClr val="000099"/>
                </a:solidFill>
              </a:rPr>
              <a:t>12-02-2025</a:t>
            </a:r>
            <a:endParaRPr dirty="0">
              <a:solidFill>
                <a:srgbClr val="000099"/>
              </a:solidFill>
            </a:endParaRPr>
          </a:p>
        </p:txBody>
      </p:sp>
      <p:sp>
        <p:nvSpPr>
          <p:cNvPr id="10" name="Rectangle 2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24"/>
          <p:cNvSpPr>
            <a:spLocks noChangeArrowheads="1"/>
          </p:cNvSpPr>
          <p:nvPr/>
        </p:nvSpPr>
        <p:spPr bwMode="auto">
          <a:xfrm>
            <a:off x="-34207" y="-23622"/>
            <a:ext cx="9267281"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1pPr>
            <a:lvl2pPr marL="4572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2pPr>
            <a:lvl3pPr marL="9144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3pPr>
            <a:lvl4pPr marL="13716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4pPr>
            <a:lvl5pPr marL="18288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5pPr>
            <a:lvl6pPr marL="22860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6pPr>
            <a:lvl7pPr marL="27432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7pPr>
            <a:lvl8pPr marL="32004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8pPr>
            <a:lvl9pPr marL="36576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en-US" altLang="en-US" sz="25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NEHRU INSTITUTE OF ENGINEERING AND TECHNOLOGY</a:t>
            </a:r>
            <a:endParaRPr kumimoji="0" lang="en-US" altLang="en-US" sz="25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en-US" altLang="en-US" sz="25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(Autonomous)</a:t>
            </a:r>
          </a:p>
        </p:txBody>
      </p:sp>
      <p:sp>
        <p:nvSpPr>
          <p:cNvPr id="25" name="Rectangle 48"/>
          <p:cNvSpPr>
            <a:spLocks noChangeArrowheads="1"/>
          </p:cNvSpPr>
          <p:nvPr/>
        </p:nvSpPr>
        <p:spPr bwMode="auto">
          <a:xfrm>
            <a:off x="0" y="43642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6" name="Rectangle 49"/>
          <p:cNvSpPr>
            <a:spLocks noChangeArrowheads="1"/>
          </p:cNvSpPr>
          <p:nvPr/>
        </p:nvSpPr>
        <p:spPr bwMode="auto">
          <a:xfrm>
            <a:off x="107505" y="674215"/>
            <a:ext cx="891571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1pPr>
            <a:lvl2pPr marL="4572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2pPr>
            <a:lvl3pPr marL="9144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3pPr>
            <a:lvl4pPr marL="13716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4pPr>
            <a:lvl5pPr marL="18288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5pPr>
            <a:lvl6pPr marL="22860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6pPr>
            <a:lvl7pPr marL="27432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7pPr>
            <a:lvl8pPr marL="32004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8pPr>
            <a:lvl9pPr marL="3657600" eaLnBrk="0" fontAlgn="base" hangingPunct="0">
              <a:spcBef>
                <a:spcPct val="0"/>
              </a:spcBef>
              <a:spcAft>
                <a:spcPct val="0"/>
              </a:spcAft>
              <a:tabLst>
                <a:tab pos="2971800" algn="ctr"/>
                <a:tab pos="5943600"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en-US" altLang="en-US" sz="12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An ISO 9001:2015 and 14001:2015 Certified Institution,</a:t>
            </a:r>
          </a:p>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lang="en-US" altLang="en-US" sz="1200" dirty="0">
                <a:cs typeface="Times New Roman" panose="02020603050405020304" pitchFamily="18" charset="0"/>
              </a:rPr>
              <a:t>Affiliated to Anna University, Chennai, Approved by AICTE, New Delhi &amp; </a:t>
            </a:r>
          </a:p>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en-US" altLang="en-US" sz="1200" b="0"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Recognized</a:t>
            </a:r>
            <a:r>
              <a:rPr kumimoji="0" lang="en-US" altLang="en-US" sz="1200" b="0" i="0" u="none" strike="noStrike" cap="none" normalizeH="0" dirty="0">
                <a:ln>
                  <a:noFill/>
                </a:ln>
                <a:solidFill>
                  <a:schemeClr val="tx1"/>
                </a:solidFill>
                <a:effectLst/>
                <a:latin typeface="Arial" panose="020B0604020202020204" pitchFamily="34" charset="0"/>
                <a:cs typeface="Times New Roman" panose="02020603050405020304" pitchFamily="18" charset="0"/>
              </a:rPr>
              <a:t> by UGC with 2(f) &amp; 12 (B), Re- accredited by NAAC “A+”</a:t>
            </a:r>
          </a:p>
          <a:p>
            <a:pPr lvl="0" algn="ctr">
              <a:buClrTx/>
            </a:pPr>
            <a:r>
              <a:rPr lang="en-US" altLang="en-US" sz="1200" dirty="0">
                <a:cs typeface="Times New Roman" panose="02020603050405020304" pitchFamily="18" charset="0"/>
              </a:rPr>
              <a:t>NBA Accredited UG Courses: AERO| CSE| ECE| EEE| MECH| MCT</a:t>
            </a:r>
          </a:p>
          <a:p>
            <a:pPr lvl="0" algn="ctr">
              <a:buClrTx/>
            </a:pPr>
            <a:r>
              <a:rPr kumimoji="0" lang="en-US" altLang="en-US" sz="1200" b="0"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Nehru Gardens,</a:t>
            </a:r>
            <a:r>
              <a:rPr kumimoji="0" lang="en-US" altLang="en-US" sz="1200" b="0" i="0" u="none" strike="noStrike" cap="none" normalizeH="0" dirty="0">
                <a:ln>
                  <a:noFill/>
                </a:ln>
                <a:solidFill>
                  <a:schemeClr val="tx1"/>
                </a:solidFill>
                <a:effectLst/>
                <a:latin typeface="Arial" panose="020B0604020202020204" pitchFamily="34" charset="0"/>
                <a:cs typeface="Times New Roman" panose="02020603050405020304" pitchFamily="18" charset="0"/>
              </a:rPr>
              <a:t> T.M. </a:t>
            </a:r>
            <a:r>
              <a:rPr kumimoji="0" lang="en-US" altLang="en-US" sz="1200" b="0" i="0" u="none" strike="noStrike" cap="none" normalizeH="0" dirty="0" err="1">
                <a:ln>
                  <a:noFill/>
                </a:ln>
                <a:solidFill>
                  <a:schemeClr val="tx1"/>
                </a:solidFill>
                <a:effectLst/>
                <a:latin typeface="Arial" panose="020B0604020202020204" pitchFamily="34" charset="0"/>
                <a:cs typeface="Times New Roman" panose="02020603050405020304" pitchFamily="18" charset="0"/>
              </a:rPr>
              <a:t>Palayam</a:t>
            </a:r>
            <a:r>
              <a:rPr kumimoji="0" lang="en-US" altLang="en-US" sz="1200" b="0" i="0" u="none" strike="noStrike" cap="none" normalizeH="0" dirty="0">
                <a:ln>
                  <a:noFill/>
                </a:ln>
                <a:solidFill>
                  <a:schemeClr val="tx1"/>
                </a:solidFill>
                <a:effectLst/>
                <a:latin typeface="Arial" panose="020B0604020202020204" pitchFamily="34" charset="0"/>
                <a:cs typeface="Times New Roman" panose="02020603050405020304" pitchFamily="18" charset="0"/>
              </a:rPr>
              <a:t>, Coimbatore- 641 105</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103" name="Picture 55" descr="Nehru Group of Institution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07720" y="378782"/>
            <a:ext cx="1115495" cy="13385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2"/>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104" name="Google Shape;104;p2"/>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05" name="Google Shape;105;p2"/>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06" name="Google Shape;106;p2"/>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07" name="Google Shape;107;p2"/>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2</a:t>
            </a:fld>
            <a:endParaRPr>
              <a:solidFill>
                <a:srgbClr val="000099"/>
              </a:solidFill>
            </a:endParaRPr>
          </a:p>
        </p:txBody>
      </p:sp>
      <p:sp>
        <p:nvSpPr>
          <p:cNvPr id="108" name="Google Shape;108;p2"/>
          <p:cNvSpPr txBox="1"/>
          <p:nvPr/>
        </p:nvSpPr>
        <p:spPr>
          <a:xfrm>
            <a:off x="107504" y="68722"/>
            <a:ext cx="8336668"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a:solidFill>
                  <a:srgbClr val="FF0000"/>
                </a:solidFill>
                <a:latin typeface="Calibri"/>
                <a:ea typeface="Calibri"/>
                <a:cs typeface="Calibri"/>
                <a:sym typeface="Calibri"/>
              </a:rPr>
              <a:t>Abstract</a:t>
            </a:r>
            <a:endParaRPr sz="2400" b="1" i="0" u="none" strike="noStrike" cap="none">
              <a:solidFill>
                <a:srgbClr val="FF0000"/>
              </a:solidFill>
              <a:latin typeface="Calibri"/>
              <a:ea typeface="Calibri"/>
              <a:cs typeface="Calibri"/>
              <a:sym typeface="Calibri"/>
            </a:endParaRPr>
          </a:p>
        </p:txBody>
      </p:sp>
      <p:pic>
        <p:nvPicPr>
          <p:cNvPr id="109" name="Google Shape;109;p2"/>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10" name="Google Shape;110;p2"/>
          <p:cNvSpPr/>
          <p:nvPr/>
        </p:nvSpPr>
        <p:spPr>
          <a:xfrm>
            <a:off x="15700" y="530375"/>
            <a:ext cx="9147600" cy="4227900"/>
          </a:xfrm>
          <a:prstGeom prst="rect">
            <a:avLst/>
          </a:prstGeom>
          <a:noFill/>
          <a:ln>
            <a:noFill/>
          </a:ln>
        </p:spPr>
        <p:txBody>
          <a:bodyPr spcFirstLastPara="1" wrap="square" lIns="91425" tIns="45700" rIns="91425" bIns="45700" anchor="t" anchorCtr="0">
            <a:noAutofit/>
          </a:bodyPr>
          <a:lstStyle/>
          <a:p>
            <a:pPr marL="0" marR="0" lvl="0" indent="0" algn="just" rtl="0">
              <a:lnSpc>
                <a:spcPct val="100000"/>
              </a:lnSpc>
              <a:spcBef>
                <a:spcPts val="0"/>
              </a:spcBef>
              <a:spcAft>
                <a:spcPts val="0"/>
              </a:spcAft>
              <a:buClr>
                <a:srgbClr val="000000"/>
              </a:buClr>
              <a:buSzPts val="1900"/>
              <a:buFont typeface="Arial"/>
              <a:buNone/>
            </a:pPr>
            <a:endParaRPr sz="1900" i="0" u="none" strike="noStrike" cap="none" dirty="0">
              <a:solidFill>
                <a:srgbClr val="000066"/>
              </a:solidFill>
              <a:highlight>
                <a:srgbClr val="FFFFFF"/>
              </a:highlight>
              <a:sym typeface="Arial"/>
            </a:endParaRPr>
          </a:p>
        </p:txBody>
      </p:sp>
      <p:sp>
        <p:nvSpPr>
          <p:cNvPr id="11" name="Google Shape;98;p1"/>
          <p:cNvSpPr txBox="1">
            <a:spLocks noGrp="1"/>
          </p:cNvSpPr>
          <p:nvPr>
            <p:ph type="dt" idx="10"/>
          </p:nvPr>
        </p:nvSpPr>
        <p:spPr>
          <a:xfrm>
            <a:off x="73000" y="4826814"/>
            <a:ext cx="2133600" cy="273900"/>
          </a:xfrm>
          <a:prstGeom prst="rect">
            <a:avLst/>
          </a:prstGeom>
          <a:noFill/>
          <a:ln>
            <a:noFill/>
          </a:ln>
        </p:spPr>
        <p:txBody>
          <a:bodyPr spcFirstLastPara="1" wrap="square" lIns="90175" tIns="45075" rIns="90175" bIns="45075" anchor="ctr" anchorCtr="0">
            <a:noAutofit/>
          </a:bodyPr>
          <a:lstStyle/>
          <a:p>
            <a:pPr marL="0" lvl="0" indent="0" algn="l" rtl="0">
              <a:lnSpc>
                <a:spcPct val="100000"/>
              </a:lnSpc>
              <a:spcBef>
                <a:spcPts val="0"/>
              </a:spcBef>
              <a:spcAft>
                <a:spcPts val="0"/>
              </a:spcAft>
              <a:buSzPts val="1400"/>
              <a:buNone/>
            </a:pPr>
            <a:r>
              <a:rPr lang="en-IN" dirty="0">
                <a:solidFill>
                  <a:srgbClr val="000099"/>
                </a:solidFill>
              </a:rPr>
              <a:t>12-02-2025</a:t>
            </a:r>
            <a:endParaRPr dirty="0">
              <a:solidFill>
                <a:srgbClr val="000099"/>
              </a:solidFill>
            </a:endParaRPr>
          </a:p>
        </p:txBody>
      </p:sp>
      <p:sp>
        <p:nvSpPr>
          <p:cNvPr id="3" name="TextBox 2">
            <a:extLst>
              <a:ext uri="{FF2B5EF4-FFF2-40B4-BE49-F238E27FC236}">
                <a16:creationId xmlns:a16="http://schemas.microsoft.com/office/drawing/2014/main" id="{2C5C504C-CFAB-2A8C-75CF-FEA8063DFD85}"/>
              </a:ext>
            </a:extLst>
          </p:cNvPr>
          <p:cNvSpPr txBox="1"/>
          <p:nvPr/>
        </p:nvSpPr>
        <p:spPr>
          <a:xfrm>
            <a:off x="375303" y="593840"/>
            <a:ext cx="8388096" cy="33720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Human face matching across varying poses remains a significant challenge in the field of computer vision, especially for applications involving security, identity verification, and surveillance.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This project presents a Deep Learning-based multi-pose human face matching system that leverages the YOLO-V5 (You Only Look Once) algorithm for efficient and accurate face detection and recognition across multiple poses.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system is designed to identify and match faces in diverse orientations, including front, left, right, down, and up poses, ensuring robust performance even under challenging viewing conditions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A6ABB582-4CAE-7500-23C0-E768EC2925F3}"/>
            </a:ext>
          </a:extLst>
        </p:cNvPr>
        <p:cNvGrpSpPr/>
        <p:nvPr/>
      </p:nvGrpSpPr>
      <p:grpSpPr>
        <a:xfrm>
          <a:off x="0" y="0"/>
          <a:ext cx="0" cy="0"/>
          <a:chOff x="0" y="0"/>
          <a:chExt cx="0" cy="0"/>
        </a:xfrm>
      </p:grpSpPr>
      <p:pic>
        <p:nvPicPr>
          <p:cNvPr id="116" name="Google Shape;116;p4">
            <a:extLst>
              <a:ext uri="{FF2B5EF4-FFF2-40B4-BE49-F238E27FC236}">
                <a16:creationId xmlns:a16="http://schemas.microsoft.com/office/drawing/2014/main" id="{9539E609-A31F-25FB-473F-9F439F71927D}"/>
              </a:ext>
            </a:extLst>
          </p:cNvPr>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117" name="Google Shape;117;p4">
            <a:extLst>
              <a:ext uri="{FF2B5EF4-FFF2-40B4-BE49-F238E27FC236}">
                <a16:creationId xmlns:a16="http://schemas.microsoft.com/office/drawing/2014/main" id="{E5C9929A-526F-EA5B-B65E-28A36BF8DBBD}"/>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18" name="Google Shape;118;p4">
            <a:extLst>
              <a:ext uri="{FF2B5EF4-FFF2-40B4-BE49-F238E27FC236}">
                <a16:creationId xmlns:a16="http://schemas.microsoft.com/office/drawing/2014/main" id="{D2D2F388-7237-9E19-EA0F-B9636D55ADAC}"/>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19" name="Google Shape;119;p4">
            <a:extLst>
              <a:ext uri="{FF2B5EF4-FFF2-40B4-BE49-F238E27FC236}">
                <a16:creationId xmlns:a16="http://schemas.microsoft.com/office/drawing/2014/main" id="{F6BF9CD7-2DF2-F2B2-EF97-B0C53C524760}"/>
              </a:ext>
            </a:extLst>
          </p:cNvPr>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0" name="Google Shape;120;p4">
            <a:extLst>
              <a:ext uri="{FF2B5EF4-FFF2-40B4-BE49-F238E27FC236}">
                <a16:creationId xmlns:a16="http://schemas.microsoft.com/office/drawing/2014/main" id="{E67428D5-45C2-D3D1-6C33-73D1D527B799}"/>
              </a:ext>
            </a:extLst>
          </p:cNvPr>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3</a:t>
            </a:fld>
            <a:endParaRPr>
              <a:solidFill>
                <a:srgbClr val="000099"/>
              </a:solidFill>
            </a:endParaRPr>
          </a:p>
        </p:txBody>
      </p:sp>
      <p:sp>
        <p:nvSpPr>
          <p:cNvPr id="121" name="Google Shape;121;p4">
            <a:extLst>
              <a:ext uri="{FF2B5EF4-FFF2-40B4-BE49-F238E27FC236}">
                <a16:creationId xmlns:a16="http://schemas.microsoft.com/office/drawing/2014/main" id="{312D0EC7-84DD-DEA9-9970-A3A15AE7030E}"/>
              </a:ext>
            </a:extLst>
          </p:cNvPr>
          <p:cNvSpPr txBox="1"/>
          <p:nvPr/>
        </p:nvSpPr>
        <p:spPr>
          <a:xfrm>
            <a:off x="107504" y="68722"/>
            <a:ext cx="8336668"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a:solidFill>
                  <a:srgbClr val="FF0000"/>
                </a:solidFill>
                <a:latin typeface="Calibri"/>
                <a:ea typeface="Calibri"/>
                <a:cs typeface="Calibri"/>
                <a:sym typeface="Calibri"/>
              </a:rPr>
              <a:t>Objective(s)</a:t>
            </a:r>
            <a:endParaRPr sz="2400" b="1" i="0" u="none" strike="noStrike" cap="none">
              <a:solidFill>
                <a:srgbClr val="FF0000"/>
              </a:solidFill>
              <a:latin typeface="Calibri"/>
              <a:ea typeface="Calibri"/>
              <a:cs typeface="Calibri"/>
              <a:sym typeface="Calibri"/>
            </a:endParaRPr>
          </a:p>
        </p:txBody>
      </p:sp>
      <p:pic>
        <p:nvPicPr>
          <p:cNvPr id="122" name="Google Shape;122;p4">
            <a:extLst>
              <a:ext uri="{FF2B5EF4-FFF2-40B4-BE49-F238E27FC236}">
                <a16:creationId xmlns:a16="http://schemas.microsoft.com/office/drawing/2014/main" id="{EBB4DFE5-FA73-C732-3FEB-DF63DDD4305F}"/>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23" name="Google Shape;123;p4">
            <a:extLst>
              <a:ext uri="{FF2B5EF4-FFF2-40B4-BE49-F238E27FC236}">
                <a16:creationId xmlns:a16="http://schemas.microsoft.com/office/drawing/2014/main" id="{5987C384-CCC8-FB9E-B127-5ABCF4B3DD98}"/>
              </a:ext>
            </a:extLst>
          </p:cNvPr>
          <p:cNvSpPr/>
          <p:nvPr/>
        </p:nvSpPr>
        <p:spPr>
          <a:xfrm>
            <a:off x="15701" y="595869"/>
            <a:ext cx="8922909" cy="4696502"/>
          </a:xfrm>
          <a:prstGeom prst="rect">
            <a:avLst/>
          </a:prstGeom>
          <a:noFill/>
          <a:ln>
            <a:noFill/>
          </a:ln>
        </p:spPr>
        <p:txBody>
          <a:bodyPr spcFirstLastPara="1" wrap="square" lIns="91425" tIns="45700" rIns="91425" bIns="45700" anchor="t" anchorCtr="0">
            <a:noAutofit/>
          </a:bodyPr>
          <a:lstStyle/>
          <a:p>
            <a:pPr marR="0" lvl="0" algn="just" rtl="0">
              <a:lnSpc>
                <a:spcPct val="100000"/>
              </a:lnSpc>
              <a:spcBef>
                <a:spcPts val="1000"/>
              </a:spcBef>
              <a:spcAft>
                <a:spcPts val="0"/>
              </a:spcAft>
              <a:buClr>
                <a:srgbClr val="C00000"/>
              </a:buClr>
              <a:buSzPts val="2430"/>
            </a:pPr>
            <a:endParaRPr sz="1800" i="0" u="none" strike="noStrike" cap="none" dirty="0">
              <a:solidFill>
                <a:srgbClr val="000066"/>
              </a:solidFill>
              <a:latin typeface="Verdana"/>
              <a:ea typeface="Verdana"/>
              <a:cs typeface="Verdana"/>
              <a:sym typeface="Verdana"/>
            </a:endParaRPr>
          </a:p>
        </p:txBody>
      </p:sp>
      <p:sp>
        <p:nvSpPr>
          <p:cNvPr id="12" name="Google Shape;98;p1">
            <a:extLst>
              <a:ext uri="{FF2B5EF4-FFF2-40B4-BE49-F238E27FC236}">
                <a16:creationId xmlns:a16="http://schemas.microsoft.com/office/drawing/2014/main" id="{BF85FBF9-D388-9802-06D7-C60C83B834E2}"/>
              </a:ext>
            </a:extLst>
          </p:cNvPr>
          <p:cNvSpPr txBox="1">
            <a:spLocks/>
          </p:cNvSpPr>
          <p:nvPr/>
        </p:nvSpPr>
        <p:spPr>
          <a:xfrm>
            <a:off x="74149" y="4834836"/>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073C3720-67EB-C9C4-CA35-44FC33D9C718}"/>
              </a:ext>
            </a:extLst>
          </p:cNvPr>
          <p:cNvSpPr txBox="1"/>
          <p:nvPr/>
        </p:nvSpPr>
        <p:spPr>
          <a:xfrm>
            <a:off x="332901" y="665861"/>
            <a:ext cx="7885873" cy="33720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To develop an efficient deep learning-based system capable of detecting and matching human faces across various poses (front, left, right, up, and down) using MATLAB and the YOLO-V5 algorithm.</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To ensure robust face detection and recognition under multi-pose conditions, enhancing the accuracy of face matching for applications in surveillance, authentication, and identity verification systems.</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To improve real-time performance for matching human faces across different angles and positions, minimizing false positives and negatives, and increasing the system's adaptability in dynamic environments.</a:t>
            </a:r>
          </a:p>
        </p:txBody>
      </p:sp>
    </p:spTree>
    <p:extLst>
      <p:ext uri="{BB962C8B-B14F-4D97-AF65-F5344CB8AC3E}">
        <p14:creationId xmlns:p14="http://schemas.microsoft.com/office/powerpoint/2010/main" val="890976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1259593F-5AF5-16AF-11DB-D456D9353641}"/>
            </a:ext>
          </a:extLst>
        </p:cNvPr>
        <p:cNvGrpSpPr/>
        <p:nvPr/>
      </p:nvGrpSpPr>
      <p:grpSpPr>
        <a:xfrm>
          <a:off x="0" y="0"/>
          <a:ext cx="0" cy="0"/>
          <a:chOff x="0" y="0"/>
          <a:chExt cx="0" cy="0"/>
        </a:xfrm>
      </p:grpSpPr>
      <p:pic>
        <p:nvPicPr>
          <p:cNvPr id="116" name="Google Shape;116;p4">
            <a:extLst>
              <a:ext uri="{FF2B5EF4-FFF2-40B4-BE49-F238E27FC236}">
                <a16:creationId xmlns:a16="http://schemas.microsoft.com/office/drawing/2014/main" id="{E3CF17DA-3E44-42E8-E774-EE3737DD1242}"/>
              </a:ext>
            </a:extLst>
          </p:cNvPr>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117" name="Google Shape;117;p4">
            <a:extLst>
              <a:ext uri="{FF2B5EF4-FFF2-40B4-BE49-F238E27FC236}">
                <a16:creationId xmlns:a16="http://schemas.microsoft.com/office/drawing/2014/main" id="{9CFB674B-8377-70FE-52AD-7CCB8A147415}"/>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18" name="Google Shape;118;p4">
            <a:extLst>
              <a:ext uri="{FF2B5EF4-FFF2-40B4-BE49-F238E27FC236}">
                <a16:creationId xmlns:a16="http://schemas.microsoft.com/office/drawing/2014/main" id="{81E7B99E-1D08-F331-29B9-4D80D87E974D}"/>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19" name="Google Shape;119;p4">
            <a:extLst>
              <a:ext uri="{FF2B5EF4-FFF2-40B4-BE49-F238E27FC236}">
                <a16:creationId xmlns:a16="http://schemas.microsoft.com/office/drawing/2014/main" id="{39D07C97-514D-D0D3-70AB-5B3918817262}"/>
              </a:ext>
            </a:extLst>
          </p:cNvPr>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0" name="Google Shape;120;p4">
            <a:extLst>
              <a:ext uri="{FF2B5EF4-FFF2-40B4-BE49-F238E27FC236}">
                <a16:creationId xmlns:a16="http://schemas.microsoft.com/office/drawing/2014/main" id="{7ED8A33C-0770-74D7-03C0-A7C618214CD9}"/>
              </a:ext>
            </a:extLst>
          </p:cNvPr>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4</a:t>
            </a:fld>
            <a:endParaRPr>
              <a:solidFill>
                <a:srgbClr val="000099"/>
              </a:solidFill>
            </a:endParaRPr>
          </a:p>
        </p:txBody>
      </p:sp>
      <p:sp>
        <p:nvSpPr>
          <p:cNvPr id="121" name="Google Shape;121;p4">
            <a:extLst>
              <a:ext uri="{FF2B5EF4-FFF2-40B4-BE49-F238E27FC236}">
                <a16:creationId xmlns:a16="http://schemas.microsoft.com/office/drawing/2014/main" id="{265C323B-05CB-CBA8-7D62-9FCF082E8E2A}"/>
              </a:ext>
            </a:extLst>
          </p:cNvPr>
          <p:cNvSpPr txBox="1"/>
          <p:nvPr/>
        </p:nvSpPr>
        <p:spPr>
          <a:xfrm>
            <a:off x="107504" y="68722"/>
            <a:ext cx="8336668"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dirty="0">
                <a:solidFill>
                  <a:srgbClr val="FF0000"/>
                </a:solidFill>
                <a:latin typeface="Calibri"/>
                <a:ea typeface="Calibri"/>
                <a:cs typeface="Calibri"/>
                <a:sym typeface="Calibri"/>
              </a:rPr>
              <a:t>Introduction</a:t>
            </a:r>
            <a:endParaRPr sz="2400" b="1" i="0" u="none" strike="noStrike" cap="none" dirty="0">
              <a:solidFill>
                <a:srgbClr val="FF0000"/>
              </a:solidFill>
              <a:latin typeface="Calibri"/>
              <a:ea typeface="Calibri"/>
              <a:cs typeface="Calibri"/>
              <a:sym typeface="Calibri"/>
            </a:endParaRPr>
          </a:p>
        </p:txBody>
      </p:sp>
      <p:pic>
        <p:nvPicPr>
          <p:cNvPr id="122" name="Google Shape;122;p4">
            <a:extLst>
              <a:ext uri="{FF2B5EF4-FFF2-40B4-BE49-F238E27FC236}">
                <a16:creationId xmlns:a16="http://schemas.microsoft.com/office/drawing/2014/main" id="{55533023-44EB-90E4-9FB0-9233878BBD07}"/>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23" name="Google Shape;123;p4">
            <a:extLst>
              <a:ext uri="{FF2B5EF4-FFF2-40B4-BE49-F238E27FC236}">
                <a16:creationId xmlns:a16="http://schemas.microsoft.com/office/drawing/2014/main" id="{4F7F6C8F-5B34-869B-49B0-9206B068FB51}"/>
              </a:ext>
            </a:extLst>
          </p:cNvPr>
          <p:cNvSpPr/>
          <p:nvPr/>
        </p:nvSpPr>
        <p:spPr>
          <a:xfrm>
            <a:off x="15701" y="595869"/>
            <a:ext cx="8922909" cy="4696502"/>
          </a:xfrm>
          <a:prstGeom prst="rect">
            <a:avLst/>
          </a:prstGeom>
          <a:noFill/>
          <a:ln>
            <a:noFill/>
          </a:ln>
        </p:spPr>
        <p:txBody>
          <a:bodyPr spcFirstLastPara="1" wrap="square" lIns="91425" tIns="45700" rIns="91425" bIns="45700" anchor="t" anchorCtr="0">
            <a:noAutofit/>
          </a:bodyPr>
          <a:lstStyle/>
          <a:p>
            <a:pPr marR="0" lvl="0" algn="just" rtl="0">
              <a:lnSpc>
                <a:spcPct val="100000"/>
              </a:lnSpc>
              <a:spcBef>
                <a:spcPts val="1000"/>
              </a:spcBef>
              <a:spcAft>
                <a:spcPts val="0"/>
              </a:spcAft>
              <a:buClr>
                <a:srgbClr val="C00000"/>
              </a:buClr>
              <a:buSzPts val="2430"/>
            </a:pPr>
            <a:endParaRPr sz="1800" i="0" u="none" strike="noStrike" cap="none" dirty="0">
              <a:solidFill>
                <a:srgbClr val="000066"/>
              </a:solidFill>
              <a:latin typeface="Verdana"/>
              <a:ea typeface="Verdana"/>
              <a:cs typeface="Verdana"/>
              <a:sym typeface="Verdana"/>
            </a:endParaRPr>
          </a:p>
        </p:txBody>
      </p:sp>
      <p:sp>
        <p:nvSpPr>
          <p:cNvPr id="12" name="Google Shape;98;p1">
            <a:extLst>
              <a:ext uri="{FF2B5EF4-FFF2-40B4-BE49-F238E27FC236}">
                <a16:creationId xmlns:a16="http://schemas.microsoft.com/office/drawing/2014/main" id="{5EED882D-763E-F778-1312-1F5119224A10}"/>
              </a:ext>
            </a:extLst>
          </p:cNvPr>
          <p:cNvSpPr txBox="1">
            <a:spLocks/>
          </p:cNvSpPr>
          <p:nvPr/>
        </p:nvSpPr>
        <p:spPr>
          <a:xfrm>
            <a:off x="74149" y="4834836"/>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4" name="TextBox 3">
            <a:extLst>
              <a:ext uri="{FF2B5EF4-FFF2-40B4-BE49-F238E27FC236}">
                <a16:creationId xmlns:a16="http://schemas.microsoft.com/office/drawing/2014/main" id="{B8DFC274-C3E0-B797-0BF2-2987B5E98FF8}"/>
              </a:ext>
            </a:extLst>
          </p:cNvPr>
          <p:cNvSpPr txBox="1"/>
          <p:nvPr/>
        </p:nvSpPr>
        <p:spPr>
          <a:xfrm>
            <a:off x="534790" y="591869"/>
            <a:ext cx="8113264" cy="374140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Face recognition systems have gained significant attention in recent years due to their applications in security, surveillance, and authentication systems.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However, traditional face recognition models often face challenges when dealing with variations in face poses, which can lead to decreased accuracy.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To address this limitation, the proposed system introduces a Deep Learning-Based Multi-Pose Human Face Matching System using the YOLO-V5 algorithm for robust and efficient face detection and matching.</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This system leverages MATLAB image processing to detect and recognize human faces in various orientations, such as front, left, right, down, and up poses, ensuring that facial recognition is accurate even with pose variations. </a:t>
            </a:r>
          </a:p>
        </p:txBody>
      </p:sp>
    </p:spTree>
    <p:extLst>
      <p:ext uri="{BB962C8B-B14F-4D97-AF65-F5344CB8AC3E}">
        <p14:creationId xmlns:p14="http://schemas.microsoft.com/office/powerpoint/2010/main" val="4081828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pic>
        <p:nvPicPr>
          <p:cNvPr id="129" name="Google Shape;129;p5"/>
          <p:cNvPicPr preferRelativeResize="0"/>
          <p:nvPr/>
        </p:nvPicPr>
        <p:blipFill rotWithShape="1">
          <a:blip r:embed="rId3">
            <a:alphaModFix/>
          </a:blip>
          <a:srcRect/>
          <a:stretch/>
        </p:blipFill>
        <p:spPr>
          <a:xfrm>
            <a:off x="-2639" y="4801103"/>
            <a:ext cx="9148419" cy="316432"/>
          </a:xfrm>
          <a:prstGeom prst="rect">
            <a:avLst/>
          </a:prstGeom>
          <a:noFill/>
          <a:ln>
            <a:noFill/>
          </a:ln>
        </p:spPr>
      </p:pic>
      <p:pic>
        <p:nvPicPr>
          <p:cNvPr id="130" name="Google Shape;130;p5"/>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31" name="Google Shape;131;p5"/>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32" name="Google Shape;132;p5"/>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33" name="Google Shape;133;p5"/>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5</a:t>
            </a:fld>
            <a:endParaRPr>
              <a:solidFill>
                <a:srgbClr val="000099"/>
              </a:solidFill>
            </a:endParaRPr>
          </a:p>
        </p:txBody>
      </p:sp>
      <p:sp>
        <p:nvSpPr>
          <p:cNvPr id="134" name="Google Shape;134;p5"/>
          <p:cNvSpPr txBox="1"/>
          <p:nvPr/>
        </p:nvSpPr>
        <p:spPr>
          <a:xfrm>
            <a:off x="31304" y="87797"/>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a:solidFill>
                  <a:srgbClr val="FF0000"/>
                </a:solidFill>
                <a:latin typeface="Calibri"/>
                <a:ea typeface="Calibri"/>
                <a:cs typeface="Calibri"/>
                <a:sym typeface="Calibri"/>
              </a:rPr>
              <a:t>Existing System and Disadvantages</a:t>
            </a:r>
            <a:endParaRPr sz="2400" b="1" i="0" u="none" strike="noStrike" cap="none">
              <a:solidFill>
                <a:srgbClr val="FF0000"/>
              </a:solidFill>
              <a:latin typeface="Calibri"/>
              <a:ea typeface="Calibri"/>
              <a:cs typeface="Calibri"/>
              <a:sym typeface="Calibri"/>
            </a:endParaRPr>
          </a:p>
        </p:txBody>
      </p:sp>
      <p:pic>
        <p:nvPicPr>
          <p:cNvPr id="135" name="Google Shape;135;p5"/>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36" name="Google Shape;136;p5"/>
          <p:cNvSpPr/>
          <p:nvPr/>
        </p:nvSpPr>
        <p:spPr>
          <a:xfrm>
            <a:off x="179931" y="651231"/>
            <a:ext cx="8843284" cy="4014942"/>
          </a:xfrm>
          <a:prstGeom prst="rect">
            <a:avLst/>
          </a:prstGeom>
          <a:noFill/>
          <a:ln>
            <a:noFill/>
          </a:ln>
        </p:spPr>
        <p:txBody>
          <a:bodyPr spcFirstLastPara="1" wrap="square" lIns="91425" tIns="45700" rIns="91425" bIns="45700" anchor="t" anchorCtr="0">
            <a:noAutofit/>
          </a:bodyPr>
          <a:lstStyle/>
          <a:p>
            <a:pPr lvl="0" algn="just">
              <a:spcBef>
                <a:spcPts val="400"/>
              </a:spcBef>
              <a:buClr>
                <a:srgbClr val="C00000"/>
              </a:buClr>
              <a:buSzPts val="2430"/>
            </a:pPr>
            <a:r>
              <a:rPr lang="en-US" sz="1800" dirty="0">
                <a:solidFill>
                  <a:srgbClr val="000066"/>
                </a:solidFill>
                <a:latin typeface="Verdana"/>
                <a:ea typeface="Verdana"/>
                <a:cs typeface="Verdana"/>
                <a:sym typeface="Verdana"/>
              </a:rPr>
              <a:t>Description</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existing method is presents a multi-pose facial expression recognition system based on a generative adversarial network (GAN) utilizing MATLAB for image processing.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GAN is designed to normalize and generate frontal facial expressions from multiple poses, allowing robust recognition across varied orientations.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system preprocesses facial images using landmark detection and alignment, followed by expression augmentation through the GAN.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generated frontal views are fed into a convolutional neural network (CNN) for classification into predefined emotion categories.</a:t>
            </a:r>
          </a:p>
          <a:p>
            <a:pPr lvl="0" algn="just">
              <a:spcBef>
                <a:spcPts val="400"/>
              </a:spcBef>
              <a:buClr>
                <a:srgbClr val="C00000"/>
              </a:buClr>
              <a:buSzPts val="2430"/>
            </a:pPr>
            <a:endParaRPr lang="en-US" sz="1600" dirty="0">
              <a:solidFill>
                <a:srgbClr val="000066"/>
              </a:solidFill>
              <a:latin typeface="Verdana"/>
              <a:ea typeface="Verdana"/>
              <a:cs typeface="Verdana"/>
              <a:sym typeface="Verdana"/>
            </a:endParaRPr>
          </a:p>
          <a:p>
            <a:pPr algn="just">
              <a:spcBef>
                <a:spcPts val="400"/>
              </a:spcBef>
              <a:buClr>
                <a:srgbClr val="C00000"/>
              </a:buClr>
              <a:buSzPts val="2430"/>
            </a:pPr>
            <a:r>
              <a:rPr lang="en-US" sz="1600" b="1" dirty="0">
                <a:solidFill>
                  <a:srgbClr val="000066"/>
                </a:solidFill>
                <a:latin typeface="Verdana"/>
                <a:ea typeface="Verdana"/>
                <a:cs typeface="Verdana"/>
                <a:sym typeface="Verdana"/>
              </a:rPr>
              <a:t>	</a:t>
            </a:r>
            <a:endParaRPr sz="1600" b="1" dirty="0">
              <a:solidFill>
                <a:srgbClr val="000066"/>
              </a:solidFill>
              <a:latin typeface="Verdana"/>
              <a:ea typeface="Verdana"/>
              <a:cs typeface="Verdana"/>
              <a:sym typeface="Verdana"/>
            </a:endParaRPr>
          </a:p>
        </p:txBody>
      </p:sp>
      <p:sp>
        <p:nvSpPr>
          <p:cNvPr id="11" name="Google Shape;98;p1"/>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Tree>
    <p:extLst>
      <p:ext uri="{BB962C8B-B14F-4D97-AF65-F5344CB8AC3E}">
        <p14:creationId xmlns:p14="http://schemas.microsoft.com/office/powerpoint/2010/main" val="392189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8">
          <a:extLst>
            <a:ext uri="{FF2B5EF4-FFF2-40B4-BE49-F238E27FC236}">
              <a16:creationId xmlns:a16="http://schemas.microsoft.com/office/drawing/2014/main" id="{A1354398-0810-6D7E-2C8F-331684A35CA2}"/>
            </a:ext>
          </a:extLst>
        </p:cNvPr>
        <p:cNvGrpSpPr/>
        <p:nvPr/>
      </p:nvGrpSpPr>
      <p:grpSpPr>
        <a:xfrm>
          <a:off x="0" y="0"/>
          <a:ext cx="0" cy="0"/>
          <a:chOff x="0" y="0"/>
          <a:chExt cx="0" cy="0"/>
        </a:xfrm>
      </p:grpSpPr>
      <p:pic>
        <p:nvPicPr>
          <p:cNvPr id="129" name="Google Shape;129;p5">
            <a:extLst>
              <a:ext uri="{FF2B5EF4-FFF2-40B4-BE49-F238E27FC236}">
                <a16:creationId xmlns:a16="http://schemas.microsoft.com/office/drawing/2014/main" id="{7548C9B0-F516-350B-09A2-7ECD145DF761}"/>
              </a:ext>
            </a:extLst>
          </p:cNvPr>
          <p:cNvPicPr preferRelativeResize="0"/>
          <p:nvPr/>
        </p:nvPicPr>
        <p:blipFill rotWithShape="1">
          <a:blip r:embed="rId3">
            <a:alphaModFix/>
          </a:blip>
          <a:srcRect/>
          <a:stretch/>
        </p:blipFill>
        <p:spPr>
          <a:xfrm>
            <a:off x="-2639" y="4801103"/>
            <a:ext cx="9148419" cy="316432"/>
          </a:xfrm>
          <a:prstGeom prst="rect">
            <a:avLst/>
          </a:prstGeom>
          <a:noFill/>
          <a:ln>
            <a:noFill/>
          </a:ln>
        </p:spPr>
      </p:pic>
      <p:pic>
        <p:nvPicPr>
          <p:cNvPr id="130" name="Google Shape;130;p5">
            <a:extLst>
              <a:ext uri="{FF2B5EF4-FFF2-40B4-BE49-F238E27FC236}">
                <a16:creationId xmlns:a16="http://schemas.microsoft.com/office/drawing/2014/main" id="{4D4BB4F9-906F-4390-5DA9-00E359795CA3}"/>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31" name="Google Shape;131;p5">
            <a:extLst>
              <a:ext uri="{FF2B5EF4-FFF2-40B4-BE49-F238E27FC236}">
                <a16:creationId xmlns:a16="http://schemas.microsoft.com/office/drawing/2014/main" id="{AB2AFDD8-F58E-0220-3A15-AEB0C302B966}"/>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32" name="Google Shape;132;p5">
            <a:extLst>
              <a:ext uri="{FF2B5EF4-FFF2-40B4-BE49-F238E27FC236}">
                <a16:creationId xmlns:a16="http://schemas.microsoft.com/office/drawing/2014/main" id="{BAA633C1-2CED-D721-E9C6-5D162450C11B}"/>
              </a:ext>
            </a:extLst>
          </p:cNvPr>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33" name="Google Shape;133;p5">
            <a:extLst>
              <a:ext uri="{FF2B5EF4-FFF2-40B4-BE49-F238E27FC236}">
                <a16:creationId xmlns:a16="http://schemas.microsoft.com/office/drawing/2014/main" id="{61E6A97B-0E88-6724-70C4-226E4E9364CC}"/>
              </a:ext>
            </a:extLst>
          </p:cNvPr>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6</a:t>
            </a:fld>
            <a:endParaRPr>
              <a:solidFill>
                <a:srgbClr val="000099"/>
              </a:solidFill>
            </a:endParaRPr>
          </a:p>
        </p:txBody>
      </p:sp>
      <p:sp>
        <p:nvSpPr>
          <p:cNvPr id="134" name="Google Shape;134;p5">
            <a:extLst>
              <a:ext uri="{FF2B5EF4-FFF2-40B4-BE49-F238E27FC236}">
                <a16:creationId xmlns:a16="http://schemas.microsoft.com/office/drawing/2014/main" id="{21F08D02-52D3-250C-3BA0-77958AA86DC6}"/>
              </a:ext>
            </a:extLst>
          </p:cNvPr>
          <p:cNvSpPr txBox="1"/>
          <p:nvPr/>
        </p:nvSpPr>
        <p:spPr>
          <a:xfrm>
            <a:off x="31304" y="87797"/>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a:solidFill>
                  <a:srgbClr val="FF0000"/>
                </a:solidFill>
                <a:latin typeface="Calibri"/>
                <a:ea typeface="Calibri"/>
                <a:cs typeface="Calibri"/>
                <a:sym typeface="Calibri"/>
              </a:rPr>
              <a:t>Existing System and Disadvantages</a:t>
            </a:r>
            <a:endParaRPr sz="2400" b="1" i="0" u="none" strike="noStrike" cap="none">
              <a:solidFill>
                <a:srgbClr val="FF0000"/>
              </a:solidFill>
              <a:latin typeface="Calibri"/>
              <a:ea typeface="Calibri"/>
              <a:cs typeface="Calibri"/>
              <a:sym typeface="Calibri"/>
            </a:endParaRPr>
          </a:p>
        </p:txBody>
      </p:sp>
      <p:pic>
        <p:nvPicPr>
          <p:cNvPr id="135" name="Google Shape;135;p5">
            <a:extLst>
              <a:ext uri="{FF2B5EF4-FFF2-40B4-BE49-F238E27FC236}">
                <a16:creationId xmlns:a16="http://schemas.microsoft.com/office/drawing/2014/main" id="{8D17EDF7-A73C-BB2E-63E4-1BCC57F9FB54}"/>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36" name="Google Shape;136;p5">
            <a:extLst>
              <a:ext uri="{FF2B5EF4-FFF2-40B4-BE49-F238E27FC236}">
                <a16:creationId xmlns:a16="http://schemas.microsoft.com/office/drawing/2014/main" id="{2B5F0331-1A72-9E11-EB42-758A45650FFB}"/>
              </a:ext>
            </a:extLst>
          </p:cNvPr>
          <p:cNvSpPr/>
          <p:nvPr/>
        </p:nvSpPr>
        <p:spPr>
          <a:xfrm>
            <a:off x="179931" y="651231"/>
            <a:ext cx="8843284" cy="4014942"/>
          </a:xfrm>
          <a:prstGeom prst="rect">
            <a:avLst/>
          </a:prstGeom>
          <a:noFill/>
          <a:ln>
            <a:noFill/>
          </a:ln>
        </p:spPr>
        <p:txBody>
          <a:bodyPr spcFirstLastPara="1" wrap="square" lIns="91425" tIns="45700" rIns="91425" bIns="45700" anchor="t" anchorCtr="0">
            <a:noAutofit/>
          </a:bodyPr>
          <a:lstStyle/>
          <a:p>
            <a:pPr lvl="0" algn="just">
              <a:spcBef>
                <a:spcPts val="400"/>
              </a:spcBef>
              <a:buClr>
                <a:srgbClr val="C00000"/>
              </a:buClr>
              <a:buSzPts val="2430"/>
            </a:pPr>
            <a:endParaRPr sz="1600" b="1" dirty="0">
              <a:solidFill>
                <a:srgbClr val="000066"/>
              </a:solidFill>
              <a:latin typeface="Verdana"/>
              <a:ea typeface="Verdana"/>
              <a:cs typeface="Verdana"/>
              <a:sym typeface="Verdana"/>
            </a:endParaRPr>
          </a:p>
        </p:txBody>
      </p:sp>
      <p:sp>
        <p:nvSpPr>
          <p:cNvPr id="11" name="Google Shape;98;p1">
            <a:extLst>
              <a:ext uri="{FF2B5EF4-FFF2-40B4-BE49-F238E27FC236}">
                <a16:creationId xmlns:a16="http://schemas.microsoft.com/office/drawing/2014/main" id="{9382767F-7474-F43B-8745-B2AE7B05A6BA}"/>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2BE03E4B-DD15-3999-045B-537ADA143573}"/>
              </a:ext>
            </a:extLst>
          </p:cNvPr>
          <p:cNvSpPr txBox="1"/>
          <p:nvPr/>
        </p:nvSpPr>
        <p:spPr>
          <a:xfrm>
            <a:off x="315624" y="716536"/>
            <a:ext cx="8248513" cy="3447098"/>
          </a:xfrm>
          <a:prstGeom prst="rect">
            <a:avLst/>
          </a:prstGeom>
          <a:noFill/>
        </p:spPr>
        <p:txBody>
          <a:bodyPr wrap="square">
            <a:spAutoFit/>
          </a:bodyPr>
          <a:lstStyle/>
          <a:p>
            <a:pPr marL="0" marR="0" lvl="0" indent="0" algn="just" rtl="0">
              <a:lnSpc>
                <a:spcPct val="100000"/>
              </a:lnSpc>
              <a:spcBef>
                <a:spcPts val="400"/>
              </a:spcBef>
              <a:spcAft>
                <a:spcPts val="0"/>
              </a:spcAft>
              <a:buClr>
                <a:srgbClr val="000000"/>
              </a:buClr>
              <a:buSzPts val="2100"/>
              <a:buFont typeface="Arial"/>
              <a:buNone/>
            </a:pPr>
            <a:r>
              <a:rPr lang="en-IN" sz="1400" b="1" i="0" u="none" strike="noStrike" cap="none" dirty="0">
                <a:solidFill>
                  <a:srgbClr val="C00000"/>
                </a:solidFill>
                <a:latin typeface="Verdana"/>
                <a:ea typeface="Verdana"/>
                <a:cs typeface="Verdana"/>
                <a:sym typeface="Verdana"/>
              </a:rPr>
              <a:t>Disadvantages</a:t>
            </a:r>
          </a:p>
          <a:p>
            <a:pPr marL="0" marR="0" lvl="0" indent="0" algn="just" rtl="0">
              <a:lnSpc>
                <a:spcPct val="100000"/>
              </a:lnSpc>
              <a:spcBef>
                <a:spcPts val="400"/>
              </a:spcBef>
              <a:spcAft>
                <a:spcPts val="0"/>
              </a:spcAft>
              <a:buClr>
                <a:srgbClr val="000000"/>
              </a:buClr>
              <a:buSzPts val="2100"/>
              <a:buFont typeface="Arial"/>
              <a:buNone/>
            </a:pPr>
            <a:endParaRPr lang="en-IN" sz="1400" b="1" i="0" u="none" strike="noStrike" cap="none" dirty="0">
              <a:solidFill>
                <a:srgbClr val="C00000"/>
              </a:solidFill>
              <a:latin typeface="Verdana"/>
              <a:ea typeface="Verdana"/>
              <a:cs typeface="Verdana"/>
              <a:sym typeface="Verdana"/>
            </a:endParaRPr>
          </a:p>
          <a:p>
            <a:pPr marL="285750" marR="0" lvl="0" indent="-285750" algn="just" rtl="0">
              <a:lnSpc>
                <a:spcPct val="100000"/>
              </a:lnSpc>
              <a:spcBef>
                <a:spcPts val="400"/>
              </a:spcBef>
              <a:spcAft>
                <a:spcPts val="0"/>
              </a:spcAft>
              <a:buClr>
                <a:srgbClr val="000000"/>
              </a:buClr>
              <a:buSzPts val="2100"/>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Training Challenges</a:t>
            </a:r>
            <a:r>
              <a:rPr lang="en-US" sz="1600" dirty="0">
                <a:latin typeface="Times New Roman" panose="02020603050405020304" pitchFamily="18" charset="0"/>
                <a:cs typeface="Times New Roman" panose="02020603050405020304" pitchFamily="18" charset="0"/>
              </a:rPr>
              <a:t> – GANs are hard to train due to instability and hyperparameter tuning requirements.</a:t>
            </a:r>
          </a:p>
          <a:p>
            <a:pPr marR="0" lvl="0" algn="just" rtl="0">
              <a:lnSpc>
                <a:spcPct val="100000"/>
              </a:lnSpc>
              <a:spcBef>
                <a:spcPts val="400"/>
              </a:spcBef>
              <a:spcAft>
                <a:spcPts val="0"/>
              </a:spcAft>
              <a:buClr>
                <a:srgbClr val="000000"/>
              </a:buClr>
              <a:buSzPts val="2100"/>
            </a:pPr>
            <a:endParaRPr lang="en-US" sz="1600" dirty="0">
              <a:latin typeface="Times New Roman" panose="02020603050405020304" pitchFamily="18" charset="0"/>
              <a:cs typeface="Times New Roman" panose="02020603050405020304" pitchFamily="18" charset="0"/>
            </a:endParaRPr>
          </a:p>
          <a:p>
            <a:pPr marL="285750" marR="0" lvl="0" indent="-285750" algn="just" rtl="0">
              <a:lnSpc>
                <a:spcPct val="100000"/>
              </a:lnSpc>
              <a:spcBef>
                <a:spcPts val="400"/>
              </a:spcBef>
              <a:spcAft>
                <a:spcPts val="0"/>
              </a:spcAft>
              <a:buClr>
                <a:srgbClr val="000000"/>
              </a:buClr>
              <a:buSzPts val="2100"/>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Mode Collapse</a:t>
            </a:r>
            <a:r>
              <a:rPr lang="en-US" sz="1600" dirty="0">
                <a:latin typeface="Times New Roman" panose="02020603050405020304" pitchFamily="18" charset="0"/>
                <a:cs typeface="Times New Roman" panose="02020603050405020304" pitchFamily="18" charset="0"/>
              </a:rPr>
              <a:t> – The generator may produce limited variations instead of diverse outputs.</a:t>
            </a:r>
          </a:p>
          <a:p>
            <a:pPr marL="285750" marR="0" lvl="0" indent="-285750" algn="just" rtl="0">
              <a:lnSpc>
                <a:spcPct val="100000"/>
              </a:lnSpc>
              <a:spcBef>
                <a:spcPts val="400"/>
              </a:spcBef>
              <a:spcAft>
                <a:spcPts val="0"/>
              </a:spcAft>
              <a:buClr>
                <a:srgbClr val="000000"/>
              </a:buClr>
              <a:buSzPts val="2100"/>
              <a:buFont typeface="Arial" panose="020B0604020202020204" pitchFamily="34" charset="0"/>
              <a:buChar char="•"/>
            </a:pPr>
            <a:endParaRPr lang="en-US" sz="1600" dirty="0">
              <a:latin typeface="Times New Roman" panose="02020603050405020304" pitchFamily="18" charset="0"/>
              <a:cs typeface="Times New Roman" panose="02020603050405020304" pitchFamily="18" charset="0"/>
            </a:endParaRPr>
          </a:p>
          <a:p>
            <a:pPr marL="285750" marR="0" lvl="0" indent="-285750" algn="just" rtl="0">
              <a:lnSpc>
                <a:spcPct val="100000"/>
              </a:lnSpc>
              <a:spcBef>
                <a:spcPts val="400"/>
              </a:spcBef>
              <a:spcAft>
                <a:spcPts val="0"/>
              </a:spcAft>
              <a:buClr>
                <a:srgbClr val="000000"/>
              </a:buClr>
              <a:buSzPts val="2100"/>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Inconsistency</a:t>
            </a:r>
            <a:r>
              <a:rPr lang="en-US" sz="1600" dirty="0">
                <a:latin typeface="Times New Roman" panose="02020603050405020304" pitchFamily="18" charset="0"/>
                <a:cs typeface="Times New Roman" panose="02020603050405020304" pitchFamily="18" charset="0"/>
              </a:rPr>
              <a:t> – Training results can be unpredictable and inconsistent</a:t>
            </a:r>
          </a:p>
          <a:p>
            <a:pPr marR="0" lvl="0" algn="just" rtl="0">
              <a:lnSpc>
                <a:spcPct val="100000"/>
              </a:lnSpc>
              <a:spcBef>
                <a:spcPts val="400"/>
              </a:spcBef>
              <a:spcAft>
                <a:spcPts val="0"/>
              </a:spcAft>
              <a:buClr>
                <a:srgbClr val="000000"/>
              </a:buClr>
              <a:buSzPts val="2100"/>
            </a:pPr>
            <a:endParaRPr lang="en-US" sz="1600" dirty="0">
              <a:latin typeface="Times New Roman" panose="02020603050405020304" pitchFamily="18" charset="0"/>
              <a:cs typeface="Times New Roman" panose="02020603050405020304" pitchFamily="18" charset="0"/>
            </a:endParaRPr>
          </a:p>
          <a:p>
            <a:pPr marL="285750" marR="0" lvl="0" indent="-285750" algn="just" rtl="0">
              <a:lnSpc>
                <a:spcPct val="100000"/>
              </a:lnSpc>
              <a:spcBef>
                <a:spcPts val="400"/>
              </a:spcBef>
              <a:spcAft>
                <a:spcPts val="0"/>
              </a:spcAft>
              <a:buClr>
                <a:srgbClr val="000000"/>
              </a:buClr>
              <a:buSzPts val="2100"/>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Overfitting Risk</a:t>
            </a:r>
            <a:r>
              <a:rPr lang="en-US" sz="1600" dirty="0">
                <a:latin typeface="Times New Roman" panose="02020603050405020304" pitchFamily="18" charset="0"/>
                <a:cs typeface="Times New Roman" panose="02020603050405020304" pitchFamily="18" charset="0"/>
              </a:rPr>
              <a:t> – GANs may overfit small or non-diverse datasets, reducing their generalization ability.</a:t>
            </a:r>
          </a:p>
          <a:p>
            <a:pPr marL="0" marR="0" lvl="0" indent="0" algn="just" rtl="0">
              <a:lnSpc>
                <a:spcPct val="100000"/>
              </a:lnSpc>
              <a:spcBef>
                <a:spcPts val="400"/>
              </a:spcBef>
              <a:spcAft>
                <a:spcPts val="0"/>
              </a:spcAft>
              <a:buClr>
                <a:srgbClr val="000000"/>
              </a:buClr>
              <a:buSzPts val="2100"/>
              <a:buFont typeface="Arial"/>
              <a:buNone/>
            </a:pPr>
            <a:endParaRPr lang="en-IN" sz="1600" b="1" i="0" u="none" strike="noStrike" cap="none" dirty="0">
              <a:solidFill>
                <a:srgbClr val="000066"/>
              </a:solidFill>
              <a:latin typeface="Times New Roman" panose="02020603050405020304" pitchFamily="18" charset="0"/>
              <a:ea typeface="Verdana"/>
              <a:cs typeface="Times New Roman" panose="02020603050405020304" pitchFamily="18" charset="0"/>
              <a:sym typeface="Verdana"/>
            </a:endParaRPr>
          </a:p>
        </p:txBody>
      </p:sp>
    </p:spTree>
    <p:extLst>
      <p:ext uri="{BB962C8B-B14F-4D97-AF65-F5344CB8AC3E}">
        <p14:creationId xmlns:p14="http://schemas.microsoft.com/office/powerpoint/2010/main" val="2693999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6"/>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156" name="Google Shape;156;p6"/>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57" name="Google Shape;157;p6"/>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58" name="Google Shape;158;p6"/>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59" name="Google Shape;159;p6"/>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7</a:t>
            </a:fld>
            <a:endParaRPr>
              <a:solidFill>
                <a:srgbClr val="000099"/>
              </a:solidFill>
            </a:endParaRPr>
          </a:p>
        </p:txBody>
      </p:sp>
      <p:sp>
        <p:nvSpPr>
          <p:cNvPr id="160" name="Google Shape;160;p6"/>
          <p:cNvSpPr txBox="1"/>
          <p:nvPr/>
        </p:nvSpPr>
        <p:spPr>
          <a:xfrm>
            <a:off x="107504" y="68722"/>
            <a:ext cx="8336668"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a:solidFill>
                  <a:srgbClr val="FF0000"/>
                </a:solidFill>
                <a:latin typeface="Calibri"/>
                <a:ea typeface="Calibri"/>
                <a:cs typeface="Calibri"/>
                <a:sym typeface="Calibri"/>
              </a:rPr>
              <a:t>Proposed System and Advantages</a:t>
            </a:r>
            <a:endParaRPr sz="2400" b="1" i="0" u="none" strike="noStrike" cap="none">
              <a:solidFill>
                <a:srgbClr val="FF0000"/>
              </a:solidFill>
              <a:latin typeface="Calibri"/>
              <a:ea typeface="Calibri"/>
              <a:cs typeface="Calibri"/>
              <a:sym typeface="Calibri"/>
            </a:endParaRPr>
          </a:p>
        </p:txBody>
      </p:sp>
      <p:pic>
        <p:nvPicPr>
          <p:cNvPr id="161" name="Google Shape;161;p6"/>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62" name="Google Shape;162;p6"/>
          <p:cNvSpPr/>
          <p:nvPr/>
        </p:nvSpPr>
        <p:spPr>
          <a:xfrm>
            <a:off x="48779" y="608869"/>
            <a:ext cx="8928900" cy="3997800"/>
          </a:xfrm>
          <a:prstGeom prst="rect">
            <a:avLst/>
          </a:prstGeom>
          <a:noFill/>
          <a:ln>
            <a:noFill/>
          </a:ln>
        </p:spPr>
        <p:txBody>
          <a:bodyPr spcFirstLastPara="1" wrap="square" lIns="91425" tIns="45700" rIns="91425" bIns="45700" anchor="t" anchorCtr="0">
            <a:noAutofit/>
          </a:bodyPr>
          <a:lstStyle/>
          <a:p>
            <a:pPr marL="0" marR="0" lvl="0" indent="0" algn="just" rtl="0">
              <a:lnSpc>
                <a:spcPct val="100000"/>
              </a:lnSpc>
              <a:spcBef>
                <a:spcPts val="0"/>
              </a:spcBef>
              <a:spcAft>
                <a:spcPts val="0"/>
              </a:spcAft>
              <a:buClr>
                <a:srgbClr val="000000"/>
              </a:buClr>
              <a:buSzPts val="2000"/>
              <a:buFont typeface="Arial"/>
              <a:buNone/>
            </a:pPr>
            <a:endParaRPr lang="en-US" sz="2000" b="1" u="none" strike="noStrike" cap="none" dirty="0">
              <a:solidFill>
                <a:srgbClr val="C00000"/>
              </a:solidFill>
              <a:latin typeface="Verdana"/>
              <a:ea typeface="Verdana"/>
              <a:cs typeface="Times New Roman" panose="02020603050405020304" pitchFamily="18" charset="0"/>
              <a:sym typeface="Verdana"/>
            </a:endParaRPr>
          </a:p>
          <a:p>
            <a:pPr marL="0" marR="0" lvl="0" indent="0" algn="just" rtl="0">
              <a:lnSpc>
                <a:spcPct val="100000"/>
              </a:lnSpc>
              <a:spcBef>
                <a:spcPts val="400"/>
              </a:spcBef>
              <a:spcAft>
                <a:spcPts val="0"/>
              </a:spcAft>
              <a:buClr>
                <a:srgbClr val="000000"/>
              </a:buClr>
              <a:buSzPts val="1800"/>
              <a:buFont typeface="Arial"/>
              <a:buNone/>
            </a:pPr>
            <a:endParaRPr lang="en-US" sz="1800" i="0" u="none" strike="noStrike" cap="none" dirty="0">
              <a:solidFill>
                <a:srgbClr val="000066"/>
              </a:solidFill>
              <a:latin typeface="Verdana"/>
              <a:ea typeface="Verdana"/>
              <a:cs typeface="Verdana"/>
              <a:sym typeface="Verdana"/>
            </a:endParaRPr>
          </a:p>
          <a:p>
            <a:pPr marL="0" marR="0" lvl="0" indent="0" algn="just" rtl="0">
              <a:lnSpc>
                <a:spcPct val="100000"/>
              </a:lnSpc>
              <a:spcBef>
                <a:spcPts val="400"/>
              </a:spcBef>
              <a:spcAft>
                <a:spcPts val="0"/>
              </a:spcAft>
              <a:buClr>
                <a:srgbClr val="000000"/>
              </a:buClr>
              <a:buSzPts val="2000"/>
              <a:buFont typeface="Arial"/>
              <a:buNone/>
            </a:pPr>
            <a:endParaRPr lang="en-US" sz="2000" b="1" u="none" strike="noStrike" cap="none" dirty="0">
              <a:solidFill>
                <a:srgbClr val="C00000"/>
              </a:solidFill>
              <a:latin typeface="Verdana"/>
              <a:ea typeface="Verdana"/>
              <a:cs typeface="Times New Roman" panose="02020603050405020304" pitchFamily="18" charset="0"/>
              <a:sym typeface="Verdana"/>
            </a:endParaRPr>
          </a:p>
          <a:p>
            <a:pPr marL="457200" marR="0" lvl="0" indent="0" algn="just" rtl="0">
              <a:lnSpc>
                <a:spcPct val="100000"/>
              </a:lnSpc>
              <a:spcBef>
                <a:spcPts val="400"/>
              </a:spcBef>
              <a:spcAft>
                <a:spcPts val="0"/>
              </a:spcAft>
              <a:buClr>
                <a:srgbClr val="000000"/>
              </a:buClr>
              <a:buSzPts val="1800"/>
              <a:buFont typeface="Arial"/>
              <a:buNone/>
            </a:pPr>
            <a:endParaRPr lang="en-US" sz="1800" b="1" u="none" strike="noStrike" cap="none" dirty="0">
              <a:solidFill>
                <a:srgbClr val="000066"/>
              </a:solidFill>
              <a:latin typeface="Verdana"/>
              <a:ea typeface="Verdana"/>
              <a:cs typeface="Times New Roman" panose="02020603050405020304" pitchFamily="18" charset="0"/>
              <a:sym typeface="Verdana"/>
            </a:endParaRPr>
          </a:p>
        </p:txBody>
      </p:sp>
      <p:sp>
        <p:nvSpPr>
          <p:cNvPr id="12" name="Google Shape;98;p1"/>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5" name="TextBox 4">
            <a:extLst>
              <a:ext uri="{FF2B5EF4-FFF2-40B4-BE49-F238E27FC236}">
                <a16:creationId xmlns:a16="http://schemas.microsoft.com/office/drawing/2014/main" id="{3BF300B6-237B-827D-AD20-C6FC7DD1505E}"/>
              </a:ext>
            </a:extLst>
          </p:cNvPr>
          <p:cNvSpPr txBox="1"/>
          <p:nvPr/>
        </p:nvSpPr>
        <p:spPr>
          <a:xfrm>
            <a:off x="225249" y="626902"/>
            <a:ext cx="8797966" cy="3605924"/>
          </a:xfrm>
          <a:prstGeom prst="rect">
            <a:avLst/>
          </a:prstGeom>
          <a:noFill/>
        </p:spPr>
        <p:txBody>
          <a:bodyPr wrap="square">
            <a:spAutoFit/>
          </a:bodyPr>
          <a:lstStyle/>
          <a:p>
            <a:pPr marL="285750" indent="-285750" algn="just">
              <a:lnSpc>
                <a:spcPct val="150000"/>
              </a:lnSpc>
              <a:spcBef>
                <a:spcPts val="500"/>
              </a:spcBef>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 Proposed system is designed to identify and match human faces across multiple poses using deep learning techniques. </a:t>
            </a:r>
          </a:p>
          <a:p>
            <a:pPr marL="285750" indent="-285750" algn="just">
              <a:lnSpc>
                <a:spcPct val="150000"/>
              </a:lnSpc>
              <a:spcBef>
                <a:spcPts val="500"/>
              </a:spcBef>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 core components include face detection, pose classification, and face matching using the YOLO-V5 algorithm and MATLAB image processing tools.</a:t>
            </a:r>
          </a:p>
          <a:p>
            <a:pPr marL="285750" indent="-285750" algn="just">
              <a:lnSpc>
                <a:spcPct val="150000"/>
              </a:lnSpc>
              <a:spcBef>
                <a:spcPts val="500"/>
              </a:spcBef>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 system is designed to handle the challenge of matching faces captured from different angles (multi-pose).</a:t>
            </a:r>
          </a:p>
          <a:p>
            <a:pPr marL="285750" indent="-285750" algn="just">
              <a:lnSpc>
                <a:spcPct val="150000"/>
              </a:lnSpc>
              <a:spcBef>
                <a:spcPts val="500"/>
              </a:spcBef>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Utilize MATLAB’s Image Processing  for initial image handling and image preprocessing, feature extraction, and interfacing with the deep learning model.</a:t>
            </a:r>
          </a:p>
          <a:p>
            <a:pPr marL="285750" indent="-285750" algn="just">
              <a:lnSpc>
                <a:spcPct val="150000"/>
              </a:lnSpc>
              <a:spcBef>
                <a:spcPts val="500"/>
              </a:spcBef>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Preprocess the images to enhance detection accuracy by resizing, normalizing, and possibly augmenting the input data with techniques like flipping and rotation. </a:t>
            </a:r>
          </a:p>
          <a:p>
            <a:pPr marL="285750" indent="-285750" algn="just">
              <a:lnSpc>
                <a:spcPct val="150000"/>
              </a:lnSpc>
              <a:spcBef>
                <a:spcPts val="500"/>
              </a:spcBef>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Apply image filtering and transformation to reduce noise and improve face detection.</a:t>
            </a:r>
          </a:p>
        </p:txBody>
      </p:sp>
    </p:spTree>
    <p:extLst>
      <p:ext uri="{BB962C8B-B14F-4D97-AF65-F5344CB8AC3E}">
        <p14:creationId xmlns:p14="http://schemas.microsoft.com/office/powerpoint/2010/main" val="1321270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a:extLst>
            <a:ext uri="{FF2B5EF4-FFF2-40B4-BE49-F238E27FC236}">
              <a16:creationId xmlns:a16="http://schemas.microsoft.com/office/drawing/2014/main" id="{DE154FD8-B0C8-56C3-329E-7F2F0BD68B8D}"/>
            </a:ext>
          </a:extLst>
        </p:cNvPr>
        <p:cNvGrpSpPr/>
        <p:nvPr/>
      </p:nvGrpSpPr>
      <p:grpSpPr>
        <a:xfrm>
          <a:off x="0" y="0"/>
          <a:ext cx="0" cy="0"/>
          <a:chOff x="0" y="0"/>
          <a:chExt cx="0" cy="0"/>
        </a:xfrm>
      </p:grpSpPr>
      <p:pic>
        <p:nvPicPr>
          <p:cNvPr id="155" name="Google Shape;155;p6">
            <a:extLst>
              <a:ext uri="{FF2B5EF4-FFF2-40B4-BE49-F238E27FC236}">
                <a16:creationId xmlns:a16="http://schemas.microsoft.com/office/drawing/2014/main" id="{672BE80E-8357-F3C6-8BF9-FCAE6C35FC3B}"/>
              </a:ext>
            </a:extLst>
          </p:cNvPr>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156" name="Google Shape;156;p6">
            <a:extLst>
              <a:ext uri="{FF2B5EF4-FFF2-40B4-BE49-F238E27FC236}">
                <a16:creationId xmlns:a16="http://schemas.microsoft.com/office/drawing/2014/main" id="{BFBF18C1-4E29-4E35-95EC-955ABA317B99}"/>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57" name="Google Shape;157;p6">
            <a:extLst>
              <a:ext uri="{FF2B5EF4-FFF2-40B4-BE49-F238E27FC236}">
                <a16:creationId xmlns:a16="http://schemas.microsoft.com/office/drawing/2014/main" id="{9A3D2214-D3D6-BF95-CB2F-185BF7B2250E}"/>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58" name="Google Shape;158;p6">
            <a:extLst>
              <a:ext uri="{FF2B5EF4-FFF2-40B4-BE49-F238E27FC236}">
                <a16:creationId xmlns:a16="http://schemas.microsoft.com/office/drawing/2014/main" id="{41B66EAB-A73A-F959-A566-D236B79302DB}"/>
              </a:ext>
            </a:extLst>
          </p:cNvPr>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59" name="Google Shape;159;p6">
            <a:extLst>
              <a:ext uri="{FF2B5EF4-FFF2-40B4-BE49-F238E27FC236}">
                <a16:creationId xmlns:a16="http://schemas.microsoft.com/office/drawing/2014/main" id="{02E188D7-DF2B-E275-8103-A115A7A523C0}"/>
              </a:ext>
            </a:extLst>
          </p:cNvPr>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8</a:t>
            </a:fld>
            <a:endParaRPr>
              <a:solidFill>
                <a:srgbClr val="000099"/>
              </a:solidFill>
            </a:endParaRPr>
          </a:p>
        </p:txBody>
      </p:sp>
      <p:sp>
        <p:nvSpPr>
          <p:cNvPr id="160" name="Google Shape;160;p6">
            <a:extLst>
              <a:ext uri="{FF2B5EF4-FFF2-40B4-BE49-F238E27FC236}">
                <a16:creationId xmlns:a16="http://schemas.microsoft.com/office/drawing/2014/main" id="{2FA62E5F-A131-9637-212E-3F84D462E76B}"/>
              </a:ext>
            </a:extLst>
          </p:cNvPr>
          <p:cNvSpPr txBox="1"/>
          <p:nvPr/>
        </p:nvSpPr>
        <p:spPr>
          <a:xfrm>
            <a:off x="107504" y="68722"/>
            <a:ext cx="8336668"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a:solidFill>
                  <a:srgbClr val="FF0000"/>
                </a:solidFill>
                <a:latin typeface="Calibri"/>
                <a:ea typeface="Calibri"/>
                <a:cs typeface="Calibri"/>
                <a:sym typeface="Calibri"/>
              </a:rPr>
              <a:t>Proposed System and Advantages</a:t>
            </a:r>
            <a:endParaRPr sz="2400" b="1" i="0" u="none" strike="noStrike" cap="none">
              <a:solidFill>
                <a:srgbClr val="FF0000"/>
              </a:solidFill>
              <a:latin typeface="Calibri"/>
              <a:ea typeface="Calibri"/>
              <a:cs typeface="Calibri"/>
              <a:sym typeface="Calibri"/>
            </a:endParaRPr>
          </a:p>
        </p:txBody>
      </p:sp>
      <p:pic>
        <p:nvPicPr>
          <p:cNvPr id="161" name="Google Shape;161;p6">
            <a:extLst>
              <a:ext uri="{FF2B5EF4-FFF2-40B4-BE49-F238E27FC236}">
                <a16:creationId xmlns:a16="http://schemas.microsoft.com/office/drawing/2014/main" id="{703E7DA4-DFED-E100-043C-1929D81160C1}"/>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62" name="Google Shape;162;p6">
            <a:extLst>
              <a:ext uri="{FF2B5EF4-FFF2-40B4-BE49-F238E27FC236}">
                <a16:creationId xmlns:a16="http://schemas.microsoft.com/office/drawing/2014/main" id="{7F735AA1-F3A4-F902-BDF5-5ED24B93E67C}"/>
              </a:ext>
            </a:extLst>
          </p:cNvPr>
          <p:cNvSpPr/>
          <p:nvPr/>
        </p:nvSpPr>
        <p:spPr>
          <a:xfrm>
            <a:off x="48779" y="608869"/>
            <a:ext cx="8928900" cy="3997800"/>
          </a:xfrm>
          <a:prstGeom prst="rect">
            <a:avLst/>
          </a:prstGeom>
          <a:noFill/>
          <a:ln>
            <a:noFill/>
          </a:ln>
        </p:spPr>
        <p:txBody>
          <a:bodyPr spcFirstLastPara="1" wrap="square" lIns="91425" tIns="45700" rIns="91425" bIns="45700" anchor="t" anchorCtr="0">
            <a:noAutofit/>
          </a:bodyPr>
          <a:lstStyle/>
          <a:p>
            <a:pPr marL="0" marR="0" lvl="0" indent="0" algn="just" rtl="0">
              <a:lnSpc>
                <a:spcPct val="100000"/>
              </a:lnSpc>
              <a:spcBef>
                <a:spcPts val="0"/>
              </a:spcBef>
              <a:spcAft>
                <a:spcPts val="0"/>
              </a:spcAft>
              <a:buClr>
                <a:srgbClr val="000000"/>
              </a:buClr>
              <a:buSzPts val="2000"/>
              <a:buFont typeface="Arial"/>
              <a:buNone/>
            </a:pPr>
            <a:endParaRPr lang="en-US" sz="2000" b="1" u="none" strike="noStrike" cap="none" dirty="0">
              <a:solidFill>
                <a:srgbClr val="C00000"/>
              </a:solidFill>
              <a:latin typeface="Verdana"/>
              <a:ea typeface="Verdana"/>
              <a:cs typeface="Times New Roman" panose="02020603050405020304" pitchFamily="18" charset="0"/>
              <a:sym typeface="Verdana"/>
            </a:endParaRPr>
          </a:p>
          <a:p>
            <a:pPr marL="0" marR="0" lvl="0" indent="0" algn="just" rtl="0">
              <a:lnSpc>
                <a:spcPct val="100000"/>
              </a:lnSpc>
              <a:spcBef>
                <a:spcPts val="400"/>
              </a:spcBef>
              <a:spcAft>
                <a:spcPts val="0"/>
              </a:spcAft>
              <a:buClr>
                <a:srgbClr val="000000"/>
              </a:buClr>
              <a:buSzPts val="1800"/>
              <a:buFont typeface="Arial"/>
              <a:buNone/>
            </a:pPr>
            <a:endParaRPr lang="en-US" sz="1800" i="0" u="none" strike="noStrike" cap="none" dirty="0">
              <a:solidFill>
                <a:srgbClr val="000066"/>
              </a:solidFill>
              <a:latin typeface="Verdana"/>
              <a:ea typeface="Verdana"/>
              <a:cs typeface="Verdana"/>
              <a:sym typeface="Verdana"/>
            </a:endParaRPr>
          </a:p>
          <a:p>
            <a:pPr marL="0" marR="0" lvl="0" indent="0" algn="just" rtl="0">
              <a:lnSpc>
                <a:spcPct val="100000"/>
              </a:lnSpc>
              <a:spcBef>
                <a:spcPts val="400"/>
              </a:spcBef>
              <a:spcAft>
                <a:spcPts val="0"/>
              </a:spcAft>
              <a:buClr>
                <a:srgbClr val="000000"/>
              </a:buClr>
              <a:buSzPts val="2000"/>
              <a:buFont typeface="Arial"/>
              <a:buNone/>
            </a:pPr>
            <a:endParaRPr lang="en-US" sz="2000" b="1" u="none" strike="noStrike" cap="none" dirty="0">
              <a:solidFill>
                <a:srgbClr val="C00000"/>
              </a:solidFill>
              <a:latin typeface="Verdana"/>
              <a:ea typeface="Verdana"/>
              <a:cs typeface="Times New Roman" panose="02020603050405020304" pitchFamily="18" charset="0"/>
              <a:sym typeface="Verdana"/>
            </a:endParaRPr>
          </a:p>
          <a:p>
            <a:pPr marL="457200" marR="0" lvl="0" indent="0" algn="just" rtl="0">
              <a:lnSpc>
                <a:spcPct val="100000"/>
              </a:lnSpc>
              <a:spcBef>
                <a:spcPts val="400"/>
              </a:spcBef>
              <a:spcAft>
                <a:spcPts val="0"/>
              </a:spcAft>
              <a:buClr>
                <a:srgbClr val="000000"/>
              </a:buClr>
              <a:buSzPts val="1800"/>
              <a:buFont typeface="Arial"/>
              <a:buNone/>
            </a:pPr>
            <a:endParaRPr lang="en-US" sz="1800" b="1" u="none" strike="noStrike" cap="none" dirty="0">
              <a:solidFill>
                <a:srgbClr val="000066"/>
              </a:solidFill>
              <a:latin typeface="Verdana"/>
              <a:ea typeface="Verdana"/>
              <a:cs typeface="Times New Roman" panose="02020603050405020304" pitchFamily="18" charset="0"/>
              <a:sym typeface="Verdana"/>
            </a:endParaRPr>
          </a:p>
        </p:txBody>
      </p:sp>
      <p:sp>
        <p:nvSpPr>
          <p:cNvPr id="12" name="Google Shape;98;p1">
            <a:extLst>
              <a:ext uri="{FF2B5EF4-FFF2-40B4-BE49-F238E27FC236}">
                <a16:creationId xmlns:a16="http://schemas.microsoft.com/office/drawing/2014/main" id="{A20E2800-E049-9C68-D2C9-B0145723E566}"/>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A0BCC674-3AA6-3EAD-D93C-33968AF0B63E}"/>
              </a:ext>
            </a:extLst>
          </p:cNvPr>
          <p:cNvSpPr txBox="1"/>
          <p:nvPr/>
        </p:nvSpPr>
        <p:spPr>
          <a:xfrm>
            <a:off x="166321" y="701099"/>
            <a:ext cx="4583150" cy="1077218"/>
          </a:xfrm>
          <a:prstGeom prst="rect">
            <a:avLst/>
          </a:prstGeom>
          <a:noFill/>
        </p:spPr>
        <p:txBody>
          <a:bodyPr wrap="square">
            <a:spAutoFit/>
          </a:bodyPr>
          <a:lstStyle/>
          <a:p>
            <a:pPr marL="0" marR="0" lvl="0" indent="0" algn="just" rtl="0">
              <a:lnSpc>
                <a:spcPct val="100000"/>
              </a:lnSpc>
              <a:spcBef>
                <a:spcPts val="400"/>
              </a:spcBef>
              <a:spcAft>
                <a:spcPts val="0"/>
              </a:spcAft>
              <a:buClr>
                <a:srgbClr val="000000"/>
              </a:buClr>
              <a:buSzPts val="2100"/>
              <a:buFont typeface="Arial"/>
              <a:buNone/>
            </a:pPr>
            <a:r>
              <a:rPr lang="en-IN" b="1" i="0" u="none" strike="noStrike" cap="none" dirty="0">
                <a:solidFill>
                  <a:srgbClr val="C00000"/>
                </a:solidFill>
                <a:latin typeface="Verdana"/>
                <a:ea typeface="Verdana"/>
                <a:cs typeface="Verdana"/>
                <a:sym typeface="Verdana"/>
              </a:rPr>
              <a:t>Advantages</a:t>
            </a:r>
          </a:p>
          <a:p>
            <a:pPr marL="0" marR="0" lvl="0" indent="0" algn="just" rtl="0">
              <a:lnSpc>
                <a:spcPct val="100000"/>
              </a:lnSpc>
              <a:spcBef>
                <a:spcPts val="400"/>
              </a:spcBef>
              <a:spcAft>
                <a:spcPts val="0"/>
              </a:spcAft>
              <a:buClr>
                <a:srgbClr val="000000"/>
              </a:buClr>
              <a:buSzPts val="2100"/>
              <a:buFont typeface="Arial"/>
              <a:buNone/>
            </a:pPr>
            <a:endParaRPr lang="en-IN" sz="1200" b="1" i="0" u="none" strike="noStrike" cap="none" dirty="0">
              <a:solidFill>
                <a:srgbClr val="C00000"/>
              </a:solidFill>
              <a:latin typeface="Verdana"/>
              <a:ea typeface="Verdana"/>
              <a:cs typeface="Verdana"/>
              <a:sym typeface="Verdana"/>
            </a:endParaRPr>
          </a:p>
          <a:p>
            <a:pPr marR="0" lvl="0" algn="just" rtl="0">
              <a:lnSpc>
                <a:spcPct val="100000"/>
              </a:lnSpc>
              <a:spcBef>
                <a:spcPts val="400"/>
              </a:spcBef>
              <a:spcAft>
                <a:spcPts val="0"/>
              </a:spcAft>
              <a:buClr>
                <a:srgbClr val="000000"/>
              </a:buClr>
              <a:buSzPts val="2100"/>
            </a:pPr>
            <a:endParaRPr lang="en-US" sz="1400" dirty="0">
              <a:latin typeface="Times New Roman" panose="02020603050405020304" pitchFamily="18" charset="0"/>
              <a:cs typeface="Times New Roman" panose="02020603050405020304" pitchFamily="18" charset="0"/>
            </a:endParaRPr>
          </a:p>
          <a:p>
            <a:pPr marL="0" marR="0" lvl="0" indent="0" algn="just" rtl="0">
              <a:lnSpc>
                <a:spcPct val="100000"/>
              </a:lnSpc>
              <a:spcBef>
                <a:spcPts val="400"/>
              </a:spcBef>
              <a:spcAft>
                <a:spcPts val="0"/>
              </a:spcAft>
              <a:buClr>
                <a:srgbClr val="000000"/>
              </a:buClr>
              <a:buSzPts val="2100"/>
              <a:buFont typeface="Arial"/>
              <a:buNone/>
            </a:pPr>
            <a:endParaRPr lang="en-IN" sz="1400" b="1" i="0" u="none" strike="noStrike" cap="none" dirty="0">
              <a:solidFill>
                <a:srgbClr val="000066"/>
              </a:solidFill>
              <a:latin typeface="Times New Roman" panose="02020603050405020304" pitchFamily="18" charset="0"/>
              <a:ea typeface="Verdana"/>
              <a:cs typeface="Times New Roman" panose="02020603050405020304" pitchFamily="18" charset="0"/>
              <a:sym typeface="Verdana"/>
            </a:endParaRPr>
          </a:p>
        </p:txBody>
      </p:sp>
      <p:sp>
        <p:nvSpPr>
          <p:cNvPr id="6" name="TextBox 5">
            <a:extLst>
              <a:ext uri="{FF2B5EF4-FFF2-40B4-BE49-F238E27FC236}">
                <a16:creationId xmlns:a16="http://schemas.microsoft.com/office/drawing/2014/main" id="{82AEA1B6-3464-04AD-F86E-04747DF3F486}"/>
              </a:ext>
            </a:extLst>
          </p:cNvPr>
          <p:cNvSpPr txBox="1"/>
          <p:nvPr/>
        </p:nvSpPr>
        <p:spPr>
          <a:xfrm>
            <a:off x="334537" y="1385568"/>
            <a:ext cx="7694341" cy="2062103"/>
          </a:xfrm>
          <a:prstGeom prst="rect">
            <a:avLst/>
          </a:prstGeom>
          <a:noFill/>
        </p:spPr>
        <p:txBody>
          <a:bodyPr wrap="square">
            <a:spAutoFit/>
          </a:bodyPr>
          <a:lstStyle/>
          <a:p>
            <a:pPr marL="285750" indent="-285750">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The system handles multiple face orientations (front, left, right, up, and down), ensuring adaptability to real-world scenarios.</a:t>
            </a:r>
          </a:p>
          <a:p>
            <a:pPr marL="285750" indent="-285750">
              <a:buFont typeface="Arial" panose="020B0604020202020204" pitchFamily="34" charset="0"/>
              <a:buChar char="•"/>
            </a:pPr>
            <a:endParaRPr lang="en-US" sz="1600"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YOLO-V5 enables fast and efficient real-time face detection, crucial for security, surveillance, and interactive applications.</a:t>
            </a:r>
          </a:p>
          <a:p>
            <a:pPr marL="285750" indent="-285750">
              <a:buFont typeface="Arial" panose="020B0604020202020204" pitchFamily="34" charset="0"/>
              <a:buChar char="•"/>
            </a:pPr>
            <a:endParaRPr lang="en-US" sz="1600" dirty="0">
              <a:solidFill>
                <a:schemeClr val="tx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dirty="0">
                <a:solidFill>
                  <a:schemeClr val="tx1"/>
                </a:solidFill>
                <a:latin typeface="Times New Roman" panose="02020603050405020304" pitchFamily="18" charset="0"/>
                <a:cs typeface="Times New Roman" panose="02020603050405020304" pitchFamily="18" charset="0"/>
              </a:rPr>
              <a:t>This multi-pose system enhances security by accurately identifying individuals in various positions, improving safety</a:t>
            </a:r>
          </a:p>
        </p:txBody>
      </p:sp>
    </p:spTree>
    <p:extLst>
      <p:ext uri="{BB962C8B-B14F-4D97-AF65-F5344CB8AC3E}">
        <p14:creationId xmlns:p14="http://schemas.microsoft.com/office/powerpoint/2010/main" val="3477914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6"/>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156" name="Google Shape;156;p6"/>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57" name="Google Shape;157;p6"/>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58" name="Google Shape;158;p6"/>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59" name="Google Shape;159;p6"/>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9</a:t>
            </a:fld>
            <a:endParaRPr>
              <a:solidFill>
                <a:srgbClr val="000099"/>
              </a:solidFill>
            </a:endParaRPr>
          </a:p>
        </p:txBody>
      </p:sp>
      <p:sp>
        <p:nvSpPr>
          <p:cNvPr id="160" name="Google Shape;160;p6"/>
          <p:cNvSpPr txBox="1"/>
          <p:nvPr/>
        </p:nvSpPr>
        <p:spPr>
          <a:xfrm>
            <a:off x="107504" y="68722"/>
            <a:ext cx="8336668"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dirty="0">
                <a:solidFill>
                  <a:srgbClr val="FF0000"/>
                </a:solidFill>
                <a:latin typeface="Calibri"/>
                <a:ea typeface="Calibri"/>
                <a:cs typeface="Calibri"/>
                <a:sym typeface="Calibri"/>
              </a:rPr>
              <a:t>Proposed System/ ARCHITECTURE</a:t>
            </a:r>
            <a:endParaRPr sz="2400" b="1" i="0" u="none" strike="noStrike" cap="none" dirty="0">
              <a:solidFill>
                <a:srgbClr val="FF0000"/>
              </a:solidFill>
              <a:latin typeface="Calibri"/>
              <a:ea typeface="Calibri"/>
              <a:cs typeface="Calibri"/>
              <a:sym typeface="Calibri"/>
            </a:endParaRPr>
          </a:p>
        </p:txBody>
      </p:sp>
      <p:pic>
        <p:nvPicPr>
          <p:cNvPr id="161" name="Google Shape;161;p6"/>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2" name="Google Shape;98;p1"/>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pic>
        <p:nvPicPr>
          <p:cNvPr id="38" name="Picture 37">
            <a:extLst>
              <a:ext uri="{FF2B5EF4-FFF2-40B4-BE49-F238E27FC236}">
                <a16:creationId xmlns:a16="http://schemas.microsoft.com/office/drawing/2014/main" id="{9F453E95-F308-8CDD-FD64-E737A94C1D4F}"/>
              </a:ext>
            </a:extLst>
          </p:cNvPr>
          <p:cNvPicPr>
            <a:picLocks noChangeAspect="1"/>
          </p:cNvPicPr>
          <p:nvPr/>
        </p:nvPicPr>
        <p:blipFill>
          <a:blip r:embed="rId6"/>
          <a:stretch>
            <a:fillRect/>
          </a:stretch>
        </p:blipFill>
        <p:spPr>
          <a:xfrm>
            <a:off x="1033484" y="795454"/>
            <a:ext cx="6883882" cy="3679902"/>
          </a:xfrm>
          <a:prstGeom prst="rect">
            <a:avLst/>
          </a:prstGeom>
        </p:spPr>
      </p:pic>
    </p:spTree>
    <p:extLst>
      <p:ext uri="{BB962C8B-B14F-4D97-AF65-F5344CB8AC3E}">
        <p14:creationId xmlns:p14="http://schemas.microsoft.com/office/powerpoint/2010/main" val="1146530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p7"/>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169" name="Google Shape;169;p7"/>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70" name="Google Shape;170;p7"/>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71" name="Google Shape;171;p7"/>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72" name="Google Shape;172;p7"/>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10</a:t>
            </a:fld>
            <a:endParaRPr>
              <a:solidFill>
                <a:srgbClr val="000099"/>
              </a:solidFill>
            </a:endParaRPr>
          </a:p>
        </p:txBody>
      </p:sp>
      <p:sp>
        <p:nvSpPr>
          <p:cNvPr id="173" name="Google Shape;173;p7"/>
          <p:cNvSpPr txBox="1"/>
          <p:nvPr/>
        </p:nvSpPr>
        <p:spPr>
          <a:xfrm>
            <a:off x="107504" y="68722"/>
            <a:ext cx="8336668"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a:solidFill>
                  <a:srgbClr val="FF0000"/>
                </a:solidFill>
                <a:latin typeface="Calibri"/>
                <a:ea typeface="Calibri"/>
                <a:cs typeface="Calibri"/>
                <a:sym typeface="Calibri"/>
              </a:rPr>
              <a:t>Hardware and Software Requirements</a:t>
            </a:r>
            <a:endParaRPr sz="2400" b="1" i="0" u="none" strike="noStrike" cap="none">
              <a:solidFill>
                <a:srgbClr val="FF0000"/>
              </a:solidFill>
              <a:latin typeface="Calibri"/>
              <a:ea typeface="Calibri"/>
              <a:cs typeface="Calibri"/>
              <a:sym typeface="Calibri"/>
            </a:endParaRPr>
          </a:p>
        </p:txBody>
      </p:sp>
      <p:pic>
        <p:nvPicPr>
          <p:cNvPr id="174" name="Google Shape;174;p7"/>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75" name="Google Shape;175;p7"/>
          <p:cNvSpPr/>
          <p:nvPr/>
        </p:nvSpPr>
        <p:spPr>
          <a:xfrm>
            <a:off x="-2639" y="594609"/>
            <a:ext cx="8992500" cy="3997800"/>
          </a:xfrm>
          <a:prstGeom prst="rect">
            <a:avLst/>
          </a:prstGeom>
          <a:noFill/>
          <a:ln>
            <a:noFill/>
          </a:ln>
        </p:spPr>
        <p:txBody>
          <a:bodyPr spcFirstLastPara="1" wrap="square" lIns="91425" tIns="45700" rIns="91425" bIns="45700" anchor="t" anchorCtr="0">
            <a:noAutofit/>
          </a:bodyPr>
          <a:lstStyle/>
          <a:p>
            <a:pPr marL="0" marR="0" lvl="0" indent="0" algn="just" rtl="0">
              <a:lnSpc>
                <a:spcPct val="100000"/>
              </a:lnSpc>
              <a:spcBef>
                <a:spcPts val="0"/>
              </a:spcBef>
              <a:spcAft>
                <a:spcPts val="0"/>
              </a:spcAft>
              <a:buClr>
                <a:srgbClr val="000000"/>
              </a:buClr>
              <a:buSzPts val="2000"/>
              <a:buFont typeface="Arial"/>
              <a:buNone/>
            </a:pPr>
            <a:r>
              <a:rPr lang="en-IN" sz="2000" b="1" i="0" u="none" strike="noStrike" cap="none" dirty="0">
                <a:solidFill>
                  <a:srgbClr val="C00000"/>
                </a:solidFill>
                <a:latin typeface="Verdana"/>
                <a:ea typeface="Verdana"/>
                <a:cs typeface="Verdana"/>
                <a:sym typeface="Verdana"/>
              </a:rPr>
              <a:t>Hardware Requirements</a:t>
            </a:r>
            <a:endParaRPr sz="2000" b="1" i="0" u="none" strike="noStrike" cap="none" dirty="0">
              <a:solidFill>
                <a:srgbClr val="C00000"/>
              </a:solidFill>
              <a:latin typeface="Verdana"/>
              <a:ea typeface="Verdana"/>
              <a:cs typeface="Verdana"/>
              <a:sym typeface="Verdana"/>
            </a:endParaRPr>
          </a:p>
          <a:p>
            <a:pPr marL="0" marR="0" lvl="0" indent="0" algn="just" rtl="0">
              <a:lnSpc>
                <a:spcPct val="100000"/>
              </a:lnSpc>
              <a:spcBef>
                <a:spcPts val="0"/>
              </a:spcBef>
              <a:spcAft>
                <a:spcPts val="0"/>
              </a:spcAft>
              <a:buClr>
                <a:srgbClr val="000000"/>
              </a:buClr>
              <a:buSzPts val="2000"/>
              <a:buFont typeface="Arial"/>
              <a:buNone/>
            </a:pPr>
            <a:endParaRPr sz="2000" b="1" i="0" u="none" strike="noStrike" cap="none" dirty="0">
              <a:solidFill>
                <a:srgbClr val="C00000"/>
              </a:solidFill>
              <a:latin typeface="Verdana"/>
              <a:ea typeface="Verdana"/>
              <a:cs typeface="Verdana"/>
              <a:sym typeface="Verdana"/>
            </a:endParaRPr>
          </a:p>
        </p:txBody>
      </p:sp>
      <p:sp>
        <p:nvSpPr>
          <p:cNvPr id="12" name="Google Shape;98;p1"/>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68BA195F-FEA2-863D-8DBA-807F3BE54CE3}"/>
              </a:ext>
            </a:extLst>
          </p:cNvPr>
          <p:cNvSpPr txBox="1"/>
          <p:nvPr/>
        </p:nvSpPr>
        <p:spPr>
          <a:xfrm>
            <a:off x="579120" y="1088579"/>
            <a:ext cx="4620768" cy="1346331"/>
          </a:xfrm>
          <a:prstGeom prst="rect">
            <a:avLst/>
          </a:prstGeom>
          <a:noFill/>
        </p:spPr>
        <p:txBody>
          <a:bodyPr wrap="square">
            <a:spAutoFit/>
          </a:bodyPr>
          <a:lstStyle/>
          <a:p>
            <a:pPr marL="285750" lvl="0" indent="-285750">
              <a:lnSpc>
                <a:spcPct val="150000"/>
              </a:lnSpc>
              <a:buFont typeface="Arial" panose="020B0604020202020204" pitchFamily="34" charset="0"/>
              <a:buChar char="•"/>
            </a:pPr>
            <a:r>
              <a:rPr lang="en-US" sz="1400" dirty="0">
                <a:latin typeface="Times New Roman" pitchFamily="18"/>
                <a:cs typeface="Times New Roman" pitchFamily="18"/>
              </a:rPr>
              <a:t>POWER SUPPLY UNIT</a:t>
            </a:r>
            <a:endParaRPr lang="en-US" dirty="0">
              <a:latin typeface="Times New Roman" pitchFamily="18"/>
              <a:cs typeface="Times New Roman" pitchFamily="18"/>
            </a:endParaRPr>
          </a:p>
          <a:p>
            <a:pPr marL="285750" lvl="0" indent="-285750">
              <a:lnSpc>
                <a:spcPct val="150000"/>
              </a:lnSpc>
              <a:buFont typeface="Arial" panose="020B0604020202020204" pitchFamily="34" charset="0"/>
              <a:buChar char="•"/>
            </a:pPr>
            <a:r>
              <a:rPr lang="en-US" sz="1400" dirty="0">
                <a:latin typeface="Times New Roman" pitchFamily="18"/>
                <a:cs typeface="Times New Roman" pitchFamily="18"/>
              </a:rPr>
              <a:t>ARDUINO MICROCONTROLLE</a:t>
            </a:r>
            <a:r>
              <a:rPr lang="en-US" dirty="0">
                <a:latin typeface="Times New Roman" pitchFamily="18"/>
                <a:cs typeface="Times New Roman" pitchFamily="18"/>
              </a:rPr>
              <a:t>R</a:t>
            </a:r>
          </a:p>
          <a:p>
            <a:pPr marL="285750" lvl="0" indent="-285750">
              <a:lnSpc>
                <a:spcPct val="150000"/>
              </a:lnSpc>
              <a:buFont typeface="Arial" panose="020B0604020202020204" pitchFamily="34" charset="0"/>
              <a:buChar char="•"/>
            </a:pPr>
            <a:r>
              <a:rPr lang="en-US" dirty="0">
                <a:latin typeface="Times New Roman" pitchFamily="18"/>
                <a:cs typeface="Times New Roman" pitchFamily="18"/>
              </a:rPr>
              <a:t>APR VOICE MODULE</a:t>
            </a:r>
          </a:p>
          <a:p>
            <a:pPr marL="285750" lvl="0" indent="-285750">
              <a:lnSpc>
                <a:spcPct val="150000"/>
              </a:lnSpc>
              <a:buFont typeface="Arial" panose="020B0604020202020204" pitchFamily="34" charset="0"/>
              <a:buChar char="•"/>
            </a:pPr>
            <a:r>
              <a:rPr lang="en-US" dirty="0">
                <a:latin typeface="Times New Roman" pitchFamily="18"/>
                <a:cs typeface="Times New Roman" pitchFamily="18"/>
              </a:rPr>
              <a:t>SPEAKER</a:t>
            </a:r>
          </a:p>
        </p:txBody>
      </p:sp>
      <p:sp>
        <p:nvSpPr>
          <p:cNvPr id="5" name="TextBox 4">
            <a:extLst>
              <a:ext uri="{FF2B5EF4-FFF2-40B4-BE49-F238E27FC236}">
                <a16:creationId xmlns:a16="http://schemas.microsoft.com/office/drawing/2014/main" id="{4C92560F-578C-518B-6E23-415775E9AB75}"/>
              </a:ext>
            </a:extLst>
          </p:cNvPr>
          <p:cNvSpPr txBox="1"/>
          <p:nvPr/>
        </p:nvSpPr>
        <p:spPr>
          <a:xfrm>
            <a:off x="239264" y="2600780"/>
            <a:ext cx="4620768" cy="400110"/>
          </a:xfrm>
          <a:prstGeom prst="rect">
            <a:avLst/>
          </a:prstGeom>
          <a:noFill/>
        </p:spPr>
        <p:txBody>
          <a:bodyPr wrap="square">
            <a:spAutoFit/>
          </a:bodyPr>
          <a:lstStyle/>
          <a:p>
            <a:pPr marL="0" marR="0" lvl="0" indent="0" algn="just" rtl="0">
              <a:lnSpc>
                <a:spcPct val="100000"/>
              </a:lnSpc>
              <a:spcBef>
                <a:spcPts val="0"/>
              </a:spcBef>
              <a:spcAft>
                <a:spcPts val="0"/>
              </a:spcAft>
              <a:buClr>
                <a:srgbClr val="000000"/>
              </a:buClr>
              <a:buSzPts val="2000"/>
              <a:buFont typeface="Arial"/>
              <a:buNone/>
            </a:pPr>
            <a:r>
              <a:rPr lang="en-IN" sz="2000" b="1" i="0" u="none" strike="noStrike" cap="none" dirty="0">
                <a:solidFill>
                  <a:srgbClr val="C00000"/>
                </a:solidFill>
                <a:latin typeface="Verdana"/>
                <a:ea typeface="Verdana"/>
                <a:cs typeface="Verdana"/>
                <a:sym typeface="Verdana"/>
              </a:rPr>
              <a:t>Pc Specifications</a:t>
            </a:r>
          </a:p>
        </p:txBody>
      </p:sp>
      <p:sp>
        <p:nvSpPr>
          <p:cNvPr id="7" name="TextBox 6">
            <a:extLst>
              <a:ext uri="{FF2B5EF4-FFF2-40B4-BE49-F238E27FC236}">
                <a16:creationId xmlns:a16="http://schemas.microsoft.com/office/drawing/2014/main" id="{9F49E87A-3549-C6C4-20F4-11ABEF1EF3B7}"/>
              </a:ext>
            </a:extLst>
          </p:cNvPr>
          <p:cNvSpPr txBox="1"/>
          <p:nvPr/>
        </p:nvSpPr>
        <p:spPr>
          <a:xfrm>
            <a:off x="643053" y="3244184"/>
            <a:ext cx="4616604" cy="954107"/>
          </a:xfrm>
          <a:prstGeom prst="rect">
            <a:avLst/>
          </a:prstGeom>
          <a:noFill/>
        </p:spPr>
        <p:txBody>
          <a:bodyPr wrap="square">
            <a:spAutoFit/>
          </a:bodyPr>
          <a:lstStyle/>
          <a:p>
            <a:pPr marL="285750" lvl="0" indent="-285750">
              <a:buFont typeface="Arial" panose="020B0604020202020204" pitchFamily="34" charset="0"/>
              <a:buChar char="•"/>
            </a:pPr>
            <a:r>
              <a:rPr lang="en-US" sz="1400" dirty="0">
                <a:latin typeface="Times New Roman" pitchFamily="18"/>
                <a:cs typeface="Times New Roman" pitchFamily="18"/>
              </a:rPr>
              <a:t>PROCESS</a:t>
            </a:r>
            <a:r>
              <a:rPr lang="en-US" dirty="0">
                <a:latin typeface="Times New Roman" pitchFamily="18"/>
                <a:cs typeface="Times New Roman" pitchFamily="18"/>
              </a:rPr>
              <a:t>O</a:t>
            </a:r>
            <a:r>
              <a:rPr lang="en-US" sz="1400" dirty="0">
                <a:latin typeface="Times New Roman" pitchFamily="18"/>
                <a:cs typeface="Times New Roman" pitchFamily="18"/>
              </a:rPr>
              <a:t>R       : Intel/Pentium</a:t>
            </a:r>
          </a:p>
          <a:p>
            <a:pPr marL="285750" lvl="0" indent="-285750">
              <a:buFont typeface="Arial" panose="020B0604020202020204" pitchFamily="34" charset="0"/>
              <a:buChar char="•"/>
            </a:pPr>
            <a:r>
              <a:rPr lang="en-US" sz="1400" dirty="0">
                <a:latin typeface="Times New Roman" pitchFamily="18"/>
                <a:cs typeface="Times New Roman" pitchFamily="18"/>
              </a:rPr>
              <a:t>OS	                : Windows 10</a:t>
            </a:r>
          </a:p>
          <a:p>
            <a:pPr marL="285750" lvl="0" indent="-285750">
              <a:buFont typeface="Arial" panose="020B0604020202020204" pitchFamily="34" charset="0"/>
              <a:buChar char="•"/>
            </a:pPr>
            <a:r>
              <a:rPr lang="en-US" sz="1400" dirty="0">
                <a:latin typeface="Times New Roman" pitchFamily="18"/>
                <a:cs typeface="Times New Roman" pitchFamily="18"/>
              </a:rPr>
              <a:t>RAM                     : 4GB</a:t>
            </a:r>
          </a:p>
          <a:p>
            <a:pPr marL="285750" lvl="0" indent="-285750">
              <a:buFont typeface="Arial" panose="020B0604020202020204" pitchFamily="34" charset="0"/>
              <a:buChar char="•"/>
            </a:pPr>
            <a:r>
              <a:rPr lang="en-US" sz="1400" dirty="0">
                <a:latin typeface="Times New Roman" pitchFamily="18"/>
                <a:cs typeface="Times New Roman" pitchFamily="18"/>
              </a:rPr>
              <a:t>SYSTEM TYPE   : 64-bit</a:t>
            </a:r>
          </a:p>
        </p:txBody>
      </p:sp>
    </p:spTree>
    <p:extLst>
      <p:ext uri="{BB962C8B-B14F-4D97-AF65-F5344CB8AC3E}">
        <p14:creationId xmlns:p14="http://schemas.microsoft.com/office/powerpoint/2010/main" val="1719730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FC227FAF-1C84-7F8F-33A2-A29E5C8F3474}"/>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4B8B6265-6B39-18BB-35F3-11EEEF9D3C10}"/>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3842952A-3ECE-66E9-B2D6-AC382B66BC13}"/>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80302849-BF80-8807-4F12-30CB885410B6}"/>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A7A2F847-2786-1E6A-8924-E4A71D55BDE1}"/>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11</a:t>
            </a:fld>
            <a:endParaRPr>
              <a:solidFill>
                <a:srgbClr val="000099"/>
              </a:solidFill>
            </a:endParaRPr>
          </a:p>
        </p:txBody>
      </p:sp>
      <p:sp>
        <p:nvSpPr>
          <p:cNvPr id="185" name="Google Shape;185;g2123eec48da_1_10">
            <a:extLst>
              <a:ext uri="{FF2B5EF4-FFF2-40B4-BE49-F238E27FC236}">
                <a16:creationId xmlns:a16="http://schemas.microsoft.com/office/drawing/2014/main" id="{7DF3C1C6-2E1D-82E8-945F-5736480937D0}"/>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dirty="0">
                <a:solidFill>
                  <a:srgbClr val="FF0000"/>
                </a:solidFill>
                <a:latin typeface="Calibri"/>
                <a:ea typeface="Calibri"/>
                <a:cs typeface="Calibri"/>
                <a:sym typeface="Calibri"/>
              </a:rPr>
              <a:t>Power supply unit</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B1617056-E201-CBE3-1134-8E6BBF8A90D4}"/>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41E43832-5B47-2D5A-C0B3-46C940B71793}"/>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D97464FC-B116-CFCD-0A86-3885C1842C7C}"/>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678D3096-C3A9-D38B-CB2F-97625DF23D1F}"/>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8324E668-8C8F-F829-2F54-B64474989EE7}"/>
              </a:ext>
            </a:extLst>
          </p:cNvPr>
          <p:cNvSpPr txBox="1"/>
          <p:nvPr/>
        </p:nvSpPr>
        <p:spPr>
          <a:xfrm>
            <a:off x="250151" y="985864"/>
            <a:ext cx="4578722" cy="3600986"/>
          </a:xfrm>
          <a:prstGeom prst="rect">
            <a:avLst/>
          </a:prstGeom>
          <a:noFill/>
        </p:spPr>
        <p:txBody>
          <a:bodyPr wrap="square">
            <a:spAutoFit/>
          </a:bodyPr>
          <a:lstStyle/>
          <a:p>
            <a:pPr marL="285750" indent="-285750" algn="just">
              <a:lnSpc>
                <a:spcPct val="100000"/>
              </a:lnSpc>
              <a:buFont typeface="Arial" panose="020B0604020202020204" pitchFamily="34" charset="0"/>
              <a:buChar char="•"/>
            </a:pPr>
            <a:r>
              <a:rPr lang="en-US" sz="1400" dirty="0">
                <a:latin typeface="Times New Roman" pitchFamily="18" charset="0"/>
                <a:cs typeface="Times New Roman" pitchFamily="18" charset="0"/>
              </a:rPr>
              <a:t>An AC powered linear power supply usually uses a transformer to convert the voltage from the wall outlet (mains) to a different, usually a lower voltage.</a:t>
            </a:r>
          </a:p>
          <a:p>
            <a:pPr algn="just">
              <a:lnSpc>
                <a:spcPct val="100000"/>
              </a:lnSpc>
            </a:pPr>
            <a:r>
              <a:rPr lang="en-US" sz="1400" dirty="0">
                <a:latin typeface="Times New Roman" pitchFamily="18" charset="0"/>
                <a:cs typeface="Times New Roman" pitchFamily="18" charset="0"/>
              </a:rPr>
              <a:t> </a:t>
            </a:r>
          </a:p>
          <a:p>
            <a:pPr marL="285750" indent="-285750" algn="just">
              <a:lnSpc>
                <a:spcPct val="100000"/>
              </a:lnSpc>
              <a:buFont typeface="Arial" panose="020B0604020202020204" pitchFamily="34" charset="0"/>
              <a:buChar char="•"/>
            </a:pPr>
            <a:r>
              <a:rPr lang="en-US" sz="1400" dirty="0">
                <a:latin typeface="Times New Roman" pitchFamily="18" charset="0"/>
                <a:cs typeface="Times New Roman" pitchFamily="18" charset="0"/>
              </a:rPr>
              <a:t>If it is used to produce DC, a rectifier is used. A capacitor is used to smooth the pulsating current from the rectifier. </a:t>
            </a:r>
          </a:p>
          <a:p>
            <a:pPr algn="just">
              <a:lnSpc>
                <a:spcPct val="100000"/>
              </a:lnSpc>
            </a:pPr>
            <a:endParaRPr lang="en-US" sz="1400" dirty="0">
              <a:latin typeface="Times New Roman" pitchFamily="18" charset="0"/>
              <a:cs typeface="Times New Roman" pitchFamily="18" charset="0"/>
            </a:endParaRPr>
          </a:p>
          <a:p>
            <a:pPr marL="285750" indent="-285750" algn="just">
              <a:lnSpc>
                <a:spcPct val="100000"/>
              </a:lnSpc>
              <a:buFont typeface="Arial" panose="020B0604020202020204" pitchFamily="34" charset="0"/>
              <a:buChar char="•"/>
            </a:pPr>
            <a:r>
              <a:rPr lang="en-US" sz="1400" dirty="0">
                <a:latin typeface="Times New Roman" pitchFamily="18" charset="0"/>
                <a:cs typeface="Times New Roman" pitchFamily="18" charset="0"/>
              </a:rPr>
              <a:t>Some small periodic deviations from smooth direct current will remain, which is known as ripple.</a:t>
            </a:r>
          </a:p>
          <a:p>
            <a:pPr algn="just">
              <a:lnSpc>
                <a:spcPct val="100000"/>
              </a:lnSpc>
            </a:pPr>
            <a:endParaRPr lang="en-US" sz="1400" dirty="0">
              <a:latin typeface="Times New Roman" pitchFamily="18" charset="0"/>
              <a:cs typeface="Times New Roman" pitchFamily="18" charset="0"/>
            </a:endParaRPr>
          </a:p>
          <a:p>
            <a:pPr marL="285750" indent="-285750" algn="just">
              <a:lnSpc>
                <a:spcPct val="100000"/>
              </a:lnSpc>
              <a:buFont typeface="Arial" panose="020B0604020202020204" pitchFamily="34" charset="0"/>
              <a:buChar char="•"/>
            </a:pPr>
            <a:r>
              <a:rPr lang="en-US" sz="1400" dirty="0">
                <a:latin typeface="Times New Roman" pitchFamily="18" charset="0"/>
                <a:cs typeface="Times New Roman" pitchFamily="18" charset="0"/>
              </a:rPr>
              <a:t>These pulsations occur at a frequency related to the AC power frequency (for example, a multiple of 50 or 60 Hz).</a:t>
            </a:r>
            <a:endParaRPr lang="en-IN" sz="1400" dirty="0">
              <a:latin typeface="Times New Roman" pitchFamily="18" charset="0"/>
              <a:cs typeface="Times New Roman" pitchFamily="18" charset="0"/>
            </a:endParaRPr>
          </a:p>
          <a:p>
            <a:pPr marL="0" indent="0" algn="just">
              <a:buNone/>
            </a:pPr>
            <a:endParaRPr lang="en-IN" sz="1600" dirty="0"/>
          </a:p>
          <a:p>
            <a:endParaRPr lang="en-IN" sz="1600" dirty="0">
              <a:latin typeface="Times New Roman" pitchFamily="18" charset="0"/>
              <a:cs typeface="Times New Roman" pitchFamily="18" charset="0"/>
            </a:endParaRPr>
          </a:p>
        </p:txBody>
      </p:sp>
      <p:pic>
        <p:nvPicPr>
          <p:cNvPr id="4" name="Content Placeholder 4">
            <a:extLst>
              <a:ext uri="{FF2B5EF4-FFF2-40B4-BE49-F238E27FC236}">
                <a16:creationId xmlns:a16="http://schemas.microsoft.com/office/drawing/2014/main" id="{86C17216-6205-DE17-4A49-B831CB15C3EF}"/>
              </a:ext>
            </a:extLst>
          </p:cNvPr>
          <p:cNvPicPr>
            <a:picLocks noGrp="1"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2561" y="1153035"/>
            <a:ext cx="3657599" cy="2457449"/>
          </a:xfrm>
          <a:prstGeom prst="rect">
            <a:avLst/>
          </a:prstGeom>
          <a:noFill/>
          <a:ln>
            <a:noFill/>
          </a:ln>
        </p:spPr>
      </p:pic>
    </p:spTree>
    <p:extLst>
      <p:ext uri="{BB962C8B-B14F-4D97-AF65-F5344CB8AC3E}">
        <p14:creationId xmlns:p14="http://schemas.microsoft.com/office/powerpoint/2010/main" val="1515341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317A8987-4D24-8BC2-B663-95AC47F9A577}"/>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DD67AB85-0393-5B0D-6DBA-C50CB93F3512}"/>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A13FC3B5-7049-97B6-ADA6-AF6C8C4B0BAE}"/>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9E9BB4ED-65A1-CA23-6BB0-B41C974820DC}"/>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195C5A3A-89DE-B375-DF8B-7DAAABA59E95}"/>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12</a:t>
            </a:fld>
            <a:endParaRPr>
              <a:solidFill>
                <a:srgbClr val="000099"/>
              </a:solidFill>
            </a:endParaRPr>
          </a:p>
        </p:txBody>
      </p:sp>
      <p:sp>
        <p:nvSpPr>
          <p:cNvPr id="185" name="Google Shape;185;g2123eec48da_1_10">
            <a:extLst>
              <a:ext uri="{FF2B5EF4-FFF2-40B4-BE49-F238E27FC236}">
                <a16:creationId xmlns:a16="http://schemas.microsoft.com/office/drawing/2014/main" id="{B2882E6F-082F-D003-BE1C-9ACB9E7B26E3}"/>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dirty="0">
                <a:solidFill>
                  <a:srgbClr val="FF0000"/>
                </a:solidFill>
                <a:latin typeface="Calibri"/>
                <a:ea typeface="Calibri"/>
                <a:cs typeface="Calibri"/>
                <a:sym typeface="Calibri"/>
              </a:rPr>
              <a:t>Power supply unit</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598C2810-FC9F-B227-13BB-73978F071264}"/>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8105E2D4-F8F0-BDC5-D46A-CAA8AE33FA1B}"/>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8142EFCB-A84E-82EF-18F9-BABC45031F44}"/>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5FE24CFE-E112-ECBA-2D70-12112860274A}"/>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6" name="TextBox 5">
            <a:extLst>
              <a:ext uri="{FF2B5EF4-FFF2-40B4-BE49-F238E27FC236}">
                <a16:creationId xmlns:a16="http://schemas.microsoft.com/office/drawing/2014/main" id="{07443935-9D75-B760-726A-94D76C0566FE}"/>
              </a:ext>
            </a:extLst>
          </p:cNvPr>
          <p:cNvSpPr txBox="1"/>
          <p:nvPr/>
        </p:nvSpPr>
        <p:spPr>
          <a:xfrm>
            <a:off x="931209" y="1250748"/>
            <a:ext cx="4578722" cy="1169551"/>
          </a:xfrm>
          <a:prstGeom prst="rect">
            <a:avLst/>
          </a:prstGeom>
          <a:noFill/>
        </p:spPr>
        <p:txBody>
          <a:bodyPr wrap="square">
            <a:spAutoFit/>
          </a:bodyPr>
          <a:lstStyle/>
          <a:p>
            <a:pPr marL="0" indent="0">
              <a:buNone/>
            </a:pPr>
            <a:r>
              <a:rPr lang="en-IN" sz="1400" b="1" dirty="0">
                <a:solidFill>
                  <a:srgbClr val="202124"/>
                </a:solidFill>
                <a:latin typeface="Times New Roman" panose="02020603050405020304" pitchFamily="18" charset="0"/>
                <a:cs typeface="Times New Roman" panose="02020603050405020304" pitchFamily="18" charset="0"/>
              </a:rPr>
              <a:t>Step Down Transformer</a:t>
            </a:r>
          </a:p>
          <a:p>
            <a:r>
              <a:rPr lang="en-IN" sz="1400" dirty="0">
                <a:solidFill>
                  <a:srgbClr val="202124"/>
                </a:solidFill>
                <a:latin typeface="Times New Roman" panose="02020603050405020304" pitchFamily="18" charset="0"/>
                <a:cs typeface="Times New Roman" panose="02020603050405020304" pitchFamily="18" charset="0"/>
              </a:rPr>
              <a:t>Input Voltage: 230V AC.</a:t>
            </a:r>
          </a:p>
          <a:p>
            <a:pPr algn="l">
              <a:buFont typeface="Arial" panose="020B0604020202020204" pitchFamily="34" charset="0"/>
              <a:buChar char="•"/>
            </a:pPr>
            <a:r>
              <a:rPr lang="en-IN" sz="1400" dirty="0">
                <a:solidFill>
                  <a:srgbClr val="202124"/>
                </a:solidFill>
                <a:latin typeface="Times New Roman" panose="02020603050405020304" pitchFamily="18" charset="0"/>
                <a:cs typeface="Times New Roman" panose="02020603050405020304" pitchFamily="18" charset="0"/>
              </a:rPr>
              <a:t>Output Voltage: 12V, 12V or 0V.</a:t>
            </a:r>
          </a:p>
          <a:p>
            <a:pPr algn="l">
              <a:buFont typeface="Arial" panose="020B0604020202020204" pitchFamily="34" charset="0"/>
              <a:buChar char="•"/>
            </a:pPr>
            <a:r>
              <a:rPr lang="en-IN" sz="1400" dirty="0">
                <a:solidFill>
                  <a:srgbClr val="202124"/>
                </a:solidFill>
                <a:latin typeface="Times New Roman" panose="02020603050405020304" pitchFamily="18" charset="0"/>
                <a:cs typeface="Times New Roman" panose="02020603050405020304" pitchFamily="18" charset="0"/>
              </a:rPr>
              <a:t>Output Current: 1 Amp.</a:t>
            </a:r>
          </a:p>
          <a:p>
            <a:pPr marL="0" indent="0">
              <a:buNone/>
            </a:pPr>
            <a:endParaRPr lang="en-IN" dirty="0"/>
          </a:p>
        </p:txBody>
      </p:sp>
      <p:sp>
        <p:nvSpPr>
          <p:cNvPr id="8" name="TextBox 7">
            <a:extLst>
              <a:ext uri="{FF2B5EF4-FFF2-40B4-BE49-F238E27FC236}">
                <a16:creationId xmlns:a16="http://schemas.microsoft.com/office/drawing/2014/main" id="{00E6F0BD-A478-33A4-5EB3-DDB1603BDF53}"/>
              </a:ext>
            </a:extLst>
          </p:cNvPr>
          <p:cNvSpPr txBox="1"/>
          <p:nvPr/>
        </p:nvSpPr>
        <p:spPr>
          <a:xfrm>
            <a:off x="4828873" y="1250748"/>
            <a:ext cx="4578722" cy="1015663"/>
          </a:xfrm>
          <a:prstGeom prst="rect">
            <a:avLst/>
          </a:prstGeom>
          <a:noFill/>
        </p:spPr>
        <p:txBody>
          <a:bodyPr wrap="square">
            <a:spAutoFit/>
          </a:bodyPr>
          <a:lstStyle/>
          <a:p>
            <a:pPr marL="0" indent="0">
              <a:buNone/>
            </a:pPr>
            <a:r>
              <a:rPr lang="en-US" sz="1400" b="1" dirty="0">
                <a:latin typeface="Times New Roman" panose="02020603050405020304" pitchFamily="18" charset="0"/>
                <a:cs typeface="Times New Roman" panose="02020603050405020304" pitchFamily="18" charset="0"/>
              </a:rPr>
              <a:t>Bridge Rectifier</a:t>
            </a:r>
          </a:p>
          <a:p>
            <a:r>
              <a:rPr lang="en-IN" sz="1400" dirty="0">
                <a:solidFill>
                  <a:srgbClr val="202124"/>
                </a:solidFill>
                <a:latin typeface="Times New Roman" panose="02020603050405020304" pitchFamily="18" charset="0"/>
                <a:cs typeface="Times New Roman" panose="02020603050405020304" pitchFamily="18" charset="0"/>
              </a:rPr>
              <a:t>Input Voltage: 12 V AC.</a:t>
            </a:r>
          </a:p>
          <a:p>
            <a:r>
              <a:rPr lang="en-IN" sz="1400" dirty="0">
                <a:solidFill>
                  <a:srgbClr val="202124"/>
                </a:solidFill>
                <a:latin typeface="Times New Roman" panose="02020603050405020304" pitchFamily="18" charset="0"/>
                <a:cs typeface="Times New Roman" panose="02020603050405020304" pitchFamily="18" charset="0"/>
              </a:rPr>
              <a:t>Output Voltage: 12V DC</a:t>
            </a:r>
          </a:p>
          <a:p>
            <a:pPr marL="0" indent="0">
              <a:buNone/>
            </a:pPr>
            <a:endParaRPr lang="en-IN" sz="1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C8290E7A-BE43-1114-9208-D6CADE722786}"/>
              </a:ext>
            </a:extLst>
          </p:cNvPr>
          <p:cNvPicPr>
            <a:picLocks noChangeAspect="1"/>
          </p:cNvPicPr>
          <p:nvPr/>
        </p:nvPicPr>
        <p:blipFill>
          <a:blip r:embed="rId6"/>
          <a:stretch>
            <a:fillRect/>
          </a:stretch>
        </p:blipFill>
        <p:spPr>
          <a:xfrm>
            <a:off x="1085942" y="2482651"/>
            <a:ext cx="1678781" cy="1535906"/>
          </a:xfrm>
          <a:prstGeom prst="rect">
            <a:avLst/>
          </a:prstGeom>
        </p:spPr>
      </p:pic>
      <p:pic>
        <p:nvPicPr>
          <p:cNvPr id="10" name="Picture 9">
            <a:extLst>
              <a:ext uri="{FF2B5EF4-FFF2-40B4-BE49-F238E27FC236}">
                <a16:creationId xmlns:a16="http://schemas.microsoft.com/office/drawing/2014/main" id="{1F4F23BD-4FD0-9EC3-7F7D-D551209401DF}"/>
              </a:ext>
            </a:extLst>
          </p:cNvPr>
          <p:cNvPicPr>
            <a:picLocks noChangeAspect="1"/>
          </p:cNvPicPr>
          <p:nvPr/>
        </p:nvPicPr>
        <p:blipFill>
          <a:blip r:embed="rId7"/>
          <a:stretch>
            <a:fillRect/>
          </a:stretch>
        </p:blipFill>
        <p:spPr>
          <a:xfrm>
            <a:off x="5282271" y="2289062"/>
            <a:ext cx="1607344" cy="1607344"/>
          </a:xfrm>
          <a:prstGeom prst="rect">
            <a:avLst/>
          </a:prstGeom>
        </p:spPr>
      </p:pic>
    </p:spTree>
    <p:extLst>
      <p:ext uri="{BB962C8B-B14F-4D97-AF65-F5344CB8AC3E}">
        <p14:creationId xmlns:p14="http://schemas.microsoft.com/office/powerpoint/2010/main" val="3380686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1C8FBB78-BEE8-A93A-FAD8-D725E1EAC507}"/>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AED7FADA-36D9-204F-532B-F985EF52C2EE}"/>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E8969DF4-C4A5-539D-098B-C4F4984D4DE6}"/>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286103E5-2157-F15A-43D5-26F0667E7B55}"/>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399B66F1-60A8-F407-80ED-7B26B5C94341}"/>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13</a:t>
            </a:fld>
            <a:endParaRPr>
              <a:solidFill>
                <a:srgbClr val="000099"/>
              </a:solidFill>
            </a:endParaRPr>
          </a:p>
        </p:txBody>
      </p:sp>
      <p:sp>
        <p:nvSpPr>
          <p:cNvPr id="185" name="Google Shape;185;g2123eec48da_1_10">
            <a:extLst>
              <a:ext uri="{FF2B5EF4-FFF2-40B4-BE49-F238E27FC236}">
                <a16:creationId xmlns:a16="http://schemas.microsoft.com/office/drawing/2014/main" id="{C0BFC26D-25EA-8A34-ED92-5E47F159288C}"/>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dirty="0">
                <a:solidFill>
                  <a:srgbClr val="FF0000"/>
                </a:solidFill>
                <a:latin typeface="Calibri"/>
                <a:ea typeface="Calibri"/>
                <a:cs typeface="Calibri"/>
                <a:sym typeface="Calibri"/>
              </a:rPr>
              <a:t>Power supply unit</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88E1E3E8-D47D-8F4B-42A6-BB97045F22FF}"/>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B97CCF69-2AEF-A342-0534-AC7B0F73334E}"/>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03287150-1F53-9C2F-3EB5-A67C07C5D47C}"/>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A7E552D9-26C0-A95E-FB33-605D9888FE3F}"/>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FA56DF07-9E6A-D879-B3D5-49A3E71DDB48}"/>
              </a:ext>
            </a:extLst>
          </p:cNvPr>
          <p:cNvSpPr txBox="1"/>
          <p:nvPr/>
        </p:nvSpPr>
        <p:spPr>
          <a:xfrm>
            <a:off x="762652" y="965470"/>
            <a:ext cx="2780180" cy="1661993"/>
          </a:xfrm>
          <a:prstGeom prst="rect">
            <a:avLst/>
          </a:prstGeom>
          <a:noFill/>
        </p:spPr>
        <p:txBody>
          <a:bodyPr wrap="square">
            <a:spAutoFit/>
          </a:bodyPr>
          <a:lstStyle/>
          <a:p>
            <a:pPr marL="0" indent="0">
              <a:buNone/>
            </a:pPr>
            <a:r>
              <a:rPr lang="en-US" sz="1800" b="1" dirty="0">
                <a:latin typeface="Times New Roman" panose="02020603050405020304" pitchFamily="18" charset="0"/>
                <a:cs typeface="Times New Roman" panose="02020603050405020304" pitchFamily="18" charset="0"/>
              </a:rPr>
              <a:t>Capacitor</a:t>
            </a:r>
          </a:p>
          <a:p>
            <a:pPr marL="0" indent="0">
              <a:buNone/>
            </a:pPr>
            <a:r>
              <a:rPr lang="en-US" sz="1400" dirty="0">
                <a:latin typeface="Times New Roman" panose="02020603050405020304" pitchFamily="18" charset="0"/>
                <a:cs typeface="Times New Roman" panose="02020603050405020304" pitchFamily="18" charset="0"/>
              </a:rPr>
              <a:t>It filters the unwanted ac signal .</a:t>
            </a:r>
            <a:endParaRPr lang="en-IN" sz="1400" dirty="0">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IN" sz="1400" dirty="0">
                <a:latin typeface="Times New Roman" panose="02020603050405020304" pitchFamily="18" charset="0"/>
                <a:cs typeface="Times New Roman" panose="02020603050405020304" pitchFamily="18" charset="0"/>
              </a:rPr>
              <a:t>Capacitance: 1000µF</a:t>
            </a:r>
          </a:p>
          <a:p>
            <a:pPr algn="l">
              <a:buFont typeface="Arial" panose="020B0604020202020204" pitchFamily="34" charset="0"/>
              <a:buChar char="•"/>
            </a:pPr>
            <a:r>
              <a:rPr lang="en-IN" sz="1400" dirty="0">
                <a:latin typeface="Times New Roman" panose="02020603050405020304" pitchFamily="18" charset="0"/>
                <a:cs typeface="Times New Roman" panose="02020603050405020304" pitchFamily="18" charset="0"/>
              </a:rPr>
              <a:t>Rated Voltage: 25.0V</a:t>
            </a:r>
          </a:p>
          <a:p>
            <a:pPr algn="l">
              <a:buFont typeface="Arial" panose="020B0604020202020204" pitchFamily="34" charset="0"/>
              <a:buChar char="•"/>
            </a:pPr>
            <a:r>
              <a:rPr lang="en-IN" sz="1400" dirty="0">
                <a:latin typeface="Times New Roman" panose="02020603050405020304" pitchFamily="18" charset="0"/>
                <a:cs typeface="Times New Roman" panose="02020603050405020304" pitchFamily="18" charset="0"/>
              </a:rPr>
              <a:t>Diameter: 10.0mm</a:t>
            </a:r>
          </a:p>
          <a:p>
            <a:pPr algn="l">
              <a:buFont typeface="Arial" panose="020B0604020202020204" pitchFamily="34" charset="0"/>
              <a:buChar char="•"/>
            </a:pPr>
            <a:r>
              <a:rPr lang="en-IN" sz="1400" dirty="0">
                <a:latin typeface="Times New Roman" panose="02020603050405020304" pitchFamily="18" charset="0"/>
                <a:cs typeface="Times New Roman" panose="02020603050405020304" pitchFamily="18" charset="0"/>
              </a:rPr>
              <a:t>Tolerance: ±20%</a:t>
            </a:r>
          </a:p>
          <a:p>
            <a:pPr marL="0" indent="0">
              <a:buNone/>
            </a:pPr>
            <a:endParaRPr lang="en-IN"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7431BE8-7293-D699-430E-68325ACC0BF8}"/>
              </a:ext>
            </a:extLst>
          </p:cNvPr>
          <p:cNvSpPr txBox="1"/>
          <p:nvPr/>
        </p:nvSpPr>
        <p:spPr>
          <a:xfrm>
            <a:off x="4275853" y="1001208"/>
            <a:ext cx="3155583" cy="1785104"/>
          </a:xfrm>
          <a:prstGeom prst="rect">
            <a:avLst/>
          </a:prstGeom>
          <a:noFill/>
        </p:spPr>
        <p:txBody>
          <a:bodyPr wrap="square">
            <a:spAutoFit/>
          </a:bodyPr>
          <a:lstStyle/>
          <a:p>
            <a:pPr marL="0" indent="0">
              <a:buNone/>
            </a:pPr>
            <a:r>
              <a:rPr lang="en-US" sz="1800" b="1" dirty="0">
                <a:latin typeface="Times New Roman" panose="02020603050405020304" pitchFamily="18" charset="0"/>
                <a:cs typeface="Times New Roman" panose="02020603050405020304" pitchFamily="18" charset="0"/>
              </a:rPr>
              <a:t>Voltage Regulator: 7812</a:t>
            </a:r>
          </a:p>
          <a:p>
            <a:pPr marL="0" indent="0">
              <a:buNone/>
            </a:pPr>
            <a:endParaRPr lang="en-US" sz="1800" b="1" dirty="0">
              <a:latin typeface="Times New Roman" panose="02020603050405020304" pitchFamily="18" charset="0"/>
              <a:cs typeface="Times New Roman" panose="02020603050405020304" pitchFamily="18" charset="0"/>
            </a:endParaRPr>
          </a:p>
          <a:p>
            <a:pPr marL="0" fontAlgn="ctr">
              <a:lnSpc>
                <a:spcPct val="100000"/>
              </a:lnSpc>
              <a:spcBef>
                <a:spcPts val="0"/>
              </a:spcBef>
            </a:pPr>
            <a:r>
              <a:rPr lang="en-IN" sz="1400" dirty="0">
                <a:solidFill>
                  <a:srgbClr val="000000"/>
                </a:solidFill>
                <a:latin typeface="Times New Roman" panose="02020603050405020304" pitchFamily="18" charset="0"/>
                <a:cs typeface="Times New Roman" panose="02020603050405020304" pitchFamily="18" charset="0"/>
              </a:rPr>
              <a:t>Input Voltage Min:12V</a:t>
            </a:r>
            <a:endParaRPr lang="en-IN" sz="1400" dirty="0">
              <a:latin typeface="Times New Roman" panose="02020603050405020304" pitchFamily="18" charset="0"/>
              <a:cs typeface="Times New Roman" panose="02020603050405020304" pitchFamily="18" charset="0"/>
            </a:endParaRPr>
          </a:p>
          <a:p>
            <a:pPr marL="0" fontAlgn="ctr">
              <a:lnSpc>
                <a:spcPct val="100000"/>
              </a:lnSpc>
              <a:spcBef>
                <a:spcPts val="0"/>
              </a:spcBef>
            </a:pPr>
            <a:r>
              <a:rPr lang="en-IN" sz="1400" dirty="0">
                <a:solidFill>
                  <a:srgbClr val="000000"/>
                </a:solidFill>
                <a:latin typeface="Times New Roman" panose="02020603050405020304" pitchFamily="18" charset="0"/>
                <a:cs typeface="Times New Roman" panose="02020603050405020304" pitchFamily="18" charset="0"/>
              </a:rPr>
              <a:t>Input Voltage Max:35V</a:t>
            </a:r>
            <a:endParaRPr lang="en-IN" sz="1400" dirty="0">
              <a:latin typeface="Times New Roman" panose="02020603050405020304" pitchFamily="18" charset="0"/>
              <a:cs typeface="Times New Roman" panose="02020603050405020304" pitchFamily="18" charset="0"/>
            </a:endParaRPr>
          </a:p>
          <a:p>
            <a:pPr marL="0" fontAlgn="ctr">
              <a:lnSpc>
                <a:spcPct val="100000"/>
              </a:lnSpc>
              <a:spcBef>
                <a:spcPts val="0"/>
              </a:spcBef>
            </a:pPr>
            <a:r>
              <a:rPr lang="en-IN" sz="1400" dirty="0">
                <a:solidFill>
                  <a:srgbClr val="000000"/>
                </a:solidFill>
                <a:latin typeface="Times New Roman" panose="02020603050405020304" pitchFamily="18" charset="0"/>
                <a:cs typeface="Times New Roman" panose="02020603050405020304" pitchFamily="18" charset="0"/>
              </a:rPr>
              <a:t>Output Current:1.5A</a:t>
            </a:r>
          </a:p>
          <a:p>
            <a:pPr marL="0" fontAlgn="ctr">
              <a:lnSpc>
                <a:spcPct val="100000"/>
              </a:lnSpc>
              <a:spcBef>
                <a:spcPts val="0"/>
              </a:spcBef>
            </a:pPr>
            <a:r>
              <a:rPr lang="en-IN" sz="1400" dirty="0">
                <a:solidFill>
                  <a:srgbClr val="000000"/>
                </a:solidFill>
                <a:latin typeface="Times New Roman" panose="02020603050405020304" pitchFamily="18" charset="0"/>
                <a:cs typeface="Times New Roman" panose="02020603050405020304" pitchFamily="18" charset="0"/>
              </a:rPr>
              <a:t>Output Voltage:12v</a:t>
            </a:r>
            <a:endParaRPr lang="en-IN" sz="1400" dirty="0">
              <a:latin typeface="Times New Roman" panose="02020603050405020304" pitchFamily="18" charset="0"/>
              <a:cs typeface="Times New Roman" panose="02020603050405020304" pitchFamily="18" charset="0"/>
            </a:endParaRPr>
          </a:p>
          <a:p>
            <a:endParaRPr lang="en-IN" sz="1800" b="1"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6FD7F19-E808-76E0-EFAF-E7ACCFF1032B}"/>
              </a:ext>
            </a:extLst>
          </p:cNvPr>
          <p:cNvPicPr>
            <a:picLocks noChangeAspect="1"/>
          </p:cNvPicPr>
          <p:nvPr/>
        </p:nvPicPr>
        <p:blipFill>
          <a:blip r:embed="rId6"/>
          <a:stretch>
            <a:fillRect/>
          </a:stretch>
        </p:blipFill>
        <p:spPr>
          <a:xfrm>
            <a:off x="898444" y="2711197"/>
            <a:ext cx="1607344" cy="1607344"/>
          </a:xfrm>
          <a:prstGeom prst="rect">
            <a:avLst/>
          </a:prstGeom>
        </p:spPr>
      </p:pic>
      <p:pic>
        <p:nvPicPr>
          <p:cNvPr id="11" name="Picture 10">
            <a:extLst>
              <a:ext uri="{FF2B5EF4-FFF2-40B4-BE49-F238E27FC236}">
                <a16:creationId xmlns:a16="http://schemas.microsoft.com/office/drawing/2014/main" id="{9A9AD113-B226-91B6-0E6C-B4C906387C9E}"/>
              </a:ext>
            </a:extLst>
          </p:cNvPr>
          <p:cNvPicPr>
            <a:picLocks noChangeAspect="1"/>
          </p:cNvPicPr>
          <p:nvPr/>
        </p:nvPicPr>
        <p:blipFill>
          <a:blip r:embed="rId7"/>
          <a:stretch>
            <a:fillRect/>
          </a:stretch>
        </p:blipFill>
        <p:spPr>
          <a:xfrm>
            <a:off x="4246528" y="2711197"/>
            <a:ext cx="2272813" cy="1771511"/>
          </a:xfrm>
          <a:prstGeom prst="rect">
            <a:avLst/>
          </a:prstGeom>
        </p:spPr>
      </p:pic>
    </p:spTree>
    <p:extLst>
      <p:ext uri="{BB962C8B-B14F-4D97-AF65-F5344CB8AC3E}">
        <p14:creationId xmlns:p14="http://schemas.microsoft.com/office/powerpoint/2010/main" val="45854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DA90D63A-434C-783F-C92D-28A7E5D94479}"/>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AD6329FD-00D4-5372-EB9D-81C5446D2F6E}"/>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585DAAEE-9322-6B41-EF0D-C9C2E1F20A71}"/>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3AFE85F1-B369-018E-4869-69B74D64F9A5}"/>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618AA796-2117-2371-095C-3FCEF7C9C504}"/>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14</a:t>
            </a:fld>
            <a:endParaRPr>
              <a:solidFill>
                <a:srgbClr val="000099"/>
              </a:solidFill>
            </a:endParaRPr>
          </a:p>
        </p:txBody>
      </p:sp>
      <p:sp>
        <p:nvSpPr>
          <p:cNvPr id="185" name="Google Shape;185;g2123eec48da_1_10">
            <a:extLst>
              <a:ext uri="{FF2B5EF4-FFF2-40B4-BE49-F238E27FC236}">
                <a16:creationId xmlns:a16="http://schemas.microsoft.com/office/drawing/2014/main" id="{46378FAA-0C48-7448-0031-FB6D0903E440}"/>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dirty="0">
                <a:solidFill>
                  <a:srgbClr val="FF0000"/>
                </a:solidFill>
                <a:latin typeface="Calibri"/>
                <a:ea typeface="Calibri"/>
                <a:cs typeface="Calibri"/>
                <a:sym typeface="Calibri"/>
              </a:rPr>
              <a:t>Power supply unit</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A829899D-64B7-4B81-271C-BFD466B6D39C}"/>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5E8F9D9D-3AAD-72B1-BD74-FC77C8EF9E8B}"/>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3E803745-5B64-C7DC-934F-954C2101F00B}"/>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02431DB5-83A7-9F5D-B853-9EFAF77682AC}"/>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4" name="TextBox 3">
            <a:extLst>
              <a:ext uri="{FF2B5EF4-FFF2-40B4-BE49-F238E27FC236}">
                <a16:creationId xmlns:a16="http://schemas.microsoft.com/office/drawing/2014/main" id="{904B0A7C-DD18-D87C-5F0F-C8C8500FE441}"/>
              </a:ext>
            </a:extLst>
          </p:cNvPr>
          <p:cNvSpPr txBox="1"/>
          <p:nvPr/>
        </p:nvSpPr>
        <p:spPr>
          <a:xfrm>
            <a:off x="1085942" y="1532992"/>
            <a:ext cx="3028858" cy="1477328"/>
          </a:xfrm>
          <a:prstGeom prst="rect">
            <a:avLst/>
          </a:prstGeom>
          <a:noFill/>
        </p:spPr>
        <p:txBody>
          <a:bodyPr wrap="square">
            <a:spAutoFit/>
          </a:bodyPr>
          <a:lstStyle/>
          <a:p>
            <a:pPr marL="0" indent="0">
              <a:buNone/>
            </a:pPr>
            <a:r>
              <a:rPr lang="en-US" sz="2000" b="1" dirty="0">
                <a:latin typeface="Times New Roman" panose="02020603050405020304" pitchFamily="18" charset="0"/>
                <a:cs typeface="Times New Roman" panose="02020603050405020304" pitchFamily="18" charset="0"/>
              </a:rPr>
              <a:t>7805 Voltage Regulator</a:t>
            </a:r>
          </a:p>
          <a:p>
            <a:pPr marL="0" indent="0">
              <a:buNone/>
            </a:pPr>
            <a:endParaRPr lang="en-US" b="1"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Three Terminals</a:t>
            </a:r>
          </a:p>
          <a:p>
            <a:r>
              <a:rPr lang="en-IN" sz="1400" dirty="0">
                <a:solidFill>
                  <a:srgbClr val="222222"/>
                </a:solidFill>
                <a:latin typeface="Times New Roman" panose="02020603050405020304" pitchFamily="18" charset="0"/>
                <a:cs typeface="Times New Roman" panose="02020603050405020304" pitchFamily="18" charset="0"/>
              </a:rPr>
              <a:t>Input voltage range 7V- 35V</a:t>
            </a:r>
            <a:endParaRPr lang="en-US"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Output voltage: 5V	</a:t>
            </a:r>
          </a:p>
          <a:p>
            <a:r>
              <a:rPr lang="en-US" sz="1400" dirty="0">
                <a:latin typeface="Times New Roman" panose="02020603050405020304" pitchFamily="18" charset="0"/>
                <a:cs typeface="Times New Roman" panose="02020603050405020304" pitchFamily="18" charset="0"/>
              </a:rPr>
              <a:t>Output Current :1A</a:t>
            </a:r>
          </a:p>
        </p:txBody>
      </p:sp>
      <p:pic>
        <p:nvPicPr>
          <p:cNvPr id="6" name="Picture 5">
            <a:extLst>
              <a:ext uri="{FF2B5EF4-FFF2-40B4-BE49-F238E27FC236}">
                <a16:creationId xmlns:a16="http://schemas.microsoft.com/office/drawing/2014/main" id="{8490C1AF-0F64-4644-51C2-8C7B7AAFD20F}"/>
              </a:ext>
            </a:extLst>
          </p:cNvPr>
          <p:cNvPicPr>
            <a:picLocks noChangeAspect="1"/>
          </p:cNvPicPr>
          <p:nvPr/>
        </p:nvPicPr>
        <p:blipFill>
          <a:blip r:embed="rId6"/>
          <a:stretch>
            <a:fillRect/>
          </a:stretch>
        </p:blipFill>
        <p:spPr>
          <a:xfrm>
            <a:off x="4828873" y="1425389"/>
            <a:ext cx="1607344" cy="1600200"/>
          </a:xfrm>
          <a:prstGeom prst="rect">
            <a:avLst/>
          </a:prstGeom>
        </p:spPr>
      </p:pic>
    </p:spTree>
    <p:extLst>
      <p:ext uri="{BB962C8B-B14F-4D97-AF65-F5344CB8AC3E}">
        <p14:creationId xmlns:p14="http://schemas.microsoft.com/office/powerpoint/2010/main" val="131221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58137A20-3F3F-5ABB-0FF3-510692766BC9}"/>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F9A38DE1-1042-1494-3121-5514AE182DF5}"/>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9F46CCF1-3C1A-E28E-B92C-AFC9336AAE0B}"/>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A93F1D21-DFFA-8804-2FE8-95A26B558297}"/>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AB52ADA3-D01E-C03D-6802-2BF4D61AD8E9}"/>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15</a:t>
            </a:fld>
            <a:endParaRPr>
              <a:solidFill>
                <a:srgbClr val="000099"/>
              </a:solidFill>
            </a:endParaRPr>
          </a:p>
        </p:txBody>
      </p:sp>
      <p:sp>
        <p:nvSpPr>
          <p:cNvPr id="185" name="Google Shape;185;g2123eec48da_1_10">
            <a:extLst>
              <a:ext uri="{FF2B5EF4-FFF2-40B4-BE49-F238E27FC236}">
                <a16:creationId xmlns:a16="http://schemas.microsoft.com/office/drawing/2014/main" id="{81350974-B8B4-3BC1-599B-CE9CE849166B}"/>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dirty="0">
                <a:solidFill>
                  <a:srgbClr val="FF0000"/>
                </a:solidFill>
                <a:latin typeface="Calibri"/>
                <a:ea typeface="Calibri"/>
                <a:cs typeface="Calibri"/>
                <a:sym typeface="Calibri"/>
              </a:rPr>
              <a:t>A</a:t>
            </a:r>
            <a:r>
              <a:rPr lang="en-IN" sz="2400" b="1" i="0" u="none" strike="noStrike" cap="none" dirty="0">
                <a:solidFill>
                  <a:srgbClr val="FF0000"/>
                </a:solidFill>
                <a:latin typeface="Calibri"/>
                <a:ea typeface="Calibri"/>
                <a:cs typeface="Calibri"/>
                <a:sym typeface="Calibri"/>
              </a:rPr>
              <a:t>rduino uno</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D3BD4B1F-6E1C-9884-8137-24E11B268CC5}"/>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DF59D994-713C-6455-CF3E-218FB512F38D}"/>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4250BE6F-8A6C-A0AC-662B-3956178C4FCE}"/>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0A0EB383-0884-5A8C-80C1-FB12291F7A9E}"/>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06F94197-DFBC-CA84-AEE1-4C493CC27BAA}"/>
              </a:ext>
            </a:extLst>
          </p:cNvPr>
          <p:cNvSpPr txBox="1"/>
          <p:nvPr/>
        </p:nvSpPr>
        <p:spPr>
          <a:xfrm>
            <a:off x="756398" y="802035"/>
            <a:ext cx="4716868" cy="2893100"/>
          </a:xfrm>
          <a:prstGeom prst="rect">
            <a:avLst/>
          </a:prstGeom>
          <a:noFill/>
        </p:spPr>
        <p:txBody>
          <a:bodyPr wrap="square">
            <a:spAutoFit/>
          </a:bodyPr>
          <a:lstStyle/>
          <a:p>
            <a:pPr marL="0" indent="0">
              <a:buNone/>
            </a:pPr>
            <a:r>
              <a:rPr lang="en-US" sz="1400" dirty="0">
                <a:solidFill>
                  <a:srgbClr val="202124"/>
                </a:solidFill>
                <a:latin typeface="Times New Roman" panose="02020603050405020304" pitchFamily="18" charset="0"/>
                <a:cs typeface="Times New Roman" panose="02020603050405020304" pitchFamily="18" charset="0"/>
              </a:rPr>
              <a:t>The Arduino Uno is a popular open-source microcontroller </a:t>
            </a:r>
            <a:r>
              <a:rPr lang="en-US" sz="1400" dirty="0" err="1">
                <a:solidFill>
                  <a:srgbClr val="202124"/>
                </a:solidFill>
                <a:latin typeface="Times New Roman" panose="02020603050405020304" pitchFamily="18" charset="0"/>
                <a:cs typeface="Times New Roman" panose="02020603050405020304" pitchFamily="18" charset="0"/>
              </a:rPr>
              <a:t>board.It's</a:t>
            </a:r>
            <a:r>
              <a:rPr lang="en-US" sz="1400" dirty="0">
                <a:solidFill>
                  <a:srgbClr val="202124"/>
                </a:solidFill>
                <a:latin typeface="Times New Roman" panose="02020603050405020304" pitchFamily="18" charset="0"/>
                <a:cs typeface="Times New Roman" panose="02020603050405020304" pitchFamily="18" charset="0"/>
              </a:rPr>
              <a:t> based on the ATmega328P microcontroller and has 14 digital I/O </a:t>
            </a:r>
            <a:r>
              <a:rPr lang="en-US" sz="1400" dirty="0" err="1">
                <a:solidFill>
                  <a:srgbClr val="202124"/>
                </a:solidFill>
                <a:latin typeface="Times New Roman" panose="02020603050405020304" pitchFamily="18" charset="0"/>
                <a:cs typeface="Times New Roman" panose="02020603050405020304" pitchFamily="18" charset="0"/>
              </a:rPr>
              <a:t>pins.The</a:t>
            </a:r>
            <a:r>
              <a:rPr lang="en-US" sz="1400" dirty="0">
                <a:solidFill>
                  <a:srgbClr val="202124"/>
                </a:solidFill>
                <a:latin typeface="Times New Roman" panose="02020603050405020304" pitchFamily="18" charset="0"/>
                <a:cs typeface="Times New Roman" panose="02020603050405020304" pitchFamily="18" charset="0"/>
              </a:rPr>
              <a:t> board is widely used in education, research, and industry due to its ease of use and flexibility.</a:t>
            </a:r>
          </a:p>
          <a:p>
            <a:pPr marL="0" indent="0">
              <a:buNone/>
            </a:pPr>
            <a:endParaRPr lang="en-US" sz="1400" dirty="0">
              <a:solidFill>
                <a:srgbClr val="202124"/>
              </a:solidFill>
              <a:latin typeface="Times New Roman" panose="02020603050405020304" pitchFamily="18" charset="0"/>
              <a:cs typeface="Times New Roman" panose="02020603050405020304" pitchFamily="18" charset="0"/>
            </a:endParaRPr>
          </a:p>
          <a:p>
            <a:pPr marL="0" indent="0">
              <a:buNone/>
            </a:pPr>
            <a:r>
              <a:rPr lang="en-US" sz="1400" b="1" dirty="0">
                <a:solidFill>
                  <a:srgbClr val="202124"/>
                </a:solidFill>
                <a:latin typeface="Times New Roman" panose="02020603050405020304" pitchFamily="18" charset="0"/>
                <a:cs typeface="Times New Roman" panose="02020603050405020304" pitchFamily="18" charset="0"/>
              </a:rPr>
              <a:t>SPECIFICATIONS:</a:t>
            </a:r>
          </a:p>
          <a:p>
            <a:r>
              <a:rPr lang="en-US" dirty="0">
                <a:latin typeface="Times New Roman" panose="02020603050405020304" pitchFamily="18" charset="0"/>
                <a:cs typeface="Times New Roman" panose="02020603050405020304" pitchFamily="18" charset="0"/>
              </a:rPr>
              <a:t>Processors: • CPU: ATmega328P 8-bit AVR RISC-based microcontroller operating at 16 MHz, capable of up to 20 MIPS • Memory: 32 KB flash memory (0.5 KB used by bootloader), 2 KB SRAM, 1 KB EEPROM • USB Interface: ATmega16U2 microcontroller for USB-to-serial communication • Operating Voltage: 5V (regulated), with input voltage range from 7–12V (via barrel jack or Vin pin) </a:t>
            </a:r>
            <a:endParaRPr lang="en-IN" sz="1400" dirty="0">
              <a:latin typeface="Times New Roman" panose="02020603050405020304" pitchFamily="18" charset="0"/>
              <a:cs typeface="Times New Roman" panose="02020603050405020304" pitchFamily="18" charset="0"/>
            </a:endParaRPr>
          </a:p>
        </p:txBody>
      </p:sp>
      <p:pic>
        <p:nvPicPr>
          <p:cNvPr id="5" name="Picture 2">
            <a:extLst>
              <a:ext uri="{FF2B5EF4-FFF2-40B4-BE49-F238E27FC236}">
                <a16:creationId xmlns:a16="http://schemas.microsoft.com/office/drawing/2014/main" id="{5B344114-4150-A3B8-DE58-3C3CC2033416}"/>
              </a:ext>
            </a:extLst>
          </p:cNvPr>
          <p:cNvPicPr>
            <a:picLocks noChangeAspect="1" noChangeArrowheads="1"/>
          </p:cNvPicPr>
          <p:nvPr/>
        </p:nvPicPr>
        <p:blipFill>
          <a:blip r:embed="rId6"/>
          <a:srcRect/>
          <a:stretch/>
        </p:blipFill>
        <p:spPr bwMode="auto">
          <a:xfrm>
            <a:off x="5506874" y="1402985"/>
            <a:ext cx="3147471" cy="2564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1524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E12B6E27-E239-5500-5C36-98339AD6DDE1}"/>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283B0E11-9F94-53C8-876B-8EEDB7B905D3}"/>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25032E95-7FA4-BFB4-B0C0-65A5087055EE}"/>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97413390-B6D1-8449-6894-E4CACD1BAA7D}"/>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F3B5F436-A2BB-6480-EA5B-592B6BBF36E7}"/>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16</a:t>
            </a:fld>
            <a:endParaRPr>
              <a:solidFill>
                <a:srgbClr val="000099"/>
              </a:solidFill>
            </a:endParaRPr>
          </a:p>
        </p:txBody>
      </p:sp>
      <p:sp>
        <p:nvSpPr>
          <p:cNvPr id="185" name="Google Shape;185;g2123eec48da_1_10">
            <a:extLst>
              <a:ext uri="{FF2B5EF4-FFF2-40B4-BE49-F238E27FC236}">
                <a16:creationId xmlns:a16="http://schemas.microsoft.com/office/drawing/2014/main" id="{5448C887-234F-6F97-107C-25F2C7B3F52E}"/>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dirty="0">
                <a:solidFill>
                  <a:srgbClr val="FF0000"/>
                </a:solidFill>
                <a:latin typeface="Calibri"/>
                <a:ea typeface="Calibri"/>
                <a:cs typeface="Calibri"/>
                <a:sym typeface="Calibri"/>
              </a:rPr>
              <a:t>APR VOICE MODULE &amp; SPEAKER</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2A85B5EE-658E-0D1E-D435-1CA3D463E284}"/>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ABF3C9A3-425D-5695-86E2-FAAAB4498A0B}"/>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7AA95E02-CAEB-EEAC-C8AB-B1BDA10FBA44}"/>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48DD791A-6E4A-8A7C-73B6-1338BDD2F544}"/>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A447F253-97C9-65BC-ABA0-205581D9C9F9}"/>
              </a:ext>
            </a:extLst>
          </p:cNvPr>
          <p:cNvSpPr txBox="1"/>
          <p:nvPr/>
        </p:nvSpPr>
        <p:spPr>
          <a:xfrm>
            <a:off x="668719" y="703986"/>
            <a:ext cx="5135389" cy="2966261"/>
          </a:xfrm>
          <a:prstGeom prst="rect">
            <a:avLst/>
          </a:prstGeom>
          <a:noFill/>
        </p:spPr>
        <p:txBody>
          <a:bodyPr wrap="square">
            <a:spAutoFit/>
          </a:bodyPr>
          <a:lstStyle/>
          <a:p>
            <a:pPr indent="342900" algn="just">
              <a:lnSpc>
                <a:spcPct val="150000"/>
              </a:lnSpc>
              <a:spcAft>
                <a:spcPts val="750"/>
              </a:spcAft>
              <a:buNone/>
            </a:pPr>
            <a:r>
              <a:rPr lang="en-IN" sz="1400" dirty="0">
                <a:latin typeface="Times New Roman" panose="02020603050405020304" pitchFamily="18" charset="0"/>
                <a:ea typeface="Calibri" panose="020F0502020204030204" pitchFamily="34" charset="0"/>
                <a:cs typeface="Times New Roman" panose="02020603050405020304" pitchFamily="18" charset="0"/>
              </a:rPr>
              <a:t>APR9600 is a low-cost high performance sound record/replay IC incorporating flash analogue storage technique. Recorded sound is retained even after power supply is removed from the module. The replayed sound exhibits high quality with a low noise level. Sampling rate for a 60 second recording period is 4.2 kHz that gives a sound record/replay bandwidth of 20Hz to 2.1 kHz. However, by changing an oscillation resistor, a sampling rate as high as 8.0 kHz can be achieved. This shortens the total length of sound recording to 32 seconds.</a:t>
            </a:r>
            <a:endParaRPr lang="en-IN" sz="1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Apr33A3 Voice Playback 8 Channel With Speaker">
            <a:extLst>
              <a:ext uri="{FF2B5EF4-FFF2-40B4-BE49-F238E27FC236}">
                <a16:creationId xmlns:a16="http://schemas.microsoft.com/office/drawing/2014/main" id="{566CCEB7-B71F-F19F-8C42-8F35236E40E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2270" b="26525"/>
          <a:stretch/>
        </p:blipFill>
        <p:spPr bwMode="auto">
          <a:xfrm rot="16200000">
            <a:off x="5450536" y="1611750"/>
            <a:ext cx="3749578" cy="1919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271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pic>
        <p:nvPicPr>
          <p:cNvPr id="181" name="Google Shape;181;g2123eec48da_1_10"/>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17</a:t>
            </a:fld>
            <a:endParaRPr>
              <a:solidFill>
                <a:srgbClr val="000099"/>
              </a:solidFill>
            </a:endParaRPr>
          </a:p>
        </p:txBody>
      </p:sp>
      <p:sp>
        <p:nvSpPr>
          <p:cNvPr id="185" name="Google Shape;185;g2123eec48da_1_10"/>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i="0" u="none" strike="noStrike" cap="none" dirty="0">
                <a:solidFill>
                  <a:srgbClr val="FF0000"/>
                </a:solidFill>
                <a:latin typeface="Calibri"/>
                <a:ea typeface="Calibri"/>
                <a:cs typeface="Calibri"/>
                <a:sym typeface="Calibri"/>
              </a:rPr>
              <a:t>Software Requirements</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0" marR="0" lvl="0" indent="0" algn="just" rtl="0">
              <a:lnSpc>
                <a:spcPct val="100000"/>
              </a:lnSpc>
              <a:spcBef>
                <a:spcPts val="0"/>
              </a:spcBef>
              <a:spcAft>
                <a:spcPts val="0"/>
              </a:spcAft>
              <a:buClr>
                <a:srgbClr val="000000"/>
              </a:buClr>
              <a:buSzPts val="2000"/>
              <a:buFont typeface="Arial"/>
              <a:buNone/>
            </a:pPr>
            <a:endParaRPr sz="2000" b="1" i="0" u="none" strike="noStrike" cap="none" dirty="0">
              <a:solidFill>
                <a:srgbClr val="C00000"/>
              </a:solidFill>
              <a:latin typeface="Verdana"/>
              <a:ea typeface="Verdana"/>
              <a:cs typeface="Verdana"/>
              <a:sym typeface="Verdana"/>
            </a:endParaRPr>
          </a:p>
          <a:p>
            <a:pPr marL="0" marR="0" lvl="0" indent="0" algn="just" rtl="0">
              <a:lnSpc>
                <a:spcPct val="100000"/>
              </a:lnSpc>
              <a:spcBef>
                <a:spcPts val="0"/>
              </a:spcBef>
              <a:spcAft>
                <a:spcPts val="0"/>
              </a:spcAft>
              <a:buClr>
                <a:srgbClr val="000000"/>
              </a:buClr>
              <a:buSzPts val="2000"/>
              <a:buFont typeface="Arial"/>
              <a:buNone/>
            </a:pPr>
            <a:endParaRPr sz="2000" b="1" dirty="0">
              <a:solidFill>
                <a:srgbClr val="C00000"/>
              </a:solidFill>
              <a:latin typeface="Verdana"/>
              <a:ea typeface="Verdana"/>
              <a:cs typeface="Verdana"/>
              <a:sym typeface="Verdana"/>
            </a:endParaRPr>
          </a:p>
          <a:p>
            <a:pPr marL="285750" lvl="0" indent="-285750">
              <a:buFont typeface="Arial" panose="020B0604020202020204" pitchFamily="34" charset="0"/>
              <a:buChar char="•"/>
            </a:pPr>
            <a:r>
              <a:rPr lang="en-US" sz="1800" dirty="0">
                <a:latin typeface="Times New Roman" pitchFamily="18"/>
                <a:cs typeface="Times New Roman" pitchFamily="18"/>
              </a:rPr>
              <a:t>TOOL	: MATLAB 2014a</a:t>
            </a:r>
          </a:p>
          <a:p>
            <a:pPr lvl="0"/>
            <a:endParaRPr lang="en-US" sz="1800" dirty="0">
              <a:latin typeface="Times New Roman" pitchFamily="18"/>
              <a:cs typeface="Times New Roman" pitchFamily="18"/>
            </a:endParaRPr>
          </a:p>
          <a:p>
            <a:pPr marL="285750" lvl="0" indent="-285750">
              <a:buFont typeface="Arial" panose="020B0604020202020204" pitchFamily="34" charset="0"/>
              <a:buChar char="•"/>
            </a:pPr>
            <a:r>
              <a:rPr lang="en-US" sz="1800" dirty="0">
                <a:latin typeface="Times New Roman" pitchFamily="18"/>
                <a:cs typeface="Times New Roman" pitchFamily="18"/>
              </a:rPr>
              <a:t>TOOL BOX	: Image Processing Tool Box</a:t>
            </a:r>
          </a:p>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Tree>
    <p:extLst>
      <p:ext uri="{BB962C8B-B14F-4D97-AF65-F5344CB8AC3E}">
        <p14:creationId xmlns:p14="http://schemas.microsoft.com/office/powerpoint/2010/main" val="61625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B0BBC41B-12EE-FBC8-174C-E946109DE2CF}"/>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2C2C4CCC-A469-D360-6E62-E9EA63355E89}"/>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83EA3FB3-5553-169D-9C3C-09642E257978}"/>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710E1B79-3E09-9AF0-9E88-6C34D16CA09E}"/>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28DD0636-1B31-D933-B22F-AA3461FDA9E0}"/>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18</a:t>
            </a:fld>
            <a:endParaRPr>
              <a:solidFill>
                <a:srgbClr val="000099"/>
              </a:solidFill>
            </a:endParaRPr>
          </a:p>
        </p:txBody>
      </p:sp>
      <p:pic>
        <p:nvPicPr>
          <p:cNvPr id="186" name="Google Shape;186;g2123eec48da_1_10">
            <a:extLst>
              <a:ext uri="{FF2B5EF4-FFF2-40B4-BE49-F238E27FC236}">
                <a16:creationId xmlns:a16="http://schemas.microsoft.com/office/drawing/2014/main" id="{2E4054A6-C8B8-CA2C-4B17-89011A4082A3}"/>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BCFE46B9-A89D-0C52-1650-D1BA88DE6506}"/>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924B2EF1-4752-31A3-B9F7-1FC359673E32}"/>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BD4F7AEA-1B8F-35B6-3018-73174E0EFE0A}"/>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4" name="TextBox 3">
            <a:extLst>
              <a:ext uri="{FF2B5EF4-FFF2-40B4-BE49-F238E27FC236}">
                <a16:creationId xmlns:a16="http://schemas.microsoft.com/office/drawing/2014/main" id="{4361E8E4-D42C-0466-EF1F-311C676C761E}"/>
              </a:ext>
            </a:extLst>
          </p:cNvPr>
          <p:cNvSpPr txBox="1"/>
          <p:nvPr/>
        </p:nvSpPr>
        <p:spPr>
          <a:xfrm>
            <a:off x="2177439" y="2298994"/>
            <a:ext cx="4578722" cy="646331"/>
          </a:xfrm>
          <a:prstGeom prst="rect">
            <a:avLst/>
          </a:prstGeom>
          <a:noFill/>
        </p:spPr>
        <p:txBody>
          <a:bodyPr wrap="square">
            <a:spAutoFit/>
          </a:bodyPr>
          <a:lstStyle/>
          <a:p>
            <a:pPr lvl="1" algn="ctr"/>
            <a:r>
              <a:rPr lang="en-US" sz="3600" b="1" dirty="0">
                <a:solidFill>
                  <a:srgbClr val="FF0000"/>
                </a:solidFill>
                <a:latin typeface="Trebuchet MS" panose="020B0603020202020204" pitchFamily="34" charset="0"/>
              </a:rPr>
              <a:t>MATLAB</a:t>
            </a:r>
            <a:endParaRPr lang="en-US" sz="3600" dirty="0">
              <a:solidFill>
                <a:srgbClr val="FF0000"/>
              </a:solidFill>
            </a:endParaRPr>
          </a:p>
        </p:txBody>
      </p:sp>
    </p:spTree>
    <p:extLst>
      <p:ext uri="{BB962C8B-B14F-4D97-AF65-F5344CB8AC3E}">
        <p14:creationId xmlns:p14="http://schemas.microsoft.com/office/powerpoint/2010/main" val="3027601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2B9C9420-12A5-C0C5-39B4-3496AED012E7}"/>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0B472810-81C9-91F5-1CA1-6DFC88B587D0}"/>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7EFA2827-9F3E-4485-58F6-F0D63D3650DE}"/>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78CB259D-1099-2CDA-3A05-9591F9267129}"/>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293B72EB-F8F0-1FC2-AC69-BCB851960E5C}"/>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19</a:t>
            </a:fld>
            <a:endParaRPr>
              <a:solidFill>
                <a:srgbClr val="000099"/>
              </a:solidFill>
            </a:endParaRPr>
          </a:p>
        </p:txBody>
      </p:sp>
      <p:sp>
        <p:nvSpPr>
          <p:cNvPr id="185" name="Google Shape;185;g2123eec48da_1_10">
            <a:extLst>
              <a:ext uri="{FF2B5EF4-FFF2-40B4-BE49-F238E27FC236}">
                <a16:creationId xmlns:a16="http://schemas.microsoft.com/office/drawing/2014/main" id="{89DAE3DF-8D7B-998E-D09A-B157CB05F791}"/>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dirty="0">
                <a:solidFill>
                  <a:srgbClr val="FF0000"/>
                </a:solidFill>
                <a:latin typeface="Times New Roman" panose="02020603050405020304" pitchFamily="18" charset="0"/>
                <a:cs typeface="Times New Roman" panose="02020603050405020304" pitchFamily="18" charset="0"/>
              </a:rPr>
              <a:t>MODULES</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47055372-EDCC-ACB8-6793-330E96ED45A6}"/>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91443810-F7E2-275D-D9C7-98E95321475B}"/>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5815C82E-0813-C9FB-CC8C-0BFD9CABFFDC}"/>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97BFF6B3-CC8A-F225-E86E-9B73B4586B1C}"/>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4" name="TextBox 3">
            <a:extLst>
              <a:ext uri="{FF2B5EF4-FFF2-40B4-BE49-F238E27FC236}">
                <a16:creationId xmlns:a16="http://schemas.microsoft.com/office/drawing/2014/main" id="{78FBA36F-0E3C-FA29-BE05-697016BFC7EC}"/>
              </a:ext>
            </a:extLst>
          </p:cNvPr>
          <p:cNvSpPr txBox="1"/>
          <p:nvPr/>
        </p:nvSpPr>
        <p:spPr>
          <a:xfrm>
            <a:off x="1253938" y="1525447"/>
            <a:ext cx="4578722" cy="1319400"/>
          </a:xfrm>
          <a:prstGeom prst="rect">
            <a:avLst/>
          </a:prstGeom>
          <a:noFill/>
        </p:spPr>
        <p:txBody>
          <a:bodyPr wrap="square">
            <a:spAutoFit/>
          </a:bodyPr>
          <a:lstStyle/>
          <a:p>
            <a:pPr marL="285750" lvl="1" indent="-285750">
              <a:lnSpc>
                <a:spcPct val="200000"/>
              </a:lnSpc>
              <a:buFont typeface="Wingdings" panose="05000000000000000000" pitchFamily="2" charset="2"/>
              <a:buChar char="v"/>
            </a:pPr>
            <a:r>
              <a:rPr lang="en-US" sz="1400" dirty="0">
                <a:latin typeface="Times New Roman" panose="02020603050405020304" pitchFamily="18" charset="0"/>
                <a:cs typeface="Times New Roman" panose="02020603050405020304" pitchFamily="18" charset="0"/>
              </a:rPr>
              <a:t>IMAGE ACQUISITION </a:t>
            </a:r>
          </a:p>
          <a:p>
            <a:pPr marL="285750" lvl="1" indent="-285750">
              <a:lnSpc>
                <a:spcPct val="200000"/>
              </a:lnSpc>
              <a:buFont typeface="Wingdings" panose="05000000000000000000" pitchFamily="2" charset="2"/>
              <a:buChar char="v"/>
            </a:pPr>
            <a:r>
              <a:rPr lang="en-US" sz="1400" dirty="0">
                <a:latin typeface="Times New Roman" panose="02020603050405020304" pitchFamily="18" charset="0"/>
                <a:cs typeface="Times New Roman" panose="02020603050405020304" pitchFamily="18" charset="0"/>
              </a:rPr>
              <a:t>IMAGE PRE-PROCESSING</a:t>
            </a:r>
          </a:p>
          <a:p>
            <a:pPr marL="285750" lvl="1" indent="-285750">
              <a:lnSpc>
                <a:spcPct val="200000"/>
              </a:lnSpc>
              <a:buFont typeface="Wingdings" panose="05000000000000000000" pitchFamily="2" charset="2"/>
              <a:buChar char="v"/>
            </a:pPr>
            <a:r>
              <a:rPr lang="en-US" sz="1400" dirty="0">
                <a:latin typeface="Times New Roman" panose="02020603050405020304" pitchFamily="18" charset="0"/>
                <a:cs typeface="Times New Roman" panose="02020603050405020304" pitchFamily="18" charset="0"/>
              </a:rPr>
              <a:t>IMAGE ANALYSIS</a:t>
            </a:r>
          </a:p>
        </p:txBody>
      </p:sp>
    </p:spTree>
    <p:extLst>
      <p:ext uri="{BB962C8B-B14F-4D97-AF65-F5344CB8AC3E}">
        <p14:creationId xmlns:p14="http://schemas.microsoft.com/office/powerpoint/2010/main" val="1942976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A2899DDA-D5B4-A0B5-7726-F6BB6C5AF8C8}"/>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881D8DE3-4D09-38D2-9365-6F655C99A30E}"/>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65E46A36-AB86-CB88-CB08-302EAF05C7AE}"/>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B45EEFA4-0B02-40F4-0515-6321FF72D258}"/>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28209F32-7CE9-EFFE-5296-D76F458BF672}"/>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20</a:t>
            </a:fld>
            <a:endParaRPr>
              <a:solidFill>
                <a:srgbClr val="000099"/>
              </a:solidFill>
            </a:endParaRPr>
          </a:p>
        </p:txBody>
      </p:sp>
      <p:sp>
        <p:nvSpPr>
          <p:cNvPr id="185" name="Google Shape;185;g2123eec48da_1_10">
            <a:extLst>
              <a:ext uri="{FF2B5EF4-FFF2-40B4-BE49-F238E27FC236}">
                <a16:creationId xmlns:a16="http://schemas.microsoft.com/office/drawing/2014/main" id="{17B619EA-43D5-7BCD-D2F3-DDD67123E165}"/>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dirty="0">
                <a:solidFill>
                  <a:srgbClr val="FF0000"/>
                </a:solidFill>
                <a:latin typeface="Times New Roman" panose="02020603050405020304" pitchFamily="18" charset="0"/>
                <a:cs typeface="Times New Roman" panose="02020603050405020304" pitchFamily="18" charset="0"/>
              </a:rPr>
              <a:t>IMAGE ACQUISITION</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2DD94901-8835-AA32-7D11-AF3DC8AD605C}"/>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46833A9A-438D-DBBA-7463-0CD97ACC1D6F}"/>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F35C64C9-CE04-6ACA-EDAB-03C00A4EE50E}"/>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B9899E9D-D5C0-B767-B0EE-0F2D296259B1}"/>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3" name="TextBox 2">
            <a:extLst>
              <a:ext uri="{FF2B5EF4-FFF2-40B4-BE49-F238E27FC236}">
                <a16:creationId xmlns:a16="http://schemas.microsoft.com/office/drawing/2014/main" id="{59893DBD-3B18-DBC6-0FFE-DBE52D9AFF54}"/>
              </a:ext>
            </a:extLst>
          </p:cNvPr>
          <p:cNvSpPr txBox="1"/>
          <p:nvPr/>
        </p:nvSpPr>
        <p:spPr>
          <a:xfrm>
            <a:off x="317900" y="778280"/>
            <a:ext cx="7539741" cy="32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Image Acquisition is the first step in any image processing system. The general aim of any image acquisition is to transform an optical image (real-world data) into an array of numerical data which could be later manipulated on a computer.</a:t>
            </a:r>
          </a:p>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Image Acquisition is achieved by suitable camera. We use different cameras for different application. </a:t>
            </a:r>
          </a:p>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If we need an X-Ray image, we use a camera (film) which is sensitive to </a:t>
            </a:r>
            <a:r>
              <a:rPr lang="en-US" sz="1400" dirty="0" err="1">
                <a:latin typeface="Times New Roman" panose="02020603050405020304" pitchFamily="18" charset="0"/>
                <a:cs typeface="Times New Roman" panose="02020603050405020304" pitchFamily="18" charset="0"/>
              </a:rPr>
              <a:t>XRays</a:t>
            </a:r>
            <a:r>
              <a:rPr lang="en-US" sz="1400" dirty="0">
                <a:latin typeface="Times New Roman" panose="02020603050405020304" pitchFamily="18"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If we want Infra Red image, we use cameras which are sensitive to InfraRed radiations.</a:t>
            </a:r>
          </a:p>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 image is captured by a sensor (</a:t>
            </a:r>
            <a:r>
              <a:rPr lang="en-US" sz="1400" dirty="0" err="1">
                <a:latin typeface="Times New Roman" panose="02020603050405020304" pitchFamily="18" charset="0"/>
                <a:cs typeface="Times New Roman" panose="02020603050405020304" pitchFamily="18" charset="0"/>
              </a:rPr>
              <a:t>eg.</a:t>
            </a:r>
            <a:r>
              <a:rPr lang="en-US" sz="1400" dirty="0">
                <a:latin typeface="Times New Roman" panose="02020603050405020304" pitchFamily="18" charset="0"/>
                <a:cs typeface="Times New Roman" panose="02020603050405020304" pitchFamily="18" charset="0"/>
              </a:rPr>
              <a:t> Camera), and digitized if the output of the camera or sensor is not already in digital form, using analogue-to-digital convertor</a:t>
            </a:r>
          </a:p>
          <a:p>
            <a:pPr algn="just">
              <a:lnSpc>
                <a:spcPct val="150000"/>
              </a:lnSpc>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913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C396DB2E-D761-E3B6-2399-8799CC8FA305}"/>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A78396C3-826C-6344-0D44-6EC885DA4CC5}"/>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37998C23-A887-5D4F-AF10-ABDDFB89A256}"/>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B2C6C558-9E2E-D768-CDF4-0681FE5346F6}"/>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801EA63C-4502-465B-2BE6-F24E6938EDAB}"/>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21</a:t>
            </a:fld>
            <a:endParaRPr>
              <a:solidFill>
                <a:srgbClr val="000099"/>
              </a:solidFill>
            </a:endParaRPr>
          </a:p>
        </p:txBody>
      </p:sp>
      <p:sp>
        <p:nvSpPr>
          <p:cNvPr id="185" name="Google Shape;185;g2123eec48da_1_10">
            <a:extLst>
              <a:ext uri="{FF2B5EF4-FFF2-40B4-BE49-F238E27FC236}">
                <a16:creationId xmlns:a16="http://schemas.microsoft.com/office/drawing/2014/main" id="{76A3C6C5-6ECD-BDBF-92BD-66B337A72F9A}"/>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dirty="0">
                <a:solidFill>
                  <a:srgbClr val="FF0000"/>
                </a:solidFill>
                <a:latin typeface="Times New Roman" panose="02020603050405020304" pitchFamily="18" charset="0"/>
                <a:cs typeface="Times New Roman" panose="02020603050405020304" pitchFamily="18" charset="0"/>
              </a:rPr>
              <a:t>IMAGE PRE-PROCESSING</a:t>
            </a:r>
            <a:endParaRPr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7CAE0018-D62B-486F-F318-7DB222C7DFF1}"/>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0E6DA67E-81DA-8381-1F6F-0BF87D59B286}"/>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82343DFB-EDFF-3070-B3CE-44664E1C40F4}"/>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F72504EC-DFFC-66DC-50A3-B231B4140EDA}"/>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4" name="TextBox 3">
            <a:extLst>
              <a:ext uri="{FF2B5EF4-FFF2-40B4-BE49-F238E27FC236}">
                <a16:creationId xmlns:a16="http://schemas.microsoft.com/office/drawing/2014/main" id="{746B801A-B893-BFE1-11FD-38BC2ACBB91E}"/>
              </a:ext>
            </a:extLst>
          </p:cNvPr>
          <p:cNvSpPr txBox="1"/>
          <p:nvPr/>
        </p:nvSpPr>
        <p:spPr>
          <a:xfrm>
            <a:off x="317900" y="1248115"/>
            <a:ext cx="7535183" cy="231582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Image preprocessing are the steps taken to format images before they are used by model training and inference. This includes, but is not limited to, resizing, orienting, and color corrections</a:t>
            </a:r>
          </a:p>
          <a:p>
            <a:pPr marL="285750" indent="-285750" algn="just">
              <a:lnSpc>
                <a:spcPct val="150000"/>
              </a:lnSpc>
              <a:buFont typeface="Arial" panose="020B0604020202020204" pitchFamily="34" charset="0"/>
              <a:buChar char="•"/>
            </a:pPr>
            <a:endParaRPr lang="en-US" sz="14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 aim of pre-processing is an improvement of the image data that suppresses unwilling distortions or enhances some image features important for further processing, although geometric transformations of images (e.g. rotation, scaling, translation) are classified among pre-processing methods here since similar </a:t>
            </a:r>
            <a:endParaRPr lang="en-IN"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3838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3C142143-E134-352D-4605-5BD386FA7A94}"/>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D8FD7A26-89C0-8B8E-6EFF-E3A4903AC7DE}"/>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D0C00051-FF85-66C8-C0AA-7975F62127BD}"/>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4ECE5D97-7B9E-3D0E-2734-13A7E1320B9A}"/>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225171BE-7923-39C6-44DD-F0BD0F8DDCDA}"/>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22</a:t>
            </a:fld>
            <a:endParaRPr>
              <a:solidFill>
                <a:srgbClr val="000099"/>
              </a:solidFill>
            </a:endParaRPr>
          </a:p>
        </p:txBody>
      </p:sp>
      <p:sp>
        <p:nvSpPr>
          <p:cNvPr id="185" name="Google Shape;185;g2123eec48da_1_10">
            <a:extLst>
              <a:ext uri="{FF2B5EF4-FFF2-40B4-BE49-F238E27FC236}">
                <a16:creationId xmlns:a16="http://schemas.microsoft.com/office/drawing/2014/main" id="{05FAA921-9C32-A703-04EB-C5E474E07FA3}"/>
              </a:ext>
            </a:extLst>
          </p:cNvPr>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dirty="0">
                <a:solidFill>
                  <a:srgbClr val="FF0000"/>
                </a:solidFill>
                <a:latin typeface="Times New Roman" panose="02020603050405020304" pitchFamily="18" charset="0"/>
                <a:cs typeface="Times New Roman" panose="02020603050405020304" pitchFamily="18" charset="0"/>
              </a:rPr>
              <a:t>IMAGE  ANALYSIS</a:t>
            </a:r>
            <a:endParaRPr lang="en-US"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128B70B8-F032-C67C-806C-846119C02276}"/>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52D8D4D4-F004-0170-FB64-4C8EE9A4247F}"/>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1FDE1A36-6725-E17B-F451-71CB1CF0C201}"/>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3E9A9186-B3C9-13EF-B20E-AC105C7C2F42}"/>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4" name="TextBox 3">
            <a:extLst>
              <a:ext uri="{FF2B5EF4-FFF2-40B4-BE49-F238E27FC236}">
                <a16:creationId xmlns:a16="http://schemas.microsoft.com/office/drawing/2014/main" id="{765C3136-4ADB-7CBC-7C7B-F1F2A4DACFFD}"/>
              </a:ext>
            </a:extLst>
          </p:cNvPr>
          <p:cNvSpPr txBox="1"/>
          <p:nvPr/>
        </p:nvSpPr>
        <p:spPr>
          <a:xfrm>
            <a:off x="317900" y="1248115"/>
            <a:ext cx="7535183" cy="166949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Image analysis is the extraction of meaningful information from images; mainly from digital images by means of digital image processing techniques. </a:t>
            </a:r>
          </a:p>
          <a:p>
            <a:pPr marL="285750" indent="-285750" algn="just">
              <a:lnSpc>
                <a:spcPct val="150000"/>
              </a:lnSpc>
              <a:buFont typeface="Arial" panose="020B0604020202020204" pitchFamily="34" charset="0"/>
              <a:buChar char="•"/>
            </a:pPr>
            <a:endParaRPr lang="en-US" sz="14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Image analysis tasks can be as simple as reading bar coded tags or as sophisticated as identifying a person from their face.</a:t>
            </a:r>
            <a:endParaRPr lang="en-IN"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6798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32"/>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403" name="Google Shape;403;p32"/>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404" name="Google Shape;404;p32"/>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405" name="Google Shape;405;p32"/>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406" name="Google Shape;406;p32"/>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23</a:t>
            </a:fld>
            <a:endParaRPr>
              <a:solidFill>
                <a:srgbClr val="000099"/>
              </a:solidFill>
            </a:endParaRPr>
          </a:p>
        </p:txBody>
      </p:sp>
      <p:sp>
        <p:nvSpPr>
          <p:cNvPr id="407" name="Google Shape;407;p32"/>
          <p:cNvSpPr txBox="1"/>
          <p:nvPr/>
        </p:nvSpPr>
        <p:spPr>
          <a:xfrm>
            <a:off x="107504" y="68722"/>
            <a:ext cx="8336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IN" sz="2400" b="1" dirty="0">
                <a:solidFill>
                  <a:srgbClr val="FF0000"/>
                </a:solidFill>
                <a:latin typeface="Calibri"/>
                <a:ea typeface="Calibri"/>
                <a:cs typeface="Calibri"/>
                <a:sym typeface="Calibri"/>
              </a:rPr>
              <a:t>Conclusion</a:t>
            </a:r>
            <a:endParaRPr lang="en-IN" sz="2400" b="1" i="0" u="none" strike="noStrike" cap="none" dirty="0">
              <a:solidFill>
                <a:srgbClr val="FF0000"/>
              </a:solidFill>
              <a:latin typeface="Calibri"/>
              <a:ea typeface="Calibri"/>
              <a:cs typeface="Calibri"/>
              <a:sym typeface="Calibri"/>
            </a:endParaRPr>
          </a:p>
        </p:txBody>
      </p:sp>
      <p:pic>
        <p:nvPicPr>
          <p:cNvPr id="408" name="Google Shape;408;p32"/>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2" name="Google Shape;98;p1"/>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13" name="Google Shape;187;g2123eec48da_1_10"/>
          <p:cNvSpPr/>
          <p:nvPr/>
        </p:nvSpPr>
        <p:spPr>
          <a:xfrm>
            <a:off x="212700" y="703989"/>
            <a:ext cx="8718600" cy="3530132"/>
          </a:xfrm>
          <a:prstGeom prst="rect">
            <a:avLst/>
          </a:prstGeom>
          <a:noFill/>
          <a:ln>
            <a:noFill/>
          </a:ln>
        </p:spPr>
        <p:txBody>
          <a:bodyPr spcFirstLastPara="1" wrap="square" lIns="91425" tIns="45700" rIns="91425" bIns="45700" anchor="t" anchorCtr="0">
            <a:noAutofit/>
          </a:bodyPr>
          <a:lstStyle/>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system successfully handles multi-pose detection (front, left, right, down, and up poses), overcoming challenges related to facial orientation, occlusion, and lighting.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use of YOLO-V5 allows for real-time face detection and matching with high precision, making it suitable for applications in security, surveillance, and biometric authentication systems.</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This project validates the effectiveness of deep learning models, specifically YOLO-V5, for handling diverse facial poses, ensuring robustness in face recognition systems. </a:t>
            </a:r>
          </a:p>
          <a:p>
            <a:pPr marL="285750" indent="-285750" algn="just">
              <a:lnSpc>
                <a:spcPct val="15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integration of MATLAB for image processing further enhances the system’s adaptability and real-world implementation.</a:t>
            </a:r>
          </a:p>
          <a:p>
            <a:pPr marL="285750" lvl="0" indent="-285750" algn="just">
              <a:spcBef>
                <a:spcPts val="1000"/>
              </a:spcBef>
              <a:buClr>
                <a:srgbClr val="C00000"/>
              </a:buClr>
              <a:buSzPts val="2430"/>
              <a:buFont typeface="Arial" panose="020B0604020202020204" pitchFamily="34" charset="0"/>
              <a:buChar char="•"/>
            </a:pPr>
            <a:endParaRPr lang="en-US" sz="1600" dirty="0">
              <a:solidFill>
                <a:srgbClr val="000066"/>
              </a:solidFill>
              <a:latin typeface="Verdana"/>
              <a:ea typeface="Verdana"/>
              <a:cs typeface="Verdana"/>
              <a:sym typeface="Verdana"/>
            </a:endParaRPr>
          </a:p>
        </p:txBody>
      </p:sp>
    </p:spTree>
    <p:extLst>
      <p:ext uri="{BB962C8B-B14F-4D97-AF65-F5344CB8AC3E}">
        <p14:creationId xmlns:p14="http://schemas.microsoft.com/office/powerpoint/2010/main" val="3613254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35EBE9F0-E5E3-CD8C-0CDC-EEE4C5FEB36D}"/>
            </a:ext>
          </a:extLst>
        </p:cNvPr>
        <p:cNvGrpSpPr/>
        <p:nvPr/>
      </p:nvGrpSpPr>
      <p:grpSpPr>
        <a:xfrm>
          <a:off x="0" y="0"/>
          <a:ext cx="0" cy="0"/>
          <a:chOff x="0" y="0"/>
          <a:chExt cx="0" cy="0"/>
        </a:xfrm>
      </p:grpSpPr>
      <p:pic>
        <p:nvPicPr>
          <p:cNvPr id="181" name="Google Shape;181;g2123eec48da_1_10">
            <a:extLst>
              <a:ext uri="{FF2B5EF4-FFF2-40B4-BE49-F238E27FC236}">
                <a16:creationId xmlns:a16="http://schemas.microsoft.com/office/drawing/2014/main" id="{A501EAC2-1DE8-EBBA-6BC8-775A6B6A07D3}"/>
              </a:ext>
            </a:extLst>
          </p:cNvPr>
          <p:cNvPicPr preferRelativeResize="0"/>
          <p:nvPr/>
        </p:nvPicPr>
        <p:blipFill rotWithShape="1">
          <a:blip r:embed="rId3">
            <a:alphaModFix/>
          </a:blip>
          <a:srcRect/>
          <a:stretch/>
        </p:blipFill>
        <p:spPr>
          <a:xfrm>
            <a:off x="-2639" y="4821728"/>
            <a:ext cx="9148420" cy="316432"/>
          </a:xfrm>
          <a:prstGeom prst="rect">
            <a:avLst/>
          </a:prstGeom>
          <a:noFill/>
          <a:ln>
            <a:noFill/>
          </a:ln>
        </p:spPr>
      </p:pic>
      <p:pic>
        <p:nvPicPr>
          <p:cNvPr id="182" name="Google Shape;182;g2123eec48da_1_10">
            <a:extLst>
              <a:ext uri="{FF2B5EF4-FFF2-40B4-BE49-F238E27FC236}">
                <a16:creationId xmlns:a16="http://schemas.microsoft.com/office/drawing/2014/main" id="{92E83C1A-4F2E-3629-288F-62F0237EF9CE}"/>
              </a:ext>
            </a:extLst>
          </p:cNvPr>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183" name="Google Shape;183;g2123eec48da_1_10">
            <a:extLst>
              <a:ext uri="{FF2B5EF4-FFF2-40B4-BE49-F238E27FC236}">
                <a16:creationId xmlns:a16="http://schemas.microsoft.com/office/drawing/2014/main" id="{7E7459BE-4194-B660-B4F4-D8C377E9B409}"/>
              </a:ext>
            </a:extLst>
          </p:cNvPr>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184" name="Google Shape;184;g2123eec48da_1_10">
            <a:extLst>
              <a:ext uri="{FF2B5EF4-FFF2-40B4-BE49-F238E27FC236}">
                <a16:creationId xmlns:a16="http://schemas.microsoft.com/office/drawing/2014/main" id="{00607436-CC6B-ABB2-DD18-1A90E85FFC5D}"/>
              </a:ext>
            </a:extLst>
          </p:cNvPr>
          <p:cNvSpPr txBox="1">
            <a:spLocks noGrp="1"/>
          </p:cNvSpPr>
          <p:nvPr>
            <p:ph type="sldNum" idx="12"/>
          </p:nvPr>
        </p:nvSpPr>
        <p:spPr>
          <a:xfrm>
            <a:off x="6889615" y="4835440"/>
            <a:ext cx="2133600" cy="273900"/>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24</a:t>
            </a:fld>
            <a:endParaRPr>
              <a:solidFill>
                <a:srgbClr val="000099"/>
              </a:solidFill>
            </a:endParaRPr>
          </a:p>
        </p:txBody>
      </p:sp>
      <p:sp>
        <p:nvSpPr>
          <p:cNvPr id="185" name="Google Shape;185;g2123eec48da_1_10">
            <a:extLst>
              <a:ext uri="{FF2B5EF4-FFF2-40B4-BE49-F238E27FC236}">
                <a16:creationId xmlns:a16="http://schemas.microsoft.com/office/drawing/2014/main" id="{8CC15803-5F31-722A-B3BF-C47E6A35D777}"/>
              </a:ext>
            </a:extLst>
          </p:cNvPr>
          <p:cNvSpPr txBox="1"/>
          <p:nvPr/>
        </p:nvSpPr>
        <p:spPr>
          <a:xfrm>
            <a:off x="107504" y="68722"/>
            <a:ext cx="8336700" cy="830956"/>
          </a:xfrm>
          <a:prstGeom prst="rect">
            <a:avLst/>
          </a:prstGeom>
          <a:noFill/>
          <a:ln>
            <a:noFill/>
          </a:ln>
        </p:spPr>
        <p:txBody>
          <a:bodyPr spcFirstLastPara="1" wrap="square" lIns="91425" tIns="45700" rIns="91425" bIns="45700" anchor="t" anchorCtr="0">
            <a:spAutoFit/>
          </a:bodyPr>
          <a:lstStyle/>
          <a:p>
            <a:pPr>
              <a:buSzPts val="2400"/>
            </a:pPr>
            <a:r>
              <a:rPr lang="en-IN" sz="2400" b="1" dirty="0">
                <a:solidFill>
                  <a:srgbClr val="FF0000"/>
                </a:solidFill>
                <a:latin typeface="Times New Roman" pitchFamily="18"/>
                <a:cs typeface="Times New Roman" pitchFamily="18"/>
              </a:rPr>
              <a:t>REFERENCES</a:t>
            </a:r>
            <a:endParaRPr lang="en-IN" sz="2400" b="0" i="0" u="none" strike="noStrike" kern="1200" cap="none" spc="0" baseline="0" dirty="0">
              <a:solidFill>
                <a:srgbClr val="FF0000"/>
              </a:solidFill>
              <a:uFillTx/>
              <a:latin typeface="Times New Roman" pitchFamily="18"/>
              <a:cs typeface="Times New Roman" pitchFamily="18"/>
            </a:endParaRPr>
          </a:p>
          <a:p>
            <a:pPr marL="0" marR="0" lvl="0" indent="0" algn="l" rtl="0">
              <a:lnSpc>
                <a:spcPct val="100000"/>
              </a:lnSpc>
              <a:spcBef>
                <a:spcPts val="0"/>
              </a:spcBef>
              <a:spcAft>
                <a:spcPts val="0"/>
              </a:spcAft>
              <a:buClr>
                <a:srgbClr val="000000"/>
              </a:buClr>
              <a:buSzPts val="2400"/>
              <a:buFont typeface="Arial"/>
              <a:buNone/>
            </a:pPr>
            <a:endParaRPr lang="en-US" sz="2400" b="1" i="0" u="none" strike="noStrike" cap="none" dirty="0">
              <a:solidFill>
                <a:srgbClr val="FF0000"/>
              </a:solidFill>
              <a:latin typeface="Calibri"/>
              <a:ea typeface="Calibri"/>
              <a:cs typeface="Calibri"/>
              <a:sym typeface="Calibri"/>
            </a:endParaRPr>
          </a:p>
        </p:txBody>
      </p:sp>
      <p:pic>
        <p:nvPicPr>
          <p:cNvPr id="186" name="Google Shape;186;g2123eec48da_1_10">
            <a:extLst>
              <a:ext uri="{FF2B5EF4-FFF2-40B4-BE49-F238E27FC236}">
                <a16:creationId xmlns:a16="http://schemas.microsoft.com/office/drawing/2014/main" id="{4929F300-3613-AD94-1F25-CC29067B30D0}"/>
              </a:ext>
            </a:extLst>
          </p:cNvPr>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187" name="Google Shape;187;g2123eec48da_1_10">
            <a:extLst>
              <a:ext uri="{FF2B5EF4-FFF2-40B4-BE49-F238E27FC236}">
                <a16:creationId xmlns:a16="http://schemas.microsoft.com/office/drawing/2014/main" id="{80239A6A-F1BE-D510-F07E-862AD1AAEAED}"/>
              </a:ext>
            </a:extLst>
          </p:cNvPr>
          <p:cNvSpPr/>
          <p:nvPr/>
        </p:nvSpPr>
        <p:spPr>
          <a:xfrm>
            <a:off x="107500" y="556650"/>
            <a:ext cx="8718600" cy="4175400"/>
          </a:xfrm>
          <a:prstGeom prst="rect">
            <a:avLst/>
          </a:prstGeom>
          <a:noFill/>
          <a:ln>
            <a:noFill/>
          </a:ln>
        </p:spPr>
        <p:txBody>
          <a:bodyPr spcFirstLastPara="1" wrap="square" lIns="91425" tIns="45700" rIns="91425" bIns="45700" anchor="t" anchorCtr="0">
            <a:noAutofit/>
          </a:bodyPr>
          <a:lstStyle/>
          <a:p>
            <a:pPr marL="457200" marR="0" lvl="0" indent="0" algn="just" rtl="0">
              <a:lnSpc>
                <a:spcPct val="100000"/>
              </a:lnSpc>
              <a:spcBef>
                <a:spcPts val="400"/>
              </a:spcBef>
              <a:spcAft>
                <a:spcPts val="0"/>
              </a:spcAft>
              <a:buClr>
                <a:srgbClr val="000000"/>
              </a:buClr>
              <a:buSzPts val="1800"/>
              <a:buFont typeface="Arial"/>
              <a:buNone/>
            </a:pPr>
            <a:endParaRPr sz="1800" b="1" i="0" u="none" strike="noStrike" cap="none" dirty="0">
              <a:solidFill>
                <a:srgbClr val="000066"/>
              </a:solidFill>
              <a:latin typeface="Verdana"/>
              <a:ea typeface="Verdana"/>
              <a:cs typeface="Verdana"/>
              <a:sym typeface="Verdana"/>
            </a:endParaRPr>
          </a:p>
        </p:txBody>
      </p:sp>
      <p:sp>
        <p:nvSpPr>
          <p:cNvPr id="188" name="Google Shape;188;g2123eec48da_1_10">
            <a:extLst>
              <a:ext uri="{FF2B5EF4-FFF2-40B4-BE49-F238E27FC236}">
                <a16:creationId xmlns:a16="http://schemas.microsoft.com/office/drawing/2014/main" id="{447056EC-D8B2-B25E-2505-2FA212399646}"/>
              </a:ext>
            </a:extLst>
          </p:cNvPr>
          <p:cNvSpPr txBox="1">
            <a:spLocks noGrp="1"/>
          </p:cNvSpPr>
          <p:nvPr>
            <p:ph type="ftr" idx="11"/>
          </p:nvPr>
        </p:nvSpPr>
        <p:spPr>
          <a:xfrm>
            <a:off x="1372423" y="4842976"/>
            <a:ext cx="6912900" cy="273900"/>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12" name="Google Shape;98;p1">
            <a:extLst>
              <a:ext uri="{FF2B5EF4-FFF2-40B4-BE49-F238E27FC236}">
                <a16:creationId xmlns:a16="http://schemas.microsoft.com/office/drawing/2014/main" id="{543E53E1-3656-34D4-35E2-F30862388E5D}"/>
              </a:ext>
            </a:extLst>
          </p:cNvPr>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12-02-2025</a:t>
            </a:r>
          </a:p>
        </p:txBody>
      </p:sp>
      <p:sp>
        <p:nvSpPr>
          <p:cNvPr id="4" name="TextBox 3">
            <a:extLst>
              <a:ext uri="{FF2B5EF4-FFF2-40B4-BE49-F238E27FC236}">
                <a16:creationId xmlns:a16="http://schemas.microsoft.com/office/drawing/2014/main" id="{7DF12AA8-E295-7EC0-EB57-0FD8264C1847}"/>
              </a:ext>
            </a:extLst>
          </p:cNvPr>
          <p:cNvSpPr txBox="1"/>
          <p:nvPr/>
        </p:nvSpPr>
        <p:spPr>
          <a:xfrm>
            <a:off x="317900" y="1248115"/>
            <a:ext cx="7535183" cy="376834"/>
          </a:xfrm>
          <a:prstGeom prst="rect">
            <a:avLst/>
          </a:prstGeom>
          <a:noFill/>
        </p:spPr>
        <p:txBody>
          <a:bodyPr wrap="square">
            <a:spAutoFit/>
          </a:bodyPr>
          <a:lstStyle/>
          <a:p>
            <a:pPr marL="285750" indent="-285750" algn="just">
              <a:lnSpc>
                <a:spcPct val="150000"/>
              </a:lnSpc>
              <a:buFont typeface="Arial" panose="020B0604020202020204" pitchFamily="34" charset="0"/>
              <a:buChar char="•"/>
            </a:pPr>
            <a:endParaRPr lang="en-IN" sz="1400" dirty="0">
              <a:latin typeface="Times New Roman" panose="02020603050405020304" pitchFamily="18" charset="0"/>
              <a:cs typeface="Times New Roman" panose="02020603050405020304" pitchFamily="18" charset="0"/>
            </a:endParaRPr>
          </a:p>
        </p:txBody>
      </p:sp>
      <p:sp>
        <p:nvSpPr>
          <p:cNvPr id="2" name="Text Placeholder 2">
            <a:extLst>
              <a:ext uri="{FF2B5EF4-FFF2-40B4-BE49-F238E27FC236}">
                <a16:creationId xmlns:a16="http://schemas.microsoft.com/office/drawing/2014/main" id="{09314788-7FA3-06E6-C23C-B7F3A18AE7CF}"/>
              </a:ext>
            </a:extLst>
          </p:cNvPr>
          <p:cNvSpPr txBox="1">
            <a:spLocks/>
          </p:cNvSpPr>
          <p:nvPr/>
        </p:nvSpPr>
        <p:spPr>
          <a:xfrm>
            <a:off x="-228600" y="984537"/>
            <a:ext cx="4040184" cy="639759"/>
          </a:xfrm>
          <a:prstGeom prst="rect">
            <a:avLst/>
          </a:prstGeom>
          <a:noFill/>
          <a:ln>
            <a:noFill/>
          </a:ln>
        </p:spPr>
        <p:txBody>
          <a:bodyPr spcFirstLastPara="1" wrap="square" lIns="90175" tIns="45075" rIns="90175" bIns="45075" anchor="t" anchorCtr="0">
            <a:normAutofit/>
          </a:bodyPr>
          <a:lstStyle>
            <a:defPPr marR="0" lvl="0" algn="l" rtl="0">
              <a:lnSpc>
                <a:spcPct val="100000"/>
              </a:lnSpc>
              <a:spcBef>
                <a:spcPts val="0"/>
              </a:spcBef>
              <a:spcAft>
                <a:spcPts val="0"/>
              </a:spcAft>
            </a:defPPr>
            <a:lvl1pPr marL="457200" marR="0" lvl="0" indent="-425450" algn="ctr" rtl="0">
              <a:lnSpc>
                <a:spcPct val="100000"/>
              </a:lnSpc>
              <a:spcBef>
                <a:spcPts val="620"/>
              </a:spcBef>
              <a:spcAft>
                <a:spcPts val="0"/>
              </a:spcAft>
              <a:buClr>
                <a:srgbClr val="888888"/>
              </a:buClr>
              <a:buSzPts val="3100"/>
              <a:buFont typeface="Arial"/>
              <a:buNone/>
              <a:defRPr sz="3100" b="0" i="0" u="none" strike="noStrike" cap="none">
                <a:solidFill>
                  <a:srgbClr val="888888"/>
                </a:solidFill>
                <a:latin typeface="Calibri"/>
                <a:ea typeface="Calibri"/>
                <a:cs typeface="Calibri"/>
                <a:sym typeface="Calibri"/>
              </a:defRPr>
            </a:lvl1pPr>
            <a:lvl2pPr marL="914400" marR="0" lvl="1" indent="-400050" algn="ctr" rtl="0">
              <a:lnSpc>
                <a:spcPct val="100000"/>
              </a:lnSpc>
              <a:spcBef>
                <a:spcPts val="540"/>
              </a:spcBef>
              <a:spcAft>
                <a:spcPts val="0"/>
              </a:spcAft>
              <a:buClr>
                <a:srgbClr val="888888"/>
              </a:buClr>
              <a:buSzPts val="2700"/>
              <a:buFont typeface="Arial"/>
              <a:buNone/>
              <a:defRPr sz="2700" b="0" i="0" u="none" strike="noStrike" cap="none">
                <a:solidFill>
                  <a:srgbClr val="888888"/>
                </a:solidFill>
                <a:latin typeface="Calibri"/>
                <a:ea typeface="Calibri"/>
                <a:cs typeface="Calibri"/>
                <a:sym typeface="Calibri"/>
              </a:defRPr>
            </a:lvl2pPr>
            <a:lvl3pPr marL="1371600" marR="0" lvl="2" indent="-374650" algn="ctr" rtl="0">
              <a:lnSpc>
                <a:spcPct val="100000"/>
              </a:lnSpc>
              <a:spcBef>
                <a:spcPts val="460"/>
              </a:spcBef>
              <a:spcAft>
                <a:spcPts val="0"/>
              </a:spcAft>
              <a:buClr>
                <a:srgbClr val="888888"/>
              </a:buClr>
              <a:buSzPts val="2300"/>
              <a:buFont typeface="Arial"/>
              <a:buNone/>
              <a:defRPr sz="2300" b="0" i="0" u="none" strike="noStrike" cap="none">
                <a:solidFill>
                  <a:srgbClr val="888888"/>
                </a:solidFill>
                <a:latin typeface="Calibri"/>
                <a:ea typeface="Calibri"/>
                <a:cs typeface="Calibri"/>
                <a:sym typeface="Calibri"/>
              </a:defRPr>
            </a:lvl3pPr>
            <a:lvl4pPr marL="1828800" marR="0" lvl="3" indent="-349250" algn="ctr" rtl="0">
              <a:lnSpc>
                <a:spcPct val="100000"/>
              </a:lnSpc>
              <a:spcBef>
                <a:spcPts val="380"/>
              </a:spcBef>
              <a:spcAft>
                <a:spcPts val="0"/>
              </a:spcAft>
              <a:buClr>
                <a:srgbClr val="888888"/>
              </a:buClr>
              <a:buSzPts val="1900"/>
              <a:buFont typeface="Arial"/>
              <a:buNone/>
              <a:defRPr sz="1900" b="0" i="0" u="none" strike="noStrike" cap="none">
                <a:solidFill>
                  <a:srgbClr val="888888"/>
                </a:solidFill>
                <a:latin typeface="Calibri"/>
                <a:ea typeface="Calibri"/>
                <a:cs typeface="Calibri"/>
                <a:sym typeface="Calibri"/>
              </a:defRPr>
            </a:lvl4pPr>
            <a:lvl5pPr marL="2286000" marR="0" lvl="4" indent="-349250" algn="ctr" rtl="0">
              <a:lnSpc>
                <a:spcPct val="100000"/>
              </a:lnSpc>
              <a:spcBef>
                <a:spcPts val="380"/>
              </a:spcBef>
              <a:spcAft>
                <a:spcPts val="0"/>
              </a:spcAft>
              <a:buClr>
                <a:srgbClr val="888888"/>
              </a:buClr>
              <a:buSzPts val="1900"/>
              <a:buFont typeface="Arial"/>
              <a:buNone/>
              <a:defRPr sz="1900" b="0" i="0" u="none" strike="noStrike" cap="none">
                <a:solidFill>
                  <a:srgbClr val="888888"/>
                </a:solidFill>
                <a:latin typeface="Calibri"/>
                <a:ea typeface="Calibri"/>
                <a:cs typeface="Calibri"/>
                <a:sym typeface="Calibri"/>
              </a:defRPr>
            </a:lvl5pPr>
            <a:lvl6pPr marL="2743200" marR="0" lvl="5" indent="-349250" algn="ctr" rtl="0">
              <a:lnSpc>
                <a:spcPct val="100000"/>
              </a:lnSpc>
              <a:spcBef>
                <a:spcPts val="380"/>
              </a:spcBef>
              <a:spcAft>
                <a:spcPts val="0"/>
              </a:spcAft>
              <a:buClr>
                <a:srgbClr val="888888"/>
              </a:buClr>
              <a:buSzPts val="1900"/>
              <a:buFont typeface="Arial"/>
              <a:buNone/>
              <a:defRPr sz="1900" b="0" i="0" u="none" strike="noStrike" cap="none">
                <a:solidFill>
                  <a:srgbClr val="888888"/>
                </a:solidFill>
                <a:latin typeface="Calibri"/>
                <a:ea typeface="Calibri"/>
                <a:cs typeface="Calibri"/>
                <a:sym typeface="Calibri"/>
              </a:defRPr>
            </a:lvl6pPr>
            <a:lvl7pPr marL="3200400" marR="0" lvl="6" indent="-349250" algn="ctr" rtl="0">
              <a:lnSpc>
                <a:spcPct val="100000"/>
              </a:lnSpc>
              <a:spcBef>
                <a:spcPts val="380"/>
              </a:spcBef>
              <a:spcAft>
                <a:spcPts val="0"/>
              </a:spcAft>
              <a:buClr>
                <a:srgbClr val="888888"/>
              </a:buClr>
              <a:buSzPts val="1900"/>
              <a:buFont typeface="Arial"/>
              <a:buNone/>
              <a:defRPr sz="1900" b="0" i="0" u="none" strike="noStrike" cap="none">
                <a:solidFill>
                  <a:srgbClr val="888888"/>
                </a:solidFill>
                <a:latin typeface="Calibri"/>
                <a:ea typeface="Calibri"/>
                <a:cs typeface="Calibri"/>
                <a:sym typeface="Calibri"/>
              </a:defRPr>
            </a:lvl7pPr>
            <a:lvl8pPr marL="3657600" marR="0" lvl="7" indent="-349250" algn="ctr" rtl="0">
              <a:lnSpc>
                <a:spcPct val="100000"/>
              </a:lnSpc>
              <a:spcBef>
                <a:spcPts val="380"/>
              </a:spcBef>
              <a:spcAft>
                <a:spcPts val="0"/>
              </a:spcAft>
              <a:buClr>
                <a:srgbClr val="888888"/>
              </a:buClr>
              <a:buSzPts val="1900"/>
              <a:buFont typeface="Arial"/>
              <a:buNone/>
              <a:defRPr sz="1900" b="0" i="0" u="none" strike="noStrike" cap="none">
                <a:solidFill>
                  <a:srgbClr val="888888"/>
                </a:solidFill>
                <a:latin typeface="Calibri"/>
                <a:ea typeface="Calibri"/>
                <a:cs typeface="Calibri"/>
                <a:sym typeface="Calibri"/>
              </a:defRPr>
            </a:lvl8pPr>
            <a:lvl9pPr marL="4114800" marR="0" lvl="8" indent="-349250" algn="ctr" rtl="0">
              <a:lnSpc>
                <a:spcPct val="100000"/>
              </a:lnSpc>
              <a:spcBef>
                <a:spcPts val="380"/>
              </a:spcBef>
              <a:spcAft>
                <a:spcPts val="0"/>
              </a:spcAft>
              <a:buClr>
                <a:srgbClr val="888888"/>
              </a:buClr>
              <a:buSzPts val="1900"/>
              <a:buFont typeface="Arial"/>
              <a:buNone/>
              <a:defRPr sz="1900" b="0" i="0" u="none" strike="noStrike" cap="none">
                <a:solidFill>
                  <a:srgbClr val="888888"/>
                </a:solidFill>
                <a:latin typeface="Calibri"/>
                <a:ea typeface="Calibri"/>
                <a:cs typeface="Calibri"/>
                <a:sym typeface="Calibri"/>
              </a:defRPr>
            </a:lvl9pPr>
          </a:lstStyle>
          <a:p>
            <a:endParaRPr lang="en-IN" altLang="en-US" sz="2100" dirty="0">
              <a:latin typeface="Trebuchet MS" panose="020B0603020202020204" pitchFamily="34" charset="0"/>
            </a:endParaRPr>
          </a:p>
        </p:txBody>
      </p:sp>
      <p:sp>
        <p:nvSpPr>
          <p:cNvPr id="7" name="TextBox 6">
            <a:extLst>
              <a:ext uri="{FF2B5EF4-FFF2-40B4-BE49-F238E27FC236}">
                <a16:creationId xmlns:a16="http://schemas.microsoft.com/office/drawing/2014/main" id="{3471B087-76E8-5B35-50C5-63D455FA547C}"/>
              </a:ext>
            </a:extLst>
          </p:cNvPr>
          <p:cNvSpPr txBox="1"/>
          <p:nvPr/>
        </p:nvSpPr>
        <p:spPr>
          <a:xfrm>
            <a:off x="4817802" y="1005470"/>
            <a:ext cx="4693022" cy="415498"/>
          </a:xfrm>
          <a:prstGeom prst="rect">
            <a:avLst/>
          </a:prstGeom>
          <a:noFill/>
        </p:spPr>
        <p:txBody>
          <a:bodyPr wrap="square">
            <a:spAutoFit/>
          </a:bodyPr>
          <a:lstStyle/>
          <a:p>
            <a:pPr eaLnBrk="1" hangingPunct="1"/>
            <a:endParaRPr lang="en-IN" altLang="en-US" sz="2100" dirty="0">
              <a:latin typeface="Trebuchet MS" panose="020B0603020202020204" pitchFamily="34" charset="0"/>
            </a:endParaRPr>
          </a:p>
        </p:txBody>
      </p:sp>
      <p:sp>
        <p:nvSpPr>
          <p:cNvPr id="5" name="TextBox 4">
            <a:extLst>
              <a:ext uri="{FF2B5EF4-FFF2-40B4-BE49-F238E27FC236}">
                <a16:creationId xmlns:a16="http://schemas.microsoft.com/office/drawing/2014/main" id="{9BFB70DB-B0FA-8915-FA0A-8AE9218D50D6}"/>
              </a:ext>
            </a:extLst>
          </p:cNvPr>
          <p:cNvSpPr txBox="1"/>
          <p:nvPr/>
        </p:nvSpPr>
        <p:spPr>
          <a:xfrm>
            <a:off x="298450" y="705513"/>
            <a:ext cx="8336700" cy="36084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400" b="0" i="0" u="none" strike="noStrike" baseline="0" dirty="0">
                <a:latin typeface="Times New Roman" panose="02020603050405020304" pitchFamily="18" charset="0"/>
                <a:cs typeface="Times New Roman" panose="02020603050405020304" pitchFamily="18" charset="0"/>
              </a:rPr>
              <a:t>Y. </a:t>
            </a:r>
            <a:r>
              <a:rPr lang="en-IN" sz="1400" b="0" i="0" u="none" strike="noStrike" baseline="0" dirty="0" err="1">
                <a:latin typeface="Times New Roman" panose="02020603050405020304" pitchFamily="18" charset="0"/>
                <a:cs typeface="Times New Roman" panose="02020603050405020304" pitchFamily="18" charset="0"/>
              </a:rPr>
              <a:t>Kortli</a:t>
            </a:r>
            <a:r>
              <a:rPr lang="en-IN" sz="1400" b="0" i="0" u="none" strike="noStrike" baseline="0" dirty="0">
                <a:latin typeface="Times New Roman" panose="02020603050405020304" pitchFamily="18" charset="0"/>
                <a:cs typeface="Times New Roman" panose="02020603050405020304" pitchFamily="18" charset="0"/>
              </a:rPr>
              <a:t>, M. </a:t>
            </a:r>
            <a:r>
              <a:rPr lang="en-IN" sz="1400" b="0" i="0" u="none" strike="noStrike" baseline="0" dirty="0" err="1">
                <a:latin typeface="Times New Roman" panose="02020603050405020304" pitchFamily="18" charset="0"/>
                <a:cs typeface="Times New Roman" panose="02020603050405020304" pitchFamily="18" charset="0"/>
              </a:rPr>
              <a:t>Jridi</a:t>
            </a:r>
            <a:r>
              <a:rPr lang="en-IN" sz="1400" b="0" i="0" u="none" strike="noStrike" baseline="0" dirty="0">
                <a:latin typeface="Times New Roman" panose="02020603050405020304" pitchFamily="18" charset="0"/>
                <a:cs typeface="Times New Roman" panose="02020603050405020304" pitchFamily="18" charset="0"/>
              </a:rPr>
              <a:t>, A. A. </a:t>
            </a:r>
            <a:r>
              <a:rPr lang="en-IN" sz="1400" b="0" i="0" u="none" strike="noStrike" baseline="0" dirty="0" err="1">
                <a:latin typeface="Times New Roman" panose="02020603050405020304" pitchFamily="18" charset="0"/>
                <a:cs typeface="Times New Roman" panose="02020603050405020304" pitchFamily="18" charset="0"/>
              </a:rPr>
              <a:t>Falou</a:t>
            </a:r>
            <a:r>
              <a:rPr lang="en-IN" sz="1400" b="0" i="0" u="none" strike="noStrike" baseline="0" dirty="0">
                <a:latin typeface="Times New Roman" panose="02020603050405020304" pitchFamily="18" charset="0"/>
                <a:cs typeface="Times New Roman" panose="02020603050405020304" pitchFamily="18" charset="0"/>
              </a:rPr>
              <a:t>, and M. Atri, ‘‘A novel face detection </a:t>
            </a:r>
            <a:r>
              <a:rPr lang="en-US" sz="1400" b="0" i="0" u="none" strike="noStrike" baseline="0" dirty="0">
                <a:latin typeface="Times New Roman" panose="02020603050405020304" pitchFamily="18" charset="0"/>
                <a:cs typeface="Times New Roman" panose="02020603050405020304" pitchFamily="18" charset="0"/>
              </a:rPr>
              <a:t>approach using local binary pattern histogram and support vector machine,’’ in </a:t>
            </a:r>
            <a:r>
              <a:rPr lang="en-US" sz="1400" b="0" i="1" u="none" strike="noStrike" baseline="0" dirty="0">
                <a:latin typeface="Times New Roman" panose="02020603050405020304" pitchFamily="18" charset="0"/>
                <a:cs typeface="Times New Roman" panose="02020603050405020304" pitchFamily="18" charset="0"/>
              </a:rPr>
              <a:t>Proc. Int. Conf. Adv. Syst. Electric Technol. (IC_ASET)</a:t>
            </a:r>
            <a:r>
              <a:rPr lang="en-US" sz="1400" b="0" i="0" u="none" strike="noStrike" baseline="0" dirty="0">
                <a:latin typeface="Times New Roman" panose="02020603050405020304" pitchFamily="18" charset="0"/>
                <a:cs typeface="Times New Roman" panose="02020603050405020304" pitchFamily="18" charset="0"/>
              </a:rPr>
              <a:t>, </a:t>
            </a:r>
            <a:r>
              <a:rPr lang="en-IN" sz="1400" b="0" i="0" u="none" strike="noStrike" baseline="0" dirty="0">
                <a:latin typeface="Times New Roman" panose="02020603050405020304" pitchFamily="18" charset="0"/>
                <a:cs typeface="Times New Roman" panose="02020603050405020304" pitchFamily="18" charset="0"/>
              </a:rPr>
              <a:t>Mar. 2018, pp. 28–33.</a:t>
            </a:r>
          </a:p>
          <a:p>
            <a:pPr marL="285750" indent="-285750" algn="just">
              <a:lnSpc>
                <a:spcPct val="150000"/>
              </a:lnSpc>
              <a:buFont typeface="Arial" panose="020B0604020202020204" pitchFamily="34" charset="0"/>
              <a:buChar char="•"/>
            </a:pPr>
            <a:r>
              <a:rPr lang="en-IN" sz="1400" b="0" i="0" u="none" strike="noStrike" baseline="0" dirty="0">
                <a:latin typeface="Times New Roman" panose="02020603050405020304" pitchFamily="18" charset="0"/>
                <a:cs typeface="Times New Roman" panose="02020603050405020304" pitchFamily="18" charset="0"/>
              </a:rPr>
              <a:t>I. </a:t>
            </a:r>
            <a:r>
              <a:rPr lang="en-IN" sz="1400" b="0" i="0" u="none" strike="noStrike" baseline="0" dirty="0" err="1">
                <a:latin typeface="Times New Roman" panose="02020603050405020304" pitchFamily="18" charset="0"/>
                <a:cs typeface="Times New Roman" panose="02020603050405020304" pitchFamily="18" charset="0"/>
              </a:rPr>
              <a:t>Adjabi</a:t>
            </a:r>
            <a:r>
              <a:rPr lang="en-IN" sz="1400" b="0" i="0" u="none" strike="noStrike" baseline="0" dirty="0">
                <a:latin typeface="Times New Roman" panose="02020603050405020304" pitchFamily="18" charset="0"/>
                <a:cs typeface="Times New Roman" panose="02020603050405020304" pitchFamily="18" charset="0"/>
              </a:rPr>
              <a:t>, A. Ouahabi, A. Benzaoui, and A. Taleb-Ahmed, ‘‘Past, present, </a:t>
            </a:r>
            <a:r>
              <a:rPr lang="en-US" sz="1400" b="0" i="0" u="none" strike="noStrike" baseline="0" dirty="0">
                <a:latin typeface="Times New Roman" panose="02020603050405020304" pitchFamily="18" charset="0"/>
                <a:cs typeface="Times New Roman" panose="02020603050405020304" pitchFamily="18" charset="0"/>
              </a:rPr>
              <a:t>and future of face recognition: A review,’’ </a:t>
            </a:r>
            <a:r>
              <a:rPr lang="en-US" sz="1400" b="0" i="1" u="none" strike="noStrike" baseline="0" dirty="0">
                <a:latin typeface="Times New Roman" panose="02020603050405020304" pitchFamily="18" charset="0"/>
                <a:cs typeface="Times New Roman" panose="02020603050405020304" pitchFamily="18" charset="0"/>
              </a:rPr>
              <a:t>Electronics</a:t>
            </a:r>
            <a:r>
              <a:rPr lang="en-US" sz="1400" b="0" i="0" u="none" strike="noStrike" baseline="0" dirty="0">
                <a:latin typeface="Times New Roman" panose="02020603050405020304" pitchFamily="18" charset="0"/>
                <a:cs typeface="Times New Roman" panose="02020603050405020304" pitchFamily="18" charset="0"/>
              </a:rPr>
              <a:t>, vol. 9, no. 8, </a:t>
            </a:r>
            <a:r>
              <a:rPr lang="en-IN" sz="1400" b="0" i="0" u="none" strike="noStrike" baseline="0" dirty="0">
                <a:latin typeface="Times New Roman" panose="02020603050405020304" pitchFamily="18" charset="0"/>
                <a:cs typeface="Times New Roman" panose="02020603050405020304" pitchFamily="18" charset="0"/>
              </a:rPr>
              <a:t>p. 1188, Jul. 2020.</a:t>
            </a:r>
          </a:p>
          <a:p>
            <a:pPr marL="285750" indent="-285750" algn="just">
              <a:lnSpc>
                <a:spcPct val="150000"/>
              </a:lnSpc>
              <a:buFont typeface="Arial" panose="020B0604020202020204" pitchFamily="34" charset="0"/>
              <a:buChar char="•"/>
            </a:pPr>
            <a:r>
              <a:rPr lang="en-US" sz="1400" b="0" i="0" u="none" strike="noStrike" baseline="0" dirty="0">
                <a:latin typeface="Times New Roman" panose="02020603050405020304" pitchFamily="18" charset="0"/>
                <a:cs typeface="Times New Roman" panose="02020603050405020304" pitchFamily="18" charset="0"/>
              </a:rPr>
              <a:t>X. Sun, P. Wu, and S. C. H. Hoi, ‘‘Face detection using deep learning: An improved faster RCNN approach,’’ </a:t>
            </a:r>
            <a:r>
              <a:rPr lang="en-US" sz="1400" b="0" i="1" u="none" strike="noStrike" baseline="0" dirty="0">
                <a:latin typeface="Times New Roman" panose="02020603050405020304" pitchFamily="18" charset="0"/>
                <a:cs typeface="Times New Roman" panose="02020603050405020304" pitchFamily="18" charset="0"/>
              </a:rPr>
              <a:t>Neurocomputing</a:t>
            </a:r>
            <a:r>
              <a:rPr lang="en-US" sz="1400" b="0" i="0" u="none" strike="noStrike" baseline="0" dirty="0">
                <a:latin typeface="Times New Roman" panose="02020603050405020304" pitchFamily="18" charset="0"/>
                <a:cs typeface="Times New Roman" panose="02020603050405020304" pitchFamily="18" charset="0"/>
              </a:rPr>
              <a:t>, vol. 299, pp. 42–50, </a:t>
            </a:r>
            <a:r>
              <a:rPr lang="en-IN" sz="1400" b="0" i="0" u="none" strike="noStrike" baseline="0" dirty="0">
                <a:latin typeface="Times New Roman" panose="02020603050405020304" pitchFamily="18" charset="0"/>
                <a:cs typeface="Times New Roman" panose="02020603050405020304" pitchFamily="18" charset="0"/>
              </a:rPr>
              <a:t>Jul. 2018.</a:t>
            </a:r>
          </a:p>
          <a:p>
            <a:pPr marL="285750" indent="-285750" algn="just">
              <a:lnSpc>
                <a:spcPct val="150000"/>
              </a:lnSpc>
              <a:buFont typeface="Arial" panose="020B0604020202020204" pitchFamily="34" charset="0"/>
              <a:buChar char="•"/>
            </a:pPr>
            <a:r>
              <a:rPr lang="en-US" sz="1400" b="0" i="0" u="none" strike="noStrike" baseline="0" dirty="0">
                <a:latin typeface="Times New Roman" panose="02020603050405020304" pitchFamily="18" charset="0"/>
                <a:cs typeface="Times New Roman" panose="02020603050405020304" pitchFamily="18" charset="0"/>
              </a:rPr>
              <a:t>M. Bizjak, P. Peer, and Ž. </a:t>
            </a:r>
            <a:r>
              <a:rPr lang="en-US" sz="1400" b="0" i="0" u="none" strike="noStrike" baseline="0" dirty="0" err="1">
                <a:latin typeface="Times New Roman" panose="02020603050405020304" pitchFamily="18" charset="0"/>
                <a:cs typeface="Times New Roman" panose="02020603050405020304" pitchFamily="18" charset="0"/>
              </a:rPr>
              <a:t>Emeršic</a:t>
            </a:r>
            <a:r>
              <a:rPr lang="en-US" sz="1400" b="0" i="0" u="none" strike="noStrike" baseline="0" dirty="0">
                <a:latin typeface="Times New Roman" panose="02020603050405020304" pitchFamily="18" charset="0"/>
                <a:cs typeface="Times New Roman" panose="02020603050405020304" pitchFamily="18" charset="0"/>
              </a:rPr>
              <a:t>, ‘‘Mask R-CNN for ear detection,’’ </a:t>
            </a:r>
            <a:r>
              <a:rPr lang="en-IN" sz="1400" b="0" i="0" u="none" strike="noStrike" baseline="0" dirty="0">
                <a:latin typeface="Times New Roman" panose="02020603050405020304" pitchFamily="18" charset="0"/>
                <a:cs typeface="Times New Roman" panose="02020603050405020304" pitchFamily="18" charset="0"/>
              </a:rPr>
              <a:t>in </a:t>
            </a:r>
            <a:r>
              <a:rPr lang="en-IN" sz="1400" b="0" i="1" u="none" strike="noStrike" baseline="0" dirty="0">
                <a:latin typeface="Times New Roman" panose="02020603050405020304" pitchFamily="18" charset="0"/>
                <a:cs typeface="Times New Roman" panose="02020603050405020304" pitchFamily="18" charset="0"/>
              </a:rPr>
              <a:t>Proc. 42nd Int. Conv. Inf. Commun. Technol., Electron. Microelectron. </a:t>
            </a:r>
            <a:r>
              <a:rPr lang="en-US" sz="1400" b="0" i="1" u="none" strike="noStrike" baseline="0" dirty="0">
                <a:latin typeface="Times New Roman" panose="02020603050405020304" pitchFamily="18" charset="0"/>
                <a:cs typeface="Times New Roman" panose="02020603050405020304" pitchFamily="18" charset="0"/>
              </a:rPr>
              <a:t>(MIPRO)</a:t>
            </a:r>
            <a:r>
              <a:rPr lang="en-US" sz="1400" b="0" i="0" u="none" strike="noStrike" baseline="0" dirty="0">
                <a:latin typeface="Times New Roman" panose="02020603050405020304" pitchFamily="18" charset="0"/>
                <a:cs typeface="Times New Roman" panose="02020603050405020304" pitchFamily="18" charset="0"/>
              </a:rPr>
              <a:t>, May 2019, pp. 1624–1628.</a:t>
            </a:r>
          </a:p>
          <a:p>
            <a:pPr marL="285750" indent="-285750" algn="just">
              <a:lnSpc>
                <a:spcPct val="150000"/>
              </a:lnSpc>
              <a:buFont typeface="Arial" panose="020B0604020202020204" pitchFamily="34" charset="0"/>
              <a:buChar char="•"/>
            </a:pPr>
            <a:r>
              <a:rPr lang="it-IT" sz="1400" b="0" i="0" u="none" strike="noStrike" baseline="0" dirty="0">
                <a:latin typeface="Times New Roman" panose="02020603050405020304" pitchFamily="18" charset="0"/>
                <a:cs typeface="Times New Roman" panose="02020603050405020304" pitchFamily="18" charset="0"/>
              </a:rPr>
              <a:t>D. Li, Z. Li, R. Luo, J. Deng, and S. Sun, ‘‘Multi-pose facial expression </a:t>
            </a:r>
            <a:r>
              <a:rPr lang="en-US" sz="1400" b="0" i="0" u="none" strike="noStrike" baseline="0" dirty="0">
                <a:latin typeface="Times New Roman" panose="02020603050405020304" pitchFamily="18" charset="0"/>
                <a:cs typeface="Times New Roman" panose="02020603050405020304" pitchFamily="18" charset="0"/>
              </a:rPr>
              <a:t>recognition based on generative adversarial network,’’ </a:t>
            </a:r>
            <a:r>
              <a:rPr lang="en-US" sz="1400" b="0" i="1" u="none" strike="noStrike" baseline="0" dirty="0">
                <a:latin typeface="Times New Roman" panose="02020603050405020304" pitchFamily="18" charset="0"/>
                <a:cs typeface="Times New Roman" panose="02020603050405020304" pitchFamily="18" charset="0"/>
              </a:rPr>
              <a:t>IEEE Access</a:t>
            </a:r>
            <a:r>
              <a:rPr lang="en-US" sz="1400" b="0" i="0" u="none" strike="noStrike" baseline="0" dirty="0">
                <a:latin typeface="Times New Roman" panose="02020603050405020304" pitchFamily="18" charset="0"/>
                <a:cs typeface="Times New Roman" panose="02020603050405020304" pitchFamily="18" charset="0"/>
              </a:rPr>
              <a:t>, vol. 7, </a:t>
            </a:r>
            <a:r>
              <a:rPr lang="en-IN" sz="1400" b="0" i="0" u="none" strike="noStrike" baseline="0" dirty="0">
                <a:latin typeface="Times New Roman" panose="02020603050405020304" pitchFamily="18" charset="0"/>
                <a:cs typeface="Times New Roman" panose="02020603050405020304" pitchFamily="18" charset="0"/>
              </a:rPr>
              <a:t>pp. 143980–143989, 2019.</a:t>
            </a:r>
            <a:endParaRPr lang="en-IN"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5605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pic>
        <p:nvPicPr>
          <p:cNvPr id="428" name="Google Shape;428;p11"/>
          <p:cNvPicPr preferRelativeResize="0"/>
          <p:nvPr/>
        </p:nvPicPr>
        <p:blipFill rotWithShape="1">
          <a:blip r:embed="rId3">
            <a:alphaModFix/>
          </a:blip>
          <a:srcRect/>
          <a:stretch/>
        </p:blipFill>
        <p:spPr>
          <a:xfrm>
            <a:off x="-2639" y="4821728"/>
            <a:ext cx="9148419" cy="316432"/>
          </a:xfrm>
          <a:prstGeom prst="rect">
            <a:avLst/>
          </a:prstGeom>
          <a:noFill/>
          <a:ln>
            <a:noFill/>
          </a:ln>
        </p:spPr>
      </p:pic>
      <p:pic>
        <p:nvPicPr>
          <p:cNvPr id="429" name="Google Shape;429;p11"/>
          <p:cNvPicPr preferRelativeResize="0"/>
          <p:nvPr/>
        </p:nvPicPr>
        <p:blipFill rotWithShape="1">
          <a:blip r:embed="rId4">
            <a:alphaModFix/>
          </a:blip>
          <a:srcRect/>
          <a:stretch/>
        </p:blipFill>
        <p:spPr>
          <a:xfrm>
            <a:off x="-1779" y="503770"/>
            <a:ext cx="9147559" cy="45719"/>
          </a:xfrm>
          <a:prstGeom prst="rect">
            <a:avLst/>
          </a:prstGeom>
          <a:noFill/>
          <a:ln>
            <a:noFill/>
          </a:ln>
        </p:spPr>
      </p:pic>
      <p:pic>
        <p:nvPicPr>
          <p:cNvPr id="430" name="Google Shape;430;p11"/>
          <p:cNvPicPr preferRelativeResize="0"/>
          <p:nvPr/>
        </p:nvPicPr>
        <p:blipFill rotWithShape="1">
          <a:blip r:embed="rId4">
            <a:alphaModFix/>
          </a:blip>
          <a:srcRect/>
          <a:stretch/>
        </p:blipFill>
        <p:spPr>
          <a:xfrm>
            <a:off x="15701" y="4758279"/>
            <a:ext cx="9147559" cy="45719"/>
          </a:xfrm>
          <a:prstGeom prst="rect">
            <a:avLst/>
          </a:prstGeom>
          <a:noFill/>
          <a:ln>
            <a:noFill/>
          </a:ln>
        </p:spPr>
      </p:pic>
      <p:sp>
        <p:nvSpPr>
          <p:cNvPr id="432" name="Google Shape;432;p11"/>
          <p:cNvSpPr txBox="1">
            <a:spLocks noGrp="1"/>
          </p:cNvSpPr>
          <p:nvPr>
            <p:ph type="ftr" idx="11"/>
          </p:nvPr>
        </p:nvSpPr>
        <p:spPr>
          <a:xfrm>
            <a:off x="1403648" y="4818188"/>
            <a:ext cx="6912768" cy="273842"/>
          </a:xfrm>
          <a:prstGeom prst="rect">
            <a:avLst/>
          </a:prstGeom>
          <a:noFill/>
          <a:ln>
            <a:noFill/>
          </a:ln>
        </p:spPr>
        <p:txBody>
          <a:bodyPr spcFirstLastPara="1" wrap="square" lIns="90175" tIns="45075" rIns="90175" bIns="45075" anchor="ctr" anchorCtr="0">
            <a:noAutofit/>
          </a:bodyPr>
          <a:lstStyle/>
          <a:p>
            <a:pPr marL="0" lvl="0" indent="0" algn="ctr" rtl="0">
              <a:lnSpc>
                <a:spcPct val="100000"/>
              </a:lnSpc>
              <a:spcBef>
                <a:spcPts val="0"/>
              </a:spcBef>
              <a:spcAft>
                <a:spcPts val="0"/>
              </a:spcAft>
              <a:buSzPts val="1400"/>
              <a:buNone/>
            </a:pPr>
            <a:r>
              <a:rPr lang="en-IN">
                <a:solidFill>
                  <a:srgbClr val="000099"/>
                </a:solidFill>
              </a:rPr>
              <a:t>Computer Science and Engineering, Nehru Institute of Engineering and Technology</a:t>
            </a:r>
            <a:endParaRPr>
              <a:solidFill>
                <a:srgbClr val="000099"/>
              </a:solidFill>
            </a:endParaRPr>
          </a:p>
        </p:txBody>
      </p:sp>
      <p:sp>
        <p:nvSpPr>
          <p:cNvPr id="433" name="Google Shape;433;p11"/>
          <p:cNvSpPr txBox="1">
            <a:spLocks noGrp="1"/>
          </p:cNvSpPr>
          <p:nvPr>
            <p:ph type="sldNum" idx="12"/>
          </p:nvPr>
        </p:nvSpPr>
        <p:spPr>
          <a:xfrm>
            <a:off x="6889615" y="4835440"/>
            <a:ext cx="2133600" cy="273842"/>
          </a:xfrm>
          <a:prstGeom prst="rect">
            <a:avLst/>
          </a:prstGeom>
          <a:noFill/>
          <a:ln>
            <a:noFill/>
          </a:ln>
        </p:spPr>
        <p:txBody>
          <a:bodyPr spcFirstLastPara="1" wrap="square" lIns="90175" tIns="45075" rIns="90175" bIns="45075" anchor="ctr" anchorCtr="0">
            <a:noAutofit/>
          </a:bodyPr>
          <a:lstStyle/>
          <a:p>
            <a:pPr marL="0" lvl="0" indent="0" algn="r" rtl="0">
              <a:lnSpc>
                <a:spcPct val="100000"/>
              </a:lnSpc>
              <a:spcBef>
                <a:spcPts val="0"/>
              </a:spcBef>
              <a:spcAft>
                <a:spcPts val="0"/>
              </a:spcAft>
              <a:buSzPts val="1200"/>
              <a:buNone/>
            </a:pPr>
            <a:fld id="{00000000-1234-1234-1234-123412341234}" type="slidenum">
              <a:rPr lang="en-IN">
                <a:solidFill>
                  <a:srgbClr val="000099"/>
                </a:solidFill>
              </a:rPr>
              <a:t>25</a:t>
            </a:fld>
            <a:endParaRPr>
              <a:solidFill>
                <a:srgbClr val="000099"/>
              </a:solidFill>
            </a:endParaRPr>
          </a:p>
        </p:txBody>
      </p:sp>
      <p:pic>
        <p:nvPicPr>
          <p:cNvPr id="434" name="Google Shape;434;p11"/>
          <p:cNvPicPr preferRelativeResize="0"/>
          <p:nvPr/>
        </p:nvPicPr>
        <p:blipFill rotWithShape="1">
          <a:blip r:embed="rId5">
            <a:alphaModFix/>
          </a:blip>
          <a:srcRect/>
          <a:stretch/>
        </p:blipFill>
        <p:spPr>
          <a:xfrm>
            <a:off x="8426920" y="42844"/>
            <a:ext cx="672958" cy="414546"/>
          </a:xfrm>
          <a:prstGeom prst="rect">
            <a:avLst/>
          </a:prstGeom>
          <a:noFill/>
          <a:ln>
            <a:noFill/>
          </a:ln>
        </p:spPr>
      </p:pic>
      <p:sp>
        <p:nvSpPr>
          <p:cNvPr id="435" name="Google Shape;435;p11"/>
          <p:cNvSpPr/>
          <p:nvPr/>
        </p:nvSpPr>
        <p:spPr>
          <a:xfrm>
            <a:off x="2152107" y="2110085"/>
            <a:ext cx="4798708" cy="92333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IN" sz="5400" b="1" i="0" u="none" strike="noStrike" cap="none">
                <a:solidFill>
                  <a:schemeClr val="accent3"/>
                </a:solidFill>
                <a:latin typeface="Arial"/>
                <a:ea typeface="Arial"/>
                <a:cs typeface="Arial"/>
                <a:sym typeface="Arial"/>
              </a:rPr>
              <a:t>Thank You !!!</a:t>
            </a:r>
            <a:endParaRPr sz="5400" b="1" i="0" u="none" strike="noStrike" cap="none">
              <a:solidFill>
                <a:schemeClr val="accent3"/>
              </a:solidFill>
              <a:latin typeface="Arial"/>
              <a:ea typeface="Arial"/>
              <a:cs typeface="Arial"/>
              <a:sym typeface="Arial"/>
            </a:endParaRPr>
          </a:p>
        </p:txBody>
      </p:sp>
      <p:sp>
        <p:nvSpPr>
          <p:cNvPr id="11" name="Google Shape;98;p1"/>
          <p:cNvSpPr txBox="1">
            <a:spLocks/>
          </p:cNvSpPr>
          <p:nvPr/>
        </p:nvSpPr>
        <p:spPr>
          <a:xfrm>
            <a:off x="19142" y="4821087"/>
            <a:ext cx="2133600" cy="273900"/>
          </a:xfrm>
          <a:prstGeom prst="rect">
            <a:avLst/>
          </a:prstGeom>
          <a:noFill/>
          <a:ln>
            <a:noFill/>
          </a:ln>
        </p:spPr>
        <p:txBody>
          <a:bodyPr spcFirstLastPara="1" wrap="square" lIns="90175" tIns="45075" rIns="90175" bIns="4507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Calibri"/>
                <a:ea typeface="Calibri"/>
                <a:cs typeface="Calibri"/>
                <a:sym typeface="Calibri"/>
              </a:defRPr>
            </a:lvl9pPr>
          </a:lstStyle>
          <a:p>
            <a:r>
              <a:rPr lang="en-IN" dirty="0">
                <a:solidFill>
                  <a:srgbClr val="000099"/>
                </a:solidFill>
              </a:rPr>
              <a:t>16-05-2023</a:t>
            </a:r>
          </a:p>
        </p:txBody>
      </p:sp>
    </p:spTree>
    <p:extLst>
      <p:ext uri="{BB962C8B-B14F-4D97-AF65-F5344CB8AC3E}">
        <p14:creationId xmlns:p14="http://schemas.microsoft.com/office/powerpoint/2010/main" val="2946231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Austin">
      <a:dk1>
        <a:srgbClr val="000000"/>
      </a:dk1>
      <a:lt1>
        <a:srgbClr val="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365</TotalTime>
  <Words>2240</Words>
  <Application>Microsoft Office PowerPoint</Application>
  <PresentationFormat>On-screen Show (16:9)</PresentationFormat>
  <Paragraphs>232</Paragraphs>
  <Slides>25</Slides>
  <Notes>25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Subhasini</dc:creator>
  <cp:lastModifiedBy>Manikandan S</cp:lastModifiedBy>
  <cp:revision>46</cp:revision>
  <cp:lastPrinted>2023-05-16T04:44:53Z</cp:lastPrinted>
  <dcterms:created xsi:type="dcterms:W3CDTF">2020-04-05T12:51:27Z</dcterms:created>
  <dcterms:modified xsi:type="dcterms:W3CDTF">2025-05-15T07:00:11Z</dcterms:modified>
</cp:coreProperties>
</file>