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/>
    <p:restoredTop sz="94582"/>
  </p:normalViewPr>
  <p:slideViewPr>
    <p:cSldViewPr snapToGrid="0">
      <p:cViewPr varScale="1">
        <p:scale>
          <a:sx n="120" d="100"/>
          <a:sy n="120" d="100"/>
        </p:scale>
        <p:origin x="8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92CC38-303B-4A87-9CD4-038884A8BC9A}" type="doc">
      <dgm:prSet loTypeId="urn:microsoft.com/office/officeart/2017/3/layout/DropPinTimeline" loCatId="process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D63126F-E9BD-43EB-9AC8-0A2C4D707006}">
      <dgm:prSet/>
      <dgm:spPr/>
      <dgm:t>
        <a:bodyPr/>
        <a:lstStyle/>
        <a:p>
          <a:pPr>
            <a:defRPr b="1"/>
          </a:pPr>
          <a:r>
            <a:rPr lang="en-US" dirty="0"/>
            <a:t>Monday</a:t>
          </a:r>
        </a:p>
      </dgm:t>
    </dgm:pt>
    <dgm:pt modelId="{1ADC3CFF-A932-4345-9781-8A83E9593DAA}" type="parTrans" cxnId="{43FBD05D-2F6A-44AE-BB40-230F068D3EE7}">
      <dgm:prSet/>
      <dgm:spPr/>
      <dgm:t>
        <a:bodyPr/>
        <a:lstStyle/>
        <a:p>
          <a:endParaRPr lang="en-US"/>
        </a:p>
      </dgm:t>
    </dgm:pt>
    <dgm:pt modelId="{8C1B8F81-C6C3-4DD0-814E-D97955794305}" type="sibTrans" cxnId="{43FBD05D-2F6A-44AE-BB40-230F068D3EE7}">
      <dgm:prSet/>
      <dgm:spPr/>
      <dgm:t>
        <a:bodyPr/>
        <a:lstStyle/>
        <a:p>
          <a:endParaRPr lang="en-US"/>
        </a:p>
      </dgm:t>
    </dgm:pt>
    <dgm:pt modelId="{224F4D4B-F231-4A42-B5EE-B46EA81BC77A}">
      <dgm:prSet/>
      <dgm:spPr/>
      <dgm:t>
        <a:bodyPr/>
        <a:lstStyle/>
        <a:p>
          <a:r>
            <a:rPr lang="en-US" dirty="0"/>
            <a:t>Instagram. Customer testimonial post that showcasing a family trip to a high traffic destination. To Improve motivation with personal stories.</a:t>
          </a:r>
        </a:p>
      </dgm:t>
    </dgm:pt>
    <dgm:pt modelId="{C8250FCA-0ED9-4FEB-90E5-7B20BE623B30}" type="parTrans" cxnId="{11FF3B15-906A-49CA-9364-BCF38E7DB91E}">
      <dgm:prSet/>
      <dgm:spPr/>
      <dgm:t>
        <a:bodyPr/>
        <a:lstStyle/>
        <a:p>
          <a:endParaRPr lang="en-US"/>
        </a:p>
      </dgm:t>
    </dgm:pt>
    <dgm:pt modelId="{EDEE233E-7059-402F-991B-DC6B0E6E01EB}" type="sibTrans" cxnId="{11FF3B15-906A-49CA-9364-BCF38E7DB91E}">
      <dgm:prSet/>
      <dgm:spPr/>
      <dgm:t>
        <a:bodyPr/>
        <a:lstStyle/>
        <a:p>
          <a:endParaRPr lang="en-US"/>
        </a:p>
      </dgm:t>
    </dgm:pt>
    <dgm:pt modelId="{0A74FD2E-D304-4541-A21C-AAD7761DBF02}">
      <dgm:prSet/>
      <dgm:spPr/>
      <dgm:t>
        <a:bodyPr/>
        <a:lstStyle/>
        <a:p>
          <a:pPr>
            <a:defRPr b="1"/>
          </a:pPr>
          <a:r>
            <a:rPr lang="en-US" dirty="0"/>
            <a:t>Tuesday</a:t>
          </a:r>
        </a:p>
      </dgm:t>
    </dgm:pt>
    <dgm:pt modelId="{5682BB6B-0B91-404D-B479-D3F3C7F90D1C}" type="parTrans" cxnId="{796339C0-0FD8-4262-BA5E-BE374D166E7C}">
      <dgm:prSet/>
      <dgm:spPr/>
      <dgm:t>
        <a:bodyPr/>
        <a:lstStyle/>
        <a:p>
          <a:endParaRPr lang="en-US"/>
        </a:p>
      </dgm:t>
    </dgm:pt>
    <dgm:pt modelId="{E6FDBF2B-453C-49DF-A7B5-2EA2C8FDC0A8}" type="sibTrans" cxnId="{796339C0-0FD8-4262-BA5E-BE374D166E7C}">
      <dgm:prSet/>
      <dgm:spPr/>
      <dgm:t>
        <a:bodyPr/>
        <a:lstStyle/>
        <a:p>
          <a:endParaRPr lang="en-US"/>
        </a:p>
      </dgm:t>
    </dgm:pt>
    <dgm:pt modelId="{59E9BF2C-459A-437E-9041-CE62719524E4}">
      <dgm:prSet/>
      <dgm:spPr/>
      <dgm:t>
        <a:bodyPr/>
        <a:lstStyle/>
        <a:p>
          <a:r>
            <a:rPr lang="en-US" dirty="0"/>
            <a:t>Twitter. Run a poll about the high traffic travel spots for business professionals. To increase the interaction and insights.</a:t>
          </a:r>
        </a:p>
      </dgm:t>
    </dgm:pt>
    <dgm:pt modelId="{287C57A2-4D79-4F32-A051-75642E1FC57A}" type="parTrans" cxnId="{69A51C1F-A58A-44B2-898E-CCB4B3768A2E}">
      <dgm:prSet/>
      <dgm:spPr/>
      <dgm:t>
        <a:bodyPr/>
        <a:lstStyle/>
        <a:p>
          <a:endParaRPr lang="en-US"/>
        </a:p>
      </dgm:t>
    </dgm:pt>
    <dgm:pt modelId="{5F7E6DC5-2CA9-4C03-9827-1BEB53E9D25F}" type="sibTrans" cxnId="{69A51C1F-A58A-44B2-898E-CCB4B3768A2E}">
      <dgm:prSet/>
      <dgm:spPr/>
      <dgm:t>
        <a:bodyPr/>
        <a:lstStyle/>
        <a:p>
          <a:endParaRPr lang="en-US"/>
        </a:p>
      </dgm:t>
    </dgm:pt>
    <dgm:pt modelId="{3AAC5415-D36E-4F3E-B9EA-354CCEDC4C50}">
      <dgm:prSet/>
      <dgm:spPr/>
      <dgm:t>
        <a:bodyPr/>
        <a:lstStyle/>
        <a:p>
          <a:pPr>
            <a:defRPr b="1"/>
          </a:pPr>
          <a:r>
            <a:rPr lang="en-US" dirty="0"/>
            <a:t>Wednesday</a:t>
          </a:r>
        </a:p>
      </dgm:t>
    </dgm:pt>
    <dgm:pt modelId="{2E13CFEE-8461-4518-84AD-FE00423F9E6D}" type="parTrans" cxnId="{D9E4A432-62EA-4497-8EE0-4367747E7FD4}">
      <dgm:prSet/>
      <dgm:spPr/>
      <dgm:t>
        <a:bodyPr/>
        <a:lstStyle/>
        <a:p>
          <a:endParaRPr lang="en-US"/>
        </a:p>
      </dgm:t>
    </dgm:pt>
    <dgm:pt modelId="{C97ED0DA-6359-46E4-8D9C-8EA92DE7A6B4}" type="sibTrans" cxnId="{D9E4A432-62EA-4497-8EE0-4367747E7FD4}">
      <dgm:prSet/>
      <dgm:spPr/>
      <dgm:t>
        <a:bodyPr/>
        <a:lstStyle/>
        <a:p>
          <a:endParaRPr lang="en-US"/>
        </a:p>
      </dgm:t>
    </dgm:pt>
    <dgm:pt modelId="{1D2FA2F6-7464-452E-B102-84038A7147C9}">
      <dgm:prSet/>
      <dgm:spPr/>
      <dgm:t>
        <a:bodyPr/>
        <a:lstStyle/>
        <a:p>
          <a:r>
            <a:rPr lang="en-US" dirty="0"/>
            <a:t>Facebook. Post articles to share about British Airway’s sustainability efforts. Increase awareness on sustainability.</a:t>
          </a:r>
        </a:p>
      </dgm:t>
    </dgm:pt>
    <dgm:pt modelId="{F274E2AF-619D-4A4E-9034-BD8829FD3F5A}" type="parTrans" cxnId="{8D9B4BD2-CE8B-497A-8B26-B6B982663D0E}">
      <dgm:prSet/>
      <dgm:spPr/>
      <dgm:t>
        <a:bodyPr/>
        <a:lstStyle/>
        <a:p>
          <a:endParaRPr lang="en-US"/>
        </a:p>
      </dgm:t>
    </dgm:pt>
    <dgm:pt modelId="{8AAAAFEB-74FD-44A7-8B9D-0D93E65458B5}" type="sibTrans" cxnId="{8D9B4BD2-CE8B-497A-8B26-B6B982663D0E}">
      <dgm:prSet/>
      <dgm:spPr/>
      <dgm:t>
        <a:bodyPr/>
        <a:lstStyle/>
        <a:p>
          <a:endParaRPr lang="en-US"/>
        </a:p>
      </dgm:t>
    </dgm:pt>
    <dgm:pt modelId="{F6582132-B0C7-4093-B833-9B646B1805BB}">
      <dgm:prSet/>
      <dgm:spPr/>
      <dgm:t>
        <a:bodyPr/>
        <a:lstStyle/>
        <a:p>
          <a:pPr>
            <a:defRPr b="1"/>
          </a:pPr>
          <a:r>
            <a:rPr lang="en-US" dirty="0"/>
            <a:t>Thursday</a:t>
          </a:r>
        </a:p>
      </dgm:t>
    </dgm:pt>
    <dgm:pt modelId="{B782F2F5-99EC-4B75-85F1-D0E493F37ADC}" type="parTrans" cxnId="{AC377C3E-8423-4AEA-8FC2-19AE53E0787E}">
      <dgm:prSet/>
      <dgm:spPr/>
      <dgm:t>
        <a:bodyPr/>
        <a:lstStyle/>
        <a:p>
          <a:endParaRPr lang="en-US"/>
        </a:p>
      </dgm:t>
    </dgm:pt>
    <dgm:pt modelId="{593A8282-5271-4E81-B2FB-01D4B65FC13E}" type="sibTrans" cxnId="{AC377C3E-8423-4AEA-8FC2-19AE53E0787E}">
      <dgm:prSet/>
      <dgm:spPr/>
      <dgm:t>
        <a:bodyPr/>
        <a:lstStyle/>
        <a:p>
          <a:endParaRPr lang="en-US"/>
        </a:p>
      </dgm:t>
    </dgm:pt>
    <dgm:pt modelId="{47D1CB20-DE60-4C6A-B581-0528BC706ECF}">
      <dgm:prSet/>
      <dgm:spPr/>
      <dgm:t>
        <a:bodyPr/>
        <a:lstStyle/>
        <a:p>
          <a:r>
            <a:rPr lang="en-US" dirty="0"/>
            <a:t>LinkedIn. Share about British Airway’s new professional travel packages and benefits. Motive business travelers and promote business to business services.</a:t>
          </a:r>
        </a:p>
      </dgm:t>
    </dgm:pt>
    <dgm:pt modelId="{08C650D0-C210-4FAB-9986-14592F10B7F4}" type="parTrans" cxnId="{643BB8CF-331F-4361-93E2-D4401AA651E5}">
      <dgm:prSet/>
      <dgm:spPr/>
      <dgm:t>
        <a:bodyPr/>
        <a:lstStyle/>
        <a:p>
          <a:endParaRPr lang="en-US"/>
        </a:p>
      </dgm:t>
    </dgm:pt>
    <dgm:pt modelId="{2F4C8552-175D-4323-9FC8-C1BA9E45610B}" type="sibTrans" cxnId="{643BB8CF-331F-4361-93E2-D4401AA651E5}">
      <dgm:prSet/>
      <dgm:spPr/>
      <dgm:t>
        <a:bodyPr/>
        <a:lstStyle/>
        <a:p>
          <a:endParaRPr lang="en-US"/>
        </a:p>
      </dgm:t>
    </dgm:pt>
    <dgm:pt modelId="{6D1C5C04-5D93-4A37-869B-2102A4AD314D}">
      <dgm:prSet/>
      <dgm:spPr/>
      <dgm:t>
        <a:bodyPr/>
        <a:lstStyle/>
        <a:p>
          <a:pPr>
            <a:defRPr b="1"/>
          </a:pPr>
          <a:r>
            <a:rPr lang="en-US" dirty="0"/>
            <a:t>Friday</a:t>
          </a:r>
        </a:p>
      </dgm:t>
    </dgm:pt>
    <dgm:pt modelId="{9F14C9B0-E210-4FF1-B37B-5091C158BF0D}" type="parTrans" cxnId="{9D409758-15B0-4AA2-8D33-B2EBFF2198A5}">
      <dgm:prSet/>
      <dgm:spPr/>
      <dgm:t>
        <a:bodyPr/>
        <a:lstStyle/>
        <a:p>
          <a:endParaRPr lang="en-US"/>
        </a:p>
      </dgm:t>
    </dgm:pt>
    <dgm:pt modelId="{9C4E413C-3461-4600-AEAF-807733F644FF}" type="sibTrans" cxnId="{9D409758-15B0-4AA2-8D33-B2EBFF2198A5}">
      <dgm:prSet/>
      <dgm:spPr/>
      <dgm:t>
        <a:bodyPr/>
        <a:lstStyle/>
        <a:p>
          <a:endParaRPr lang="en-US"/>
        </a:p>
      </dgm:t>
    </dgm:pt>
    <dgm:pt modelId="{0DC8A260-0901-48CE-84A7-EC37AA15FF11}">
      <dgm:prSet/>
      <dgm:spPr/>
      <dgm:t>
        <a:bodyPr/>
        <a:lstStyle/>
        <a:p>
          <a:r>
            <a:rPr lang="en-US" dirty="0"/>
            <a:t>Instagram stories. Offer behind-the-scenes tour of a British Airway’s flight experience. Personalize the brand and share the luxury services offered.</a:t>
          </a:r>
        </a:p>
      </dgm:t>
    </dgm:pt>
    <dgm:pt modelId="{DDE13400-B534-4ACC-BF95-709993093BDB}" type="parTrans" cxnId="{DD8F3C34-52D9-4B36-9E5E-E46794BF4EF7}">
      <dgm:prSet/>
      <dgm:spPr/>
      <dgm:t>
        <a:bodyPr/>
        <a:lstStyle/>
        <a:p>
          <a:endParaRPr lang="en-US"/>
        </a:p>
      </dgm:t>
    </dgm:pt>
    <dgm:pt modelId="{CDF917D0-16F6-4ED3-A96E-5DC65FB3AF8B}" type="sibTrans" cxnId="{DD8F3C34-52D9-4B36-9E5E-E46794BF4EF7}">
      <dgm:prSet/>
      <dgm:spPr/>
      <dgm:t>
        <a:bodyPr/>
        <a:lstStyle/>
        <a:p>
          <a:endParaRPr lang="en-US"/>
        </a:p>
      </dgm:t>
    </dgm:pt>
    <dgm:pt modelId="{FE56AE7C-B372-4A6C-9285-57BF073B060C}">
      <dgm:prSet/>
      <dgm:spPr/>
      <dgm:t>
        <a:bodyPr/>
        <a:lstStyle/>
        <a:p>
          <a:pPr>
            <a:defRPr b="1"/>
          </a:pPr>
          <a:r>
            <a:rPr lang="en-US" dirty="0"/>
            <a:t>Saturday</a:t>
          </a:r>
        </a:p>
      </dgm:t>
    </dgm:pt>
    <dgm:pt modelId="{362898E4-7F39-43F6-B5C6-0E1DBEC5CFD4}" type="parTrans" cxnId="{26ACF56F-173D-488C-8DDB-7A3B2D98FE90}">
      <dgm:prSet/>
      <dgm:spPr/>
      <dgm:t>
        <a:bodyPr/>
        <a:lstStyle/>
        <a:p>
          <a:endParaRPr lang="en-US"/>
        </a:p>
      </dgm:t>
    </dgm:pt>
    <dgm:pt modelId="{26421157-52B1-4946-9F4F-4C95D1E72766}" type="sibTrans" cxnId="{26ACF56F-173D-488C-8DDB-7A3B2D98FE90}">
      <dgm:prSet/>
      <dgm:spPr/>
      <dgm:t>
        <a:bodyPr/>
        <a:lstStyle/>
        <a:p>
          <a:endParaRPr lang="en-US"/>
        </a:p>
      </dgm:t>
    </dgm:pt>
    <dgm:pt modelId="{1D891A73-5E99-44AD-8AE6-EB80BE0F3497}">
      <dgm:prSet/>
      <dgm:spPr/>
      <dgm:t>
        <a:bodyPr/>
        <a:lstStyle/>
        <a:p>
          <a:r>
            <a:rPr lang="en-US" dirty="0"/>
            <a:t>Twitter. The support of User-generated content to post featuring a passenger’s holiday photo with a certain caption.</a:t>
          </a:r>
        </a:p>
      </dgm:t>
    </dgm:pt>
    <dgm:pt modelId="{630C1C5A-DC4A-4D61-9B88-7C7C029208BE}" type="parTrans" cxnId="{BDD24F0C-BFFA-4AB9-BB9B-7871BAAE1388}">
      <dgm:prSet/>
      <dgm:spPr/>
      <dgm:t>
        <a:bodyPr/>
        <a:lstStyle/>
        <a:p>
          <a:endParaRPr lang="en-US"/>
        </a:p>
      </dgm:t>
    </dgm:pt>
    <dgm:pt modelId="{FCD5F38D-3B67-435F-A2BE-1B1FF3EF5784}" type="sibTrans" cxnId="{BDD24F0C-BFFA-4AB9-BB9B-7871BAAE1388}">
      <dgm:prSet/>
      <dgm:spPr/>
      <dgm:t>
        <a:bodyPr/>
        <a:lstStyle/>
        <a:p>
          <a:endParaRPr lang="en-US"/>
        </a:p>
      </dgm:t>
    </dgm:pt>
    <dgm:pt modelId="{6AEEED38-8825-489E-8C39-78AFB09E3033}">
      <dgm:prSet/>
      <dgm:spPr/>
      <dgm:t>
        <a:bodyPr/>
        <a:lstStyle/>
        <a:p>
          <a:pPr>
            <a:defRPr b="1"/>
          </a:pPr>
          <a:r>
            <a:rPr lang="en-US" dirty="0"/>
            <a:t>Sunday</a:t>
          </a:r>
        </a:p>
      </dgm:t>
    </dgm:pt>
    <dgm:pt modelId="{FA1BF219-4AD0-4847-8EF0-24A3E3AEEF91}" type="parTrans" cxnId="{912E4721-5DCA-48C5-B611-C89A9C2392AB}">
      <dgm:prSet/>
      <dgm:spPr/>
      <dgm:t>
        <a:bodyPr/>
        <a:lstStyle/>
        <a:p>
          <a:endParaRPr lang="en-US"/>
        </a:p>
      </dgm:t>
    </dgm:pt>
    <dgm:pt modelId="{2ED87BC0-B14A-4523-AC4C-1B1FEA851C03}" type="sibTrans" cxnId="{912E4721-5DCA-48C5-B611-C89A9C2392AB}">
      <dgm:prSet/>
      <dgm:spPr/>
      <dgm:t>
        <a:bodyPr/>
        <a:lstStyle/>
        <a:p>
          <a:endParaRPr lang="en-US"/>
        </a:p>
      </dgm:t>
    </dgm:pt>
    <dgm:pt modelId="{A398055D-5381-43E0-8C42-520FE2CFF4A4}">
      <dgm:prSet/>
      <dgm:spPr/>
      <dgm:t>
        <a:bodyPr/>
        <a:lstStyle/>
        <a:p>
          <a:r>
            <a:rPr lang="en-US" dirty="0"/>
            <a:t>Facebook or Instagram. Run a contest like, “Win a free round-trip ticket”. Motivate the customers to feel excitement and improve user participation.</a:t>
          </a:r>
        </a:p>
      </dgm:t>
    </dgm:pt>
    <dgm:pt modelId="{1ABF94DB-24FE-4E8F-8C39-7D8BA0C9D630}" type="parTrans" cxnId="{65EF9660-41D5-4A99-9924-1CD100C845D7}">
      <dgm:prSet/>
      <dgm:spPr/>
      <dgm:t>
        <a:bodyPr/>
        <a:lstStyle/>
        <a:p>
          <a:endParaRPr lang="en-US"/>
        </a:p>
      </dgm:t>
    </dgm:pt>
    <dgm:pt modelId="{06E1F7CF-05D2-4F4C-8C16-1DA5AB1DDC20}" type="sibTrans" cxnId="{65EF9660-41D5-4A99-9924-1CD100C845D7}">
      <dgm:prSet/>
      <dgm:spPr/>
      <dgm:t>
        <a:bodyPr/>
        <a:lstStyle/>
        <a:p>
          <a:endParaRPr lang="en-US"/>
        </a:p>
      </dgm:t>
    </dgm:pt>
    <dgm:pt modelId="{46B17C2E-4A33-5244-9EA2-9BB4B07349B1}" type="pres">
      <dgm:prSet presAssocID="{5B92CC38-303B-4A87-9CD4-038884A8BC9A}" presName="root" presStyleCnt="0">
        <dgm:presLayoutVars>
          <dgm:chMax/>
          <dgm:chPref/>
          <dgm:animLvl val="lvl"/>
        </dgm:presLayoutVars>
      </dgm:prSet>
      <dgm:spPr/>
    </dgm:pt>
    <dgm:pt modelId="{860BE241-8396-EF4F-AC24-F8C22B43887D}" type="pres">
      <dgm:prSet presAssocID="{5B92CC38-303B-4A87-9CD4-038884A8BC9A}" presName="divider" presStyleLbl="fgAcc1" presStyleIdx="0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EA234C5A-9C30-2E44-90D2-859211E027EB}" type="pres">
      <dgm:prSet presAssocID="{5B92CC38-303B-4A87-9CD4-038884A8BC9A}" presName="nodes" presStyleCnt="0">
        <dgm:presLayoutVars>
          <dgm:chMax/>
          <dgm:chPref/>
          <dgm:animLvl val="lvl"/>
        </dgm:presLayoutVars>
      </dgm:prSet>
      <dgm:spPr/>
    </dgm:pt>
    <dgm:pt modelId="{16660C44-91FA-314D-B597-2744145F356A}" type="pres">
      <dgm:prSet presAssocID="{8D63126F-E9BD-43EB-9AC8-0A2C4D707006}" presName="composite" presStyleCnt="0"/>
      <dgm:spPr/>
    </dgm:pt>
    <dgm:pt modelId="{36B3086E-45A5-3746-A7A0-646B940B992A}" type="pres">
      <dgm:prSet presAssocID="{8D63126F-E9BD-43EB-9AC8-0A2C4D707006}" presName="ConnectorPoint" presStyleLbl="lnNode1" presStyleIdx="0" presStyleCnt="7"/>
      <dgm:spPr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50933B04-FC82-5340-898D-D2497A597929}" type="pres">
      <dgm:prSet presAssocID="{8D63126F-E9BD-43EB-9AC8-0A2C4D707006}" presName="DropPinPlaceHolder" presStyleCnt="0"/>
      <dgm:spPr/>
    </dgm:pt>
    <dgm:pt modelId="{DE48971C-C300-0E46-B564-27094C662CE3}" type="pres">
      <dgm:prSet presAssocID="{8D63126F-E9BD-43EB-9AC8-0A2C4D707006}" presName="DropPin" presStyleLbl="alignNode1" presStyleIdx="0" presStyleCnt="7"/>
      <dgm:spPr/>
    </dgm:pt>
    <dgm:pt modelId="{EA959800-5DF3-1F47-806C-3EDCF1FF2B68}" type="pres">
      <dgm:prSet presAssocID="{8D63126F-E9BD-43EB-9AC8-0A2C4D707006}" presName="Ellipse" presStyleLbl="fgAcc1" presStyleIdx="1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AF7A260E-C63A-5944-8A53-201D4E675F3B}" type="pres">
      <dgm:prSet presAssocID="{8D63126F-E9BD-43EB-9AC8-0A2C4D707006}" presName="L2TextContainer" presStyleLbl="revTx" presStyleIdx="0" presStyleCnt="14">
        <dgm:presLayoutVars>
          <dgm:bulletEnabled val="1"/>
        </dgm:presLayoutVars>
      </dgm:prSet>
      <dgm:spPr/>
    </dgm:pt>
    <dgm:pt modelId="{0F3C59D4-2E32-D142-BF81-9A1923247F85}" type="pres">
      <dgm:prSet presAssocID="{8D63126F-E9BD-43EB-9AC8-0A2C4D707006}" presName="L1TextContainer" presStyleLbl="revTx" presStyleIdx="1" presStyleCnt="14">
        <dgm:presLayoutVars>
          <dgm:chMax val="1"/>
          <dgm:chPref val="1"/>
          <dgm:bulletEnabled val="1"/>
        </dgm:presLayoutVars>
      </dgm:prSet>
      <dgm:spPr/>
    </dgm:pt>
    <dgm:pt modelId="{ADA5F4FA-C216-DC40-B264-5BF71BE4DE6D}" type="pres">
      <dgm:prSet presAssocID="{8D63126F-E9BD-43EB-9AC8-0A2C4D707006}" presName="ConnectLine" presStyleLbl="sibTrans1D1" presStyleIdx="0" presStyleCnt="7"/>
      <dgm:spPr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88676AE9-1F79-3145-B55A-A1E0090AC364}" type="pres">
      <dgm:prSet presAssocID="{8D63126F-E9BD-43EB-9AC8-0A2C4D707006}" presName="EmptyPlaceHolder" presStyleCnt="0"/>
      <dgm:spPr/>
    </dgm:pt>
    <dgm:pt modelId="{F2A0D9E1-C406-BC45-AEDD-1E062D007F27}" type="pres">
      <dgm:prSet presAssocID="{8C1B8F81-C6C3-4DD0-814E-D97955794305}" presName="spaceBetweenRectangles" presStyleCnt="0"/>
      <dgm:spPr/>
    </dgm:pt>
    <dgm:pt modelId="{C19CAA73-FB1D-214A-B2B9-65E6A1D72E70}" type="pres">
      <dgm:prSet presAssocID="{0A74FD2E-D304-4541-A21C-AAD7761DBF02}" presName="composite" presStyleCnt="0"/>
      <dgm:spPr/>
    </dgm:pt>
    <dgm:pt modelId="{379A919F-0BD8-CF42-A635-B44FB58E8740}" type="pres">
      <dgm:prSet presAssocID="{0A74FD2E-D304-4541-A21C-AAD7761DBF02}" presName="ConnectorPoint" presStyleLbl="lnNode1" presStyleIdx="1" presStyleCnt="7"/>
      <dgm:spPr>
        <a:solidFill>
          <a:schemeClr val="accent2">
            <a:hueOff val="-242561"/>
            <a:satOff val="-13988"/>
            <a:lumOff val="143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14EB7A4B-D468-E84D-B48E-5F7113BDB4BA}" type="pres">
      <dgm:prSet presAssocID="{0A74FD2E-D304-4541-A21C-AAD7761DBF02}" presName="DropPinPlaceHolder" presStyleCnt="0"/>
      <dgm:spPr/>
    </dgm:pt>
    <dgm:pt modelId="{B4554E3A-54E9-2348-94DE-C39C0E7FD0AC}" type="pres">
      <dgm:prSet presAssocID="{0A74FD2E-D304-4541-A21C-AAD7761DBF02}" presName="DropPin" presStyleLbl="alignNode1" presStyleIdx="1" presStyleCnt="7"/>
      <dgm:spPr/>
    </dgm:pt>
    <dgm:pt modelId="{AF481BAB-855E-7345-A3C3-894D8FFADB30}" type="pres">
      <dgm:prSet presAssocID="{0A74FD2E-D304-4541-A21C-AAD7761DBF02}" presName="Ellipse" presStyleLbl="fgAcc1" presStyleIdx="2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0C0F206-5FCB-4B4E-87E2-17AD4EF16F20}" type="pres">
      <dgm:prSet presAssocID="{0A74FD2E-D304-4541-A21C-AAD7761DBF02}" presName="L2TextContainer" presStyleLbl="revTx" presStyleIdx="2" presStyleCnt="14">
        <dgm:presLayoutVars>
          <dgm:bulletEnabled val="1"/>
        </dgm:presLayoutVars>
      </dgm:prSet>
      <dgm:spPr/>
    </dgm:pt>
    <dgm:pt modelId="{4DEB027F-869E-B44C-9C63-0406B3E293B7}" type="pres">
      <dgm:prSet presAssocID="{0A74FD2E-D304-4541-A21C-AAD7761DBF02}" presName="L1TextContainer" presStyleLbl="revTx" presStyleIdx="3" presStyleCnt="14">
        <dgm:presLayoutVars>
          <dgm:chMax val="1"/>
          <dgm:chPref val="1"/>
          <dgm:bulletEnabled val="1"/>
        </dgm:presLayoutVars>
      </dgm:prSet>
      <dgm:spPr/>
    </dgm:pt>
    <dgm:pt modelId="{3B6D1BFC-6F79-CB40-B2A9-369EA48CDC84}" type="pres">
      <dgm:prSet presAssocID="{0A74FD2E-D304-4541-A21C-AAD7761DBF02}" presName="ConnectLine" presStyleLbl="sibTrans1D1" presStyleIdx="1" presStyleCnt="7"/>
      <dgm:spPr>
        <a:noFill/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dash"/>
          <a:miter lim="800000"/>
        </a:ln>
        <a:effectLst/>
      </dgm:spPr>
    </dgm:pt>
    <dgm:pt modelId="{2018C0CB-D2AF-C74C-82CD-1752EC98A676}" type="pres">
      <dgm:prSet presAssocID="{0A74FD2E-D304-4541-A21C-AAD7761DBF02}" presName="EmptyPlaceHolder" presStyleCnt="0"/>
      <dgm:spPr/>
    </dgm:pt>
    <dgm:pt modelId="{A29E1B5F-FC9E-7747-B3C4-EC0ED3F5B70A}" type="pres">
      <dgm:prSet presAssocID="{E6FDBF2B-453C-49DF-A7B5-2EA2C8FDC0A8}" presName="spaceBetweenRectangles" presStyleCnt="0"/>
      <dgm:spPr/>
    </dgm:pt>
    <dgm:pt modelId="{0DE9AEF5-29E5-A54B-BAC2-F76BEA8BA9B4}" type="pres">
      <dgm:prSet presAssocID="{3AAC5415-D36E-4F3E-B9EA-354CCEDC4C50}" presName="composite" presStyleCnt="0"/>
      <dgm:spPr/>
    </dgm:pt>
    <dgm:pt modelId="{167C9544-2F75-2840-9E1E-FB91851CD404}" type="pres">
      <dgm:prSet presAssocID="{3AAC5415-D36E-4F3E-B9EA-354CCEDC4C50}" presName="ConnectorPoint" presStyleLbl="lnNode1" presStyleIdx="2" presStyleCnt="7"/>
      <dgm:spPr>
        <a:solidFill>
          <a:schemeClr val="accent2">
            <a:hueOff val="-485121"/>
            <a:satOff val="-27976"/>
            <a:lumOff val="2876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43A12720-9A73-BA4A-895D-A15B39347733}" type="pres">
      <dgm:prSet presAssocID="{3AAC5415-D36E-4F3E-B9EA-354CCEDC4C50}" presName="DropPinPlaceHolder" presStyleCnt="0"/>
      <dgm:spPr/>
    </dgm:pt>
    <dgm:pt modelId="{CE8825DD-6674-424E-86A5-7A0BDE9BBADD}" type="pres">
      <dgm:prSet presAssocID="{3AAC5415-D36E-4F3E-B9EA-354CCEDC4C50}" presName="DropPin" presStyleLbl="alignNode1" presStyleIdx="2" presStyleCnt="7"/>
      <dgm:spPr/>
    </dgm:pt>
    <dgm:pt modelId="{CAB2DDC7-C1A2-3741-9A8B-F3B29628577A}" type="pres">
      <dgm:prSet presAssocID="{3AAC5415-D36E-4F3E-B9EA-354CCEDC4C50}" presName="Ellipse" presStyleLbl="fgAcc1" presStyleIdx="3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0E636DAD-72AB-3746-8FE1-AFB645DEAFFA}" type="pres">
      <dgm:prSet presAssocID="{3AAC5415-D36E-4F3E-B9EA-354CCEDC4C50}" presName="L2TextContainer" presStyleLbl="revTx" presStyleIdx="4" presStyleCnt="14">
        <dgm:presLayoutVars>
          <dgm:bulletEnabled val="1"/>
        </dgm:presLayoutVars>
      </dgm:prSet>
      <dgm:spPr/>
    </dgm:pt>
    <dgm:pt modelId="{0403C743-7A31-EA49-909C-0B7FB449B0B1}" type="pres">
      <dgm:prSet presAssocID="{3AAC5415-D36E-4F3E-B9EA-354CCEDC4C50}" presName="L1TextContainer" presStyleLbl="revTx" presStyleIdx="5" presStyleCnt="14">
        <dgm:presLayoutVars>
          <dgm:chMax val="1"/>
          <dgm:chPref val="1"/>
          <dgm:bulletEnabled val="1"/>
        </dgm:presLayoutVars>
      </dgm:prSet>
      <dgm:spPr/>
    </dgm:pt>
    <dgm:pt modelId="{28C77264-53D6-AC4E-9763-4B4F9CE3BA30}" type="pres">
      <dgm:prSet presAssocID="{3AAC5415-D36E-4F3E-B9EA-354CCEDC4C50}" presName="ConnectLine" presStyleLbl="sibTrans1D1" presStyleIdx="2" presStyleCnt="7"/>
      <dgm:spPr>
        <a:noFill/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dash"/>
          <a:miter lim="800000"/>
        </a:ln>
        <a:effectLst/>
      </dgm:spPr>
    </dgm:pt>
    <dgm:pt modelId="{BFFD3369-7E01-904C-8694-BFC3486C9CBA}" type="pres">
      <dgm:prSet presAssocID="{3AAC5415-D36E-4F3E-B9EA-354CCEDC4C50}" presName="EmptyPlaceHolder" presStyleCnt="0"/>
      <dgm:spPr/>
    </dgm:pt>
    <dgm:pt modelId="{87D31938-697E-434E-B06C-ED2828989513}" type="pres">
      <dgm:prSet presAssocID="{C97ED0DA-6359-46E4-8D9C-8EA92DE7A6B4}" presName="spaceBetweenRectangles" presStyleCnt="0"/>
      <dgm:spPr/>
    </dgm:pt>
    <dgm:pt modelId="{030DCD6B-AC94-6B4E-A49F-68109C098FF7}" type="pres">
      <dgm:prSet presAssocID="{F6582132-B0C7-4093-B833-9B646B1805BB}" presName="composite" presStyleCnt="0"/>
      <dgm:spPr/>
    </dgm:pt>
    <dgm:pt modelId="{51037085-D892-C44F-AAEC-C8F936E16A97}" type="pres">
      <dgm:prSet presAssocID="{F6582132-B0C7-4093-B833-9B646B1805BB}" presName="ConnectorPoint" presStyleLbl="lnNode1" presStyleIdx="3" presStyleCnt="7"/>
      <dgm:spPr>
        <a:solidFill>
          <a:schemeClr val="accent2">
            <a:hueOff val="-727682"/>
            <a:satOff val="-41964"/>
            <a:lumOff val="431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75C5CF7C-7624-C444-91D1-B89C857CE247}" type="pres">
      <dgm:prSet presAssocID="{F6582132-B0C7-4093-B833-9B646B1805BB}" presName="DropPinPlaceHolder" presStyleCnt="0"/>
      <dgm:spPr/>
    </dgm:pt>
    <dgm:pt modelId="{A8E6CC81-DBA5-D943-882B-7DF852E412CB}" type="pres">
      <dgm:prSet presAssocID="{F6582132-B0C7-4093-B833-9B646B1805BB}" presName="DropPin" presStyleLbl="alignNode1" presStyleIdx="3" presStyleCnt="7"/>
      <dgm:spPr/>
    </dgm:pt>
    <dgm:pt modelId="{FF6DC5CA-AF44-F04E-A267-A0B170F3D0F4}" type="pres">
      <dgm:prSet presAssocID="{F6582132-B0C7-4093-B833-9B646B1805BB}" presName="Ellipse" presStyleLbl="fgAcc1" presStyleIdx="4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AA74DFC7-0D93-D649-BB95-3E47032E37D2}" type="pres">
      <dgm:prSet presAssocID="{F6582132-B0C7-4093-B833-9B646B1805BB}" presName="L2TextContainer" presStyleLbl="revTx" presStyleIdx="6" presStyleCnt="14">
        <dgm:presLayoutVars>
          <dgm:bulletEnabled val="1"/>
        </dgm:presLayoutVars>
      </dgm:prSet>
      <dgm:spPr/>
    </dgm:pt>
    <dgm:pt modelId="{EDBF128E-81B4-8C47-B4D4-7F67AE1486ED}" type="pres">
      <dgm:prSet presAssocID="{F6582132-B0C7-4093-B833-9B646B1805BB}" presName="L1TextContainer" presStyleLbl="revTx" presStyleIdx="7" presStyleCnt="14">
        <dgm:presLayoutVars>
          <dgm:chMax val="1"/>
          <dgm:chPref val="1"/>
          <dgm:bulletEnabled val="1"/>
        </dgm:presLayoutVars>
      </dgm:prSet>
      <dgm:spPr/>
    </dgm:pt>
    <dgm:pt modelId="{B99FAAD4-8D3B-B14A-A1C8-3B9BB034C0D3}" type="pres">
      <dgm:prSet presAssocID="{F6582132-B0C7-4093-B833-9B646B1805BB}" presName="ConnectLine" presStyleLbl="sibTrans1D1" presStyleIdx="3" presStyleCnt="7"/>
      <dgm:spPr>
        <a:noFill/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dash"/>
          <a:miter lim="800000"/>
        </a:ln>
        <a:effectLst/>
      </dgm:spPr>
    </dgm:pt>
    <dgm:pt modelId="{8A25B641-6764-6D4B-BC4C-8E5B4F63794A}" type="pres">
      <dgm:prSet presAssocID="{F6582132-B0C7-4093-B833-9B646B1805BB}" presName="EmptyPlaceHolder" presStyleCnt="0"/>
      <dgm:spPr/>
    </dgm:pt>
    <dgm:pt modelId="{312FEA8F-D3E2-AB44-9BD4-3F2E162671BB}" type="pres">
      <dgm:prSet presAssocID="{593A8282-5271-4E81-B2FB-01D4B65FC13E}" presName="spaceBetweenRectangles" presStyleCnt="0"/>
      <dgm:spPr/>
    </dgm:pt>
    <dgm:pt modelId="{67CBCAD8-4AD3-3644-AAE7-3A88E1A630ED}" type="pres">
      <dgm:prSet presAssocID="{6D1C5C04-5D93-4A37-869B-2102A4AD314D}" presName="composite" presStyleCnt="0"/>
      <dgm:spPr/>
    </dgm:pt>
    <dgm:pt modelId="{DDE908A3-4FB0-DF40-9E95-0A2F62EFDB7F}" type="pres">
      <dgm:prSet presAssocID="{6D1C5C04-5D93-4A37-869B-2102A4AD314D}" presName="ConnectorPoint" presStyleLbl="lnNode1" presStyleIdx="4" presStyleCnt="7"/>
      <dgm:spPr>
        <a:solidFill>
          <a:schemeClr val="accent2">
            <a:hueOff val="-970242"/>
            <a:satOff val="-55952"/>
            <a:lumOff val="5752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B3EE843C-1AF8-094F-9602-D2D4FA947B96}" type="pres">
      <dgm:prSet presAssocID="{6D1C5C04-5D93-4A37-869B-2102A4AD314D}" presName="DropPinPlaceHolder" presStyleCnt="0"/>
      <dgm:spPr/>
    </dgm:pt>
    <dgm:pt modelId="{3CD4814E-3CE2-8043-82B7-94BA602E923B}" type="pres">
      <dgm:prSet presAssocID="{6D1C5C04-5D93-4A37-869B-2102A4AD314D}" presName="DropPin" presStyleLbl="alignNode1" presStyleIdx="4" presStyleCnt="7"/>
      <dgm:spPr/>
    </dgm:pt>
    <dgm:pt modelId="{5E234C63-E661-3344-A919-23F49229151C}" type="pres">
      <dgm:prSet presAssocID="{6D1C5C04-5D93-4A37-869B-2102A4AD314D}" presName="Ellipse" presStyleLbl="fgAcc1" presStyleIdx="5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60A91D77-43F3-3F4C-AAAB-5FBE839C6C83}" type="pres">
      <dgm:prSet presAssocID="{6D1C5C04-5D93-4A37-869B-2102A4AD314D}" presName="L2TextContainer" presStyleLbl="revTx" presStyleIdx="8" presStyleCnt="14">
        <dgm:presLayoutVars>
          <dgm:bulletEnabled val="1"/>
        </dgm:presLayoutVars>
      </dgm:prSet>
      <dgm:spPr/>
    </dgm:pt>
    <dgm:pt modelId="{7D79EF19-64BF-1143-B66D-DC31CDFD9CB6}" type="pres">
      <dgm:prSet presAssocID="{6D1C5C04-5D93-4A37-869B-2102A4AD314D}" presName="L1TextContainer" presStyleLbl="revTx" presStyleIdx="9" presStyleCnt="14">
        <dgm:presLayoutVars>
          <dgm:chMax val="1"/>
          <dgm:chPref val="1"/>
          <dgm:bulletEnabled val="1"/>
        </dgm:presLayoutVars>
      </dgm:prSet>
      <dgm:spPr/>
    </dgm:pt>
    <dgm:pt modelId="{8172B034-B9A1-FE47-9C9A-D3D62DA657D1}" type="pres">
      <dgm:prSet presAssocID="{6D1C5C04-5D93-4A37-869B-2102A4AD314D}" presName="ConnectLine" presStyleLbl="sibTrans1D1" presStyleIdx="4" presStyleCnt="7"/>
      <dgm:spPr>
        <a:noFill/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dash"/>
          <a:miter lim="800000"/>
        </a:ln>
        <a:effectLst/>
      </dgm:spPr>
    </dgm:pt>
    <dgm:pt modelId="{37EC00D0-9D16-AC4A-AA91-DFA4E4201594}" type="pres">
      <dgm:prSet presAssocID="{6D1C5C04-5D93-4A37-869B-2102A4AD314D}" presName="EmptyPlaceHolder" presStyleCnt="0"/>
      <dgm:spPr/>
    </dgm:pt>
    <dgm:pt modelId="{14A318A1-41AD-8A4A-8FAA-A9CF7BE0F8F4}" type="pres">
      <dgm:prSet presAssocID="{9C4E413C-3461-4600-AEAF-807733F644FF}" presName="spaceBetweenRectangles" presStyleCnt="0"/>
      <dgm:spPr/>
    </dgm:pt>
    <dgm:pt modelId="{37AB8863-39CD-2840-AFDA-D81693216193}" type="pres">
      <dgm:prSet presAssocID="{FE56AE7C-B372-4A6C-9285-57BF073B060C}" presName="composite" presStyleCnt="0"/>
      <dgm:spPr/>
    </dgm:pt>
    <dgm:pt modelId="{2FA7B152-296E-7F44-B660-84039FC15278}" type="pres">
      <dgm:prSet presAssocID="{FE56AE7C-B372-4A6C-9285-57BF073B060C}" presName="ConnectorPoint" presStyleLbl="lnNode1" presStyleIdx="5" presStyleCnt="7"/>
      <dgm:spPr>
        <a:solidFill>
          <a:schemeClr val="accent2">
            <a:hueOff val="-1212803"/>
            <a:satOff val="-69940"/>
            <a:lumOff val="719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300038C0-B738-3445-97C5-9D7D8D40D2D1}" type="pres">
      <dgm:prSet presAssocID="{FE56AE7C-B372-4A6C-9285-57BF073B060C}" presName="DropPinPlaceHolder" presStyleCnt="0"/>
      <dgm:spPr/>
    </dgm:pt>
    <dgm:pt modelId="{FC2E3769-6850-FC41-AE69-9C7EDD769029}" type="pres">
      <dgm:prSet presAssocID="{FE56AE7C-B372-4A6C-9285-57BF073B060C}" presName="DropPin" presStyleLbl="alignNode1" presStyleIdx="5" presStyleCnt="7"/>
      <dgm:spPr/>
    </dgm:pt>
    <dgm:pt modelId="{0858C79D-09AE-694B-8FE3-782A571E0E8A}" type="pres">
      <dgm:prSet presAssocID="{FE56AE7C-B372-4A6C-9285-57BF073B060C}" presName="Ellipse" presStyleLbl="fgAcc1" presStyleIdx="6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5DBD8BC-08D0-7F4E-85AD-6B35CB83B4D3}" type="pres">
      <dgm:prSet presAssocID="{FE56AE7C-B372-4A6C-9285-57BF073B060C}" presName="L2TextContainer" presStyleLbl="revTx" presStyleIdx="10" presStyleCnt="14">
        <dgm:presLayoutVars>
          <dgm:bulletEnabled val="1"/>
        </dgm:presLayoutVars>
      </dgm:prSet>
      <dgm:spPr/>
    </dgm:pt>
    <dgm:pt modelId="{6EEE9CD3-EC7F-5C43-8588-4E7A4EA75E6A}" type="pres">
      <dgm:prSet presAssocID="{FE56AE7C-B372-4A6C-9285-57BF073B060C}" presName="L1TextContainer" presStyleLbl="revTx" presStyleIdx="11" presStyleCnt="14">
        <dgm:presLayoutVars>
          <dgm:chMax val="1"/>
          <dgm:chPref val="1"/>
          <dgm:bulletEnabled val="1"/>
        </dgm:presLayoutVars>
      </dgm:prSet>
      <dgm:spPr/>
    </dgm:pt>
    <dgm:pt modelId="{ACF3989E-AC59-4E43-8141-BA7A15AA7275}" type="pres">
      <dgm:prSet presAssocID="{FE56AE7C-B372-4A6C-9285-57BF073B060C}" presName="ConnectLine" presStyleLbl="sibTrans1D1" presStyleIdx="5" presStyleCnt="7"/>
      <dgm:spPr>
        <a:noFill/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dash"/>
          <a:miter lim="800000"/>
        </a:ln>
        <a:effectLst/>
      </dgm:spPr>
    </dgm:pt>
    <dgm:pt modelId="{37AF9E8A-B00C-774F-AE60-89293F4D2484}" type="pres">
      <dgm:prSet presAssocID="{FE56AE7C-B372-4A6C-9285-57BF073B060C}" presName="EmptyPlaceHolder" presStyleCnt="0"/>
      <dgm:spPr/>
    </dgm:pt>
    <dgm:pt modelId="{CF52E032-128B-FB47-B99C-5B75F657B380}" type="pres">
      <dgm:prSet presAssocID="{26421157-52B1-4946-9F4F-4C95D1E72766}" presName="spaceBetweenRectangles" presStyleCnt="0"/>
      <dgm:spPr/>
    </dgm:pt>
    <dgm:pt modelId="{B68F58BF-1D17-9946-BA82-2BF3E439D261}" type="pres">
      <dgm:prSet presAssocID="{6AEEED38-8825-489E-8C39-78AFB09E3033}" presName="composite" presStyleCnt="0"/>
      <dgm:spPr/>
    </dgm:pt>
    <dgm:pt modelId="{AAB9A0AB-5BC4-4843-834E-CD3A6EE1D61E}" type="pres">
      <dgm:prSet presAssocID="{6AEEED38-8825-489E-8C39-78AFB09E3033}" presName="ConnectorPoint" presStyleLbl="lnNode1" presStyleIdx="6" presStyleCnt="7"/>
      <dgm:spPr>
        <a:solidFill>
          <a:schemeClr val="accent2">
            <a:hueOff val="-1455363"/>
            <a:satOff val="-83928"/>
            <a:lumOff val="862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DBDDD7BD-A09C-6440-A07B-480DF0483667}" type="pres">
      <dgm:prSet presAssocID="{6AEEED38-8825-489E-8C39-78AFB09E3033}" presName="DropPinPlaceHolder" presStyleCnt="0"/>
      <dgm:spPr/>
    </dgm:pt>
    <dgm:pt modelId="{F0A279E5-B293-F649-BA07-B0F242B721B9}" type="pres">
      <dgm:prSet presAssocID="{6AEEED38-8825-489E-8C39-78AFB09E3033}" presName="DropPin" presStyleLbl="alignNode1" presStyleIdx="6" presStyleCnt="7"/>
      <dgm:spPr/>
    </dgm:pt>
    <dgm:pt modelId="{F97C356C-7F27-1B41-8802-2D4B1D69D1D6}" type="pres">
      <dgm:prSet presAssocID="{6AEEED38-8825-489E-8C39-78AFB09E3033}" presName="Ellipse" presStyleLbl="fgAcc1" presStyleIdx="7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8F6502A7-6219-434F-85EB-3FF74A70111E}" type="pres">
      <dgm:prSet presAssocID="{6AEEED38-8825-489E-8C39-78AFB09E3033}" presName="L2TextContainer" presStyleLbl="revTx" presStyleIdx="12" presStyleCnt="14">
        <dgm:presLayoutVars>
          <dgm:bulletEnabled val="1"/>
        </dgm:presLayoutVars>
      </dgm:prSet>
      <dgm:spPr/>
    </dgm:pt>
    <dgm:pt modelId="{2C3C0582-8913-A04B-B306-FA049792705A}" type="pres">
      <dgm:prSet presAssocID="{6AEEED38-8825-489E-8C39-78AFB09E3033}" presName="L1TextContainer" presStyleLbl="revTx" presStyleIdx="13" presStyleCnt="14">
        <dgm:presLayoutVars>
          <dgm:chMax val="1"/>
          <dgm:chPref val="1"/>
          <dgm:bulletEnabled val="1"/>
        </dgm:presLayoutVars>
      </dgm:prSet>
      <dgm:spPr/>
    </dgm:pt>
    <dgm:pt modelId="{0CB084CE-89D0-D44E-8E30-57084A83D06B}" type="pres">
      <dgm:prSet presAssocID="{6AEEED38-8825-489E-8C39-78AFB09E3033}" presName="ConnectLine" presStyleLbl="sibTrans1D1" presStyleIdx="6" presStyleCnt="7"/>
      <dgm:spPr>
        <a:noFill/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dash"/>
          <a:miter lim="800000"/>
        </a:ln>
        <a:effectLst/>
      </dgm:spPr>
    </dgm:pt>
    <dgm:pt modelId="{EB5811B6-8CB3-F14C-8F93-3028BF1B1059}" type="pres">
      <dgm:prSet presAssocID="{6AEEED38-8825-489E-8C39-78AFB09E3033}" presName="EmptyPlaceHolder" presStyleCnt="0"/>
      <dgm:spPr/>
    </dgm:pt>
  </dgm:ptLst>
  <dgm:cxnLst>
    <dgm:cxn modelId="{BDD24F0C-BFFA-4AB9-BB9B-7871BAAE1388}" srcId="{FE56AE7C-B372-4A6C-9285-57BF073B060C}" destId="{1D891A73-5E99-44AD-8AE6-EB80BE0F3497}" srcOrd="0" destOrd="0" parTransId="{630C1C5A-DC4A-4D61-9B88-7C7C029208BE}" sibTransId="{FCD5F38D-3B67-435F-A2BE-1B1FF3EF5784}"/>
    <dgm:cxn modelId="{11FF3B15-906A-49CA-9364-BCF38E7DB91E}" srcId="{8D63126F-E9BD-43EB-9AC8-0A2C4D707006}" destId="{224F4D4B-F231-4A42-B5EE-B46EA81BC77A}" srcOrd="0" destOrd="0" parTransId="{C8250FCA-0ED9-4FEB-90E5-7B20BE623B30}" sibTransId="{EDEE233E-7059-402F-991B-DC6B0E6E01EB}"/>
    <dgm:cxn modelId="{69A51C1F-A58A-44B2-898E-CCB4B3768A2E}" srcId="{0A74FD2E-D304-4541-A21C-AAD7761DBF02}" destId="{59E9BF2C-459A-437E-9041-CE62719524E4}" srcOrd="0" destOrd="0" parTransId="{287C57A2-4D79-4F32-A051-75642E1FC57A}" sibTransId="{5F7E6DC5-2CA9-4C03-9827-1BEB53E9D25F}"/>
    <dgm:cxn modelId="{912E4721-5DCA-48C5-B611-C89A9C2392AB}" srcId="{5B92CC38-303B-4A87-9CD4-038884A8BC9A}" destId="{6AEEED38-8825-489E-8C39-78AFB09E3033}" srcOrd="6" destOrd="0" parTransId="{FA1BF219-4AD0-4847-8EF0-24A3E3AEEF91}" sibTransId="{2ED87BC0-B14A-4523-AC4C-1B1FEA851C03}"/>
    <dgm:cxn modelId="{D9E4A432-62EA-4497-8EE0-4367747E7FD4}" srcId="{5B92CC38-303B-4A87-9CD4-038884A8BC9A}" destId="{3AAC5415-D36E-4F3E-B9EA-354CCEDC4C50}" srcOrd="2" destOrd="0" parTransId="{2E13CFEE-8461-4518-84AD-FE00423F9E6D}" sibTransId="{C97ED0DA-6359-46E4-8D9C-8EA92DE7A6B4}"/>
    <dgm:cxn modelId="{DD8F3C34-52D9-4B36-9E5E-E46794BF4EF7}" srcId="{6D1C5C04-5D93-4A37-869B-2102A4AD314D}" destId="{0DC8A260-0901-48CE-84A7-EC37AA15FF11}" srcOrd="0" destOrd="0" parTransId="{DDE13400-B534-4ACC-BF95-709993093BDB}" sibTransId="{CDF917D0-16F6-4ED3-A96E-5DC65FB3AF8B}"/>
    <dgm:cxn modelId="{AC377C3E-8423-4AEA-8FC2-19AE53E0787E}" srcId="{5B92CC38-303B-4A87-9CD4-038884A8BC9A}" destId="{F6582132-B0C7-4093-B833-9B646B1805BB}" srcOrd="3" destOrd="0" parTransId="{B782F2F5-99EC-4B75-85F1-D0E493F37ADC}" sibTransId="{593A8282-5271-4E81-B2FB-01D4B65FC13E}"/>
    <dgm:cxn modelId="{03694C48-A3E0-9A4A-B3D5-631935ADD0FC}" type="presOf" srcId="{6AEEED38-8825-489E-8C39-78AFB09E3033}" destId="{2C3C0582-8913-A04B-B306-FA049792705A}" srcOrd="0" destOrd="0" presId="urn:microsoft.com/office/officeart/2017/3/layout/DropPinTimeline"/>
    <dgm:cxn modelId="{9D409758-15B0-4AA2-8D33-B2EBFF2198A5}" srcId="{5B92CC38-303B-4A87-9CD4-038884A8BC9A}" destId="{6D1C5C04-5D93-4A37-869B-2102A4AD314D}" srcOrd="4" destOrd="0" parTransId="{9F14C9B0-E210-4FF1-B37B-5091C158BF0D}" sibTransId="{9C4E413C-3461-4600-AEAF-807733F644FF}"/>
    <dgm:cxn modelId="{43FBD05D-2F6A-44AE-BB40-230F068D3EE7}" srcId="{5B92CC38-303B-4A87-9CD4-038884A8BC9A}" destId="{8D63126F-E9BD-43EB-9AC8-0A2C4D707006}" srcOrd="0" destOrd="0" parTransId="{1ADC3CFF-A932-4345-9781-8A83E9593DAA}" sibTransId="{8C1B8F81-C6C3-4DD0-814E-D97955794305}"/>
    <dgm:cxn modelId="{2A91455E-9E4F-A345-99B8-CD487F335AE6}" type="presOf" srcId="{0DC8A260-0901-48CE-84A7-EC37AA15FF11}" destId="{60A91D77-43F3-3F4C-AAAB-5FBE839C6C83}" srcOrd="0" destOrd="0" presId="urn:microsoft.com/office/officeart/2017/3/layout/DropPinTimeline"/>
    <dgm:cxn modelId="{65EF9660-41D5-4A99-9924-1CD100C845D7}" srcId="{6AEEED38-8825-489E-8C39-78AFB09E3033}" destId="{A398055D-5381-43E0-8C42-520FE2CFF4A4}" srcOrd="0" destOrd="0" parTransId="{1ABF94DB-24FE-4E8F-8C39-7D8BA0C9D630}" sibTransId="{06E1F7CF-05D2-4F4C-8C16-1DA5AB1DDC20}"/>
    <dgm:cxn modelId="{4215BA64-B030-6F4E-BC75-89B7CDF8A3DB}" type="presOf" srcId="{8D63126F-E9BD-43EB-9AC8-0A2C4D707006}" destId="{0F3C59D4-2E32-D142-BF81-9A1923247F85}" srcOrd="0" destOrd="0" presId="urn:microsoft.com/office/officeart/2017/3/layout/DropPinTimeline"/>
    <dgm:cxn modelId="{95A7F965-0433-FF41-967A-32EEA48FB586}" type="presOf" srcId="{1D891A73-5E99-44AD-8AE6-EB80BE0F3497}" destId="{C5DBD8BC-08D0-7F4E-85AD-6B35CB83B4D3}" srcOrd="0" destOrd="0" presId="urn:microsoft.com/office/officeart/2017/3/layout/DropPinTimeline"/>
    <dgm:cxn modelId="{26ACF56F-173D-488C-8DDB-7A3B2D98FE90}" srcId="{5B92CC38-303B-4A87-9CD4-038884A8BC9A}" destId="{FE56AE7C-B372-4A6C-9285-57BF073B060C}" srcOrd="5" destOrd="0" parTransId="{362898E4-7F39-43F6-B5C6-0E1DBEC5CFD4}" sibTransId="{26421157-52B1-4946-9F4F-4C95D1E72766}"/>
    <dgm:cxn modelId="{57D68884-C5C3-064F-93E9-7621117CA964}" type="presOf" srcId="{47D1CB20-DE60-4C6A-B581-0528BC706ECF}" destId="{AA74DFC7-0D93-D649-BB95-3E47032E37D2}" srcOrd="0" destOrd="0" presId="urn:microsoft.com/office/officeart/2017/3/layout/DropPinTimeline"/>
    <dgm:cxn modelId="{E07C318B-6E43-5A41-82F3-35CC6EA1241B}" type="presOf" srcId="{A398055D-5381-43E0-8C42-520FE2CFF4A4}" destId="{8F6502A7-6219-434F-85EB-3FF74A70111E}" srcOrd="0" destOrd="0" presId="urn:microsoft.com/office/officeart/2017/3/layout/DropPinTimeline"/>
    <dgm:cxn modelId="{09FEDB8E-10E7-A648-8EB3-B79B7BFF3597}" type="presOf" srcId="{0A74FD2E-D304-4541-A21C-AAD7761DBF02}" destId="{4DEB027F-869E-B44C-9C63-0406B3E293B7}" srcOrd="0" destOrd="0" presId="urn:microsoft.com/office/officeart/2017/3/layout/DropPinTimeline"/>
    <dgm:cxn modelId="{12823C91-706A-C846-B890-0A98757329E6}" type="presOf" srcId="{3AAC5415-D36E-4F3E-B9EA-354CCEDC4C50}" destId="{0403C743-7A31-EA49-909C-0B7FB449B0B1}" srcOrd="0" destOrd="0" presId="urn:microsoft.com/office/officeart/2017/3/layout/DropPinTimeline"/>
    <dgm:cxn modelId="{56B1F2B4-17C8-2D4E-B46B-D1C5E5FB0E70}" type="presOf" srcId="{1D2FA2F6-7464-452E-B102-84038A7147C9}" destId="{0E636DAD-72AB-3746-8FE1-AFB645DEAFFA}" srcOrd="0" destOrd="0" presId="urn:microsoft.com/office/officeart/2017/3/layout/DropPinTimeline"/>
    <dgm:cxn modelId="{1B752EB5-FD6B-C144-B36B-37AA9B4B68BD}" type="presOf" srcId="{5B92CC38-303B-4A87-9CD4-038884A8BC9A}" destId="{46B17C2E-4A33-5244-9EA2-9BB4B07349B1}" srcOrd="0" destOrd="0" presId="urn:microsoft.com/office/officeart/2017/3/layout/DropPinTimeline"/>
    <dgm:cxn modelId="{796339C0-0FD8-4262-BA5E-BE374D166E7C}" srcId="{5B92CC38-303B-4A87-9CD4-038884A8BC9A}" destId="{0A74FD2E-D304-4541-A21C-AAD7761DBF02}" srcOrd="1" destOrd="0" parTransId="{5682BB6B-0B91-404D-B479-D3F3C7F90D1C}" sibTransId="{E6FDBF2B-453C-49DF-A7B5-2EA2C8FDC0A8}"/>
    <dgm:cxn modelId="{C62C1CCB-CA7F-164B-933A-C316B66635BD}" type="presOf" srcId="{224F4D4B-F231-4A42-B5EE-B46EA81BC77A}" destId="{AF7A260E-C63A-5944-8A53-201D4E675F3B}" srcOrd="0" destOrd="0" presId="urn:microsoft.com/office/officeart/2017/3/layout/DropPinTimeline"/>
    <dgm:cxn modelId="{7ED0AACB-87E9-F64F-AE1C-A618E230DBC2}" type="presOf" srcId="{FE56AE7C-B372-4A6C-9285-57BF073B060C}" destId="{6EEE9CD3-EC7F-5C43-8588-4E7A4EA75E6A}" srcOrd="0" destOrd="0" presId="urn:microsoft.com/office/officeart/2017/3/layout/DropPinTimeline"/>
    <dgm:cxn modelId="{643BB8CF-331F-4361-93E2-D4401AA651E5}" srcId="{F6582132-B0C7-4093-B833-9B646B1805BB}" destId="{47D1CB20-DE60-4C6A-B581-0528BC706ECF}" srcOrd="0" destOrd="0" parTransId="{08C650D0-C210-4FAB-9986-14592F10B7F4}" sibTransId="{2F4C8552-175D-4323-9FC8-C1BA9E45610B}"/>
    <dgm:cxn modelId="{8D9B4BD2-CE8B-497A-8B26-B6B982663D0E}" srcId="{3AAC5415-D36E-4F3E-B9EA-354CCEDC4C50}" destId="{1D2FA2F6-7464-452E-B102-84038A7147C9}" srcOrd="0" destOrd="0" parTransId="{F274E2AF-619D-4A4E-9034-BD8829FD3F5A}" sibTransId="{8AAAAFEB-74FD-44A7-8B9D-0D93E65458B5}"/>
    <dgm:cxn modelId="{17D94DD4-62D0-8A4F-B58C-7740798EF0DB}" type="presOf" srcId="{F6582132-B0C7-4093-B833-9B646B1805BB}" destId="{EDBF128E-81B4-8C47-B4D4-7F67AE1486ED}" srcOrd="0" destOrd="0" presId="urn:microsoft.com/office/officeart/2017/3/layout/DropPinTimeline"/>
    <dgm:cxn modelId="{AF69A2EE-96BA-3D48-A333-5887A9457A77}" type="presOf" srcId="{59E9BF2C-459A-437E-9041-CE62719524E4}" destId="{30C0F206-5FCB-4B4E-87E2-17AD4EF16F20}" srcOrd="0" destOrd="0" presId="urn:microsoft.com/office/officeart/2017/3/layout/DropPinTimeline"/>
    <dgm:cxn modelId="{30DEFEEE-E378-B44A-BCA2-083FDE0B8E3F}" type="presOf" srcId="{6D1C5C04-5D93-4A37-869B-2102A4AD314D}" destId="{7D79EF19-64BF-1143-B66D-DC31CDFD9CB6}" srcOrd="0" destOrd="0" presId="urn:microsoft.com/office/officeart/2017/3/layout/DropPinTimeline"/>
    <dgm:cxn modelId="{BF19DB6C-FEEA-E341-811C-50BDEC458C8D}" type="presParOf" srcId="{46B17C2E-4A33-5244-9EA2-9BB4B07349B1}" destId="{860BE241-8396-EF4F-AC24-F8C22B43887D}" srcOrd="0" destOrd="0" presId="urn:microsoft.com/office/officeart/2017/3/layout/DropPinTimeline"/>
    <dgm:cxn modelId="{D1851C33-899E-1E41-9B81-287F822DCE0F}" type="presParOf" srcId="{46B17C2E-4A33-5244-9EA2-9BB4B07349B1}" destId="{EA234C5A-9C30-2E44-90D2-859211E027EB}" srcOrd="1" destOrd="0" presId="urn:microsoft.com/office/officeart/2017/3/layout/DropPinTimeline"/>
    <dgm:cxn modelId="{6E659DBC-89B3-7E4C-9BD4-3E258223E2B6}" type="presParOf" srcId="{EA234C5A-9C30-2E44-90D2-859211E027EB}" destId="{16660C44-91FA-314D-B597-2744145F356A}" srcOrd="0" destOrd="0" presId="urn:microsoft.com/office/officeart/2017/3/layout/DropPinTimeline"/>
    <dgm:cxn modelId="{B3674342-B598-8A44-A462-85DC7B7179CE}" type="presParOf" srcId="{16660C44-91FA-314D-B597-2744145F356A}" destId="{36B3086E-45A5-3746-A7A0-646B940B992A}" srcOrd="0" destOrd="0" presId="urn:microsoft.com/office/officeart/2017/3/layout/DropPinTimeline"/>
    <dgm:cxn modelId="{56BEDEEE-6009-604C-815D-399D0BC0A2B2}" type="presParOf" srcId="{16660C44-91FA-314D-B597-2744145F356A}" destId="{50933B04-FC82-5340-898D-D2497A597929}" srcOrd="1" destOrd="0" presId="urn:microsoft.com/office/officeart/2017/3/layout/DropPinTimeline"/>
    <dgm:cxn modelId="{66BFB771-57E7-9C4F-AEE5-C94F8BD239F0}" type="presParOf" srcId="{50933B04-FC82-5340-898D-D2497A597929}" destId="{DE48971C-C300-0E46-B564-27094C662CE3}" srcOrd="0" destOrd="0" presId="urn:microsoft.com/office/officeart/2017/3/layout/DropPinTimeline"/>
    <dgm:cxn modelId="{F58763B7-806C-F740-AAAD-64A0B48A01CC}" type="presParOf" srcId="{50933B04-FC82-5340-898D-D2497A597929}" destId="{EA959800-5DF3-1F47-806C-3EDCF1FF2B68}" srcOrd="1" destOrd="0" presId="urn:microsoft.com/office/officeart/2017/3/layout/DropPinTimeline"/>
    <dgm:cxn modelId="{90C31AC5-A5F5-CA4D-B55F-70B8C0261A59}" type="presParOf" srcId="{16660C44-91FA-314D-B597-2744145F356A}" destId="{AF7A260E-C63A-5944-8A53-201D4E675F3B}" srcOrd="2" destOrd="0" presId="urn:microsoft.com/office/officeart/2017/3/layout/DropPinTimeline"/>
    <dgm:cxn modelId="{5A4EEC2B-5B32-C141-ADB2-63267637C74F}" type="presParOf" srcId="{16660C44-91FA-314D-B597-2744145F356A}" destId="{0F3C59D4-2E32-D142-BF81-9A1923247F85}" srcOrd="3" destOrd="0" presId="urn:microsoft.com/office/officeart/2017/3/layout/DropPinTimeline"/>
    <dgm:cxn modelId="{3FC3CE1B-3FBB-CA46-B365-AC6F31B6F983}" type="presParOf" srcId="{16660C44-91FA-314D-B597-2744145F356A}" destId="{ADA5F4FA-C216-DC40-B264-5BF71BE4DE6D}" srcOrd="4" destOrd="0" presId="urn:microsoft.com/office/officeart/2017/3/layout/DropPinTimeline"/>
    <dgm:cxn modelId="{5D8BCB43-5ED9-8144-B3DC-26C051676BEB}" type="presParOf" srcId="{16660C44-91FA-314D-B597-2744145F356A}" destId="{88676AE9-1F79-3145-B55A-A1E0090AC364}" srcOrd="5" destOrd="0" presId="urn:microsoft.com/office/officeart/2017/3/layout/DropPinTimeline"/>
    <dgm:cxn modelId="{F570BD7F-DAA3-B247-85B5-D1CA3CA55DE2}" type="presParOf" srcId="{EA234C5A-9C30-2E44-90D2-859211E027EB}" destId="{F2A0D9E1-C406-BC45-AEDD-1E062D007F27}" srcOrd="1" destOrd="0" presId="urn:microsoft.com/office/officeart/2017/3/layout/DropPinTimeline"/>
    <dgm:cxn modelId="{C5444AAF-6401-BE4A-8DEE-C940F6E243F6}" type="presParOf" srcId="{EA234C5A-9C30-2E44-90D2-859211E027EB}" destId="{C19CAA73-FB1D-214A-B2B9-65E6A1D72E70}" srcOrd="2" destOrd="0" presId="urn:microsoft.com/office/officeart/2017/3/layout/DropPinTimeline"/>
    <dgm:cxn modelId="{A53357E1-32C6-3A49-A850-4D1F592420D4}" type="presParOf" srcId="{C19CAA73-FB1D-214A-B2B9-65E6A1D72E70}" destId="{379A919F-0BD8-CF42-A635-B44FB58E8740}" srcOrd="0" destOrd="0" presId="urn:microsoft.com/office/officeart/2017/3/layout/DropPinTimeline"/>
    <dgm:cxn modelId="{6B73E506-2111-2B4D-A5AC-D36A06B1459B}" type="presParOf" srcId="{C19CAA73-FB1D-214A-B2B9-65E6A1D72E70}" destId="{14EB7A4B-D468-E84D-B48E-5F7113BDB4BA}" srcOrd="1" destOrd="0" presId="urn:microsoft.com/office/officeart/2017/3/layout/DropPinTimeline"/>
    <dgm:cxn modelId="{8C5061EF-8E80-8D47-A33A-5186A3038DD1}" type="presParOf" srcId="{14EB7A4B-D468-E84D-B48E-5F7113BDB4BA}" destId="{B4554E3A-54E9-2348-94DE-C39C0E7FD0AC}" srcOrd="0" destOrd="0" presId="urn:microsoft.com/office/officeart/2017/3/layout/DropPinTimeline"/>
    <dgm:cxn modelId="{55F9C764-F0AC-9449-98E8-62752FACAEDF}" type="presParOf" srcId="{14EB7A4B-D468-E84D-B48E-5F7113BDB4BA}" destId="{AF481BAB-855E-7345-A3C3-894D8FFADB30}" srcOrd="1" destOrd="0" presId="urn:microsoft.com/office/officeart/2017/3/layout/DropPinTimeline"/>
    <dgm:cxn modelId="{978A7420-07C3-A742-AB44-6E4D0F36C42E}" type="presParOf" srcId="{C19CAA73-FB1D-214A-B2B9-65E6A1D72E70}" destId="{30C0F206-5FCB-4B4E-87E2-17AD4EF16F20}" srcOrd="2" destOrd="0" presId="urn:microsoft.com/office/officeart/2017/3/layout/DropPinTimeline"/>
    <dgm:cxn modelId="{8A169094-1CA3-5B44-8279-DBDF72C4599C}" type="presParOf" srcId="{C19CAA73-FB1D-214A-B2B9-65E6A1D72E70}" destId="{4DEB027F-869E-B44C-9C63-0406B3E293B7}" srcOrd="3" destOrd="0" presId="urn:microsoft.com/office/officeart/2017/3/layout/DropPinTimeline"/>
    <dgm:cxn modelId="{5B88B4FD-F3EC-AE44-991F-B30419FD01CA}" type="presParOf" srcId="{C19CAA73-FB1D-214A-B2B9-65E6A1D72E70}" destId="{3B6D1BFC-6F79-CB40-B2A9-369EA48CDC84}" srcOrd="4" destOrd="0" presId="urn:microsoft.com/office/officeart/2017/3/layout/DropPinTimeline"/>
    <dgm:cxn modelId="{F04D127A-6CE0-4643-930F-1A8A69DF72C6}" type="presParOf" srcId="{C19CAA73-FB1D-214A-B2B9-65E6A1D72E70}" destId="{2018C0CB-D2AF-C74C-82CD-1752EC98A676}" srcOrd="5" destOrd="0" presId="urn:microsoft.com/office/officeart/2017/3/layout/DropPinTimeline"/>
    <dgm:cxn modelId="{F953DEC0-A689-564B-B55A-63820AF917CE}" type="presParOf" srcId="{EA234C5A-9C30-2E44-90D2-859211E027EB}" destId="{A29E1B5F-FC9E-7747-B3C4-EC0ED3F5B70A}" srcOrd="3" destOrd="0" presId="urn:microsoft.com/office/officeart/2017/3/layout/DropPinTimeline"/>
    <dgm:cxn modelId="{F9845D5B-DA91-4541-81EB-4067CD96DDEF}" type="presParOf" srcId="{EA234C5A-9C30-2E44-90D2-859211E027EB}" destId="{0DE9AEF5-29E5-A54B-BAC2-F76BEA8BA9B4}" srcOrd="4" destOrd="0" presId="urn:microsoft.com/office/officeart/2017/3/layout/DropPinTimeline"/>
    <dgm:cxn modelId="{1890CB6E-697D-E549-90B2-87ECC1EDACB0}" type="presParOf" srcId="{0DE9AEF5-29E5-A54B-BAC2-F76BEA8BA9B4}" destId="{167C9544-2F75-2840-9E1E-FB91851CD404}" srcOrd="0" destOrd="0" presId="urn:microsoft.com/office/officeart/2017/3/layout/DropPinTimeline"/>
    <dgm:cxn modelId="{7609D83D-356C-DD4D-B1DC-E2E7C53EF3B3}" type="presParOf" srcId="{0DE9AEF5-29E5-A54B-BAC2-F76BEA8BA9B4}" destId="{43A12720-9A73-BA4A-895D-A15B39347733}" srcOrd="1" destOrd="0" presId="urn:microsoft.com/office/officeart/2017/3/layout/DropPinTimeline"/>
    <dgm:cxn modelId="{C3EE23D0-0B69-1E4C-95B8-D2FABD4CD974}" type="presParOf" srcId="{43A12720-9A73-BA4A-895D-A15B39347733}" destId="{CE8825DD-6674-424E-86A5-7A0BDE9BBADD}" srcOrd="0" destOrd="0" presId="urn:microsoft.com/office/officeart/2017/3/layout/DropPinTimeline"/>
    <dgm:cxn modelId="{AD5BFEAA-BA87-FB4E-8052-433D9808A15B}" type="presParOf" srcId="{43A12720-9A73-BA4A-895D-A15B39347733}" destId="{CAB2DDC7-C1A2-3741-9A8B-F3B29628577A}" srcOrd="1" destOrd="0" presId="urn:microsoft.com/office/officeart/2017/3/layout/DropPinTimeline"/>
    <dgm:cxn modelId="{24113FF8-674B-1146-9607-433AAB4A6F82}" type="presParOf" srcId="{0DE9AEF5-29E5-A54B-BAC2-F76BEA8BA9B4}" destId="{0E636DAD-72AB-3746-8FE1-AFB645DEAFFA}" srcOrd="2" destOrd="0" presId="urn:microsoft.com/office/officeart/2017/3/layout/DropPinTimeline"/>
    <dgm:cxn modelId="{35F3B7FB-5A3A-E642-A0B2-8BA59BE95FD8}" type="presParOf" srcId="{0DE9AEF5-29E5-A54B-BAC2-F76BEA8BA9B4}" destId="{0403C743-7A31-EA49-909C-0B7FB449B0B1}" srcOrd="3" destOrd="0" presId="urn:microsoft.com/office/officeart/2017/3/layout/DropPinTimeline"/>
    <dgm:cxn modelId="{118658E2-DEDC-F541-8889-F23B2EA9B207}" type="presParOf" srcId="{0DE9AEF5-29E5-A54B-BAC2-F76BEA8BA9B4}" destId="{28C77264-53D6-AC4E-9763-4B4F9CE3BA30}" srcOrd="4" destOrd="0" presId="urn:microsoft.com/office/officeart/2017/3/layout/DropPinTimeline"/>
    <dgm:cxn modelId="{42B58B62-D232-2948-9FDD-EA9E8A3CB4EC}" type="presParOf" srcId="{0DE9AEF5-29E5-A54B-BAC2-F76BEA8BA9B4}" destId="{BFFD3369-7E01-904C-8694-BFC3486C9CBA}" srcOrd="5" destOrd="0" presId="urn:microsoft.com/office/officeart/2017/3/layout/DropPinTimeline"/>
    <dgm:cxn modelId="{A7727ABD-6AF2-5E4C-A9FD-54C0C0390D93}" type="presParOf" srcId="{EA234C5A-9C30-2E44-90D2-859211E027EB}" destId="{87D31938-697E-434E-B06C-ED2828989513}" srcOrd="5" destOrd="0" presId="urn:microsoft.com/office/officeart/2017/3/layout/DropPinTimeline"/>
    <dgm:cxn modelId="{55408327-F6BE-EC44-8089-D665F2926C5D}" type="presParOf" srcId="{EA234C5A-9C30-2E44-90D2-859211E027EB}" destId="{030DCD6B-AC94-6B4E-A49F-68109C098FF7}" srcOrd="6" destOrd="0" presId="urn:microsoft.com/office/officeart/2017/3/layout/DropPinTimeline"/>
    <dgm:cxn modelId="{F43748A1-B1CC-9846-9D2D-4EA1516799F1}" type="presParOf" srcId="{030DCD6B-AC94-6B4E-A49F-68109C098FF7}" destId="{51037085-D892-C44F-AAEC-C8F936E16A97}" srcOrd="0" destOrd="0" presId="urn:microsoft.com/office/officeart/2017/3/layout/DropPinTimeline"/>
    <dgm:cxn modelId="{D80E7090-6120-2C42-B1BB-D4A49CFA5562}" type="presParOf" srcId="{030DCD6B-AC94-6B4E-A49F-68109C098FF7}" destId="{75C5CF7C-7624-C444-91D1-B89C857CE247}" srcOrd="1" destOrd="0" presId="urn:microsoft.com/office/officeart/2017/3/layout/DropPinTimeline"/>
    <dgm:cxn modelId="{41E7496D-D348-E04E-BD68-C1DE6D29AE01}" type="presParOf" srcId="{75C5CF7C-7624-C444-91D1-B89C857CE247}" destId="{A8E6CC81-DBA5-D943-882B-7DF852E412CB}" srcOrd="0" destOrd="0" presId="urn:microsoft.com/office/officeart/2017/3/layout/DropPinTimeline"/>
    <dgm:cxn modelId="{570D186F-6F7F-D441-9F59-D5FE9192BE0E}" type="presParOf" srcId="{75C5CF7C-7624-C444-91D1-B89C857CE247}" destId="{FF6DC5CA-AF44-F04E-A267-A0B170F3D0F4}" srcOrd="1" destOrd="0" presId="urn:microsoft.com/office/officeart/2017/3/layout/DropPinTimeline"/>
    <dgm:cxn modelId="{306F4EFB-006F-1047-8AC7-C459D8B75DBF}" type="presParOf" srcId="{030DCD6B-AC94-6B4E-A49F-68109C098FF7}" destId="{AA74DFC7-0D93-D649-BB95-3E47032E37D2}" srcOrd="2" destOrd="0" presId="urn:microsoft.com/office/officeart/2017/3/layout/DropPinTimeline"/>
    <dgm:cxn modelId="{821CC8A3-AFEB-3A4F-B180-2AE5C9FC6C42}" type="presParOf" srcId="{030DCD6B-AC94-6B4E-A49F-68109C098FF7}" destId="{EDBF128E-81B4-8C47-B4D4-7F67AE1486ED}" srcOrd="3" destOrd="0" presId="urn:microsoft.com/office/officeart/2017/3/layout/DropPinTimeline"/>
    <dgm:cxn modelId="{8DE74622-D197-1E42-BEF0-7B820568424C}" type="presParOf" srcId="{030DCD6B-AC94-6B4E-A49F-68109C098FF7}" destId="{B99FAAD4-8D3B-B14A-A1C8-3B9BB034C0D3}" srcOrd="4" destOrd="0" presId="urn:microsoft.com/office/officeart/2017/3/layout/DropPinTimeline"/>
    <dgm:cxn modelId="{CCBD58D2-9B50-9A4A-9B06-A4D9A50F02EE}" type="presParOf" srcId="{030DCD6B-AC94-6B4E-A49F-68109C098FF7}" destId="{8A25B641-6764-6D4B-BC4C-8E5B4F63794A}" srcOrd="5" destOrd="0" presId="urn:microsoft.com/office/officeart/2017/3/layout/DropPinTimeline"/>
    <dgm:cxn modelId="{13C32B90-65F0-4840-9D49-0E250565A1DE}" type="presParOf" srcId="{EA234C5A-9C30-2E44-90D2-859211E027EB}" destId="{312FEA8F-D3E2-AB44-9BD4-3F2E162671BB}" srcOrd="7" destOrd="0" presId="urn:microsoft.com/office/officeart/2017/3/layout/DropPinTimeline"/>
    <dgm:cxn modelId="{A8096F49-5F20-6448-95B1-9C9954442CC2}" type="presParOf" srcId="{EA234C5A-9C30-2E44-90D2-859211E027EB}" destId="{67CBCAD8-4AD3-3644-AAE7-3A88E1A630ED}" srcOrd="8" destOrd="0" presId="urn:microsoft.com/office/officeart/2017/3/layout/DropPinTimeline"/>
    <dgm:cxn modelId="{E4C527F1-C058-C34A-ADD5-C71596D3C30A}" type="presParOf" srcId="{67CBCAD8-4AD3-3644-AAE7-3A88E1A630ED}" destId="{DDE908A3-4FB0-DF40-9E95-0A2F62EFDB7F}" srcOrd="0" destOrd="0" presId="urn:microsoft.com/office/officeart/2017/3/layout/DropPinTimeline"/>
    <dgm:cxn modelId="{D253F417-E9E3-C444-B5FF-8AD79783C149}" type="presParOf" srcId="{67CBCAD8-4AD3-3644-AAE7-3A88E1A630ED}" destId="{B3EE843C-1AF8-094F-9602-D2D4FA947B96}" srcOrd="1" destOrd="0" presId="urn:microsoft.com/office/officeart/2017/3/layout/DropPinTimeline"/>
    <dgm:cxn modelId="{2E91B1F7-D2FD-6E4C-BDE6-6740FDC7219B}" type="presParOf" srcId="{B3EE843C-1AF8-094F-9602-D2D4FA947B96}" destId="{3CD4814E-3CE2-8043-82B7-94BA602E923B}" srcOrd="0" destOrd="0" presId="urn:microsoft.com/office/officeart/2017/3/layout/DropPinTimeline"/>
    <dgm:cxn modelId="{99A2EABA-9C19-E949-87B4-4F1882B67DCB}" type="presParOf" srcId="{B3EE843C-1AF8-094F-9602-D2D4FA947B96}" destId="{5E234C63-E661-3344-A919-23F49229151C}" srcOrd="1" destOrd="0" presId="urn:microsoft.com/office/officeart/2017/3/layout/DropPinTimeline"/>
    <dgm:cxn modelId="{E47EBA9B-8D30-3D4D-9784-E1861530E99D}" type="presParOf" srcId="{67CBCAD8-4AD3-3644-AAE7-3A88E1A630ED}" destId="{60A91D77-43F3-3F4C-AAAB-5FBE839C6C83}" srcOrd="2" destOrd="0" presId="urn:microsoft.com/office/officeart/2017/3/layout/DropPinTimeline"/>
    <dgm:cxn modelId="{825F2CDA-17FC-B34A-A35B-CC96B723131D}" type="presParOf" srcId="{67CBCAD8-4AD3-3644-AAE7-3A88E1A630ED}" destId="{7D79EF19-64BF-1143-B66D-DC31CDFD9CB6}" srcOrd="3" destOrd="0" presId="urn:microsoft.com/office/officeart/2017/3/layout/DropPinTimeline"/>
    <dgm:cxn modelId="{036BCC02-CE26-A046-B290-E9D9506474EF}" type="presParOf" srcId="{67CBCAD8-4AD3-3644-AAE7-3A88E1A630ED}" destId="{8172B034-B9A1-FE47-9C9A-D3D62DA657D1}" srcOrd="4" destOrd="0" presId="urn:microsoft.com/office/officeart/2017/3/layout/DropPinTimeline"/>
    <dgm:cxn modelId="{C1AECE5D-FC42-9945-9D44-0D9F96DE06F3}" type="presParOf" srcId="{67CBCAD8-4AD3-3644-AAE7-3A88E1A630ED}" destId="{37EC00D0-9D16-AC4A-AA91-DFA4E4201594}" srcOrd="5" destOrd="0" presId="urn:microsoft.com/office/officeart/2017/3/layout/DropPinTimeline"/>
    <dgm:cxn modelId="{ECBA91F9-1F9D-1349-859E-3F95AF4A9EE1}" type="presParOf" srcId="{EA234C5A-9C30-2E44-90D2-859211E027EB}" destId="{14A318A1-41AD-8A4A-8FAA-A9CF7BE0F8F4}" srcOrd="9" destOrd="0" presId="urn:microsoft.com/office/officeart/2017/3/layout/DropPinTimeline"/>
    <dgm:cxn modelId="{0FD4BFD2-8668-9B4B-B4EE-115189C953B9}" type="presParOf" srcId="{EA234C5A-9C30-2E44-90D2-859211E027EB}" destId="{37AB8863-39CD-2840-AFDA-D81693216193}" srcOrd="10" destOrd="0" presId="urn:microsoft.com/office/officeart/2017/3/layout/DropPinTimeline"/>
    <dgm:cxn modelId="{FDF8A8E6-01E8-FD49-87CC-A543202FB364}" type="presParOf" srcId="{37AB8863-39CD-2840-AFDA-D81693216193}" destId="{2FA7B152-296E-7F44-B660-84039FC15278}" srcOrd="0" destOrd="0" presId="urn:microsoft.com/office/officeart/2017/3/layout/DropPinTimeline"/>
    <dgm:cxn modelId="{1B9485EF-29AB-EE44-ADC7-9883BCFB4F46}" type="presParOf" srcId="{37AB8863-39CD-2840-AFDA-D81693216193}" destId="{300038C0-B738-3445-97C5-9D7D8D40D2D1}" srcOrd="1" destOrd="0" presId="urn:microsoft.com/office/officeart/2017/3/layout/DropPinTimeline"/>
    <dgm:cxn modelId="{3CB956E1-B6F0-364F-B90F-4E577F7A9C73}" type="presParOf" srcId="{300038C0-B738-3445-97C5-9D7D8D40D2D1}" destId="{FC2E3769-6850-FC41-AE69-9C7EDD769029}" srcOrd="0" destOrd="0" presId="urn:microsoft.com/office/officeart/2017/3/layout/DropPinTimeline"/>
    <dgm:cxn modelId="{C129DF75-8803-7F43-98DD-8DD8F0A153D0}" type="presParOf" srcId="{300038C0-B738-3445-97C5-9D7D8D40D2D1}" destId="{0858C79D-09AE-694B-8FE3-782A571E0E8A}" srcOrd="1" destOrd="0" presId="urn:microsoft.com/office/officeart/2017/3/layout/DropPinTimeline"/>
    <dgm:cxn modelId="{E2252A28-3DC5-B14F-9D64-DA92DE9E6100}" type="presParOf" srcId="{37AB8863-39CD-2840-AFDA-D81693216193}" destId="{C5DBD8BC-08D0-7F4E-85AD-6B35CB83B4D3}" srcOrd="2" destOrd="0" presId="urn:microsoft.com/office/officeart/2017/3/layout/DropPinTimeline"/>
    <dgm:cxn modelId="{2C1DD8FD-087C-5A44-8B7A-6DC0B5CCA9AF}" type="presParOf" srcId="{37AB8863-39CD-2840-AFDA-D81693216193}" destId="{6EEE9CD3-EC7F-5C43-8588-4E7A4EA75E6A}" srcOrd="3" destOrd="0" presId="urn:microsoft.com/office/officeart/2017/3/layout/DropPinTimeline"/>
    <dgm:cxn modelId="{7530F330-500F-A44F-8705-61D1FF3C825E}" type="presParOf" srcId="{37AB8863-39CD-2840-AFDA-D81693216193}" destId="{ACF3989E-AC59-4E43-8141-BA7A15AA7275}" srcOrd="4" destOrd="0" presId="urn:microsoft.com/office/officeart/2017/3/layout/DropPinTimeline"/>
    <dgm:cxn modelId="{F94E3977-0850-5A4E-9E99-F4C5B5202C07}" type="presParOf" srcId="{37AB8863-39CD-2840-AFDA-D81693216193}" destId="{37AF9E8A-B00C-774F-AE60-89293F4D2484}" srcOrd="5" destOrd="0" presId="urn:microsoft.com/office/officeart/2017/3/layout/DropPinTimeline"/>
    <dgm:cxn modelId="{1176DA2E-D5F4-B243-97B9-85D5EF6EC8F4}" type="presParOf" srcId="{EA234C5A-9C30-2E44-90D2-859211E027EB}" destId="{CF52E032-128B-FB47-B99C-5B75F657B380}" srcOrd="11" destOrd="0" presId="urn:microsoft.com/office/officeart/2017/3/layout/DropPinTimeline"/>
    <dgm:cxn modelId="{B090C72C-4BF0-BA42-9092-F5D1F400839C}" type="presParOf" srcId="{EA234C5A-9C30-2E44-90D2-859211E027EB}" destId="{B68F58BF-1D17-9946-BA82-2BF3E439D261}" srcOrd="12" destOrd="0" presId="urn:microsoft.com/office/officeart/2017/3/layout/DropPinTimeline"/>
    <dgm:cxn modelId="{634065F5-7A8F-4047-8DE7-D352CB915F6D}" type="presParOf" srcId="{B68F58BF-1D17-9946-BA82-2BF3E439D261}" destId="{AAB9A0AB-5BC4-4843-834E-CD3A6EE1D61E}" srcOrd="0" destOrd="0" presId="urn:microsoft.com/office/officeart/2017/3/layout/DropPinTimeline"/>
    <dgm:cxn modelId="{4480E341-FF51-444D-9621-61E790E09E6E}" type="presParOf" srcId="{B68F58BF-1D17-9946-BA82-2BF3E439D261}" destId="{DBDDD7BD-A09C-6440-A07B-480DF0483667}" srcOrd="1" destOrd="0" presId="urn:microsoft.com/office/officeart/2017/3/layout/DropPinTimeline"/>
    <dgm:cxn modelId="{DFD38F0B-48B7-2748-A04E-6B1EB2C31577}" type="presParOf" srcId="{DBDDD7BD-A09C-6440-A07B-480DF0483667}" destId="{F0A279E5-B293-F649-BA07-B0F242B721B9}" srcOrd="0" destOrd="0" presId="urn:microsoft.com/office/officeart/2017/3/layout/DropPinTimeline"/>
    <dgm:cxn modelId="{7FAE92DB-A083-C848-B7E8-38AA2FB23DEF}" type="presParOf" srcId="{DBDDD7BD-A09C-6440-A07B-480DF0483667}" destId="{F97C356C-7F27-1B41-8802-2D4B1D69D1D6}" srcOrd="1" destOrd="0" presId="urn:microsoft.com/office/officeart/2017/3/layout/DropPinTimeline"/>
    <dgm:cxn modelId="{90E3DE17-993B-1046-9922-2647F71C2559}" type="presParOf" srcId="{B68F58BF-1D17-9946-BA82-2BF3E439D261}" destId="{8F6502A7-6219-434F-85EB-3FF74A70111E}" srcOrd="2" destOrd="0" presId="urn:microsoft.com/office/officeart/2017/3/layout/DropPinTimeline"/>
    <dgm:cxn modelId="{371173FA-3946-674B-A8FA-12DF8CE93DF0}" type="presParOf" srcId="{B68F58BF-1D17-9946-BA82-2BF3E439D261}" destId="{2C3C0582-8913-A04B-B306-FA049792705A}" srcOrd="3" destOrd="0" presId="urn:microsoft.com/office/officeart/2017/3/layout/DropPinTimeline"/>
    <dgm:cxn modelId="{B7B89AA1-183A-EE4A-AD04-7F52E05709CC}" type="presParOf" srcId="{B68F58BF-1D17-9946-BA82-2BF3E439D261}" destId="{0CB084CE-89D0-D44E-8E30-57084A83D06B}" srcOrd="4" destOrd="0" presId="urn:microsoft.com/office/officeart/2017/3/layout/DropPinTimeline"/>
    <dgm:cxn modelId="{5542B4A6-B665-8B4B-B72E-804F50646BF6}" type="presParOf" srcId="{B68F58BF-1D17-9946-BA82-2BF3E439D261}" destId="{EB5811B6-8CB3-F14C-8F93-3028BF1B1059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0BE241-8396-EF4F-AC24-F8C22B43887D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48971C-C300-0E46-B564-27094C662CE3}">
      <dsp:nvSpPr>
        <dsp:cNvPr id="0" name=""/>
        <dsp:cNvSpPr/>
      </dsp:nvSpPr>
      <dsp:spPr>
        <a:xfrm rot="8100000">
          <a:off x="71054" y="501694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A959800-5DF3-1F47-806C-3EDCF1FF2B68}">
      <dsp:nvSpPr>
        <dsp:cNvPr id="0" name=""/>
        <dsp:cNvSpPr/>
      </dsp:nvSpPr>
      <dsp:spPr>
        <a:xfrm>
          <a:off x="106538" y="537178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7A260E-C63A-5944-8A53-201D4E675F3B}">
      <dsp:nvSpPr>
        <dsp:cNvPr id="0" name=""/>
        <dsp:cNvSpPr/>
      </dsp:nvSpPr>
      <dsp:spPr>
        <a:xfrm>
          <a:off x="456626" y="887672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6200" rIns="76200" bIns="1143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Instagram. Customer testimonial post that showcasing a family trip to a high traffic destination. To Improve motivation with personal stories.</a:t>
          </a:r>
        </a:p>
      </dsp:txBody>
      <dsp:txXfrm>
        <a:off x="456626" y="887672"/>
        <a:ext cx="2182375" cy="1287996"/>
      </dsp:txXfrm>
    </dsp:sp>
    <dsp:sp modelId="{0F3C59D4-2E32-D142-BF81-9A1923247F85}">
      <dsp:nvSpPr>
        <dsp:cNvPr id="0" name=""/>
        <dsp:cNvSpPr/>
      </dsp:nvSpPr>
      <dsp:spPr>
        <a:xfrm>
          <a:off x="456626" y="435133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Monday</a:t>
          </a:r>
        </a:p>
      </dsp:txBody>
      <dsp:txXfrm>
        <a:off x="456626" y="435133"/>
        <a:ext cx="2182375" cy="452539"/>
      </dsp:txXfrm>
    </dsp:sp>
    <dsp:sp modelId="{ADA5F4FA-C216-DC40-B264-5BF71BE4DE6D}">
      <dsp:nvSpPr>
        <dsp:cNvPr id="0" name=""/>
        <dsp:cNvSpPr/>
      </dsp:nvSpPr>
      <dsp:spPr>
        <a:xfrm>
          <a:off x="230763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B3086E-45A5-3746-A7A0-646B940B992A}">
      <dsp:nvSpPr>
        <dsp:cNvPr id="0" name=""/>
        <dsp:cNvSpPr/>
      </dsp:nvSpPr>
      <dsp:spPr>
        <a:xfrm>
          <a:off x="190514" y="2134940"/>
          <a:ext cx="81310" cy="8145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4554E3A-54E9-2348-94DE-C39C0E7FD0AC}">
      <dsp:nvSpPr>
        <dsp:cNvPr id="0" name=""/>
        <dsp:cNvSpPr/>
      </dsp:nvSpPr>
      <dsp:spPr>
        <a:xfrm rot="18900000">
          <a:off x="1383003" y="3530225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F481BAB-855E-7345-A3C3-894D8FFADB30}">
      <dsp:nvSpPr>
        <dsp:cNvPr id="0" name=""/>
        <dsp:cNvSpPr/>
      </dsp:nvSpPr>
      <dsp:spPr>
        <a:xfrm>
          <a:off x="1418488" y="3565709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C0F206-5FCB-4B4E-87E2-17AD4EF16F20}">
      <dsp:nvSpPr>
        <dsp:cNvPr id="0" name=""/>
        <dsp:cNvSpPr/>
      </dsp:nvSpPr>
      <dsp:spPr>
        <a:xfrm>
          <a:off x="1768576" y="2175669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0" bIns="76200" numCol="1" spcCol="1270" anchor="b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Twitter. Run a poll about the high traffic travel spots for business professionals. To increase the interaction and insights.</a:t>
          </a:r>
        </a:p>
      </dsp:txBody>
      <dsp:txXfrm>
        <a:off x="1768576" y="2175669"/>
        <a:ext cx="2182375" cy="1287996"/>
      </dsp:txXfrm>
    </dsp:sp>
    <dsp:sp modelId="{4DEB027F-869E-B44C-9C63-0406B3E293B7}">
      <dsp:nvSpPr>
        <dsp:cNvPr id="0" name=""/>
        <dsp:cNvSpPr/>
      </dsp:nvSpPr>
      <dsp:spPr>
        <a:xfrm>
          <a:off x="1768576" y="3463665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Tuesday</a:t>
          </a:r>
        </a:p>
      </dsp:txBody>
      <dsp:txXfrm>
        <a:off x="1768576" y="3463665"/>
        <a:ext cx="2182375" cy="452539"/>
      </dsp:txXfrm>
    </dsp:sp>
    <dsp:sp modelId="{3B6D1BFC-6F79-CB40-B2A9-369EA48CDC84}">
      <dsp:nvSpPr>
        <dsp:cNvPr id="0" name=""/>
        <dsp:cNvSpPr/>
      </dsp:nvSpPr>
      <dsp:spPr>
        <a:xfrm>
          <a:off x="1542713" y="2175669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242561"/>
              <a:satOff val="-13988"/>
              <a:lumOff val="1438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9A919F-0BD8-CF42-A635-B44FB58E8740}">
      <dsp:nvSpPr>
        <dsp:cNvPr id="0" name=""/>
        <dsp:cNvSpPr/>
      </dsp:nvSpPr>
      <dsp:spPr>
        <a:xfrm>
          <a:off x="1502464" y="2134940"/>
          <a:ext cx="81310" cy="81457"/>
        </a:xfrm>
        <a:prstGeom prst="ellipse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E8825DD-6674-424E-86A5-7A0BDE9BBADD}">
      <dsp:nvSpPr>
        <dsp:cNvPr id="0" name=""/>
        <dsp:cNvSpPr/>
      </dsp:nvSpPr>
      <dsp:spPr>
        <a:xfrm rot="8100000">
          <a:off x="2694953" y="501694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AB2DDC7-C1A2-3741-9A8B-F3B29628577A}">
      <dsp:nvSpPr>
        <dsp:cNvPr id="0" name=""/>
        <dsp:cNvSpPr/>
      </dsp:nvSpPr>
      <dsp:spPr>
        <a:xfrm>
          <a:off x="2730438" y="537178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636DAD-72AB-3746-8FE1-AFB645DEAFFA}">
      <dsp:nvSpPr>
        <dsp:cNvPr id="0" name=""/>
        <dsp:cNvSpPr/>
      </dsp:nvSpPr>
      <dsp:spPr>
        <a:xfrm>
          <a:off x="3080525" y="887672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6200" rIns="76200" bIns="1143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Facebook. Post articles to share about British Airway’s sustainability efforts. Increase awareness on sustainability.</a:t>
          </a:r>
        </a:p>
      </dsp:txBody>
      <dsp:txXfrm>
        <a:off x="3080525" y="887672"/>
        <a:ext cx="2182375" cy="1287996"/>
      </dsp:txXfrm>
    </dsp:sp>
    <dsp:sp modelId="{0403C743-7A31-EA49-909C-0B7FB449B0B1}">
      <dsp:nvSpPr>
        <dsp:cNvPr id="0" name=""/>
        <dsp:cNvSpPr/>
      </dsp:nvSpPr>
      <dsp:spPr>
        <a:xfrm>
          <a:off x="3080525" y="435133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Wednesday</a:t>
          </a:r>
        </a:p>
      </dsp:txBody>
      <dsp:txXfrm>
        <a:off x="3080525" y="435133"/>
        <a:ext cx="2182375" cy="452539"/>
      </dsp:txXfrm>
    </dsp:sp>
    <dsp:sp modelId="{28C77264-53D6-AC4E-9763-4B4F9CE3BA30}">
      <dsp:nvSpPr>
        <dsp:cNvPr id="0" name=""/>
        <dsp:cNvSpPr/>
      </dsp:nvSpPr>
      <dsp:spPr>
        <a:xfrm>
          <a:off x="2854662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7C9544-2F75-2840-9E1E-FB91851CD404}">
      <dsp:nvSpPr>
        <dsp:cNvPr id="0" name=""/>
        <dsp:cNvSpPr/>
      </dsp:nvSpPr>
      <dsp:spPr>
        <a:xfrm>
          <a:off x="2814413" y="2134940"/>
          <a:ext cx="81310" cy="81457"/>
        </a:xfrm>
        <a:prstGeom prst="ellips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8E6CC81-DBA5-D943-882B-7DF852E412CB}">
      <dsp:nvSpPr>
        <dsp:cNvPr id="0" name=""/>
        <dsp:cNvSpPr/>
      </dsp:nvSpPr>
      <dsp:spPr>
        <a:xfrm rot="18900000">
          <a:off x="4006903" y="3530225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F6DC5CA-AF44-F04E-A267-A0B170F3D0F4}">
      <dsp:nvSpPr>
        <dsp:cNvPr id="0" name=""/>
        <dsp:cNvSpPr/>
      </dsp:nvSpPr>
      <dsp:spPr>
        <a:xfrm>
          <a:off x="4042387" y="3565709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74DFC7-0D93-D649-BB95-3E47032E37D2}">
      <dsp:nvSpPr>
        <dsp:cNvPr id="0" name=""/>
        <dsp:cNvSpPr/>
      </dsp:nvSpPr>
      <dsp:spPr>
        <a:xfrm>
          <a:off x="4392475" y="2175669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0" bIns="76200" numCol="1" spcCol="1270" anchor="b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LinkedIn. Share about British Airway’s new professional travel packages and benefits. Motive business travelers and promote business to business services.</a:t>
          </a:r>
        </a:p>
      </dsp:txBody>
      <dsp:txXfrm>
        <a:off x="4392475" y="2175669"/>
        <a:ext cx="2182375" cy="1287996"/>
      </dsp:txXfrm>
    </dsp:sp>
    <dsp:sp modelId="{EDBF128E-81B4-8C47-B4D4-7F67AE1486ED}">
      <dsp:nvSpPr>
        <dsp:cNvPr id="0" name=""/>
        <dsp:cNvSpPr/>
      </dsp:nvSpPr>
      <dsp:spPr>
        <a:xfrm>
          <a:off x="4392475" y="3463665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Thursday</a:t>
          </a:r>
        </a:p>
      </dsp:txBody>
      <dsp:txXfrm>
        <a:off x="4392475" y="3463665"/>
        <a:ext cx="2182375" cy="452539"/>
      </dsp:txXfrm>
    </dsp:sp>
    <dsp:sp modelId="{B99FAAD4-8D3B-B14A-A1C8-3B9BB034C0D3}">
      <dsp:nvSpPr>
        <dsp:cNvPr id="0" name=""/>
        <dsp:cNvSpPr/>
      </dsp:nvSpPr>
      <dsp:spPr>
        <a:xfrm>
          <a:off x="4166612" y="2175669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037085-D892-C44F-AAEC-C8F936E16A97}">
      <dsp:nvSpPr>
        <dsp:cNvPr id="0" name=""/>
        <dsp:cNvSpPr/>
      </dsp:nvSpPr>
      <dsp:spPr>
        <a:xfrm>
          <a:off x="4126363" y="2134940"/>
          <a:ext cx="81310" cy="81457"/>
        </a:xfrm>
        <a:prstGeom prst="ellips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CD4814E-3CE2-8043-82B7-94BA602E923B}">
      <dsp:nvSpPr>
        <dsp:cNvPr id="0" name=""/>
        <dsp:cNvSpPr/>
      </dsp:nvSpPr>
      <dsp:spPr>
        <a:xfrm rot="8100000">
          <a:off x="5318852" y="501694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E234C63-E661-3344-A919-23F49229151C}">
      <dsp:nvSpPr>
        <dsp:cNvPr id="0" name=""/>
        <dsp:cNvSpPr/>
      </dsp:nvSpPr>
      <dsp:spPr>
        <a:xfrm>
          <a:off x="5354337" y="537178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A91D77-43F3-3F4C-AAAB-5FBE839C6C83}">
      <dsp:nvSpPr>
        <dsp:cNvPr id="0" name=""/>
        <dsp:cNvSpPr/>
      </dsp:nvSpPr>
      <dsp:spPr>
        <a:xfrm>
          <a:off x="5704424" y="887672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6200" rIns="76200" bIns="1143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Instagram stories. Offer behind-the-scenes tour of a British Airway’s flight experience. Personalize the brand and share the luxury services offered.</a:t>
          </a:r>
        </a:p>
      </dsp:txBody>
      <dsp:txXfrm>
        <a:off x="5704424" y="887672"/>
        <a:ext cx="2182375" cy="1287996"/>
      </dsp:txXfrm>
    </dsp:sp>
    <dsp:sp modelId="{7D79EF19-64BF-1143-B66D-DC31CDFD9CB6}">
      <dsp:nvSpPr>
        <dsp:cNvPr id="0" name=""/>
        <dsp:cNvSpPr/>
      </dsp:nvSpPr>
      <dsp:spPr>
        <a:xfrm>
          <a:off x="5704424" y="435133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Friday</a:t>
          </a:r>
        </a:p>
      </dsp:txBody>
      <dsp:txXfrm>
        <a:off x="5704424" y="435133"/>
        <a:ext cx="2182375" cy="452539"/>
      </dsp:txXfrm>
    </dsp:sp>
    <dsp:sp modelId="{8172B034-B9A1-FE47-9C9A-D3D62DA657D1}">
      <dsp:nvSpPr>
        <dsp:cNvPr id="0" name=""/>
        <dsp:cNvSpPr/>
      </dsp:nvSpPr>
      <dsp:spPr>
        <a:xfrm>
          <a:off x="5478561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E908A3-4FB0-DF40-9E95-0A2F62EFDB7F}">
      <dsp:nvSpPr>
        <dsp:cNvPr id="0" name=""/>
        <dsp:cNvSpPr/>
      </dsp:nvSpPr>
      <dsp:spPr>
        <a:xfrm>
          <a:off x="5438313" y="2134940"/>
          <a:ext cx="81310" cy="81457"/>
        </a:xfrm>
        <a:prstGeom prst="ellips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C2E3769-6850-FC41-AE69-9C7EDD769029}">
      <dsp:nvSpPr>
        <dsp:cNvPr id="0" name=""/>
        <dsp:cNvSpPr/>
      </dsp:nvSpPr>
      <dsp:spPr>
        <a:xfrm rot="18900000">
          <a:off x="6630802" y="3530225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858C79D-09AE-694B-8FE3-782A571E0E8A}">
      <dsp:nvSpPr>
        <dsp:cNvPr id="0" name=""/>
        <dsp:cNvSpPr/>
      </dsp:nvSpPr>
      <dsp:spPr>
        <a:xfrm>
          <a:off x="6666286" y="3565709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DBD8BC-08D0-7F4E-85AD-6B35CB83B4D3}">
      <dsp:nvSpPr>
        <dsp:cNvPr id="0" name=""/>
        <dsp:cNvSpPr/>
      </dsp:nvSpPr>
      <dsp:spPr>
        <a:xfrm>
          <a:off x="7016374" y="2175669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0" bIns="76200" numCol="1" spcCol="1270" anchor="b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Twitter. The support of User-generated content to post featuring a passenger’s holiday photo with a certain caption.</a:t>
          </a:r>
        </a:p>
      </dsp:txBody>
      <dsp:txXfrm>
        <a:off x="7016374" y="2175669"/>
        <a:ext cx="2182375" cy="1287996"/>
      </dsp:txXfrm>
    </dsp:sp>
    <dsp:sp modelId="{6EEE9CD3-EC7F-5C43-8588-4E7A4EA75E6A}">
      <dsp:nvSpPr>
        <dsp:cNvPr id="0" name=""/>
        <dsp:cNvSpPr/>
      </dsp:nvSpPr>
      <dsp:spPr>
        <a:xfrm>
          <a:off x="7016374" y="3463665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Saturday</a:t>
          </a:r>
        </a:p>
      </dsp:txBody>
      <dsp:txXfrm>
        <a:off x="7016374" y="3463665"/>
        <a:ext cx="2182375" cy="452539"/>
      </dsp:txXfrm>
    </dsp:sp>
    <dsp:sp modelId="{ACF3989E-AC59-4E43-8141-BA7A15AA7275}">
      <dsp:nvSpPr>
        <dsp:cNvPr id="0" name=""/>
        <dsp:cNvSpPr/>
      </dsp:nvSpPr>
      <dsp:spPr>
        <a:xfrm>
          <a:off x="6790511" y="2175669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1212803"/>
              <a:satOff val="-69940"/>
              <a:lumOff val="719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A7B152-296E-7F44-B660-84039FC15278}">
      <dsp:nvSpPr>
        <dsp:cNvPr id="0" name=""/>
        <dsp:cNvSpPr/>
      </dsp:nvSpPr>
      <dsp:spPr>
        <a:xfrm>
          <a:off x="6750262" y="2134940"/>
          <a:ext cx="81310" cy="81457"/>
        </a:xfrm>
        <a:prstGeom prst="ellipse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0A279E5-B293-F649-BA07-B0F242B721B9}">
      <dsp:nvSpPr>
        <dsp:cNvPr id="0" name=""/>
        <dsp:cNvSpPr/>
      </dsp:nvSpPr>
      <dsp:spPr>
        <a:xfrm rot="8100000">
          <a:off x="7942751" y="501694"/>
          <a:ext cx="319418" cy="319418"/>
        </a:xfrm>
        <a:prstGeom prst="teardrop">
          <a:avLst>
            <a:gd name="adj" fmla="val 115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97C356C-7F27-1B41-8802-2D4B1D69D1D6}">
      <dsp:nvSpPr>
        <dsp:cNvPr id="0" name=""/>
        <dsp:cNvSpPr/>
      </dsp:nvSpPr>
      <dsp:spPr>
        <a:xfrm>
          <a:off x="7978236" y="537178"/>
          <a:ext cx="248449" cy="24844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6502A7-6219-434F-85EB-3FF74A70111E}">
      <dsp:nvSpPr>
        <dsp:cNvPr id="0" name=""/>
        <dsp:cNvSpPr/>
      </dsp:nvSpPr>
      <dsp:spPr>
        <a:xfrm>
          <a:off x="8328323" y="887672"/>
          <a:ext cx="2182375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76200" rIns="76200" bIns="11430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Facebook or Instagram. Run a contest like, “Win a free round-trip ticket”. Motivate the customers to feel excitement and improve user participation.</a:t>
          </a:r>
        </a:p>
      </dsp:txBody>
      <dsp:txXfrm>
        <a:off x="8328323" y="887672"/>
        <a:ext cx="2182375" cy="1287996"/>
      </dsp:txXfrm>
    </dsp:sp>
    <dsp:sp modelId="{2C3C0582-8913-A04B-B306-FA049792705A}">
      <dsp:nvSpPr>
        <dsp:cNvPr id="0" name=""/>
        <dsp:cNvSpPr/>
      </dsp:nvSpPr>
      <dsp:spPr>
        <a:xfrm>
          <a:off x="8328323" y="435133"/>
          <a:ext cx="2182375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/>
            <a:t>Sunday</a:t>
          </a:r>
        </a:p>
      </dsp:txBody>
      <dsp:txXfrm>
        <a:off x="8328323" y="435133"/>
        <a:ext cx="2182375" cy="452539"/>
      </dsp:txXfrm>
    </dsp:sp>
    <dsp:sp modelId="{0CB084CE-89D0-D44E-8E30-57084A83D06B}">
      <dsp:nvSpPr>
        <dsp:cNvPr id="0" name=""/>
        <dsp:cNvSpPr/>
      </dsp:nvSpPr>
      <dsp:spPr>
        <a:xfrm>
          <a:off x="8102460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B9A0AB-5BC4-4843-834E-CD3A6EE1D61E}">
      <dsp:nvSpPr>
        <dsp:cNvPr id="0" name=""/>
        <dsp:cNvSpPr/>
      </dsp:nvSpPr>
      <dsp:spPr>
        <a:xfrm>
          <a:off x="8062212" y="2134940"/>
          <a:ext cx="81310" cy="81457"/>
        </a:xfrm>
        <a:prstGeom prst="ellips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573BF2-66D9-C043-A824-3E734AF1284C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9C694-4BC7-6F40-B4F6-D00DDE1BC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11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u="sng" dirty="0"/>
              <a:t>Social Media Audit and Campaign Plan for British Airways </a:t>
            </a:r>
          </a:p>
          <a:p>
            <a:r>
              <a:rPr lang="en-GB" sz="1200" b="1" dirty="0"/>
              <a:t>Overview: </a:t>
            </a:r>
            <a:br>
              <a:rPr lang="en-GB" sz="1200" b="1" dirty="0"/>
            </a:br>
            <a:r>
              <a:rPr lang="en-GB" sz="1200" dirty="0"/>
              <a:t>The presentation supports all-inclusive audit of British Airway’s existing social media presence and outlines a strategic campaign plan aimed to accouraging engagement, brand awareness and customer loyalty.  </a:t>
            </a:r>
          </a:p>
          <a:p>
            <a:r>
              <a:rPr lang="en-GB" sz="1200" b="1" dirty="0"/>
              <a:t>Objective of campaign:</a:t>
            </a:r>
            <a:br>
              <a:rPr lang="en-GB" sz="1200" b="1" dirty="0"/>
            </a:br>
            <a:r>
              <a:rPr lang="en-GB" sz="1200" dirty="0"/>
              <a:t>To improve British Airway’s social media services effectively to engaging with the target audience, improve brand visibility and drive passenger’s engagement. </a:t>
            </a:r>
          </a:p>
          <a:p>
            <a:r>
              <a:rPr lang="en-GB" sz="1200" b="1" dirty="0"/>
              <a:t>Campaign scope: </a:t>
            </a:r>
            <a:br>
              <a:rPr lang="en-GB" sz="1200" b="1" dirty="0"/>
            </a:br>
            <a:r>
              <a:rPr lang="en-GB" sz="1200" dirty="0"/>
              <a:t>The campaign will explore major social media channels including Facebook, Instagram, Twitter and LinkedIn. </a:t>
            </a:r>
          </a:p>
          <a:p>
            <a:r>
              <a:rPr lang="en-GB" dirty="0"/>
              <a:t>%%TTS_MALE%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21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FF"/>
                </a:solidFill>
              </a:rPr>
              <a:t>Example of customer persona for British Airways social media campaign</a:t>
            </a:r>
          </a:p>
          <a:p>
            <a:r>
              <a:rPr lang="en-GB" sz="1200" b="1" dirty="0">
                <a:solidFill>
                  <a:srgbClr val="FFFFFF"/>
                </a:solidFill>
              </a:rPr>
              <a:t>Persona overview: </a:t>
            </a:r>
            <a:r>
              <a:rPr lang="en-GB" sz="1200" dirty="0">
                <a:solidFill>
                  <a:srgbClr val="FFFFFF"/>
                </a:solidFill>
              </a:rPr>
              <a:t>Emma, 35 years old, London, UK, professional in marketing. </a:t>
            </a:r>
            <a:br>
              <a:rPr lang="en-GB" sz="1200" b="1" dirty="0">
                <a:solidFill>
                  <a:srgbClr val="FFFFFF"/>
                </a:solidFill>
              </a:rPr>
            </a:br>
            <a:r>
              <a:rPr lang="en-GB" sz="1200" b="1" dirty="0">
                <a:solidFill>
                  <a:srgbClr val="FFFFFF"/>
                </a:solidFill>
              </a:rPr>
              <a:t>Interests and Social media habits: </a:t>
            </a:r>
            <a:r>
              <a:rPr lang="en-GB" sz="1200" dirty="0">
                <a:solidFill>
                  <a:srgbClr val="FFFFFF"/>
                </a:solidFill>
              </a:rPr>
              <a:t>Travel, luxury experiences, sustainability, active on Instagram and LinkedIn, likes travel blogs, and shares vacation photos.</a:t>
            </a:r>
          </a:p>
          <a:p>
            <a:r>
              <a:rPr lang="en-GB" sz="1200" b="1" dirty="0">
                <a:solidFill>
                  <a:srgbClr val="FFFFFF"/>
                </a:solidFill>
              </a:rPr>
              <a:t>Market segmentation: </a:t>
            </a:r>
            <a:br>
              <a:rPr lang="en-GB" sz="1200" b="1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Frequent business travellers that flying for work-related purposes.</a:t>
            </a:r>
            <a:br>
              <a:rPr lang="en-GB" sz="1200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Leisure travellers are usually families, couples and solo travellers.</a:t>
            </a:r>
            <a:br>
              <a:rPr lang="en-GB" sz="1200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Luxury travellers are mostly premium customers that are seeking high end travel experiences. </a:t>
            </a:r>
            <a:br>
              <a:rPr lang="en-GB" sz="1200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Eco-conscious travellers are concerned about the sustainability in their travel plans.</a:t>
            </a:r>
          </a:p>
          <a:p>
            <a:r>
              <a:rPr lang="en-GB" sz="1200" b="1" dirty="0">
                <a:solidFill>
                  <a:srgbClr val="FFFFFF"/>
                </a:solidFill>
              </a:rPr>
              <a:t>Customer needs and pain points:</a:t>
            </a:r>
            <a:br>
              <a:rPr lang="en-GB" sz="1200" b="1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Frequent business travellers are flawless booking and perfect in-flight experience.</a:t>
            </a:r>
            <a:br>
              <a:rPr lang="en-GB" sz="1200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Leisure travellers are exploring for affordable pricing, travel tips and unique experiences.</a:t>
            </a:r>
            <a:br>
              <a:rPr lang="en-GB" sz="1200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Luxury travellers are expecting VIP services, exclusive deals and first-class experiences.</a:t>
            </a:r>
            <a:br>
              <a:rPr lang="en-GB" sz="1200" dirty="0">
                <a:solidFill>
                  <a:srgbClr val="FFFFFF"/>
                </a:solidFill>
              </a:rPr>
            </a:br>
            <a:r>
              <a:rPr lang="en-GB" sz="1200" dirty="0">
                <a:solidFill>
                  <a:srgbClr val="FFFFFF"/>
                </a:solidFill>
              </a:rPr>
              <a:t>Eco-conscious travellers are hoping the airline is commitment to sustainability and eco-friendly travel choices. </a:t>
            </a:r>
          </a:p>
          <a:p>
            <a:r>
              <a:rPr lang="en-GB" sz="1200" dirty="0">
                <a:solidFill>
                  <a:srgbClr val="FFFFFF"/>
                </a:solidFill>
              </a:rPr>
              <a:t>%%TTS_MALE%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207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Social media campaign objectives</a:t>
            </a:r>
          </a:p>
          <a:p>
            <a:r>
              <a:rPr lang="en-GB" sz="1200" b="1" dirty="0"/>
              <a:t>Improve brand awareness:</a:t>
            </a:r>
            <a:br>
              <a:rPr lang="en-GB" sz="1200" b="1" dirty="0"/>
            </a:br>
            <a:r>
              <a:rPr lang="en-GB" sz="1200" dirty="0"/>
              <a:t>Goal: Increase visibility of British Airways against target audiences, for example younger travellers and eco-conscious individuals.</a:t>
            </a:r>
            <a:br>
              <a:rPr lang="en-GB" sz="1200" dirty="0"/>
            </a:br>
            <a:r>
              <a:rPr lang="en-GB" sz="1200" dirty="0"/>
              <a:t>Explore metrics and KPIs:</a:t>
            </a:r>
            <a:br>
              <a:rPr lang="en-GB" sz="1200" dirty="0"/>
            </a:br>
            <a:r>
              <a:rPr lang="en-GB" sz="1200" dirty="0"/>
              <a:t>Image and reach on Facebook and Instagram.</a:t>
            </a:r>
            <a:br>
              <a:rPr lang="en-GB" sz="1200" dirty="0"/>
            </a:br>
            <a:r>
              <a:rPr lang="en-GB" sz="1200" dirty="0"/>
              <a:t>Increase in followers across all services.</a:t>
            </a:r>
            <a:br>
              <a:rPr lang="en-GB" sz="1200" dirty="0"/>
            </a:br>
            <a:r>
              <a:rPr lang="en-GB" sz="1200" dirty="0"/>
              <a:t>Relationship rates with customers for example, likes, shares and comments.</a:t>
            </a:r>
          </a:p>
          <a:p>
            <a:r>
              <a:rPr lang="en-GB" sz="1200" b="1" dirty="0"/>
              <a:t>Drive Engagement: </a:t>
            </a:r>
            <a:br>
              <a:rPr lang="en-GB" sz="1200" b="1" dirty="0"/>
            </a:br>
            <a:r>
              <a:rPr lang="en-GB" sz="1200" dirty="0"/>
              <a:t>Goal: Adopt larger relationship with users through interactive content for example, polls, contests and user-generated content, (UGC).</a:t>
            </a:r>
            <a:br>
              <a:rPr lang="en-GB" sz="1200" dirty="0"/>
            </a:br>
            <a:r>
              <a:rPr lang="en-GB" sz="1200" dirty="0"/>
              <a:t>Explore metrics and KPIs:</a:t>
            </a:r>
            <a:br>
              <a:rPr lang="en-GB" sz="1200" dirty="0"/>
            </a:br>
            <a:r>
              <a:rPr lang="en-GB" sz="1200" dirty="0"/>
              <a:t>Increase amount of user's interactions for example, comments, shares and UGC submissions. </a:t>
            </a:r>
            <a:br>
              <a:rPr lang="en-GB" sz="1200" dirty="0"/>
            </a:br>
            <a:r>
              <a:rPr lang="en-GB" sz="1200" dirty="0"/>
              <a:t>Applications in contests or challenges.</a:t>
            </a:r>
          </a:p>
          <a:p>
            <a:r>
              <a:rPr lang="en-GB" sz="1200" b="1" dirty="0"/>
              <a:t>Promote sustainable travel: </a:t>
            </a:r>
            <a:br>
              <a:rPr lang="en-GB" sz="1200" b="1" dirty="0"/>
            </a:br>
            <a:r>
              <a:rPr lang="en-GB" sz="1200" dirty="0"/>
              <a:t>Goal: Outline British Airway’s commitment to sustainability in the airline's operations and convince customers to pick eco-friendly traveling chooses. </a:t>
            </a:r>
            <a:br>
              <a:rPr lang="en-GB" sz="1200" dirty="0"/>
            </a:br>
            <a:r>
              <a:rPr lang="en-GB" sz="1200" dirty="0"/>
              <a:t>Explore metrics and KPIs:</a:t>
            </a:r>
            <a:br>
              <a:rPr lang="en-GB" sz="1200" dirty="0"/>
            </a:br>
            <a:r>
              <a:rPr lang="en-GB" sz="1200" dirty="0"/>
              <a:t>Relationship with sustainability-focused posts.</a:t>
            </a:r>
            <a:br>
              <a:rPr lang="en-GB" sz="1200" dirty="0"/>
            </a:br>
            <a:r>
              <a:rPr lang="en-GB" sz="1200" dirty="0"/>
              <a:t>Improve in flow to sustainability-related pages on their websites.</a:t>
            </a:r>
            <a:br>
              <a:rPr lang="en-GB" sz="1200" dirty="0"/>
            </a:br>
            <a:r>
              <a:rPr lang="en-GB" sz="1200" dirty="0"/>
              <a:t>Increase of mentions of British Airway’s green foot initiatives across social media.</a:t>
            </a:r>
          </a:p>
          <a:p>
            <a:r>
              <a:rPr lang="en-GB" dirty="0"/>
              <a:t>%%TTS_MALE%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089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/>
              <a:t>Social media strategies to success of British Airways objectives</a:t>
            </a:r>
          </a:p>
          <a:p>
            <a:r>
              <a:rPr lang="en-GB" sz="1200" b="1" dirty="0"/>
              <a:t>User-Generated Content (UGC):</a:t>
            </a:r>
            <a:br>
              <a:rPr lang="en-GB" sz="1200" b="1" dirty="0"/>
            </a:br>
            <a:r>
              <a:rPr lang="en-GB" sz="1200" dirty="0"/>
              <a:t>Engage passengers to share their travel experiences with the airline by using a certain hashtags.</a:t>
            </a:r>
            <a:br>
              <a:rPr lang="en-GB" sz="1200" dirty="0"/>
            </a:br>
            <a:r>
              <a:rPr lang="en-GB" sz="1200" dirty="0"/>
              <a:t>Offer reward UGC application with discounts, shoutouts or the chance to win free tickets.</a:t>
            </a:r>
          </a:p>
          <a:p>
            <a:r>
              <a:rPr lang="en-GB" sz="1200" b="1" dirty="0"/>
              <a:t>Storytelling:</a:t>
            </a:r>
            <a:br>
              <a:rPr lang="en-GB" sz="1200" b="1" dirty="0"/>
            </a:br>
            <a:r>
              <a:rPr lang="en-GB" sz="1200" dirty="0"/>
              <a:t>Offer customers to showcase their stories like behind the scenes content from the airline and testimonials that outline the brand values.</a:t>
            </a:r>
            <a:br>
              <a:rPr lang="en-GB" sz="1200" dirty="0"/>
            </a:br>
            <a:r>
              <a:rPr lang="en-GB" sz="1200" dirty="0"/>
              <a:t>Showcase the passenger’s journeys from the booking to landing and pinpoint in how the airline made sure that all operations have run smooth, comfortable and sustainable.</a:t>
            </a:r>
          </a:p>
          <a:p>
            <a:r>
              <a:rPr lang="en-GB" sz="1200" b="1" dirty="0"/>
              <a:t>Interactive content:</a:t>
            </a:r>
            <a:br>
              <a:rPr lang="en-GB" sz="1200" b="1" dirty="0"/>
            </a:br>
            <a:r>
              <a:rPr lang="en-GB" sz="1200" dirty="0"/>
              <a:t>Offer contest that motivates customers to engage directly with the airline for example, “Dream Travel Destination” competition.</a:t>
            </a:r>
            <a:br>
              <a:rPr lang="en-GB" sz="1200" dirty="0"/>
            </a:br>
            <a:r>
              <a:rPr lang="en-GB" sz="1200" dirty="0"/>
              <a:t>By providing polls and quizzes to educate customers about the airline’s services, sustainability efforts and new routes. </a:t>
            </a:r>
          </a:p>
          <a:p>
            <a:r>
              <a:rPr lang="en-GB" sz="1200" b="1" dirty="0"/>
              <a:t>Paid advertising:</a:t>
            </a:r>
            <a:br>
              <a:rPr lang="en-GB" sz="1200" b="1" dirty="0"/>
            </a:br>
            <a:r>
              <a:rPr lang="en-GB" sz="1200" dirty="0"/>
              <a:t>Adopt a targeted Instagram and Facebook adverts that are aimed at certain demographics for example, business travellers, eco-conscious customers or families.</a:t>
            </a:r>
            <a:br>
              <a:rPr lang="en-GB" sz="1200" dirty="0"/>
            </a:br>
            <a:r>
              <a:rPr lang="en-GB" sz="1200" dirty="0"/>
              <a:t>Outline key promotions, exclusive deals and sustainable travel choses.</a:t>
            </a:r>
          </a:p>
          <a:p>
            <a:r>
              <a:rPr lang="en-GB" dirty="0"/>
              <a:t>%%TTS_MALE%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038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FF"/>
                </a:solidFill>
              </a:rPr>
              <a:t>Seven-day content plan calendar for social media campaign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Monday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Instagram. Customer testimonial post that showcasing a family trip to a high traffic destination. To Improve motivation with personal stories.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Tuesday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Twitter. Run a poll about the high traffic travel spots for business professionals. To increase the interaction and insights.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Wednesday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Facebook. Post articles to share about British Airway’s sustainability efforts. Increase awareness on sustainability.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Thursday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LinkedIn. Share about British Airway’s new professional travel packages and benefits. Motive business travelers and promote business to business services.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Friday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Instagram stories. Offer behind-the-scenes tour of a British Airway’s flight experience. Personalize the brand and share the luxury services offered.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Saturday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Twitter. The support of User-generated content to post featuring a passenger’s holiday photo with a certain caption.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Sunday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Facebook or Instagram. Run a contest like, “Win a free round-trip ticket”. Motivate the customers to feel excitement and improve user participation.</a:t>
            </a:r>
          </a:p>
          <a:p>
            <a:r>
              <a:rPr lang="en-GB" dirty="0"/>
              <a:t>%%TTS_MALE%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095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/>
              <a:t>Examples of campaign visuals </a:t>
            </a:r>
          </a:p>
          <a:p>
            <a:r>
              <a:rPr lang="en-GB" sz="1200" b="1" dirty="0"/>
              <a:t>Paid Instagram adverts:</a:t>
            </a:r>
          </a:p>
          <a:p>
            <a:pPr marL="0" indent="0">
              <a:buNone/>
            </a:pPr>
            <a:r>
              <a:rPr lang="en-GB" sz="1200" dirty="0"/>
              <a:t>Eye catching Instagram advert to showcasing British Airway’s luxury services, for example first-class seating, with call to action leading to booking page.</a:t>
            </a:r>
          </a:p>
          <a:p>
            <a:pPr marL="0" indent="0">
              <a:buNone/>
            </a:pPr>
            <a:endParaRPr lang="en-GB" sz="1200" dirty="0"/>
          </a:p>
          <a:p>
            <a:r>
              <a:rPr lang="en-GB" sz="1200" b="1" dirty="0"/>
              <a:t>Original Facebook post:</a:t>
            </a:r>
          </a:p>
          <a:p>
            <a:pPr marL="0" indent="0">
              <a:buNone/>
            </a:pPr>
            <a:r>
              <a:rPr lang="en-GB" sz="1200" dirty="0"/>
              <a:t>The support of user-generated content to post featuring with amazing photo of a destination provided by the airline, highlighting both the company and destination, with a certain hashtag. </a:t>
            </a:r>
          </a:p>
          <a:p>
            <a:r>
              <a:rPr lang="en-GB" dirty="0"/>
              <a:t>%%TTF_MALE%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892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/>
              <a:t>References List</a:t>
            </a:r>
          </a:p>
          <a:p>
            <a:r>
              <a:rPr lang="en-GB" sz="1200" b="1"/>
              <a:t>%%TTS_MALE%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F9C694-4BC7-6F40-B4F6-D00DDE1BC7F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103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BE039-516E-453E-914B-98EDB9CDA6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9645F1-C245-4DAB-AB6D-7E93EE7826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214BC-5E31-4B99-93ED-D97CE78C0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95DE8-3B6F-4558-95F6-87B5AD497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DD16FE-955F-4768-A4E1-A846D65DC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751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241466-6D82-4A16-B279-D00FA5F7A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B4201-429A-4608-A5A4-C56886DAA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99AB4-435E-4836-8B7B-47572090F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E4EE7-0805-40F6-8A96-1507D03F1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BD7AF-B2E1-45FC-986F-7A55C172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052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E1F78-F555-4712-AE42-72E59B00E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FE2CB5-4296-45D5-A182-8FF1BD33B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22961E-9327-4182-B919-8389C01E2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C1C47-33B8-4EAC-AC6B-C2316BCCB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BB0FE8-2978-4AC4-BDDC-45BA8C7ED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387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BF98B-9847-4D99-8D8D-10DB5165C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F510B-70C2-409C-B611-5AD1D6ACE0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739565-D042-46FE-AA6B-60E65AABD3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CAEFD-44D9-47DB-B8E5-6B3556C68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665B2E-731A-4DE6-8742-A4394CA61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F02655-6F84-4E28-BCC3-E88A277AC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58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033BF-2095-4599-AA7D-A824127B3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F7AA2-A637-4FDE-BE04-B64A72A4F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2CE974-52C6-422B-BDD4-E5FE4F92C0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F87BEA-30DA-4F78-A92C-4651F726C7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52E6E3-A757-412B-BB5E-2B8E4A0D5A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74FC20-26B8-4151-9CF1-B7D345DBF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57B6C7-0ADD-4BD5-8F1E-695A3CCBD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010B08-C25E-4FF1-92F4-B8AAAC9D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777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50A77-9286-4126-BA4B-BADD3194E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3A3FDF-EF07-4F2D-9081-BC5EB7C91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BA9A85-8971-434F-99BB-6E3E06FF7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EA53B-5B17-4AD3-9FBE-1E84E4A9A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7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C413BA-74A2-49BE-93A7-3C1942C9F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65DD71-BACC-4DE7-ADA2-72BD8A090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CB4C1-4BCE-41FC-AC4A-D8E90F7D5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507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67210-EF60-4EB9-9652-237C8051D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F4907-ECDB-4330-A5C8-2F971FFD2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83491-6015-4723-B1ED-178A9A26CA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0ABEF-4740-4210-99C4-551C5681C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724F74-2373-4138-8BA7-F9B3D7367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68BD6C-C134-417E-93D6-569FA5FCD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796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80B32-393B-4886-8C45-082DF61AE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6F4D61-209E-4028-ABEA-EF1783C190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96987F-39FA-490B-B810-957B4F7DE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FA7DF-4DCE-477E-B362-4354A323F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D10C43-723D-410E-AB27-1AAB19D8D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F6E34-3C60-4D97-8F8C-60C0EC7F6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05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97821-09EE-4097-9D5C-A4D8EEAE9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236AD4-9D02-40C0-85FA-6F3682D535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2521B-516A-4275-A1D1-1747E4725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2074F-4BE5-4DC6-9113-2705FCD0F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B0A0A9-8FB7-407B-A0C7-659F5E63B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812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41FE7C-A6CD-4456-ADB9-8B4EC9F07D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44966E-8859-4F17-AE30-06016F9291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04348A-38AE-4CCC-88A8-EBA16306C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73802F-E7FD-47FA-B354-9AFA53666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EFB17-D60E-4570-A7BE-113BE134C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34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71EC2E-651F-4AB7-BEAD-95E468E63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74A950-4C0B-4192-925C-ACBD0FE71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496336-F4EF-43E7-8367-C04E1F3F19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CEF6E-5BE5-4C98-9CB7-AF48FBCE7059}" type="datetimeFigureOut">
              <a:rPr lang="en-GB" smtClean="0"/>
              <a:t>26/11/2024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72E9D-CE91-4448-BB2F-3C9BACE74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B5364E-E5CF-413A-9F1B-89E533FD08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EAF05-E94A-4A03-A578-6D08A4793B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63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ishairways.com/content/information/about-ba/ba-better-world/planet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tatista.com/statistics/507392/uk-number-and-penetration-rate-of-internet-and-mobile-internet-users/#:~:text=UK%3A%20digital%20population%20January%202024&amp;text=As%20of%20January%202024%2C%20the,percent%20of%20the%20total%20population" TargetMode="External"/><Relationship Id="rId4" Type="http://schemas.openxmlformats.org/officeDocument/2006/relationships/hyperlink" Target="https://www.edelman.com/trust/2023/trust-barometer/special-report-brand-tru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B36FE78-D6A6-4372-957F-D9162F9682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234834"/>
              </p:ext>
            </p:extLst>
          </p:nvPr>
        </p:nvGraphicFramePr>
        <p:xfrm>
          <a:off x="652860" y="775174"/>
          <a:ext cx="7884965" cy="59477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84965">
                  <a:extLst>
                    <a:ext uri="{9D8B030D-6E8A-4147-A177-3AD203B41FA5}">
                      <a16:colId xmlns:a16="http://schemas.microsoft.com/office/drawing/2014/main" val="2401885558"/>
                    </a:ext>
                  </a:extLst>
                </a:gridCol>
              </a:tblGrid>
              <a:tr h="806952">
                <a:tc>
                  <a:txBody>
                    <a:bodyPr/>
                    <a:lstStyle/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6462040"/>
                  </a:ext>
                </a:extLst>
              </a:tr>
              <a:tr h="806952">
                <a:tc>
                  <a:txBody>
                    <a:bodyPr/>
                    <a:lstStyle/>
                    <a:p>
                      <a:endParaRPr lang="en-GB" sz="1600" b="1" dirty="0"/>
                    </a:p>
                    <a:p>
                      <a:endParaRPr lang="en-GB" sz="1600" b="1" dirty="0"/>
                    </a:p>
                    <a:p>
                      <a:r>
                        <a:rPr lang="en-GB" sz="1600" b="1" dirty="0"/>
                        <a:t>BA (Hons) Business Management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5641450"/>
                  </a:ext>
                </a:extLst>
              </a:tr>
              <a:tr h="806952">
                <a:tc>
                  <a:txBody>
                    <a:bodyPr/>
                    <a:lstStyle/>
                    <a:p>
                      <a:endParaRPr lang="en-GB" sz="1600" b="1" dirty="0"/>
                    </a:p>
                    <a:p>
                      <a:endParaRPr lang="en-GB" sz="1600" b="1" dirty="0"/>
                    </a:p>
                    <a:p>
                      <a:r>
                        <a:rPr lang="en-GB" sz="1600" b="1" dirty="0"/>
                        <a:t>BUS5023 – Digital and Social Media Marketing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2362990"/>
                  </a:ext>
                </a:extLst>
              </a:tr>
              <a:tr h="806952">
                <a:tc>
                  <a:txBody>
                    <a:bodyPr/>
                    <a:lstStyle/>
                    <a:p>
                      <a:endParaRPr lang="en-GB" sz="1600" b="1" dirty="0"/>
                    </a:p>
                    <a:p>
                      <a:endParaRPr lang="en-GB" sz="1600" b="1" dirty="0"/>
                    </a:p>
                    <a:p>
                      <a:r>
                        <a:rPr lang="en-GB" sz="1600" b="1" dirty="0"/>
                        <a:t>Part 2 – Presentation: Social Media Audit and Campaign Plan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159636"/>
                  </a:ext>
                </a:extLst>
              </a:tr>
              <a:tr h="806952">
                <a:tc>
                  <a:txBody>
                    <a:bodyPr/>
                    <a:lstStyle/>
                    <a:p>
                      <a:endParaRPr lang="en-GB" sz="1600" b="1" dirty="0"/>
                    </a:p>
                    <a:p>
                      <a:endParaRPr lang="en-GB" sz="1600" b="1" dirty="0"/>
                    </a:p>
                    <a:p>
                      <a:r>
                        <a:rPr lang="en-GB" sz="1600" b="1" dirty="0"/>
                        <a:t>STU134793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55874"/>
                  </a:ext>
                </a:extLst>
              </a:tr>
              <a:tr h="806952">
                <a:tc>
                  <a:txBody>
                    <a:bodyPr/>
                    <a:lstStyle/>
                    <a:p>
                      <a:endParaRPr lang="en-GB" sz="1600" b="1" dirty="0"/>
                    </a:p>
                    <a:p>
                      <a:endParaRPr lang="en-GB" sz="1600" b="1" dirty="0"/>
                    </a:p>
                    <a:p>
                      <a:endParaRPr lang="en-GB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687439"/>
                  </a:ext>
                </a:extLst>
              </a:tr>
              <a:tr h="1009943">
                <a:tc>
                  <a:txBody>
                    <a:bodyPr/>
                    <a:lstStyle/>
                    <a:p>
                      <a:endParaRPr lang="en-GB" sz="1600" b="1" dirty="0"/>
                    </a:p>
                    <a:p>
                      <a:r>
                        <a:rPr lang="en-GB" sz="1600" b="1" dirty="0"/>
                        <a:t>2000 Words </a:t>
                      </a:r>
                    </a:p>
                    <a:p>
                      <a:endParaRPr lang="en-GB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0474048"/>
                  </a:ext>
                </a:extLst>
              </a:tr>
            </a:tbl>
          </a:graphicData>
        </a:graphic>
      </p:graphicFrame>
      <p:pic>
        <p:nvPicPr>
          <p:cNvPr id="18" name="Picture 17" descr="\\rdi-ts1-fs\office\Marketing\Marketing\ARDEN BRAND 2016\Logos\Main Logo\Full Colour Dark Blue Name\jpeg\Arden_FullColLogo_DKBlueName_RGB.jpg">
            <a:extLst>
              <a:ext uri="{FF2B5EF4-FFF2-40B4-BE49-F238E27FC236}">
                <a16:creationId xmlns:a16="http://schemas.microsoft.com/office/drawing/2014/main" id="{C3B994F7-A7DF-4C65-A661-151E543002B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3840" y="42808"/>
            <a:ext cx="990600" cy="1067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A55A87-C71C-3F43-82EE-EE94B2899AD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914460"/>
            <a:ext cx="1274445" cy="1955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310ECA-EFFB-EA40-9EFD-4DA2099C157E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1700282"/>
            <a:ext cx="1565910" cy="212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5F881EE-3004-CB49-A219-655F7BB6C53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2572840"/>
            <a:ext cx="3148965" cy="2336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1B5E05-1529-BA4D-B080-9E70BE0AEDAA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3340665"/>
            <a:ext cx="1436370" cy="1898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762483-5B8B-1B44-9721-9447697F8ABE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4171096"/>
            <a:ext cx="1436370" cy="1797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257551-3889-C04D-B1B6-EF732342B9D2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4991367"/>
            <a:ext cx="1044575" cy="1974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FC7931-F25F-864D-B44D-EEA4760B5156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5829418"/>
            <a:ext cx="1077595" cy="20129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701CB3-6C35-41B9-8509-2692BDDD430C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" y="6424551"/>
            <a:ext cx="3395980" cy="12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60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248F85-B345-6D48-B9AA-0B7D7B4E3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 fontScale="90000"/>
          </a:bodyPr>
          <a:lstStyle/>
          <a:p>
            <a:r>
              <a:rPr lang="en-GB" sz="4200" b="1" u="sng" dirty="0"/>
              <a:t>Social Media Audit and Campaign Plan for British Airways 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3F9CB-CECC-5147-BC99-D007737AB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1400" b="1" dirty="0"/>
              <a:t>Overview: </a:t>
            </a:r>
            <a:br>
              <a:rPr lang="en-GB" sz="1400" b="1" dirty="0"/>
            </a:br>
            <a:r>
              <a:rPr lang="en-GB" sz="1400" dirty="0"/>
              <a:t>The presentation supports all-inclusive audit of British Airway’s existing social media presence and outlines a strategic campaign plan aimed to accouraging engagement, brand awareness and customer loyalty.  </a:t>
            </a:r>
          </a:p>
          <a:p>
            <a:r>
              <a:rPr lang="en-GB" sz="1400" b="1" dirty="0"/>
              <a:t>Objective of campaign:</a:t>
            </a:r>
            <a:br>
              <a:rPr lang="en-GB" sz="1400" b="1" dirty="0"/>
            </a:br>
            <a:r>
              <a:rPr lang="en-GB" sz="1400" dirty="0"/>
              <a:t>To improve British Airway’s social media services effectively to engaging with the target audience, improve brand visibility and drive passenger’s engagement. </a:t>
            </a:r>
          </a:p>
          <a:p>
            <a:r>
              <a:rPr lang="en-GB" sz="1400" b="1" dirty="0"/>
              <a:t>Campaign scope: </a:t>
            </a:r>
            <a:br>
              <a:rPr lang="en-GB" sz="1400" b="1" dirty="0"/>
            </a:br>
            <a:r>
              <a:rPr lang="en-GB" sz="1400" dirty="0"/>
              <a:t>The campaign will explore major social media channels including Facebook, Instagram, Twitter and LinkedIn. </a:t>
            </a:r>
          </a:p>
        </p:txBody>
      </p:sp>
      <p:pic>
        <p:nvPicPr>
          <p:cNvPr id="1026" name="Picture 2" descr="Fleet facts | About BA | British Airways">
            <a:extLst>
              <a:ext uri="{FF2B5EF4-FFF2-40B4-BE49-F238E27FC236}">
                <a16:creationId xmlns:a16="http://schemas.microsoft.com/office/drawing/2014/main" id="{D2A55B00-6274-9065-5AE2-727ED18AC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6" r="8717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379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British Airways | Are you an Airport Ace or on Airport Autopilot? New  survey reveals who is the best organised when travelling – with more than  half of Brits saying their persona">
            <a:extLst>
              <a:ext uri="{FF2B5EF4-FFF2-40B4-BE49-F238E27FC236}">
                <a16:creationId xmlns:a16="http://schemas.microsoft.com/office/drawing/2014/main" id="{ABEC85A4-9462-0784-3845-555E98CE1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35" b="3566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C8ACA5-8824-59E2-D034-AF71B067A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Example of customer persona for British Airways social media campaign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62199-2786-5BAC-0408-B006DA0629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sz="2000" b="1" dirty="0">
                <a:solidFill>
                  <a:srgbClr val="FFFFFF"/>
                </a:solidFill>
              </a:rPr>
              <a:t>Persona overview: </a:t>
            </a:r>
            <a:r>
              <a:rPr lang="en-GB" sz="2000" dirty="0">
                <a:solidFill>
                  <a:srgbClr val="FFFFFF"/>
                </a:solidFill>
              </a:rPr>
              <a:t>Emma, 35 years old, London, UK, professional in marketing. </a:t>
            </a:r>
            <a:br>
              <a:rPr lang="en-GB" sz="2000" b="1" dirty="0">
                <a:solidFill>
                  <a:srgbClr val="FFFFFF"/>
                </a:solidFill>
              </a:rPr>
            </a:br>
            <a:r>
              <a:rPr lang="en-GB" sz="2000" b="1" dirty="0">
                <a:solidFill>
                  <a:srgbClr val="FFFFFF"/>
                </a:solidFill>
              </a:rPr>
              <a:t>Interests and Social media habits: </a:t>
            </a:r>
            <a:r>
              <a:rPr lang="en-GB" sz="2000" dirty="0">
                <a:solidFill>
                  <a:srgbClr val="FFFFFF"/>
                </a:solidFill>
              </a:rPr>
              <a:t>Travel, luxury experiences, sustainability, active on Instagram and LinkedIn, likes travel blogs, and shares vacation photos.</a:t>
            </a:r>
          </a:p>
          <a:p>
            <a:r>
              <a:rPr lang="en-GB" sz="2000" b="1" dirty="0">
                <a:solidFill>
                  <a:srgbClr val="FFFFFF"/>
                </a:solidFill>
              </a:rPr>
              <a:t>Market segmentation: </a:t>
            </a:r>
            <a:br>
              <a:rPr lang="en-GB" sz="2000" b="1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Frequent business travellers that flying for work-related purposes.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Leisure travellers are usually families, couples and solo travellers.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Luxury travellers are mostly premium customers that are seeking high end travel experiences. 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Eco-conscious travellers are concerned about the sustainability in their travel plans.</a:t>
            </a:r>
          </a:p>
          <a:p>
            <a:r>
              <a:rPr lang="en-GB" sz="2000" b="1" dirty="0">
                <a:solidFill>
                  <a:srgbClr val="FFFFFF"/>
                </a:solidFill>
              </a:rPr>
              <a:t>Customer needs and pain points:</a:t>
            </a:r>
            <a:br>
              <a:rPr lang="en-GB" sz="2000" b="1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Frequent business travellers are flawless booking and perfect in-flight experience.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Leisure travellers are exploring for affordable pricing, travel tips and unique experiences.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Luxury travellers are expecting VIP services, exclusive deals and first-class experiences.</a:t>
            </a:r>
            <a:br>
              <a:rPr lang="en-GB" sz="20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Eco-conscious travellers are hoping the airline is commitment to sustainability and eco-friendly travel choices. </a:t>
            </a:r>
          </a:p>
        </p:txBody>
      </p:sp>
    </p:spTree>
    <p:extLst>
      <p:ext uri="{BB962C8B-B14F-4D97-AF65-F5344CB8AC3E}">
        <p14:creationId xmlns:p14="http://schemas.microsoft.com/office/powerpoint/2010/main" val="17250842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573139-7955-CCA9-2F64-20F430151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2552" y="329183"/>
            <a:ext cx="4683321" cy="2148841"/>
          </a:xfrm>
        </p:spPr>
        <p:txBody>
          <a:bodyPr anchor="t">
            <a:normAutofit/>
          </a:bodyPr>
          <a:lstStyle/>
          <a:p>
            <a:r>
              <a:rPr lang="en-GB" b="1" dirty="0"/>
              <a:t>Social media campaign objectives</a:t>
            </a:r>
          </a:p>
        </p:txBody>
      </p:sp>
      <p:pic>
        <p:nvPicPr>
          <p:cNvPr id="3074" name="Picture 2" descr="British Airways Advertising &amp; Branding ...">
            <a:extLst>
              <a:ext uri="{FF2B5EF4-FFF2-40B4-BE49-F238E27FC236}">
                <a16:creationId xmlns:a16="http://schemas.microsoft.com/office/drawing/2014/main" id="{CFBD3DF6-776A-9640-8D5B-257A8DF7E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5" r="-1" b="4321"/>
          <a:stretch/>
        </p:blipFill>
        <p:spPr bwMode="auto"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BE412-0834-E23C-EC01-8820F4404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4" y="670559"/>
            <a:ext cx="4555782" cy="5445076"/>
          </a:xfrm>
        </p:spPr>
        <p:txBody>
          <a:bodyPr anchor="t">
            <a:normAutofit/>
          </a:bodyPr>
          <a:lstStyle/>
          <a:p>
            <a:r>
              <a:rPr lang="en-GB" sz="1300" b="1" dirty="0"/>
              <a:t>Improve brand awareness:</a:t>
            </a:r>
            <a:br>
              <a:rPr lang="en-GB" sz="1300" b="1" dirty="0"/>
            </a:br>
            <a:r>
              <a:rPr lang="en-GB" sz="1300" dirty="0"/>
              <a:t>Goal: Increase visibility of British Airways against target audiences, for example younger travellers and eco-conscious individuals.</a:t>
            </a:r>
            <a:br>
              <a:rPr lang="en-GB" sz="1300" dirty="0"/>
            </a:br>
            <a:r>
              <a:rPr lang="en-GB" sz="1300" dirty="0"/>
              <a:t>Explore metrics and KPIs:</a:t>
            </a:r>
            <a:br>
              <a:rPr lang="en-GB" sz="1300" dirty="0"/>
            </a:br>
            <a:r>
              <a:rPr lang="en-GB" sz="1300" dirty="0"/>
              <a:t>Image and reach on Facebook and Instagram.</a:t>
            </a:r>
            <a:br>
              <a:rPr lang="en-GB" sz="1300" dirty="0"/>
            </a:br>
            <a:r>
              <a:rPr lang="en-GB" sz="1300" dirty="0"/>
              <a:t>Increase in followers across all services.</a:t>
            </a:r>
            <a:br>
              <a:rPr lang="en-GB" sz="1300" dirty="0"/>
            </a:br>
            <a:r>
              <a:rPr lang="en-GB" sz="1300" dirty="0"/>
              <a:t>Relationship rates with customers for example, likes, shares and comments.</a:t>
            </a:r>
          </a:p>
          <a:p>
            <a:r>
              <a:rPr lang="en-GB" sz="1300" b="1" dirty="0"/>
              <a:t>Drive Engagement: </a:t>
            </a:r>
            <a:br>
              <a:rPr lang="en-GB" sz="1300" b="1" dirty="0"/>
            </a:br>
            <a:r>
              <a:rPr lang="en-GB" sz="1300" dirty="0"/>
              <a:t>Goal: Adopt larger relationship with users through interactive content for example, polls, contests and user-generated content, (UGC).</a:t>
            </a:r>
            <a:br>
              <a:rPr lang="en-GB" sz="1300" dirty="0"/>
            </a:br>
            <a:r>
              <a:rPr lang="en-GB" sz="1300" dirty="0"/>
              <a:t>Explore metrics and KPIs:</a:t>
            </a:r>
            <a:br>
              <a:rPr lang="en-GB" sz="1300" dirty="0"/>
            </a:br>
            <a:r>
              <a:rPr lang="en-GB" sz="1300" dirty="0"/>
              <a:t>Increase amount of user's interactions for example, comments, shares and UGC submissions. </a:t>
            </a:r>
            <a:br>
              <a:rPr lang="en-GB" sz="1300" dirty="0"/>
            </a:br>
            <a:r>
              <a:rPr lang="en-GB" sz="1300" dirty="0"/>
              <a:t>Applications in contests or challenges.</a:t>
            </a:r>
          </a:p>
          <a:p>
            <a:r>
              <a:rPr lang="en-GB" sz="1300" b="1" dirty="0"/>
              <a:t>Promote sustainable travel: </a:t>
            </a:r>
            <a:br>
              <a:rPr lang="en-GB" sz="1300" b="1" dirty="0"/>
            </a:br>
            <a:r>
              <a:rPr lang="en-GB" sz="1300" dirty="0"/>
              <a:t>Goal: Outline British Airway’s commitment to sustainability in the airline's operations and convince customers to pick eco-friendly traveling chooses. </a:t>
            </a:r>
            <a:br>
              <a:rPr lang="en-GB" sz="1300" dirty="0"/>
            </a:br>
            <a:r>
              <a:rPr lang="en-GB" sz="1300" dirty="0"/>
              <a:t>Explore metrics and KPIs:</a:t>
            </a:r>
            <a:br>
              <a:rPr lang="en-GB" sz="1300" dirty="0"/>
            </a:br>
            <a:r>
              <a:rPr lang="en-GB" sz="1300" dirty="0"/>
              <a:t>Relationship with sustainability-focused posts.</a:t>
            </a:r>
            <a:br>
              <a:rPr lang="en-GB" sz="1300" dirty="0"/>
            </a:br>
            <a:r>
              <a:rPr lang="en-GB" sz="1300" dirty="0"/>
              <a:t>Improve in flow to sustainability-related pages on their websites.</a:t>
            </a:r>
            <a:br>
              <a:rPr lang="en-GB" sz="1300" dirty="0"/>
            </a:br>
            <a:r>
              <a:rPr lang="en-GB" sz="1300" dirty="0"/>
              <a:t>Increase of mentions of British Airway’s green foot initiatives across social media.</a:t>
            </a:r>
          </a:p>
        </p:txBody>
      </p:sp>
    </p:spTree>
    <p:extLst>
      <p:ext uri="{BB962C8B-B14F-4D97-AF65-F5344CB8AC3E}">
        <p14:creationId xmlns:p14="http://schemas.microsoft.com/office/powerpoint/2010/main" val="55655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C5554E-74A1-D8D3-86A3-CBFA76B21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3800" b="1" dirty="0"/>
              <a:t>Social media strategies to success of British Airways objectives</a:t>
            </a:r>
          </a:p>
        </p:txBody>
      </p:sp>
      <p:pic>
        <p:nvPicPr>
          <p:cNvPr id="4098" name="Picture 2" descr="British_Airways &quot;Gets&quot; Social Media! | nittyGriddy">
            <a:extLst>
              <a:ext uri="{FF2B5EF4-FFF2-40B4-BE49-F238E27FC236}">
                <a16:creationId xmlns:a16="http://schemas.microsoft.com/office/drawing/2014/main" id="{9077D49C-DE00-F6A0-703A-628D54675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8" r="13054"/>
          <a:stretch/>
        </p:blipFill>
        <p:spPr bwMode="auto">
          <a:xfrm>
            <a:off x="0" y="10"/>
            <a:ext cx="4657345" cy="6857991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5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AF9B54-2225-C8DC-CFDE-AEABF2AD3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1" y="2706623"/>
            <a:ext cx="6251111" cy="3418379"/>
          </a:xfrm>
        </p:spPr>
        <p:txBody>
          <a:bodyPr>
            <a:normAutofit lnSpcReduction="10000"/>
          </a:bodyPr>
          <a:lstStyle/>
          <a:p>
            <a:r>
              <a:rPr lang="en-GB" sz="1200" b="1" dirty="0"/>
              <a:t>User-Generated Content (UGC):</a:t>
            </a:r>
            <a:br>
              <a:rPr lang="en-GB" sz="1200" b="1" dirty="0"/>
            </a:br>
            <a:r>
              <a:rPr lang="en-GB" sz="1200" dirty="0"/>
              <a:t>Engage passengers to share their travel experiences with the airline by using a certain hashtags.</a:t>
            </a:r>
            <a:br>
              <a:rPr lang="en-GB" sz="1200" dirty="0"/>
            </a:br>
            <a:r>
              <a:rPr lang="en-GB" sz="1200" dirty="0"/>
              <a:t>Offer reward UGC application with discounts, shoutouts or the chance to win free tickets.</a:t>
            </a:r>
          </a:p>
          <a:p>
            <a:r>
              <a:rPr lang="en-GB" sz="1200" b="1" dirty="0"/>
              <a:t>Storytelling:</a:t>
            </a:r>
            <a:br>
              <a:rPr lang="en-GB" sz="1200" b="1" dirty="0"/>
            </a:br>
            <a:r>
              <a:rPr lang="en-GB" sz="1200" dirty="0"/>
              <a:t>Offer customers to showcase their stories like behind the scenes content from the airline and testimonials that outline the brand values.</a:t>
            </a:r>
            <a:br>
              <a:rPr lang="en-GB" sz="1200" dirty="0"/>
            </a:br>
            <a:r>
              <a:rPr lang="en-GB" sz="1200" dirty="0"/>
              <a:t>Showcase the passenger’s journeys from the booking to landing and pinpoint in how the airline made sure that all operations have run smooth, comfortable and sustainable.</a:t>
            </a:r>
          </a:p>
          <a:p>
            <a:r>
              <a:rPr lang="en-GB" sz="1200" b="1" dirty="0"/>
              <a:t>Interactive content:</a:t>
            </a:r>
            <a:br>
              <a:rPr lang="en-GB" sz="1200" b="1" dirty="0"/>
            </a:br>
            <a:r>
              <a:rPr lang="en-GB" sz="1200" dirty="0"/>
              <a:t>Offer contest that motivates customers to engage directly with the airline for example, “Dream Travel Destination” competition.</a:t>
            </a:r>
            <a:br>
              <a:rPr lang="en-GB" sz="1200" dirty="0"/>
            </a:br>
            <a:r>
              <a:rPr lang="en-GB" sz="1200" dirty="0"/>
              <a:t>By providing polls and quizzes to educate customers about the airline’s services, sustainability efforts and new routes. </a:t>
            </a:r>
          </a:p>
          <a:p>
            <a:r>
              <a:rPr lang="en-GB" sz="1200" b="1" dirty="0"/>
              <a:t>Paid advertising:</a:t>
            </a:r>
            <a:br>
              <a:rPr lang="en-GB" sz="1200" b="1" dirty="0"/>
            </a:br>
            <a:r>
              <a:rPr lang="en-GB" sz="1200" dirty="0"/>
              <a:t>Adopt a targeted Instagram and Facebook adverts that are aimed at certain demographics for example, business travellers, eco-conscious customers or families.</a:t>
            </a:r>
            <a:br>
              <a:rPr lang="en-GB" sz="1200" dirty="0"/>
            </a:br>
            <a:r>
              <a:rPr lang="en-GB" sz="1200" dirty="0"/>
              <a:t>Outline key promotions, exclusive deals and sustainable travel choses.</a:t>
            </a:r>
          </a:p>
        </p:txBody>
      </p:sp>
    </p:spTree>
    <p:extLst>
      <p:ext uri="{BB962C8B-B14F-4D97-AF65-F5344CB8AC3E}">
        <p14:creationId xmlns:p14="http://schemas.microsoft.com/office/powerpoint/2010/main" val="1100375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B3B91A-D55A-C787-5A30-09F93C90E13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F58ACB-D707-5B30-A026-FFBDB3BF9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Seven-day content plan calendar for social media campaign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104475-CE4C-76FB-54D4-91A268A67D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632367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81320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B3021D-7D79-8189-F622-48674D7C2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4600" b="1" dirty="0"/>
              <a:t>Examples of campaign visuals </a:t>
            </a:r>
          </a:p>
        </p:txBody>
      </p:sp>
      <p:sp>
        <p:nvSpPr>
          <p:cNvPr id="51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28DBB-F128-3C90-4D5C-9046407FC6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n-GB" sz="1500" b="1" dirty="0"/>
              <a:t>Paid Instagram adverts:</a:t>
            </a:r>
          </a:p>
          <a:p>
            <a:pPr marL="0" indent="0">
              <a:buNone/>
            </a:pPr>
            <a:r>
              <a:rPr lang="en-GB" sz="1500" dirty="0"/>
              <a:t>Eye catching Instagram advert to showcasing British Airway’s luxury services, for example first-class seating, with call to action leading to booking page.</a:t>
            </a:r>
          </a:p>
          <a:p>
            <a:pPr marL="0" indent="0">
              <a:buNone/>
            </a:pPr>
            <a:endParaRPr lang="en-GB" sz="1500" dirty="0"/>
          </a:p>
          <a:p>
            <a:r>
              <a:rPr lang="en-GB" sz="1500" b="1" dirty="0"/>
              <a:t>Original Facebook post:</a:t>
            </a:r>
          </a:p>
          <a:p>
            <a:pPr marL="0" indent="0">
              <a:buNone/>
            </a:pPr>
            <a:r>
              <a:rPr lang="en-GB" sz="1500" dirty="0"/>
              <a:t>The support of user-generated content to post featuring with amazing photo of a destination provided by the airline, highlighting both the company and destination, with a certain hashtag. </a:t>
            </a:r>
          </a:p>
        </p:txBody>
      </p:sp>
      <p:pic>
        <p:nvPicPr>
          <p:cNvPr id="5122" name="Picture 2" descr="Successful Instagram Marketing Strategy- Guide 2024 | Brand24">
            <a:extLst>
              <a:ext uri="{FF2B5EF4-FFF2-40B4-BE49-F238E27FC236}">
                <a16:creationId xmlns:a16="http://schemas.microsoft.com/office/drawing/2014/main" id="{D191FD10-F208-EA7C-9FE2-2B6DF1BD2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556" b="1"/>
          <a:stretch/>
        </p:blipFill>
        <p:spPr bwMode="auto">
          <a:xfrm>
            <a:off x="5313225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379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D202FD-1088-8652-1E17-9632F4D06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/>
              <a:t>References List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A31453-25D3-7564-3E57-730C56CFE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1700" b="1"/>
              <a:t>All these cite are from relevant sources, for example data, articles, case studies and other materials to support of creation of the campaign plan.</a:t>
            </a:r>
            <a:endParaRPr lang="en-GB" sz="1700"/>
          </a:p>
          <a:p>
            <a:r>
              <a:rPr lang="en-GB" sz="1700"/>
              <a:t>Smith, J, (2023). The future of airline marketing. Marketing Journal, 32(4), 45-60. [Book].</a:t>
            </a:r>
          </a:p>
          <a:p>
            <a:r>
              <a:rPr lang="en-GB" sz="1700"/>
              <a:t>British Airways, (2024). Sustainability initiatives, [Online]. Available from:</a:t>
            </a:r>
            <a:br>
              <a:rPr lang="en-GB" sz="1700"/>
            </a:br>
            <a:r>
              <a:rPr lang="en-GB" sz="1700">
                <a:hlinkClick r:id="rId3"/>
              </a:rPr>
              <a:t>https://www.britishairways.com/content/information/about-ba/ba-better-world/planet</a:t>
            </a:r>
            <a:r>
              <a:rPr lang="en-GB" sz="1700"/>
              <a:t> </a:t>
            </a:r>
          </a:p>
          <a:p>
            <a:r>
              <a:rPr lang="en-GB" sz="1700"/>
              <a:t>Edelman, R, (2023). The impact of trust on brand loyalty. [Online]. Available from: </a:t>
            </a:r>
            <a:br>
              <a:rPr lang="en-GB" sz="1700"/>
            </a:br>
            <a:r>
              <a:rPr lang="en-GB" sz="1700">
                <a:hlinkClick r:id="rId4"/>
              </a:rPr>
              <a:t>https://www.edelman.com/trust/2023/trust-barometer/special-report-brand-trust</a:t>
            </a:r>
            <a:r>
              <a:rPr lang="en-GB" sz="1700"/>
              <a:t> </a:t>
            </a:r>
          </a:p>
          <a:p>
            <a:r>
              <a:rPr lang="en-GB" sz="1700"/>
              <a:t>Merrill, R &amp; Taylor, T, (2022). Social media marketing for travel brands: best practices and case studies. Journal of digital marketing, 47(3), 88-103.</a:t>
            </a:r>
          </a:p>
          <a:p>
            <a:r>
              <a:rPr lang="en-GB" sz="1700"/>
              <a:t>Statista, (2024). Social media usage statistics in the UK 2024. [Online]. Available from: </a:t>
            </a:r>
            <a:br>
              <a:rPr lang="en-GB" sz="1700"/>
            </a:br>
            <a:r>
              <a:rPr lang="en-GB" sz="1700">
                <a:hlinkClick r:id="rId5"/>
              </a:rPr>
              <a:t>https://www.statista.com/statistics/507392/uk-number-and-penetration-rate-of-internet-and-mobile-internet-users/#:~:text=UK%3A%20digital%20population%20January%202024&amp;text=As%20of%20January%202024%2C%20the,percent%20of%20the%20total%20population</a:t>
            </a:r>
            <a:r>
              <a:rPr lang="en-GB" sz="1700"/>
              <a:t>. </a:t>
            </a:r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533754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2038</Words>
  <Application>Microsoft Macintosh PowerPoint</Application>
  <PresentationFormat>Widescreen</PresentationFormat>
  <Paragraphs>114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Office Theme</vt:lpstr>
      <vt:lpstr>PowerPoint Presentation</vt:lpstr>
      <vt:lpstr>Social Media Audit and Campaign Plan for British Airways </vt:lpstr>
      <vt:lpstr>Example of customer persona for British Airways social media campaign</vt:lpstr>
      <vt:lpstr>Social media campaign objectives</vt:lpstr>
      <vt:lpstr>Social media strategies to success of British Airways objectives</vt:lpstr>
      <vt:lpstr>Seven-day content plan calendar for social media campaign</vt:lpstr>
      <vt:lpstr>Examples of campaign visuals </vt:lpstr>
      <vt:lpstr>References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Carly White</dc:creator>
  <cp:lastModifiedBy>Amrit Braich (STU134793)</cp:lastModifiedBy>
  <cp:revision>49</cp:revision>
  <dcterms:created xsi:type="dcterms:W3CDTF">2018-05-08T15:30:39Z</dcterms:created>
  <dcterms:modified xsi:type="dcterms:W3CDTF">2024-11-26T18:20:06Z</dcterms:modified>
</cp:coreProperties>
</file>