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7AB8BB-E386-E590-D2D6-7F4476131560}" v="161" dt="2023-04-13T07:13:08.309"/>
    <p1510:client id="{CFB48572-BE8E-48D2-BCBF-C4FFB0E0CB26}" v="31" dt="2023-04-13T06:46:17.7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858FC-DE67-49A5-8F99-1C68E406363A}" type="datetimeFigureOut">
              <a:t>4/12/2023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CEF502-EA88-4FBF-B8A1-A5FBAF768664}" type="slidenum">
              <a:t>‹#›</a:t>
            </a:fld>
            <a:endParaRPr lang="en-US"/>
          </a:p>
        </p:txBody>
      </p:sp>
    </p:spTree>
    <p:extLst>
      <p:ext uri="{BB962C8B-B14F-4D97-AF65-F5344CB8AC3E}">
        <p14:creationId xmlns:p14="http://schemas.microsoft.com/office/powerpoint/2010/main" val="3206909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Broadly speaking, social media bots are automated programs used to engage in social media. These bots behave in an either partially or fully autonomous fashion, and are often designed to mimic human users. While benevolent social media bots exist, many social media bots are used in dishonest and nefarious ways. Some estimates suggest that these malicious bots make up a sizable percentage of all accounts on social media.</a:t>
            </a:r>
          </a:p>
        </p:txBody>
      </p:sp>
      <p:sp>
        <p:nvSpPr>
          <p:cNvPr id="4" name="Slide Number Placeholder 3"/>
          <p:cNvSpPr>
            <a:spLocks noGrp="1"/>
          </p:cNvSpPr>
          <p:nvPr>
            <p:ph type="sldNum" sz="quarter" idx="5"/>
          </p:nvPr>
        </p:nvSpPr>
        <p:spPr/>
        <p:txBody>
          <a:bodyPr/>
          <a:lstStyle/>
          <a:p>
            <a:fld id="{D8CEF502-EA88-4FBF-B8A1-A5FBAF768664}" type="slidenum">
              <a:t>1</a:t>
            </a:fld>
            <a:endParaRPr lang="en-US"/>
          </a:p>
        </p:txBody>
      </p:sp>
    </p:spTree>
    <p:extLst>
      <p:ext uri="{BB962C8B-B14F-4D97-AF65-F5344CB8AC3E}">
        <p14:creationId xmlns:p14="http://schemas.microsoft.com/office/powerpoint/2010/main" val="3463328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Some social media bots provide useful services, such as weather updates and sports scores. These ‘good’ social media bots are clearly identified as such and the people who interact with them know that they are bots. However a large number of social media bots are malicious bots disguised as human users.</a:t>
            </a:r>
          </a:p>
        </p:txBody>
      </p:sp>
      <p:sp>
        <p:nvSpPr>
          <p:cNvPr id="4" name="Slide Number Placeholder 3"/>
          <p:cNvSpPr>
            <a:spLocks noGrp="1"/>
          </p:cNvSpPr>
          <p:nvPr>
            <p:ph type="sldNum" sz="quarter" idx="5"/>
          </p:nvPr>
        </p:nvSpPr>
        <p:spPr/>
        <p:txBody>
          <a:bodyPr/>
          <a:lstStyle/>
          <a:p>
            <a:fld id="{D8CEF502-EA88-4FBF-B8A1-A5FBAF768664}" type="slidenum">
              <a:rPr lang="en-US"/>
              <a:t>2</a:t>
            </a:fld>
            <a:endParaRPr lang="en-US"/>
          </a:p>
        </p:txBody>
      </p:sp>
    </p:spTree>
    <p:extLst>
      <p:ext uri="{BB962C8B-B14F-4D97-AF65-F5344CB8AC3E}">
        <p14:creationId xmlns:p14="http://schemas.microsoft.com/office/powerpoint/2010/main" val="1373346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Malicious social media bots can be used for a number of purposes:</a:t>
            </a:r>
            <a:endParaRPr lang="en-US" dirty="0"/>
          </a:p>
        </p:txBody>
      </p:sp>
      <p:sp>
        <p:nvSpPr>
          <p:cNvPr id="4" name="Slide Number Placeholder 3"/>
          <p:cNvSpPr>
            <a:spLocks noGrp="1"/>
          </p:cNvSpPr>
          <p:nvPr>
            <p:ph type="sldNum" sz="quarter" idx="5"/>
          </p:nvPr>
        </p:nvSpPr>
        <p:spPr/>
        <p:txBody>
          <a:bodyPr/>
          <a:lstStyle/>
          <a:p>
            <a:fld id="{D8CEF502-EA88-4FBF-B8A1-A5FBAF768664}" type="slidenum">
              <a:rPr lang="en-US"/>
              <a:t>3</a:t>
            </a:fld>
            <a:endParaRPr lang="en-US"/>
          </a:p>
        </p:txBody>
      </p:sp>
    </p:spTree>
    <p:extLst>
      <p:ext uri="{BB962C8B-B14F-4D97-AF65-F5344CB8AC3E}">
        <p14:creationId xmlns:p14="http://schemas.microsoft.com/office/powerpoint/2010/main" val="3142956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a:t>Artificially amplifying the popularity of a person or movement: </a:t>
            </a:r>
            <a:r>
              <a:rPr lang="en-US" dirty="0"/>
              <a:t>A person or organization with millions of social media followers can be seen as important or influential. A primary use case of social media bots is to boost the apparent popularity of other accounts. These follower bots can be bought and sold on the black market, with more convincing bots fetching a higher price.</a:t>
            </a:r>
            <a:endParaRPr lang="en-US" dirty="0">
              <a:cs typeface="Calibri"/>
            </a:endParaRPr>
          </a:p>
          <a:p>
            <a:pPr marL="285750" indent="-285750" algn="just">
              <a:lnSpc>
                <a:spcPct val="110000"/>
              </a:lnSpc>
              <a:spcBef>
                <a:spcPts val="1000"/>
              </a:spcBef>
              <a:buFont typeface="Arial"/>
              <a:buChar char="•"/>
            </a:pP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D8CEF502-EA88-4FBF-B8A1-A5FBAF768664}" type="slidenum">
              <a:rPr lang="en-US"/>
              <a:t>4</a:t>
            </a:fld>
            <a:endParaRPr lang="en-US"/>
          </a:p>
        </p:txBody>
      </p:sp>
    </p:spTree>
    <p:extLst>
      <p:ext uri="{BB962C8B-B14F-4D97-AF65-F5344CB8AC3E}">
        <p14:creationId xmlns:p14="http://schemas.microsoft.com/office/powerpoint/2010/main" val="1792878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a:t>Influencing Elections: </a:t>
            </a:r>
            <a:r>
              <a:rPr lang="en-US" dirty="0"/>
              <a:t>A study by First Monday, a peer-reviewed journal found that in the day before the 2016 U.S. presidential election, as much as 20% of political discussion on social media was generated by about 400,000 social media bots.</a:t>
            </a:r>
            <a:endParaRPr lang="en-US" dirty="0">
              <a:cs typeface="Calibri"/>
            </a:endParaRPr>
          </a:p>
        </p:txBody>
      </p:sp>
      <p:sp>
        <p:nvSpPr>
          <p:cNvPr id="4" name="Slide Number Placeholder 3"/>
          <p:cNvSpPr>
            <a:spLocks noGrp="1"/>
          </p:cNvSpPr>
          <p:nvPr>
            <p:ph type="sldNum" sz="quarter" idx="5"/>
          </p:nvPr>
        </p:nvSpPr>
        <p:spPr/>
        <p:txBody>
          <a:bodyPr/>
          <a:lstStyle/>
          <a:p>
            <a:fld id="{D8CEF502-EA88-4FBF-B8A1-A5FBAF768664}" type="slidenum">
              <a:rPr lang="en-US"/>
              <a:t>5</a:t>
            </a:fld>
            <a:endParaRPr lang="en-US"/>
          </a:p>
        </p:txBody>
      </p:sp>
    </p:spTree>
    <p:extLst>
      <p:ext uri="{BB962C8B-B14F-4D97-AF65-F5344CB8AC3E}">
        <p14:creationId xmlns:p14="http://schemas.microsoft.com/office/powerpoint/2010/main" val="1917327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a:t>Manipulating Financial Markets: </a:t>
            </a:r>
            <a:r>
              <a:rPr lang="en-US" dirty="0"/>
              <a:t>Social media bots can also be used to influence financial markets. For example, bot accounts can flood social media with manufactured good or bad news about a corporation, in an attempt to manipulate the direction of stock prices.</a:t>
            </a:r>
            <a:endParaRPr lang="en-US" dirty="0">
              <a:cs typeface="Calibri"/>
            </a:endParaRPr>
          </a:p>
        </p:txBody>
      </p:sp>
      <p:sp>
        <p:nvSpPr>
          <p:cNvPr id="4" name="Slide Number Placeholder 3"/>
          <p:cNvSpPr>
            <a:spLocks noGrp="1"/>
          </p:cNvSpPr>
          <p:nvPr>
            <p:ph type="sldNum" sz="quarter" idx="5"/>
          </p:nvPr>
        </p:nvSpPr>
        <p:spPr/>
        <p:txBody>
          <a:bodyPr/>
          <a:lstStyle/>
          <a:p>
            <a:fld id="{D8CEF502-EA88-4FBF-B8A1-A5FBAF768664}" type="slidenum">
              <a:rPr lang="en-US"/>
              <a:t>6</a:t>
            </a:fld>
            <a:endParaRPr lang="en-US"/>
          </a:p>
        </p:txBody>
      </p:sp>
    </p:spTree>
    <p:extLst>
      <p:ext uri="{BB962C8B-B14F-4D97-AF65-F5344CB8AC3E}">
        <p14:creationId xmlns:p14="http://schemas.microsoft.com/office/powerpoint/2010/main" val="2320731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a:t>Amplify Phishing Attacks: </a:t>
            </a:r>
            <a:r>
              <a:rPr lang="en-US" dirty="0"/>
              <a:t>Phishing attacks rely on an attacker gaining their victim’s confidence. Fake social media followers and social engagement can help convince a victim that their scammer can be trusted.</a:t>
            </a:r>
            <a:endParaRPr lang="en-US" dirty="0">
              <a:cs typeface="Calibri"/>
            </a:endParaRPr>
          </a:p>
          <a:p>
            <a:pPr marL="285750" indent="-285750" algn="just">
              <a:lnSpc>
                <a:spcPct val="110000"/>
              </a:lnSpc>
              <a:spcBef>
                <a:spcPts val="1000"/>
              </a:spcBef>
              <a:buFont typeface="Arial"/>
              <a:buChar char="•"/>
            </a:pP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D8CEF502-EA88-4FBF-B8A1-A5FBAF768664}" type="slidenum">
              <a:rPr lang="en-US"/>
              <a:t>7</a:t>
            </a:fld>
            <a:endParaRPr lang="en-US"/>
          </a:p>
        </p:txBody>
      </p:sp>
    </p:spTree>
    <p:extLst>
      <p:ext uri="{BB962C8B-B14F-4D97-AF65-F5344CB8AC3E}">
        <p14:creationId xmlns:p14="http://schemas.microsoft.com/office/powerpoint/2010/main" val="1890300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a:t>Spreading Spam: </a:t>
            </a:r>
            <a:r>
              <a:rPr lang="en-US" dirty="0"/>
              <a:t>Social media bots are often used for illicit advertising purposes by spamming the social web with links to commercial websites.</a:t>
            </a:r>
            <a:endParaRPr lang="en-US" dirty="0">
              <a:cs typeface="Calibri"/>
            </a:endParaRPr>
          </a:p>
          <a:p>
            <a:pPr marL="285750" indent="-285750" algn="just">
              <a:lnSpc>
                <a:spcPct val="110000"/>
              </a:lnSpc>
              <a:spcBef>
                <a:spcPts val="1000"/>
              </a:spcBef>
              <a:buFont typeface="Arial"/>
              <a:buChar char="•"/>
            </a:pP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D8CEF502-EA88-4FBF-B8A1-A5FBAF768664}" type="slidenum">
              <a:rPr lang="en-US"/>
              <a:t>8</a:t>
            </a:fld>
            <a:endParaRPr lang="en-US"/>
          </a:p>
        </p:txBody>
      </p:sp>
    </p:spTree>
    <p:extLst>
      <p:ext uri="{BB962C8B-B14F-4D97-AF65-F5344CB8AC3E}">
        <p14:creationId xmlns:p14="http://schemas.microsoft.com/office/powerpoint/2010/main" val="4264649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a:t>Shutting Down Free Speech: </a:t>
            </a:r>
            <a:r>
              <a:rPr lang="en-US" dirty="0"/>
              <a:t>During the 2010-2012 Arab Spring movement, government agencies used Twitter bots to overwhelm social media feeds. These bots were used to deliberately push down the messages of protestors and activists.</a:t>
            </a:r>
            <a:endParaRPr lang="en-US" dirty="0">
              <a:cs typeface="Calibri"/>
            </a:endParaRPr>
          </a:p>
        </p:txBody>
      </p:sp>
      <p:sp>
        <p:nvSpPr>
          <p:cNvPr id="4" name="Slide Number Placeholder 3"/>
          <p:cNvSpPr>
            <a:spLocks noGrp="1"/>
          </p:cNvSpPr>
          <p:nvPr>
            <p:ph type="sldNum" sz="quarter" idx="5"/>
          </p:nvPr>
        </p:nvSpPr>
        <p:spPr/>
        <p:txBody>
          <a:bodyPr/>
          <a:lstStyle/>
          <a:p>
            <a:fld id="{D8CEF502-EA88-4FBF-B8A1-A5FBAF768664}" type="slidenum">
              <a:rPr lang="en-US"/>
              <a:t>9</a:t>
            </a:fld>
            <a:endParaRPr lang="en-US"/>
          </a:p>
        </p:txBody>
      </p:sp>
    </p:spTree>
    <p:extLst>
      <p:ext uri="{BB962C8B-B14F-4D97-AF65-F5344CB8AC3E}">
        <p14:creationId xmlns:p14="http://schemas.microsoft.com/office/powerpoint/2010/main" val="7619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solidFill>
                  <a:schemeClr val="tx1">
                    <a:alpha val="60000"/>
                  </a:schemeClr>
                </a:solidFill>
                <a:latin typeface="+mn-lt"/>
              </a:defRPr>
            </a:lvl1pPr>
          </a:lstStyle>
          <a:p>
            <a:fld id="{11A6662E-FAF4-44BC-88B5-85A7CBFB6D30}" type="datetime1">
              <a:rPr lang="en-US" smtClean="0"/>
              <a:pPr/>
              <a:t>4/12/2023</a:t>
            </a:fld>
            <a:endParaRPr lang="en-US" dirty="0"/>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solidFill>
                  <a:schemeClr val="tx1">
                    <a:alpha val="60000"/>
                  </a:schemeClr>
                </a:solidFill>
                <a:latin typeface="+mn-lt"/>
              </a:defRPr>
            </a:lvl1p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solidFill>
                  <a:schemeClr val="tx1">
                    <a:alpha val="60000"/>
                  </a:schemeClr>
                </a:solidFill>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265417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4/12/2023</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701401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4/12/2023</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45670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458695" y="1825625"/>
            <a:ext cx="556110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199" y="1825625"/>
            <a:ext cx="556110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4/12/2023</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158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458694" y="365125"/>
            <a:ext cx="1127461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465256" y="1752600"/>
            <a:ext cx="5532319"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465256" y="2666999"/>
            <a:ext cx="5532319"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561106"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561106"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4/12/2023</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836202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458694" y="365760"/>
            <a:ext cx="11274612"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a:xfrm>
            <a:off x="458693" y="6416675"/>
            <a:ext cx="2921715" cy="365125"/>
          </a:xfrm>
        </p:spPr>
        <p:txBody>
          <a:bodyPr/>
          <a:lstStyle/>
          <a:p>
            <a:fld id="{3AB41CFF-90C9-47B3-9DA1-F2BF8D839F7E}" type="datetime1">
              <a:rPr lang="en-US" smtClean="0"/>
              <a:t>4/12/2023</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865595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4/12/2023</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050917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4/12/2023</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7330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4/12/2023</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34339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4/12/2023</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533045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4/12/2023</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05481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458694" y="425450"/>
            <a:ext cx="11274612"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458694" y="1949450"/>
            <a:ext cx="11274612"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458694" y="6416675"/>
            <a:ext cx="2743200" cy="365125"/>
          </a:xfrm>
          <a:prstGeom prst="rect">
            <a:avLst/>
          </a:prstGeom>
        </p:spPr>
        <p:txBody>
          <a:bodyPr vert="horz" lIns="91440" tIns="45720" rIns="91440" bIns="45720" rtlCol="0" anchor="ctr"/>
          <a:lstStyle>
            <a:lvl1pPr algn="l">
              <a:defRPr sz="900">
                <a:solidFill>
                  <a:schemeClr val="tx1">
                    <a:alpha val="60000"/>
                  </a:schemeClr>
                </a:solidFill>
                <a:latin typeface="+mn-lt"/>
              </a:defRPr>
            </a:lvl1pPr>
          </a:lstStyle>
          <a:p>
            <a:fld id="{57E0CF6C-748E-4B7A-BC8B-3011EF78ED13}" type="datetime1">
              <a:rPr lang="en-US" smtClean="0"/>
              <a:pPr/>
              <a:t>4/12/2023</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416675"/>
            <a:ext cx="4114800" cy="365125"/>
          </a:xfrm>
          <a:prstGeom prst="rect">
            <a:avLst/>
          </a:prstGeom>
        </p:spPr>
        <p:txBody>
          <a:bodyPr vert="horz" lIns="91440" tIns="45720" rIns="91440" bIns="45720" rtlCol="0" anchor="ctr"/>
          <a:lstStyle>
            <a:lvl1pPr algn="ctr">
              <a:defRPr sz="900">
                <a:solidFill>
                  <a:schemeClr val="tx1">
                    <a:alpha val="60000"/>
                  </a:schemeClr>
                </a:solidFill>
                <a:latin typeface="+mn-lt"/>
              </a:defRPr>
            </a:lvl1pPr>
          </a:lstStyle>
          <a:p>
            <a:endParaRPr lang="en-US" dirty="0">
              <a:solidFill>
                <a:schemeClr val="tx1">
                  <a:alpha val="60000"/>
                </a:schemeClr>
              </a:solidFill>
            </a:endParaRPr>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990106" y="6416675"/>
            <a:ext cx="2743200" cy="365125"/>
          </a:xfrm>
          <a:prstGeom prst="rect">
            <a:avLst/>
          </a:prstGeom>
        </p:spPr>
        <p:txBody>
          <a:bodyPr vert="horz" lIns="91440" tIns="45720" rIns="91440" bIns="45720" rtlCol="0" anchor="ctr"/>
          <a:lstStyle>
            <a:lvl1pPr algn="r">
              <a:defRPr sz="900">
                <a:solidFill>
                  <a:schemeClr val="tx1">
                    <a:alpha val="60000"/>
                  </a:schemeClr>
                </a:solidFill>
                <a:latin typeface="+mn-lt"/>
              </a:defRPr>
            </a:lvl1pPr>
          </a:lstStyle>
          <a:p>
            <a:fld id="{73B850FF-6169-4056-8077-06FFA93A5366}" type="slidenum">
              <a:rPr lang="en-US" smtClean="0"/>
              <a:pPr/>
              <a:t>‹#›</a:t>
            </a:fld>
            <a:endParaRPr lang="en-US" dirty="0"/>
          </a:p>
        </p:txBody>
      </p:sp>
      <p:pic>
        <p:nvPicPr>
          <p:cNvPr id="14" name="Picture 13" descr="A picture containing sitting&#10;&#10;Description automatically generated">
            <a:extLst>
              <a:ext uri="{FF2B5EF4-FFF2-40B4-BE49-F238E27FC236}">
                <a16:creationId xmlns:a16="http://schemas.microsoft.com/office/drawing/2014/main" id="{BC526B7A-4801-4FD1-95C8-03AF22629E87}"/>
              </a:ext>
            </a:extLst>
          </p:cNvPr>
          <p:cNvPicPr>
            <a:picLocks noChangeAspect="1"/>
          </p:cNvPicPr>
          <p:nvPr/>
        </p:nvPicPr>
        <p:blipFill>
          <a:blip r:embed="rId13">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Tree>
    <p:extLst>
      <p:ext uri="{BB962C8B-B14F-4D97-AF65-F5344CB8AC3E}">
        <p14:creationId xmlns:p14="http://schemas.microsoft.com/office/powerpoint/2010/main" val="3916541543"/>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74" r:id="rId3"/>
    <p:sldLayoutId id="2147483675" r:id="rId4"/>
    <p:sldLayoutId id="2147483676" r:id="rId5"/>
    <p:sldLayoutId id="2147483677" r:id="rId6"/>
    <p:sldLayoutId id="2147483678" r:id="rId7"/>
    <p:sldLayoutId id="2147483682" r:id="rId8"/>
    <p:sldLayoutId id="2147483679" r:id="rId9"/>
    <p:sldLayoutId id="2147483680" r:id="rId10"/>
    <p:sldLayoutId id="2147483681" r:id="rId11"/>
  </p:sldLayoutIdLst>
  <p:hf sldNum="0" hdr="0" ftr="0" dt="0"/>
  <p:txStyles>
    <p:titleStyle>
      <a:lvl1pPr algn="l" defTabSz="914400" rtl="0" eaLnBrk="1" latinLnBrk="0" hangingPunct="1">
        <a:lnSpc>
          <a:spcPct val="100000"/>
        </a:lnSpc>
        <a:spcBef>
          <a:spcPct val="0"/>
        </a:spcBef>
        <a:buNone/>
        <a:defRPr sz="4400" b="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creativecommons.org/licenses/by-sa/3.0/"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goethe.de/ins/my/en/kul/mag/20951165.html" TargetMode="External"/><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creativecommons.org/licenses/by/3.0/"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blog.cinqmarsmedia.com/how-to-social-impact-twitterbot-tutorial-487e06e0f93f" TargetMode="External"/><Relationship Id="rId5" Type="http://schemas.openxmlformats.org/officeDocument/2006/relationships/image" Target="../media/image9.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creativecommons.org/licenses/by/3.0/"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blogroastin48fps.wordpress.com/2020/07/31/how-apps-steal-your-data/" TargetMode="External"/><Relationship Id="rId5" Type="http://schemas.openxmlformats.org/officeDocument/2006/relationships/image" Target="../media/image11.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image" Target="../media/image12.png"/><Relationship Id="rId7" Type="http://schemas.openxmlformats.org/officeDocument/2006/relationships/hyperlink" Target="https://creativecommons.org/licenses/by-nc/3.0/"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issnjournals.com/indexing-licensing" TargetMode="External"/><Relationship Id="rId5" Type="http://schemas.openxmlformats.org/officeDocument/2006/relationships/image" Target="../media/image13.jpeg"/><Relationship Id="rId4" Type="http://schemas.openxmlformats.org/officeDocument/2006/relationships/hyperlink" Target="http://www.pngall.com/no-spamming-p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compsci.ca/blog/botnet-communication-over-twitter-reddit-social-web/" TargetMode="Externa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FDDF72-DE39-4F99-A3C1-DD9D7815D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0" name="Rectangle 9">
            <a:extLst>
              <a:ext uri="{FF2B5EF4-FFF2-40B4-BE49-F238E27FC236}">
                <a16:creationId xmlns:a16="http://schemas.microsoft.com/office/drawing/2014/main" id="{5E4ECE80-3AD1-450C-B62A-98788F193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 name="Picture 2" descr="A grey robot with  colourful buttons">
            <a:extLst>
              <a:ext uri="{FF2B5EF4-FFF2-40B4-BE49-F238E27FC236}">
                <a16:creationId xmlns:a16="http://schemas.microsoft.com/office/drawing/2014/main" id="{1B667727-A770-F05A-D6A8-DA6E4FF15FA4}"/>
              </a:ext>
            </a:extLst>
          </p:cNvPr>
          <p:cNvPicPr>
            <a:picLocks noChangeAspect="1"/>
          </p:cNvPicPr>
          <p:nvPr/>
        </p:nvPicPr>
        <p:blipFill rotWithShape="1">
          <a:blip r:embed="rId3">
            <a:alphaModFix amt="60000"/>
          </a:blip>
          <a:srcRect t="18631" r="6" b="6370"/>
          <a:stretch/>
        </p:blipFill>
        <p:spPr>
          <a:xfrm>
            <a:off x="3048" y="10"/>
            <a:ext cx="12188952" cy="6856614"/>
          </a:xfrm>
          <a:prstGeom prst="rect">
            <a:avLst/>
          </a:prstGeom>
        </p:spPr>
      </p:pic>
      <p:grpSp>
        <p:nvGrpSpPr>
          <p:cNvPr id="12" name="Group 11">
            <a:extLst>
              <a:ext uri="{FF2B5EF4-FFF2-40B4-BE49-F238E27FC236}">
                <a16:creationId xmlns:a16="http://schemas.microsoft.com/office/drawing/2014/main" id="{B9632603-447F-4389-863D-9820DB9915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6951981" y="0"/>
            <a:ext cx="5236971" cy="6858001"/>
            <a:chOff x="6951981" y="0"/>
            <a:chExt cx="5236971" cy="6858001"/>
          </a:xfrm>
        </p:grpSpPr>
        <p:pic>
          <p:nvPicPr>
            <p:cNvPr id="13" name="Picture 12">
              <a:extLst>
                <a:ext uri="{FF2B5EF4-FFF2-40B4-BE49-F238E27FC236}">
                  <a16:creationId xmlns:a16="http://schemas.microsoft.com/office/drawing/2014/main" id="{354F4BB5-9639-4525-A748-2B2D8FDB107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alphaModFix amt="20000"/>
              <a:extLst>
                <a:ext uri="{28A0092B-C50C-407E-A947-70E740481C1C}">
                  <a14:useLocalDpi xmlns:a14="http://schemas.microsoft.com/office/drawing/2010/main" val="0"/>
                </a:ext>
              </a:extLst>
            </a:blip>
            <a:stretch>
              <a:fillRect/>
            </a:stretch>
          </p:blipFill>
          <p:spPr>
            <a:xfrm flipH="1">
              <a:off x="6951981" y="692703"/>
              <a:ext cx="5236971" cy="6165298"/>
            </a:xfrm>
            <a:prstGeom prst="rect">
              <a:avLst/>
            </a:prstGeom>
          </p:spPr>
        </p:pic>
        <p:pic>
          <p:nvPicPr>
            <p:cNvPr id="14" name="Picture 13">
              <a:extLst>
                <a:ext uri="{FF2B5EF4-FFF2-40B4-BE49-F238E27FC236}">
                  <a16:creationId xmlns:a16="http://schemas.microsoft.com/office/drawing/2014/main" id="{4D9AF55E-83EF-4A42-A236-590299A7B9C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alphaModFix amt="5000"/>
              <a:extLst>
                <a:ext uri="{28A0092B-C50C-407E-A947-70E740481C1C}">
                  <a14:useLocalDpi xmlns:a14="http://schemas.microsoft.com/office/drawing/2010/main" val="0"/>
                </a:ext>
              </a:extLst>
            </a:blip>
            <a:srcRect l="19154" b="19117"/>
            <a:stretch/>
          </p:blipFill>
          <p:spPr>
            <a:xfrm rot="16200000" flipH="1">
              <a:off x="7618603" y="-373126"/>
              <a:ext cx="4197223" cy="4943475"/>
            </a:xfrm>
            <a:prstGeom prst="rect">
              <a:avLst/>
            </a:prstGeom>
          </p:spPr>
        </p:pic>
      </p:grpSp>
      <p:sp>
        <p:nvSpPr>
          <p:cNvPr id="2" name="Title 1"/>
          <p:cNvSpPr>
            <a:spLocks noGrp="1"/>
          </p:cNvSpPr>
          <p:nvPr>
            <p:ph type="ctrTitle"/>
          </p:nvPr>
        </p:nvSpPr>
        <p:spPr>
          <a:xfrm>
            <a:off x="-1485998" y="2696091"/>
            <a:ext cx="10190071" cy="1256095"/>
          </a:xfrm>
        </p:spPr>
        <p:txBody>
          <a:bodyPr anchor="b">
            <a:normAutofit/>
          </a:bodyPr>
          <a:lstStyle/>
          <a:p>
            <a:r>
              <a:rPr lang="en-US" sz="5200">
                <a:solidFill>
                  <a:srgbClr val="FFFFFF"/>
                </a:solidFill>
                <a:latin typeface="Palatino Linotype"/>
              </a:rPr>
              <a:t>Why are Bots Created?</a:t>
            </a:r>
          </a:p>
        </p:txBody>
      </p:sp>
      <p:sp>
        <p:nvSpPr>
          <p:cNvPr id="5" name="TextBox 4">
            <a:extLst>
              <a:ext uri="{FF2B5EF4-FFF2-40B4-BE49-F238E27FC236}">
                <a16:creationId xmlns:a16="http://schemas.microsoft.com/office/drawing/2014/main" id="{347F8A23-F1F2-02CF-51FB-4F525DE844DE}"/>
              </a:ext>
            </a:extLst>
          </p:cNvPr>
          <p:cNvSpPr txBox="1"/>
          <p:nvPr/>
        </p:nvSpPr>
        <p:spPr>
          <a:xfrm>
            <a:off x="1422400" y="2418079"/>
            <a:ext cx="942848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endParaRPr lang="en-US" sz="2400" dirty="0">
              <a:solidFill>
                <a:schemeClr val="bg1"/>
              </a:solidFill>
              <a:latin typeface="Calibri"/>
              <a:cs typeface="Calibri"/>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23" name="Picture 22">
            <a:extLst>
              <a:ext uri="{FF2B5EF4-FFF2-40B4-BE49-F238E27FC236}">
                <a16:creationId xmlns:a16="http://schemas.microsoft.com/office/drawing/2014/main" id="{BC526B7A-4801-4FD1-95C8-03AF22629E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 useBgFill="1">
        <p:nvSpPr>
          <p:cNvPr id="25" name="Rectangle 24">
            <a:extLst>
              <a:ext uri="{FF2B5EF4-FFF2-40B4-BE49-F238E27FC236}">
                <a16:creationId xmlns:a16="http://schemas.microsoft.com/office/drawing/2014/main" id="{1E644DE9-8D09-43E2-BA69-F57482CFC9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7" name="Rectangle 26">
            <a:extLst>
              <a:ext uri="{FF2B5EF4-FFF2-40B4-BE49-F238E27FC236}">
                <a16:creationId xmlns:a16="http://schemas.microsoft.com/office/drawing/2014/main" id="{6C23C919-B32E-40FF-B3D8-631316E84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 name="Picture 3" descr="Green dialogue boxes">
            <a:extLst>
              <a:ext uri="{FF2B5EF4-FFF2-40B4-BE49-F238E27FC236}">
                <a16:creationId xmlns:a16="http://schemas.microsoft.com/office/drawing/2014/main" id="{5AC344F2-D2AB-718A-CC77-888ABC8E7E5C}"/>
              </a:ext>
            </a:extLst>
          </p:cNvPr>
          <p:cNvPicPr>
            <a:picLocks noChangeAspect="1"/>
          </p:cNvPicPr>
          <p:nvPr/>
        </p:nvPicPr>
        <p:blipFill rotWithShape="1">
          <a:blip r:embed="rId4">
            <a:alphaModFix amt="60000"/>
          </a:blip>
          <a:srcRect t="17133" b="15313"/>
          <a:stretch/>
        </p:blipFill>
        <p:spPr>
          <a:xfrm>
            <a:off x="20" y="10"/>
            <a:ext cx="12191980" cy="6856614"/>
          </a:xfrm>
          <a:prstGeom prst="rect">
            <a:avLst/>
          </a:prstGeom>
        </p:spPr>
      </p:pic>
      <p:sp>
        <p:nvSpPr>
          <p:cNvPr id="2" name="Title 1">
            <a:extLst>
              <a:ext uri="{FF2B5EF4-FFF2-40B4-BE49-F238E27FC236}">
                <a16:creationId xmlns:a16="http://schemas.microsoft.com/office/drawing/2014/main" id="{E4C9F12A-07F4-429F-D558-FC3F47424D4E}"/>
              </a:ext>
            </a:extLst>
          </p:cNvPr>
          <p:cNvSpPr>
            <a:spLocks noGrp="1"/>
          </p:cNvSpPr>
          <p:nvPr>
            <p:ph type="title"/>
          </p:nvPr>
        </p:nvSpPr>
        <p:spPr>
          <a:xfrm>
            <a:off x="814754" y="2053196"/>
            <a:ext cx="7530685" cy="3163864"/>
          </a:xfrm>
        </p:spPr>
        <p:txBody>
          <a:bodyPr vert="horz" lIns="91440" tIns="45720" rIns="91440" bIns="45720" rtlCol="0" anchor="b">
            <a:normAutofit/>
          </a:bodyPr>
          <a:lstStyle/>
          <a:p>
            <a:r>
              <a:rPr lang="en-US" sz="5200" i="1" dirty="0">
                <a:solidFill>
                  <a:srgbClr val="FFFFFF"/>
                </a:solidFill>
                <a:latin typeface="Palatino Linotype"/>
              </a:rPr>
              <a:t>What are social media bots used for?</a:t>
            </a:r>
            <a:endParaRPr lang="en-US" sz="5200" dirty="0">
              <a:solidFill>
                <a:srgbClr val="FFFFFF"/>
              </a:solidFill>
              <a:latin typeface="Palatino Linotype"/>
            </a:endParaRPr>
          </a:p>
          <a:p>
            <a:endParaRPr lang="en-US" sz="5200" dirty="0">
              <a:solidFill>
                <a:srgbClr val="FFFFFF"/>
              </a:solidFill>
              <a:latin typeface="Palatino Linotype"/>
            </a:endParaRPr>
          </a:p>
        </p:txBody>
      </p:sp>
    </p:spTree>
    <p:extLst>
      <p:ext uri="{BB962C8B-B14F-4D97-AF65-F5344CB8AC3E}">
        <p14:creationId xmlns:p14="http://schemas.microsoft.com/office/powerpoint/2010/main" val="4017726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0" name="Picture 9">
            <a:extLst>
              <a:ext uri="{FF2B5EF4-FFF2-40B4-BE49-F238E27FC236}">
                <a16:creationId xmlns:a16="http://schemas.microsoft.com/office/drawing/2014/main" id="{BC526B7A-4801-4FD1-95C8-03AF22629E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 useBgFill="1">
        <p:nvSpPr>
          <p:cNvPr id="12" name="Rectangle 11">
            <a:extLst>
              <a:ext uri="{FF2B5EF4-FFF2-40B4-BE49-F238E27FC236}">
                <a16:creationId xmlns:a16="http://schemas.microsoft.com/office/drawing/2014/main" id="{1E644DE9-8D09-43E2-BA69-F57482CFC9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6C23C919-B32E-40FF-B3D8-631316E84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 name="Picture 3" descr="Programming data on computer monitor">
            <a:extLst>
              <a:ext uri="{FF2B5EF4-FFF2-40B4-BE49-F238E27FC236}">
                <a16:creationId xmlns:a16="http://schemas.microsoft.com/office/drawing/2014/main" id="{D200C718-C59E-27F0-D1B5-DA28703C8FE6}"/>
              </a:ext>
            </a:extLst>
          </p:cNvPr>
          <p:cNvPicPr>
            <a:picLocks noChangeAspect="1"/>
          </p:cNvPicPr>
          <p:nvPr/>
        </p:nvPicPr>
        <p:blipFill rotWithShape="1">
          <a:blip r:embed="rId4">
            <a:alphaModFix amt="60000"/>
          </a:blip>
          <a:srcRect t="857" r="-2" b="14762"/>
          <a:stretch/>
        </p:blipFill>
        <p:spPr>
          <a:xfrm>
            <a:off x="20" y="10"/>
            <a:ext cx="12191980" cy="6856614"/>
          </a:xfrm>
          <a:prstGeom prst="rect">
            <a:avLst/>
          </a:prstGeom>
        </p:spPr>
      </p:pic>
      <p:grpSp>
        <p:nvGrpSpPr>
          <p:cNvPr id="16" name="Group 15">
            <a:extLst>
              <a:ext uri="{FF2B5EF4-FFF2-40B4-BE49-F238E27FC236}">
                <a16:creationId xmlns:a16="http://schemas.microsoft.com/office/drawing/2014/main" id="{5EDAD761-2CF4-463A-AD87-1D4E8549D7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64881" y="0"/>
            <a:ext cx="7724071" cy="6858000"/>
            <a:chOff x="4464881" y="0"/>
            <a:chExt cx="7724071" cy="6858000"/>
          </a:xfrm>
        </p:grpSpPr>
        <p:pic>
          <p:nvPicPr>
            <p:cNvPr id="17" name="Picture 16">
              <a:extLst>
                <a:ext uri="{FF2B5EF4-FFF2-40B4-BE49-F238E27FC236}">
                  <a16:creationId xmlns:a16="http://schemas.microsoft.com/office/drawing/2014/main" id="{D9DF7D3C-2892-4632-9E66-4D1E023A00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5">
              <a:alphaModFix amt="2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18" name="Picture 17">
              <a:extLst>
                <a:ext uri="{FF2B5EF4-FFF2-40B4-BE49-F238E27FC236}">
                  <a16:creationId xmlns:a16="http://schemas.microsoft.com/office/drawing/2014/main" id="{3D2FAD08-001D-4400-AF80-51C864EF74F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6">
              <a:alphaModFix amt="15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2" name="Title 1">
            <a:extLst>
              <a:ext uri="{FF2B5EF4-FFF2-40B4-BE49-F238E27FC236}">
                <a16:creationId xmlns:a16="http://schemas.microsoft.com/office/drawing/2014/main" id="{9D28723F-1A2F-8F1F-0817-E72817371F6C}"/>
              </a:ext>
            </a:extLst>
          </p:cNvPr>
          <p:cNvSpPr>
            <a:spLocks noGrp="1"/>
          </p:cNvSpPr>
          <p:nvPr>
            <p:ph type="title"/>
          </p:nvPr>
        </p:nvSpPr>
        <p:spPr>
          <a:xfrm>
            <a:off x="803031" y="1408426"/>
            <a:ext cx="7530685" cy="3163864"/>
          </a:xfrm>
        </p:spPr>
        <p:txBody>
          <a:bodyPr vert="horz" lIns="91440" tIns="45720" rIns="91440" bIns="45720" rtlCol="0" anchor="b">
            <a:normAutofit/>
          </a:bodyPr>
          <a:lstStyle/>
          <a:p>
            <a:r>
              <a:rPr lang="en-US" sz="5200" i="1">
                <a:solidFill>
                  <a:srgbClr val="FFFFFF"/>
                </a:solidFill>
              </a:rPr>
              <a:t>Malicious social media bots can be used for a number of purposes</a:t>
            </a:r>
            <a:endParaRPr lang="en-US" sz="5200">
              <a:solidFill>
                <a:srgbClr val="FFFFFF"/>
              </a:solidFill>
            </a:endParaRPr>
          </a:p>
        </p:txBody>
      </p:sp>
    </p:spTree>
    <p:extLst>
      <p:ext uri="{BB962C8B-B14F-4D97-AF65-F5344CB8AC3E}">
        <p14:creationId xmlns:p14="http://schemas.microsoft.com/office/powerpoint/2010/main" val="2103609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1" name="Rectangle 30">
            <a:extLst>
              <a:ext uri="{FF2B5EF4-FFF2-40B4-BE49-F238E27FC236}">
                <a16:creationId xmlns:a16="http://schemas.microsoft.com/office/drawing/2014/main" id="{592DB257-3E16-4A3C-9E28-468282812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a:extLst>
              <a:ext uri="{FF2B5EF4-FFF2-40B4-BE49-F238E27FC236}">
                <a16:creationId xmlns:a16="http://schemas.microsoft.com/office/drawing/2014/main" id="{14BC94DC-F247-4A15-B059-A48AEE4AB4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7724071" cy="6858000"/>
            <a:chOff x="4464881" y="0"/>
            <a:chExt cx="7724071" cy="6858000"/>
          </a:xfrm>
        </p:grpSpPr>
        <p:pic>
          <p:nvPicPr>
            <p:cNvPr id="34" name="Picture 33">
              <a:extLst>
                <a:ext uri="{FF2B5EF4-FFF2-40B4-BE49-F238E27FC236}">
                  <a16:creationId xmlns:a16="http://schemas.microsoft.com/office/drawing/2014/main" id="{C74DAFE6-D36D-41B9-AB34-4A625C3B50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duotone>
                <a:schemeClr val="accent6">
                  <a:shade val="45000"/>
                  <a:satMod val="135000"/>
                </a:schemeClr>
                <a:prstClr val="white"/>
              </a:duotone>
              <a:alphaModFix amt="1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35" name="Picture 34">
              <a:extLst>
                <a:ext uri="{FF2B5EF4-FFF2-40B4-BE49-F238E27FC236}">
                  <a16:creationId xmlns:a16="http://schemas.microsoft.com/office/drawing/2014/main" id="{00E358B2-2BEE-4650-8F10-557E37D6007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duotone>
                <a:schemeClr val="accent6">
                  <a:shade val="45000"/>
                  <a:satMod val="135000"/>
                </a:schemeClr>
                <a:prstClr val="white"/>
              </a:duotone>
              <a:alphaModFix amt="7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37" name="Rectangle 36">
            <a:extLst>
              <a:ext uri="{FF2B5EF4-FFF2-40B4-BE49-F238E27FC236}">
                <a16:creationId xmlns:a16="http://schemas.microsoft.com/office/drawing/2014/main" id="{2B89DF47-7F4F-4EFF-B791-FD95AE360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458" y="739600"/>
            <a:ext cx="10768226" cy="53909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7B6F8E2B-FC4F-8C9E-34FB-41EF6CB0308D}"/>
              </a:ext>
            </a:extLst>
          </p:cNvPr>
          <p:cNvSpPr>
            <a:spLocks noGrp="1"/>
          </p:cNvSpPr>
          <p:nvPr>
            <p:ph type="title"/>
          </p:nvPr>
        </p:nvSpPr>
        <p:spPr>
          <a:xfrm>
            <a:off x="1154723" y="1143000"/>
            <a:ext cx="5509846" cy="1981200"/>
          </a:xfrm>
        </p:spPr>
        <p:txBody>
          <a:bodyPr>
            <a:noAutofit/>
          </a:bodyPr>
          <a:lstStyle/>
          <a:p>
            <a:r>
              <a:rPr lang="en-US" sz="4000" b="1" i="1" dirty="0">
                <a:latin typeface="Palatino Linotype"/>
                <a:cs typeface="Calibri"/>
              </a:rPr>
              <a:t>Artificially amplifying the popularity of a person or movement</a:t>
            </a:r>
            <a:endParaRPr lang="en-US" sz="4000">
              <a:latin typeface="Palatino Linotype"/>
            </a:endParaRPr>
          </a:p>
        </p:txBody>
      </p:sp>
      <p:sp>
        <p:nvSpPr>
          <p:cNvPr id="3" name="Content Placeholder 2">
            <a:extLst>
              <a:ext uri="{FF2B5EF4-FFF2-40B4-BE49-F238E27FC236}">
                <a16:creationId xmlns:a16="http://schemas.microsoft.com/office/drawing/2014/main" id="{E23E96CB-19CF-8564-2682-4D6A93CFC10E}"/>
              </a:ext>
            </a:extLst>
          </p:cNvPr>
          <p:cNvSpPr>
            <a:spLocks noGrp="1"/>
          </p:cNvSpPr>
          <p:nvPr>
            <p:ph idx="1"/>
          </p:nvPr>
        </p:nvSpPr>
        <p:spPr>
          <a:xfrm>
            <a:off x="1151322" y="3200400"/>
            <a:ext cx="5323096" cy="2514599"/>
          </a:xfrm>
        </p:spPr>
        <p:txBody>
          <a:bodyPr vert="horz" lIns="91440" tIns="45720" rIns="91440" bIns="45720" rtlCol="0" anchor="t">
            <a:normAutofit fontScale="92500" lnSpcReduction="20000"/>
          </a:bodyPr>
          <a:lstStyle/>
          <a:p>
            <a:pPr marL="0" indent="0" algn="just">
              <a:buNone/>
            </a:pPr>
            <a:r>
              <a:rPr lang="en-US" sz="2400" dirty="0">
                <a:latin typeface="Calibri"/>
                <a:ea typeface="+mn-lt"/>
                <a:cs typeface="+mn-lt"/>
              </a:rPr>
              <a:t>A person or organization with millions of social media followers can be seen as important or influential. A primary use case of social media bots is to boost the apparent popularity of other accounts. These follower bots can be bought and sold on the black market, with more convincing bots fetching a higher price.</a:t>
            </a:r>
            <a:endParaRPr lang="en-US" sz="2400" dirty="0">
              <a:latin typeface="Calibri"/>
              <a:ea typeface="+mn-lt"/>
              <a:cs typeface="Calibri"/>
            </a:endParaRPr>
          </a:p>
          <a:p>
            <a:pPr algn="just"/>
            <a:endParaRPr lang="en-US" sz="2400" dirty="0">
              <a:latin typeface="Calibri"/>
              <a:cs typeface="Calibri"/>
            </a:endParaRPr>
          </a:p>
        </p:txBody>
      </p:sp>
      <p:pic>
        <p:nvPicPr>
          <p:cNvPr id="4" name="Picture 5" descr="A picture containing shape&#10;&#10;Description automatically generated">
            <a:extLst>
              <a:ext uri="{FF2B5EF4-FFF2-40B4-BE49-F238E27FC236}">
                <a16:creationId xmlns:a16="http://schemas.microsoft.com/office/drawing/2014/main" id="{2AA44337-A6A0-A3F1-7813-1D15A5F8A008}"/>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39983" r="22734" b="2"/>
          <a:stretch/>
        </p:blipFill>
        <p:spPr>
          <a:xfrm>
            <a:off x="6861142" y="739599"/>
            <a:ext cx="4620542" cy="5390960"/>
          </a:xfrm>
          <a:prstGeom prst="rect">
            <a:avLst/>
          </a:prstGeom>
        </p:spPr>
      </p:pic>
      <p:sp>
        <p:nvSpPr>
          <p:cNvPr id="6" name="TextBox 5">
            <a:extLst>
              <a:ext uri="{FF2B5EF4-FFF2-40B4-BE49-F238E27FC236}">
                <a16:creationId xmlns:a16="http://schemas.microsoft.com/office/drawing/2014/main" id="{6FE9EBE6-D121-B95E-120F-8861EE8E581D}"/>
              </a:ext>
            </a:extLst>
          </p:cNvPr>
          <p:cNvSpPr txBox="1"/>
          <p:nvPr/>
        </p:nvSpPr>
        <p:spPr>
          <a:xfrm>
            <a:off x="8865263" y="5930504"/>
            <a:ext cx="261642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2960381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grpSp>
        <p:nvGrpSpPr>
          <p:cNvPr id="14" name="Group 13">
            <a:extLst>
              <a:ext uri="{FF2B5EF4-FFF2-40B4-BE49-F238E27FC236}">
                <a16:creationId xmlns:a16="http://schemas.microsoft.com/office/drawing/2014/main" id="{8ED5E97A-D21B-4AA4-83CF-DA3A380E30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7724071" cy="6858000"/>
            <a:chOff x="4464881" y="0"/>
            <a:chExt cx="7724071" cy="6858000"/>
          </a:xfrm>
        </p:grpSpPr>
        <p:pic>
          <p:nvPicPr>
            <p:cNvPr id="15" name="Picture 14">
              <a:extLst>
                <a:ext uri="{FF2B5EF4-FFF2-40B4-BE49-F238E27FC236}">
                  <a16:creationId xmlns:a16="http://schemas.microsoft.com/office/drawing/2014/main" id="{8AF5706D-4464-450F-93F4-853EDF68CE4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duotone>
                <a:schemeClr val="accent6">
                  <a:shade val="45000"/>
                  <a:satMod val="135000"/>
                </a:schemeClr>
                <a:prstClr val="white"/>
              </a:duotone>
              <a:alphaModFix amt="1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16" name="Picture 15">
              <a:extLst>
                <a:ext uri="{FF2B5EF4-FFF2-40B4-BE49-F238E27FC236}">
                  <a16:creationId xmlns:a16="http://schemas.microsoft.com/office/drawing/2014/main" id="{3E0FB244-C158-43A9-AD7A-05DC5BBF6D3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duotone>
                <a:schemeClr val="accent6">
                  <a:shade val="45000"/>
                  <a:satMod val="135000"/>
                </a:schemeClr>
                <a:prstClr val="white"/>
              </a:duotone>
              <a:alphaModFix amt="7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2" name="Title 1">
            <a:extLst>
              <a:ext uri="{FF2B5EF4-FFF2-40B4-BE49-F238E27FC236}">
                <a16:creationId xmlns:a16="http://schemas.microsoft.com/office/drawing/2014/main" id="{D6892AEE-DC9D-B6A7-DAC4-28B454F4235D}"/>
              </a:ext>
            </a:extLst>
          </p:cNvPr>
          <p:cNvSpPr>
            <a:spLocks noGrp="1"/>
          </p:cNvSpPr>
          <p:nvPr>
            <p:ph type="title"/>
          </p:nvPr>
        </p:nvSpPr>
        <p:spPr>
          <a:xfrm>
            <a:off x="838200" y="586992"/>
            <a:ext cx="5638800" cy="2461008"/>
          </a:xfrm>
        </p:spPr>
        <p:txBody>
          <a:bodyPr>
            <a:normAutofit/>
          </a:bodyPr>
          <a:lstStyle/>
          <a:p>
            <a:r>
              <a:rPr lang="en-US" b="1" i="1" dirty="0">
                <a:latin typeface="Palatino Linotype"/>
                <a:cs typeface="Calibri"/>
              </a:rPr>
              <a:t>Influencing Elections</a:t>
            </a:r>
            <a:endParaRPr lang="en-US" dirty="0">
              <a:latin typeface="Palatino Linotype"/>
            </a:endParaRPr>
          </a:p>
        </p:txBody>
      </p:sp>
      <p:sp>
        <p:nvSpPr>
          <p:cNvPr id="3" name="Content Placeholder 2">
            <a:extLst>
              <a:ext uri="{FF2B5EF4-FFF2-40B4-BE49-F238E27FC236}">
                <a16:creationId xmlns:a16="http://schemas.microsoft.com/office/drawing/2014/main" id="{DDECB48B-9350-670B-1231-F00B7798FAB3}"/>
              </a:ext>
            </a:extLst>
          </p:cNvPr>
          <p:cNvSpPr>
            <a:spLocks noGrp="1"/>
          </p:cNvSpPr>
          <p:nvPr>
            <p:ph idx="1"/>
          </p:nvPr>
        </p:nvSpPr>
        <p:spPr>
          <a:xfrm>
            <a:off x="791308" y="2350477"/>
            <a:ext cx="5638437" cy="3156166"/>
          </a:xfrm>
        </p:spPr>
        <p:txBody>
          <a:bodyPr vert="horz" lIns="91440" tIns="45720" rIns="91440" bIns="45720" rtlCol="0" anchor="ctr">
            <a:normAutofit/>
          </a:bodyPr>
          <a:lstStyle/>
          <a:p>
            <a:pPr marL="0" indent="0" algn="just">
              <a:buNone/>
            </a:pPr>
            <a:r>
              <a:rPr lang="en-US" sz="2400" dirty="0">
                <a:latin typeface="Calibri"/>
                <a:ea typeface="+mn-lt"/>
                <a:cs typeface="+mn-lt"/>
              </a:rPr>
              <a:t>A study by First Monday, a peer-reviewed journal found that in the day before the 2016 U.S. presidential election, as much as 20% of political discussion on social media was generated by about 400,000 social media bots.</a:t>
            </a:r>
            <a:endParaRPr lang="en-US" sz="2400" dirty="0">
              <a:latin typeface="Calibri"/>
              <a:cs typeface="Calibri"/>
            </a:endParaRPr>
          </a:p>
          <a:p>
            <a:pPr algn="just"/>
            <a:endParaRPr lang="en-US" sz="2400" dirty="0">
              <a:latin typeface="Calibri"/>
              <a:cs typeface="Calibri"/>
            </a:endParaRPr>
          </a:p>
        </p:txBody>
      </p:sp>
      <p:pic>
        <p:nvPicPr>
          <p:cNvPr id="4" name="Picture 4" descr="Logo&#10;&#10;Description automatically generated">
            <a:extLst>
              <a:ext uri="{FF2B5EF4-FFF2-40B4-BE49-F238E27FC236}">
                <a16:creationId xmlns:a16="http://schemas.microsoft.com/office/drawing/2014/main" id="{ABEB1B32-FDC9-0380-3464-EDDD9417B8AB}"/>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39653" r="23618" b="1"/>
          <a:stretch/>
        </p:blipFill>
        <p:spPr>
          <a:xfrm>
            <a:off x="6861048" y="1"/>
            <a:ext cx="5330952" cy="6858000"/>
          </a:xfrm>
          <a:prstGeom prst="rect">
            <a:avLst/>
          </a:prstGeom>
        </p:spPr>
      </p:pic>
      <p:sp>
        <p:nvSpPr>
          <p:cNvPr id="5" name="TextBox 4">
            <a:extLst>
              <a:ext uri="{FF2B5EF4-FFF2-40B4-BE49-F238E27FC236}">
                <a16:creationId xmlns:a16="http://schemas.microsoft.com/office/drawing/2014/main" id="{9455E32F-EB2D-8F27-6D67-76A6AE77ACDA}"/>
              </a:ext>
            </a:extLst>
          </p:cNvPr>
          <p:cNvSpPr txBox="1"/>
          <p:nvPr/>
        </p:nvSpPr>
        <p:spPr>
          <a:xfrm>
            <a:off x="9718246" y="6657946"/>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3228725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0" name="Rectangle 19">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grpSp>
        <p:nvGrpSpPr>
          <p:cNvPr id="22" name="Group 21">
            <a:extLst>
              <a:ext uri="{FF2B5EF4-FFF2-40B4-BE49-F238E27FC236}">
                <a16:creationId xmlns:a16="http://schemas.microsoft.com/office/drawing/2014/main" id="{8ED5E97A-D21B-4AA4-83CF-DA3A380E30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7724071" cy="6858000"/>
            <a:chOff x="4464881" y="0"/>
            <a:chExt cx="7724071" cy="6858000"/>
          </a:xfrm>
        </p:grpSpPr>
        <p:pic>
          <p:nvPicPr>
            <p:cNvPr id="23" name="Picture 22">
              <a:extLst>
                <a:ext uri="{FF2B5EF4-FFF2-40B4-BE49-F238E27FC236}">
                  <a16:creationId xmlns:a16="http://schemas.microsoft.com/office/drawing/2014/main" id="{8AF5706D-4464-450F-93F4-853EDF68CE4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duotone>
                <a:schemeClr val="accent6">
                  <a:shade val="45000"/>
                  <a:satMod val="135000"/>
                </a:schemeClr>
                <a:prstClr val="white"/>
              </a:duotone>
              <a:alphaModFix amt="1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24" name="Picture 23">
              <a:extLst>
                <a:ext uri="{FF2B5EF4-FFF2-40B4-BE49-F238E27FC236}">
                  <a16:creationId xmlns:a16="http://schemas.microsoft.com/office/drawing/2014/main" id="{3E0FB244-C158-43A9-AD7A-05DC5BBF6D3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duotone>
                <a:schemeClr val="accent6">
                  <a:shade val="45000"/>
                  <a:satMod val="135000"/>
                </a:schemeClr>
                <a:prstClr val="white"/>
              </a:duotone>
              <a:alphaModFix amt="7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2" name="Title 1">
            <a:extLst>
              <a:ext uri="{FF2B5EF4-FFF2-40B4-BE49-F238E27FC236}">
                <a16:creationId xmlns:a16="http://schemas.microsoft.com/office/drawing/2014/main" id="{F5371F99-4DC7-6FA4-6248-6B58862A6DAD}"/>
              </a:ext>
            </a:extLst>
          </p:cNvPr>
          <p:cNvSpPr>
            <a:spLocks noGrp="1"/>
          </p:cNvSpPr>
          <p:nvPr>
            <p:ph type="title"/>
          </p:nvPr>
        </p:nvSpPr>
        <p:spPr>
          <a:xfrm>
            <a:off x="838200" y="586992"/>
            <a:ext cx="5638800" cy="2461008"/>
          </a:xfrm>
        </p:spPr>
        <p:txBody>
          <a:bodyPr>
            <a:normAutofit/>
          </a:bodyPr>
          <a:lstStyle/>
          <a:p>
            <a:r>
              <a:rPr lang="en-US" b="1" i="1" dirty="0">
                <a:latin typeface="Palatino Linotype"/>
                <a:cs typeface="Calibri"/>
              </a:rPr>
              <a:t>Manipulating Financial Markets</a:t>
            </a:r>
            <a:endParaRPr lang="en-US" dirty="0">
              <a:latin typeface="Palatino Linotype"/>
              <a:cs typeface="Calibri"/>
            </a:endParaRPr>
          </a:p>
        </p:txBody>
      </p:sp>
      <p:sp>
        <p:nvSpPr>
          <p:cNvPr id="3" name="Content Placeholder 2">
            <a:extLst>
              <a:ext uri="{FF2B5EF4-FFF2-40B4-BE49-F238E27FC236}">
                <a16:creationId xmlns:a16="http://schemas.microsoft.com/office/drawing/2014/main" id="{1223F359-DD3D-ACEF-81A4-ECA390108D78}"/>
              </a:ext>
            </a:extLst>
          </p:cNvPr>
          <p:cNvSpPr>
            <a:spLocks noGrp="1"/>
          </p:cNvSpPr>
          <p:nvPr>
            <p:ph idx="1"/>
          </p:nvPr>
        </p:nvSpPr>
        <p:spPr>
          <a:xfrm>
            <a:off x="803031" y="2749062"/>
            <a:ext cx="5638437" cy="3156166"/>
          </a:xfrm>
        </p:spPr>
        <p:txBody>
          <a:bodyPr vert="horz" lIns="91440" tIns="45720" rIns="91440" bIns="45720" rtlCol="0" anchor="ctr">
            <a:normAutofit/>
          </a:bodyPr>
          <a:lstStyle/>
          <a:p>
            <a:pPr marL="0" indent="0" algn="just">
              <a:buNone/>
            </a:pPr>
            <a:r>
              <a:rPr lang="en-US" sz="2400" dirty="0">
                <a:latin typeface="Calibri"/>
                <a:ea typeface="+mn-lt"/>
                <a:cs typeface="+mn-lt"/>
              </a:rPr>
              <a:t>Social media bots can also be used to influence financial markets. For example, bot accounts can flood social media with manufactured good or bad news about a corporation, in an attempt to manipulate the direction of stock prices.</a:t>
            </a:r>
            <a:endParaRPr lang="en-US" sz="2400" dirty="0">
              <a:latin typeface="Calibri"/>
              <a:cs typeface="Calibri"/>
            </a:endParaRPr>
          </a:p>
          <a:p>
            <a:pPr algn="just"/>
            <a:endParaRPr lang="en-US" sz="2400" dirty="0">
              <a:latin typeface="Calibri"/>
              <a:cs typeface="Calibri"/>
            </a:endParaRPr>
          </a:p>
        </p:txBody>
      </p:sp>
      <p:pic>
        <p:nvPicPr>
          <p:cNvPr id="5" name="Picture 4" descr="Stock numbers on a digital display">
            <a:extLst>
              <a:ext uri="{FF2B5EF4-FFF2-40B4-BE49-F238E27FC236}">
                <a16:creationId xmlns:a16="http://schemas.microsoft.com/office/drawing/2014/main" id="{07A960C4-87FF-5A57-3E0C-65240FBA2E84}"/>
              </a:ext>
            </a:extLst>
          </p:cNvPr>
          <p:cNvPicPr>
            <a:picLocks noChangeAspect="1"/>
          </p:cNvPicPr>
          <p:nvPr/>
        </p:nvPicPr>
        <p:blipFill rotWithShape="1">
          <a:blip r:embed="rId5"/>
          <a:srcRect l="27358" r="27362" b="-2"/>
          <a:stretch/>
        </p:blipFill>
        <p:spPr>
          <a:xfrm>
            <a:off x="6861048" y="1"/>
            <a:ext cx="5330952" cy="6858000"/>
          </a:xfrm>
          <a:prstGeom prst="rect">
            <a:avLst/>
          </a:prstGeom>
        </p:spPr>
      </p:pic>
    </p:spTree>
    <p:extLst>
      <p:ext uri="{BB962C8B-B14F-4D97-AF65-F5344CB8AC3E}">
        <p14:creationId xmlns:p14="http://schemas.microsoft.com/office/powerpoint/2010/main" val="285572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grpSp>
        <p:nvGrpSpPr>
          <p:cNvPr id="14" name="Group 13">
            <a:extLst>
              <a:ext uri="{FF2B5EF4-FFF2-40B4-BE49-F238E27FC236}">
                <a16:creationId xmlns:a16="http://schemas.microsoft.com/office/drawing/2014/main" id="{8ED5E97A-D21B-4AA4-83CF-DA3A380E30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7724071" cy="6858000"/>
            <a:chOff x="4464881" y="0"/>
            <a:chExt cx="7724071" cy="6858000"/>
          </a:xfrm>
        </p:grpSpPr>
        <p:pic>
          <p:nvPicPr>
            <p:cNvPr id="15" name="Picture 14">
              <a:extLst>
                <a:ext uri="{FF2B5EF4-FFF2-40B4-BE49-F238E27FC236}">
                  <a16:creationId xmlns:a16="http://schemas.microsoft.com/office/drawing/2014/main" id="{8AF5706D-4464-450F-93F4-853EDF68CE4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duotone>
                <a:schemeClr val="accent6">
                  <a:shade val="45000"/>
                  <a:satMod val="135000"/>
                </a:schemeClr>
                <a:prstClr val="white"/>
              </a:duotone>
              <a:alphaModFix amt="1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16" name="Picture 15">
              <a:extLst>
                <a:ext uri="{FF2B5EF4-FFF2-40B4-BE49-F238E27FC236}">
                  <a16:creationId xmlns:a16="http://schemas.microsoft.com/office/drawing/2014/main" id="{3E0FB244-C158-43A9-AD7A-05DC5BBF6D3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duotone>
                <a:schemeClr val="accent6">
                  <a:shade val="45000"/>
                  <a:satMod val="135000"/>
                </a:schemeClr>
                <a:prstClr val="white"/>
              </a:duotone>
              <a:alphaModFix amt="7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2" name="Title 1">
            <a:extLst>
              <a:ext uri="{FF2B5EF4-FFF2-40B4-BE49-F238E27FC236}">
                <a16:creationId xmlns:a16="http://schemas.microsoft.com/office/drawing/2014/main" id="{F5E32556-1504-4455-5976-EA60A5EF5E16}"/>
              </a:ext>
            </a:extLst>
          </p:cNvPr>
          <p:cNvSpPr>
            <a:spLocks noGrp="1"/>
          </p:cNvSpPr>
          <p:nvPr>
            <p:ph type="title"/>
          </p:nvPr>
        </p:nvSpPr>
        <p:spPr>
          <a:xfrm>
            <a:off x="838200" y="586992"/>
            <a:ext cx="5638800" cy="2461008"/>
          </a:xfrm>
        </p:spPr>
        <p:txBody>
          <a:bodyPr>
            <a:normAutofit/>
          </a:bodyPr>
          <a:lstStyle/>
          <a:p>
            <a:r>
              <a:rPr lang="en-US" b="1" i="1" dirty="0">
                <a:latin typeface="Palatino Linotype"/>
                <a:cs typeface="Calibri"/>
              </a:rPr>
              <a:t>Amplify Phishing Attacks</a:t>
            </a:r>
            <a:endParaRPr lang="en-US" dirty="0">
              <a:latin typeface="Palatino Linotype"/>
            </a:endParaRPr>
          </a:p>
        </p:txBody>
      </p:sp>
      <p:sp>
        <p:nvSpPr>
          <p:cNvPr id="3" name="Content Placeholder 2">
            <a:extLst>
              <a:ext uri="{FF2B5EF4-FFF2-40B4-BE49-F238E27FC236}">
                <a16:creationId xmlns:a16="http://schemas.microsoft.com/office/drawing/2014/main" id="{3986A0FB-A054-FE6B-9A4B-41ECFEC009EF}"/>
              </a:ext>
            </a:extLst>
          </p:cNvPr>
          <p:cNvSpPr>
            <a:spLocks noGrp="1"/>
          </p:cNvSpPr>
          <p:nvPr>
            <p:ph idx="1"/>
          </p:nvPr>
        </p:nvSpPr>
        <p:spPr>
          <a:xfrm>
            <a:off x="803031" y="2549769"/>
            <a:ext cx="5638437" cy="3156166"/>
          </a:xfrm>
        </p:spPr>
        <p:txBody>
          <a:bodyPr vert="horz" lIns="91440" tIns="45720" rIns="91440" bIns="45720" rtlCol="0" anchor="ctr">
            <a:normAutofit/>
          </a:bodyPr>
          <a:lstStyle/>
          <a:p>
            <a:pPr marL="0" indent="0" algn="just">
              <a:buNone/>
            </a:pPr>
            <a:r>
              <a:rPr lang="en-US" sz="2400" dirty="0">
                <a:latin typeface="Calibri"/>
                <a:ea typeface="+mn-lt"/>
                <a:cs typeface="+mn-lt"/>
              </a:rPr>
              <a:t>Phishing attacks rely on an attacker gaining their victim’s confidence. Fake social media followers and social engagement can help convince a victim that their scammer can be trusted.</a:t>
            </a:r>
            <a:endParaRPr lang="en-US" sz="2400" dirty="0">
              <a:latin typeface="Calibri"/>
              <a:cs typeface="Calibri"/>
            </a:endParaRPr>
          </a:p>
          <a:p>
            <a:pPr algn="just"/>
            <a:endParaRPr lang="en-US" sz="2400" dirty="0">
              <a:latin typeface="Calibri"/>
              <a:cs typeface="Calibri"/>
            </a:endParaRPr>
          </a:p>
        </p:txBody>
      </p:sp>
      <p:pic>
        <p:nvPicPr>
          <p:cNvPr id="4" name="Picture 4" descr="A picture containing text, sky, computer&#10;&#10;Description automatically generated">
            <a:extLst>
              <a:ext uri="{FF2B5EF4-FFF2-40B4-BE49-F238E27FC236}">
                <a16:creationId xmlns:a16="http://schemas.microsoft.com/office/drawing/2014/main" id="{25DBDDED-54A7-A7C4-FCA6-2E34E0468AF0}"/>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28582" r="21475" b="1"/>
          <a:stretch/>
        </p:blipFill>
        <p:spPr>
          <a:xfrm>
            <a:off x="6861048" y="1"/>
            <a:ext cx="5330952" cy="6858000"/>
          </a:xfrm>
          <a:prstGeom prst="rect">
            <a:avLst/>
          </a:prstGeom>
        </p:spPr>
      </p:pic>
      <p:sp>
        <p:nvSpPr>
          <p:cNvPr id="5" name="TextBox 4">
            <a:extLst>
              <a:ext uri="{FF2B5EF4-FFF2-40B4-BE49-F238E27FC236}">
                <a16:creationId xmlns:a16="http://schemas.microsoft.com/office/drawing/2014/main" id="{F16F5B6E-E9E8-6669-3D94-9BC6FA84FCDD}"/>
              </a:ext>
            </a:extLst>
          </p:cNvPr>
          <p:cNvSpPr txBox="1"/>
          <p:nvPr/>
        </p:nvSpPr>
        <p:spPr>
          <a:xfrm>
            <a:off x="9718246" y="6657946"/>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2013304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8" name="Rectangle 27">
            <a:extLst>
              <a:ext uri="{FF2B5EF4-FFF2-40B4-BE49-F238E27FC236}">
                <a16:creationId xmlns:a16="http://schemas.microsoft.com/office/drawing/2014/main" id="{5A8C81AE-8F0D-49F3-9FB4-334B0DCDF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B7A35440-12FF-ED3C-B82C-794699E9FF35}"/>
              </a:ext>
            </a:extLst>
          </p:cNvPr>
          <p:cNvSpPr>
            <a:spLocks noGrp="1"/>
          </p:cNvSpPr>
          <p:nvPr>
            <p:ph type="title"/>
          </p:nvPr>
        </p:nvSpPr>
        <p:spPr>
          <a:xfrm>
            <a:off x="838200" y="696307"/>
            <a:ext cx="5257800" cy="2351693"/>
          </a:xfrm>
        </p:spPr>
        <p:txBody>
          <a:bodyPr>
            <a:normAutofit/>
          </a:bodyPr>
          <a:lstStyle/>
          <a:p>
            <a:r>
              <a:rPr lang="en-US" b="1" i="1" dirty="0">
                <a:latin typeface="Palatino Linotype"/>
                <a:cs typeface="Calibri"/>
              </a:rPr>
              <a:t>Spreading Spam</a:t>
            </a:r>
            <a:endParaRPr lang="en-US" dirty="0">
              <a:latin typeface="Palatino Linotype"/>
              <a:cs typeface="Calibri"/>
            </a:endParaRPr>
          </a:p>
        </p:txBody>
      </p:sp>
      <p:sp>
        <p:nvSpPr>
          <p:cNvPr id="3" name="Content Placeholder 2">
            <a:extLst>
              <a:ext uri="{FF2B5EF4-FFF2-40B4-BE49-F238E27FC236}">
                <a16:creationId xmlns:a16="http://schemas.microsoft.com/office/drawing/2014/main" id="{C67286D5-FB64-903F-65EF-A2F44148411F}"/>
              </a:ext>
            </a:extLst>
          </p:cNvPr>
          <p:cNvSpPr>
            <a:spLocks noGrp="1"/>
          </p:cNvSpPr>
          <p:nvPr>
            <p:ph idx="1"/>
          </p:nvPr>
        </p:nvSpPr>
        <p:spPr>
          <a:xfrm>
            <a:off x="849923" y="2397700"/>
            <a:ext cx="5257800" cy="2957665"/>
          </a:xfrm>
        </p:spPr>
        <p:txBody>
          <a:bodyPr vert="horz" lIns="91440" tIns="45720" rIns="91440" bIns="45720" rtlCol="0" anchor="t">
            <a:normAutofit/>
          </a:bodyPr>
          <a:lstStyle/>
          <a:p>
            <a:pPr marL="0" indent="0" algn="just">
              <a:buNone/>
            </a:pPr>
            <a:r>
              <a:rPr lang="en-US" sz="2400" dirty="0">
                <a:latin typeface="Calibri"/>
                <a:ea typeface="+mn-lt"/>
                <a:cs typeface="+mn-lt"/>
              </a:rPr>
              <a:t>Social media bots are often used for illicit advertising purposes by spamming the social web with links to commercial websites.</a:t>
            </a:r>
            <a:endParaRPr lang="en-US" sz="2400" dirty="0">
              <a:latin typeface="Calibri"/>
              <a:cs typeface="Calibri"/>
            </a:endParaRPr>
          </a:p>
          <a:p>
            <a:pPr algn="just"/>
            <a:endParaRPr lang="en-US" sz="2400" dirty="0">
              <a:latin typeface="Calibri"/>
              <a:cs typeface="Calibri"/>
            </a:endParaRPr>
          </a:p>
        </p:txBody>
      </p:sp>
      <p:pic>
        <p:nvPicPr>
          <p:cNvPr id="4" name="Picture 4" descr="Logo, icon&#10;&#10;Description automatically generated">
            <a:extLst>
              <a:ext uri="{FF2B5EF4-FFF2-40B4-BE49-F238E27FC236}">
                <a16:creationId xmlns:a16="http://schemas.microsoft.com/office/drawing/2014/main" id="{41DE9836-A243-A2C2-4AEB-76327D934C39}"/>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9709" r="-1" b="19793"/>
          <a:stretch/>
        </p:blipFill>
        <p:spPr>
          <a:xfrm>
            <a:off x="6477000" y="-36760"/>
            <a:ext cx="5722070" cy="3461697"/>
          </a:xfrm>
          <a:prstGeom prst="rect">
            <a:avLst/>
          </a:prstGeom>
        </p:spPr>
      </p:pic>
      <p:pic>
        <p:nvPicPr>
          <p:cNvPr id="7" name="Picture 7" descr="A person holding a sign&#10;&#10;Description automatically generated">
            <a:extLst>
              <a:ext uri="{FF2B5EF4-FFF2-40B4-BE49-F238E27FC236}">
                <a16:creationId xmlns:a16="http://schemas.microsoft.com/office/drawing/2014/main" id="{B996FF63-D534-2A2E-CE00-95B9A4B24549}"/>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2106" r="785" b="3"/>
          <a:stretch/>
        </p:blipFill>
        <p:spPr>
          <a:xfrm>
            <a:off x="6477000" y="3396303"/>
            <a:ext cx="5722070" cy="3461697"/>
          </a:xfrm>
          <a:prstGeom prst="rect">
            <a:avLst/>
          </a:prstGeom>
        </p:spPr>
      </p:pic>
      <p:sp>
        <p:nvSpPr>
          <p:cNvPr id="5" name="TextBox 4">
            <a:extLst>
              <a:ext uri="{FF2B5EF4-FFF2-40B4-BE49-F238E27FC236}">
                <a16:creationId xmlns:a16="http://schemas.microsoft.com/office/drawing/2014/main" id="{ADAC84C2-A3A0-6D35-1B43-2B3611BE5D37}"/>
              </a:ext>
            </a:extLst>
          </p:cNvPr>
          <p:cNvSpPr txBox="1"/>
          <p:nvPr/>
        </p:nvSpPr>
        <p:spPr>
          <a:xfrm>
            <a:off x="9563413" y="3224882"/>
            <a:ext cx="2635657"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BY-NC</a:t>
            </a:r>
            <a:r>
              <a:rPr lang="en-US" sz="700">
                <a:solidFill>
                  <a:srgbClr val="FFFFFF"/>
                </a:solidFill>
              </a:rPr>
              <a:t>.</a:t>
            </a:r>
          </a:p>
        </p:txBody>
      </p:sp>
      <p:sp>
        <p:nvSpPr>
          <p:cNvPr id="8" name="TextBox 7">
            <a:extLst>
              <a:ext uri="{FF2B5EF4-FFF2-40B4-BE49-F238E27FC236}">
                <a16:creationId xmlns:a16="http://schemas.microsoft.com/office/drawing/2014/main" id="{D2EB5EA1-DB6C-97FA-32FA-B1683C644521}"/>
              </a:ext>
            </a:extLst>
          </p:cNvPr>
          <p:cNvSpPr txBox="1"/>
          <p:nvPr/>
        </p:nvSpPr>
        <p:spPr>
          <a:xfrm>
            <a:off x="9582649" y="6657945"/>
            <a:ext cx="261642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4071075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7" name="Rectangle 26">
            <a:extLst>
              <a:ext uri="{FF2B5EF4-FFF2-40B4-BE49-F238E27FC236}">
                <a16:creationId xmlns:a16="http://schemas.microsoft.com/office/drawing/2014/main" id="{5A8C81AE-8F0D-49F3-9FB4-334B0DCDF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32ECB27D-5F38-74C6-25BD-6BADAC93930B}"/>
              </a:ext>
            </a:extLst>
          </p:cNvPr>
          <p:cNvSpPr>
            <a:spLocks noGrp="1"/>
          </p:cNvSpPr>
          <p:nvPr>
            <p:ph type="title"/>
          </p:nvPr>
        </p:nvSpPr>
        <p:spPr>
          <a:xfrm>
            <a:off x="838200" y="696307"/>
            <a:ext cx="5257800" cy="2351693"/>
          </a:xfrm>
        </p:spPr>
        <p:txBody>
          <a:bodyPr>
            <a:normAutofit/>
          </a:bodyPr>
          <a:lstStyle/>
          <a:p>
            <a:r>
              <a:rPr lang="en-US" b="1" i="1" dirty="0">
                <a:latin typeface="Palatino Linotype"/>
                <a:cs typeface="Calibri"/>
              </a:rPr>
              <a:t>Shutting Down Free Speech</a:t>
            </a:r>
            <a:endParaRPr lang="en-US" dirty="0">
              <a:latin typeface="Palatino Linotype"/>
            </a:endParaRPr>
          </a:p>
        </p:txBody>
      </p:sp>
      <p:sp>
        <p:nvSpPr>
          <p:cNvPr id="3" name="Content Placeholder 2">
            <a:extLst>
              <a:ext uri="{FF2B5EF4-FFF2-40B4-BE49-F238E27FC236}">
                <a16:creationId xmlns:a16="http://schemas.microsoft.com/office/drawing/2014/main" id="{80022BC4-E00F-147C-7B25-46329CDA9025}"/>
              </a:ext>
            </a:extLst>
          </p:cNvPr>
          <p:cNvSpPr>
            <a:spLocks noGrp="1"/>
          </p:cNvSpPr>
          <p:nvPr>
            <p:ph idx="1"/>
          </p:nvPr>
        </p:nvSpPr>
        <p:spPr>
          <a:xfrm>
            <a:off x="826477" y="2667331"/>
            <a:ext cx="5257800" cy="2957665"/>
          </a:xfrm>
        </p:spPr>
        <p:txBody>
          <a:bodyPr vert="horz" lIns="91440" tIns="45720" rIns="91440" bIns="45720" rtlCol="0" anchor="t">
            <a:normAutofit/>
          </a:bodyPr>
          <a:lstStyle/>
          <a:p>
            <a:pPr marL="0" indent="0" algn="just">
              <a:buNone/>
            </a:pPr>
            <a:r>
              <a:rPr lang="en-US" sz="2400" dirty="0">
                <a:latin typeface="Calibri"/>
                <a:ea typeface="+mn-lt"/>
                <a:cs typeface="+mn-lt"/>
              </a:rPr>
              <a:t>During the 2010-2012 Arab Spring movement, government agencies used Twitter bots to overwhelm social media feeds. These bots were used to deliberately push down the messages of protestors and activists.</a:t>
            </a:r>
            <a:endParaRPr lang="en-US" sz="2400" dirty="0">
              <a:latin typeface="Calibri"/>
              <a:cs typeface="Calibri"/>
            </a:endParaRPr>
          </a:p>
          <a:p>
            <a:pPr marL="0" indent="0" algn="just">
              <a:buNone/>
            </a:pPr>
            <a:endParaRPr lang="en-US" sz="2400" dirty="0">
              <a:latin typeface="Calibri"/>
              <a:cs typeface="Calibri"/>
            </a:endParaRPr>
          </a:p>
        </p:txBody>
      </p:sp>
      <p:pic>
        <p:nvPicPr>
          <p:cNvPr id="4" name="Picture 4" descr="Chatbot, Chat ,application Free Stock Photo - Public Domain Pictures">
            <a:extLst>
              <a:ext uri="{FF2B5EF4-FFF2-40B4-BE49-F238E27FC236}">
                <a16:creationId xmlns:a16="http://schemas.microsoft.com/office/drawing/2014/main" id="{BA528AC4-C42C-8026-0816-BAB677AD5B97}"/>
              </a:ext>
            </a:extLst>
          </p:cNvPr>
          <p:cNvPicPr>
            <a:picLocks noChangeAspect="1"/>
          </p:cNvPicPr>
          <p:nvPr/>
        </p:nvPicPr>
        <p:blipFill rotWithShape="1">
          <a:blip r:embed="rId3"/>
          <a:srcRect t="29859" r="-1" b="-1"/>
          <a:stretch/>
        </p:blipFill>
        <p:spPr>
          <a:xfrm>
            <a:off x="6477000" y="-36760"/>
            <a:ext cx="5722070" cy="3461697"/>
          </a:xfrm>
          <a:prstGeom prst="rect">
            <a:avLst/>
          </a:prstGeom>
        </p:spPr>
      </p:pic>
      <p:pic>
        <p:nvPicPr>
          <p:cNvPr id="8" name="Picture 8" descr="Graphical user interface, text, application&#10;&#10;Description automatically generated">
            <a:extLst>
              <a:ext uri="{FF2B5EF4-FFF2-40B4-BE49-F238E27FC236}">
                <a16:creationId xmlns:a16="http://schemas.microsoft.com/office/drawing/2014/main" id="{2C069595-CD94-6536-55DA-92398CF6E042}"/>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14450" r="21499" b="2"/>
          <a:stretch/>
        </p:blipFill>
        <p:spPr>
          <a:xfrm>
            <a:off x="6477000" y="3396303"/>
            <a:ext cx="5722070" cy="3461697"/>
          </a:xfrm>
          <a:prstGeom prst="rect">
            <a:avLst/>
          </a:prstGeom>
        </p:spPr>
      </p:pic>
      <p:sp>
        <p:nvSpPr>
          <p:cNvPr id="9" name="TextBox 8">
            <a:extLst>
              <a:ext uri="{FF2B5EF4-FFF2-40B4-BE49-F238E27FC236}">
                <a16:creationId xmlns:a16="http://schemas.microsoft.com/office/drawing/2014/main" id="{D169F271-07FD-4782-5A82-BEC5BA214BE2}"/>
              </a:ext>
            </a:extLst>
          </p:cNvPr>
          <p:cNvSpPr txBox="1"/>
          <p:nvPr/>
        </p:nvSpPr>
        <p:spPr>
          <a:xfrm>
            <a:off x="9420745" y="6657945"/>
            <a:ext cx="277832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3961776673"/>
      </p:ext>
    </p:extLst>
  </p:cSld>
  <p:clrMapOvr>
    <a:masterClrMapping/>
  </p:clrMapOvr>
</p:sld>
</file>

<file path=ppt/theme/theme1.xml><?xml version="1.0" encoding="utf-8"?>
<a:theme xmlns:a="http://schemas.openxmlformats.org/drawingml/2006/main" name="DappledVTI">
  <a:themeElements>
    <a:clrScheme name="AnalogousFromLightSeedLeftStep">
      <a:dk1>
        <a:srgbClr val="000000"/>
      </a:dk1>
      <a:lt1>
        <a:srgbClr val="FFFFFF"/>
      </a:lt1>
      <a:dk2>
        <a:srgbClr val="412427"/>
      </a:dk2>
      <a:lt2>
        <a:srgbClr val="E8E2E2"/>
      </a:lt2>
      <a:accent1>
        <a:srgbClr val="80A9A9"/>
      </a:accent1>
      <a:accent2>
        <a:srgbClr val="75AB94"/>
      </a:accent2>
      <a:accent3>
        <a:srgbClr val="82AC89"/>
      </a:accent3>
      <a:accent4>
        <a:srgbClr val="82AA74"/>
      </a:accent4>
      <a:accent5>
        <a:srgbClr val="98A67E"/>
      </a:accent5>
      <a:accent6>
        <a:srgbClr val="A7A372"/>
      </a:accent6>
      <a:hlink>
        <a:srgbClr val="AE6969"/>
      </a:hlink>
      <a:folHlink>
        <a:srgbClr val="7F7F7F"/>
      </a:folHlink>
    </a:clrScheme>
    <a:fontScheme name="Custom 67">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ppledVTI" id="{204FEFAB-F02B-4FE8-B509-C50A618B972D}" vid="{7EAEADA8-5A8E-45B2-B0E4-448EC7E7A94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DappledVTI</vt:lpstr>
      <vt:lpstr>Why are Bots Created?</vt:lpstr>
      <vt:lpstr>What are social media bots used for? </vt:lpstr>
      <vt:lpstr>Malicious social media bots can be used for a number of purposes</vt:lpstr>
      <vt:lpstr>Artificially amplifying the popularity of a person or movement</vt:lpstr>
      <vt:lpstr>Influencing Elections</vt:lpstr>
      <vt:lpstr>Manipulating Financial Markets</vt:lpstr>
      <vt:lpstr>Amplify Phishing Attacks</vt:lpstr>
      <vt:lpstr>Spreading Spam</vt:lpstr>
      <vt:lpstr>Shutting Down Free Speech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122</cp:revision>
  <dcterms:created xsi:type="dcterms:W3CDTF">2023-04-13T06:42:54Z</dcterms:created>
  <dcterms:modified xsi:type="dcterms:W3CDTF">2023-04-13T07:13:45Z</dcterms:modified>
</cp:coreProperties>
</file>