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302" r:id="rId3"/>
    <p:sldId id="303" r:id="rId4"/>
    <p:sldId id="304" r:id="rId5"/>
    <p:sldId id="305" r:id="rId6"/>
    <p:sldId id="306" r:id="rId7"/>
    <p:sldId id="307" r:id="rId8"/>
    <p:sldId id="291" r:id="rId9"/>
    <p:sldId id="265" r:id="rId10"/>
    <p:sldId id="292" r:id="rId11"/>
    <p:sldId id="293" r:id="rId12"/>
    <p:sldId id="294" r:id="rId13"/>
    <p:sldId id="295" r:id="rId14"/>
    <p:sldId id="296" r:id="rId15"/>
    <p:sldId id="297" r:id="rId16"/>
    <p:sldId id="298" r:id="rId17"/>
    <p:sldId id="299" r:id="rId18"/>
    <p:sldId id="300" r:id="rId19"/>
    <p:sldId id="301"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34" autoAdjust="0"/>
    <p:restoredTop sz="94660"/>
  </p:normalViewPr>
  <p:slideViewPr>
    <p:cSldViewPr snapToGrid="0">
      <p:cViewPr varScale="1">
        <p:scale>
          <a:sx n="116" d="100"/>
          <a:sy n="116" d="100"/>
        </p:scale>
        <p:origin x="738"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685524F-EF9F-417A-BF8C-917DB60B79B5}" type="datetimeFigureOut">
              <a:rPr lang="en-US" smtClean="0"/>
              <a:t>5/23/2023</a:t>
            </a:fld>
            <a:endParaRPr lang="en-US"/>
          </a:p>
        </p:txBody>
      </p:sp>
      <p:sp>
        <p:nvSpPr>
          <p:cNvPr id="5" name="Footer Placeholder 4"/>
          <p:cNvSpPr>
            <a:spLocks noGrp="1"/>
          </p:cNvSpPr>
          <p:nvPr>
            <p:ph type="ftr" sz="quarter" idx="11"/>
          </p:nvPr>
        </p:nvSpPr>
        <p:spPr>
          <a:xfrm>
            <a:off x="3962399" y="5870575"/>
            <a:ext cx="4893958" cy="377825"/>
          </a:xfrm>
        </p:spPr>
        <p:txBody>
          <a:bodyPr/>
          <a:lstStyle/>
          <a:p>
            <a:endParaRPr lang="en-US"/>
          </a:p>
        </p:txBody>
      </p:sp>
      <p:sp>
        <p:nvSpPr>
          <p:cNvPr id="6" name="Slide Number Placeholder 5"/>
          <p:cNvSpPr>
            <a:spLocks noGrp="1"/>
          </p:cNvSpPr>
          <p:nvPr>
            <p:ph type="sldNum" sz="quarter" idx="12"/>
          </p:nvPr>
        </p:nvSpPr>
        <p:spPr>
          <a:xfrm>
            <a:off x="10608958" y="5870575"/>
            <a:ext cx="551167" cy="377825"/>
          </a:xfrm>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1073856157"/>
      </p:ext>
    </p:extLst>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85524F-EF9F-417A-BF8C-917DB60B79B5}"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3431681833"/>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85524F-EF9F-417A-BF8C-917DB60B79B5}"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3728150706"/>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85524F-EF9F-417A-BF8C-917DB60B79B5}" type="datetimeFigureOut">
              <a:rPr lang="en-US" smtClean="0"/>
              <a:t>5/23/2023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446611865"/>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85524F-EF9F-417A-BF8C-917DB60B79B5}" type="datetimeFigureOut">
              <a:rPr lang="en-US" smtClean="0"/>
              <a:t>5/23/2023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2025086600"/>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85524F-EF9F-417A-BF8C-917DB60B79B5}" type="datetimeFigureOut">
              <a:rPr lang="en-US" smtClean="0"/>
              <a:t>5/23/2023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3061076558"/>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685524F-EF9F-417A-BF8C-917DB60B79B5}" type="datetimeFigureOut">
              <a:rPr lang="en-US" smtClean="0"/>
              <a:t>5/23/2023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21119141"/>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85524F-EF9F-417A-BF8C-917DB60B79B5}" type="datetimeFigureOut">
              <a:rPr lang="en-US" smtClean="0"/>
              <a:t>5/23/2023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3763509437"/>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85524F-EF9F-417A-BF8C-917DB60B79B5}" type="datetimeFigureOut">
              <a:rPr lang="en-US" smtClean="0"/>
              <a:t>5/23/2023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3227042751"/>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685524F-EF9F-417A-BF8C-917DB60B79B5}" type="datetimeFigureOut">
              <a:rPr lang="en-US" smtClean="0"/>
              <a:t>5/23/2023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34556172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85524F-EF9F-417A-BF8C-917DB60B79B5}"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19029327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85524F-EF9F-417A-BF8C-917DB60B79B5}"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21430958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85524F-EF9F-417A-BF8C-917DB60B79B5}"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10251508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85524F-EF9F-417A-BF8C-917DB60B79B5}"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4039390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685524F-EF9F-417A-BF8C-917DB60B79B5}"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30750427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85524F-EF9F-417A-BF8C-917DB60B79B5}"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0E16FC-50C4-4EF0-8BE1-7EC9C6DCD85B}" type="slidenum">
              <a:rPr lang="en-US" smtClean="0"/>
              <a:t>‹#›</a:t>
            </a:fld>
            <a:endParaRPr lang="en-US"/>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829587002"/>
      </p:ext>
    </p:extLst>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85524F-EF9F-417A-BF8C-917DB60B79B5}" type="datetimeFigureOut">
              <a:rPr lang="en-US" smtClean="0"/>
              <a:t>5/23/2023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C0E16FC-50C4-4EF0-8BE1-7EC9C6DCD85B}" type="slidenum">
              <a:rPr lang="en-US" smtClean="0"/>
              <a:t>‹#›</a:t>
            </a:fld>
            <a:endParaRPr lang="en-US"/>
          </a:p>
        </p:txBody>
      </p:sp>
    </p:spTree>
    <p:extLst>
      <p:ext uri="{BB962C8B-B14F-4D97-AF65-F5344CB8AC3E}">
        <p14:creationId xmlns:p14="http://schemas.microsoft.com/office/powerpoint/2010/main" val="2914467595"/>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685524F-EF9F-417A-BF8C-917DB60B79B5}" type="datetimeFigureOut">
              <a:rPr lang="en-US" smtClean="0"/>
              <a:t>5/23/2023</a:t>
            </a:fld>
            <a:endParaRPr lang="en-US"/>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C0E16FC-50C4-4EF0-8BE1-7EC9C6DCD85B}" type="slidenum">
              <a:rPr lang="en-US" smtClean="0"/>
              <a:t>‹#›</a:t>
            </a:fld>
            <a:endParaRPr lang="en-US"/>
          </a:p>
        </p:txBody>
      </p:sp>
    </p:spTree>
    <p:extLst>
      <p:ext uri="{BB962C8B-B14F-4D97-AF65-F5344CB8AC3E}">
        <p14:creationId xmlns:p14="http://schemas.microsoft.com/office/powerpoint/2010/main" val="585801048"/>
      </p:ext>
    </p:extLst>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 id="2147483806" r:id="rId14"/>
    <p:sldLayoutId id="2147483807" r:id="rId15"/>
    <p:sldLayoutId id="2147483808" r:id="rId16"/>
    <p:sldLayoutId id="2147483809" r:id="rId17"/>
  </p:sldLayoutIdLst>
  <p:transition spd="slow">
    <p:push dir="u"/>
  </p:transition>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lideshare.net/jikumoshijiku/motion-information-and-media-128569087#1"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slideshare.net/jikumoshijiku/motion-information-and-media-128569087#2"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slideshare.net/jikumoshijiku/motion-information-and-media-128569087#3"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slideshare.net/jikumoshijiku/motion-information-and-media-128569087#4"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slideshare.net/jikumoshijiku/motion-information-and-media-128569087#5"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slideshare.net/jikumoshijiku/motion-information-and-media-128569087#6"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9432471" y="26530"/>
            <a:ext cx="1395095" cy="1364615"/>
            <a:chOff x="0" y="0"/>
            <a:chExt cx="1395095" cy="1364615"/>
          </a:xfrm>
        </p:grpSpPr>
        <p:sp>
          <p:nvSpPr>
            <p:cNvPr id="5" name="Shape 23"/>
            <p:cNvSpPr/>
            <p:nvPr/>
          </p:nvSpPr>
          <p:spPr>
            <a:xfrm>
              <a:off x="0" y="0"/>
              <a:ext cx="1395095" cy="1364615"/>
            </a:xfrm>
            <a:custGeom>
              <a:avLst/>
              <a:gdLst/>
              <a:ahLst/>
              <a:cxnLst/>
              <a:rect l="0" t="0" r="0" b="0"/>
              <a:pathLst>
                <a:path w="1395095" h="1364615">
                  <a:moveTo>
                    <a:pt x="1742" y="0"/>
                  </a:moveTo>
                  <a:lnTo>
                    <a:pt x="1393353" y="0"/>
                  </a:lnTo>
                  <a:lnTo>
                    <a:pt x="1395095" y="17272"/>
                  </a:lnTo>
                  <a:lnTo>
                    <a:pt x="1395095" y="1132078"/>
                  </a:lnTo>
                  <a:cubicBezTo>
                    <a:pt x="1395095" y="1260475"/>
                    <a:pt x="1290955" y="1364615"/>
                    <a:pt x="1162558" y="1364615"/>
                  </a:cubicBezTo>
                  <a:lnTo>
                    <a:pt x="232537" y="1364615"/>
                  </a:lnTo>
                  <a:cubicBezTo>
                    <a:pt x="104140" y="1364615"/>
                    <a:pt x="0" y="1260475"/>
                    <a:pt x="0" y="1132078"/>
                  </a:cubicBezTo>
                  <a:lnTo>
                    <a:pt x="0" y="17272"/>
                  </a:lnTo>
                  <a:lnTo>
                    <a:pt x="1742" y="0"/>
                  </a:lnTo>
                  <a:close/>
                </a:path>
              </a:pathLst>
            </a:custGeom>
            <a:ln w="0" cap="flat">
              <a:miter lim="127000"/>
            </a:ln>
          </p:spPr>
          <p:style>
            <a:lnRef idx="0">
              <a:srgbClr val="000000"/>
            </a:lnRef>
            <a:fillRef idx="1">
              <a:srgbClr val="000000"/>
            </a:fillRef>
            <a:effectRef idx="0">
              <a:scrgbClr r="0" g="0" b="0"/>
            </a:effectRef>
            <a:fontRef idx="none"/>
          </p:style>
          <p:txBody>
            <a:bodyPr/>
            <a:lstStyle/>
            <a:p>
              <a:endParaRPr lang="en-US" dirty="0"/>
            </a:p>
          </p:txBody>
        </p:sp>
        <p:sp>
          <p:nvSpPr>
            <p:cNvPr id="6" name="Shape 24"/>
            <p:cNvSpPr/>
            <p:nvPr/>
          </p:nvSpPr>
          <p:spPr>
            <a:xfrm>
              <a:off x="0" y="0"/>
              <a:ext cx="1395095" cy="1364615"/>
            </a:xfrm>
            <a:custGeom>
              <a:avLst/>
              <a:gdLst/>
              <a:ahLst/>
              <a:cxnLst/>
              <a:rect l="0" t="0" r="0" b="0"/>
              <a:pathLst>
                <a:path w="1395095" h="1364615">
                  <a:moveTo>
                    <a:pt x="1393353" y="0"/>
                  </a:moveTo>
                  <a:lnTo>
                    <a:pt x="1395095" y="17272"/>
                  </a:lnTo>
                  <a:lnTo>
                    <a:pt x="1395095" y="1132078"/>
                  </a:lnTo>
                  <a:cubicBezTo>
                    <a:pt x="1395095" y="1260475"/>
                    <a:pt x="1290955" y="1364615"/>
                    <a:pt x="1162558" y="1364615"/>
                  </a:cubicBezTo>
                  <a:lnTo>
                    <a:pt x="232537" y="1364615"/>
                  </a:lnTo>
                  <a:cubicBezTo>
                    <a:pt x="104140" y="1364615"/>
                    <a:pt x="0" y="1260475"/>
                    <a:pt x="0" y="1132078"/>
                  </a:cubicBezTo>
                  <a:lnTo>
                    <a:pt x="0" y="17272"/>
                  </a:lnTo>
                  <a:lnTo>
                    <a:pt x="1742" y="0"/>
                  </a:lnTo>
                </a:path>
              </a:pathLst>
            </a:custGeom>
            <a:ln w="23475" cap="rnd">
              <a:miter lim="127000"/>
            </a:ln>
          </p:spPr>
          <p:style>
            <a:lnRef idx="1">
              <a:srgbClr val="000000"/>
            </a:lnRef>
            <a:fillRef idx="0">
              <a:srgbClr val="000000">
                <a:alpha val="0"/>
              </a:srgbClr>
            </a:fillRef>
            <a:effectRef idx="0">
              <a:scrgbClr r="0" g="0" b="0"/>
            </a:effectRef>
            <a:fontRef idx="none"/>
          </p:style>
          <p:txBody>
            <a:bodyPr/>
            <a:lstStyle/>
            <a:p>
              <a:endParaRPr lang="en-US"/>
            </a:p>
          </p:txBody>
        </p:sp>
      </p:grpSp>
      <p:grpSp>
        <p:nvGrpSpPr>
          <p:cNvPr id="8" name="Group 7"/>
          <p:cNvGrpSpPr/>
          <p:nvPr/>
        </p:nvGrpSpPr>
        <p:grpSpPr>
          <a:xfrm>
            <a:off x="3534913" y="714836"/>
            <a:ext cx="6997891" cy="5387340"/>
            <a:chOff x="25718" y="0"/>
            <a:chExt cx="6998550" cy="5387426"/>
          </a:xfrm>
        </p:grpSpPr>
        <p:sp>
          <p:nvSpPr>
            <p:cNvPr id="9" name="Rectangle 8"/>
            <p:cNvSpPr/>
            <p:nvPr/>
          </p:nvSpPr>
          <p:spPr>
            <a:xfrm>
              <a:off x="683895" y="0"/>
              <a:ext cx="2345147" cy="416222"/>
            </a:xfrm>
            <a:prstGeom prst="rect">
              <a:avLst/>
            </a:prstGeom>
            <a:ln>
              <a:noFill/>
            </a:ln>
          </p:spPr>
          <p:txBody>
            <a:bodyPr lIns="0" tIns="0" rIns="0" bIns="0" rtlCol="0">
              <a:noAutofit/>
            </a:bodyPr>
            <a:lstStyle/>
            <a:p>
              <a:pPr marL="0" marR="0" indent="0" algn="l">
                <a:lnSpc>
                  <a:spcPct val="115000"/>
                </a:lnSpc>
                <a:spcBef>
                  <a:spcPts val="0"/>
                </a:spcBef>
                <a:spcAft>
                  <a:spcPts val="0"/>
                </a:spcAft>
              </a:pPr>
              <a:r>
                <a:rPr lang="en-US" sz="2600" b="1" dirty="0">
                  <a:effectLst/>
                  <a:latin typeface="Bookman Old Style" panose="02050604050505020204" pitchFamily="18" charset="0"/>
                  <a:ea typeface="Bookman Old Style" panose="02050604050505020204" pitchFamily="18" charset="0"/>
                  <a:cs typeface="Bookman Old Style" panose="02050604050505020204" pitchFamily="18" charset="0"/>
                </a:rPr>
                <a:t>Quarter 4 </a:t>
              </a:r>
              <a:endParaRPr lang="en-US" sz="1100" dirty="0">
                <a:effectLst/>
                <a:latin typeface="Bookman Old Style" panose="02050604050505020204" pitchFamily="18" charset="0"/>
                <a:ea typeface="Bookman Old Style" panose="02050604050505020204" pitchFamily="18" charset="0"/>
                <a:cs typeface="Bookman Old Style" panose="02050604050505020204" pitchFamily="18" charset="0"/>
              </a:endParaRPr>
            </a:p>
          </p:txBody>
        </p:sp>
        <p:sp>
          <p:nvSpPr>
            <p:cNvPr id="10" name="Rectangle 9"/>
            <p:cNvSpPr/>
            <p:nvPr/>
          </p:nvSpPr>
          <p:spPr>
            <a:xfrm>
              <a:off x="2447290" y="0"/>
              <a:ext cx="219583" cy="416222"/>
            </a:xfrm>
            <a:prstGeom prst="rect">
              <a:avLst/>
            </a:prstGeom>
            <a:ln>
              <a:noFill/>
            </a:ln>
          </p:spPr>
          <p:txBody>
            <a:bodyPr lIns="0" tIns="0" rIns="0" bIns="0" rtlCol="0">
              <a:noAutofit/>
            </a:bodyPr>
            <a:lstStyle/>
            <a:p>
              <a:pPr marL="0" marR="0" indent="0" algn="l">
                <a:lnSpc>
                  <a:spcPct val="115000"/>
                </a:lnSpc>
                <a:spcBef>
                  <a:spcPts val="0"/>
                </a:spcBef>
                <a:spcAft>
                  <a:spcPts val="0"/>
                </a:spcAft>
              </a:pPr>
              <a:r>
                <a:rPr lang="en-US" sz="2600" b="1" dirty="0">
                  <a:effectLst/>
                  <a:latin typeface="Bookman Old Style" panose="02050604050505020204" pitchFamily="18" charset="0"/>
                  <a:ea typeface="Bookman Old Style" panose="02050604050505020204" pitchFamily="18" charset="0"/>
                  <a:cs typeface="Bookman Old Style" panose="02050604050505020204" pitchFamily="18" charset="0"/>
                </a:rPr>
                <a:t>–</a:t>
              </a:r>
              <a:endParaRPr lang="en-US" sz="1100" dirty="0">
                <a:effectLst/>
                <a:latin typeface="Bookman Old Style" panose="02050604050505020204" pitchFamily="18" charset="0"/>
                <a:ea typeface="Bookman Old Style" panose="02050604050505020204" pitchFamily="18" charset="0"/>
                <a:cs typeface="Bookman Old Style" panose="02050604050505020204" pitchFamily="18" charset="0"/>
              </a:endParaRPr>
            </a:p>
          </p:txBody>
        </p:sp>
        <p:sp>
          <p:nvSpPr>
            <p:cNvPr id="11" name="Rectangle 10"/>
            <p:cNvSpPr/>
            <p:nvPr/>
          </p:nvSpPr>
          <p:spPr>
            <a:xfrm>
              <a:off x="2612390" y="0"/>
              <a:ext cx="149316" cy="416222"/>
            </a:xfrm>
            <a:prstGeom prst="rect">
              <a:avLst/>
            </a:prstGeom>
            <a:ln>
              <a:noFill/>
            </a:ln>
          </p:spPr>
          <p:txBody>
            <a:bodyPr lIns="0" tIns="0" rIns="0" bIns="0" rtlCol="0">
              <a:noAutofit/>
            </a:bodyPr>
            <a:lstStyle/>
            <a:p>
              <a:pPr marL="0" marR="0" indent="0" algn="l">
                <a:lnSpc>
                  <a:spcPct val="115000"/>
                </a:lnSpc>
                <a:spcBef>
                  <a:spcPts val="0"/>
                </a:spcBef>
                <a:spcAft>
                  <a:spcPts val="0"/>
                </a:spcAft>
              </a:pPr>
              <a:r>
                <a:rPr lang="en-US" sz="2600" b="1">
                  <a:effectLst/>
                  <a:latin typeface="Bookman Old Style" panose="02050604050505020204" pitchFamily="18" charset="0"/>
                  <a:ea typeface="Bookman Old Style" panose="02050604050505020204" pitchFamily="18" charset="0"/>
                  <a:cs typeface="Bookman Old Style" panose="02050604050505020204" pitchFamily="18" charset="0"/>
                </a:rPr>
                <a:t> </a:t>
              </a:r>
              <a:endParaRPr lang="en-US" sz="1100">
                <a:effectLst/>
                <a:latin typeface="Bookman Old Style" panose="02050604050505020204" pitchFamily="18" charset="0"/>
                <a:ea typeface="Bookman Old Style" panose="02050604050505020204" pitchFamily="18" charset="0"/>
                <a:cs typeface="Bookman Old Style" panose="02050604050505020204" pitchFamily="18" charset="0"/>
              </a:endParaRPr>
            </a:p>
          </p:txBody>
        </p:sp>
        <p:sp>
          <p:nvSpPr>
            <p:cNvPr id="12" name="Rectangle 11"/>
            <p:cNvSpPr/>
            <p:nvPr/>
          </p:nvSpPr>
          <p:spPr>
            <a:xfrm>
              <a:off x="2724150" y="0"/>
              <a:ext cx="2686379" cy="416222"/>
            </a:xfrm>
            <a:prstGeom prst="rect">
              <a:avLst/>
            </a:prstGeom>
            <a:ln>
              <a:noFill/>
            </a:ln>
          </p:spPr>
          <p:txBody>
            <a:bodyPr lIns="0" tIns="0" rIns="0" bIns="0" rtlCol="0">
              <a:noAutofit/>
            </a:bodyPr>
            <a:lstStyle/>
            <a:p>
              <a:pPr marL="0" marR="0" indent="0" algn="l">
                <a:lnSpc>
                  <a:spcPct val="115000"/>
                </a:lnSpc>
                <a:spcBef>
                  <a:spcPts val="0"/>
                </a:spcBef>
                <a:spcAft>
                  <a:spcPts val="0"/>
                </a:spcAft>
              </a:pPr>
              <a:r>
                <a:rPr lang="en-US" sz="2600" b="1" dirty="0">
                  <a:effectLst/>
                  <a:latin typeface="Bookman Old Style" panose="02050604050505020204" pitchFamily="18" charset="0"/>
                  <a:ea typeface="Bookman Old Style" panose="02050604050505020204" pitchFamily="18" charset="0"/>
                  <a:cs typeface="Bookman Old Style" panose="02050604050505020204" pitchFamily="18" charset="0"/>
                </a:rPr>
                <a:t>Module 13: </a:t>
              </a:r>
              <a:endParaRPr lang="en-US" sz="1100" dirty="0">
                <a:effectLst/>
                <a:latin typeface="Bookman Old Style" panose="02050604050505020204" pitchFamily="18" charset="0"/>
                <a:ea typeface="Bookman Old Style" panose="02050604050505020204" pitchFamily="18" charset="0"/>
                <a:cs typeface="Bookman Old Style" panose="02050604050505020204" pitchFamily="18" charset="0"/>
              </a:endParaRPr>
            </a:p>
          </p:txBody>
        </p:sp>
        <p:sp>
          <p:nvSpPr>
            <p:cNvPr id="13" name="Rectangle 12"/>
            <p:cNvSpPr/>
            <p:nvPr/>
          </p:nvSpPr>
          <p:spPr>
            <a:xfrm>
              <a:off x="4746625" y="0"/>
              <a:ext cx="149316" cy="416222"/>
            </a:xfrm>
            <a:prstGeom prst="rect">
              <a:avLst/>
            </a:prstGeom>
            <a:ln>
              <a:noFill/>
            </a:ln>
          </p:spPr>
          <p:txBody>
            <a:bodyPr lIns="0" tIns="0" rIns="0" bIns="0" rtlCol="0">
              <a:noAutofit/>
            </a:bodyPr>
            <a:lstStyle/>
            <a:p>
              <a:pPr marL="0" marR="0" indent="0" algn="l">
                <a:lnSpc>
                  <a:spcPct val="115000"/>
                </a:lnSpc>
                <a:spcBef>
                  <a:spcPts val="0"/>
                </a:spcBef>
                <a:spcAft>
                  <a:spcPts val="0"/>
                </a:spcAft>
              </a:pPr>
              <a:r>
                <a:rPr lang="en-US" sz="2600" b="1">
                  <a:effectLst/>
                  <a:latin typeface="Bookman Old Style" panose="02050604050505020204" pitchFamily="18" charset="0"/>
                  <a:ea typeface="Bookman Old Style" panose="02050604050505020204" pitchFamily="18" charset="0"/>
                  <a:cs typeface="Bookman Old Style" panose="02050604050505020204" pitchFamily="18" charset="0"/>
                </a:rPr>
                <a:t> </a:t>
              </a:r>
              <a:endParaRPr lang="en-US" sz="1100">
                <a:effectLst/>
                <a:latin typeface="Bookman Old Style" panose="02050604050505020204" pitchFamily="18" charset="0"/>
                <a:ea typeface="Bookman Old Style" panose="02050604050505020204" pitchFamily="18" charset="0"/>
                <a:cs typeface="Bookman Old Style" panose="02050604050505020204" pitchFamily="18" charset="0"/>
              </a:endParaRPr>
            </a:p>
          </p:txBody>
        </p:sp>
        <p:sp>
          <p:nvSpPr>
            <p:cNvPr id="14" name="Rectangle 13"/>
            <p:cNvSpPr/>
            <p:nvPr/>
          </p:nvSpPr>
          <p:spPr>
            <a:xfrm>
              <a:off x="25718" y="418973"/>
              <a:ext cx="6998550" cy="416221"/>
            </a:xfrm>
            <a:prstGeom prst="rect">
              <a:avLst/>
            </a:prstGeom>
            <a:ln>
              <a:noFill/>
            </a:ln>
          </p:spPr>
          <p:txBody>
            <a:bodyPr lIns="0" tIns="0" rIns="0" bIns="0" rtlCol="0">
              <a:noAutofit/>
            </a:bodyPr>
            <a:lstStyle/>
            <a:p>
              <a:pPr marL="0" marR="0" indent="0" algn="l">
                <a:lnSpc>
                  <a:spcPct val="115000"/>
                </a:lnSpc>
                <a:spcBef>
                  <a:spcPts val="0"/>
                </a:spcBef>
                <a:spcAft>
                  <a:spcPts val="0"/>
                </a:spcAft>
              </a:pPr>
              <a:r>
                <a:rPr lang="en-US" sz="2600" b="1" dirty="0">
                  <a:effectLst/>
                  <a:latin typeface="Bookman Old Style" panose="02050604050505020204" pitchFamily="18" charset="0"/>
                  <a:ea typeface="Bookman Old Style" panose="02050604050505020204" pitchFamily="18" charset="0"/>
                  <a:cs typeface="Bookman Old Style" panose="02050604050505020204" pitchFamily="18" charset="0"/>
                </a:rPr>
                <a:t>Motion Information and Media</a:t>
              </a:r>
              <a:endParaRPr lang="en-US" sz="1100" dirty="0">
                <a:effectLst/>
                <a:latin typeface="Bookman Old Style" panose="02050604050505020204" pitchFamily="18" charset="0"/>
                <a:ea typeface="Bookman Old Style" panose="02050604050505020204" pitchFamily="18" charset="0"/>
                <a:cs typeface="Bookman Old Style" panose="02050604050505020204" pitchFamily="18" charset="0"/>
              </a:endParaRPr>
            </a:p>
          </p:txBody>
        </p:sp>
        <p:sp>
          <p:nvSpPr>
            <p:cNvPr id="15" name="Rectangle 14"/>
            <p:cNvSpPr/>
            <p:nvPr/>
          </p:nvSpPr>
          <p:spPr>
            <a:xfrm>
              <a:off x="5290185" y="418973"/>
              <a:ext cx="149317" cy="416221"/>
            </a:xfrm>
            <a:prstGeom prst="rect">
              <a:avLst/>
            </a:prstGeom>
            <a:ln>
              <a:noFill/>
            </a:ln>
          </p:spPr>
          <p:txBody>
            <a:bodyPr lIns="0" tIns="0" rIns="0" bIns="0" rtlCol="0">
              <a:noAutofit/>
            </a:bodyPr>
            <a:lstStyle/>
            <a:p>
              <a:pPr marL="0" marR="0" indent="0" algn="l">
                <a:lnSpc>
                  <a:spcPct val="115000"/>
                </a:lnSpc>
                <a:spcBef>
                  <a:spcPts val="0"/>
                </a:spcBef>
                <a:spcAft>
                  <a:spcPts val="0"/>
                </a:spcAft>
              </a:pPr>
              <a:r>
                <a:rPr lang="en-US" sz="2600" b="1">
                  <a:effectLst/>
                  <a:latin typeface="Bookman Old Style" panose="02050604050505020204" pitchFamily="18" charset="0"/>
                  <a:ea typeface="Bookman Old Style" panose="02050604050505020204" pitchFamily="18" charset="0"/>
                  <a:cs typeface="Bookman Old Style" panose="02050604050505020204" pitchFamily="18" charset="0"/>
                </a:rPr>
                <a:t> </a:t>
              </a:r>
              <a:endParaRPr lang="en-US" sz="1100">
                <a:effectLst/>
                <a:latin typeface="Bookman Old Style" panose="02050604050505020204" pitchFamily="18" charset="0"/>
                <a:ea typeface="Bookman Old Style" panose="02050604050505020204" pitchFamily="18" charset="0"/>
                <a:cs typeface="Bookman Old Style" panose="02050604050505020204" pitchFamily="18" charset="0"/>
              </a:endParaRPr>
            </a:p>
          </p:txBody>
        </p:sp>
        <p:sp>
          <p:nvSpPr>
            <p:cNvPr id="16" name="Rectangle 15"/>
            <p:cNvSpPr/>
            <p:nvPr/>
          </p:nvSpPr>
          <p:spPr>
            <a:xfrm>
              <a:off x="91757" y="884006"/>
              <a:ext cx="41991" cy="189248"/>
            </a:xfrm>
            <a:prstGeom prst="rect">
              <a:avLst/>
            </a:prstGeom>
            <a:ln>
              <a:noFill/>
            </a:ln>
          </p:spPr>
          <p:txBody>
            <a:bodyPr lIns="0" tIns="0" rIns="0" bIns="0" rtlCol="0">
              <a:noAutofit/>
            </a:bodyPr>
            <a:lstStyle/>
            <a:p>
              <a:pPr marL="0" marR="0" indent="0" algn="l">
                <a:lnSpc>
                  <a:spcPct val="115000"/>
                </a:lnSpc>
                <a:spcBef>
                  <a:spcPts val="0"/>
                </a:spcBef>
                <a:spcAft>
                  <a:spcPts val="0"/>
                </a:spcAft>
              </a:pPr>
              <a:r>
                <a:rPr lang="en-US" sz="1100">
                  <a:effectLst/>
                  <a:latin typeface="Calibri" panose="020F0502020204030204" pitchFamily="34" charset="0"/>
                  <a:ea typeface="Calibri" panose="020F0502020204030204" pitchFamily="34" charset="0"/>
                  <a:cs typeface="Bookman Old Style" panose="02050604050505020204" pitchFamily="18" charset="0"/>
                </a:rPr>
                <a:t> </a:t>
              </a:r>
              <a:endParaRPr lang="en-US" sz="1100">
                <a:effectLst/>
                <a:latin typeface="Bookman Old Style" panose="02050604050505020204" pitchFamily="18" charset="0"/>
                <a:ea typeface="Bookman Old Style" panose="02050604050505020204" pitchFamily="18" charset="0"/>
                <a:cs typeface="Bookman Old Style" panose="02050604050505020204" pitchFamily="18" charset="0"/>
              </a:endParaRPr>
            </a:p>
          </p:txBody>
        </p:sp>
        <p:pic>
          <p:nvPicPr>
            <p:cNvPr id="18" name="Picture 17"/>
            <p:cNvPicPr/>
            <p:nvPr/>
          </p:nvPicPr>
          <p:blipFill>
            <a:blip r:embed="rId2"/>
            <a:stretch>
              <a:fillRect/>
            </a:stretch>
          </p:blipFill>
          <p:spPr>
            <a:xfrm>
              <a:off x="1756410" y="4224741"/>
              <a:ext cx="1792605" cy="1162685"/>
            </a:xfrm>
            <a:prstGeom prst="rect">
              <a:avLst/>
            </a:prstGeom>
          </p:spPr>
        </p:pic>
      </p:grpSp>
      <p:sp>
        <p:nvSpPr>
          <p:cNvPr id="7" name="Rectangle 16"/>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17"/>
          <p:cNvSpPr>
            <a:spLocks noChangeArrowheads="1"/>
          </p:cNvSpPr>
          <p:nvPr/>
        </p:nvSpPr>
        <p:spPr bwMode="auto">
          <a:xfrm>
            <a:off x="0" y="2725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1" name="Rectangle 27"/>
          <p:cNvSpPr>
            <a:spLocks noChangeArrowheads="1"/>
          </p:cNvSpPr>
          <p:nvPr/>
        </p:nvSpPr>
        <p:spPr bwMode="auto">
          <a:xfrm>
            <a:off x="0" y="7998138"/>
            <a:ext cx="5250155"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500" b="1" i="0" u="none" strike="noStrike" cap="none" normalizeH="0" baseline="0">
              <a:ln>
                <a:noFill/>
              </a:ln>
              <a:effectLst/>
              <a:latin typeface="Arial" panose="020B0604020202020204" pitchFamily="34" charset="0"/>
              <a:ea typeface="Arial" panose="020B0604020202020204" pitchFamily="34" charset="0"/>
              <a:cs typeface="Bookman Old Style" panose="020506040505050202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500" b="1" i="0" u="none" strike="noStrike" cap="none" normalizeH="0" baseline="0">
                <a:ln>
                  <a:noFill/>
                </a:ln>
                <a:effectLst/>
                <a:latin typeface="Arial" panose="020B0604020202020204" pitchFamily="34" charset="0"/>
                <a:ea typeface="Arial" panose="020B0604020202020204" pitchFamily="34" charset="0"/>
                <a:cs typeface="Bookman Old Style" panose="02050604050505020204" pitchFamily="18" charset="0"/>
              </a:rPr>
              <a:t>Department of Education  •  Republic of the Philippines</a:t>
            </a:r>
            <a:r>
              <a:rPr kumimoji="0" lang="en-US" sz="1100" b="0" i="0" u="none" strike="noStrike" cap="none" normalizeH="0" baseline="0">
                <a:ln>
                  <a:noFill/>
                </a:ln>
                <a:effectLst/>
                <a:latin typeface="Arial" panose="020B0604020202020204" pitchFamily="34" charset="0"/>
                <a:ea typeface="Bookman Old Style" panose="02050604050505020204" pitchFamily="18" charset="0"/>
                <a:cs typeface="Bookman Old Style" panose="02050604050505020204" pitchFamily="18" charset="0"/>
              </a:rPr>
              <a:t> </a:t>
            </a:r>
            <a:endParaRPr kumimoji="0" lang="en-US" sz="800" b="0" i="0" u="none" strike="noStrike" cap="none" normalizeH="0" baseline="0">
              <a:ln>
                <a:noFill/>
              </a:ln>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100" b="1" i="0" u="none" strike="noStrike" cap="none" normalizeH="0" baseline="0">
                <a:ln>
                  <a:noFill/>
                </a:ln>
                <a:effectLst/>
                <a:latin typeface="Arial" panose="020B0604020202020204" pitchFamily="34" charset="0"/>
                <a:ea typeface="Arial" panose="020B0604020202020204" pitchFamily="34" charset="0"/>
                <a:cs typeface="Bookman Old Style" panose="02050604050505020204" pitchFamily="18" charset="0"/>
              </a:rPr>
              <a:t>Media and Information Literacy – Grade 12 </a:t>
            </a:r>
            <a:endParaRPr kumimoji="0" lang="en-US" sz="1800" b="0" i="0" u="none" strike="noStrike" cap="none" normalizeH="0" baseline="0">
              <a:ln>
                <a:noFill/>
              </a:ln>
              <a:effectLst/>
              <a:latin typeface="Arial" panose="020B0604020202020204" pitchFamily="34" charset="0"/>
            </a:endParaRPr>
          </a:p>
        </p:txBody>
      </p:sp>
      <p:sp>
        <p:nvSpPr>
          <p:cNvPr id="22" name="Rectangle 21"/>
          <p:cNvSpPr/>
          <p:nvPr/>
        </p:nvSpPr>
        <p:spPr>
          <a:xfrm>
            <a:off x="9508742" y="53250"/>
            <a:ext cx="1523486" cy="1200329"/>
          </a:xfrm>
          <a:prstGeom prst="rect">
            <a:avLst/>
          </a:prstGeom>
        </p:spPr>
        <p:txBody>
          <a:bodyPr wrap="square">
            <a:spAutoFit/>
          </a:bodyPr>
          <a:lstStyle/>
          <a:p>
            <a:r>
              <a:rPr lang="en-US" sz="7200" dirty="0"/>
              <a:t>12</a:t>
            </a:r>
          </a:p>
        </p:txBody>
      </p:sp>
      <p:sp>
        <p:nvSpPr>
          <p:cNvPr id="23" name="Rectangle 22"/>
          <p:cNvSpPr/>
          <p:nvPr/>
        </p:nvSpPr>
        <p:spPr>
          <a:xfrm>
            <a:off x="3797837" y="6372597"/>
            <a:ext cx="5271828" cy="369332"/>
          </a:xfrm>
          <a:prstGeom prst="rect">
            <a:avLst/>
          </a:prstGeom>
        </p:spPr>
        <p:txBody>
          <a:bodyPr wrap="none">
            <a:spAutoFit/>
          </a:bodyPr>
          <a:lstStyle/>
          <a:p>
            <a:r>
              <a:rPr lang="en-US" dirty="0"/>
              <a:t>Department of Education • Republic of the Philippines</a:t>
            </a:r>
          </a:p>
        </p:txBody>
      </p:sp>
      <p:pic>
        <p:nvPicPr>
          <p:cNvPr id="1026" name="Picture 2" descr="Motion, Information and Media by Edwin Valde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1436" y="1974980"/>
            <a:ext cx="4263309" cy="2398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37197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nodePh="1">
                                  <p:stCondLst>
                                    <p:cond delay="0"/>
                                  </p:stCondLst>
                                  <p:endCondLst>
                                    <p:cond evt="begin" delay="0">
                                      <p:tn val="15"/>
                                    </p:cond>
                                  </p:end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nodePh="1">
                                  <p:stCondLst>
                                    <p:cond delay="0"/>
                                  </p:stCondLst>
                                  <p:endCondLst>
                                    <p:cond evt="begin" delay="0">
                                      <p:tn val="20"/>
                                    </p:cond>
                                  </p:endCondLst>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
                                          </p:val>
                                        </p:tav>
                                        <p:tav tm="100000">
                                          <p:val>
                                            <p:strVal val="#ppt_x"/>
                                          </p:val>
                                        </p:tav>
                                      </p:tavLst>
                                    </p:anim>
                                    <p:anim calcmode="lin" valueType="num">
                                      <p:cBhvr>
                                        <p:cTn id="24" dur="1000" fill="hold"/>
                                        <p:tgtEl>
                                          <p:spTgt spid="1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026"/>
                                        </p:tgtEl>
                                        <p:attrNameLst>
                                          <p:attrName>style.visibility</p:attrName>
                                        </p:attrNameLst>
                                      </p:cBhvr>
                                      <p:to>
                                        <p:strVal val="visible"/>
                                      </p:to>
                                    </p:set>
                                    <p:animEffect transition="in" filter="fade">
                                      <p:cBhvr>
                                        <p:cTn id="42" dur="1000"/>
                                        <p:tgtEl>
                                          <p:spTgt spid="1026"/>
                                        </p:tgtEl>
                                      </p:cBhvr>
                                    </p:animEffect>
                                    <p:anim calcmode="lin" valueType="num">
                                      <p:cBhvr>
                                        <p:cTn id="43" dur="1000" fill="hold"/>
                                        <p:tgtEl>
                                          <p:spTgt spid="1026"/>
                                        </p:tgtEl>
                                        <p:attrNameLst>
                                          <p:attrName>ppt_x</p:attrName>
                                        </p:attrNameLst>
                                      </p:cBhvr>
                                      <p:tavLst>
                                        <p:tav tm="0">
                                          <p:val>
                                            <p:strVal val="#ppt_x"/>
                                          </p:val>
                                        </p:tav>
                                        <p:tav tm="100000">
                                          <p:val>
                                            <p:strVal val="#ppt_x"/>
                                          </p:val>
                                        </p:tav>
                                      </p:tavLst>
                                    </p:anim>
                                    <p:anim calcmode="lin" valueType="num">
                                      <p:cBhvr>
                                        <p:cTn id="44"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P spid="21" grpId="0"/>
      <p:bldP spid="22"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1790" y="2899718"/>
            <a:ext cx="10131425" cy="1456267"/>
          </a:xfrm>
        </p:spPr>
        <p:txBody>
          <a:bodyPr>
            <a:noAutofit/>
          </a:bodyPr>
          <a:lstStyle/>
          <a:p>
            <a:r>
              <a:rPr lang="en-US" sz="4000" b="1" dirty="0">
                <a:solidFill>
                  <a:schemeClr val="accent6"/>
                </a:solidFill>
                <a:latin typeface="Bahnschrift Condensed" panose="020B0502040204020203" pitchFamily="34" charset="0"/>
                <a:hlinkClick r:id="rId2"/>
              </a:rPr>
              <a:t>•A form of</a:t>
            </a:r>
            <a:r>
              <a:rPr lang="en-US" sz="4000" dirty="0">
                <a:latin typeface="Bahnschrift Condensed" panose="020B0502040204020203" pitchFamily="34" charset="0"/>
              </a:rPr>
              <a:t> media that has the appearance of moving text and graphics on a display. Its purpose is to communicate information in multiple ways •Motion media in essence is visual media that gives the appearance of movement. •Motion media can be a collection of graphics, footage, videos. It is combined with audio, text, and/or interactive content to create multimedia.</a:t>
            </a:r>
            <a:br>
              <a:rPr lang="en-US" sz="4000" dirty="0">
                <a:latin typeface="Bahnschrift Condensed" panose="020B0502040204020203" pitchFamily="34" charset="0"/>
              </a:rPr>
            </a:br>
            <a:endParaRPr lang="en-US" sz="4000" dirty="0">
              <a:latin typeface="Bahnschrift Condensed" panose="020B0502040204020203" pitchFamily="34" charset="0"/>
            </a:endParaRPr>
          </a:p>
        </p:txBody>
      </p:sp>
    </p:spTree>
    <p:extLst>
      <p:ext uri="{BB962C8B-B14F-4D97-AF65-F5344CB8AC3E}">
        <p14:creationId xmlns:p14="http://schemas.microsoft.com/office/powerpoint/2010/main" val="1490280556"/>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2893" y="2578443"/>
            <a:ext cx="10131425" cy="1456267"/>
          </a:xfrm>
        </p:spPr>
        <p:txBody>
          <a:bodyPr>
            <a:noAutofit/>
          </a:bodyPr>
          <a:lstStyle/>
          <a:p>
            <a:r>
              <a:rPr lang="en-US" sz="2800" dirty="0">
                <a:latin typeface="Bahnschrift Condensed" panose="020B0502040204020203" pitchFamily="34" charset="0"/>
              </a:rPr>
              <a:t/>
            </a:r>
            <a:br>
              <a:rPr lang="en-US" sz="2800" dirty="0">
                <a:latin typeface="Bahnschrift Condensed" panose="020B0502040204020203" pitchFamily="34" charset="0"/>
              </a:rPr>
            </a:br>
            <a:r>
              <a:rPr lang="en-US" sz="2800" b="1" dirty="0">
                <a:latin typeface="Bahnschrift Condensed" panose="020B0502040204020203" pitchFamily="34" charset="0"/>
                <a:hlinkClick r:id="rId2"/>
              </a:rPr>
              <a:t>• IT COMMUNICATES</a:t>
            </a:r>
            <a:r>
              <a:rPr lang="en-US" sz="2800" dirty="0">
                <a:latin typeface="Bahnschrift Condensed" panose="020B0502040204020203" pitchFamily="34" charset="0"/>
              </a:rPr>
              <a:t> MESSAGE TO LARGE, HETEROGENEOUS, AND ANONYMOUS AUDIENCES. • IT COMMUNICATES THE SAME MESSAGE TO MASS AUDIENCES SIMULTANEOUSLY, SOMETIMES IN PUBLIC, OTHER TIMES IN PRIVATE. • IT EMBODIES MESSAGES THAT ARE USUALLY IMPERSONAL AND TRANSITORY. • IT IS MULTI-SENSORY SUCH THAT THE AUDIENCE’S SIGHT AND HEARING ARE </a:t>
            </a:r>
            <a:r>
              <a:rPr lang="en-US" sz="2800" dirty="0" smtClean="0">
                <a:latin typeface="Bahnschrift Condensed" panose="020B0502040204020203" pitchFamily="34" charset="0"/>
              </a:rPr>
              <a:t>STIMULATED IN CONCERT. SUCH A COMBINATION OF SENSORY STIMULI FORMS A COMPLEX SYNERGISM THAT CAN SIGNIFICANTLY ENHANCE COMMUNICATION. THIS POWERFUL DOUBLE-BARRELED COMBINATION OF DUAL-SENSE STIMULATION CONTRIBUTES IN LARGE MEASURE TO THE COMPELLING INFLUENCE OF MOTION MEDIA. • </a:t>
            </a:r>
            <a:r>
              <a:rPr lang="en-US" sz="2800" dirty="0">
                <a:latin typeface="Bahnschrift Condensed" panose="020B0502040204020203" pitchFamily="34" charset="0"/>
              </a:rPr>
              <a:t>IT IS A FORMAL, AUTHORITATIVE CHANNEL OF COMMUNICATION. ACCORDINGLY, ITS POWER IN INFORMING AND ENTERTAINING LIES IN THE COMMUNICATOR’S ABILITY TO CONTROL VISUAL AND AURAL STIMULI. • IT IS INSTRUMENTAL IN BEHAVIOR AND ATTITUDE MODIFICATION – THAT IS, ATTITUDE FORMATION, CHANGE, CONSERVATION, AND CANALIZATION (DIRECTING A PERFORMED ATTITUDE TO A NEW DIRECTION) • IT CONFERS STATUS UPON ISSUES, PERSONS, ORGANIZATIONS, OR SOCIAL MOVEMENTS.</a:t>
            </a:r>
            <a:br>
              <a:rPr lang="en-US" sz="2800" dirty="0">
                <a:latin typeface="Bahnschrift Condensed" panose="020B0502040204020203" pitchFamily="34" charset="0"/>
              </a:rPr>
            </a:br>
            <a:endParaRPr lang="en-US" sz="2800" dirty="0">
              <a:latin typeface="Bahnschrift Condensed" panose="020B0502040204020203" pitchFamily="34" charset="0"/>
            </a:endParaRPr>
          </a:p>
        </p:txBody>
      </p:sp>
    </p:spTree>
    <p:extLst>
      <p:ext uri="{BB962C8B-B14F-4D97-AF65-F5344CB8AC3E}">
        <p14:creationId xmlns:p14="http://schemas.microsoft.com/office/powerpoint/2010/main" val="2263227561"/>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2603158"/>
            <a:ext cx="10131425" cy="1456267"/>
          </a:xfrm>
        </p:spPr>
        <p:txBody>
          <a:bodyPr>
            <a:noAutofit/>
          </a:bodyPr>
          <a:lstStyle/>
          <a:p>
            <a:r>
              <a:rPr lang="en-US" sz="4800" b="1" dirty="0">
                <a:latin typeface="Bahnschrift Condensed" panose="020B0502040204020203" pitchFamily="34" charset="0"/>
                <a:hlinkClick r:id="rId2"/>
              </a:rPr>
              <a:t>VIDEO FORMAT/VIDEO CODEC •MOTION</a:t>
            </a:r>
            <a:r>
              <a:rPr lang="en-US" sz="4800" dirty="0">
                <a:latin typeface="Bahnschrift Condensed" panose="020B0502040204020203" pitchFamily="34" charset="0"/>
              </a:rPr>
              <a:t> MEDIA USE LARGE RESOURCES. CODECS COMPRESSES AND DECOMPRESSES VIDEO FILES. EXAMPLES: </a:t>
            </a:r>
            <a:r>
              <a:rPr lang="en-US" sz="4800" dirty="0" smtClean="0">
                <a:latin typeface="Bahnschrift Condensed" panose="020B0502040204020203" pitchFamily="34" charset="0"/>
              </a:rPr>
              <a:t>3GP, MPG, MP4</a:t>
            </a:r>
            <a:r>
              <a:rPr lang="en-US" sz="4800" dirty="0">
                <a:latin typeface="Bahnschrift Condensed" panose="020B0502040204020203" pitchFamily="34" charset="0"/>
              </a:rPr>
              <a:t/>
            </a:r>
            <a:br>
              <a:rPr lang="en-US" sz="4800" dirty="0">
                <a:latin typeface="Bahnschrift Condensed" panose="020B0502040204020203" pitchFamily="34" charset="0"/>
              </a:rPr>
            </a:br>
            <a:endParaRPr lang="en-US" sz="4800" dirty="0">
              <a:latin typeface="Bahnschrift Condensed" panose="020B0502040204020203" pitchFamily="34" charset="0"/>
            </a:endParaRPr>
          </a:p>
        </p:txBody>
      </p:sp>
      <p:sp>
        <p:nvSpPr>
          <p:cNvPr id="4" name="AutoShape 2" descr="C:\Users\Administrator\Downloads\motion-information-and-media-1-2048.webp"/>
          <p:cNvSpPr>
            <a:spLocks noChangeAspect="1" noChangeArrowheads="1"/>
          </p:cNvSpPr>
          <p:nvPr/>
        </p:nvSpPr>
        <p:spPr bwMode="auto">
          <a:xfrm>
            <a:off x="155575" y="-144463"/>
            <a:ext cx="4877744" cy="487776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187208404"/>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946" y="2619633"/>
            <a:ext cx="10131425" cy="1456267"/>
          </a:xfrm>
        </p:spPr>
        <p:txBody>
          <a:bodyPr>
            <a:noAutofit/>
          </a:bodyPr>
          <a:lstStyle/>
          <a:p>
            <a:r>
              <a:rPr lang="en-US" b="1" dirty="0">
                <a:latin typeface="Bahnschrift Condensed" panose="020B0502040204020203" pitchFamily="34" charset="0"/>
                <a:hlinkClick r:id="rId2"/>
              </a:rPr>
              <a:t>3GP •THE 3GP (THIRD</a:t>
            </a:r>
            <a:r>
              <a:rPr lang="en-US" dirty="0">
                <a:latin typeface="Bahnschrift Condensed" panose="020B0502040204020203" pitchFamily="34" charset="0"/>
              </a:rPr>
              <a:t> GENERATION PARTNERSHIP) VIDEO CONTAINER FORMAT WAS DEVELOPED WITH THE INTENTION TO SAVE ON DISK SPACE, BANDWIDTH, AND DATA USAGE, WHICH IS WHY THEY'RE OFTEN SEEN CREATED FROM, AND TRANSFERRED BETWEEN, MOBILE DEVICES. •THE MAIN ADVANTAGE OF 3GP FORMAT IS THAT IT IS SMALL IN SIZE. THIS IS BENEFICIAL ESPECIALLY FOR USERS WHO FREQUENTLY SAVE AND WATCH VIDEO FILES ON THEIR SMARTPHONES. AND DUE TO ITS SMALL FOOTPRINT, UPLOADING OR DOWNLOADING A VIDEO IN 3GP FORMAT WILL ONLY TAKE SECONDS TO MINUTES DEPENDING ON THE FILE SIZE.</a:t>
            </a:r>
            <a:br>
              <a:rPr lang="en-US" dirty="0">
                <a:latin typeface="Bahnschrift Condensed" panose="020B0502040204020203" pitchFamily="34" charset="0"/>
              </a:rPr>
            </a:br>
            <a:endParaRPr lang="en-US" dirty="0">
              <a:latin typeface="Bahnschrift Condensed" panose="020B0502040204020203" pitchFamily="34" charset="0"/>
            </a:endParaRPr>
          </a:p>
        </p:txBody>
      </p:sp>
    </p:spTree>
    <p:extLst>
      <p:ext uri="{BB962C8B-B14F-4D97-AF65-F5344CB8AC3E}">
        <p14:creationId xmlns:p14="http://schemas.microsoft.com/office/powerpoint/2010/main" val="3993645811"/>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364" y="2561968"/>
            <a:ext cx="10131425" cy="1456267"/>
          </a:xfrm>
        </p:spPr>
        <p:txBody>
          <a:bodyPr>
            <a:noAutofit/>
          </a:bodyPr>
          <a:lstStyle/>
          <a:p>
            <a:r>
              <a:rPr lang="en-US" b="1" dirty="0">
                <a:latin typeface="Bahnschrift Condensed" panose="020B0502040204020203" pitchFamily="34" charset="0"/>
                <a:hlinkClick r:id="rId2"/>
              </a:rPr>
              <a:t>MPG •MPG IS A</a:t>
            </a:r>
            <a:r>
              <a:rPr lang="en-US" dirty="0">
                <a:latin typeface="Bahnschrift Condensed" panose="020B0502040204020203" pitchFamily="34" charset="0"/>
              </a:rPr>
              <a:t> FILE EXTENSION FOR AN MPEG ANIMATION IN THE MPEG-1 OR MPEG-2 CODEC. MPEG-1 WAS DESIGNED FOR CODING PROGRESSIVE VIDEO AT BIT RATES OF ABOUT 1.5 MILLION BITS PER SECOND. IT WAS DESIGNED SPECIFICALLY FOR VIDEO-CD AND CD-I MEDIA. MPEG-1 AUDIO LAYER-3 (MP3) HAS ALSO EVOLVED FROM EARLY MPEG WORK. •MPEG-2 WAS DESIGNED FOR CODING INTERLACED IMAGES AT BIT RATES ABOVE 4 MILLION BITS PER SECOND. MPEG-2 IS USED FOR DIGITAL TV BROADCAST AND DVD. AN MPEG-2 PLAYER CAN HANDLE MPEG-1 DATA AS WELL.</a:t>
            </a:r>
            <a:br>
              <a:rPr lang="en-US" dirty="0">
                <a:latin typeface="Bahnschrift Condensed" panose="020B0502040204020203" pitchFamily="34" charset="0"/>
              </a:rPr>
            </a:br>
            <a:endParaRPr lang="en-US" dirty="0">
              <a:latin typeface="Bahnschrift Condensed" panose="020B0502040204020203" pitchFamily="34" charset="0"/>
            </a:endParaRPr>
          </a:p>
        </p:txBody>
      </p:sp>
    </p:spTree>
    <p:extLst>
      <p:ext uri="{BB962C8B-B14F-4D97-AF65-F5344CB8AC3E}">
        <p14:creationId xmlns:p14="http://schemas.microsoft.com/office/powerpoint/2010/main" val="1763464702"/>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6990" y="2842053"/>
            <a:ext cx="10131425" cy="1456267"/>
          </a:xfrm>
        </p:spPr>
        <p:txBody>
          <a:bodyPr>
            <a:normAutofit fontScale="90000"/>
          </a:bodyPr>
          <a:lstStyle/>
          <a:p>
            <a:r>
              <a:rPr lang="en-US" b="1" dirty="0">
                <a:latin typeface="Bahnschrift Condensed" panose="020B0502040204020203" pitchFamily="34" charset="0"/>
                <a:hlinkClick r:id="rId2"/>
              </a:rPr>
              <a:t>MP4 • MP4 IS</a:t>
            </a:r>
            <a:r>
              <a:rPr lang="en-US" dirty="0">
                <a:latin typeface="Bahnschrift Condensed" panose="020B0502040204020203" pitchFamily="34" charset="0"/>
              </a:rPr>
              <a:t> A FILE FORMAT CREATED BY THE MOVING PICTURE EXPERTS GROUP (MPEG) AS A MULTIMEDIA CONTAINER FORMAT DESIGNED TO STORE AUDIOVISUAL DATA. THE MP4 IS LARGELY REPLACING EARLIER MULTIMEDIA FILE FORMATS, AND CREATING SOME CHANGES IN THE WAY THAT VENDORS SELL AUDIOVISUAL FILES TO THE PUBLIC. • MP4 FILE FORMAT, ALSO COMMONLY KNOWN AS MPEG-4 PART 14 OR MPEG-4 AVC (ADVANCED VIDEO CODING), IS A MULTIMEDIA FILE FORMAT USED TO DIGITALLY STORE AUDIO AND VIDEO FILES. MP4 FILE FORMAT IS ALSO USED FOR VIDEO STREAMING OVER THE INTERNET. MP4 FILE FORMAT IS BASICALLY A CONTAINER WHICH HOLDS AUDIO AND VIDEO FILES THAT ARE DIGITALLY ENCODED. MP4 FILE FORMAT HAS ONLY ONE OFFICIAL FILE EXTENSION, I.E., .MP4. THERE ARE TWO UNOFFICIAL FILE EXTENSIONS, AS WELL, NAMELY .M4A, WHICH IS AUDIO ONLY, AND .M4P, WHICH STANDS FOR THE PROTECTED MP4 FILE FORMAT.</a:t>
            </a:r>
            <a:br>
              <a:rPr lang="en-US" dirty="0">
                <a:latin typeface="Bahnschrift Condensed" panose="020B0502040204020203" pitchFamily="34" charset="0"/>
              </a:rPr>
            </a:br>
            <a:endParaRPr lang="en-US" dirty="0">
              <a:latin typeface="Bahnschrift Condensed" panose="020B0502040204020203" pitchFamily="34" charset="0"/>
            </a:endParaRPr>
          </a:p>
        </p:txBody>
      </p:sp>
    </p:spTree>
    <p:extLst>
      <p:ext uri="{BB962C8B-B14F-4D97-AF65-F5344CB8AC3E}">
        <p14:creationId xmlns:p14="http://schemas.microsoft.com/office/powerpoint/2010/main" val="321893573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952368" y="91681"/>
            <a:ext cx="10239632" cy="832920"/>
          </a:xfrm>
          <a:prstGeom prst="rect">
            <a:avLst/>
          </a:prstGeom>
        </p:spPr>
        <p:txBody>
          <a:bodyPr wrap="square">
            <a:spAutoFit/>
          </a:bodyPr>
          <a:lstStyle/>
          <a:p>
            <a:pPr marL="226060" indent="-6350">
              <a:lnSpc>
                <a:spcPct val="101000"/>
              </a:lnSpc>
              <a:spcAft>
                <a:spcPts val="190"/>
              </a:spcAft>
            </a:pPr>
            <a:r>
              <a:rPr lang="en-US" sz="2800" b="1" dirty="0">
                <a:latin typeface="Bell MT" panose="02020503060305020303" pitchFamily="18" charset="0"/>
                <a:ea typeface="Bookman Old Style" panose="02050604050505020204" pitchFamily="18" charset="0"/>
                <a:cs typeface="Bookman Old Style" panose="02050604050505020204" pitchFamily="18" charset="0"/>
              </a:rPr>
              <a:t>Motion, Motion Media, and Motion Information</a:t>
            </a:r>
            <a:r>
              <a:rPr lang="en-US" sz="2800" dirty="0">
                <a:latin typeface="Bell MT" panose="02020503060305020303" pitchFamily="18" charset="0"/>
                <a:ea typeface="Bookman Old Style" panose="02050604050505020204" pitchFamily="18" charset="0"/>
                <a:cs typeface="Bookman Old Style" panose="02050604050505020204" pitchFamily="18" charset="0"/>
              </a:rPr>
              <a:t> </a:t>
            </a:r>
          </a:p>
          <a:p>
            <a:pPr marL="635">
              <a:lnSpc>
                <a:spcPct val="101000"/>
              </a:lnSpc>
              <a:spcAft>
                <a:spcPts val="180"/>
              </a:spcAft>
            </a:pPr>
            <a:r>
              <a:rPr lang="en-US" dirty="0">
                <a:latin typeface="Bell MT" panose="02020503060305020303" pitchFamily="18" charset="0"/>
                <a:ea typeface="Bookman Old Style" panose="02050604050505020204" pitchFamily="18" charset="0"/>
                <a:cs typeface="Bookman Old Style" panose="02050604050505020204" pitchFamily="18" charset="0"/>
              </a:rPr>
              <a:t> </a:t>
            </a:r>
          </a:p>
        </p:txBody>
      </p:sp>
      <p:sp>
        <p:nvSpPr>
          <p:cNvPr id="5" name="Rectangle 4"/>
          <p:cNvSpPr/>
          <p:nvPr/>
        </p:nvSpPr>
        <p:spPr>
          <a:xfrm>
            <a:off x="0" y="924601"/>
            <a:ext cx="12192000" cy="6001643"/>
          </a:xfrm>
          <a:prstGeom prst="rect">
            <a:avLst/>
          </a:prstGeom>
        </p:spPr>
        <p:txBody>
          <a:bodyPr wrap="square">
            <a:spAutoFit/>
          </a:bodyPr>
          <a:lstStyle/>
          <a:p>
            <a:pPr marL="457200" indent="-457200">
              <a:buFont typeface="Arial" panose="020B0604020202020204" pitchFamily="34" charset="0"/>
              <a:buChar char="•"/>
            </a:pPr>
            <a:r>
              <a:rPr lang="en-US" sz="3200" b="1"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Motion</a:t>
            </a:r>
            <a:r>
              <a:rPr lang="en-US" sz="3200" dirty="0">
                <a:latin typeface="Bell MT" panose="02020503060305020303" pitchFamily="18" charset="0"/>
                <a:ea typeface="Bookman Old Style" panose="02050604050505020204" pitchFamily="18" charset="0"/>
                <a:cs typeface="Bookman Old Style" panose="02050604050505020204" pitchFamily="18" charset="0"/>
              </a:rPr>
              <a:t> is described as the act or process of moving or being moved (Oxford University, </a:t>
            </a:r>
            <a:r>
              <a:rPr lang="en-US" sz="3200" dirty="0" err="1">
                <a:latin typeface="Bell MT" panose="02020503060305020303" pitchFamily="18" charset="0"/>
                <a:ea typeface="Bookman Old Style" panose="02050604050505020204" pitchFamily="18" charset="0"/>
                <a:cs typeface="Bookman Old Style" panose="02050604050505020204" pitchFamily="18" charset="0"/>
              </a:rPr>
              <a:t>n.d.</a:t>
            </a:r>
            <a:r>
              <a:rPr lang="en-US" sz="3200" dirty="0">
                <a:latin typeface="Bell MT" panose="02020503060305020303" pitchFamily="18" charset="0"/>
                <a:ea typeface="Bookman Old Style" panose="02050604050505020204" pitchFamily="18" charset="0"/>
                <a:cs typeface="Bookman Old Style" panose="02050604050505020204" pitchFamily="18" charset="0"/>
              </a:rPr>
              <a:t>). It is the action of constantly moving from one place to the next or changing position (HarperCollins, </a:t>
            </a:r>
            <a:r>
              <a:rPr lang="en-US" sz="3200" dirty="0" err="1">
                <a:latin typeface="Bell MT" panose="02020503060305020303" pitchFamily="18" charset="0"/>
                <a:ea typeface="Bookman Old Style" panose="02050604050505020204" pitchFamily="18" charset="0"/>
                <a:cs typeface="Bookman Old Style" panose="02050604050505020204" pitchFamily="18" charset="0"/>
              </a:rPr>
              <a:t>n.d.</a:t>
            </a:r>
            <a:r>
              <a:rPr lang="en-US" sz="3200" dirty="0">
                <a:latin typeface="Bell MT" panose="02020503060305020303" pitchFamily="18" charset="0"/>
                <a:ea typeface="Bookman Old Style" panose="02050604050505020204" pitchFamily="18" charset="0"/>
                <a:cs typeface="Bookman Old Style" panose="02050604050505020204" pitchFamily="18" charset="0"/>
              </a:rPr>
              <a:t>).</a:t>
            </a:r>
          </a:p>
          <a:p>
            <a:pPr marL="457200" indent="-457200">
              <a:buFont typeface="Arial" panose="020B0604020202020204" pitchFamily="34" charset="0"/>
              <a:buChar char="•"/>
            </a:pPr>
            <a:r>
              <a:rPr lang="en-US" sz="3200" b="1"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Motion media</a:t>
            </a:r>
            <a:r>
              <a:rPr lang="en-US" sz="3200" dirty="0">
                <a:latin typeface="Bell MT" panose="02020503060305020303" pitchFamily="18" charset="0"/>
                <a:ea typeface="Bookman Old Style" panose="02050604050505020204" pitchFamily="18" charset="0"/>
                <a:cs typeface="Bookman Old Style" panose="02050604050505020204" pitchFamily="18" charset="0"/>
              </a:rPr>
              <a:t> can be defined as a media communication that provides the presence of spatial movement of texts and images. Practically, these are visual media. Aside from that, motion media are considered as collections of images and footages. These media are combined with other media, such as text and audio, to produce multimedia.</a:t>
            </a:r>
          </a:p>
          <a:p>
            <a:pPr marL="457200" indent="-457200">
              <a:buFont typeface="Arial" panose="020B0604020202020204" pitchFamily="34" charset="0"/>
              <a:buChar char="•"/>
            </a:pPr>
            <a:r>
              <a:rPr lang="en-US" sz="3200" b="1"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Motion Information</a:t>
            </a:r>
            <a:r>
              <a:rPr lang="en-US" sz="3200" dirty="0">
                <a:latin typeface="Bell MT" panose="02020503060305020303" pitchFamily="18" charset="0"/>
                <a:ea typeface="Bookman Old Style" panose="02050604050505020204" pitchFamily="18" charset="0"/>
                <a:cs typeface="Bookman Old Style" panose="02050604050505020204" pitchFamily="18" charset="0"/>
              </a:rPr>
              <a:t>, otherwise, is the file or clip that is created using motion media. Occasionally, it is utilized as a support to the visual tracking of a certain thing or object.</a:t>
            </a:r>
            <a:endParaRPr lang="en-US" sz="3200" dirty="0">
              <a:latin typeface="Bell MT" panose="02020503060305020303" pitchFamily="18" charset="0"/>
            </a:endParaRPr>
          </a:p>
        </p:txBody>
      </p:sp>
    </p:spTree>
    <p:extLst>
      <p:ext uri="{BB962C8B-B14F-4D97-AF65-F5344CB8AC3E}">
        <p14:creationId xmlns:p14="http://schemas.microsoft.com/office/powerpoint/2010/main" val="3024373636"/>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 y="0"/>
            <a:ext cx="12191999" cy="6491392"/>
          </a:xfrm>
          <a:prstGeom prst="rect">
            <a:avLst/>
          </a:prstGeom>
        </p:spPr>
        <p:txBody>
          <a:bodyPr wrap="square">
            <a:spAutoFit/>
          </a:bodyPr>
          <a:lstStyle/>
          <a:p>
            <a:pPr marL="226060" indent="-6350">
              <a:lnSpc>
                <a:spcPct val="101000"/>
              </a:lnSpc>
              <a:spcAft>
                <a:spcPts val="190"/>
              </a:spcAft>
            </a:pPr>
            <a:r>
              <a:rPr lang="en-US" sz="3200" b="1" dirty="0">
                <a:latin typeface="Bell MT" panose="02020503060305020303" pitchFamily="18" charset="0"/>
                <a:ea typeface="Bookman Old Style" panose="02050604050505020204" pitchFamily="18" charset="0"/>
                <a:cs typeface="Bookman Old Style" panose="02050604050505020204" pitchFamily="18" charset="0"/>
              </a:rPr>
              <a:t>				Characteristics of Motion Media </a:t>
            </a:r>
            <a:endParaRPr lang="en-US" sz="3200" dirty="0">
              <a:latin typeface="Bell MT" panose="02020503060305020303" pitchFamily="18" charset="0"/>
              <a:ea typeface="Bookman Old Style" panose="02050604050505020204" pitchFamily="18" charset="0"/>
              <a:cs typeface="Bookman Old Style" panose="02050604050505020204" pitchFamily="18" charset="0"/>
            </a:endParaRPr>
          </a:p>
          <a:p>
            <a:pPr marL="635">
              <a:lnSpc>
                <a:spcPct val="101000"/>
              </a:lnSpc>
              <a:spcAft>
                <a:spcPts val="200"/>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Here are some </a:t>
            </a:r>
            <a:r>
              <a:rPr lang="en-US" sz="3200"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characteristics of motion media</a:t>
            </a: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635">
              <a:lnSpc>
                <a:spcPct val="101000"/>
              </a:lnSpc>
              <a:spcAft>
                <a:spcPts val="195"/>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342900" marR="0" lvl="0" indent="-342900" algn="just" fontAlgn="base">
              <a:lnSpc>
                <a:spcPct val="101000"/>
              </a:lnSpc>
              <a:spcBef>
                <a:spcPts val="0"/>
              </a:spcBef>
              <a:spcAft>
                <a:spcPts val="385"/>
              </a:spcAft>
              <a:buClr>
                <a:srgbClr val="0000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transfer messages to many people  </a:t>
            </a:r>
          </a:p>
          <a:p>
            <a:pPr marL="342900" marR="0" lvl="0" indent="-342900" algn="just" fontAlgn="base">
              <a:lnSpc>
                <a:spcPct val="101000"/>
              </a:lnSpc>
              <a:spcBef>
                <a:spcPts val="0"/>
              </a:spcBef>
              <a:spcAft>
                <a:spcPts val="385"/>
              </a:spcAft>
              <a:buClr>
                <a:srgbClr val="0000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deliver the same message to the audience at once </a:t>
            </a:r>
          </a:p>
          <a:p>
            <a:pPr marL="342900" marR="0" lvl="0" indent="-342900" algn="just" fontAlgn="base">
              <a:lnSpc>
                <a:spcPct val="101000"/>
              </a:lnSpc>
              <a:spcBef>
                <a:spcPts val="0"/>
              </a:spcBef>
              <a:spcAft>
                <a:spcPts val="385"/>
              </a:spcAft>
              <a:buClr>
                <a:srgbClr val="0000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represent messages that are typically indifferent and temporary </a:t>
            </a:r>
          </a:p>
          <a:p>
            <a:pPr marL="342900" marR="0" lvl="0" indent="-342900" algn="just" fontAlgn="base">
              <a:lnSpc>
                <a:spcPct val="101000"/>
              </a:lnSpc>
              <a:spcBef>
                <a:spcPts val="0"/>
              </a:spcBef>
              <a:spcAft>
                <a:spcPts val="385"/>
              </a:spcAft>
              <a:buClr>
                <a:srgbClr val="0000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are multisensory </a:t>
            </a:r>
          </a:p>
          <a:p>
            <a:pPr marL="342900" marR="0" lvl="0" indent="-342900" algn="just" fontAlgn="base">
              <a:lnSpc>
                <a:spcPct val="101000"/>
              </a:lnSpc>
              <a:spcBef>
                <a:spcPts val="0"/>
              </a:spcBef>
              <a:spcAft>
                <a:spcPts val="385"/>
              </a:spcAft>
              <a:buClr>
                <a:srgbClr val="0000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are formal, influential channels of communication </a:t>
            </a:r>
          </a:p>
          <a:p>
            <a:pPr marL="342900" marR="0" lvl="0" indent="-342900" algn="just" fontAlgn="base">
              <a:lnSpc>
                <a:spcPct val="101000"/>
              </a:lnSpc>
              <a:spcBef>
                <a:spcPts val="0"/>
              </a:spcBef>
              <a:spcAft>
                <a:spcPts val="385"/>
              </a:spcAft>
              <a:buClr>
                <a:srgbClr val="0000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are contributors in behavior and attitude alteration </a:t>
            </a:r>
          </a:p>
          <a:p>
            <a:pPr marL="342900" marR="0" lvl="0" indent="-342900" algn="just" fontAlgn="base">
              <a:lnSpc>
                <a:spcPct val="101000"/>
              </a:lnSpc>
              <a:spcBef>
                <a:spcPts val="0"/>
              </a:spcBef>
              <a:spcAft>
                <a:spcPts val="385"/>
              </a:spcAft>
              <a:buClr>
                <a:srgbClr val="0000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discuss some important issues, persons, organizations, or social movements </a:t>
            </a:r>
          </a:p>
          <a:p>
            <a:pPr marL="635">
              <a:lnSpc>
                <a:spcPct val="101000"/>
              </a:lnSpc>
              <a:spcAft>
                <a:spcPts val="200"/>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endParaRPr lang="en-US" sz="3200" dirty="0">
              <a:effectLst/>
              <a:latin typeface="Bell MT" panose="02020503060305020303" pitchFamily="18" charset="0"/>
              <a:ea typeface="Bookman Old Style" panose="02050604050505020204" pitchFamily="18" charset="0"/>
              <a:cs typeface="Bookman Old Style" panose="02050604050505020204" pitchFamily="18" charset="0"/>
            </a:endParaRPr>
          </a:p>
        </p:txBody>
      </p:sp>
    </p:spTree>
    <p:extLst>
      <p:ext uri="{BB962C8B-B14F-4D97-AF65-F5344CB8AC3E}">
        <p14:creationId xmlns:p14="http://schemas.microsoft.com/office/powerpoint/2010/main" val="1805839052"/>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3614"/>
            <a:ext cx="12192000" cy="6653424"/>
          </a:xfrm>
          <a:prstGeom prst="rect">
            <a:avLst/>
          </a:prstGeom>
        </p:spPr>
        <p:txBody>
          <a:bodyPr wrap="square">
            <a:spAutoFit/>
          </a:bodyPr>
          <a:lstStyle/>
          <a:p>
            <a:pPr marL="6985" marR="0" indent="-6350" algn="just">
              <a:lnSpc>
                <a:spcPct val="101000"/>
              </a:lnSpc>
              <a:spcBef>
                <a:spcPts val="0"/>
              </a:spcBef>
              <a:spcAft>
                <a:spcPts val="385"/>
              </a:spcAft>
            </a:pPr>
            <a:r>
              <a:rPr lang="en-US" sz="3200" b="1" dirty="0">
                <a:latin typeface="Bell MT" panose="02020503060305020303" pitchFamily="18" charset="0"/>
                <a:ea typeface="Bookman Old Style" panose="02050604050505020204" pitchFamily="18" charset="0"/>
                <a:cs typeface="Bookman Old Style" panose="02050604050505020204" pitchFamily="18" charset="0"/>
              </a:rPr>
              <a:t>					Production of Motion Media</a:t>
            </a:r>
            <a:endParaRPr lang="en-US" sz="3100" dirty="0">
              <a:latin typeface="Bell MT" panose="02020503060305020303" pitchFamily="18" charset="0"/>
              <a:ea typeface="Bookman Old Style" panose="02050604050505020204" pitchFamily="18" charset="0"/>
              <a:cs typeface="Bookman Old Style" panose="02050604050505020204" pitchFamily="18" charset="0"/>
            </a:endParaRPr>
          </a:p>
          <a:p>
            <a:pPr marL="6985" marR="0" indent="-6350" algn="just">
              <a:lnSpc>
                <a:spcPct val="101000"/>
              </a:lnSpc>
              <a:spcBef>
                <a:spcPts val="0"/>
              </a:spcBef>
              <a:spcAft>
                <a:spcPts val="385"/>
              </a:spcAft>
            </a:pPr>
            <a:r>
              <a:rPr lang="en-US" sz="3100" dirty="0">
                <a:latin typeface="Bell MT" panose="02020503060305020303" pitchFamily="18" charset="0"/>
                <a:ea typeface="Bookman Old Style" panose="02050604050505020204" pitchFamily="18" charset="0"/>
                <a:cs typeface="Bookman Old Style" panose="02050604050505020204" pitchFamily="18" charset="0"/>
              </a:rPr>
              <a:t>Motion media can be produced in two ways: </a:t>
            </a:r>
            <a:r>
              <a:rPr lang="en-US" sz="3100" b="1" dirty="0">
                <a:latin typeface="Bell MT" panose="02020503060305020303" pitchFamily="18" charset="0"/>
                <a:ea typeface="Bookman Old Style" panose="02050604050505020204" pitchFamily="18" charset="0"/>
                <a:cs typeface="Bookman Old Style" panose="02050604050505020204" pitchFamily="18" charset="0"/>
              </a:rPr>
              <a:t>Informal</a:t>
            </a:r>
            <a:r>
              <a:rPr lang="en-US" sz="3100" dirty="0">
                <a:latin typeface="Bell MT" panose="02020503060305020303" pitchFamily="18" charset="0"/>
                <a:ea typeface="Bookman Old Style" panose="02050604050505020204" pitchFamily="18" charset="0"/>
                <a:cs typeface="Bookman Old Style" panose="02050604050505020204" pitchFamily="18" charset="0"/>
              </a:rPr>
              <a:t> and </a:t>
            </a:r>
            <a:r>
              <a:rPr lang="en-US" sz="3100" b="1" dirty="0">
                <a:latin typeface="Bell MT" panose="02020503060305020303" pitchFamily="18" charset="0"/>
                <a:ea typeface="Bookman Old Style" panose="02050604050505020204" pitchFamily="18" charset="0"/>
                <a:cs typeface="Bookman Old Style" panose="02050604050505020204" pitchFamily="18" charset="0"/>
              </a:rPr>
              <a:t>Formal</a:t>
            </a:r>
            <a:r>
              <a:rPr lang="en-US" sz="3100" dirty="0">
                <a:latin typeface="Bell MT" panose="02020503060305020303" pitchFamily="18" charset="0"/>
                <a:ea typeface="Bookman Old Style" panose="02050604050505020204" pitchFamily="18" charset="0"/>
                <a:cs typeface="Bookman Old Style" panose="02050604050505020204" pitchFamily="18" charset="0"/>
              </a:rPr>
              <a:t>. Informally produced motion media are created by people just for personal consumption. In contrast, formally produced motion media are made by professionals, such as film directors, who follow the standard of the industry when it comes to the refinement and creation of motion media. The formal production of motion media includes the succeeding steps: </a:t>
            </a:r>
          </a:p>
          <a:p>
            <a:pPr marL="635">
              <a:lnSpc>
                <a:spcPct val="101000"/>
              </a:lnSpc>
              <a:spcAft>
                <a:spcPts val="215"/>
              </a:spcAft>
            </a:pPr>
            <a:r>
              <a:rPr lang="en-US" sz="3100" dirty="0">
                <a:latin typeface="Bell MT" panose="02020503060305020303" pitchFamily="18" charset="0"/>
                <a:ea typeface="Bookman Old Style" panose="02050604050505020204" pitchFamily="18" charset="0"/>
                <a:cs typeface="Bookman Old Style" panose="02050604050505020204" pitchFamily="18" charset="0"/>
              </a:rPr>
              <a:t> </a:t>
            </a:r>
          </a:p>
          <a:p>
            <a:pPr marL="342900" marR="0" lvl="0" indent="-342900" algn="just" fontAlgn="base">
              <a:lnSpc>
                <a:spcPct val="101000"/>
              </a:lnSpc>
              <a:spcBef>
                <a:spcPts val="0"/>
              </a:spcBef>
              <a:spcAft>
                <a:spcPts val="0"/>
              </a:spcAft>
              <a:buClr>
                <a:srgbClr val="FFFF00"/>
              </a:buClr>
              <a:buSzPts val="1100"/>
              <a:buFont typeface="Arial" panose="020B0604020202020204" pitchFamily="34" charset="0"/>
              <a:buChar char="❖"/>
            </a:pPr>
            <a:r>
              <a:rPr lang="en-US" sz="31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Generating of storyboard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1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Scriptwriting and dialogue recording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1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Sketching for animation; Acting and shooting for video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1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Adding background music and background details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1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Rendering</a:t>
            </a:r>
          </a:p>
        </p:txBody>
      </p:sp>
    </p:spTree>
    <p:extLst>
      <p:ext uri="{BB962C8B-B14F-4D97-AF65-F5344CB8AC3E}">
        <p14:creationId xmlns:p14="http://schemas.microsoft.com/office/powerpoint/2010/main" val="49441582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60248"/>
            <a:ext cx="12192000" cy="6886180"/>
          </a:xfrm>
          <a:prstGeom prst="rect">
            <a:avLst/>
          </a:prstGeom>
        </p:spPr>
        <p:txBody>
          <a:bodyPr wrap="square">
            <a:spAutoFit/>
          </a:bodyPr>
          <a:lstStyle/>
          <a:p>
            <a:pPr marL="635">
              <a:lnSpc>
                <a:spcPct val="101000"/>
              </a:lnSpc>
              <a:spcAft>
                <a:spcPts val="195"/>
              </a:spcAft>
            </a:pPr>
            <a:r>
              <a:rPr lang="en-US" sz="3200" b="1" dirty="0">
                <a:latin typeface="Bell MT" panose="02020503060305020303" pitchFamily="18" charset="0"/>
                <a:ea typeface="Bookman Old Style" panose="02050604050505020204" pitchFamily="18" charset="0"/>
                <a:cs typeface="Bookman Old Style" panose="02050604050505020204" pitchFamily="18" charset="0"/>
              </a:rPr>
              <a:t>								Formats of Motion Media 								</a:t>
            </a:r>
            <a:endParaRPr lang="en-US" sz="3200" dirty="0">
              <a:latin typeface="Bell MT" panose="02020503060305020303" pitchFamily="18" charset="0"/>
              <a:ea typeface="Bookman Old Style" panose="02050604050505020204" pitchFamily="18" charset="0"/>
              <a:cs typeface="Bookman Old Style" panose="02050604050505020204" pitchFamily="18" charset="0"/>
            </a:endParaRPr>
          </a:p>
          <a:p>
            <a:pPr marL="6985" marR="0" indent="-6350" algn="just">
              <a:lnSpc>
                <a:spcPct val="101000"/>
              </a:lnSpc>
              <a:spcBef>
                <a:spcPts val="0"/>
              </a:spcBef>
              <a:spcAft>
                <a:spcPts val="385"/>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6985" marR="0" indent="-6350" algn="just">
              <a:lnSpc>
                <a:spcPct val="101000"/>
              </a:lnSpc>
              <a:spcBef>
                <a:spcPts val="0"/>
              </a:spcBef>
              <a:spcAft>
                <a:spcPts val="385"/>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There are numerous widely accepted </a:t>
            </a:r>
            <a:r>
              <a:rPr lang="en-US" sz="3200"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formats of motion media</a:t>
            </a: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635">
              <a:lnSpc>
                <a:spcPct val="101000"/>
              </a:lnSpc>
              <a:spcAft>
                <a:spcPts val="195"/>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Film</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a series of moving graphics or images, with accompanying of a recorded sound.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Television</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a telecommunication system for transmitting and receiving visual images and sounds that are reproduced on screens (Oxford </a:t>
            </a:r>
            <a:r>
              <a:rPr lang="en-US" sz="3200" dirty="0">
                <a:latin typeface="Bell MT" panose="02020503060305020303" pitchFamily="18" charset="0"/>
                <a:ea typeface="Bookman Old Style" panose="02050604050505020204" pitchFamily="18" charset="0"/>
                <a:cs typeface="Bookman Old Style" panose="02050604050505020204" pitchFamily="18" charset="0"/>
              </a:rPr>
              <a:t>University, n.d.)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Interactive Video</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a kind of digital video that involves the user’s interaction and participation.</a:t>
            </a:r>
          </a:p>
          <a:p>
            <a:pPr marL="342900" marR="0" lvl="0" indent="-342900" algn="just" fontAlgn="base">
              <a:lnSpc>
                <a:spcPct val="101000"/>
              </a:lnSpc>
              <a:spcBef>
                <a:spcPts val="0"/>
              </a:spcBef>
              <a:spcAft>
                <a:spcPts val="18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Others</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a:t>
            </a:r>
            <a:r>
              <a:rPr lang="en-US" sz="3200"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(such as Internet and Mobile Phone)</a:t>
            </a: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a:t>
            </a:r>
            <a:endPar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endParaRPr>
          </a:p>
          <a:p>
            <a:pPr marL="635">
              <a:lnSpc>
                <a:spcPct val="101000"/>
              </a:lnSpc>
              <a:spcAft>
                <a:spcPts val="175"/>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p:txBody>
      </p:sp>
    </p:spTree>
    <p:extLst>
      <p:ext uri="{BB962C8B-B14F-4D97-AF65-F5344CB8AC3E}">
        <p14:creationId xmlns:p14="http://schemas.microsoft.com/office/powerpoint/2010/main" val="4263883094"/>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2231"/>
            <a:ext cx="12192000" cy="6908751"/>
          </a:xfrm>
          <a:prstGeom prst="rect">
            <a:avLst/>
          </a:prstGeom>
        </p:spPr>
        <p:txBody>
          <a:bodyPr wrap="square">
            <a:spAutoFit/>
          </a:bodyPr>
          <a:lstStyle/>
          <a:p>
            <a:pPr marL="226060" indent="-6350">
              <a:lnSpc>
                <a:spcPct val="101000"/>
              </a:lnSpc>
              <a:spcAft>
                <a:spcPts val="190"/>
              </a:spcAft>
            </a:pPr>
            <a:r>
              <a:rPr lang="en-US" sz="2600" b="1" dirty="0">
                <a:latin typeface="Bell MT" panose="02020503060305020303" pitchFamily="18" charset="0"/>
                <a:ea typeface="Bookman Old Style" panose="02050604050505020204" pitchFamily="18" charset="0"/>
                <a:cs typeface="Bookman Old Style" panose="02050604050505020204" pitchFamily="18" charset="0"/>
              </a:rPr>
              <a:t>					Sources of Motion Media </a:t>
            </a:r>
            <a:endParaRPr lang="en-US" sz="2600" dirty="0">
              <a:latin typeface="Bell MT" panose="02020503060305020303" pitchFamily="18" charset="0"/>
              <a:ea typeface="Bookman Old Style" panose="02050604050505020204" pitchFamily="18" charset="0"/>
              <a:cs typeface="Bookman Old Style" panose="02050604050505020204" pitchFamily="18" charset="0"/>
            </a:endParaRPr>
          </a:p>
          <a:p>
            <a:pPr marL="635">
              <a:lnSpc>
                <a:spcPct val="101000"/>
              </a:lnSpc>
              <a:spcAft>
                <a:spcPts val="180"/>
              </a:spcAft>
            </a:pPr>
            <a:r>
              <a:rPr lang="en-US" sz="2600" dirty="0">
                <a:latin typeface="Bell MT" panose="02020503060305020303" pitchFamily="18" charset="0"/>
                <a:ea typeface="Bookman Old Style" panose="02050604050505020204" pitchFamily="18" charset="0"/>
                <a:cs typeface="Bookman Old Style" panose="02050604050505020204" pitchFamily="18" charset="0"/>
              </a:rPr>
              <a:t> </a:t>
            </a:r>
          </a:p>
          <a:p>
            <a:pPr marL="6985" marR="0" indent="-6350" algn="just">
              <a:lnSpc>
                <a:spcPct val="101000"/>
              </a:lnSpc>
              <a:spcBef>
                <a:spcPts val="0"/>
              </a:spcBef>
              <a:spcAft>
                <a:spcPts val="385"/>
              </a:spcAft>
            </a:pPr>
            <a:r>
              <a:rPr lang="en-US" sz="2600" dirty="0">
                <a:latin typeface="Bell MT" panose="02020503060305020303" pitchFamily="18" charset="0"/>
                <a:ea typeface="Bookman Old Style" panose="02050604050505020204" pitchFamily="18" charset="0"/>
                <a:cs typeface="Bookman Old Style" panose="02050604050505020204" pitchFamily="18" charset="0"/>
              </a:rPr>
              <a:t> The following are some </a:t>
            </a:r>
            <a:r>
              <a:rPr lang="en-US" sz="2600"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sources of motion media</a:t>
            </a:r>
            <a:r>
              <a:rPr lang="en-US" sz="2600" dirty="0">
                <a:latin typeface="Bell MT" panose="02020503060305020303" pitchFamily="18" charset="0"/>
                <a:ea typeface="Bookman Old Style" panose="02050604050505020204" pitchFamily="18" charset="0"/>
                <a:cs typeface="Bookman Old Style" panose="02050604050505020204" pitchFamily="18" charset="0"/>
              </a:rPr>
              <a:t>: </a:t>
            </a:r>
          </a:p>
          <a:p>
            <a:pPr marL="635">
              <a:lnSpc>
                <a:spcPct val="101000"/>
              </a:lnSpc>
              <a:spcAft>
                <a:spcPts val="215"/>
              </a:spcAft>
            </a:pPr>
            <a:r>
              <a:rPr lang="en-US" sz="2600" dirty="0">
                <a:latin typeface="Bell MT" panose="02020503060305020303" pitchFamily="18" charset="0"/>
                <a:ea typeface="Bookman Old Style" panose="02050604050505020204" pitchFamily="18" charset="0"/>
                <a:cs typeface="Bookman Old Style" panose="02050604050505020204" pitchFamily="18" charset="0"/>
              </a:rPr>
              <a:t>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26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Internet</a:t>
            </a:r>
            <a:r>
              <a:rPr lang="en-US" sz="26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a universal computer network that delivers a variety of information and communication facilities (Oxford University, </a:t>
            </a:r>
            <a:r>
              <a:rPr lang="en-US" sz="2600" dirty="0" err="1">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n.d.</a:t>
            </a:r>
            <a:r>
              <a:rPr lang="en-US" sz="26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a:t>
            </a:r>
          </a:p>
          <a:p>
            <a:pPr marL="457200" marR="0" lvl="0" indent="-457200" algn="just" fontAlgn="base">
              <a:lnSpc>
                <a:spcPct val="101000"/>
              </a:lnSpc>
              <a:spcBef>
                <a:spcPts val="0"/>
              </a:spcBef>
              <a:spcAft>
                <a:spcPts val="385"/>
              </a:spcAft>
              <a:buClr>
                <a:srgbClr val="FFFF00"/>
              </a:buClr>
              <a:buSzPts val="1100"/>
              <a:buFont typeface="Wingdings" panose="05000000000000000000" pitchFamily="2" charset="2"/>
              <a:buChar char="v"/>
            </a:pPr>
            <a:r>
              <a:rPr lang="en-US" sz="26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Film and Television Studios</a:t>
            </a:r>
            <a:r>
              <a:rPr lang="en-US" sz="26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a place where films, television shows, and broadcast productions are produced (HarperCollins, </a:t>
            </a:r>
            <a:r>
              <a:rPr lang="en-US" sz="2600" dirty="0" err="1">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n.d.</a:t>
            </a:r>
            <a:r>
              <a:rPr lang="en-US" sz="26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26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Broadcast Channels</a:t>
            </a:r>
            <a:r>
              <a:rPr lang="en-US" sz="26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a terrestrial frequency or computer-generated number over which a broadcast station or broadcast network is disseminated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26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Video Channels</a:t>
            </a:r>
            <a:r>
              <a:rPr lang="en-US" sz="26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an account on an online media sharing or streaming service from which one can create media content, such as videos, accessible to other people who are also using the service (Merriam-Webster, </a:t>
            </a:r>
            <a:r>
              <a:rPr lang="en-US" sz="2600" dirty="0" err="1">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n.d.</a:t>
            </a:r>
            <a:r>
              <a:rPr lang="en-US" sz="26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a:t>
            </a:r>
          </a:p>
          <a:p>
            <a:pPr marL="342900" marR="0" lvl="0" indent="-342900" algn="just" fontAlgn="base">
              <a:lnSpc>
                <a:spcPct val="103000"/>
              </a:lnSpc>
              <a:spcBef>
                <a:spcPts val="0"/>
              </a:spcBef>
              <a:spcAft>
                <a:spcPts val="195"/>
              </a:spcAft>
              <a:buClr>
                <a:srgbClr val="FFFF00"/>
              </a:buClr>
              <a:buSzPts val="1100"/>
              <a:buFont typeface="Arial" panose="020B0604020202020204" pitchFamily="34" charset="0"/>
              <a:buChar char="❖"/>
            </a:pPr>
            <a:r>
              <a:rPr lang="en-US" sz="26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Library</a:t>
            </a:r>
            <a:r>
              <a:rPr lang="en-US" sz="26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a building or room that contains collections of books, periodicals, and sometimes movies and recorded audio for people to read, borrow, or refer to (Oxford University, </a:t>
            </a:r>
            <a:r>
              <a:rPr lang="en-US" sz="2600" dirty="0" err="1">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n.d.</a:t>
            </a:r>
            <a:r>
              <a:rPr lang="en-US" sz="26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a:t>
            </a:r>
          </a:p>
        </p:txBody>
      </p:sp>
    </p:spTree>
    <p:extLst>
      <p:ext uri="{BB962C8B-B14F-4D97-AF65-F5344CB8AC3E}">
        <p14:creationId xmlns:p14="http://schemas.microsoft.com/office/powerpoint/2010/main" val="196735890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0"/>
            <a:ext cx="12192000" cy="6337504"/>
          </a:xfrm>
          <a:prstGeom prst="rect">
            <a:avLst/>
          </a:prstGeom>
        </p:spPr>
        <p:txBody>
          <a:bodyPr wrap="square">
            <a:spAutoFit/>
          </a:bodyPr>
          <a:lstStyle/>
          <a:p>
            <a:pPr marL="6985" indent="-6350" algn="just">
              <a:lnSpc>
                <a:spcPct val="101000"/>
              </a:lnSpc>
              <a:spcAft>
                <a:spcPts val="385"/>
              </a:spcAft>
            </a:pPr>
            <a:r>
              <a:rPr lang="en-US" sz="3200" b="1" dirty="0">
                <a:latin typeface="Bell MT" panose="02020503060305020303" pitchFamily="18" charset="0"/>
                <a:ea typeface="Bookman Old Style" panose="02050604050505020204" pitchFamily="18" charset="0"/>
                <a:cs typeface="Bookman Old Style" panose="02050604050505020204" pitchFamily="18" charset="0"/>
              </a:rPr>
              <a:t>		</a:t>
            </a:r>
            <a:r>
              <a:rPr lang="en-US" sz="2800" b="1" dirty="0">
                <a:latin typeface="Bell MT" panose="02020503060305020303" pitchFamily="18" charset="0"/>
                <a:ea typeface="Bookman Old Style" panose="02050604050505020204" pitchFamily="18" charset="0"/>
                <a:cs typeface="Bookman Old Style" panose="02050604050505020204" pitchFamily="18" charset="0"/>
              </a:rPr>
              <a:t>Basic Methods on Determining the Credibility of Motion 	Media </a:t>
            </a:r>
            <a:endParaRPr lang="en-US" sz="2800" dirty="0">
              <a:latin typeface="Bell MT" panose="02020503060305020303" pitchFamily="18" charset="0"/>
              <a:ea typeface="Bookman Old Style" panose="02050604050505020204" pitchFamily="18" charset="0"/>
              <a:cs typeface="Bookman Old Style" panose="02050604050505020204" pitchFamily="18" charset="0"/>
            </a:endParaRPr>
          </a:p>
          <a:p>
            <a:pPr marL="6985" marR="0" indent="-6350" algn="just">
              <a:lnSpc>
                <a:spcPct val="101000"/>
              </a:lnSpc>
              <a:spcBef>
                <a:spcPts val="0"/>
              </a:spcBef>
              <a:spcAft>
                <a:spcPts val="385"/>
              </a:spcAft>
            </a:pPr>
            <a:endParaRPr lang="en-US" sz="3200" dirty="0">
              <a:latin typeface="Bell MT" panose="02020503060305020303" pitchFamily="18" charset="0"/>
              <a:ea typeface="Bookman Old Style" panose="02050604050505020204" pitchFamily="18" charset="0"/>
              <a:cs typeface="Bookman Old Style" panose="02050604050505020204" pitchFamily="18" charset="0"/>
            </a:endParaRPr>
          </a:p>
          <a:p>
            <a:pPr marL="6985" marR="0" indent="-6350" algn="just">
              <a:lnSpc>
                <a:spcPct val="101000"/>
              </a:lnSpc>
              <a:spcBef>
                <a:spcPts val="0"/>
              </a:spcBef>
              <a:spcAft>
                <a:spcPts val="385"/>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For us to know the trustworthiness of a motion-based media presentation, we must discuss the </a:t>
            </a:r>
            <a:r>
              <a:rPr lang="en-US" sz="3200"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basic methods on determining the credibility of motion media</a:t>
            </a: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635">
              <a:lnSpc>
                <a:spcPct val="101000"/>
              </a:lnSpc>
              <a:spcAft>
                <a:spcPts val="220"/>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Validity of the information</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we need to know if the information was peer reviewed and provable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Source</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we need to identify the types of source used to generate the information; we also need to determine if the video was an actual footage of the event or a mere representation of the information </a:t>
            </a:r>
          </a:p>
          <a:p>
            <a:pPr marR="0" lvl="0" algn="just" fontAlgn="base">
              <a:lnSpc>
                <a:spcPct val="101000"/>
              </a:lnSpc>
              <a:spcBef>
                <a:spcPts val="0"/>
              </a:spcBef>
              <a:spcAft>
                <a:spcPts val="385"/>
              </a:spcAft>
              <a:buClr>
                <a:srgbClr val="000000"/>
              </a:buClr>
              <a:buSzPts val="1100"/>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learned about it </a:t>
            </a:r>
          </a:p>
        </p:txBody>
      </p:sp>
    </p:spTree>
    <p:extLst>
      <p:ext uri="{BB962C8B-B14F-4D97-AF65-F5344CB8AC3E}">
        <p14:creationId xmlns:p14="http://schemas.microsoft.com/office/powerpoint/2010/main" val="3085617119"/>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9957"/>
            <a:ext cx="12192000" cy="5995809"/>
          </a:xfrm>
          <a:prstGeom prst="rect">
            <a:avLst/>
          </a:prstGeom>
        </p:spPr>
        <p:txBody>
          <a:bodyPr wrap="square">
            <a:spAutoFit/>
          </a:bodyPr>
          <a:lstStyle/>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28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Relationship of the author to the event</a:t>
            </a:r>
            <a:r>
              <a:rPr lang="en-US" sz="28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we need to learn if the author has first-hand knowledge about the event </a:t>
            </a:r>
            <a:endParaRPr lang="en-US" sz="2800" dirty="0">
              <a:latin typeface="Bell MT" panose="02020503060305020303" pitchFamily="18" charset="0"/>
              <a:ea typeface="Bookman Old Style" panose="02050604050505020204" pitchFamily="18" charset="0"/>
              <a:cs typeface="Bookman Old Style" panose="02050604050505020204" pitchFamily="18" charset="0"/>
            </a:endParaRPr>
          </a:p>
          <a:p>
            <a:pPr marL="457200" marR="0" lvl="0" indent="-457200" algn="just" fontAlgn="base">
              <a:lnSpc>
                <a:spcPct val="101000"/>
              </a:lnSpc>
              <a:spcBef>
                <a:spcPts val="0"/>
              </a:spcBef>
              <a:spcAft>
                <a:spcPts val="180"/>
              </a:spcAft>
              <a:buClr>
                <a:srgbClr val="FFFF00"/>
              </a:buClr>
              <a:buSzPts val="1100"/>
              <a:buFont typeface="Wingdings" panose="05000000000000000000" pitchFamily="2" charset="2"/>
              <a:buChar char="v"/>
            </a:pPr>
            <a:r>
              <a:rPr lang="en-US" sz="28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Technical methods of detecting tampered/fake video</a:t>
            </a:r>
            <a:r>
              <a:rPr lang="en-US" sz="28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a:t>
            </a:r>
            <a:r>
              <a:rPr lang="en-US" sz="2800" b="1" i="1"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a:t>
            </a:r>
            <a:r>
              <a:rPr lang="en-US" sz="2800" i="1" u="sng"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rPr>
              <a:t>Video smoothness</a:t>
            </a:r>
          </a:p>
          <a:p>
            <a:pPr marL="457200" marR="0" lvl="0" indent="-457200" algn="just" fontAlgn="base">
              <a:lnSpc>
                <a:spcPct val="101000"/>
              </a:lnSpc>
              <a:spcBef>
                <a:spcPts val="0"/>
              </a:spcBef>
              <a:spcAft>
                <a:spcPts val="180"/>
              </a:spcAft>
              <a:buClr>
                <a:srgbClr val="FFFF00"/>
              </a:buClr>
              <a:buSzPts val="1100"/>
              <a:buFont typeface="Wingdings" panose="05000000000000000000" pitchFamily="2" charset="2"/>
              <a:buChar char="v"/>
            </a:pPr>
            <a:r>
              <a:rPr lang="en-US" sz="2800" i="1" u="sng"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rPr>
              <a:t>Lighting coverage matches</a:t>
            </a:r>
            <a:r>
              <a:rPr lang="en-US" sz="2800"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rPr>
              <a:t> o</a:t>
            </a:r>
            <a:r>
              <a:rPr lang="en-US" sz="2800" dirty="0">
                <a:uFill>
                  <a:solidFill>
                    <a:srgbClr val="000000"/>
                  </a:solidFill>
                </a:uFill>
                <a:latin typeface="Bell MT" panose="02020503060305020303" pitchFamily="18" charset="0"/>
                <a:ea typeface="Arial" panose="020B0604020202020204" pitchFamily="34" charset="0"/>
                <a:cs typeface="Courier New" panose="02070309020205020404" pitchFamily="49" charset="0"/>
              </a:rPr>
              <a:t> </a:t>
            </a:r>
            <a:r>
              <a:rPr lang="en-US" sz="2800" i="1" u="sng"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rPr>
              <a:t>Scale and size consistent</a:t>
            </a:r>
            <a:r>
              <a:rPr lang="en-US" sz="2800"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rPr>
              <a:t> - scale refers to the size of an object in relation to another object</a:t>
            </a:r>
          </a:p>
          <a:p>
            <a:pPr marL="914400" marR="0" lvl="1" indent="-457200" algn="just" fontAlgn="base">
              <a:lnSpc>
                <a:spcPct val="103000"/>
              </a:lnSpc>
              <a:spcBef>
                <a:spcPts val="0"/>
              </a:spcBef>
              <a:spcAft>
                <a:spcPts val="195"/>
              </a:spcAft>
              <a:buClr>
                <a:srgbClr val="000000"/>
              </a:buClr>
              <a:buSzPts val="1100"/>
              <a:buFont typeface="Wingdings" panose="05000000000000000000" pitchFamily="2" charset="2"/>
              <a:buChar char="v"/>
            </a:pPr>
            <a:endParaRPr lang="en-US" sz="2800"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endParaRPr>
          </a:p>
          <a:p>
            <a:pPr marL="226060" indent="-6350">
              <a:lnSpc>
                <a:spcPct val="101000"/>
              </a:lnSpc>
              <a:spcAft>
                <a:spcPts val="190"/>
              </a:spcAft>
            </a:pPr>
            <a:r>
              <a:rPr lang="en-US" sz="2800" b="1" dirty="0">
                <a:latin typeface="Bell MT" panose="02020503060305020303" pitchFamily="18" charset="0"/>
                <a:ea typeface="Bookman Old Style" panose="02050604050505020204" pitchFamily="18" charset="0"/>
                <a:cs typeface="Bookman Old Style" panose="02050604050505020204" pitchFamily="18" charset="0"/>
              </a:rPr>
              <a:t>					</a:t>
            </a:r>
            <a:r>
              <a:rPr lang="en-US" sz="3200" b="1" dirty="0">
                <a:latin typeface="Bell MT" panose="02020503060305020303" pitchFamily="18" charset="0"/>
                <a:ea typeface="Bookman Old Style" panose="02050604050505020204" pitchFamily="18" charset="0"/>
                <a:cs typeface="Bookman Old Style" panose="02050604050505020204" pitchFamily="18" charset="0"/>
              </a:rPr>
              <a:t>Advantages of Motion Media </a:t>
            </a:r>
            <a:endParaRPr lang="en-US" sz="3200" dirty="0">
              <a:latin typeface="Bell MT" panose="02020503060305020303" pitchFamily="18" charset="0"/>
              <a:ea typeface="Bookman Old Style" panose="02050604050505020204" pitchFamily="18" charset="0"/>
              <a:cs typeface="Bookman Old Style" panose="02050604050505020204" pitchFamily="18" charset="0"/>
            </a:endParaRPr>
          </a:p>
          <a:p>
            <a:pPr marL="635">
              <a:lnSpc>
                <a:spcPct val="101000"/>
              </a:lnSpc>
              <a:spcAft>
                <a:spcPts val="200"/>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635">
              <a:lnSpc>
                <a:spcPct val="101000"/>
              </a:lnSpc>
              <a:spcAft>
                <a:spcPts val="200"/>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Here are some </a:t>
            </a:r>
            <a:r>
              <a:rPr lang="en-US" sz="3200"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advantages of motion media</a:t>
            </a: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635">
              <a:lnSpc>
                <a:spcPct val="101000"/>
              </a:lnSpc>
              <a:spcAft>
                <a:spcPts val="220"/>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provide better mastery of processes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display the procedures in detail and in sequence</a:t>
            </a:r>
            <a:endParaRPr lang="en-US" sz="3200"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1407608016"/>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82378"/>
            <a:ext cx="12192000" cy="6455357"/>
          </a:xfrm>
          <a:prstGeom prst="rect">
            <a:avLst/>
          </a:prstGeom>
        </p:spPr>
        <p:txBody>
          <a:bodyPr wrap="square">
            <a:spAutoFit/>
          </a:bodyPr>
          <a:lstStyle/>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9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allow for harmless observation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9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capture motion in a manner that can be viewed over and over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9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allow recreation of the scenes, history, events, and phenomena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9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contribute in molding personal and social attitudes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9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provide problem-solving skills for the viewers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9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promote cultural understanding and appreciation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9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establish harmony among the people with different cultural backgrounds </a:t>
            </a:r>
          </a:p>
        </p:txBody>
      </p:sp>
    </p:spTree>
    <p:extLst>
      <p:ext uri="{BB962C8B-B14F-4D97-AF65-F5344CB8AC3E}">
        <p14:creationId xmlns:p14="http://schemas.microsoft.com/office/powerpoint/2010/main" val="1641757965"/>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863810"/>
            <a:ext cx="12192000" cy="3615267"/>
          </a:xfrm>
        </p:spPr>
        <p:txBody>
          <a:bodyPr>
            <a:noAutofit/>
          </a:bodyPr>
          <a:lstStyle/>
          <a:p>
            <a:pPr marL="219710" indent="0">
              <a:lnSpc>
                <a:spcPct val="101000"/>
              </a:lnSpc>
              <a:spcAft>
                <a:spcPts val="190"/>
              </a:spcAft>
              <a:buNone/>
            </a:pPr>
            <a:r>
              <a:rPr lang="en-US" sz="3200" b="1" dirty="0">
                <a:latin typeface="Bell MT" panose="02020503060305020303" pitchFamily="18" charset="0"/>
                <a:ea typeface="Bookman Old Style" panose="02050604050505020204" pitchFamily="18" charset="0"/>
                <a:cs typeface="Bookman Old Style" panose="02050604050505020204" pitchFamily="18" charset="0"/>
              </a:rPr>
              <a:t>							Limitations of Motion Media </a:t>
            </a:r>
            <a:endParaRPr lang="en-US" sz="3200" dirty="0">
              <a:latin typeface="Bell MT" panose="02020503060305020303" pitchFamily="18" charset="0"/>
              <a:ea typeface="Bookman Old Style" panose="02050604050505020204" pitchFamily="18" charset="0"/>
              <a:cs typeface="Bookman Old Style" panose="02050604050505020204" pitchFamily="18" charset="0"/>
            </a:endParaRPr>
          </a:p>
          <a:p>
            <a:pPr marL="219710" indent="0">
              <a:lnSpc>
                <a:spcPct val="101000"/>
              </a:lnSpc>
              <a:spcAft>
                <a:spcPts val="190"/>
              </a:spcAft>
              <a:buNone/>
            </a:pPr>
            <a:endParaRPr lang="en-US" sz="3200" dirty="0">
              <a:latin typeface="Bell MT" panose="02020503060305020303" pitchFamily="18" charset="0"/>
              <a:ea typeface="Bookman Old Style" panose="02050604050505020204" pitchFamily="18" charset="0"/>
              <a:cs typeface="Bookman Old Style" panose="02050604050505020204" pitchFamily="18" charset="0"/>
            </a:endParaRPr>
          </a:p>
          <a:p>
            <a:pPr marL="635" marR="0" indent="0" algn="just">
              <a:lnSpc>
                <a:spcPct val="101000"/>
              </a:lnSpc>
              <a:spcBef>
                <a:spcPts val="0"/>
              </a:spcBef>
              <a:spcAft>
                <a:spcPts val="385"/>
              </a:spcAft>
              <a:buNone/>
            </a:pPr>
            <a:r>
              <a:rPr lang="en-US" sz="3200" dirty="0">
                <a:latin typeface="Bell MT" panose="02020503060305020303" pitchFamily="18" charset="0"/>
                <a:ea typeface="Bookman Old Style" panose="02050604050505020204" pitchFamily="18" charset="0"/>
                <a:cs typeface="Bookman Old Style" panose="02050604050505020204" pitchFamily="18" charset="0"/>
              </a:rPr>
              <a:t>If there are advantages of motion media, there are also limitations. Here are the several </a:t>
            </a:r>
            <a:r>
              <a:rPr lang="en-US" sz="3200"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limitations of motion media</a:t>
            </a: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635" marR="0" indent="0" algn="just">
              <a:lnSpc>
                <a:spcPct val="101000"/>
              </a:lnSpc>
              <a:spcBef>
                <a:spcPts val="0"/>
              </a:spcBef>
              <a:spcAft>
                <a:spcPts val="385"/>
              </a:spcAft>
              <a:buNone/>
            </a:pPr>
            <a:endParaRPr lang="en-US" sz="3200" dirty="0">
              <a:latin typeface="Bell MT" panose="02020503060305020303" pitchFamily="18" charset="0"/>
              <a:ea typeface="Bookman Old Style" panose="02050604050505020204" pitchFamily="18" charset="0"/>
              <a:cs typeface="Bookman Old Style" panose="02050604050505020204" pitchFamily="18" charset="0"/>
            </a:endParaRP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cannot be interrupted by the viewers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are, at times, unsuitable for other topics that are presented best using stagnant pictures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are subject to misinterpretation, especially for younger audiences who lack maturity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These are oftentimes more expensive than other forms of visual media </a:t>
            </a:r>
          </a:p>
          <a:p>
            <a:endParaRPr lang="en-US" sz="3200" dirty="0">
              <a:latin typeface="Bell MT" panose="02020503060305020303" pitchFamily="18" charset="0"/>
            </a:endParaRPr>
          </a:p>
        </p:txBody>
      </p:sp>
    </p:spTree>
    <p:extLst>
      <p:ext uri="{BB962C8B-B14F-4D97-AF65-F5344CB8AC3E}">
        <p14:creationId xmlns:p14="http://schemas.microsoft.com/office/powerpoint/2010/main" val="3223152501"/>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202652"/>
            <a:ext cx="12192000" cy="6655348"/>
          </a:xfrm>
          <a:prstGeom prst="rect">
            <a:avLst/>
          </a:prstGeom>
        </p:spPr>
        <p:txBody>
          <a:bodyPr wrap="square">
            <a:spAutoFit/>
          </a:bodyPr>
          <a:lstStyle/>
          <a:p>
            <a:pPr marL="226060" indent="-6350">
              <a:lnSpc>
                <a:spcPct val="101000"/>
              </a:lnSpc>
              <a:spcAft>
                <a:spcPts val="190"/>
              </a:spcAft>
            </a:pPr>
            <a:r>
              <a:rPr lang="en-US" sz="3200" b="1" dirty="0">
                <a:latin typeface="Bell MT" panose="02020503060305020303" pitchFamily="18" charset="0"/>
                <a:ea typeface="Bookman Old Style" panose="02050604050505020204" pitchFamily="18" charset="0"/>
                <a:cs typeface="Bookman Old Style" panose="02050604050505020204" pitchFamily="18" charset="0"/>
              </a:rPr>
              <a:t>			     Elements and Principles of Motion Design </a:t>
            </a:r>
            <a:endParaRPr lang="en-US" sz="3200" dirty="0">
              <a:latin typeface="Bell MT" panose="02020503060305020303" pitchFamily="18" charset="0"/>
              <a:ea typeface="Bookman Old Style" panose="02050604050505020204" pitchFamily="18" charset="0"/>
              <a:cs typeface="Bookman Old Style" panose="02050604050505020204" pitchFamily="18" charset="0"/>
            </a:endParaRPr>
          </a:p>
          <a:p>
            <a:pPr marL="635">
              <a:lnSpc>
                <a:spcPct val="101000"/>
              </a:lnSpc>
              <a:spcAft>
                <a:spcPts val="200"/>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a:p>
            <a:pPr marL="6985" marR="0" indent="-6350" algn="just">
              <a:lnSpc>
                <a:spcPct val="101000"/>
              </a:lnSpc>
              <a:spcBef>
                <a:spcPts val="0"/>
              </a:spcBef>
              <a:spcAft>
                <a:spcPts val="385"/>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Motion is a vital part of any commercial, film, or television show. It is significant because the movement of the combination of texts and images or pictures delivers an effective message to the viewers. A well-crafted motion makes the audience appreciate any motion-based media presentation. This is the main reason why it is significant to know the elements and principles of motion design. </a:t>
            </a:r>
            <a:r>
              <a:rPr lang="en-US" sz="3200" b="1"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Motion Design</a:t>
            </a:r>
            <a:r>
              <a:rPr lang="en-US" sz="3200" dirty="0">
                <a:latin typeface="Bell MT" panose="02020503060305020303" pitchFamily="18" charset="0"/>
                <a:ea typeface="Bookman Old Style" panose="02050604050505020204" pitchFamily="18" charset="0"/>
                <a:cs typeface="Bookman Old Style" panose="02050604050505020204" pitchFamily="18" charset="0"/>
              </a:rPr>
              <a:t> is a discipline that applies the principles of graphic design to filmmaking and video production through utilization of animation and visual effects. The following are the </a:t>
            </a:r>
            <a:r>
              <a:rPr lang="en-US" sz="3200"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elements of motion design</a:t>
            </a:r>
            <a:r>
              <a:rPr lang="en-US" sz="3200" dirty="0">
                <a:latin typeface="Bell MT" panose="02020503060305020303" pitchFamily="18" charset="0"/>
                <a:ea typeface="Bookman Old Style" panose="02050604050505020204" pitchFamily="18" charset="0"/>
                <a:cs typeface="Bookman Old Style" panose="02050604050505020204" pitchFamily="18" charset="0"/>
              </a:rPr>
              <a:t> or the things that a person must work with to create a motion: </a:t>
            </a:r>
          </a:p>
          <a:p>
            <a:pPr marL="635">
              <a:lnSpc>
                <a:spcPct val="101000"/>
              </a:lnSpc>
              <a:spcAft>
                <a:spcPts val="195"/>
              </a:spcAft>
            </a:pPr>
            <a:r>
              <a:rPr lang="en-US" sz="3200" dirty="0">
                <a:latin typeface="Bell MT" panose="02020503060305020303" pitchFamily="18" charset="0"/>
                <a:ea typeface="Bookman Old Style" panose="02050604050505020204" pitchFamily="18" charset="0"/>
                <a:cs typeface="Bookman Old Style" panose="02050604050505020204" pitchFamily="18" charset="0"/>
              </a:rPr>
              <a:t> </a:t>
            </a:r>
          </a:p>
        </p:txBody>
      </p:sp>
    </p:spTree>
    <p:extLst>
      <p:ext uri="{BB962C8B-B14F-4D97-AF65-F5344CB8AC3E}">
        <p14:creationId xmlns:p14="http://schemas.microsoft.com/office/powerpoint/2010/main" val="411398170"/>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7412991"/>
          </a:xfrm>
          <a:prstGeom prst="rect">
            <a:avLst/>
          </a:prstGeom>
        </p:spPr>
        <p:txBody>
          <a:bodyPr wrap="square">
            <a:spAutoFit/>
          </a:bodyPr>
          <a:lstStyle/>
          <a:p>
            <a:pPr marL="342900" marR="0" lvl="0" indent="-342900" algn="just" fontAlgn="base">
              <a:lnSpc>
                <a:spcPct val="103000"/>
              </a:lnSpc>
              <a:spcBef>
                <a:spcPts val="0"/>
              </a:spcBef>
              <a:spcAft>
                <a:spcPts val="19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Speed</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highlights the tone of the movement; The two types are:</a:t>
            </a:r>
          </a:p>
          <a:p>
            <a:pPr marL="342900" marR="0" lvl="0" indent="-342900" algn="just" fontAlgn="base">
              <a:lnSpc>
                <a:spcPct val="103000"/>
              </a:lnSpc>
              <a:spcBef>
                <a:spcPts val="0"/>
              </a:spcBef>
              <a:spcAft>
                <a:spcPts val="19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Fast Movement</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provides alertness and escalating emotions </a:t>
            </a:r>
          </a:p>
          <a:p>
            <a:pPr marL="342900" marR="0" lvl="0" indent="-342900" algn="just" fontAlgn="base">
              <a:lnSpc>
                <a:spcPct val="103000"/>
              </a:lnSpc>
              <a:spcBef>
                <a:spcPts val="0"/>
              </a:spcBef>
              <a:spcAft>
                <a:spcPts val="19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Slow Movement</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indicates weariness, seriousness, or sorrow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Direction</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specifies a movement from one route to another; refer to the growth or shrinkage of an object or thing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Motion Path</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refers to the spatial movement that a thing or an animated object will take; displays the change in direction of a certain movement </a:t>
            </a:r>
          </a:p>
          <a:p>
            <a:pPr marL="457200" marR="0" lvl="0" indent="-457200" algn="just" fontAlgn="base">
              <a:lnSpc>
                <a:spcPct val="101000"/>
              </a:lnSpc>
              <a:spcBef>
                <a:spcPts val="0"/>
              </a:spcBef>
              <a:spcAft>
                <a:spcPts val="385"/>
              </a:spcAft>
              <a:buClr>
                <a:srgbClr val="FFFF00"/>
              </a:buClr>
              <a:buSzPts val="1100"/>
              <a:buFont typeface="Wingdings" panose="05000000000000000000" pitchFamily="2" charset="2"/>
              <a:buChar char="v"/>
            </a:pPr>
            <a:r>
              <a:rPr lang="en-US" sz="3200" b="1" i="1" u="sng"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Timing</a:t>
            </a:r>
            <a:r>
              <a:rPr lang="en-US" sz="32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 is used to explain or strengthen the message or the event;  it has two kinds: </a:t>
            </a:r>
          </a:p>
          <a:p>
            <a:pPr marL="457200" marR="0" lvl="0" indent="-457200" algn="just" fontAlgn="base">
              <a:lnSpc>
                <a:spcPct val="101000"/>
              </a:lnSpc>
              <a:spcBef>
                <a:spcPts val="0"/>
              </a:spcBef>
              <a:spcAft>
                <a:spcPts val="385"/>
              </a:spcAft>
              <a:buClr>
                <a:srgbClr val="FFFF00"/>
              </a:buClr>
              <a:buSzPts val="1100"/>
              <a:buFont typeface="Wingdings" panose="05000000000000000000" pitchFamily="2" charset="2"/>
              <a:buChar char="v"/>
            </a:pPr>
            <a:r>
              <a:rPr lang="en-US" sz="3200" b="1" i="1" u="sng"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rPr>
              <a:t>Objective Timing</a:t>
            </a:r>
            <a:r>
              <a:rPr lang="en-US" sz="3200"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rPr>
              <a:t> - can be measured in seconds, minutes, hours, days, etc. </a:t>
            </a:r>
          </a:p>
          <a:p>
            <a:pPr marL="457200" marR="0" lvl="0" indent="-457200" algn="just" fontAlgn="base">
              <a:lnSpc>
                <a:spcPct val="101000"/>
              </a:lnSpc>
              <a:spcBef>
                <a:spcPts val="0"/>
              </a:spcBef>
              <a:spcAft>
                <a:spcPts val="385"/>
              </a:spcAft>
              <a:buClr>
                <a:srgbClr val="FFFF00"/>
              </a:buClr>
              <a:buSzPts val="1100"/>
              <a:buFont typeface="Wingdings" panose="05000000000000000000" pitchFamily="2" charset="2"/>
              <a:buChar char="v"/>
            </a:pPr>
            <a:r>
              <a:rPr lang="en-US" sz="3200" b="1" i="1" u="sng"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rPr>
              <a:t>Subjective Timing</a:t>
            </a:r>
            <a:r>
              <a:rPr lang="en-US" sz="3200" dirty="0">
                <a:uFill>
                  <a:solidFill>
                    <a:srgbClr val="000000"/>
                  </a:solidFill>
                </a:uFill>
                <a:latin typeface="Bell MT" panose="02020503060305020303" pitchFamily="18" charset="0"/>
                <a:ea typeface="Courier New" panose="02070309020205020404" pitchFamily="49" charset="0"/>
                <a:cs typeface="Courier New" panose="02070309020205020404" pitchFamily="49" charset="0"/>
              </a:rPr>
              <a:t> - is psychologically experienced or felt </a:t>
            </a:r>
          </a:p>
          <a:p>
            <a:pPr marL="457835" indent="-457200">
              <a:lnSpc>
                <a:spcPct val="101000"/>
              </a:lnSpc>
              <a:spcAft>
                <a:spcPts val="180"/>
              </a:spcAft>
              <a:buClr>
                <a:srgbClr val="FFFF00"/>
              </a:buClr>
              <a:buFont typeface="Wingdings" panose="05000000000000000000" pitchFamily="2" charset="2"/>
              <a:buChar char="v"/>
            </a:pPr>
            <a:endParaRPr lang="en-US" sz="3200" dirty="0">
              <a:latin typeface="Bell MT" panose="02020503060305020303" pitchFamily="18" charset="0"/>
              <a:ea typeface="Bookman Old Style" panose="02050604050505020204" pitchFamily="18" charset="0"/>
              <a:cs typeface="Bookman Old Style" panose="02050604050505020204" pitchFamily="18" charset="0"/>
            </a:endParaRPr>
          </a:p>
        </p:txBody>
      </p:sp>
    </p:spTree>
    <p:extLst>
      <p:ext uri="{BB962C8B-B14F-4D97-AF65-F5344CB8AC3E}">
        <p14:creationId xmlns:p14="http://schemas.microsoft.com/office/powerpoint/2010/main" val="3159739363"/>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948569"/>
          </a:xfrm>
          <a:prstGeom prst="rect">
            <a:avLst/>
          </a:prstGeom>
        </p:spPr>
        <p:txBody>
          <a:bodyPr wrap="square">
            <a:spAutoFit/>
          </a:bodyPr>
          <a:lstStyle/>
          <a:p>
            <a:pPr marL="635" marR="0" indent="457200" algn="just">
              <a:lnSpc>
                <a:spcPct val="101000"/>
              </a:lnSpc>
              <a:spcBef>
                <a:spcPts val="0"/>
              </a:spcBef>
              <a:spcAft>
                <a:spcPts val="385"/>
              </a:spcAft>
            </a:pPr>
            <a:r>
              <a:rPr lang="en-US" sz="3000" dirty="0">
                <a:latin typeface="Bell MT" panose="02020503060305020303" pitchFamily="18" charset="0"/>
                <a:ea typeface="Bookman Old Style" panose="02050604050505020204" pitchFamily="18" charset="0"/>
                <a:cs typeface="Bookman Old Style" panose="02050604050505020204" pitchFamily="18" charset="0"/>
              </a:rPr>
              <a:t>Aside from the objects that a person must work with in producing a certain motion, </a:t>
            </a:r>
            <a:r>
              <a:rPr lang="en-US" sz="3000" i="1" u="sng" dirty="0">
                <a:uFill>
                  <a:solidFill>
                    <a:srgbClr val="000000"/>
                  </a:solidFill>
                </a:uFill>
                <a:latin typeface="Bell MT" panose="02020503060305020303" pitchFamily="18" charset="0"/>
                <a:ea typeface="Bookman Old Style" panose="02050604050505020204" pitchFamily="18" charset="0"/>
                <a:cs typeface="Bookman Old Style" panose="02050604050505020204" pitchFamily="18" charset="0"/>
              </a:rPr>
              <a:t>principles of motion design</a:t>
            </a:r>
            <a:r>
              <a:rPr lang="en-US" sz="3000" dirty="0">
                <a:latin typeface="Bell MT" panose="02020503060305020303" pitchFamily="18" charset="0"/>
                <a:ea typeface="Bookman Old Style" panose="02050604050505020204" pitchFamily="18" charset="0"/>
                <a:cs typeface="Bookman Old Style" panose="02050604050505020204" pitchFamily="18" charset="0"/>
              </a:rPr>
              <a:t>, or the motion techniques for merging the various elements or objects of motion design, should also be studied: </a:t>
            </a:r>
          </a:p>
          <a:p>
            <a:pPr marL="635">
              <a:lnSpc>
                <a:spcPct val="101000"/>
              </a:lnSpc>
              <a:spcAft>
                <a:spcPts val="195"/>
              </a:spcAft>
            </a:pPr>
            <a:r>
              <a:rPr lang="en-US" sz="3000" dirty="0">
                <a:latin typeface="Bell MT" panose="02020503060305020303" pitchFamily="18" charset="0"/>
                <a:ea typeface="Bookman Old Style" panose="02050604050505020204" pitchFamily="18" charset="0"/>
                <a:cs typeface="Bookman Old Style" panose="02050604050505020204" pitchFamily="18" charset="0"/>
              </a:rPr>
              <a:t>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0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Speed, direction, and timing should portray natural laws of physics.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0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Timing influences recall.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0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Transitions are utilized to shift between scenes.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0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Sound and color enhance depth and purpose to a certain movement.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0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Cartooning one’s image and text offers dynamic movement. This can be easily done by the following movements: </a:t>
            </a:r>
            <a:r>
              <a:rPr lang="en-US" sz="3000" i="1"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stretching</a:t>
            </a:r>
            <a:r>
              <a:rPr lang="en-US" sz="30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a:t>
            </a:r>
            <a:r>
              <a:rPr lang="en-US" sz="3000" i="1"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rotating</a:t>
            </a:r>
            <a:r>
              <a:rPr lang="en-US" sz="30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and </a:t>
            </a:r>
            <a:r>
              <a:rPr lang="en-US" sz="3000" i="1"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squashing</a:t>
            </a:r>
            <a:r>
              <a:rPr lang="en-US" sz="30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 </a:t>
            </a:r>
          </a:p>
          <a:p>
            <a:pPr marL="342900" marR="0" lvl="0" indent="-342900" algn="just" fontAlgn="base">
              <a:lnSpc>
                <a:spcPct val="101000"/>
              </a:lnSpc>
              <a:spcBef>
                <a:spcPts val="0"/>
              </a:spcBef>
              <a:spcAft>
                <a:spcPts val="385"/>
              </a:spcAft>
              <a:buClr>
                <a:srgbClr val="FFFF00"/>
              </a:buClr>
              <a:buSzPts val="1100"/>
              <a:buFont typeface="Arial" panose="020B0604020202020204" pitchFamily="34" charset="0"/>
              <a:buChar char="❖"/>
            </a:pPr>
            <a:r>
              <a:rPr lang="en-US" sz="3000" dirty="0">
                <a:uFill>
                  <a:solidFill>
                    <a:srgbClr val="000000"/>
                  </a:solidFill>
                </a:uFill>
                <a:latin typeface="Bell MT" panose="02020503060305020303" pitchFamily="18" charset="0"/>
                <a:ea typeface="Segoe UI Symbol" panose="020B0502040204020203" pitchFamily="34" charset="0"/>
                <a:cs typeface="Segoe UI Symbol" panose="020B0502040204020203" pitchFamily="34" charset="0"/>
              </a:rPr>
              <a:t>Blurring can be used in several ways. In animation, blurring gives the illusion of fast movement. In videos, blurring is frequently used to censor confidential information or sensitive content. </a:t>
            </a:r>
          </a:p>
        </p:txBody>
      </p:sp>
    </p:spTree>
    <p:extLst>
      <p:ext uri="{BB962C8B-B14F-4D97-AF65-F5344CB8AC3E}">
        <p14:creationId xmlns:p14="http://schemas.microsoft.com/office/powerpoint/2010/main" val="2105261340"/>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TM03457452[[fn=Celestial]]</Template>
  <TotalTime>409</TotalTime>
  <Words>586</Words>
  <Application>Microsoft Office PowerPoint</Application>
  <PresentationFormat>Widescreen</PresentationFormat>
  <Paragraphs>113</Paragraphs>
  <Slides>19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Arial</vt:lpstr>
      <vt:lpstr>Bahnschrift Condensed</vt:lpstr>
      <vt:lpstr>Bell MT</vt:lpstr>
      <vt:lpstr>Bookman Old Style</vt:lpstr>
      <vt:lpstr>Calibri</vt:lpstr>
      <vt:lpstr>Calibri Light</vt:lpstr>
      <vt:lpstr>Courier New</vt:lpstr>
      <vt:lpstr>Segoe UI Symbol</vt:lpstr>
      <vt:lpstr>Wingdings</vt:lpstr>
      <vt:lpstr>Celestial</vt:lpstr>
      <vt:lpstr>PowerPoint Presentation</vt:lpstr>
      <vt:lpstr>•A form of media that has the appearance of moving text and graphics on a display. Its purpose is to communicate information in multiple ways •Motion media in essence is visual media that gives the appearance of movement. •Motion media can be a collection of graphics, footage, videos. It is combined with audio, text, and/or interactive content to create multimedia. </vt:lpstr>
      <vt:lpstr> • IT COMMUNICATES MESSAGE TO LARGE, HETEROGENEOUS, AND ANONYMOUS AUDIENCES. • IT COMMUNICATES THE SAME MESSAGE TO MASS AUDIENCES SIMULTANEOUSLY, SOMETIMES IN PUBLIC, OTHER TIMES IN PRIVATE. • IT EMBODIES MESSAGES THAT ARE USUALLY IMPERSONAL AND TRANSITORY. • IT IS MULTI-SENSORY SUCH THAT THE AUDIENCE’S SIGHT AND HEARING ARE STIMULATED IN CONCERT. SUCH A COMBINATION OF SENSORY STIMULI FORMS A COMPLEX SYNERGISM THAT CAN SIGNIFICANTLY ENHANCE COMMUNICATION. THIS POWERFUL DOUBLE-BARRELED COMBINATION OF DUAL-SENSE STIMULATION CONTRIBUTES IN LARGE MEASURE TO THE COMPELLING INFLUENCE OF MOTION MEDIA. • IT IS A FORMAL, AUTHORITATIVE CHANNEL OF COMMUNICATION. ACCORDINGLY, ITS POWER IN INFORMING AND ENTERTAINING LIES IN THE COMMUNICATOR’S ABILITY TO CONTROL VISUAL AND AURAL STIMULI. • IT IS INSTRUMENTAL IN BEHAVIOR AND ATTITUDE MODIFICATION – THAT IS, ATTITUDE FORMATION, CHANGE, CONSERVATION, AND CANALIZATION (DIRECTING A PERFORMED ATTITUDE TO A NEW DIRECTION) • IT CONFERS STATUS UPON ISSUES, PERSONS, ORGANIZATIONS, OR SOCIAL MOVEMENTS. </vt:lpstr>
      <vt:lpstr>VIDEO FORMAT/VIDEO CODEC •MOTION MEDIA USE LARGE RESOURCES. CODECS COMPRESSES AND DECOMPRESSES VIDEO FILES. EXAMPLES: 3GP, MPG, MP4 </vt:lpstr>
      <vt:lpstr>3GP •THE 3GP (THIRD GENERATION PARTNERSHIP) VIDEO CONTAINER FORMAT WAS DEVELOPED WITH THE INTENTION TO SAVE ON DISK SPACE, BANDWIDTH, AND DATA USAGE, WHICH IS WHY THEY'RE OFTEN SEEN CREATED FROM, AND TRANSFERRED BETWEEN, MOBILE DEVICES. •THE MAIN ADVANTAGE OF 3GP FORMAT IS THAT IT IS SMALL IN SIZE. THIS IS BENEFICIAL ESPECIALLY FOR USERS WHO FREQUENTLY SAVE AND WATCH VIDEO FILES ON THEIR SMARTPHONES. AND DUE TO ITS SMALL FOOTPRINT, UPLOADING OR DOWNLOADING A VIDEO IN 3GP FORMAT WILL ONLY TAKE SECONDS TO MINUTES DEPENDING ON THE FILE SIZE. </vt:lpstr>
      <vt:lpstr>MPG •MPG IS A FILE EXTENSION FOR AN MPEG ANIMATION IN THE MPEG-1 OR MPEG-2 CODEC. MPEG-1 WAS DESIGNED FOR CODING PROGRESSIVE VIDEO AT BIT RATES OF ABOUT 1.5 MILLION BITS PER SECOND. IT WAS DESIGNED SPECIFICALLY FOR VIDEO-CD AND CD-I MEDIA. MPEG-1 AUDIO LAYER-3 (MP3) HAS ALSO EVOLVED FROM EARLY MPEG WORK. •MPEG-2 WAS DESIGNED FOR CODING INTERLACED IMAGES AT BIT RATES ABOVE 4 MILLION BITS PER SECOND. MPEG-2 IS USED FOR DIGITAL TV BROADCAST AND DVD. AN MPEG-2 PLAYER CAN HANDLE MPEG-1 DATA AS WELL. </vt:lpstr>
      <vt:lpstr>MP4 • MP4 IS A FILE FORMAT CREATED BY THE MOVING PICTURE EXPERTS GROUP (MPEG) AS A MULTIMEDIA CONTAINER FORMAT DESIGNED TO STORE AUDIOVISUAL DATA. THE MP4 IS LARGELY REPLACING EARLIER MULTIMEDIA FILE FORMATS, AND CREATING SOME CHANGES IN THE WAY THAT VENDORS SELL AUDIOVISUAL FILES TO THE PUBLIC. • MP4 FILE FORMAT, ALSO COMMONLY KNOWN AS MPEG-4 PART 14 OR MPEG-4 AVC (ADVANCED VIDEO CODING), IS A MULTIMEDIA FILE FORMAT USED TO DIGITALLY STORE AUDIO AND VIDEO FILES. MP4 FILE FORMAT IS ALSO USED FOR VIDEO STREAMING OVER THE INTERNET. MP4 FILE FORMAT IS BASICALLY A CONTAINER WHICH HOLDS AUDIO AND VIDEO FILES THAT ARE DIGITALLY ENCODED. MP4 FILE FORMAT HAS ONLY ONE OFFICIAL FILE EXTENSION, I.E., .MP4. THERE ARE TWO UNOFFICIAL FILE EXTENSIONS, AS WELL, NAMELY .M4A, WHICH IS AUDIO ONLY, AND .M4P, WHICH STANDS FOR THE PROTECTED MP4 FILE FORMAT.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1 CLICK OPTIMIZED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ICAFE8 DISKLESS</dc:creator>
  <cp:lastModifiedBy>ICAFE8 DISKLESS</cp:lastModifiedBy>
  <cp:revision>47</cp:revision>
  <dcterms:created xsi:type="dcterms:W3CDTF">2023-03-25T01:30:08Z</dcterms:created>
  <dcterms:modified xsi:type="dcterms:W3CDTF">2023-05-23T05:37:20Z</dcterms:modified>
</cp:coreProperties>
</file>