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80" r:id="rId3"/>
    <p:sldId id="275" r:id="rId4"/>
    <p:sldId id="279" r:id="rId5"/>
    <p:sldId id="278" r:id="rId6"/>
    <p:sldId id="261" r:id="rId7"/>
    <p:sldId id="281" r:id="rId8"/>
    <p:sldId id="270" r:id="rId9"/>
    <p:sldId id="267" r:id="rId10"/>
    <p:sldId id="268" r:id="rId11"/>
    <p:sldId id="271" r:id="rId12"/>
    <p:sldId id="272" r:id="rId13"/>
    <p:sldId id="273" r:id="rId14"/>
    <p:sldId id="269" r:id="rId15"/>
    <p:sldId id="277" r:id="rId16"/>
    <p:sldId id="26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97" autoAdjust="0"/>
    <p:restoredTop sz="94280" autoAdjust="0"/>
  </p:normalViewPr>
  <p:slideViewPr>
    <p:cSldViewPr>
      <p:cViewPr varScale="1">
        <p:scale>
          <a:sx n="72" d="100"/>
          <a:sy n="72" d="100"/>
        </p:scale>
        <p:origin x="129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F265B-E165-4EC2-91EA-2684B9DBA083}" type="datetimeFigureOut">
              <a:rPr lang="en-IN" smtClean="0"/>
              <a:t>02-07-2025</a:t>
            </a:fld>
            <a:endParaRPr lang="en-I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A147A5-1609-47D2-BC3D-FF77DA5CE881}" type="slidenum">
              <a:rPr lang="en-IN" smtClean="0"/>
              <a:t>‹#›</a:t>
            </a:fld>
            <a:endParaRPr lang="en-IN"/>
          </a:p>
        </p:txBody>
      </p:sp>
    </p:spTree>
    <p:extLst>
      <p:ext uri="{BB962C8B-B14F-4D97-AF65-F5344CB8AC3E}">
        <p14:creationId xmlns:p14="http://schemas.microsoft.com/office/powerpoint/2010/main" val="1514201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mailto:firstname.lastname@aquarelleindia.com"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mailto:it@aquarelleindia.com"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s://itdesk.aquarelleindia.com/" TargetMode="External"/><Relationship Id="rId4" Type="http://schemas.openxmlformats.org/officeDocument/2006/relationships/hyperlink" Target="mailto:itdesk@aquarelleindia.com"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Introduction to IT Induction  </a:t>
            </a:r>
            <a:r>
              <a:rPr lang="en-US" baseline="0" dirty="0" smtClean="0"/>
              <a:t>%%TTS_MALE%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a:t>
            </a:fld>
            <a:endParaRPr lang="en-IN"/>
          </a:p>
        </p:txBody>
      </p:sp>
    </p:spTree>
    <p:extLst>
      <p:ext uri="{BB962C8B-B14F-4D97-AF65-F5344CB8AC3E}">
        <p14:creationId xmlns:p14="http://schemas.microsoft.com/office/powerpoint/2010/main" val="3743728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Organogram</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Infrastructure Setup</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IT Policy Overview</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Escalation Contacts %%TTS_MALE%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2</a:t>
            </a:fld>
            <a:endParaRPr lang="en-IN"/>
          </a:p>
        </p:txBody>
      </p:sp>
    </p:spTree>
    <p:extLst>
      <p:ext uri="{BB962C8B-B14F-4D97-AF65-F5344CB8AC3E}">
        <p14:creationId xmlns:p14="http://schemas.microsoft.com/office/powerpoint/2010/main" val="2493373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Certainly! Here</a:t>
            </a:r>
            <a:r>
              <a:rPr lang="en-US" baseline="0" dirty="0" smtClean="0"/>
              <a:t> is the </a:t>
            </a:r>
            <a:r>
              <a:rPr lang="en-US" dirty="0" smtClean="0"/>
              <a:t>explanation of the IT organization structure as depicted in the organogram:</a:t>
            </a:r>
          </a:p>
          <a:p>
            <a:endParaRPr lang="en-US" dirty="0" smtClean="0"/>
          </a:p>
          <a:p>
            <a:r>
              <a:rPr lang="en-US" dirty="0" smtClean="0"/>
              <a:t>**Top Management:**</a:t>
            </a:r>
          </a:p>
          <a:p>
            <a:r>
              <a:rPr lang="en-US" dirty="0" smtClean="0"/>
              <a:t>** Group CEO</a:t>
            </a:r>
            <a:r>
              <a:rPr lang="en-US" baseline="0" dirty="0" smtClean="0"/>
              <a:t> (Eric </a:t>
            </a:r>
            <a:r>
              <a:rPr lang="en-US" baseline="0" dirty="0" err="1" smtClean="0"/>
              <a:t>Dorchies</a:t>
            </a:r>
            <a:r>
              <a:rPr lang="en-US" baseline="0" dirty="0" smtClean="0"/>
              <a:t>)</a:t>
            </a:r>
            <a:endParaRPr lang="en-US" dirty="0" smtClean="0"/>
          </a:p>
          <a:p>
            <a:r>
              <a:rPr lang="en-US" dirty="0" smtClean="0"/>
              <a:t>**Managing Director (B M K </a:t>
            </a:r>
            <a:r>
              <a:rPr lang="en-US" dirty="0" err="1" smtClean="0"/>
              <a:t>Nagesh</a:t>
            </a:r>
            <a:r>
              <a:rPr lang="en-US" dirty="0" smtClean="0"/>
              <a:t>):** The highest authority in the company, overseeing all operations including IT.</a:t>
            </a:r>
          </a:p>
          <a:p>
            <a:endParaRPr lang="en-US" dirty="0" smtClean="0"/>
          </a:p>
          <a:p>
            <a:r>
              <a:rPr lang="en-US" dirty="0" smtClean="0"/>
              <a:t> **Chief Financial Officer (Sathisha C):** Handles the financial aspects of the company, ensuring financial health and resource allocation.</a:t>
            </a:r>
          </a:p>
          <a:p>
            <a:endParaRPr lang="en-US" dirty="0" smtClean="0"/>
          </a:p>
          <a:p>
            <a:r>
              <a:rPr lang="en-US" dirty="0" smtClean="0"/>
              <a:t>**IT Leadership:**</a:t>
            </a:r>
          </a:p>
          <a:p>
            <a:r>
              <a:rPr lang="en-US" dirty="0" smtClean="0"/>
              <a:t> **Global Head – IT (Ravi Prakash D):** Leads the global IT strategy and operations, ensuring alignment with business goals.</a:t>
            </a:r>
          </a:p>
          <a:p>
            <a:endParaRPr lang="en-US" dirty="0" smtClean="0"/>
          </a:p>
          <a:p>
            <a:r>
              <a:rPr lang="en-US" dirty="0" smtClean="0"/>
              <a:t> **Deputy. General Manager – IT (Srinivasa Rao K):** Assists the Global Head in managing IT operations and strategies, providing support in decision-making and execution.</a:t>
            </a:r>
          </a:p>
          <a:p>
            <a:endParaRPr lang="en-US" dirty="0" smtClean="0"/>
          </a:p>
          <a:p>
            <a:r>
              <a:rPr lang="en-US" dirty="0" smtClean="0"/>
              <a:t>**IT Management:**</a:t>
            </a:r>
          </a:p>
          <a:p>
            <a:r>
              <a:rPr lang="en-US" dirty="0" smtClean="0"/>
              <a:t>**Manager - IT (Nagaraj A):** Manages the day-to-day IT operations and teams, ensuring smooth functioning and addressing any issues that arise.</a:t>
            </a:r>
          </a:p>
          <a:p>
            <a:endParaRPr lang="en-US" dirty="0" smtClean="0"/>
          </a:p>
          <a:p>
            <a:r>
              <a:rPr lang="en-US" dirty="0" smtClean="0"/>
              <a:t>**Specialized Roles:**</a:t>
            </a:r>
          </a:p>
          <a:p>
            <a:r>
              <a:rPr lang="en-US" dirty="0" smtClean="0"/>
              <a:t> **Sr. Consultant - ERP (Jayaprakasha M):** Manages Enterprise Resource Planning (ERP) systems, ensuring they meet business requirements and operate efficiently.</a:t>
            </a:r>
          </a:p>
          <a:p>
            <a:endParaRPr lang="en-US" dirty="0" smtClean="0"/>
          </a:p>
          <a:p>
            <a:r>
              <a:rPr lang="en-US" dirty="0" smtClean="0"/>
              <a:t> **Data Analyst (V Nagendranath):** Analyzes data to provide insights and support decision-making processes.</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**Data Analyst (Raviteja):** Manages Enterprise Resource Planning (ERP) systems, ensuring they meet business requirements and operate efficiently.</a:t>
            </a:r>
          </a:p>
          <a:p>
            <a:endParaRPr lang="en-US" dirty="0" smtClean="0"/>
          </a:p>
          <a:p>
            <a:endParaRPr lang="en-US" dirty="0" smtClean="0"/>
          </a:p>
          <a:p>
            <a:endParaRPr lang="en-US" dirty="0" smtClean="0"/>
          </a:p>
          <a:p>
            <a:r>
              <a:rPr lang="en-US" dirty="0" smtClean="0"/>
              <a:t>**System Administration Team:**</a:t>
            </a:r>
          </a:p>
          <a:p>
            <a:r>
              <a:rPr lang="en-US" dirty="0" smtClean="0"/>
              <a:t>** We have a dedicated system administration team across all the factories to ensure the smooth operation and security of all our technological infrastructure.</a:t>
            </a:r>
          </a:p>
          <a:p>
            <a:r>
              <a:rPr lang="en-US" dirty="0" smtClean="0"/>
              <a:t>**Senior</a:t>
            </a:r>
            <a:r>
              <a:rPr lang="en-US" baseline="0" dirty="0" smtClean="0"/>
              <a:t> </a:t>
            </a:r>
            <a:r>
              <a:rPr lang="en-US" dirty="0" smtClean="0"/>
              <a:t>System Administrator (Nithin C):** Manages and maintains IT systems, ensuring their optimal performance.</a:t>
            </a:r>
          </a:p>
          <a:p>
            <a:r>
              <a:rPr lang="en-US" dirty="0" smtClean="0"/>
              <a:t>**System Administrator (Arun K):** Similar role focusing on maintaining IT infrastructure.</a:t>
            </a:r>
          </a:p>
          <a:p>
            <a:r>
              <a:rPr lang="en-US" dirty="0" smtClean="0"/>
              <a:t>**System Administrator (</a:t>
            </a:r>
            <a:r>
              <a:rPr lang="en-US" dirty="0" err="1" smtClean="0"/>
              <a:t>Sampath</a:t>
            </a:r>
            <a:r>
              <a:rPr lang="en-US" dirty="0" smtClean="0"/>
              <a:t> </a:t>
            </a:r>
            <a:r>
              <a:rPr lang="en-US" dirty="0" err="1" smtClean="0"/>
              <a:t>Shet</a:t>
            </a:r>
            <a:r>
              <a:rPr lang="en-US" dirty="0" smtClean="0"/>
              <a:t>):** Provides support in managing IT systems and addressing any issues.</a:t>
            </a:r>
          </a:p>
          <a:p>
            <a:r>
              <a:rPr lang="en-US" dirty="0" smtClean="0"/>
              <a:t>**System Administrator (</a:t>
            </a:r>
            <a:r>
              <a:rPr lang="en-US" dirty="0" err="1" smtClean="0"/>
              <a:t>Sujay</a:t>
            </a:r>
            <a:r>
              <a:rPr lang="en-US" dirty="0" smtClean="0"/>
              <a:t>):** Assists in the maintenance and management of IT infrastructure.</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This structure outlines the hierarchy and roles within the IT department, ensuring clear responsibilities and efficient management of IT resources and operations.</a:t>
            </a:r>
            <a:r>
              <a:rPr lang="en-US" baseline="0" dirty="0" smtClean="0"/>
              <a:t> %%TTS_MALE%</a:t>
            </a:r>
            <a:endParaRPr lang="en-IN" dirty="0" smtClean="0"/>
          </a:p>
          <a:p>
            <a:endParaRPr lang="en-IN" dirty="0" smtClean="0"/>
          </a:p>
        </p:txBody>
      </p:sp>
      <p:sp>
        <p:nvSpPr>
          <p:cNvPr id="4" name="Slide Number Placeholder 3"/>
          <p:cNvSpPr>
            <a:spLocks noGrp="1"/>
          </p:cNvSpPr>
          <p:nvPr>
            <p:ph type="sldNum" sz="quarter" idx="10"/>
          </p:nvPr>
        </p:nvSpPr>
        <p:spPr/>
        <p:txBody>
          <a:bodyPr/>
          <a:lstStyle/>
          <a:p>
            <a:fld id="{F9A147A5-1609-47D2-BC3D-FF77DA5CE881}" type="slidenum">
              <a:rPr lang="en-IN" smtClean="0"/>
              <a:t>3</a:t>
            </a:fld>
            <a:endParaRPr lang="en-IN"/>
          </a:p>
        </p:txBody>
      </p:sp>
    </p:spTree>
    <p:extLst>
      <p:ext uri="{BB962C8B-B14F-4D97-AF65-F5344CB8AC3E}">
        <p14:creationId xmlns:p14="http://schemas.microsoft.com/office/powerpoint/2010/main" val="1168845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The software that we use is WFX</a:t>
            </a:r>
          </a:p>
          <a:p>
            <a:r>
              <a:rPr lang="en-US" dirty="0" smtClean="0"/>
              <a:t>World Fashion Exchange (WFX) software, which is specifically designed for the garment industry.</a:t>
            </a:r>
            <a:endParaRPr lang="en-US" b="1" dirty="0" smtClean="0"/>
          </a:p>
          <a:p>
            <a:r>
              <a:rPr lang="en-US" b="1" dirty="0" smtClean="0"/>
              <a:t>Industry-Specific Software</a:t>
            </a:r>
            <a:r>
              <a:rPr lang="en-US" dirty="0" smtClean="0"/>
              <a:t>:</a:t>
            </a:r>
          </a:p>
          <a:p>
            <a:pPr lvl="1"/>
            <a:r>
              <a:rPr lang="en-US" dirty="0" smtClean="0"/>
              <a:t>It</a:t>
            </a:r>
            <a:r>
              <a:rPr lang="en-US" baseline="0" dirty="0" smtClean="0"/>
              <a:t> is industry specific software t</a:t>
            </a:r>
            <a:r>
              <a:rPr lang="en-US" dirty="0" smtClean="0"/>
              <a:t>ailored to meet the unique needs of the industry.</a:t>
            </a:r>
          </a:p>
          <a:p>
            <a:r>
              <a:rPr lang="en-US" b="1" dirty="0" smtClean="0"/>
              <a:t>Business Intelligence (BI)</a:t>
            </a:r>
            <a:r>
              <a:rPr lang="en-US" dirty="0" smtClean="0"/>
              <a:t>:</a:t>
            </a:r>
          </a:p>
          <a:p>
            <a:pPr lvl="1"/>
            <a:r>
              <a:rPr lang="en-US" dirty="0" smtClean="0"/>
              <a:t>Incorporates tools for analyzing data and providing actionable information.</a:t>
            </a:r>
          </a:p>
          <a:p>
            <a:pPr lvl="1"/>
            <a:r>
              <a:rPr lang="en-US" dirty="0" smtClean="0"/>
              <a:t>Helps in making informed business decisions based on data-driven insights.</a:t>
            </a:r>
          </a:p>
          <a:p>
            <a:r>
              <a:rPr lang="en-US" b="1" dirty="0" smtClean="0"/>
              <a:t>Web-Based</a:t>
            </a:r>
            <a:r>
              <a:rPr lang="en-US" dirty="0" smtClean="0"/>
              <a:t>:</a:t>
            </a:r>
          </a:p>
          <a:p>
            <a:pPr lvl="1"/>
            <a:r>
              <a:rPr lang="en-US" dirty="0" smtClean="0"/>
              <a:t>Accessible through web browsers.</a:t>
            </a:r>
          </a:p>
          <a:p>
            <a:pPr lvl="1"/>
            <a:r>
              <a:rPr lang="en-US" dirty="0" smtClean="0"/>
              <a:t>Ensures accessibility from any location with internet access, promoting remote work and collaboration.</a:t>
            </a:r>
          </a:p>
          <a:p>
            <a:r>
              <a:rPr lang="en-US" b="1" dirty="0" smtClean="0"/>
              <a:t>Tight Integration Between Modules</a:t>
            </a:r>
            <a:r>
              <a:rPr lang="en-US" dirty="0" smtClean="0"/>
              <a:t>:</a:t>
            </a:r>
          </a:p>
          <a:p>
            <a:pPr lvl="1"/>
            <a:r>
              <a:rPr lang="en-US" dirty="0" smtClean="0"/>
              <a:t>Ensures seamless communication and data flow between different functional areas of the business.</a:t>
            </a:r>
          </a:p>
          <a:p>
            <a:pPr lvl="1"/>
            <a:r>
              <a:rPr lang="en-US" dirty="0" smtClean="0"/>
              <a:t>Enhances efficiency and reduces data redundancy and errors.</a:t>
            </a:r>
            <a:endParaRPr lang="en-US" baseline="0" dirty="0" smtClean="0">
              <a:solidFill>
                <a:srgbClr val="FF0000"/>
              </a:solidFill>
            </a:endParaRPr>
          </a:p>
          <a:p>
            <a:pPr marL="0" algn="l" defTabSz="914400" rtl="0" eaLnBrk="1" latinLnBrk="0" hangingPunct="1"/>
            <a:r>
              <a:rPr lang="en-US" sz="1200" b="1" kern="1200" dirty="0" smtClean="0">
                <a:solidFill>
                  <a:schemeClr val="tx1"/>
                </a:solidFill>
                <a:latin typeface="+mn-lt"/>
                <a:ea typeface="+mn-ea"/>
                <a:cs typeface="+mn-cs"/>
              </a:rPr>
              <a:t>MES Applications :</a:t>
            </a:r>
          </a:p>
          <a:p>
            <a:pPr lvl="1"/>
            <a:r>
              <a:rPr lang="en-US" dirty="0" smtClean="0"/>
              <a:t>D1 planning tool for production planning</a:t>
            </a:r>
          </a:p>
          <a:p>
            <a:pPr lvl="1"/>
            <a:r>
              <a:rPr lang="en-US" dirty="0" err="1" smtClean="0"/>
              <a:t>Optacut</a:t>
            </a:r>
            <a:r>
              <a:rPr lang="en-US" dirty="0" smtClean="0"/>
              <a:t> for Cutting tracking</a:t>
            </a:r>
          </a:p>
          <a:p>
            <a:pPr lvl="1"/>
            <a:r>
              <a:rPr lang="en-US" dirty="0" err="1" smtClean="0"/>
              <a:t>Optafloor</a:t>
            </a:r>
            <a:r>
              <a:rPr lang="en-US" dirty="0" smtClean="0"/>
              <a:t> for production tracking </a:t>
            </a:r>
            <a:r>
              <a:rPr lang="en-US" baseline="0" dirty="0" smtClean="0">
                <a:solidFill>
                  <a:srgbClr val="FF0000"/>
                </a:solidFill>
              </a:rPr>
              <a:t>%%TTS_MALE%</a:t>
            </a:r>
            <a:endParaRPr lang="en-IN" dirty="0" smtClean="0">
              <a:solidFill>
                <a:srgbClr val="FF0000"/>
              </a:solidFill>
            </a:endParaRPr>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4</a:t>
            </a:fld>
            <a:endParaRPr lang="en-IN"/>
          </a:p>
        </p:txBody>
      </p:sp>
    </p:spTree>
    <p:extLst>
      <p:ext uri="{BB962C8B-B14F-4D97-AF65-F5344CB8AC3E}">
        <p14:creationId xmlns:p14="http://schemas.microsoft.com/office/powerpoint/2010/main" val="222710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smtClean="0"/>
              <a:t>Infrastructure</a:t>
            </a:r>
            <a:endParaRPr lang="en-US" b="1" dirty="0" smtClean="0"/>
          </a:p>
          <a:p>
            <a:r>
              <a:rPr lang="en-US" b="1" dirty="0" smtClean="0"/>
              <a:t>Virtualized Infrastructure</a:t>
            </a:r>
            <a:r>
              <a:rPr lang="en-US" dirty="0" smtClean="0"/>
              <a:t> refers to the use of virtualization technology to create a flexible and efficient I T environment. It involves running multiple virtual machines (VMs) on a single physical server, allowing better utilization of hardware resources and simplifying management.</a:t>
            </a:r>
          </a:p>
          <a:p>
            <a:endParaRPr lang="en-US" dirty="0" smtClean="0"/>
          </a:p>
          <a:p>
            <a:r>
              <a:rPr lang="en-US" b="1" dirty="0" smtClean="0"/>
              <a:t>High Level of Redundancy</a:t>
            </a:r>
          </a:p>
          <a:p>
            <a:r>
              <a:rPr lang="en-US" b="1" dirty="0" smtClean="0"/>
              <a:t>Redundancy</a:t>
            </a:r>
            <a:r>
              <a:rPr lang="en-US" dirty="0" smtClean="0"/>
              <a:t> is a critical aspect of I T infrastructure to ensure high availability and reliability. It involves duplicating critical components or functions of a system to provide a backup in case of failure.</a:t>
            </a:r>
          </a:p>
          <a:p>
            <a:endParaRPr lang="en-US" dirty="0" smtClean="0"/>
          </a:p>
          <a:p>
            <a:r>
              <a:rPr lang="en-US" b="1" dirty="0" smtClean="0"/>
              <a:t>SDWAN</a:t>
            </a:r>
            <a:r>
              <a:rPr lang="en-US" b="1" baseline="0" dirty="0" smtClean="0"/>
              <a:t> </a:t>
            </a:r>
            <a:r>
              <a:rPr lang="en-US" b="1" dirty="0" smtClean="0"/>
              <a:t>Network Connectivity</a:t>
            </a:r>
          </a:p>
          <a:p>
            <a:r>
              <a:rPr lang="en-US" b="1" dirty="0" smtClean="0"/>
              <a:t>SD-WAN (Software-Defined Wide Area Network)</a:t>
            </a:r>
            <a:r>
              <a:rPr lang="en-US" dirty="0" smtClean="0"/>
              <a:t> is a modern approach to managing and optimizing wide area networks. It securely connects different branches, data centers, and cloud services over multiple types of connections—like MPLS, broadband, or LTE.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5</a:t>
            </a:fld>
            <a:endParaRPr lang="en-IN"/>
          </a:p>
        </p:txBody>
      </p:sp>
    </p:spTree>
    <p:extLst>
      <p:ext uri="{BB962C8B-B14F-4D97-AF65-F5344CB8AC3E}">
        <p14:creationId xmlns:p14="http://schemas.microsoft.com/office/powerpoint/2010/main" val="2828565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Generic</a:t>
            </a:r>
          </a:p>
          <a:p>
            <a:endParaRPr lang="en-US" dirty="0" smtClean="0"/>
          </a:p>
          <a:p>
            <a:r>
              <a:rPr lang="en-US" sz="1200" dirty="0" smtClean="0"/>
              <a:t>Approved copy  of the IT Policy document is available at </a:t>
            </a:r>
          </a:p>
          <a:p>
            <a:endParaRPr lang="en-US" dirty="0" smtClean="0"/>
          </a:p>
          <a:p>
            <a:r>
              <a:rPr lang="en-US" dirty="0" smtClean="0"/>
              <a:t>People Strong HRIS </a:t>
            </a:r>
          </a:p>
          <a:p>
            <a:endParaRPr lang="en-US" dirty="0" smtClean="0"/>
          </a:p>
          <a:p>
            <a:r>
              <a:rPr lang="en-US" dirty="0" smtClean="0"/>
              <a:t>Which will we explained to you by</a:t>
            </a:r>
            <a:r>
              <a:rPr lang="en-US" baseline="0" dirty="0" smtClean="0"/>
              <a:t> one by one </a:t>
            </a:r>
            <a:endParaRPr lang="en-US"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6</a:t>
            </a:fld>
            <a:endParaRPr lang="en-IN"/>
          </a:p>
        </p:txBody>
      </p:sp>
    </p:spTree>
    <p:extLst>
      <p:ext uri="{BB962C8B-B14F-4D97-AF65-F5344CB8AC3E}">
        <p14:creationId xmlns:p14="http://schemas.microsoft.com/office/powerpoint/2010/main" val="2720428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smtClean="0"/>
              <a:t>PeopleStrong</a:t>
            </a:r>
            <a:r>
              <a:rPr lang="en-US" sz="1200" dirty="0" smtClean="0"/>
              <a:t> HRIS Application Policy  window to review the</a:t>
            </a:r>
            <a:r>
              <a:rPr lang="en-US" sz="1200" baseline="0" dirty="0" smtClean="0"/>
              <a:t> policy for reference</a:t>
            </a:r>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7</a:t>
            </a:fld>
            <a:endParaRPr lang="en-IN"/>
          </a:p>
        </p:txBody>
      </p:sp>
    </p:spTree>
    <p:extLst>
      <p:ext uri="{BB962C8B-B14F-4D97-AF65-F5344CB8AC3E}">
        <p14:creationId xmlns:p14="http://schemas.microsoft.com/office/powerpoint/2010/main" val="18410656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Software Management</a:t>
            </a:r>
          </a:p>
          <a:p>
            <a:endParaRPr lang="en-US" dirty="0" smtClean="0"/>
          </a:p>
          <a:p>
            <a:r>
              <a:rPr lang="en-US" sz="1200" dirty="0" smtClean="0"/>
              <a:t>All ownership and control of software shall vest in the company and no user shall claim or exercise any rights in connection with the same. The user is merely permitted to use the software as permitted by the company for the purposes of the company. </a:t>
            </a:r>
          </a:p>
          <a:p>
            <a:endParaRPr lang="en-US" sz="1200" dirty="0" smtClean="0"/>
          </a:p>
          <a:p>
            <a:r>
              <a:rPr lang="en-US" sz="1200" dirty="0" smtClean="0"/>
              <a:t>Users are not authorized to make any copies of software, or to alter, tamper, share, distribute or otherwise exploit the software under any circumstances. </a:t>
            </a:r>
          </a:p>
          <a:p>
            <a:endParaRPr lang="en-US" sz="1200" dirty="0" smtClean="0"/>
          </a:p>
          <a:p>
            <a:r>
              <a:rPr lang="en-US" sz="1200" dirty="0" smtClean="0"/>
              <a:t>User shall not install any software on AIPL equipment, without the prior written approval, that requires anyone time, monthly or deferred payment. Should the User install such software, any and all costs relating to the payment of the same shall be paid for solely by the User. </a:t>
            </a:r>
          </a:p>
          <a:p>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No user will hand over any company's information or data (confidential and restricted) and software to any outsiders, including clients and customers until authorized in writing by Head – IT / Finance Controller / Managing Director. </a:t>
            </a:r>
            <a:r>
              <a:rPr lang="en-US" baseline="0" dirty="0" smtClean="0"/>
              <a:t>%%TTS_MALE%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8</a:t>
            </a:fld>
            <a:endParaRPr lang="en-IN"/>
          </a:p>
        </p:txBody>
      </p:sp>
    </p:spTree>
    <p:extLst>
      <p:ext uri="{BB962C8B-B14F-4D97-AF65-F5344CB8AC3E}">
        <p14:creationId xmlns:p14="http://schemas.microsoft.com/office/powerpoint/2010/main" val="2476817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Access Control Management</a:t>
            </a:r>
          </a:p>
          <a:p>
            <a:endParaRPr lang="en-US" dirty="0" smtClean="0"/>
          </a:p>
          <a:p>
            <a:pPr lvl="1" algn="just">
              <a:buFont typeface="Arial" panose="020B0604020202020204" pitchFamily="34" charset="0"/>
              <a:buChar char="•"/>
            </a:pPr>
            <a:r>
              <a:rPr lang="en-US" sz="1800" dirty="0" smtClean="0"/>
              <a:t>It is a criminal offence under the IT Act 2000 to deliberately attempt to access a system to which you do not have the authority. </a:t>
            </a:r>
          </a:p>
          <a:p>
            <a:pPr lvl="1" algn="just">
              <a:buFont typeface="Arial" panose="020B0604020202020204" pitchFamily="34" charset="0"/>
              <a:buChar char="•"/>
            </a:pPr>
            <a:endParaRPr lang="en-US" sz="1800" dirty="0" smtClean="0"/>
          </a:p>
          <a:p>
            <a:pPr lvl="1" algn="just">
              <a:buFont typeface="Arial" panose="020B0604020202020204" pitchFamily="34" charset="0"/>
              <a:buChar char="•"/>
            </a:pPr>
            <a:r>
              <a:rPr lang="en-US" sz="1800" dirty="0" smtClean="0"/>
              <a:t>Logins to and use of the IT resources will be logged and monitored. Software checks will be done yearly in remote PC's, which also may include physical verification.</a:t>
            </a:r>
          </a:p>
          <a:p>
            <a:pPr lvl="1" algn="just">
              <a:buFont typeface="Arial" panose="020B0604020202020204" pitchFamily="34" charset="0"/>
              <a:buChar char="•"/>
            </a:pPr>
            <a:endParaRPr lang="en-US" sz="1800" dirty="0" smtClean="0"/>
          </a:p>
          <a:p>
            <a:pPr lvl="1" algn="just">
              <a:buFont typeface="Arial" panose="020B0604020202020204" pitchFamily="34" charset="0"/>
              <a:buChar char="•"/>
            </a:pPr>
            <a:r>
              <a:rPr lang="en-US" sz="1800" dirty="0" smtClean="0"/>
              <a:t>All system-level and user-level passwords must be minimum of  8 characters with combination of alpha numeric and a special character changed at least for every 90 days. System would also be configured to force the user level password change every 90 days.</a:t>
            </a:r>
          </a:p>
          <a:p>
            <a:pPr lvl="1" algn="just">
              <a:buFont typeface="Arial" panose="020B0604020202020204" pitchFamily="34" charset="0"/>
              <a:buChar char="•"/>
            </a:pPr>
            <a:endParaRPr lang="en-US" sz="1800" dirty="0" smtClean="0"/>
          </a:p>
          <a:p>
            <a:pPr lvl="1" algn="just">
              <a:buFont typeface="Arial" panose="020B0604020202020204" pitchFamily="34" charset="0"/>
              <a:buChar char="•"/>
            </a:pPr>
            <a:r>
              <a:rPr lang="en-US" sz="1800" dirty="0" smtClean="0"/>
              <a:t>System will be configured to lock the user login account after 3 unsuccessful login attempts</a:t>
            </a:r>
          </a:p>
          <a:p>
            <a:pPr lvl="1" algn="just">
              <a:buFont typeface="Arial" panose="020B0604020202020204" pitchFamily="34" charset="0"/>
              <a:buChar char="•"/>
            </a:pPr>
            <a:endParaRPr lang="en-US" sz="1800" dirty="0" smtClean="0"/>
          </a:p>
          <a:p>
            <a:pPr lvl="1" algn="just">
              <a:buFont typeface="Arial" panose="020B0604020202020204" pitchFamily="34" charset="0"/>
              <a:buChar char="•"/>
            </a:pPr>
            <a:r>
              <a:rPr lang="en-US" sz="1800" dirty="0" smtClean="0"/>
              <a:t>System will be configured to lock the computer after 15 minutes of in-activity.</a:t>
            </a:r>
          </a:p>
          <a:p>
            <a:pPr lvl="1" algn="just">
              <a:buFont typeface="Arial" panose="020B0604020202020204" pitchFamily="34" charset="0"/>
              <a:buChar char="•"/>
            </a:pPr>
            <a:endParaRPr lang="en-US" sz="1800" dirty="0" smtClean="0"/>
          </a:p>
          <a:p>
            <a:pPr marL="457200" marR="0" lvl="1"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smtClean="0"/>
              <a:t>If you suspect that an account has been compromised, report the incident to IT helpdesk and do change all the passwords if the account is assigned to you alone. </a:t>
            </a:r>
            <a:r>
              <a:rPr lang="en-US" sz="1800" baseline="0" dirty="0" smtClean="0"/>
              <a:t>%%TTS_MALE%</a:t>
            </a:r>
            <a:endParaRPr lang="en-IN" sz="1800" dirty="0" smtClean="0"/>
          </a:p>
          <a:p>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9</a:t>
            </a:fld>
            <a:endParaRPr lang="en-IN"/>
          </a:p>
        </p:txBody>
      </p:sp>
    </p:spTree>
    <p:extLst>
      <p:ext uri="{BB962C8B-B14F-4D97-AF65-F5344CB8AC3E}">
        <p14:creationId xmlns:p14="http://schemas.microsoft.com/office/powerpoint/2010/main" val="3914273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User Account Management</a:t>
            </a:r>
          </a:p>
          <a:p>
            <a:endParaRPr lang="en-US" dirty="0" smtClean="0"/>
          </a:p>
          <a:p>
            <a:pPr algn="just"/>
            <a:r>
              <a:rPr lang="en-US" sz="1200" dirty="0" smtClean="0"/>
              <a:t>Every new user account creation must be authorized by HR department / HOF and the authorization form must at least contain the following information and sent to IT helpdesk through a mail to respective IT Team. </a:t>
            </a:r>
          </a:p>
          <a:p>
            <a:pPr algn="just"/>
            <a:endParaRPr lang="en-US" sz="1200" dirty="0" smtClean="0"/>
          </a:p>
          <a:p>
            <a:pPr algn="just"/>
            <a:r>
              <a:rPr lang="en-US" sz="1200" dirty="0" smtClean="0"/>
              <a:t>In case of common UID, the entire group/Department shall be held jointly and collectively responsible, if there is any violation or breach of the IT Policy. </a:t>
            </a:r>
          </a:p>
          <a:p>
            <a:pPr algn="just"/>
            <a:endParaRPr lang="en-US" sz="1200" dirty="0" smtClean="0"/>
          </a:p>
          <a:p>
            <a:pPr algn="just"/>
            <a:r>
              <a:rPr lang="en-US" sz="1200" dirty="0" smtClean="0"/>
              <a:t>UID shall be suspended if the user is not accessing his / her systems for more than 60 days or upon retirement of the user. The same shall be deleted after 3 months with prior approval of Head – IT </a:t>
            </a:r>
          </a:p>
          <a:p>
            <a:pPr algn="just"/>
            <a:endParaRPr lang="en-US" sz="1200" dirty="0" smtClean="0"/>
          </a:p>
          <a:p>
            <a:pPr algn="just"/>
            <a:r>
              <a:rPr lang="en-US" sz="1200" dirty="0" smtClean="0"/>
              <a:t>UIDs relating to terminated employees shall be disabled immediately upon receiving the communication from HR department and with authorization from Head – IT after successful backup.</a:t>
            </a:r>
          </a:p>
          <a:p>
            <a:pPr algn="just"/>
            <a:endParaRPr lang="en-US" sz="1200" dirty="0" smtClean="0"/>
          </a:p>
          <a:p>
            <a:pPr algn="just"/>
            <a:r>
              <a:rPr lang="en-US" sz="1200" dirty="0" smtClean="0"/>
              <a:t>MD will have every right to go-through the user's data at any point of time. </a:t>
            </a:r>
          </a:p>
          <a:p>
            <a:pPr algn="just"/>
            <a:endParaRPr lang="en-US" sz="1200" dirty="0" smtClean="0"/>
          </a:p>
          <a:p>
            <a:pPr marL="0" marR="0" indent="0" algn="just" defTabSz="914400" rtl="0" eaLnBrk="1" fontAlgn="auto" latinLnBrk="0" hangingPunct="1">
              <a:lnSpc>
                <a:spcPct val="100000"/>
              </a:lnSpc>
              <a:spcBef>
                <a:spcPts val="0"/>
              </a:spcBef>
              <a:spcAft>
                <a:spcPts val="0"/>
              </a:spcAft>
              <a:buClrTx/>
              <a:buSzTx/>
              <a:buFontTx/>
              <a:buNone/>
              <a:tabLst/>
              <a:defRPr/>
            </a:pPr>
            <a:r>
              <a:rPr lang="en-US" sz="1200" dirty="0" smtClean="0"/>
              <a:t>Back up of data from Laptops/desktops will not be taken. Please store all important official data onto the central file server</a:t>
            </a:r>
            <a:r>
              <a:rPr lang="en-US" baseline="0" dirty="0" smtClean="0"/>
              <a:t>%%TTS_MALE%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10</a:t>
            </a:fld>
            <a:endParaRPr lang="en-IN"/>
          </a:p>
        </p:txBody>
      </p:sp>
    </p:spTree>
    <p:extLst>
      <p:ext uri="{BB962C8B-B14F-4D97-AF65-F5344CB8AC3E}">
        <p14:creationId xmlns:p14="http://schemas.microsoft.com/office/powerpoint/2010/main" val="3041055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Email</a:t>
            </a:r>
          </a:p>
          <a:p>
            <a:endParaRPr lang="en-US" dirty="0" smtClean="0"/>
          </a:p>
          <a:p>
            <a:pPr algn="just"/>
            <a:r>
              <a:rPr lang="en-US" sz="1200" dirty="0" smtClean="0"/>
              <a:t>IT shall configure an email address after receiving the details from HR for new joiners and from respective HOD/HOF for present employees</a:t>
            </a:r>
            <a:r>
              <a:rPr lang="en-US" sz="1200" baseline="0" dirty="0" smtClean="0"/>
              <a:t> </a:t>
            </a:r>
            <a:r>
              <a:rPr lang="en-US" sz="1200" dirty="0" smtClean="0"/>
              <a:t>for official communication. Normal process of email address allocation will be as </a:t>
            </a:r>
            <a:r>
              <a:rPr lang="en-US" sz="1200" dirty="0" smtClean="0">
                <a:hlinkClick r:id="rId3"/>
              </a:rPr>
              <a:t>firstnamelastname@aquarelleindia.com</a:t>
            </a:r>
            <a:r>
              <a:rPr lang="en-US" sz="1200" dirty="0" smtClean="0"/>
              <a:t> </a:t>
            </a:r>
            <a:r>
              <a:rPr lang="en-US" sz="1200" u="sng" dirty="0" smtClean="0"/>
              <a:t> </a:t>
            </a:r>
            <a:r>
              <a:rPr lang="en-US" sz="1200" dirty="0" smtClean="0"/>
              <a:t>subject to the availability</a:t>
            </a:r>
            <a:endParaRPr lang="en-IN" sz="1200" dirty="0" smtClean="0"/>
          </a:p>
          <a:p>
            <a:pPr algn="just"/>
            <a:endParaRPr lang="en-US" sz="1200" dirty="0" smtClean="0"/>
          </a:p>
          <a:p>
            <a:pPr algn="just"/>
            <a:endParaRPr lang="en-US" sz="1200" dirty="0" smtClean="0"/>
          </a:p>
          <a:p>
            <a:pPr algn="just"/>
            <a:r>
              <a:rPr lang="en-US" sz="1200" dirty="0" smtClean="0"/>
              <a:t>User should avoid sending greetings towards festivals and New Year. If any such email is received, user should not reply and should delete the email without opening the mail or attachment. This needs to be followed strictly to avoid chocking of internal bandwidth as well as external threats. </a:t>
            </a:r>
          </a:p>
          <a:p>
            <a:pPr algn="just"/>
            <a:endParaRPr lang="en-US" sz="1200" dirty="0" smtClean="0"/>
          </a:p>
          <a:p>
            <a:pPr algn="just"/>
            <a:r>
              <a:rPr lang="en-US" sz="1200" dirty="0" smtClean="0"/>
              <a:t>Usage of AIPL's email system in any way that may be interpreted as insulting, disruptive or offensive by any other person, or company, or which may be harmful to AIPL morale should be avoided. </a:t>
            </a:r>
          </a:p>
          <a:p>
            <a:pPr algn="just"/>
            <a:endParaRPr lang="en-US" sz="1200" dirty="0" smtClean="0"/>
          </a:p>
          <a:p>
            <a:pPr algn="just"/>
            <a:r>
              <a:rPr lang="en-US" sz="1200" dirty="0" smtClean="0"/>
              <a:t>Forwarding of chain letters internally and sending messages to, multiple destinations will be considered as 'spamming', which is an illegal activity in India and many countries. </a:t>
            </a:r>
          </a:p>
          <a:p>
            <a:pPr algn="just"/>
            <a:endParaRPr lang="en-US" sz="1200" dirty="0" smtClean="0"/>
          </a:p>
          <a:p>
            <a:pPr marL="0" marR="0" indent="0" algn="just" defTabSz="914400" rtl="0" eaLnBrk="1" fontAlgn="auto" latinLnBrk="0" hangingPunct="1">
              <a:lnSpc>
                <a:spcPct val="100000"/>
              </a:lnSpc>
              <a:spcBef>
                <a:spcPts val="0"/>
              </a:spcBef>
              <a:spcAft>
                <a:spcPts val="0"/>
              </a:spcAft>
              <a:buClrTx/>
              <a:buSzTx/>
              <a:buFontTx/>
              <a:buNone/>
              <a:tabLst/>
              <a:defRPr/>
            </a:pPr>
            <a:r>
              <a:rPr lang="en-US" sz="1200" dirty="0" smtClean="0"/>
              <a:t>Owner of the email address will be considered as the author for all the messages originating from his / her email address. So users must ensure confidentiality of login credentials</a:t>
            </a:r>
            <a:r>
              <a:rPr lang="en-US" baseline="0" dirty="0" smtClean="0"/>
              <a:t>%%TTS_MALE%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11</a:t>
            </a:fld>
            <a:endParaRPr lang="en-IN"/>
          </a:p>
        </p:txBody>
      </p:sp>
    </p:spTree>
    <p:extLst>
      <p:ext uri="{BB962C8B-B14F-4D97-AF65-F5344CB8AC3E}">
        <p14:creationId xmlns:p14="http://schemas.microsoft.com/office/powerpoint/2010/main" val="25804445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Internet</a:t>
            </a:r>
          </a:p>
          <a:p>
            <a:endParaRPr lang="en-US" dirty="0" smtClean="0"/>
          </a:p>
          <a:p>
            <a:pPr algn="just"/>
            <a:r>
              <a:rPr lang="en-US" sz="1200" dirty="0" smtClean="0"/>
              <a:t>Use of the internet makes communication more efficient. However, internet service remains AIPL property, and therefore must be used primarily for official purposes. Any unauthorized or improper use of e mail or the Internet is not acceptable and will not be permitted. Restricted access to the internet will be provided to all users to assist them in the performance of their jobs. Wherever access is provided, usage should be limited to official business purposes only.</a:t>
            </a:r>
          </a:p>
          <a:p>
            <a:pPr algn="just"/>
            <a:endParaRPr lang="en-US" sz="1200" dirty="0" smtClean="0"/>
          </a:p>
          <a:p>
            <a:pPr algn="just"/>
            <a:r>
              <a:rPr lang="en-US" sz="1200" dirty="0" smtClean="0"/>
              <a:t>It is assumed that users will not browse immoral sites or objectionable sites or sites giving malicious content or any other sites forbidden by the Government of India. If any instance of violation of this is found, the individuals involved will be liable for the consequences. </a:t>
            </a:r>
          </a:p>
          <a:p>
            <a:pPr algn="just"/>
            <a:endParaRPr lang="en-US" sz="1200" dirty="0" smtClean="0"/>
          </a:p>
          <a:p>
            <a:pPr marL="0" marR="0" indent="0" algn="just" defTabSz="914400" rtl="0" eaLnBrk="1" fontAlgn="auto" latinLnBrk="0" hangingPunct="1">
              <a:lnSpc>
                <a:spcPct val="100000"/>
              </a:lnSpc>
              <a:spcBef>
                <a:spcPts val="0"/>
              </a:spcBef>
              <a:spcAft>
                <a:spcPts val="0"/>
              </a:spcAft>
              <a:buClrTx/>
              <a:buSzTx/>
              <a:buFontTx/>
              <a:buNone/>
              <a:tabLst/>
              <a:defRPr/>
            </a:pPr>
            <a:r>
              <a:rPr lang="en-US" sz="1200" dirty="0" smtClean="0"/>
              <a:t>IT will monitor all the activities of users on Internet and may be reported.</a:t>
            </a:r>
            <a:r>
              <a:rPr lang="en-US" baseline="0" dirty="0" smtClean="0"/>
              <a:t> %%TTS_MALE%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12</a:t>
            </a:fld>
            <a:endParaRPr lang="en-IN"/>
          </a:p>
        </p:txBody>
      </p:sp>
    </p:spTree>
    <p:extLst>
      <p:ext uri="{BB962C8B-B14F-4D97-AF65-F5344CB8AC3E}">
        <p14:creationId xmlns:p14="http://schemas.microsoft.com/office/powerpoint/2010/main" val="36603021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Laptop/ Data Card/Accessories</a:t>
            </a:r>
          </a:p>
          <a:p>
            <a:endParaRPr lang="en-US" dirty="0" smtClean="0"/>
          </a:p>
          <a:p>
            <a:pPr marL="0" indent="0">
              <a:buNone/>
            </a:pPr>
            <a:r>
              <a:rPr lang="en-US" sz="1200" b="1" u="sng" dirty="0" smtClean="0"/>
              <a:t>ELIGIBILITY</a:t>
            </a:r>
            <a:r>
              <a:rPr lang="en-US" sz="1200" b="1" dirty="0" smtClean="0"/>
              <a:t>: </a:t>
            </a:r>
            <a:r>
              <a:rPr lang="en-US" sz="1200" dirty="0" smtClean="0"/>
              <a:t>General Managers and above. </a:t>
            </a:r>
          </a:p>
          <a:p>
            <a:pPr marL="0" indent="0">
              <a:buNone/>
            </a:pPr>
            <a:endParaRPr lang="en-IN" sz="1200" dirty="0" smtClean="0"/>
          </a:p>
          <a:p>
            <a:pPr lvl="0"/>
            <a:r>
              <a:rPr lang="en-US" sz="1200" dirty="0" smtClean="0"/>
              <a:t>Any other staff recommended by MD / Finance Controller / HOF with justification and approval of Head – IT.</a:t>
            </a:r>
          </a:p>
          <a:p>
            <a:pPr lvl="0"/>
            <a:endParaRPr lang="en-US" sz="1200" dirty="0" smtClean="0"/>
          </a:p>
          <a:p>
            <a:pPr lvl="0"/>
            <a:r>
              <a:rPr lang="en-US" sz="1200" dirty="0" smtClean="0"/>
              <a:t>Make, Model and specifications would be decided by IT team after analyzing the user's requirements. </a:t>
            </a:r>
          </a:p>
          <a:p>
            <a:pPr lvl="0"/>
            <a:endParaRPr lang="en-US" sz="1200" dirty="0" smtClean="0"/>
          </a:p>
          <a:p>
            <a:pPr lvl="0"/>
            <a:r>
              <a:rPr lang="en-US" sz="1200" dirty="0" smtClean="0"/>
              <a:t>User is responsible for the upkeep of the asset. In case of damage or loss arising out of negligent usage, the user is liable to pay the value of repairs of the asset. The laptops would need to be submitted for periodic physical verification as may be required from time to time. </a:t>
            </a:r>
          </a:p>
          <a:p>
            <a:pPr lvl="0"/>
            <a:endParaRPr lang="en-US" sz="1200" dirty="0" smtClean="0"/>
          </a:p>
          <a:p>
            <a:pPr lvl="0"/>
            <a:r>
              <a:rPr lang="en-US" sz="1200" dirty="0" smtClean="0"/>
              <a:t>In an unfortunate event of loss / theft of the laptop, the user is responsible to lodge FIR with concerned Police Station and also report the incident immediately to Finance department under intimation to the IT Department and User's reporting authority. The user is also responsible to follow all the other norms as stipulated by IT/Finance department in regard to such (theft) incidents. </a:t>
            </a:r>
          </a:p>
          <a:p>
            <a:pPr lvl="0"/>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In the event a claim on the lost / stolen item is not entertained by the insurance company for any reason in whole or in part, the employee will be liable to pay the differential value to the company. The IT /Finance department on a case-to-case basis will determine the value after considering the insurance claim amount received, if any.</a:t>
            </a:r>
            <a:r>
              <a:rPr lang="en-US" baseline="0" dirty="0" smtClean="0"/>
              <a:t> %%TTS_MALE%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13</a:t>
            </a:fld>
            <a:endParaRPr lang="en-IN"/>
          </a:p>
        </p:txBody>
      </p:sp>
    </p:spTree>
    <p:extLst>
      <p:ext uri="{BB962C8B-B14F-4D97-AF65-F5344CB8AC3E}">
        <p14:creationId xmlns:p14="http://schemas.microsoft.com/office/powerpoint/2010/main" val="15857010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Asset Management</a:t>
            </a:r>
          </a:p>
          <a:p>
            <a:endParaRPr lang="en-US" dirty="0" smtClean="0"/>
          </a:p>
          <a:p>
            <a:r>
              <a:rPr lang="en-US" sz="1200" dirty="0" smtClean="0"/>
              <a:t>All purchases related to IT ( Software, Hardware, Licenses </a:t>
            </a:r>
            <a:r>
              <a:rPr lang="en-US" sz="1200" dirty="0" err="1" smtClean="0"/>
              <a:t>etc</a:t>
            </a:r>
            <a:r>
              <a:rPr lang="en-US" sz="1200" dirty="0" smtClean="0"/>
              <a:t>) will have to be routed through  IT .</a:t>
            </a:r>
          </a:p>
          <a:p>
            <a:pPr marL="0" indent="0">
              <a:buNone/>
            </a:pPr>
            <a:endParaRPr lang="en-US" sz="1200" dirty="0" smtClean="0"/>
          </a:p>
          <a:p>
            <a:r>
              <a:rPr lang="en-US" sz="1200" dirty="0" smtClean="0"/>
              <a:t>The User shall be responsible for ensuring that all AIPL equipment is returned to back to AIPL, either at the request of AIPL, or upon the User's association with AIPL, for which the equipment was issued, being concluded. </a:t>
            </a:r>
          </a:p>
          <a:p>
            <a:pPr marL="0" indent="0">
              <a:buNone/>
            </a:pPr>
            <a:endParaRPr lang="en-US" sz="1200" dirty="0" smtClean="0"/>
          </a:p>
          <a:p>
            <a:r>
              <a:rPr lang="en-US" sz="1200" dirty="0" smtClean="0"/>
              <a:t>If the User is found" Absconding" or "intentionally fails to turn up after the acceptance of the employment", in such case the HR shall immediately send a notification to the IT Department of such Users along with the details of the equipment allotted to them. Based on the report received from the IT Department thereupon, the HR shall immediately file an FIR with the jurisdictional Police Station. </a:t>
            </a:r>
          </a:p>
          <a:p>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Inventory of hardware and software assets (including licenses) is physically audited periodically at least once in a year by IT. Deviations of the inventory, if any are to be regulated by IT. </a:t>
            </a:r>
            <a:r>
              <a:rPr lang="en-US" baseline="0" dirty="0" smtClean="0"/>
              <a:t>%%TTS_MALE%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14</a:t>
            </a:fld>
            <a:endParaRPr lang="en-IN"/>
          </a:p>
        </p:txBody>
      </p:sp>
    </p:spTree>
    <p:extLst>
      <p:ext uri="{BB962C8B-B14F-4D97-AF65-F5344CB8AC3E}">
        <p14:creationId xmlns:p14="http://schemas.microsoft.com/office/powerpoint/2010/main" val="2175492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any IT</a:t>
            </a:r>
            <a:r>
              <a:rPr lang="en-US" baseline="0" dirty="0" smtClean="0"/>
              <a:t> Query </a:t>
            </a:r>
            <a:r>
              <a:rPr lang="en-US" dirty="0" smtClean="0"/>
              <a:t> or concer</a:t>
            </a:r>
            <a:r>
              <a:rPr lang="en-US" baseline="0" dirty="0" smtClean="0"/>
              <a:t>n </a:t>
            </a:r>
            <a:r>
              <a:rPr lang="en-US" dirty="0" smtClean="0"/>
              <a:t>you</a:t>
            </a:r>
            <a:r>
              <a:rPr lang="en-US" baseline="0" dirty="0" smtClean="0"/>
              <a:t> can reach out at</a:t>
            </a:r>
            <a:endParaRPr lang="en-US" dirty="0" smtClean="0"/>
          </a:p>
          <a:p>
            <a:endParaRPr lang="en-US" dirty="0" smtClean="0"/>
          </a:p>
          <a:p>
            <a:pPr marL="0" indent="0">
              <a:buNone/>
            </a:pPr>
            <a:r>
              <a:rPr lang="en-US" dirty="0" smtClean="0"/>
              <a:t>Email: </a:t>
            </a:r>
            <a:r>
              <a:rPr lang="en-US" dirty="0" smtClean="0">
                <a:hlinkClick r:id="rId3"/>
              </a:rPr>
              <a:t>it@aquarelleindia.com</a:t>
            </a:r>
            <a:r>
              <a:rPr lang="en-US" dirty="0" smtClean="0"/>
              <a:t> 	   </a:t>
            </a:r>
            <a:r>
              <a:rPr lang="en-US" dirty="0" smtClean="0">
                <a:hlinkClick r:id="rId4"/>
              </a:rPr>
              <a:t>itdesk@aquarelleindia.com</a:t>
            </a:r>
            <a:r>
              <a:rPr lang="en-US" dirty="0" smtClean="0"/>
              <a:t> </a:t>
            </a:r>
          </a:p>
          <a:p>
            <a:pPr marL="0" indent="0">
              <a:buNone/>
            </a:pPr>
            <a:endParaRPr lang="en-US" dirty="0" smtClean="0"/>
          </a:p>
          <a:p>
            <a:pPr marL="0" indent="0">
              <a:buNone/>
            </a:pPr>
            <a:r>
              <a:rPr lang="en-US" dirty="0" smtClean="0"/>
              <a:t>Help desk portal - </a:t>
            </a:r>
            <a:r>
              <a:rPr lang="en-US" u="sng" dirty="0" smtClean="0"/>
              <a:t>- </a:t>
            </a:r>
            <a:r>
              <a:rPr lang="en-US" u="sng" dirty="0" smtClean="0">
                <a:hlinkClick r:id="rId5"/>
              </a:rPr>
              <a:t>https://itdesk.aquarelleindia.com</a:t>
            </a:r>
            <a:endParaRPr lang="en-US" u="sng" dirty="0" smtClean="0"/>
          </a:p>
          <a:p>
            <a:pPr marL="0" indent="0">
              <a:buNone/>
            </a:pPr>
            <a:endParaRPr lang="en-US" u="sng" dirty="0" smtClean="0"/>
          </a:p>
          <a:p>
            <a:pPr marL="0" indent="0">
              <a:buNone/>
            </a:pPr>
            <a:r>
              <a:rPr lang="en-US" u="none" dirty="0" smtClean="0"/>
              <a:t>IT</a:t>
            </a:r>
            <a:r>
              <a:rPr lang="en-US" u="none" baseline="0" dirty="0" smtClean="0"/>
              <a:t> Support contact details at locations</a:t>
            </a:r>
          </a:p>
          <a:p>
            <a:pPr marL="0" indent="0">
              <a:buNone/>
            </a:pPr>
            <a:endParaRPr lang="en-US" u="none" dirty="0" smtClean="0"/>
          </a:p>
          <a:p>
            <a:pPr marL="0" indent="0">
              <a:buNone/>
            </a:pPr>
            <a:r>
              <a:rPr lang="en-US" sz="1200" b="1" u="sng" dirty="0" smtClean="0"/>
              <a:t>HO</a:t>
            </a:r>
          </a:p>
          <a:p>
            <a:pPr marL="0" indent="0">
              <a:buNone/>
            </a:pPr>
            <a:r>
              <a:rPr lang="en-US" sz="1200" dirty="0" smtClean="0"/>
              <a:t>Nithin </a:t>
            </a:r>
          </a:p>
          <a:p>
            <a:pPr marL="0" indent="0">
              <a:buNone/>
            </a:pPr>
            <a:r>
              <a:rPr lang="en-US" sz="1200" dirty="0" smtClean="0"/>
              <a:t>Jayaprakasha / Raviteja (ERP)</a:t>
            </a:r>
          </a:p>
          <a:p>
            <a:pPr marL="0" indent="0">
              <a:buNone/>
            </a:pPr>
            <a:endParaRPr lang="en-US" sz="1200" dirty="0" smtClean="0"/>
          </a:p>
          <a:p>
            <a:pPr marL="0" indent="0">
              <a:buNone/>
            </a:pPr>
            <a:r>
              <a:rPr lang="en-US" sz="1200" b="1" u="sng" dirty="0" smtClean="0"/>
              <a:t>Factories</a:t>
            </a:r>
          </a:p>
          <a:p>
            <a:pPr marL="0" indent="0">
              <a:buNone/>
            </a:pPr>
            <a:r>
              <a:rPr lang="en-US" sz="1200" dirty="0" err="1" smtClean="0"/>
              <a:t>Sujay</a:t>
            </a:r>
            <a:r>
              <a:rPr lang="en-US" sz="1200" dirty="0" smtClean="0"/>
              <a:t> for </a:t>
            </a:r>
            <a:r>
              <a:rPr lang="en-US" sz="1200" dirty="0" err="1" smtClean="0"/>
              <a:t>Bannergatta</a:t>
            </a:r>
            <a:r>
              <a:rPr lang="en-US" sz="1200" baseline="0" dirty="0" smtClean="0"/>
              <a:t> and </a:t>
            </a:r>
            <a:r>
              <a:rPr lang="en-US" sz="1200" baseline="0" dirty="0" err="1" smtClean="0"/>
              <a:t>Palamaner</a:t>
            </a:r>
            <a:endParaRPr lang="en-US" sz="1200" baseline="0" dirty="0" smtClean="0"/>
          </a:p>
          <a:p>
            <a:pPr marL="0" indent="0">
              <a:buNone/>
            </a:pPr>
            <a:endParaRPr lang="en-US" sz="1200" b="1" u="sng" dirty="0" smtClean="0"/>
          </a:p>
          <a:p>
            <a:pPr marL="0" indent="0">
              <a:buNone/>
            </a:pPr>
            <a:r>
              <a:rPr lang="en-US" sz="1200" dirty="0" smtClean="0"/>
              <a:t>Arun And  </a:t>
            </a:r>
            <a:r>
              <a:rPr lang="en-US" sz="1200" dirty="0" err="1" smtClean="0"/>
              <a:t>Sampth</a:t>
            </a:r>
            <a:r>
              <a:rPr lang="en-US" sz="1200" dirty="0" smtClean="0"/>
              <a:t> in </a:t>
            </a:r>
            <a:r>
              <a:rPr lang="en-US" sz="1200" dirty="0" err="1" smtClean="0"/>
              <a:t>Malavalli</a:t>
            </a:r>
            <a:endParaRPr lang="en-US" sz="1200" dirty="0" smtClean="0"/>
          </a:p>
          <a:p>
            <a:pPr marL="0" indent="0">
              <a:buNone/>
            </a:pPr>
            <a:endParaRPr lang="en-US" sz="1100" dirty="0" smtClean="0"/>
          </a:p>
          <a:p>
            <a:pPr marL="0" indent="0">
              <a:buNone/>
            </a:pPr>
            <a:r>
              <a:rPr lang="en-US" sz="1200" u="sng" dirty="0" smtClean="0"/>
              <a:t>1</a:t>
            </a:r>
            <a:r>
              <a:rPr lang="en-US" sz="1200" u="sng" baseline="30000" dirty="0" smtClean="0"/>
              <a:t>st</a:t>
            </a:r>
            <a:r>
              <a:rPr lang="en-US" sz="1200" u="sng" dirty="0" smtClean="0"/>
              <a:t> Level </a:t>
            </a:r>
            <a:r>
              <a:rPr lang="en-US" sz="1200" b="1" u="sng" dirty="0" smtClean="0"/>
              <a:t>Escalation Contacts</a:t>
            </a:r>
            <a:endParaRPr lang="en-US" sz="1400" b="1" u="sng" dirty="0" smtClean="0"/>
          </a:p>
          <a:p>
            <a:pPr marL="0" indent="0">
              <a:buNone/>
            </a:pPr>
            <a:r>
              <a:rPr lang="en-US" sz="1100" dirty="0" smtClean="0"/>
              <a:t>Nagaraj  – 7829116293</a:t>
            </a:r>
          </a:p>
          <a:p>
            <a:pPr marL="0" indent="0">
              <a:buNone/>
            </a:pPr>
            <a:endParaRPr lang="en-US" sz="1100" dirty="0" smtClean="0"/>
          </a:p>
          <a:p>
            <a:pPr marL="0" indent="0">
              <a:buNone/>
            </a:pPr>
            <a:r>
              <a:rPr lang="en-US" sz="1100" u="sng" dirty="0" smtClean="0"/>
              <a:t>2</a:t>
            </a:r>
            <a:r>
              <a:rPr lang="en-US" sz="1100" u="sng" baseline="30000" dirty="0" smtClean="0"/>
              <a:t>nd</a:t>
            </a:r>
            <a:r>
              <a:rPr lang="en-US" sz="1100" u="sng" dirty="0" smtClean="0"/>
              <a:t>  Level </a:t>
            </a:r>
            <a:r>
              <a:rPr lang="en-US" sz="1100" b="1" u="sng" dirty="0" smtClean="0"/>
              <a:t>Escalation Contacts</a:t>
            </a:r>
            <a:endParaRPr lang="en-US" sz="1200" b="1" u="sng" dirty="0" smtClean="0"/>
          </a:p>
          <a:p>
            <a:pPr marL="0" indent="0">
              <a:buNone/>
            </a:pPr>
            <a:r>
              <a:rPr lang="en-US" sz="1100" dirty="0" smtClean="0"/>
              <a:t>Srinivasa Rao – 77609 72676</a:t>
            </a:r>
          </a:p>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t>Ravi Prakash  </a:t>
            </a:r>
            <a:r>
              <a:rPr lang="en-US" sz="900" baseline="0" dirty="0" smtClean="0"/>
              <a:t>%%TTS_MALE%</a:t>
            </a:r>
            <a:endParaRPr lang="en-IN" sz="900" dirty="0" smtClean="0"/>
          </a:p>
          <a:p>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15</a:t>
            </a:fld>
            <a:endParaRPr lang="en-IN"/>
          </a:p>
        </p:txBody>
      </p:sp>
    </p:spTree>
    <p:extLst>
      <p:ext uri="{BB962C8B-B14F-4D97-AF65-F5344CB8AC3E}">
        <p14:creationId xmlns:p14="http://schemas.microsoft.com/office/powerpoint/2010/main" val="41130708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We appreciate your time and attention during this IT induction session. Your understanding of our infrastructure setup and its components is crucial for the seamless operation and success of our organization. If you have any questions or need further assistance, please do not hesitate to reach out to the IT team.</a:t>
            </a:r>
            <a:r>
              <a:rPr lang="en-US" baseline="0" dirty="0" smtClean="0"/>
              <a:t> %%TTS_MALE%</a:t>
            </a:r>
            <a:endParaRPr lang="en-IN" dirty="0" smtClean="0"/>
          </a:p>
          <a:p>
            <a:endParaRPr lang="en-IN" dirty="0"/>
          </a:p>
        </p:txBody>
      </p:sp>
      <p:sp>
        <p:nvSpPr>
          <p:cNvPr id="4" name="Slide Number Placeholder 3"/>
          <p:cNvSpPr>
            <a:spLocks noGrp="1"/>
          </p:cNvSpPr>
          <p:nvPr>
            <p:ph type="sldNum" sz="quarter" idx="10"/>
          </p:nvPr>
        </p:nvSpPr>
        <p:spPr/>
        <p:txBody>
          <a:bodyPr/>
          <a:lstStyle/>
          <a:p>
            <a:fld id="{F9A147A5-1609-47D2-BC3D-FF77DA5CE881}" type="slidenum">
              <a:rPr lang="en-IN" smtClean="0"/>
              <a:t>16</a:t>
            </a:fld>
            <a:endParaRPr lang="en-IN"/>
          </a:p>
        </p:txBody>
      </p:sp>
    </p:spTree>
    <p:extLst>
      <p:ext uri="{BB962C8B-B14F-4D97-AF65-F5344CB8AC3E}">
        <p14:creationId xmlns:p14="http://schemas.microsoft.com/office/powerpoint/2010/main" val="2333813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E90AEEA-B946-4684-A93C-28B383098958}"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222050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90AEEA-B946-4684-A93C-28B383098958}"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2232022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90AEEA-B946-4684-A93C-28B383098958}"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73459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90AEEA-B946-4684-A93C-28B383098958}"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2399376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90AEEA-B946-4684-A93C-28B383098958}" type="datetimeFigureOut">
              <a:rPr lang="en-US" smtClean="0"/>
              <a:t>7/2/2025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1837149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E90AEEA-B946-4684-A93C-28B383098958}" type="datetimeFigureOut">
              <a:rPr lang="en-US" smtClean="0"/>
              <a:t>7/2/2025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871256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90AEEA-B946-4684-A93C-28B383098958}" type="datetimeFigureOut">
              <a:rPr lang="en-US" smtClean="0"/>
              <a:t>7/2/2025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1084262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90AEEA-B946-4684-A93C-28B383098958}"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1793258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90AEEA-B946-4684-A93C-28B383098958}"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210400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90AEEA-B946-4684-A93C-28B383098958}"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3130937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90AEEA-B946-4684-A93C-28B383098958}"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147497-7473-4E1E-A6CB-53DB8B4B7E46}" type="slidenum">
              <a:rPr lang="en-US" smtClean="0"/>
              <a:t>‹#›</a:t>
            </a:fld>
            <a:endParaRPr lang="en-US"/>
          </a:p>
        </p:txBody>
      </p:sp>
    </p:spTree>
    <p:extLst>
      <p:ext uri="{BB962C8B-B14F-4D97-AF65-F5344CB8AC3E}">
        <p14:creationId xmlns:p14="http://schemas.microsoft.com/office/powerpoint/2010/main" val="4029142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90AEEA-B946-4684-A93C-28B383098958}" type="datetimeFigureOut">
              <a:rPr lang="en-US" smtClean="0"/>
              <a:t>7/2/2025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147497-7473-4E1E-A6CB-53DB8B4B7E46}" type="slidenum">
              <a:rPr lang="en-US" smtClean="0"/>
              <a:t>‹#›</a:t>
            </a:fld>
            <a:endParaRPr lang="en-US"/>
          </a:p>
        </p:txBody>
      </p:sp>
    </p:spTree>
    <p:extLst>
      <p:ext uri="{BB962C8B-B14F-4D97-AF65-F5344CB8AC3E}">
        <p14:creationId xmlns:p14="http://schemas.microsoft.com/office/powerpoint/2010/main" val="1305090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hyperlink" Target="mailto:firstname.lastname@aquarelleindia.co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hyperlink" Target="mailto:it@aquarelleindia.com" TargetMode="External"/><Relationship Id="rId7" Type="http://schemas.microsoft.com/office/2007/relationships/hdphoto" Target="../media/hdphoto2.wdp"/><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itdesk.aquarelleindia.com/" TargetMode="External"/><Relationship Id="rId4" Type="http://schemas.openxmlformats.org/officeDocument/2006/relationships/hyperlink" Target="mailto:itsupport@aquarelleindia.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676400"/>
            <a:ext cx="7772400" cy="914400"/>
          </a:xfrm>
        </p:spPr>
        <p:txBody>
          <a:bodyPr>
            <a:normAutofit/>
          </a:bodyPr>
          <a:lstStyle/>
          <a:p>
            <a:r>
              <a:rPr lang="en-US" sz="5400" u="sng" dirty="0"/>
              <a:t>Information Technology</a:t>
            </a:r>
          </a:p>
        </p:txBody>
      </p:sp>
      <p:pic>
        <p:nvPicPr>
          <p:cNvPr id="3" name="Picture 2"/>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3564420" y="3505200"/>
            <a:ext cx="1557959" cy="1915782"/>
          </a:xfrm>
          <a:prstGeom prst="rect">
            <a:avLst/>
          </a:prstGeom>
          <a:solidFill>
            <a:schemeClr val="tx2"/>
          </a:solidFill>
        </p:spPr>
      </p:pic>
    </p:spTree>
    <p:extLst>
      <p:ext uri="{BB962C8B-B14F-4D97-AF65-F5344CB8AC3E}">
        <p14:creationId xmlns:p14="http://schemas.microsoft.com/office/powerpoint/2010/main" val="17770228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lstStyle/>
          <a:p>
            <a:r>
              <a:rPr lang="en-US" dirty="0"/>
              <a:t>Agenda</a:t>
            </a:r>
            <a:endParaRPr lang="en-IN" dirty="0"/>
          </a:p>
        </p:txBody>
      </p:sp>
      <p:sp>
        <p:nvSpPr>
          <p:cNvPr id="3" name="Content Placeholder 2"/>
          <p:cNvSpPr>
            <a:spLocks noGrp="1"/>
          </p:cNvSpPr>
          <p:nvPr>
            <p:ph idx="1"/>
          </p:nvPr>
        </p:nvSpPr>
        <p:spPr/>
        <p:txBody>
          <a:bodyPr/>
          <a:lstStyle/>
          <a:p>
            <a:pPr marL="514350" indent="-514350">
              <a:buAutoNum type="arabicPeriod"/>
            </a:pPr>
            <a:r>
              <a:rPr lang="en-US" dirty="0">
                <a:latin typeface="Times New Roman" panose="02020603050405020304" pitchFamily="18" charset="0"/>
                <a:cs typeface="Times New Roman" panose="02020603050405020304" pitchFamily="18" charset="0"/>
              </a:rPr>
              <a:t>Organogram</a:t>
            </a:r>
          </a:p>
          <a:p>
            <a:pPr marL="514350" indent="-514350">
              <a:buAutoNum type="arabicPeriod"/>
            </a:pPr>
            <a:r>
              <a:rPr lang="en-US" dirty="0">
                <a:latin typeface="Times New Roman" panose="02020603050405020304" pitchFamily="18" charset="0"/>
                <a:cs typeface="Times New Roman" panose="02020603050405020304" pitchFamily="18" charset="0"/>
              </a:rPr>
              <a:t>Infrastructure Setup</a:t>
            </a:r>
          </a:p>
          <a:p>
            <a:pPr marL="514350" indent="-514350">
              <a:buAutoNum type="arabicPeriod"/>
            </a:pPr>
            <a:r>
              <a:rPr lang="en-US" dirty="0">
                <a:latin typeface="Times New Roman" panose="02020603050405020304" pitchFamily="18" charset="0"/>
                <a:cs typeface="Times New Roman" panose="02020603050405020304" pitchFamily="18" charset="0"/>
              </a:rPr>
              <a:t>IT Policy Overview</a:t>
            </a:r>
          </a:p>
          <a:p>
            <a:pPr marL="0" indent="0">
              <a:buNone/>
            </a:pPr>
            <a:r>
              <a:rPr lang="en-US" dirty="0">
                <a:latin typeface="Times New Roman" panose="02020603050405020304" pitchFamily="18" charset="0"/>
                <a:cs typeface="Times New Roman" panose="02020603050405020304" pitchFamily="18" charset="0"/>
              </a:rPr>
              <a:t>4.  Escalation Contacts</a:t>
            </a:r>
          </a:p>
          <a:p>
            <a:pPr marL="514350" indent="-514350">
              <a:buAutoNum type="arabicPeriod" startAt="3"/>
            </a:pPr>
            <a:endParaRPr lang="en-US" dirty="0"/>
          </a:p>
          <a:p>
            <a:pPr marL="514350" indent="-514350">
              <a:buAutoNum type="arabicPeriod"/>
            </a:pPr>
            <a:endParaRPr lang="en-IN"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7909229" y="277951"/>
            <a:ext cx="777571" cy="956159"/>
          </a:xfrm>
          <a:prstGeom prst="rect">
            <a:avLst/>
          </a:prstGeom>
          <a:solidFill>
            <a:schemeClr val="tx2"/>
          </a:solidFill>
        </p:spPr>
      </p:pic>
    </p:spTree>
    <p:extLst>
      <p:ext uri="{BB962C8B-B14F-4D97-AF65-F5344CB8AC3E}">
        <p14:creationId xmlns:p14="http://schemas.microsoft.com/office/powerpoint/2010/main" val="39824673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83214" y="29376"/>
            <a:ext cx="5820953" cy="553998"/>
          </a:xfrm>
          <a:prstGeom prst="rect">
            <a:avLst/>
          </a:prstGeom>
          <a:noFill/>
        </p:spPr>
        <p:txBody>
          <a:bodyPr wrap="square" rtlCol="0">
            <a:spAutoFit/>
          </a:bodyPr>
          <a:lstStyle/>
          <a:p>
            <a:r>
              <a:rPr lang="en-US" sz="3000" dirty="0"/>
              <a:t>Organogram</a:t>
            </a:r>
            <a:endParaRPr lang="en-IN" sz="3000" dirty="0"/>
          </a:p>
        </p:txBody>
      </p:sp>
      <p:pic>
        <p:nvPicPr>
          <p:cNvPr id="35" name="Picture 34"/>
          <p:cNvPicPr>
            <a:picLocks noChangeAspect="1"/>
          </p:cNvPicPr>
          <p:nvPr/>
        </p:nvPicPr>
        <p:blipFill>
          <a:blip r:embed="rId3"/>
          <a:stretch>
            <a:fillRect/>
          </a:stretch>
        </p:blipFill>
        <p:spPr>
          <a:xfrm>
            <a:off x="3517" y="1143000"/>
            <a:ext cx="8900651" cy="3886200"/>
          </a:xfrm>
          <a:prstGeom prst="rect">
            <a:avLst/>
          </a:prstGeom>
        </p:spPr>
      </p:pic>
      <p:pic>
        <p:nvPicPr>
          <p:cNvPr id="4" name="Picture 3"/>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99"/>
                    </a14:imgEffect>
                  </a14:imgLayer>
                </a14:imgProps>
              </a:ext>
              <a:ext uri="{28A0092B-C50C-407E-A947-70E740481C1C}">
                <a14:useLocalDpi xmlns:a14="http://schemas.microsoft.com/office/drawing/2010/main" val="0"/>
              </a:ext>
            </a:extLst>
          </a:blip>
          <a:stretch>
            <a:fillRect/>
          </a:stretch>
        </p:blipFill>
        <p:spPr>
          <a:xfrm>
            <a:off x="7924800" y="105294"/>
            <a:ext cx="777571" cy="956159"/>
          </a:xfrm>
          <a:prstGeom prst="rect">
            <a:avLst/>
          </a:prstGeom>
          <a:solidFill>
            <a:schemeClr val="tx2"/>
          </a:solidFill>
        </p:spPr>
      </p:pic>
    </p:spTree>
    <p:extLst>
      <p:ext uri="{BB962C8B-B14F-4D97-AF65-F5344CB8AC3E}">
        <p14:creationId xmlns:p14="http://schemas.microsoft.com/office/powerpoint/2010/main" val="38141598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838200"/>
            <a:ext cx="3352800" cy="563562"/>
          </a:xfrm>
        </p:spPr>
        <p:txBody>
          <a:bodyPr>
            <a:normAutofit fontScale="90000"/>
          </a:bodyPr>
          <a:lstStyle/>
          <a:p>
            <a:r>
              <a:rPr lang="en-US" dirty="0"/>
              <a:t>ERP</a:t>
            </a:r>
            <a:endParaRPr lang="en-IN" dirty="0"/>
          </a:p>
        </p:txBody>
      </p:sp>
      <p:sp>
        <p:nvSpPr>
          <p:cNvPr id="3" name="Content Placeholder 2"/>
          <p:cNvSpPr>
            <a:spLocks noGrp="1"/>
          </p:cNvSpPr>
          <p:nvPr>
            <p:ph idx="1"/>
          </p:nvPr>
        </p:nvSpPr>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Industry Specific Software</a:t>
            </a:r>
          </a:p>
          <a:p>
            <a:r>
              <a:rPr lang="en-US" dirty="0">
                <a:latin typeface="Times New Roman" panose="02020603050405020304" pitchFamily="18" charset="0"/>
                <a:cs typeface="Times New Roman" panose="02020603050405020304" pitchFamily="18" charset="0"/>
              </a:rPr>
              <a:t>BI</a:t>
            </a:r>
          </a:p>
          <a:p>
            <a:r>
              <a:rPr lang="en-US" dirty="0">
                <a:latin typeface="Times New Roman" panose="02020603050405020304" pitchFamily="18" charset="0"/>
                <a:cs typeface="Times New Roman" panose="02020603050405020304" pitchFamily="18" charset="0"/>
              </a:rPr>
              <a:t>Dashboards</a:t>
            </a:r>
          </a:p>
          <a:p>
            <a:r>
              <a:rPr lang="en-US" dirty="0">
                <a:latin typeface="Times New Roman" panose="02020603050405020304" pitchFamily="18" charset="0"/>
                <a:cs typeface="Times New Roman" panose="02020603050405020304" pitchFamily="18" charset="0"/>
              </a:rPr>
              <a:t>Web based</a:t>
            </a:r>
          </a:p>
          <a:p>
            <a:r>
              <a:rPr lang="en-US" dirty="0">
                <a:latin typeface="Times New Roman" panose="02020603050405020304" pitchFamily="18" charset="0"/>
                <a:cs typeface="Times New Roman" panose="02020603050405020304" pitchFamily="18" charset="0"/>
              </a:rPr>
              <a:t>Tight integration between </a:t>
            </a:r>
            <a:r>
              <a:rPr lang="en-US" dirty="0" smtClean="0">
                <a:latin typeface="Times New Roman" panose="02020603050405020304" pitchFamily="18" charset="0"/>
                <a:cs typeface="Times New Roman" panose="02020603050405020304" pitchFamily="18" charset="0"/>
              </a:rPr>
              <a:t>modules</a:t>
            </a:r>
          </a:p>
          <a:p>
            <a:r>
              <a:rPr lang="en-US" u="sng" dirty="0" smtClean="0">
                <a:latin typeface="Times New Roman" panose="02020603050405020304" pitchFamily="18" charset="0"/>
                <a:cs typeface="Times New Roman" panose="02020603050405020304" pitchFamily="18" charset="0"/>
              </a:rPr>
              <a:t>MES Applications</a:t>
            </a:r>
          </a:p>
          <a:p>
            <a:pPr lvl="1"/>
            <a:r>
              <a:rPr lang="en-US" dirty="0" smtClean="0">
                <a:latin typeface="Times New Roman" panose="02020603050405020304" pitchFamily="18" charset="0"/>
                <a:cs typeface="Times New Roman" panose="02020603050405020304" pitchFamily="18" charset="0"/>
              </a:rPr>
              <a:t>D1 planning tool for production planning</a:t>
            </a:r>
          </a:p>
          <a:p>
            <a:pPr lvl="1"/>
            <a:r>
              <a:rPr lang="en-US" dirty="0" err="1">
                <a:latin typeface="Times New Roman" panose="02020603050405020304" pitchFamily="18" charset="0"/>
                <a:cs typeface="Times New Roman" panose="02020603050405020304" pitchFamily="18" charset="0"/>
              </a:rPr>
              <a:t>O</a:t>
            </a:r>
            <a:r>
              <a:rPr lang="en-US" dirty="0" err="1" smtClean="0">
                <a:latin typeface="Times New Roman" panose="02020603050405020304" pitchFamily="18" charset="0"/>
                <a:cs typeface="Times New Roman" panose="02020603050405020304" pitchFamily="18" charset="0"/>
              </a:rPr>
              <a:t>ptacut</a:t>
            </a:r>
            <a:r>
              <a:rPr lang="en-US" dirty="0" smtClean="0">
                <a:latin typeface="Times New Roman" panose="02020603050405020304" pitchFamily="18" charset="0"/>
                <a:cs typeface="Times New Roman" panose="02020603050405020304" pitchFamily="18" charset="0"/>
              </a:rPr>
              <a:t> for Cutting tracking</a:t>
            </a:r>
          </a:p>
          <a:p>
            <a:pPr lvl="1"/>
            <a:r>
              <a:rPr lang="en-US" dirty="0" err="1" smtClean="0">
                <a:latin typeface="Times New Roman" panose="02020603050405020304" pitchFamily="18" charset="0"/>
                <a:cs typeface="Times New Roman" panose="02020603050405020304" pitchFamily="18" charset="0"/>
              </a:rPr>
              <a:t>Optafloor</a:t>
            </a:r>
            <a:r>
              <a:rPr lang="en-US" dirty="0" smtClean="0">
                <a:latin typeface="Times New Roman" panose="02020603050405020304" pitchFamily="18" charset="0"/>
                <a:cs typeface="Times New Roman" panose="02020603050405020304" pitchFamily="18" charset="0"/>
              </a:rPr>
              <a:t> for production tracking </a:t>
            </a:r>
            <a:endParaRPr lang="en-US" dirty="0">
              <a:latin typeface="Times New Roman" panose="02020603050405020304" pitchFamily="18" charset="0"/>
              <a:cs typeface="Times New Roman" panose="02020603050405020304" pitchFamily="18" charset="0"/>
            </a:endParaRPr>
          </a:p>
          <a:p>
            <a:endParaRPr lang="en-IN"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41088964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Infra Setup</a:t>
            </a:r>
            <a:endParaRPr lang="en-IN" dirty="0"/>
          </a:p>
        </p:txBody>
      </p:sp>
      <p:sp>
        <p:nvSpPr>
          <p:cNvPr id="3" name="Content Placeholder 2"/>
          <p:cNvSpPr>
            <a:spLocks noGrp="1"/>
          </p:cNvSpPr>
          <p:nvPr>
            <p:ph idx="1"/>
          </p:nvPr>
        </p:nvSpPr>
        <p:spPr>
          <a:xfrm>
            <a:off x="478302" y="1442256"/>
            <a:ext cx="8229600" cy="4525963"/>
          </a:xfrm>
        </p:spPr>
        <p:txBody>
          <a:bodyPr>
            <a:normAutofit/>
          </a:bodyPr>
          <a:lstStyle/>
          <a:p>
            <a:endParaRPr lang="en-US" dirty="0"/>
          </a:p>
          <a:p>
            <a:r>
              <a:rPr lang="en-US" dirty="0">
                <a:latin typeface="Times New Roman" panose="02020603050405020304" pitchFamily="18" charset="0"/>
                <a:cs typeface="Times New Roman" panose="02020603050405020304" pitchFamily="18" charset="0"/>
              </a:rPr>
              <a:t>Virtualized Infrastructure</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High level of </a:t>
            </a:r>
            <a:r>
              <a:rPr lang="en-US" dirty="0" smtClean="0">
                <a:latin typeface="Times New Roman" panose="02020603050405020304" pitchFamily="18" charset="0"/>
                <a:cs typeface="Times New Roman" panose="02020603050405020304" pitchFamily="18" charset="0"/>
              </a:rPr>
              <a:t>redundancy</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SDWAN </a:t>
            </a:r>
            <a:r>
              <a:rPr lang="en-US" dirty="0">
                <a:latin typeface="Times New Roman" panose="02020603050405020304" pitchFamily="18" charset="0"/>
                <a:cs typeface="Times New Roman" panose="02020603050405020304" pitchFamily="18" charset="0"/>
              </a:rPr>
              <a:t>Network Connectivity</a:t>
            </a:r>
          </a:p>
          <a:p>
            <a:endParaRPr lang="en-IN"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31346571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7755" y="64532"/>
            <a:ext cx="8229600" cy="1143000"/>
          </a:xfrm>
        </p:spPr>
        <p:txBody>
          <a:bodyPr/>
          <a:lstStyle/>
          <a:p>
            <a:r>
              <a:rPr lang="en-US" dirty="0"/>
              <a:t>Generic</a:t>
            </a:r>
          </a:p>
        </p:txBody>
      </p:sp>
      <p:sp>
        <p:nvSpPr>
          <p:cNvPr id="3" name="Content Placeholder 2"/>
          <p:cNvSpPr>
            <a:spLocks noGrp="1"/>
          </p:cNvSpPr>
          <p:nvPr>
            <p:ph idx="1"/>
          </p:nvPr>
        </p:nvSpPr>
        <p:spPr>
          <a:xfrm>
            <a:off x="244380" y="3048000"/>
            <a:ext cx="8534400" cy="3505200"/>
          </a:xfrm>
        </p:spPr>
        <p:txBody>
          <a:bodyPr>
            <a:normAutofit/>
          </a:bodyPr>
          <a:lstStyle/>
          <a:p>
            <a:r>
              <a:rPr lang="en-US" sz="2400" b="1" u="sng" dirty="0">
                <a:latin typeface="Times New Roman" panose="02020603050405020304" pitchFamily="18" charset="0"/>
                <a:cs typeface="Times New Roman" panose="02020603050405020304" pitchFamily="18" charset="0"/>
              </a:rPr>
              <a:t>SOFTWARE COPYRIGHT COMPLIANCE</a:t>
            </a:r>
            <a:r>
              <a:rPr lang="en-US" sz="2400" u="sng" dirty="0">
                <a:latin typeface="Times New Roman" panose="02020603050405020304" pitchFamily="18" charset="0"/>
                <a:cs typeface="Times New Roman" panose="02020603050405020304" pitchFamily="18" charset="0"/>
              </a:rPr>
              <a:t> </a:t>
            </a:r>
            <a:endParaRPr lang="en-IN" sz="2400" dirty="0">
              <a:latin typeface="Times New Roman" panose="02020603050405020304" pitchFamily="18" charset="0"/>
              <a:cs typeface="Times New Roman" panose="02020603050405020304" pitchFamily="18" charset="0"/>
            </a:endParaRPr>
          </a:p>
          <a:p>
            <a:pPr marL="0" indent="0" algn="just">
              <a:buNone/>
            </a:pPr>
            <a:r>
              <a:rPr lang="en-US" sz="1800" i="1" dirty="0">
                <a:latin typeface="Times New Roman" panose="02020603050405020304" pitchFamily="18" charset="0"/>
                <a:cs typeface="Times New Roman" panose="02020603050405020304" pitchFamily="18" charset="0"/>
              </a:rPr>
              <a:t>Intellectual Property laws, such as Copyright and Patent laws in countries make unauthorized copying, altering, misuse, tampering, sharing, distribution or other exploitation of a piece of software illegal. If caught using illegal copies of software, or if held </a:t>
            </a:r>
            <a:r>
              <a:rPr lang="en-US" sz="1800" dirty="0">
                <a:latin typeface="Times New Roman" panose="02020603050405020304" pitchFamily="18" charset="0"/>
                <a:cs typeface="Times New Roman" panose="02020603050405020304" pitchFamily="18" charset="0"/>
              </a:rPr>
              <a:t>to </a:t>
            </a:r>
            <a:r>
              <a:rPr lang="en-US" sz="1800" i="1" dirty="0">
                <a:latin typeface="Times New Roman" panose="02020603050405020304" pitchFamily="18" charset="0"/>
                <a:cs typeface="Times New Roman" panose="02020603050405020304" pitchFamily="18" charset="0"/>
              </a:rPr>
              <a:t>have indulged in any of the aforesaid activities, the organization may face not only a civil suit, but also AIPL directors, management and individual users may be charged with monetary and criminal liabilities as well, including imprisonment. In the event of such prosecution, </a:t>
            </a:r>
            <a:r>
              <a:rPr lang="en-US" sz="1800" i="1" u="sng" dirty="0">
                <a:latin typeface="Times New Roman" panose="02020603050405020304" pitchFamily="18" charset="0"/>
                <a:cs typeface="Times New Roman" panose="02020603050405020304" pitchFamily="18" charset="0"/>
              </a:rPr>
              <a:t>the harm </a:t>
            </a:r>
            <a:r>
              <a:rPr lang="en-US" sz="1800" u="sng" dirty="0">
                <a:latin typeface="Times New Roman" panose="02020603050405020304" pitchFamily="18" charset="0"/>
                <a:cs typeface="Times New Roman" panose="02020603050405020304" pitchFamily="18" charset="0"/>
              </a:rPr>
              <a:t>to </a:t>
            </a:r>
            <a:r>
              <a:rPr lang="en-US" sz="1800" i="1" u="sng" dirty="0">
                <a:latin typeface="Times New Roman" panose="02020603050405020304" pitchFamily="18" charset="0"/>
                <a:cs typeface="Times New Roman" panose="02020603050405020304" pitchFamily="18" charset="0"/>
              </a:rPr>
              <a:t>the good name and credentials of the company and the said individuals </a:t>
            </a:r>
            <a:r>
              <a:rPr lang="en-US" sz="1800" u="sng" dirty="0">
                <a:latin typeface="Times New Roman" panose="02020603050405020304" pitchFamily="18" charset="0"/>
                <a:cs typeface="Times New Roman" panose="02020603050405020304" pitchFamily="18" charset="0"/>
              </a:rPr>
              <a:t>is </a:t>
            </a:r>
            <a:r>
              <a:rPr lang="en-US" sz="1800" i="1" u="sng" dirty="0">
                <a:latin typeface="Times New Roman" panose="02020603050405020304" pitchFamily="18" charset="0"/>
                <a:cs typeface="Times New Roman" panose="02020603050405020304" pitchFamily="18" charset="0"/>
              </a:rPr>
              <a:t>immeasurable and irreparable</a:t>
            </a:r>
            <a:r>
              <a:rPr lang="en-US" sz="1800" i="1"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a:p>
            <a:endParaRPr lang="en-US" dirty="0"/>
          </a:p>
        </p:txBody>
      </p:sp>
      <p:sp>
        <p:nvSpPr>
          <p:cNvPr id="5" name="TextBox 4"/>
          <p:cNvSpPr txBox="1"/>
          <p:nvPr/>
        </p:nvSpPr>
        <p:spPr>
          <a:xfrm>
            <a:off x="457200" y="1543734"/>
            <a:ext cx="7086600"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Approved copy  of the IT Policy document is available at </a:t>
            </a:r>
            <a:r>
              <a:rPr lang="en-US" sz="2400" dirty="0">
                <a:latin typeface="Times New Roman" panose="02020603050405020304" pitchFamily="18" charset="0"/>
                <a:cs typeface="Times New Roman" panose="02020603050405020304" pitchFamily="18" charset="0"/>
              </a:rPr>
              <a:t>People Strong HRIS Website</a:t>
            </a:r>
            <a:endParaRPr lang="en-IN"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13246637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5667"/>
          </a:xfrm>
        </p:spPr>
        <p:txBody>
          <a:bodyPr>
            <a:noAutofit/>
          </a:bodyPr>
          <a:lstStyle/>
          <a:p>
            <a:r>
              <a:rPr lang="en-US" sz="2800" dirty="0" err="1" smtClean="0"/>
              <a:t>PeopleStrong</a:t>
            </a:r>
            <a:r>
              <a:rPr lang="en-US" sz="2800" dirty="0" smtClean="0"/>
              <a:t> HRIS Application Policy  window</a:t>
            </a:r>
            <a:endParaRPr lang="en-IN" sz="2800" dirty="0"/>
          </a:p>
        </p:txBody>
      </p:sp>
      <p:pic>
        <p:nvPicPr>
          <p:cNvPr id="4" name="Content Placeholder 3"/>
          <p:cNvPicPr>
            <a:picLocks noGrp="1" noChangeAspect="1"/>
          </p:cNvPicPr>
          <p:nvPr>
            <p:ph idx="1"/>
          </p:nvPr>
        </p:nvPicPr>
        <p:blipFill>
          <a:blip r:embed="rId3"/>
          <a:stretch>
            <a:fillRect/>
          </a:stretch>
        </p:blipFill>
        <p:spPr>
          <a:xfrm>
            <a:off x="457200" y="1600200"/>
            <a:ext cx="8229600" cy="4876800"/>
          </a:xfrm>
          <a:prstGeom prst="rect">
            <a:avLst/>
          </a:prstGeom>
        </p:spPr>
      </p:pic>
      <p:sp>
        <p:nvSpPr>
          <p:cNvPr id="5" name="Rounded Rectangle 4"/>
          <p:cNvSpPr/>
          <p:nvPr/>
        </p:nvSpPr>
        <p:spPr>
          <a:xfrm>
            <a:off x="379497" y="4876800"/>
            <a:ext cx="3429000" cy="1295400"/>
          </a:xfrm>
          <a:prstGeom prst="roundRect">
            <a:avLst/>
          </a:prstGeom>
          <a:noFill/>
          <a:ln w="28575">
            <a:solidFill>
              <a:srgbClr val="FF0000"/>
            </a:solidFill>
          </a:ln>
        </p:spPr>
        <p:style>
          <a:lnRef idx="0">
            <a:scrgbClr r="0" g="0" b="0"/>
          </a:lnRef>
          <a:fillRef idx="0">
            <a:scrgbClr r="0" g="0" b="0"/>
          </a:fillRef>
          <a:effectRef idx="0">
            <a:scrgbClr r="0" g="0" b="0"/>
          </a:effectRef>
          <a:fontRef idx="minor">
            <a:schemeClr val="dk1"/>
          </a:fontRef>
        </p:style>
        <p:txBody>
          <a:bodyPr rtlCol="0" anchor="ctr"/>
          <a:lstStyle/>
          <a:p>
            <a:pPr algn="ctr"/>
            <a:endParaRPr lang="en-IN"/>
          </a:p>
        </p:txBody>
      </p:sp>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153400" y="498714"/>
            <a:ext cx="777571" cy="956159"/>
          </a:xfrm>
          <a:prstGeom prst="rect">
            <a:avLst/>
          </a:prstGeom>
          <a:solidFill>
            <a:schemeClr val="tx2"/>
          </a:solidFill>
        </p:spPr>
      </p:pic>
    </p:spTree>
    <p:extLst>
      <p:ext uri="{BB962C8B-B14F-4D97-AF65-F5344CB8AC3E}">
        <p14:creationId xmlns:p14="http://schemas.microsoft.com/office/powerpoint/2010/main" val="16852495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Management</a:t>
            </a:r>
            <a:endParaRPr lang="en-IN" dirty="0"/>
          </a:p>
        </p:txBody>
      </p:sp>
      <p:sp>
        <p:nvSpPr>
          <p:cNvPr id="3" name="Content Placeholder 2"/>
          <p:cNvSpPr>
            <a:spLocks noGrp="1"/>
          </p:cNvSpPr>
          <p:nvPr>
            <p:ph idx="1"/>
          </p:nvPr>
        </p:nvSpPr>
        <p:spPr>
          <a:xfrm>
            <a:off x="457200" y="1600200"/>
            <a:ext cx="8458200" cy="5029200"/>
          </a:xfrm>
        </p:spPr>
        <p:txBody>
          <a:bodyPr>
            <a:normAutofit/>
          </a:bodyPr>
          <a:lstStyle/>
          <a:p>
            <a:r>
              <a:rPr lang="en-US" sz="1800" dirty="0">
                <a:latin typeface="Times New Roman" panose="02020603050405020304" pitchFamily="18" charset="0"/>
                <a:cs typeface="Times New Roman" panose="02020603050405020304" pitchFamily="18" charset="0"/>
              </a:rPr>
              <a:t>All ownership and control of software shall vest in the company and no user shall claim or exercise any rights in connection with the same. The user is merely permitted to use the software as permitted by the company for the purposes of the company. </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Users are not authorized to make any copies of software, or to alter, tamper, share, distribute or otherwise exploit the software under any circumstances. </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User shall not install any software on AIPL equipment, without the prior written approval, that requires anyone time, monthly or deferred payment. Should the User install such software, any and all costs relating to the payment of the same shall be paid for solely by the User. </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No user will hand over any company's information or data (confidential and restricted) and software to any outsiders, including clients and customers until authorized in writing by Head - IT / Finance Controller / Managing Director. </a:t>
            </a:r>
            <a:endParaRPr lang="en-IN" sz="1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38279386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Access Control Management</a:t>
            </a:r>
          </a:p>
        </p:txBody>
      </p:sp>
      <p:sp>
        <p:nvSpPr>
          <p:cNvPr id="3" name="Content Placeholder 2"/>
          <p:cNvSpPr>
            <a:spLocks noGrp="1"/>
          </p:cNvSpPr>
          <p:nvPr>
            <p:ph idx="1"/>
          </p:nvPr>
        </p:nvSpPr>
        <p:spPr>
          <a:xfrm>
            <a:off x="228600" y="1295400"/>
            <a:ext cx="8686800" cy="5562600"/>
          </a:xfrm>
        </p:spPr>
        <p:txBody>
          <a:bodyPr>
            <a:normAutofit lnSpcReduction="10000"/>
          </a:bodyPr>
          <a:lstStyle/>
          <a:p>
            <a:pPr lvl="1"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a criminal offence under the IT Act 2000 to deliberately attempt to access a system to which you do not have the authority. </a:t>
            </a:r>
          </a:p>
          <a:p>
            <a:pPr lvl="1"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lvl="1"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Logins to and use of the IT resources will be logged and monitored. Software checks will be done yearly in remote PC's, which also may include physical verification.</a:t>
            </a:r>
          </a:p>
          <a:p>
            <a:pPr lvl="1"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lvl="1"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All system-level and user-level passwords must be minimum of </a:t>
            </a:r>
            <a:r>
              <a:rPr lang="en-US" sz="1800" dirty="0" err="1">
                <a:latin typeface="Times New Roman" panose="02020603050405020304" pitchFamily="18" charset="0"/>
                <a:cs typeface="Times New Roman" panose="02020603050405020304" pitchFamily="18" charset="0"/>
              </a:rPr>
              <a:t>of</a:t>
            </a:r>
            <a:r>
              <a:rPr lang="en-US" sz="1800" dirty="0">
                <a:latin typeface="Times New Roman" panose="02020603050405020304" pitchFamily="18" charset="0"/>
                <a:cs typeface="Times New Roman" panose="02020603050405020304" pitchFamily="18" charset="0"/>
              </a:rPr>
              <a:t> 8 characters with combination of alpha numeric and a special character changed at least for every 90 days. System would also be configured to force the user level password change every 90 days.</a:t>
            </a:r>
          </a:p>
          <a:p>
            <a:pPr lvl="1"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lvl="1"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System will be configured to lock the user login account after 3 unsuccessful login attempts</a:t>
            </a:r>
          </a:p>
          <a:p>
            <a:pPr lvl="1"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lvl="1"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System will be configured to lock the computer after 15 minutes of in-activity.</a:t>
            </a:r>
          </a:p>
          <a:p>
            <a:pPr lvl="1"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lvl="1"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you suspect that an account has been compromised, report the incident to IT helpdesk and do change all the passwords if the account is assigned to you alone. </a:t>
            </a:r>
            <a:endParaRPr lang="en-IN" sz="1800" dirty="0">
              <a:latin typeface="Times New Roman" panose="02020603050405020304" pitchFamily="18" charset="0"/>
              <a:cs typeface="Times New Roman" panose="02020603050405020304" pitchFamily="18" charset="0"/>
            </a:endParaRPr>
          </a:p>
          <a:p>
            <a:pPr lvl="1" algn="just">
              <a:buFont typeface="Arial" panose="020B0604020202020204" pitchFamily="34" charset="0"/>
              <a:buChar char="•"/>
            </a:pPr>
            <a:endParaRPr lang="en-US" sz="1600" dirty="0"/>
          </a:p>
          <a:p>
            <a:pPr lvl="1" algn="just">
              <a:buFont typeface="Arial" panose="020B0604020202020204" pitchFamily="34" charset="0"/>
              <a:buChar char="•"/>
            </a:pPr>
            <a:endParaRPr lang="en-US" sz="1600" dirty="0"/>
          </a:p>
          <a:p>
            <a:endParaRPr lang="en-US" dirty="0"/>
          </a:p>
          <a:p>
            <a:endParaRPr lang="en-US" dirty="0"/>
          </a:p>
          <a:p>
            <a:endParaRPr lang="en-US" dirty="0"/>
          </a:p>
          <a:p>
            <a:endParaRPr lang="en-US" dirty="0"/>
          </a:p>
          <a:p>
            <a:endParaRPr lang="en-US"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808556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Account Management</a:t>
            </a:r>
          </a:p>
        </p:txBody>
      </p:sp>
      <p:sp>
        <p:nvSpPr>
          <p:cNvPr id="3" name="Content Placeholder 2"/>
          <p:cNvSpPr>
            <a:spLocks noGrp="1"/>
          </p:cNvSpPr>
          <p:nvPr>
            <p:ph idx="1"/>
          </p:nvPr>
        </p:nvSpPr>
        <p:spPr>
          <a:xfrm>
            <a:off x="381000" y="1446628"/>
            <a:ext cx="8458200" cy="5258972"/>
          </a:xfrm>
        </p:spPr>
        <p:txBody>
          <a:bodyPr>
            <a:normAutofit fontScale="92500" lnSpcReduction="20000"/>
          </a:bodyPr>
          <a:lstStyle/>
          <a:p>
            <a:pPr algn="just"/>
            <a:r>
              <a:rPr lang="en-US" sz="2000" dirty="0">
                <a:latin typeface="Times New Roman" panose="02020603050405020304" pitchFamily="18" charset="0"/>
                <a:cs typeface="Times New Roman" panose="02020603050405020304" pitchFamily="18" charset="0"/>
              </a:rPr>
              <a:t>Every new user account creation must be authorized by HR department / HOF and the authorization form must at least contain the following information and sent to IT helpdesk through a mail to respective IT Team.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case of common UID, the entire group/Department shall be held jointly and collectively responsible, if there is any violation or breach of the IT Policy.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UID shall be suspended if the user is not accessing his / her systems for more than 60 days or upon retirement of the user. The same shall be deleted after 3 months with prior approval of Head - IT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UIDs relating to terminated employees shall be disabled immediately upon receiving the communication from HR department and with authorization from Head - IT after successful backup.</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MD will have every right to go-through the user's data at any point of time.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Back up of data from Laptops/desktops will not be taken. Please store all important official data onto the central file server.</a:t>
            </a:r>
            <a:endParaRPr lang="en-US" sz="1900" dirty="0">
              <a:latin typeface="Times New Roman" panose="02020603050405020304" pitchFamily="18" charset="0"/>
              <a:cs typeface="Times New Roman" panose="02020603050405020304" pitchFamily="18" charset="0"/>
            </a:endParaRPr>
          </a:p>
          <a:p>
            <a:pPr marL="0" indent="0">
              <a:buNone/>
            </a:pPr>
            <a:endParaRPr lang="en-US" sz="1900" dirty="0"/>
          </a:p>
          <a:p>
            <a:pPr marL="0" indent="0">
              <a:buNone/>
            </a:pPr>
            <a:endParaRPr lang="en-US"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856129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Email</a:t>
            </a:r>
            <a:endParaRPr lang="en-IN" dirty="0"/>
          </a:p>
        </p:txBody>
      </p:sp>
      <p:sp>
        <p:nvSpPr>
          <p:cNvPr id="3" name="Content Placeholder 2"/>
          <p:cNvSpPr>
            <a:spLocks noGrp="1"/>
          </p:cNvSpPr>
          <p:nvPr>
            <p:ph idx="1"/>
          </p:nvPr>
        </p:nvSpPr>
        <p:spPr>
          <a:xfrm>
            <a:off x="457200" y="1600200"/>
            <a:ext cx="8534400" cy="5257800"/>
          </a:xfrm>
        </p:spPr>
        <p:txBody>
          <a:bodyPr>
            <a:normAutofit/>
          </a:bodyPr>
          <a:lstStyle/>
          <a:p>
            <a:pPr algn="just"/>
            <a:r>
              <a:rPr lang="en-US" sz="1600" dirty="0">
                <a:latin typeface="Times New Roman" panose="02020603050405020304" pitchFamily="18" charset="0"/>
                <a:cs typeface="Times New Roman" panose="02020603050405020304" pitchFamily="18" charset="0"/>
              </a:rPr>
              <a:t>IT shall configure an email address after receiving the details from HR for new joiners and from respective HOD/HOF for present employees for official communication. Normal process of email address allocation will be as 	</a:t>
            </a:r>
            <a:r>
              <a:rPr lang="en-US" sz="1600" dirty="0" smtClean="0">
                <a:latin typeface="Times New Roman" panose="02020603050405020304" pitchFamily="18" charset="0"/>
                <a:cs typeface="Times New Roman" panose="02020603050405020304" pitchFamily="18" charset="0"/>
                <a:hlinkClick r:id="rId3"/>
              </a:rPr>
              <a:t>firstnamelastname@aquarelleindia.com</a:t>
            </a:r>
            <a:r>
              <a:rPr lang="en-US" sz="1600" dirty="0" smtClean="0">
                <a:latin typeface="Times New Roman" panose="02020603050405020304" pitchFamily="18" charset="0"/>
                <a:cs typeface="Times New Roman" panose="02020603050405020304" pitchFamily="18" charset="0"/>
              </a:rPr>
              <a:t> </a:t>
            </a:r>
            <a:r>
              <a:rPr lang="en-US" sz="1600" u="sng"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subject to the availability</a:t>
            </a:r>
            <a:endParaRPr lang="en-IN" sz="1600" dirty="0">
              <a:latin typeface="Times New Roman" panose="02020603050405020304" pitchFamily="18" charset="0"/>
              <a:cs typeface="Times New Roman" panose="02020603050405020304" pitchFamily="18" charset="0"/>
            </a:endParaRPr>
          </a:p>
          <a:p>
            <a:pPr marL="0" indent="0" algn="just">
              <a:buNone/>
            </a:pP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User should avoid sending greetings towards festivals and New Year. If any such email is received, user should not reply and should delete the email without opening the mail or attachment. This needs to be followed strictly to avoid chocking of internal bandwidth as well as external threats. </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Usage of AIPL's email system in any way that may be interpreted as insulting, disruptive or offensive by any other person, or company, or which may be harmful to AIPL morale should be avoided. </a:t>
            </a:r>
          </a:p>
          <a:p>
            <a:pPr marL="0" indent="0" algn="just">
              <a:buNone/>
            </a:pP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Forwarding of chain letters internally and sending messages to, multiple destinations will be considered as 'spamming', which is an illegal activity in India and many countries. </a:t>
            </a:r>
          </a:p>
          <a:p>
            <a:pPr algn="just"/>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Owner of the email address will be considered as the author for all the messages originating from his / her email address. So users must ensure confidentiality of login credentials. </a:t>
            </a:r>
          </a:p>
          <a:p>
            <a:endParaRPr lang="en-US" sz="1600" dirty="0"/>
          </a:p>
          <a:p>
            <a:endParaRPr lang="en-IN" sz="1600" dirty="0"/>
          </a:p>
        </p:txBody>
      </p:sp>
      <p:pic>
        <p:nvPicPr>
          <p:cNvPr id="4" name="Picture 3"/>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428167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Internet</a:t>
            </a:r>
            <a:endParaRPr lang="en-IN" dirty="0"/>
          </a:p>
        </p:txBody>
      </p:sp>
      <p:sp>
        <p:nvSpPr>
          <p:cNvPr id="3" name="Content Placeholder 2"/>
          <p:cNvSpPr>
            <a:spLocks noGrp="1"/>
          </p:cNvSpPr>
          <p:nvPr>
            <p:ph idx="1"/>
          </p:nvPr>
        </p:nvSpPr>
        <p:spPr>
          <a:xfrm>
            <a:off x="457200" y="1600200"/>
            <a:ext cx="8534400" cy="5257800"/>
          </a:xfrm>
        </p:spPr>
        <p:txBody>
          <a:bodyPr>
            <a:normAutofit/>
          </a:bodyPr>
          <a:lstStyle/>
          <a:p>
            <a:pPr algn="just"/>
            <a:r>
              <a:rPr lang="en-US" sz="1800" dirty="0">
                <a:latin typeface="Times New Roman" panose="02020603050405020304" pitchFamily="18" charset="0"/>
                <a:cs typeface="Times New Roman" panose="02020603050405020304" pitchFamily="18" charset="0"/>
              </a:rPr>
              <a:t>Use of the internet makes communication more efficient. However, internet service remains AIPL property, and therefore must be used primarily for official purposes. Any unauthorized or improper use of e mail or the Internet is not acceptable and will not be permitted. Restricted access to the internet will be provided to all users to assist them in the performance of their jobs. Wherever access is provided, usage should be limited to official business purposes only.</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It is assumed that users will not browse immoral sites or objectionable sites or sites giving malicious content or any other sites forbidden by the Government of India. If any instance of violation of this is found, the individuals involved will be liable for the consequences. </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IT will monitor all the activities of users on Internet and may be reported.</a:t>
            </a:r>
            <a:endParaRPr lang="en-IN" sz="1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13012656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991599" cy="1189038"/>
          </a:xfrm>
        </p:spPr>
        <p:txBody>
          <a:bodyPr/>
          <a:lstStyle/>
          <a:p>
            <a:r>
              <a:rPr lang="en-US" dirty="0"/>
              <a:t>Laptop/ Data Card/Accessories</a:t>
            </a:r>
            <a:endParaRPr lang="en-IN" dirty="0"/>
          </a:p>
        </p:txBody>
      </p:sp>
      <p:sp>
        <p:nvSpPr>
          <p:cNvPr id="3" name="Content Placeholder 2"/>
          <p:cNvSpPr>
            <a:spLocks noGrp="1"/>
          </p:cNvSpPr>
          <p:nvPr>
            <p:ph idx="1"/>
          </p:nvPr>
        </p:nvSpPr>
        <p:spPr>
          <a:xfrm>
            <a:off x="457200" y="1417637"/>
            <a:ext cx="8534400" cy="5181600"/>
          </a:xfrm>
        </p:spPr>
        <p:txBody>
          <a:bodyPr>
            <a:normAutofit fontScale="92500"/>
          </a:bodyPr>
          <a:lstStyle/>
          <a:p>
            <a:pPr marL="0" indent="0">
              <a:buNone/>
            </a:pPr>
            <a:r>
              <a:rPr lang="en-US" sz="1600" b="1" u="sng" dirty="0">
                <a:latin typeface="Times New Roman" panose="02020603050405020304" pitchFamily="18" charset="0"/>
                <a:cs typeface="Times New Roman" panose="02020603050405020304" pitchFamily="18" charset="0"/>
              </a:rPr>
              <a:t>ELIGIBILITY</a:t>
            </a:r>
            <a:r>
              <a:rPr lang="en-US" sz="1600" b="1"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General Managers and above. </a:t>
            </a:r>
          </a:p>
          <a:p>
            <a:pPr marL="0" indent="0">
              <a:buNone/>
            </a:pPr>
            <a:endParaRPr lang="en-IN" sz="16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Any other staff recommended by MD / Finance Controller / HOF with justification and approval of Head – IT.</a:t>
            </a:r>
          </a:p>
          <a:p>
            <a:pPr lvl="0"/>
            <a:endParaRPr lang="en-US" sz="16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Make, Model and specifications would be decided by IT team after analyzing the user's requirements. </a:t>
            </a:r>
          </a:p>
          <a:p>
            <a:pPr lvl="0"/>
            <a:endParaRPr lang="en-US" sz="16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User is responsible for the upkeep of the asset. In case of damage or loss arising out of negligent usage, the user is liable to pay the value of repairs of the asset. The laptops would need to be submitted for periodic physical verification as may be required from time to time. </a:t>
            </a:r>
          </a:p>
          <a:p>
            <a:pPr lvl="0"/>
            <a:endParaRPr lang="en-US" sz="16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In an unfortunate event of loss / theft of the laptop, the user is responsible to lodge FIR with concerned Police Station and also report the incident immediately to Finance department under intimation to the IT Department and User's reporting authority. The user is also responsible to follow all the other norms as stipulated by IT/Finance department in regard to such (theft) incidents. </a:t>
            </a:r>
          </a:p>
          <a:p>
            <a:pPr lvl="0"/>
            <a:endParaRPr lang="en-US" sz="16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In the event a claim on the lost / stolen item is not entertained by the insurance company for any reason in whole or in part, the employee will be liable to pay the differential value to the company. The IT /Finance department on a case-to-case basis will determine the value after considering the insurance claim amount received, if any.</a:t>
            </a:r>
            <a:endParaRPr lang="en-IN" sz="1600" dirty="0">
              <a:latin typeface="Times New Roman" panose="02020603050405020304" pitchFamily="18" charset="0"/>
              <a:cs typeface="Times New Roman" panose="02020603050405020304" pitchFamily="18" charset="0"/>
            </a:endParaRPr>
          </a:p>
          <a:p>
            <a:endParaRPr lang="en-IN"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7717073" y="345039"/>
            <a:ext cx="777571" cy="956159"/>
          </a:xfrm>
          <a:prstGeom prst="rect">
            <a:avLst/>
          </a:prstGeom>
          <a:solidFill>
            <a:schemeClr val="tx2"/>
          </a:solidFill>
        </p:spPr>
      </p:pic>
    </p:spTree>
    <p:extLst>
      <p:ext uri="{BB962C8B-B14F-4D97-AF65-F5344CB8AC3E}">
        <p14:creationId xmlns:p14="http://schemas.microsoft.com/office/powerpoint/2010/main" val="913990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Asset Management</a:t>
            </a:r>
            <a:endParaRPr lang="en-IN" dirty="0"/>
          </a:p>
        </p:txBody>
      </p:sp>
      <p:sp>
        <p:nvSpPr>
          <p:cNvPr id="3" name="Content Placeholder 2"/>
          <p:cNvSpPr>
            <a:spLocks noGrp="1"/>
          </p:cNvSpPr>
          <p:nvPr>
            <p:ph idx="1"/>
          </p:nvPr>
        </p:nvSpPr>
        <p:spPr>
          <a:xfrm>
            <a:off x="457200" y="1600200"/>
            <a:ext cx="8534400" cy="5105400"/>
          </a:xfrm>
        </p:spPr>
        <p:txBody>
          <a:bodyPr>
            <a:normAutofit lnSpcReduction="10000"/>
          </a:bodyPr>
          <a:lstStyle/>
          <a:p>
            <a:endParaRPr lang="en-US" sz="1800" dirty="0"/>
          </a:p>
          <a:p>
            <a:r>
              <a:rPr lang="en-US" sz="1800" dirty="0">
                <a:latin typeface="Times New Roman" panose="02020603050405020304" pitchFamily="18" charset="0"/>
                <a:cs typeface="Times New Roman" panose="02020603050405020304" pitchFamily="18" charset="0"/>
              </a:rPr>
              <a:t>All purchases related to IT ( Software, Hardware, Licenses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will have to be routed through  IT .</a:t>
            </a:r>
          </a:p>
          <a:p>
            <a:pPr marL="0" indent="0">
              <a:buNone/>
            </a:pPr>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The User shall be responsible for ensuring that all AIPL equipment is returned to back to AIPL, either at the request of AIPL, or upon the User's association with AIPL, for which the equipment was issued, being concluded. </a:t>
            </a:r>
          </a:p>
          <a:p>
            <a:pPr marL="0" indent="0">
              <a:buNone/>
            </a:pPr>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If the User is found" Absconding" or "intentionally fails to turn up after the acceptance of the employment", in such case the HR shall immediately send a notification to the IT Department of such Users along with the details of the equipment allotted to them. Based on the report received from the IT Department thereupon, the HR shall immediately file an FIR with the jurisdictional Police Station. </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Inventory of hardware and software assets (including licenses) is physically audited periodically at least once in a year by IT. Deviations of the inventory, if any are to be regulated by IT. </a:t>
            </a:r>
          </a:p>
          <a:p>
            <a:pPr marL="0" indent="0">
              <a:buNone/>
            </a:pPr>
            <a:endParaRPr lang="en-US" sz="1600" dirty="0"/>
          </a:p>
          <a:p>
            <a:pPr marL="0" indent="0">
              <a:buNone/>
            </a:pPr>
            <a:endParaRPr lang="en-IN" sz="1600" dirty="0"/>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4992926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Escalation Contacts</a:t>
            </a:r>
            <a:endParaRPr lang="en-IN" dirty="0"/>
          </a:p>
        </p:txBody>
      </p:sp>
      <p:sp>
        <p:nvSpPr>
          <p:cNvPr id="3" name="Content Placeholder 2"/>
          <p:cNvSpPr>
            <a:spLocks noGrp="1"/>
          </p:cNvSpPr>
          <p:nvPr>
            <p:ph idx="1"/>
          </p:nvPr>
        </p:nvSpPr>
        <p:spPr>
          <a:xfrm>
            <a:off x="228600" y="1219200"/>
            <a:ext cx="8686800" cy="5638800"/>
          </a:xfrm>
        </p:spPr>
        <p:txBody>
          <a:bodyPr>
            <a:normAutofit fontScale="77500" lnSpcReduction="20000"/>
          </a:bodyPr>
          <a:lstStyle/>
          <a:p>
            <a:pPr marL="0" indent="0">
              <a:buNone/>
            </a:pPr>
            <a:r>
              <a:rPr lang="en-US" dirty="0" smtClean="0">
                <a:latin typeface="Times New Roman" panose="02020603050405020304" pitchFamily="18" charset="0"/>
                <a:cs typeface="Times New Roman" panose="02020603050405020304" pitchFamily="18" charset="0"/>
              </a:rPr>
              <a:t>For Any Queries or concern related to IT</a:t>
            </a:r>
          </a:p>
          <a:p>
            <a:pPr marL="0" indent="0">
              <a:buNone/>
            </a:pPr>
            <a:r>
              <a:rPr lang="en-US" dirty="0" smtClean="0">
                <a:latin typeface="Times New Roman" panose="02020603050405020304" pitchFamily="18" charset="0"/>
                <a:cs typeface="Times New Roman" panose="02020603050405020304" pitchFamily="18" charset="0"/>
              </a:rPr>
              <a:t>Email</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hlinkClick r:id="rId3"/>
              </a:rPr>
              <a:t>it@aquarelleindia.com</a:t>
            </a:r>
            <a:r>
              <a:rPr lang="en-US"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hlinkClick r:id="rId4"/>
              </a:rPr>
              <a:t>itdesk@aquarelleindia.com</a:t>
            </a:r>
            <a:r>
              <a:rPr lang="en-US" dirty="0" smtClean="0">
                <a:latin typeface="Times New Roman" panose="02020603050405020304" pitchFamily="18" charset="0"/>
                <a:cs typeface="Times New Roman" panose="02020603050405020304" pitchFamily="18" charset="0"/>
              </a:rPr>
              <a:t> </a:t>
            </a:r>
          </a:p>
          <a:p>
            <a:pPr marL="0" indent="0">
              <a:buNone/>
            </a:pPr>
            <a:endParaRPr lang="en-US" dirty="0" smtClean="0"/>
          </a:p>
          <a:p>
            <a:pPr marL="0" indent="0">
              <a:buNone/>
            </a:pPr>
            <a:r>
              <a:rPr lang="en-US" u="sng" dirty="0" smtClean="0">
                <a:latin typeface="Times New Roman" panose="02020603050405020304" pitchFamily="18" charset="0"/>
                <a:cs typeface="Times New Roman" panose="02020603050405020304" pitchFamily="18" charset="0"/>
              </a:rPr>
              <a:t>Help desk portal - </a:t>
            </a:r>
            <a:r>
              <a:rPr lang="en-US" u="sng" dirty="0" smtClean="0">
                <a:latin typeface="Times New Roman" panose="02020603050405020304" pitchFamily="18" charset="0"/>
                <a:cs typeface="Times New Roman" panose="02020603050405020304" pitchFamily="18" charset="0"/>
                <a:hlinkClick r:id="rId5"/>
              </a:rPr>
              <a:t>https://itdesk.aquarelleindia.com</a:t>
            </a:r>
            <a:endParaRPr lang="en-US" u="sng" dirty="0" smtClean="0">
              <a:latin typeface="Times New Roman" panose="02020603050405020304" pitchFamily="18" charset="0"/>
              <a:cs typeface="Times New Roman" panose="02020603050405020304" pitchFamily="18" charset="0"/>
            </a:endParaRPr>
          </a:p>
          <a:p>
            <a:pPr marL="0" indent="0">
              <a:buNone/>
            </a:pPr>
            <a:r>
              <a:rPr lang="en-US" sz="2400" dirty="0" smtClean="0">
                <a:latin typeface="Times New Roman" panose="02020603050405020304" pitchFamily="18" charset="0"/>
                <a:cs typeface="Times New Roman" panose="02020603050405020304" pitchFamily="18" charset="0"/>
              </a:rPr>
              <a:t>Below</a:t>
            </a:r>
            <a:r>
              <a:rPr lang="en-US" sz="2600" dirty="0" smtClean="0">
                <a:latin typeface="Times New Roman" panose="02020603050405020304" pitchFamily="18" charset="0"/>
                <a:cs typeface="Times New Roman" panose="02020603050405020304" pitchFamily="18" charset="0"/>
              </a:rPr>
              <a:t> is the IT Support contact details at locations</a:t>
            </a:r>
            <a:endParaRPr lang="en-US" dirty="0">
              <a:latin typeface="Times New Roman" panose="02020603050405020304" pitchFamily="18" charset="0"/>
              <a:cs typeface="Times New Roman" panose="02020603050405020304" pitchFamily="18" charset="0"/>
            </a:endParaRPr>
          </a:p>
          <a:p>
            <a:pPr marL="0" indent="0">
              <a:buNone/>
            </a:pPr>
            <a:r>
              <a:rPr lang="en-US" sz="2400" b="1" u="sng" dirty="0" smtClean="0">
                <a:latin typeface="Times New Roman" panose="02020603050405020304" pitchFamily="18" charset="0"/>
                <a:cs typeface="Times New Roman" panose="02020603050405020304" pitchFamily="18" charset="0"/>
              </a:rPr>
              <a:t>Head Office</a:t>
            </a:r>
            <a:endParaRPr lang="en-US" sz="2400" b="1" u="sng" dirty="0">
              <a:latin typeface="Times New Roman" panose="02020603050405020304" pitchFamily="18" charset="0"/>
              <a:cs typeface="Times New Roman" panose="02020603050405020304" pitchFamily="18" charset="0"/>
            </a:endParaRPr>
          </a:p>
          <a:p>
            <a:pPr marL="0" indent="0">
              <a:buNone/>
            </a:pPr>
            <a:r>
              <a:rPr lang="en-US" sz="2400" dirty="0" smtClean="0">
                <a:latin typeface="Times New Roman" panose="02020603050405020304" pitchFamily="18" charset="0"/>
                <a:cs typeface="Times New Roman" panose="02020603050405020304" pitchFamily="18" charset="0"/>
              </a:rPr>
              <a:t>Nithin </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smtClean="0">
                <a:latin typeface="Times New Roman" panose="02020603050405020304" pitchFamily="18" charset="0"/>
                <a:cs typeface="Times New Roman" panose="02020603050405020304" pitchFamily="18" charset="0"/>
              </a:rPr>
              <a:t>Jayaprakasha / Raviteja (ERP)</a:t>
            </a:r>
            <a:endParaRPr lang="en-US" sz="2400" dirty="0">
              <a:latin typeface="Times New Roman" panose="02020603050405020304" pitchFamily="18" charset="0"/>
              <a:cs typeface="Times New Roman" panose="02020603050405020304" pitchFamily="18" charset="0"/>
            </a:endParaRPr>
          </a:p>
          <a:p>
            <a:pPr marL="0" indent="0">
              <a:buNone/>
            </a:pPr>
            <a:r>
              <a:rPr lang="en-US" sz="2400" b="1" u="sng" dirty="0" smtClean="0">
                <a:latin typeface="Times New Roman" panose="02020603050405020304" pitchFamily="18" charset="0"/>
                <a:cs typeface="Times New Roman" panose="02020603050405020304" pitchFamily="18" charset="0"/>
              </a:rPr>
              <a:t>Factories </a:t>
            </a:r>
          </a:p>
          <a:p>
            <a:pPr marL="0" indent="0">
              <a:buNone/>
            </a:pPr>
            <a:r>
              <a:rPr lang="en-US" sz="2400" dirty="0" smtClean="0">
                <a:latin typeface="Times New Roman" panose="02020603050405020304" pitchFamily="18" charset="0"/>
                <a:cs typeface="Times New Roman" panose="02020603050405020304" pitchFamily="18" charset="0"/>
              </a:rPr>
              <a:t>Contact Person </a:t>
            </a:r>
            <a:r>
              <a:rPr lang="en-US" sz="2400" dirty="0" err="1" smtClean="0">
                <a:latin typeface="Times New Roman" panose="02020603050405020304" pitchFamily="18" charset="0"/>
                <a:cs typeface="Times New Roman" panose="02020603050405020304" pitchFamily="18" charset="0"/>
              </a:rPr>
              <a:t>Sujay</a:t>
            </a:r>
            <a:r>
              <a:rPr lang="en-US" sz="2400" dirty="0" smtClean="0">
                <a:latin typeface="Times New Roman" panose="02020603050405020304" pitchFamily="18" charset="0"/>
                <a:cs typeface="Times New Roman" panose="02020603050405020304" pitchFamily="18" charset="0"/>
              </a:rPr>
              <a:t> for </a:t>
            </a:r>
            <a:r>
              <a:rPr lang="en-US" sz="2400" dirty="0" err="1" smtClean="0">
                <a:latin typeface="Times New Roman" panose="02020603050405020304" pitchFamily="18" charset="0"/>
                <a:cs typeface="Times New Roman" panose="02020603050405020304" pitchFamily="18" charset="0"/>
              </a:rPr>
              <a:t>Banneragatta</a:t>
            </a:r>
            <a:r>
              <a:rPr lang="en-US" sz="2400" dirty="0" smtClean="0">
                <a:latin typeface="Times New Roman" panose="02020603050405020304" pitchFamily="18" charset="0"/>
                <a:cs typeface="Times New Roman" panose="02020603050405020304" pitchFamily="18" charset="0"/>
              </a:rPr>
              <a:t> and </a:t>
            </a:r>
            <a:r>
              <a:rPr lang="en-US" sz="2400" dirty="0" err="1" smtClean="0">
                <a:latin typeface="Times New Roman" panose="02020603050405020304" pitchFamily="18" charset="0"/>
                <a:cs typeface="Times New Roman" panose="02020603050405020304" pitchFamily="18" charset="0"/>
              </a:rPr>
              <a:t>Palamaner</a:t>
            </a:r>
            <a:endParaRPr lang="en-US" sz="2400" b="1" u="sng"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Contact </a:t>
            </a:r>
            <a:r>
              <a:rPr lang="en-US" sz="2400" dirty="0" smtClean="0">
                <a:latin typeface="Times New Roman" panose="02020603050405020304" pitchFamily="18" charset="0"/>
                <a:cs typeface="Times New Roman" panose="02020603050405020304" pitchFamily="18" charset="0"/>
              </a:rPr>
              <a:t>Persons Arun And  </a:t>
            </a:r>
            <a:r>
              <a:rPr lang="en-US" sz="2400" dirty="0" err="1" smtClean="0">
                <a:latin typeface="Times New Roman" panose="02020603050405020304" pitchFamily="18" charset="0"/>
                <a:cs typeface="Times New Roman" panose="02020603050405020304" pitchFamily="18" charset="0"/>
              </a:rPr>
              <a:t>Sampt</a:t>
            </a:r>
            <a:r>
              <a:rPr lang="en-US" sz="2400" dirty="0" smtClean="0">
                <a:latin typeface="Times New Roman" panose="02020603050405020304" pitchFamily="18" charset="0"/>
                <a:cs typeface="Times New Roman" panose="02020603050405020304" pitchFamily="18" charset="0"/>
              </a:rPr>
              <a:t>  in </a:t>
            </a:r>
            <a:r>
              <a:rPr lang="en-US" sz="2400" dirty="0" err="1" smtClean="0">
                <a:latin typeface="Times New Roman" panose="02020603050405020304" pitchFamily="18" charset="0"/>
                <a:cs typeface="Times New Roman" panose="02020603050405020304" pitchFamily="18" charset="0"/>
              </a:rPr>
              <a:t>Malavalli</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200" u="sng" dirty="0" smtClean="0">
                <a:latin typeface="Times New Roman" panose="02020603050405020304" pitchFamily="18" charset="0"/>
                <a:cs typeface="Times New Roman" panose="02020603050405020304" pitchFamily="18" charset="0"/>
              </a:rPr>
              <a:t>1</a:t>
            </a:r>
            <a:r>
              <a:rPr lang="en-US" sz="2200" u="sng" baseline="30000" dirty="0" smtClean="0">
                <a:latin typeface="Times New Roman" panose="02020603050405020304" pitchFamily="18" charset="0"/>
                <a:cs typeface="Times New Roman" panose="02020603050405020304" pitchFamily="18" charset="0"/>
              </a:rPr>
              <a:t>st</a:t>
            </a:r>
            <a:r>
              <a:rPr lang="en-US" sz="2200" u="sng" dirty="0" smtClean="0">
                <a:latin typeface="Times New Roman" panose="02020603050405020304" pitchFamily="18" charset="0"/>
                <a:cs typeface="Times New Roman" panose="02020603050405020304" pitchFamily="18" charset="0"/>
              </a:rPr>
              <a:t> Level </a:t>
            </a:r>
            <a:r>
              <a:rPr lang="en-US" sz="2200" b="1" u="sng" dirty="0" smtClean="0">
                <a:latin typeface="Times New Roman" panose="02020603050405020304" pitchFamily="18" charset="0"/>
                <a:cs typeface="Times New Roman" panose="02020603050405020304" pitchFamily="18" charset="0"/>
              </a:rPr>
              <a:t>Escalation </a:t>
            </a:r>
            <a:r>
              <a:rPr lang="en-US" sz="2200" b="1" u="sng" dirty="0">
                <a:latin typeface="Times New Roman" panose="02020603050405020304" pitchFamily="18" charset="0"/>
                <a:cs typeface="Times New Roman" panose="02020603050405020304" pitchFamily="18" charset="0"/>
              </a:rPr>
              <a:t>Contacts</a:t>
            </a:r>
            <a:endParaRPr lang="en-US" sz="2600" b="1" u="sng"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Nagaraj  </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7829116293</a:t>
            </a:r>
          </a:p>
          <a:p>
            <a:pPr marL="0" indent="0">
              <a:buNone/>
            </a:pPr>
            <a:endParaRPr lang="en-US" sz="2000" dirty="0" smtClean="0">
              <a:latin typeface="Times New Roman" panose="02020603050405020304" pitchFamily="18" charset="0"/>
              <a:cs typeface="Times New Roman" panose="02020603050405020304" pitchFamily="18" charset="0"/>
            </a:endParaRPr>
          </a:p>
          <a:p>
            <a:pPr marL="0" indent="0">
              <a:buNone/>
            </a:pPr>
            <a:r>
              <a:rPr lang="en-US" sz="2000" u="sng" dirty="0" smtClean="0">
                <a:latin typeface="Times New Roman" panose="02020603050405020304" pitchFamily="18" charset="0"/>
                <a:cs typeface="Times New Roman" panose="02020603050405020304" pitchFamily="18" charset="0"/>
              </a:rPr>
              <a:t>2</a:t>
            </a:r>
            <a:r>
              <a:rPr lang="en-US" sz="2000" u="sng" baseline="30000" dirty="0" smtClean="0">
                <a:latin typeface="Times New Roman" panose="02020603050405020304" pitchFamily="18" charset="0"/>
                <a:cs typeface="Times New Roman" panose="02020603050405020304" pitchFamily="18" charset="0"/>
              </a:rPr>
              <a:t>nd</a:t>
            </a:r>
            <a:r>
              <a:rPr lang="en-US" sz="2000" u="sng" dirty="0" smtClean="0">
                <a:latin typeface="Times New Roman" panose="02020603050405020304" pitchFamily="18" charset="0"/>
                <a:cs typeface="Times New Roman" panose="02020603050405020304" pitchFamily="18" charset="0"/>
              </a:rPr>
              <a:t>  </a:t>
            </a:r>
            <a:r>
              <a:rPr lang="en-US" sz="2000" u="sng" dirty="0">
                <a:latin typeface="Times New Roman" panose="02020603050405020304" pitchFamily="18" charset="0"/>
                <a:cs typeface="Times New Roman" panose="02020603050405020304" pitchFamily="18" charset="0"/>
              </a:rPr>
              <a:t>Level </a:t>
            </a:r>
            <a:r>
              <a:rPr lang="en-US" sz="2000" b="1" u="sng" dirty="0">
                <a:latin typeface="Times New Roman" panose="02020603050405020304" pitchFamily="18" charset="0"/>
                <a:cs typeface="Times New Roman" panose="02020603050405020304" pitchFamily="18" charset="0"/>
              </a:rPr>
              <a:t>Escalation Contacts</a:t>
            </a:r>
            <a:endParaRPr lang="en-US" sz="2400" b="1" u="sng"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Srinivasa Rao – 77609 72676</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Ravi Prakash - </a:t>
            </a:r>
            <a:r>
              <a:rPr lang="en-US" sz="2000" dirty="0" smtClean="0">
                <a:latin typeface="Times New Roman" panose="02020603050405020304" pitchFamily="18" charset="0"/>
                <a:cs typeface="Times New Roman" panose="02020603050405020304" pitchFamily="18" charset="0"/>
              </a:rPr>
              <a:t>9901120741</a:t>
            </a:r>
            <a:endParaRPr lang="en-IN" sz="1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6499"/>
                    </a14:imgEffect>
                  </a14:imgLayer>
                </a14:imgProps>
              </a:ext>
              <a:ext uri="{28A0092B-C50C-407E-A947-70E740481C1C}">
                <a14:useLocalDpi xmlns:a14="http://schemas.microsoft.com/office/drawing/2010/main" val="0"/>
              </a:ext>
            </a:extLst>
          </a:blip>
          <a:stretch>
            <a:fillRect/>
          </a:stretch>
        </p:blipFill>
        <p:spPr>
          <a:xfrm>
            <a:off x="8001000" y="195047"/>
            <a:ext cx="777571" cy="956159"/>
          </a:xfrm>
          <a:prstGeom prst="rect">
            <a:avLst/>
          </a:prstGeom>
          <a:solidFill>
            <a:schemeClr val="tx2"/>
          </a:solidFill>
        </p:spPr>
      </p:pic>
    </p:spTree>
    <p:extLst>
      <p:ext uri="{BB962C8B-B14F-4D97-AF65-F5344CB8AC3E}">
        <p14:creationId xmlns:p14="http://schemas.microsoft.com/office/powerpoint/2010/main" val="28934358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5000" y="2667000"/>
            <a:ext cx="4572000" cy="914400"/>
          </a:xfrm>
        </p:spPr>
        <p:txBody>
          <a:bodyPr>
            <a:noAutofit/>
          </a:bodyPr>
          <a:lstStyle/>
          <a:p>
            <a:pPr marL="0" indent="0">
              <a:buNone/>
            </a:pPr>
            <a:r>
              <a:rPr lang="en-US" sz="8800" u="sng" dirty="0">
                <a:latin typeface="Angsana New" panose="02020603050405020304" pitchFamily="18" charset="-34"/>
                <a:cs typeface="Angsana New" panose="02020603050405020304" pitchFamily="18" charset="-34"/>
              </a:rPr>
              <a:t>THANK YOU</a:t>
            </a: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6499"/>
                    </a14:imgEffect>
                  </a14:imgLayer>
                </a14:imgProps>
              </a:ext>
              <a:ext uri="{28A0092B-C50C-407E-A947-70E740481C1C}">
                <a14:useLocalDpi xmlns:a14="http://schemas.microsoft.com/office/drawing/2010/main" val="0"/>
              </a:ext>
            </a:extLst>
          </a:blip>
          <a:stretch>
            <a:fillRect/>
          </a:stretch>
        </p:blipFill>
        <p:spPr>
          <a:xfrm>
            <a:off x="7696200" y="341243"/>
            <a:ext cx="777571" cy="956159"/>
          </a:xfrm>
          <a:prstGeom prst="rect">
            <a:avLst/>
          </a:prstGeom>
          <a:solidFill>
            <a:schemeClr val="tx2"/>
          </a:solidFill>
        </p:spPr>
      </p:pic>
    </p:spTree>
    <p:extLst>
      <p:ext uri="{BB962C8B-B14F-4D97-AF65-F5344CB8AC3E}">
        <p14:creationId xmlns:p14="http://schemas.microsoft.com/office/powerpoint/2010/main" val="278302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TC101790493[[fn=SOHO]]</Template>
  <TotalTime>1741</TotalTime>
  <Words>3375</Words>
  <Application>Microsoft Office PowerPoint</Application>
  <PresentationFormat>On-screen Show (4:3)</PresentationFormat>
  <Paragraphs>310</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Angsana New</vt:lpstr>
      <vt:lpstr>Arial</vt:lpstr>
      <vt:lpstr>Calibri</vt:lpstr>
      <vt:lpstr>Times New Roman</vt:lpstr>
      <vt:lpstr>Office Theme</vt:lpstr>
      <vt:lpstr>Information Technology</vt:lpstr>
      <vt:lpstr>Agenda</vt:lpstr>
      <vt:lpstr>PowerPoint Presentation</vt:lpstr>
      <vt:lpstr>ERP</vt:lpstr>
      <vt:lpstr>Infra Setup</vt:lpstr>
      <vt:lpstr>Generic</vt:lpstr>
      <vt:lpstr>PeopleStrong HRIS Application Policy  window</vt:lpstr>
      <vt:lpstr>Software Management</vt:lpstr>
      <vt:lpstr>Access Control Management</vt:lpstr>
      <vt:lpstr>User Account Management</vt:lpstr>
      <vt:lpstr>Email</vt:lpstr>
      <vt:lpstr>Internet</vt:lpstr>
      <vt:lpstr>Laptop/ Data Card/Accessories</vt:lpstr>
      <vt:lpstr>Asset Management</vt:lpstr>
      <vt:lpstr>Escalation Contacts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Technology</dc:title>
  <dc:creator>Ravi Prakash</dc:creator>
  <cp:lastModifiedBy>Siriki Raviteja</cp:lastModifiedBy>
  <cp:revision>281</cp:revision>
  <dcterms:created xsi:type="dcterms:W3CDTF">2011-04-26T10:51:33Z</dcterms:created>
  <dcterms:modified xsi:type="dcterms:W3CDTF">2025-07-02T05:50:39Z</dcterms:modified>
</cp:coreProperties>
</file>