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Roboto"/>
      <p:regular r:id="rId12"/>
      <p:bold r:id="rId13"/>
      <p:italic r:id="rId14"/>
      <p:boldItalic r:id="rId15"/>
    </p:embeddedFont>
    <p:embeddedFont>
      <p:font typeface="Merriweather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Roboto-bold.fntdata"/><Relationship Id="rId12" Type="http://schemas.openxmlformats.org/officeDocument/2006/relationships/font" Target="fonts/Roboto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boldItalic.fntdata"/><Relationship Id="rId14" Type="http://schemas.openxmlformats.org/officeDocument/2006/relationships/font" Target="fonts/Roboto-italic.fntdata"/><Relationship Id="rId17" Type="http://schemas.openxmlformats.org/officeDocument/2006/relationships/font" Target="fonts/Merriweather-bold.fntdata"/><Relationship Id="rId16" Type="http://schemas.openxmlformats.org/officeDocument/2006/relationships/font" Target="fonts/Merriweather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Merriweather-boldItalic.fntdata"/><Relationship Id="rId6" Type="http://schemas.openxmlformats.org/officeDocument/2006/relationships/slide" Target="slides/slide1.xml"/><Relationship Id="rId18" Type="http://schemas.openxmlformats.org/officeDocument/2006/relationships/font" Target="fonts/Merriweather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122410c1304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122410c1304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1254d90becf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1254d90becf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254d90becf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1254d90becf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2410c1304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2410c1304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254d90becf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1254d90becf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25" y="0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1878560"/>
            <a:ext cx="4242600" cy="73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48099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6" name="Google Shape;16;p3"/>
          <p:cNvSpPr/>
          <p:nvPr/>
        </p:nvSpPr>
        <p:spPr>
          <a:xfrm>
            <a:off x="0" y="0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0" y="0"/>
            <a:ext cx="431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4"/>
          <p:cNvSpPr/>
          <p:nvPr/>
        </p:nvSpPr>
        <p:spPr>
          <a:xfrm>
            <a:off x="0" y="44125"/>
            <a:ext cx="4313625" cy="4399375"/>
          </a:xfrm>
          <a:custGeom>
            <a:rect b="b" l="l" r="r" t="t"/>
            <a:pathLst>
              <a:path extrusionOk="0" h="175975" w="172545">
                <a:moveTo>
                  <a:pt x="0" y="157"/>
                </a:moveTo>
                <a:lnTo>
                  <a:pt x="172419" y="0"/>
                </a:lnTo>
                <a:lnTo>
                  <a:pt x="172545" y="126541"/>
                </a:lnTo>
                <a:lnTo>
                  <a:pt x="0" y="1759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22" name="Google Shape;22;p4"/>
          <p:cNvSpPr/>
          <p:nvPr/>
        </p:nvSpPr>
        <p:spPr>
          <a:xfrm>
            <a:off x="-125" y="0"/>
            <a:ext cx="4316900" cy="4395600"/>
          </a:xfrm>
          <a:custGeom>
            <a:rect b="b" l="l" r="r" t="t"/>
            <a:pathLst>
              <a:path extrusionOk="0" h="175824" w="172676">
                <a:moveTo>
                  <a:pt x="0" y="6"/>
                </a:moveTo>
                <a:lnTo>
                  <a:pt x="172676" y="0"/>
                </a:lnTo>
                <a:lnTo>
                  <a:pt x="172562" y="126442"/>
                </a:lnTo>
                <a:lnTo>
                  <a:pt x="0" y="175824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23" name="Google Shape;23;p4"/>
          <p:cNvSpPr txBox="1"/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p5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311700" y="1505700"/>
            <a:ext cx="3999900" cy="307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2" type="body"/>
          </p:nvPr>
        </p:nvSpPr>
        <p:spPr>
          <a:xfrm>
            <a:off x="4832400" y="1505700"/>
            <a:ext cx="3999900" cy="307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/>
          <p:nvPr/>
        </p:nvSpPr>
        <p:spPr>
          <a:xfrm>
            <a:off x="0" y="0"/>
            <a:ext cx="37644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7"/>
          <p:cNvSpPr txBox="1"/>
          <p:nvPr>
            <p:ph type="title"/>
          </p:nvPr>
        </p:nvSpPr>
        <p:spPr>
          <a:xfrm>
            <a:off x="311725" y="500925"/>
            <a:ext cx="3127500" cy="182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9" name="Google Shape;39;p7"/>
          <p:cNvSpPr txBox="1"/>
          <p:nvPr>
            <p:ph idx="1" type="body"/>
          </p:nvPr>
        </p:nvSpPr>
        <p:spPr>
          <a:xfrm>
            <a:off x="311700" y="2390650"/>
            <a:ext cx="3127500" cy="229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/>
          <p:nvPr>
            <p:ph type="title"/>
          </p:nvPr>
        </p:nvSpPr>
        <p:spPr>
          <a:xfrm>
            <a:off x="311675" y="798600"/>
            <a:ext cx="6247800" cy="3546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9"/>
          <p:cNvSpPr txBox="1"/>
          <p:nvPr>
            <p:ph type="title"/>
          </p:nvPr>
        </p:nvSpPr>
        <p:spPr>
          <a:xfrm>
            <a:off x="311300" y="500925"/>
            <a:ext cx="3704400" cy="204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1" type="subTitle"/>
          </p:nvPr>
        </p:nvSpPr>
        <p:spPr>
          <a:xfrm>
            <a:off x="304800" y="2626725"/>
            <a:ext cx="3704400" cy="92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8" name="Google Shape;48;p9"/>
          <p:cNvSpPr txBox="1"/>
          <p:nvPr>
            <p:ph idx="2" type="body"/>
          </p:nvPr>
        </p:nvSpPr>
        <p:spPr>
          <a:xfrm>
            <a:off x="4879025" y="500925"/>
            <a:ext cx="3954000" cy="41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0" y="4369000"/>
            <a:ext cx="9144000" cy="774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10"/>
          <p:cNvSpPr txBox="1"/>
          <p:nvPr>
            <p:ph idx="1" type="body"/>
          </p:nvPr>
        </p:nvSpPr>
        <p:spPr>
          <a:xfrm>
            <a:off x="311700" y="4521400"/>
            <a:ext cx="7979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Merriweather"/>
              <a:buNone/>
              <a:defRPr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</a:lstStyle>
          <a:p/>
        </p:txBody>
      </p:sp>
      <p:sp>
        <p:nvSpPr>
          <p:cNvPr id="53" name="Google Shape;5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/>
          <p:nvPr>
            <p:ph hasCustomPrompt="1" type="title"/>
          </p:nvPr>
        </p:nvSpPr>
        <p:spPr>
          <a:xfrm>
            <a:off x="311750" y="831175"/>
            <a:ext cx="5334900" cy="1244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6" name="Google Shape;56;p11"/>
          <p:cNvSpPr txBox="1"/>
          <p:nvPr>
            <p:ph idx="1" type="body"/>
          </p:nvPr>
        </p:nvSpPr>
        <p:spPr>
          <a:xfrm>
            <a:off x="311700" y="2121425"/>
            <a:ext cx="5334900" cy="94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57" name="Google Shape;5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paradig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Roboto"/>
              <a:buChar char="●"/>
              <a:def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ctrTitle"/>
          </p:nvPr>
        </p:nvSpPr>
        <p:spPr>
          <a:xfrm>
            <a:off x="311700" y="1440175"/>
            <a:ext cx="8520600" cy="135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5483"/>
              <a:buFont typeface="Arial"/>
              <a:buNone/>
            </a:pPr>
            <a:r>
              <a:t/>
            </a:r>
            <a:endParaRPr b="1" sz="3100">
              <a:solidFill>
                <a:srgbClr val="262626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2038"/>
              <a:buFont typeface="Arial"/>
              <a:buNone/>
            </a:pPr>
            <a:r>
              <a:rPr b="1" lang="es" sz="3433">
                <a:solidFill>
                  <a:srgbClr val="262626"/>
                </a:solidFill>
                <a:highlight>
                  <a:srgbClr val="FFFFFF"/>
                </a:highlight>
              </a:rPr>
              <a:t>ElastiCache y ELB</a:t>
            </a:r>
            <a:endParaRPr b="1" sz="3433">
              <a:solidFill>
                <a:srgbClr val="262626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800"/>
          </a:p>
        </p:txBody>
      </p:sp>
      <p:sp>
        <p:nvSpPr>
          <p:cNvPr id="65" name="Google Shape;65;p13"/>
          <p:cNvSpPr txBox="1"/>
          <p:nvPr>
            <p:ph idx="1" type="subTitle"/>
          </p:nvPr>
        </p:nvSpPr>
        <p:spPr>
          <a:xfrm>
            <a:off x="311700" y="2844525"/>
            <a:ext cx="8520600" cy="205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500">
              <a:solidFill>
                <a:srgbClr val="262626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/>
          <p:nvPr>
            <p:ph type="title"/>
          </p:nvPr>
        </p:nvSpPr>
        <p:spPr>
          <a:xfrm>
            <a:off x="1155475" y="1814250"/>
            <a:ext cx="2862900" cy="11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ElastiCache</a:t>
            </a:r>
            <a:endParaRPr/>
          </a:p>
        </p:txBody>
      </p:sp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4644675" y="500925"/>
            <a:ext cx="43143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¿Que es?</a:t>
            </a:r>
            <a:endParaRPr b="1">
              <a:solidFill>
                <a:srgbClr val="232F3E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s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lang="es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s un servicio proporcionado por AWS de almacenamiento de caché en memoria completamente administrado que admite casos de uso flexibles y en tiempo real.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s">
                <a:solidFill>
                  <a:schemeClr val="dk1"/>
                </a:solidFill>
              </a:rPr>
              <a:t>¿Por </a:t>
            </a:r>
            <a:r>
              <a:rPr b="1" lang="es">
                <a:solidFill>
                  <a:schemeClr val="dk1"/>
                </a:solidFill>
              </a:rPr>
              <a:t>qué</a:t>
            </a:r>
            <a:r>
              <a:rPr b="1" lang="es">
                <a:solidFill>
                  <a:schemeClr val="dk1"/>
                </a:solidFill>
              </a:rPr>
              <a:t> utilizarla?</a:t>
            </a:r>
            <a:endParaRPr b="1">
              <a:solidFill>
                <a:schemeClr val="dk1"/>
              </a:solidFill>
            </a:endParaRPr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Acelera el rendimiento de las aplicaciones.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-"/>
            </a:pP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Reducción</a:t>
            </a: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 carga en la base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400"/>
              </a:spcBef>
              <a:spcAft>
                <a:spcPts val="0"/>
              </a:spcAft>
              <a:buNone/>
            </a:pP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 datos del backend.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1150" lvl="0" marL="457200" rtl="0" algn="l">
              <a:spcBef>
                <a:spcPts val="400"/>
              </a:spcBef>
              <a:spcAft>
                <a:spcPts val="0"/>
              </a:spcAft>
              <a:buSzPts val="1300"/>
              <a:buChar char="-"/>
            </a:pP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Almacenes de datos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400"/>
              </a:spcBef>
              <a:spcAft>
                <a:spcPts val="0"/>
              </a:spcAft>
              <a:buNone/>
            </a:pP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 baja latencia.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4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2" name="Google Shape;7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84775" y="3466350"/>
            <a:ext cx="1866600" cy="1195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5"/>
          <p:cNvSpPr txBox="1"/>
          <p:nvPr>
            <p:ph type="title"/>
          </p:nvPr>
        </p:nvSpPr>
        <p:spPr>
          <a:xfrm>
            <a:off x="270175" y="1928550"/>
            <a:ext cx="3649200" cy="64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s" sz="2080"/>
              <a:t>Finalidad ElastiCache</a:t>
            </a:r>
            <a:endParaRPr b="1" sz="3250"/>
          </a:p>
        </p:txBody>
      </p:sp>
      <p:sp>
        <p:nvSpPr>
          <p:cNvPr id="78" name="Google Shape;78;p15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s" sz="140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F</a:t>
            </a:r>
            <a:r>
              <a:rPr lang="es" sz="140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acilita la implementación, el funcionamiento y el ajuste de escala de una caché o un almacén de datos en memoria en la nube.</a:t>
            </a:r>
            <a:endParaRPr sz="1400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s" sz="140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Además</a:t>
            </a:r>
            <a:r>
              <a:rPr lang="es" sz="140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 permite recuperar información de almacenes de datos en memoria ágiles y administrados en lugar de depender totalmente de bases de datos basadas en disco más lentas.</a:t>
            </a:r>
            <a:endParaRPr sz="1400">
              <a:solidFill>
                <a:srgbClr val="262626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9" name="Google Shape;7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6027" y="3123525"/>
            <a:ext cx="2853176" cy="161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 txBox="1"/>
          <p:nvPr>
            <p:ph type="title"/>
          </p:nvPr>
        </p:nvSpPr>
        <p:spPr>
          <a:xfrm>
            <a:off x="147550" y="806325"/>
            <a:ext cx="4104300" cy="220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r>
              <a:t/>
            </a:r>
            <a:endParaRPr b="1" sz="1500"/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r>
              <a:t/>
            </a:r>
            <a:endParaRPr b="1" sz="1500"/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r>
              <a:t/>
            </a:r>
            <a:endParaRPr b="1" sz="1500"/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r>
              <a:t/>
            </a:r>
            <a:endParaRPr b="1" sz="1500"/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b="1" lang="es" sz="1800"/>
              <a:t>V</a:t>
            </a:r>
            <a:r>
              <a:rPr b="1" lang="es" sz="1800"/>
              <a:t>entajas del almacenamiento de datos en caché</a:t>
            </a:r>
            <a:endParaRPr b="1" sz="3100"/>
          </a:p>
        </p:txBody>
      </p:sp>
      <p:sp>
        <p:nvSpPr>
          <p:cNvPr id="85" name="Google Shape;85;p16"/>
          <p:cNvSpPr txBox="1"/>
          <p:nvPr>
            <p:ph idx="1" type="body"/>
          </p:nvPr>
        </p:nvSpPr>
        <p:spPr>
          <a:xfrm>
            <a:off x="4644675" y="1024550"/>
            <a:ext cx="4166400" cy="357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20675" lvl="0" marL="457200" rtl="0" algn="l">
              <a:lnSpc>
                <a:spcPct val="125000"/>
              </a:lnSpc>
              <a:spcBef>
                <a:spcPts val="2300"/>
              </a:spcBef>
              <a:spcAft>
                <a:spcPts val="0"/>
              </a:spcAft>
              <a:buClr>
                <a:srgbClr val="232F3E"/>
              </a:buClr>
              <a:buSzPts val="1450"/>
              <a:buFont typeface="Arial"/>
              <a:buChar char="●"/>
            </a:pPr>
            <a:r>
              <a:rPr b="1" lang="es" sz="1450">
                <a:solidFill>
                  <a:srgbClr val="232F3E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Mejora el rendimiento de las aplicaciones.</a:t>
            </a:r>
            <a:endParaRPr b="1" sz="1450">
              <a:solidFill>
                <a:srgbClr val="232F3E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20675" lvl="0" marL="45720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32F3E"/>
              </a:buClr>
              <a:buSzPts val="1450"/>
              <a:buFont typeface="Arial"/>
              <a:buChar char="●"/>
            </a:pPr>
            <a:r>
              <a:rPr b="1" lang="es" sz="1450">
                <a:solidFill>
                  <a:srgbClr val="232F3E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Reduce el costo de la bases de datos.</a:t>
            </a:r>
            <a:endParaRPr b="1" sz="1450">
              <a:solidFill>
                <a:srgbClr val="232F3E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20675" lvl="0" marL="45720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32F3E"/>
              </a:buClr>
              <a:buSzPts val="1450"/>
              <a:buFont typeface="Arial"/>
              <a:buChar char="●"/>
            </a:pPr>
            <a:r>
              <a:rPr b="1" lang="es" sz="1450">
                <a:solidFill>
                  <a:srgbClr val="232F3E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Reduce la carga en el backend.</a:t>
            </a:r>
            <a:endParaRPr b="1" sz="1450">
              <a:solidFill>
                <a:srgbClr val="232F3E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20675" lvl="0" marL="45720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32F3E"/>
              </a:buClr>
              <a:buSzPts val="1450"/>
              <a:buFont typeface="Arial"/>
              <a:buChar char="●"/>
            </a:pPr>
            <a:r>
              <a:rPr b="1" lang="es" sz="1450">
                <a:solidFill>
                  <a:srgbClr val="232F3E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Ayuda a </a:t>
            </a:r>
            <a:r>
              <a:rPr b="1" lang="es" sz="1450">
                <a:solidFill>
                  <a:srgbClr val="232F3E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gestionar picos de uso.</a:t>
            </a:r>
            <a:endParaRPr b="1" sz="1450">
              <a:solidFill>
                <a:srgbClr val="232F3E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20675" lvl="0" marL="45720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32F3E"/>
              </a:buClr>
              <a:buSzPts val="1450"/>
              <a:buFont typeface="Arial"/>
              <a:buChar char="●"/>
            </a:pPr>
            <a:r>
              <a:rPr b="1" lang="es" sz="1450">
                <a:solidFill>
                  <a:srgbClr val="232F3E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Elimina puntos conflictivos de la base de datos.</a:t>
            </a:r>
            <a:endParaRPr b="1" sz="1450">
              <a:solidFill>
                <a:srgbClr val="232F3E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-320675" lvl="0" marL="45720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32F3E"/>
              </a:buClr>
              <a:buSzPts val="1450"/>
              <a:buFont typeface="Arial"/>
              <a:buChar char="●"/>
            </a:pPr>
            <a:r>
              <a:rPr b="1" lang="es" sz="1450">
                <a:solidFill>
                  <a:srgbClr val="232F3E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Aumenta el rendimiento de lectura (IOPS).</a:t>
            </a:r>
            <a:endParaRPr b="1" sz="1450">
              <a:solidFill>
                <a:srgbClr val="232F3E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4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/>
          <p:nvPr>
            <p:ph type="title"/>
          </p:nvPr>
        </p:nvSpPr>
        <p:spPr>
          <a:xfrm>
            <a:off x="812575" y="2093400"/>
            <a:ext cx="2686200" cy="95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Elastic Load Balancer (ELB)</a:t>
            </a:r>
            <a:endParaRPr/>
          </a:p>
        </p:txBody>
      </p:sp>
      <p:sp>
        <p:nvSpPr>
          <p:cNvPr id="91" name="Google Shape;91;p17"/>
          <p:cNvSpPr txBox="1"/>
          <p:nvPr>
            <p:ph idx="1" type="body"/>
          </p:nvPr>
        </p:nvSpPr>
        <p:spPr>
          <a:xfrm>
            <a:off x="4644675" y="500925"/>
            <a:ext cx="4166400" cy="428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¿</a:t>
            </a:r>
            <a:r>
              <a:rPr b="1" lang="es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Que es?</a:t>
            </a:r>
            <a:endParaRPr b="1">
              <a:solidFill>
                <a:srgbClr val="232F3E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s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Es un servicio proporcionado por AWS el cual proporciona la distribución automática del tráfico entrante entre varios destinos,por ejemplo; instancias EC2, contenedores y direcciones IP en una o varias zonas de disponibilidad. Monitorea el estado de los destinos registrados y enruta el tráfico solamente a destinos en buen estado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s">
                <a:solidFill>
                  <a:schemeClr val="dk1"/>
                </a:solidFill>
              </a:rPr>
              <a:t>¿Por qué utilizarla?</a:t>
            </a:r>
            <a:endParaRPr b="1">
              <a:solidFill>
                <a:schemeClr val="dk1"/>
              </a:solidFill>
            </a:endParaRPr>
          </a:p>
          <a:p>
            <a:pPr indent="-311150" lvl="0" marL="457200" rtl="0" algn="l">
              <a:spcBef>
                <a:spcPts val="1200"/>
              </a:spcBef>
              <a:spcAft>
                <a:spcPts val="0"/>
              </a:spcAft>
              <a:buSzPts val="1300"/>
              <a:buChar char="-"/>
            </a:pP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Moderniza aplicaciones con contenedores y tecnología sin servidor.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Char char="-"/>
            </a:pP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Mejora la escalabilidad de la red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400"/>
              </a:spcBef>
              <a:spcAft>
                <a:spcPts val="0"/>
              </a:spcAft>
              <a:buNone/>
            </a:pP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 la nube híbrida.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1150" lvl="0" marL="457200" rtl="0" algn="l"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Char char="-"/>
            </a:pP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Conserva sus dispositivos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400"/>
              </a:spcBef>
              <a:spcAft>
                <a:spcPts val="0"/>
              </a:spcAft>
              <a:buNone/>
            </a:pPr>
            <a:r>
              <a:rPr lang="es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 red existentes.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400"/>
              </a:spcBef>
              <a:spcAft>
                <a:spcPts val="400"/>
              </a:spcAft>
              <a:buNone/>
            </a:pPr>
            <a:r>
              <a:t/>
            </a:r>
            <a:endParaRPr/>
          </a:p>
        </p:txBody>
      </p:sp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31575" y="3539150"/>
            <a:ext cx="1490825" cy="1420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>
            <p:ph type="title"/>
          </p:nvPr>
        </p:nvSpPr>
        <p:spPr>
          <a:xfrm>
            <a:off x="137150" y="1949325"/>
            <a:ext cx="3906900" cy="106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</a:pPr>
            <a:r>
              <a:rPr b="1" lang="es" sz="1900"/>
              <a:t>V</a:t>
            </a:r>
            <a:r>
              <a:rPr b="1" lang="es" sz="1900"/>
              <a:t>entajas del balanceador de carga</a:t>
            </a:r>
            <a:endParaRPr b="1" sz="3200"/>
          </a:p>
        </p:txBody>
      </p:sp>
      <p:sp>
        <p:nvSpPr>
          <p:cNvPr id="98" name="Google Shape;98;p18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10000"/>
          </a:bodyPr>
          <a:lstStyle/>
          <a:p>
            <a:pPr indent="-328453" lvl="0" marL="457200" rtl="0" algn="l">
              <a:spcBef>
                <a:spcPts val="1800"/>
              </a:spcBef>
              <a:spcAft>
                <a:spcPts val="0"/>
              </a:spcAft>
              <a:buClr>
                <a:srgbClr val="232F3E"/>
              </a:buClr>
              <a:buSzPct val="100000"/>
              <a:buFont typeface="Arial"/>
              <a:buChar char="●"/>
            </a:pP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Aumenta la seguridad contra fallos y caidas.</a:t>
            </a:r>
            <a:endParaRPr b="1" sz="1700">
              <a:solidFill>
                <a:srgbClr val="232F3E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8453" lvl="0" marL="457200" rtl="0" algn="l">
              <a:spcBef>
                <a:spcPts val="0"/>
              </a:spcBef>
              <a:spcAft>
                <a:spcPts val="0"/>
              </a:spcAft>
              <a:buClr>
                <a:srgbClr val="232F3E"/>
              </a:buClr>
              <a:buSzPct val="100000"/>
              <a:buFont typeface="Arial"/>
              <a:buChar char="●"/>
            </a:pP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Aumenta la disponibilidad y la tolerancia a errores de las aplicaciones.</a:t>
            </a:r>
            <a:endParaRPr b="1" sz="1700">
              <a:solidFill>
                <a:srgbClr val="232F3E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8453" lvl="0" marL="457200" rtl="0" algn="l">
              <a:spcBef>
                <a:spcPts val="0"/>
              </a:spcBef>
              <a:spcAft>
                <a:spcPts val="0"/>
              </a:spcAft>
              <a:buClr>
                <a:srgbClr val="232F3E"/>
              </a:buClr>
              <a:buSzPct val="100000"/>
              <a:buFont typeface="Arial"/>
              <a:buChar char="●"/>
            </a:pP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Alto nivel de procesamiento.</a:t>
            </a:r>
            <a:endParaRPr b="1" sz="1700">
              <a:solidFill>
                <a:srgbClr val="232F3E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8453" lvl="0" marL="457200" rtl="0" algn="l">
              <a:spcBef>
                <a:spcPts val="0"/>
              </a:spcBef>
              <a:spcAft>
                <a:spcPts val="0"/>
              </a:spcAft>
              <a:buClr>
                <a:srgbClr val="232F3E"/>
              </a:buClr>
              <a:buSzPct val="100000"/>
              <a:buFont typeface="Arial"/>
              <a:buChar char="●"/>
            </a:pP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Configuración</a:t>
            </a: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 de las comprobaciones de estado.</a:t>
            </a:r>
            <a:endParaRPr b="1" sz="1700">
              <a:solidFill>
                <a:srgbClr val="232F3E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8453" lvl="0" marL="457200" rtl="0" algn="l">
              <a:spcBef>
                <a:spcPts val="0"/>
              </a:spcBef>
              <a:spcAft>
                <a:spcPts val="0"/>
              </a:spcAft>
              <a:buClr>
                <a:srgbClr val="232F3E"/>
              </a:buClr>
              <a:buSzPct val="100000"/>
              <a:buFont typeface="Arial"/>
              <a:buChar char="●"/>
            </a:pP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Sesiones persistentes (Se pueden agregar </a:t>
            </a: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recursos</a:t>
            </a: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 sin </a:t>
            </a: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interrupción</a:t>
            </a: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 de sesiones).</a:t>
            </a:r>
            <a:endParaRPr b="1" sz="1700">
              <a:solidFill>
                <a:srgbClr val="232F3E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8453" lvl="0" marL="457200" rtl="0" algn="l">
              <a:spcBef>
                <a:spcPts val="0"/>
              </a:spcBef>
              <a:spcAft>
                <a:spcPts val="0"/>
              </a:spcAft>
              <a:buClr>
                <a:srgbClr val="232F3E"/>
              </a:buClr>
              <a:buSzPct val="100000"/>
              <a:buFont typeface="Arial"/>
              <a:buChar char="●"/>
            </a:pP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Monito</a:t>
            </a: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riza los recursos informáticos (sólo se envían</a:t>
            </a:r>
            <a:r>
              <a:rPr b="1" lang="es" sz="1700">
                <a:solidFill>
                  <a:srgbClr val="232F3E"/>
                </a:solidFill>
                <a:latin typeface="Arial"/>
                <a:ea typeface="Arial"/>
                <a:cs typeface="Arial"/>
                <a:sym typeface="Arial"/>
              </a:rPr>
              <a:t> solicitudes a los recursos en buen estado).</a:t>
            </a:r>
            <a:endParaRPr b="1" sz="1700">
              <a:solidFill>
                <a:srgbClr val="232F3E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4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aradigm">
  <a:themeElements>
    <a:clrScheme name="Paradigm">
      <a:dk1>
        <a:srgbClr val="31394D"/>
      </a:dk1>
      <a:lt1>
        <a:srgbClr val="FFFFFF"/>
      </a:lt1>
      <a:dk2>
        <a:srgbClr val="666666"/>
      </a:dk2>
      <a:lt2>
        <a:srgbClr val="626B73"/>
      </a:lt2>
      <a:accent1>
        <a:srgbClr val="002F4A"/>
      </a:accent1>
      <a:accent2>
        <a:srgbClr val="D9C4B1"/>
      </a:accent2>
      <a:accent3>
        <a:srgbClr val="EDE3DA"/>
      </a:accent3>
      <a:accent4>
        <a:srgbClr val="B85741"/>
      </a:accent4>
      <a:accent5>
        <a:srgbClr val="009384"/>
      </a:accent5>
      <a:accent6>
        <a:srgbClr val="D0F6FF"/>
      </a:accent6>
      <a:hlink>
        <a:srgbClr val="009384"/>
      </a:hlink>
      <a:folHlink>
        <a:srgbClr val="00938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