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74" r:id="rId3"/>
    <p:sldId id="257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3" r:id="rId15"/>
    <p:sldId id="282" r:id="rId16"/>
    <p:sldId id="281" r:id="rId17"/>
    <p:sldId id="269" r:id="rId18"/>
    <p:sldId id="270" r:id="rId19"/>
    <p:sldId id="271" r:id="rId20"/>
    <p:sldId id="272" r:id="rId21"/>
    <p:sldId id="280" r:id="rId22"/>
    <p:sldId id="275" r:id="rId23"/>
    <p:sldId id="276" r:id="rId24"/>
    <p:sldId id="278" r:id="rId25"/>
    <p:sldId id="279" r:id="rId26"/>
    <p:sldId id="277" r:id="rId27"/>
    <p:sldId id="27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1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E23D57-7F7A-4EB6-98DF-4E7259F45C44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7B00E8E-5383-4641-B4A8-F3E8C2AB7F3A}">
      <dgm:prSet/>
      <dgm:spPr/>
      <dgm:t>
        <a:bodyPr/>
        <a:lstStyle/>
        <a:p>
          <a:r>
            <a:rPr lang="en-US"/>
            <a:t>Attendance Register</a:t>
          </a:r>
        </a:p>
      </dgm:t>
    </dgm:pt>
    <dgm:pt modelId="{C17B727B-BA35-48EA-B7F4-5CFBB6FEEE4F}" type="parTrans" cxnId="{3ED1733A-61DA-4A4F-B88F-F91B378ECBF6}">
      <dgm:prSet/>
      <dgm:spPr/>
      <dgm:t>
        <a:bodyPr/>
        <a:lstStyle/>
        <a:p>
          <a:endParaRPr lang="en-US"/>
        </a:p>
      </dgm:t>
    </dgm:pt>
    <dgm:pt modelId="{D0B3B8E0-31F6-429B-BF5E-53A6AD3E7FF6}" type="sibTrans" cxnId="{3ED1733A-61DA-4A4F-B88F-F91B378ECBF6}">
      <dgm:prSet/>
      <dgm:spPr/>
      <dgm:t>
        <a:bodyPr/>
        <a:lstStyle/>
        <a:p>
          <a:endParaRPr lang="en-US"/>
        </a:p>
      </dgm:t>
    </dgm:pt>
    <dgm:pt modelId="{10B2987B-96CA-4BC5-BD46-8220D9CAFB9F}">
      <dgm:prSet/>
      <dgm:spPr/>
      <dgm:t>
        <a:bodyPr/>
        <a:lstStyle/>
        <a:p>
          <a:r>
            <a:rPr lang="en-US"/>
            <a:t>Packhouse Rules</a:t>
          </a:r>
        </a:p>
      </dgm:t>
    </dgm:pt>
    <dgm:pt modelId="{4C57F94A-6076-42F9-AE8A-23254428987C}" type="parTrans" cxnId="{5600F97E-189D-4E69-BD59-146A363C4F3E}">
      <dgm:prSet/>
      <dgm:spPr/>
      <dgm:t>
        <a:bodyPr/>
        <a:lstStyle/>
        <a:p>
          <a:endParaRPr lang="en-US"/>
        </a:p>
      </dgm:t>
    </dgm:pt>
    <dgm:pt modelId="{B53BDCFB-5EE2-48CD-A2CE-E8AC79F1F628}" type="sibTrans" cxnId="{5600F97E-189D-4E69-BD59-146A363C4F3E}">
      <dgm:prSet/>
      <dgm:spPr/>
      <dgm:t>
        <a:bodyPr/>
        <a:lstStyle/>
        <a:p>
          <a:endParaRPr lang="en-US"/>
        </a:p>
      </dgm:t>
    </dgm:pt>
    <dgm:pt modelId="{6167EBBB-DB2C-4176-B4D4-A27B3BB4BC7D}" type="pres">
      <dgm:prSet presAssocID="{55E23D57-7F7A-4EB6-98DF-4E7259F45C4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6AA3B40-B1DB-45CF-B0EE-7A505B0BFAAC}" type="pres">
      <dgm:prSet presAssocID="{87B00E8E-5383-4641-B4A8-F3E8C2AB7F3A}" presName="hierRoot1" presStyleCnt="0"/>
      <dgm:spPr/>
    </dgm:pt>
    <dgm:pt modelId="{CE7134A5-BC1F-45D4-93CB-5A4C248D5F56}" type="pres">
      <dgm:prSet presAssocID="{87B00E8E-5383-4641-B4A8-F3E8C2AB7F3A}" presName="composite" presStyleCnt="0"/>
      <dgm:spPr/>
    </dgm:pt>
    <dgm:pt modelId="{944C1239-91EE-4F1B-81EC-D61B34B75A27}" type="pres">
      <dgm:prSet presAssocID="{87B00E8E-5383-4641-B4A8-F3E8C2AB7F3A}" presName="background" presStyleLbl="node0" presStyleIdx="0" presStyleCnt="2"/>
      <dgm:spPr/>
    </dgm:pt>
    <dgm:pt modelId="{C7668858-AD71-4C61-BFA1-27470E969018}" type="pres">
      <dgm:prSet presAssocID="{87B00E8E-5383-4641-B4A8-F3E8C2AB7F3A}" presName="text" presStyleLbl="fgAcc0" presStyleIdx="0" presStyleCnt="2">
        <dgm:presLayoutVars>
          <dgm:chPref val="3"/>
        </dgm:presLayoutVars>
      </dgm:prSet>
      <dgm:spPr/>
    </dgm:pt>
    <dgm:pt modelId="{B670AF6E-4AE7-4E07-A0C1-F3A3A176DD45}" type="pres">
      <dgm:prSet presAssocID="{87B00E8E-5383-4641-B4A8-F3E8C2AB7F3A}" presName="hierChild2" presStyleCnt="0"/>
      <dgm:spPr/>
    </dgm:pt>
    <dgm:pt modelId="{B8D2DD3D-3A8D-4E25-A6CF-4BFD86D2E71F}" type="pres">
      <dgm:prSet presAssocID="{10B2987B-96CA-4BC5-BD46-8220D9CAFB9F}" presName="hierRoot1" presStyleCnt="0"/>
      <dgm:spPr/>
    </dgm:pt>
    <dgm:pt modelId="{557CB778-B309-48BE-B6CD-860F25E13D5C}" type="pres">
      <dgm:prSet presAssocID="{10B2987B-96CA-4BC5-BD46-8220D9CAFB9F}" presName="composite" presStyleCnt="0"/>
      <dgm:spPr/>
    </dgm:pt>
    <dgm:pt modelId="{D99F761A-B6BA-46DD-A64B-DC7CED372552}" type="pres">
      <dgm:prSet presAssocID="{10B2987B-96CA-4BC5-BD46-8220D9CAFB9F}" presName="background" presStyleLbl="node0" presStyleIdx="1" presStyleCnt="2"/>
      <dgm:spPr/>
    </dgm:pt>
    <dgm:pt modelId="{5E776254-FCD9-4391-B74A-52C0BC3830BD}" type="pres">
      <dgm:prSet presAssocID="{10B2987B-96CA-4BC5-BD46-8220D9CAFB9F}" presName="text" presStyleLbl="fgAcc0" presStyleIdx="1" presStyleCnt="2">
        <dgm:presLayoutVars>
          <dgm:chPref val="3"/>
        </dgm:presLayoutVars>
      </dgm:prSet>
      <dgm:spPr/>
    </dgm:pt>
    <dgm:pt modelId="{309CD693-82F6-4F6C-9E8D-A6D6E53D4A99}" type="pres">
      <dgm:prSet presAssocID="{10B2987B-96CA-4BC5-BD46-8220D9CAFB9F}" presName="hierChild2" presStyleCnt="0"/>
      <dgm:spPr/>
    </dgm:pt>
  </dgm:ptLst>
  <dgm:cxnLst>
    <dgm:cxn modelId="{3ED1733A-61DA-4A4F-B88F-F91B378ECBF6}" srcId="{55E23D57-7F7A-4EB6-98DF-4E7259F45C44}" destId="{87B00E8E-5383-4641-B4A8-F3E8C2AB7F3A}" srcOrd="0" destOrd="0" parTransId="{C17B727B-BA35-48EA-B7F4-5CFBB6FEEE4F}" sibTransId="{D0B3B8E0-31F6-429B-BF5E-53A6AD3E7FF6}"/>
    <dgm:cxn modelId="{330DBB5F-45C3-4402-B7CC-67600217B37B}" type="presOf" srcId="{55E23D57-7F7A-4EB6-98DF-4E7259F45C44}" destId="{6167EBBB-DB2C-4176-B4D4-A27B3BB4BC7D}" srcOrd="0" destOrd="0" presId="urn:microsoft.com/office/officeart/2005/8/layout/hierarchy1"/>
    <dgm:cxn modelId="{5600F97E-189D-4E69-BD59-146A363C4F3E}" srcId="{55E23D57-7F7A-4EB6-98DF-4E7259F45C44}" destId="{10B2987B-96CA-4BC5-BD46-8220D9CAFB9F}" srcOrd="1" destOrd="0" parTransId="{4C57F94A-6076-42F9-AE8A-23254428987C}" sibTransId="{B53BDCFB-5EE2-48CD-A2CE-E8AC79F1F628}"/>
    <dgm:cxn modelId="{63B91F9A-3CCD-4C88-A0E8-3CF71DD2D82B}" type="presOf" srcId="{87B00E8E-5383-4641-B4A8-F3E8C2AB7F3A}" destId="{C7668858-AD71-4C61-BFA1-27470E969018}" srcOrd="0" destOrd="0" presId="urn:microsoft.com/office/officeart/2005/8/layout/hierarchy1"/>
    <dgm:cxn modelId="{9BEAC1E0-5F03-4F46-8D02-E09A7415EC88}" type="presOf" srcId="{10B2987B-96CA-4BC5-BD46-8220D9CAFB9F}" destId="{5E776254-FCD9-4391-B74A-52C0BC3830BD}" srcOrd="0" destOrd="0" presId="urn:microsoft.com/office/officeart/2005/8/layout/hierarchy1"/>
    <dgm:cxn modelId="{C85D750B-CF11-49F0-A91F-F728A4A076EB}" type="presParOf" srcId="{6167EBBB-DB2C-4176-B4D4-A27B3BB4BC7D}" destId="{F6AA3B40-B1DB-45CF-B0EE-7A505B0BFAAC}" srcOrd="0" destOrd="0" presId="urn:microsoft.com/office/officeart/2005/8/layout/hierarchy1"/>
    <dgm:cxn modelId="{C37B5B18-EECB-4252-941B-28AB7B7C3A2B}" type="presParOf" srcId="{F6AA3B40-B1DB-45CF-B0EE-7A505B0BFAAC}" destId="{CE7134A5-BC1F-45D4-93CB-5A4C248D5F56}" srcOrd="0" destOrd="0" presId="urn:microsoft.com/office/officeart/2005/8/layout/hierarchy1"/>
    <dgm:cxn modelId="{E59C90D2-D211-4DA2-B365-C88184B102BB}" type="presParOf" srcId="{CE7134A5-BC1F-45D4-93CB-5A4C248D5F56}" destId="{944C1239-91EE-4F1B-81EC-D61B34B75A27}" srcOrd="0" destOrd="0" presId="urn:microsoft.com/office/officeart/2005/8/layout/hierarchy1"/>
    <dgm:cxn modelId="{5E945380-E503-45FF-A635-8CA4B3F8BA22}" type="presParOf" srcId="{CE7134A5-BC1F-45D4-93CB-5A4C248D5F56}" destId="{C7668858-AD71-4C61-BFA1-27470E969018}" srcOrd="1" destOrd="0" presId="urn:microsoft.com/office/officeart/2005/8/layout/hierarchy1"/>
    <dgm:cxn modelId="{D61B6754-FFFD-44FF-A76A-647632F653E8}" type="presParOf" srcId="{F6AA3B40-B1DB-45CF-B0EE-7A505B0BFAAC}" destId="{B670AF6E-4AE7-4E07-A0C1-F3A3A176DD45}" srcOrd="1" destOrd="0" presId="urn:microsoft.com/office/officeart/2005/8/layout/hierarchy1"/>
    <dgm:cxn modelId="{F87D97C4-DB64-4ABC-95CB-E01AEEBC0357}" type="presParOf" srcId="{6167EBBB-DB2C-4176-B4D4-A27B3BB4BC7D}" destId="{B8D2DD3D-3A8D-4E25-A6CF-4BFD86D2E71F}" srcOrd="1" destOrd="0" presId="urn:microsoft.com/office/officeart/2005/8/layout/hierarchy1"/>
    <dgm:cxn modelId="{B1763714-48BB-4DEA-8607-E2DB6FAE24D4}" type="presParOf" srcId="{B8D2DD3D-3A8D-4E25-A6CF-4BFD86D2E71F}" destId="{557CB778-B309-48BE-B6CD-860F25E13D5C}" srcOrd="0" destOrd="0" presId="urn:microsoft.com/office/officeart/2005/8/layout/hierarchy1"/>
    <dgm:cxn modelId="{34F7F0E3-4E73-48C6-AE26-86895B327E37}" type="presParOf" srcId="{557CB778-B309-48BE-B6CD-860F25E13D5C}" destId="{D99F761A-B6BA-46DD-A64B-DC7CED372552}" srcOrd="0" destOrd="0" presId="urn:microsoft.com/office/officeart/2005/8/layout/hierarchy1"/>
    <dgm:cxn modelId="{61277B3A-0D2B-4182-A7D0-CFB1C78D9B6E}" type="presParOf" srcId="{557CB778-B309-48BE-B6CD-860F25E13D5C}" destId="{5E776254-FCD9-4391-B74A-52C0BC3830BD}" srcOrd="1" destOrd="0" presId="urn:microsoft.com/office/officeart/2005/8/layout/hierarchy1"/>
    <dgm:cxn modelId="{A4B69F3D-447E-4C20-8EB1-2106F33AAB6B}" type="presParOf" srcId="{B8D2DD3D-3A8D-4E25-A6CF-4BFD86D2E71F}" destId="{309CD693-82F6-4F6C-9E8D-A6D6E53D4A9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C1239-91EE-4F1B-81EC-D61B34B75A27}">
      <dsp:nvSpPr>
        <dsp:cNvPr id="0" name=""/>
        <dsp:cNvSpPr/>
      </dsp:nvSpPr>
      <dsp:spPr>
        <a:xfrm>
          <a:off x="469679" y="982"/>
          <a:ext cx="3997039" cy="25381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668858-AD71-4C61-BFA1-27470E969018}">
      <dsp:nvSpPr>
        <dsp:cNvPr id="0" name=""/>
        <dsp:cNvSpPr/>
      </dsp:nvSpPr>
      <dsp:spPr>
        <a:xfrm>
          <a:off x="913795" y="422892"/>
          <a:ext cx="3997039" cy="25381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Attendance Register</a:t>
          </a:r>
        </a:p>
      </dsp:txBody>
      <dsp:txXfrm>
        <a:off x="988134" y="497231"/>
        <a:ext cx="3848361" cy="2389442"/>
      </dsp:txXfrm>
    </dsp:sp>
    <dsp:sp modelId="{D99F761A-B6BA-46DD-A64B-DC7CED372552}">
      <dsp:nvSpPr>
        <dsp:cNvPr id="0" name=""/>
        <dsp:cNvSpPr/>
      </dsp:nvSpPr>
      <dsp:spPr>
        <a:xfrm>
          <a:off x="5354950" y="982"/>
          <a:ext cx="3997039" cy="253812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776254-FCD9-4391-B74A-52C0BC3830BD}">
      <dsp:nvSpPr>
        <dsp:cNvPr id="0" name=""/>
        <dsp:cNvSpPr/>
      </dsp:nvSpPr>
      <dsp:spPr>
        <a:xfrm>
          <a:off x="5799066" y="422892"/>
          <a:ext cx="3997039" cy="25381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Packhouse Rules</a:t>
          </a:r>
        </a:p>
      </dsp:txBody>
      <dsp:txXfrm>
        <a:off x="5873405" y="497231"/>
        <a:ext cx="3848361" cy="23894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604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8903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3926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8882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9391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9862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124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36521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0034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7522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8104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54881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0077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597243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59064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0179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A13F9-A69C-456B-80A7-3FD3B81C6C78}" type="datetimeFigureOut">
              <a:rPr lang="en-ZA" smtClean="0"/>
              <a:t>2025/08/18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D086862-CA7A-40CD-9FBB-B9190DA0B6F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6287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file:///\\EO1GRAADC02\Packshed\QC\2025%20QMS%20(TFS&amp;BRC)%20for%20Packshed\2025%20Integrated%20Management%20Systems\HPR\EPP001%20Evacuation%20Procedure%20&amp;%20Plan%20V0.%20Signed%20docx.pdf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file:///\\EO1GRAADC02\General\HR\SIZA\2021%20SIZA\Packhouse%20Evacuation%20Plan.xls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9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ABABA7-0420-4200-9B65-1C1967CE9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795735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6F1E992-B14A-4FD5-8E41-E19C83492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  <a:solidFill>
            <a:schemeClr val="bg2"/>
          </a:solidFill>
        </p:grpSpPr>
        <p:sp>
          <p:nvSpPr>
            <p:cNvPr id="12" name="Freeform 27">
              <a:extLst>
                <a:ext uri="{FF2B5EF4-FFF2-40B4-BE49-F238E27FC236}">
                  <a16:creationId xmlns:a16="http://schemas.microsoft.com/office/drawing/2014/main" id="{69C544B6-3EB8-40C0-BBA0-D6825A339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" name="Freeform 28">
              <a:extLst>
                <a:ext uri="{FF2B5EF4-FFF2-40B4-BE49-F238E27FC236}">
                  <a16:creationId xmlns:a16="http://schemas.microsoft.com/office/drawing/2014/main" id="{008ED5F3-C2B0-4C4B-864A-381723C87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" name="Freeform 29">
              <a:extLst>
                <a:ext uri="{FF2B5EF4-FFF2-40B4-BE49-F238E27FC236}">
                  <a16:creationId xmlns:a16="http://schemas.microsoft.com/office/drawing/2014/main" id="{23CC4B0B-BFBC-4B5D-87E1-9E6415263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5" name="Freeform 30">
              <a:extLst>
                <a:ext uri="{FF2B5EF4-FFF2-40B4-BE49-F238E27FC236}">
                  <a16:creationId xmlns:a16="http://schemas.microsoft.com/office/drawing/2014/main" id="{C346C5BB-C560-432B-B712-CC4188B6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6" name="Freeform 31">
              <a:extLst>
                <a:ext uri="{FF2B5EF4-FFF2-40B4-BE49-F238E27FC236}">
                  <a16:creationId xmlns:a16="http://schemas.microsoft.com/office/drawing/2014/main" id="{A5D527C1-B6DA-42CF-8499-7561AF3C1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7" name="Freeform 32">
              <a:extLst>
                <a:ext uri="{FF2B5EF4-FFF2-40B4-BE49-F238E27FC236}">
                  <a16:creationId xmlns:a16="http://schemas.microsoft.com/office/drawing/2014/main" id="{79811171-A408-48D1-B498-29EEB218D8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8" name="Freeform 33">
              <a:extLst>
                <a:ext uri="{FF2B5EF4-FFF2-40B4-BE49-F238E27FC236}">
                  <a16:creationId xmlns:a16="http://schemas.microsoft.com/office/drawing/2014/main" id="{CAB35AA3-C384-40C1-972D-E9CF2ECEB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9" name="Freeform 34">
              <a:extLst>
                <a:ext uri="{FF2B5EF4-FFF2-40B4-BE49-F238E27FC236}">
                  <a16:creationId xmlns:a16="http://schemas.microsoft.com/office/drawing/2014/main" id="{F1FB2FB4-BDB4-49C0-B229-C44C3A652A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0" name="Freeform 35">
              <a:extLst>
                <a:ext uri="{FF2B5EF4-FFF2-40B4-BE49-F238E27FC236}">
                  <a16:creationId xmlns:a16="http://schemas.microsoft.com/office/drawing/2014/main" id="{911B13BF-C299-4EDA-AC49-B43C6E01B0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1" name="Freeform 36">
              <a:extLst>
                <a:ext uri="{FF2B5EF4-FFF2-40B4-BE49-F238E27FC236}">
                  <a16:creationId xmlns:a16="http://schemas.microsoft.com/office/drawing/2014/main" id="{46744126-7C1B-4B5B-BBB2-8F25CE557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2" name="Freeform 37">
              <a:extLst>
                <a:ext uri="{FF2B5EF4-FFF2-40B4-BE49-F238E27FC236}">
                  <a16:creationId xmlns:a16="http://schemas.microsoft.com/office/drawing/2014/main" id="{5DCDFB75-55EC-4221-A026-2DF2C8ACB4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3" name="Freeform 38">
              <a:extLst>
                <a:ext uri="{FF2B5EF4-FFF2-40B4-BE49-F238E27FC236}">
                  <a16:creationId xmlns:a16="http://schemas.microsoft.com/office/drawing/2014/main" id="{F9DB045F-5C45-45BF-AFCB-2EA8DE144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sp>
        <p:nvSpPr>
          <p:cNvPr id="25" name="Freeform 11">
            <a:extLst>
              <a:ext uri="{FF2B5EF4-FFF2-40B4-BE49-F238E27FC236}">
                <a16:creationId xmlns:a16="http://schemas.microsoft.com/office/drawing/2014/main" id="{1E86F813-D67B-409D-AA77-FA8878C28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ZA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F0BB6E0-44F4-4938-8070-5992040BD1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984B71-A1A9-E930-DE57-DFE5E67DB5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18969" y="804335"/>
            <a:ext cx="5768697" cy="5249332"/>
          </a:xfrm>
        </p:spPr>
        <p:txBody>
          <a:bodyPr anchor="ctr">
            <a:normAutofit/>
          </a:bodyPr>
          <a:lstStyle/>
          <a:p>
            <a:r>
              <a:rPr lang="en-US" b="1">
                <a:solidFill>
                  <a:schemeClr val="tx1"/>
                </a:solidFill>
              </a:rPr>
              <a:t>Elgin Orchards Induction </a:t>
            </a:r>
            <a:br>
              <a:rPr lang="en-US" b="1">
                <a:solidFill>
                  <a:schemeClr val="tx1"/>
                </a:solidFill>
              </a:rPr>
            </a:br>
            <a:r>
              <a:rPr lang="en-US" b="1">
                <a:solidFill>
                  <a:schemeClr val="tx1"/>
                </a:solidFill>
              </a:rPr>
              <a:t>2025</a:t>
            </a:r>
            <a:endParaRPr lang="en-ZA" b="1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05D1BD-79E0-03AB-D56A-364B1F008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4857" y="0"/>
            <a:ext cx="1057143" cy="10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6728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9B514-DE30-E50C-A9E8-9D318CD9D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38" y="656008"/>
            <a:ext cx="8911687" cy="906978"/>
          </a:xfrm>
        </p:spPr>
        <p:txBody>
          <a:bodyPr/>
          <a:lstStyle/>
          <a:p>
            <a:r>
              <a:rPr lang="en-US" dirty="0"/>
              <a:t>INDEX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15368-F8B6-6DCC-AD4F-2946E825E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0281" y="1562986"/>
            <a:ext cx="8915400" cy="4235303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/>
              <a:t>Opening &amp; Welcoming – Marco</a:t>
            </a:r>
          </a:p>
          <a:p>
            <a:r>
              <a:rPr lang="en-US" sz="7200" dirty="0"/>
              <a:t>Quality Management System (Food Safety) – Keisha</a:t>
            </a:r>
          </a:p>
          <a:p>
            <a:r>
              <a:rPr lang="en-US" sz="7200" dirty="0"/>
              <a:t>Transport </a:t>
            </a:r>
          </a:p>
          <a:p>
            <a:r>
              <a:rPr lang="en-US" sz="7200" dirty="0"/>
              <a:t>Health &amp; Safety / WCA’s – </a:t>
            </a:r>
            <a:r>
              <a:rPr lang="en-US" sz="7200" dirty="0" err="1"/>
              <a:t>Faizel</a:t>
            </a:r>
            <a:endParaRPr lang="en-US" sz="7200" dirty="0"/>
          </a:p>
          <a:p>
            <a:r>
              <a:rPr lang="en-US" sz="7200" dirty="0"/>
              <a:t>Employment Equity</a:t>
            </a:r>
          </a:p>
          <a:p>
            <a:r>
              <a:rPr lang="en-US" sz="7200" dirty="0"/>
              <a:t>Disciplinary Policy</a:t>
            </a:r>
          </a:p>
          <a:p>
            <a:r>
              <a:rPr lang="en-US" sz="7200" dirty="0"/>
              <a:t>Sick leave Policy</a:t>
            </a:r>
          </a:p>
          <a:p>
            <a:r>
              <a:rPr lang="en-US" sz="7200" dirty="0"/>
              <a:t>Grievance Policy</a:t>
            </a:r>
          </a:p>
          <a:p>
            <a:r>
              <a:rPr lang="en-US" sz="7200" dirty="0"/>
              <a:t>Retirement Benefit</a:t>
            </a:r>
          </a:p>
          <a:p>
            <a:r>
              <a:rPr lang="en-US" sz="7200" dirty="0"/>
              <a:t>Maternity Benefit</a:t>
            </a:r>
          </a:p>
          <a:p>
            <a:r>
              <a:rPr lang="en-US" sz="7200" dirty="0"/>
              <a:t>Funeral Benefit</a:t>
            </a:r>
          </a:p>
          <a:p>
            <a:r>
              <a:rPr lang="en-US" sz="7200" dirty="0"/>
              <a:t>General Discussions</a:t>
            </a:r>
          </a:p>
          <a:p>
            <a:endParaRPr lang="en-US" dirty="0"/>
          </a:p>
          <a:p>
            <a:endParaRPr lang="en-US" dirty="0"/>
          </a:p>
          <a:p>
            <a:endParaRPr lang="en-Z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86A8A3-B55A-31B6-ABAF-3D44061FD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7301" y="-41496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778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F7E8610-2DF7-4AF0-B876-0F3B7882A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C8C023-62A6-4DA0-8DF4-3F4EA94090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0669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Z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E574EE-84C1-3432-356E-5A05F4285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3391" y="624110"/>
            <a:ext cx="9383408" cy="1280890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bg1"/>
                </a:solidFill>
                <a:latin typeface="Arial Nova" panose="020F0502020204030204" pitchFamily="34" charset="0"/>
              </a:rPr>
              <a:t>Opening &amp; Welcoming - Marco</a:t>
            </a:r>
            <a:endParaRPr lang="en-ZA" b="1">
              <a:solidFill>
                <a:schemeClr val="bg1"/>
              </a:solidFill>
              <a:latin typeface="Arial Nova" panose="020F0502020204030204" pitchFamily="34" charset="0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26B9FE07-322E-43FB-8707-C9826BD903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ZA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9D1C85-9468-F785-4C15-9B873FA365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0966761"/>
              </p:ext>
            </p:extLst>
          </p:nvPr>
        </p:nvGraphicFramePr>
        <p:xfrm>
          <a:off x="961012" y="2930805"/>
          <a:ext cx="10265786" cy="2961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436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ZA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ZA"/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pples on a weighing scale">
            <a:extLst>
              <a:ext uri="{FF2B5EF4-FFF2-40B4-BE49-F238E27FC236}">
                <a16:creationId xmlns:a16="http://schemas.microsoft.com/office/drawing/2014/main" id="{97DB5F1C-1669-88AC-6182-DF7BF887115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3124" b="26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923A44F-01D6-A7FB-7D1D-C4373D85B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2514600"/>
            <a:ext cx="8915399" cy="226278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 b="1">
                <a:solidFill>
                  <a:schemeClr val="tx1"/>
                </a:solidFill>
              </a:rPr>
              <a:t>QUALITY MANUAL SYSTEM</a:t>
            </a:r>
            <a:br>
              <a:rPr lang="en-US" sz="5000" b="1">
                <a:solidFill>
                  <a:schemeClr val="tx1"/>
                </a:solidFill>
              </a:rPr>
            </a:br>
            <a:br>
              <a:rPr lang="en-US" sz="5000" b="1">
                <a:solidFill>
                  <a:schemeClr val="tx1"/>
                </a:solidFill>
              </a:rPr>
            </a:br>
            <a:r>
              <a:rPr lang="en-US" sz="5000" b="1">
                <a:solidFill>
                  <a:schemeClr val="tx1"/>
                </a:solidFill>
              </a:rPr>
              <a:t>FOOD SAFETY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ZA"/>
          </a:p>
        </p:txBody>
      </p:sp>
      <p:sp>
        <p:nvSpPr>
          <p:cNvPr id="44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12767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DCDD8-F0E9-7818-0638-50E307B2E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7669" y="624110"/>
            <a:ext cx="4137059" cy="1280890"/>
          </a:xfrm>
        </p:spPr>
        <p:txBody>
          <a:bodyPr>
            <a:normAutofit/>
          </a:bodyPr>
          <a:lstStyle/>
          <a:p>
            <a:r>
              <a:rPr lang="en-US" sz="3200" b="1"/>
              <a:t>Important Concepts</a:t>
            </a:r>
            <a:endParaRPr lang="en-ZA" sz="32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EA802-19F5-0AC8-9D60-07D024FD0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956" y="2133600"/>
            <a:ext cx="4140772" cy="37776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200" b="1">
                <a:solidFill>
                  <a:schemeClr val="tx1"/>
                </a:solidFill>
              </a:rPr>
              <a:t>Bacteria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solidFill>
                  <a:schemeClr val="tx1"/>
                </a:solidFill>
              </a:rPr>
              <a:t>Bacteria are very small organisms that live on living organisms including human beings. Some of these bacteria can cause disease or even death</a:t>
            </a:r>
            <a:r>
              <a:rPr lang="en-US" sz="1200" b="1">
                <a:solidFill>
                  <a:schemeClr val="tx1"/>
                </a:solidFill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US" sz="1200" b="1">
              <a:solidFill>
                <a:schemeClr val="tx1"/>
              </a:solidFill>
            </a:endParaRPr>
          </a:p>
          <a:p>
            <a:pPr marL="342900" marR="0" lvl="0" indent="-342900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lang="en-US" sz="1200" b="1">
                <a:solidFill>
                  <a:schemeClr val="tx1"/>
                </a:solidFill>
                <a:latin typeface="Century Gothic" panose="020B0502020202020204"/>
              </a:rPr>
              <a:t>Allergens</a:t>
            </a:r>
          </a:p>
          <a:p>
            <a:pPr marL="0" marR="0" lvl="0" indent="0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</a:t>
            </a:r>
            <a:r>
              <a:rPr lang="en-US" sz="1200">
                <a:solidFill>
                  <a:schemeClr val="tx1"/>
                </a:solidFill>
                <a:latin typeface="Century Gothic" panose="020B0502020202020204"/>
              </a:rPr>
              <a:t>se are components in food that can cause sickness or even death when ingested by certain allergic individuals</a:t>
            </a:r>
            <a:r>
              <a:rPr lang="en-US" sz="1200" b="1">
                <a:solidFill>
                  <a:schemeClr val="tx1"/>
                </a:solidFill>
                <a:latin typeface="Century Gothic" panose="020B0502020202020204"/>
              </a:rPr>
              <a:t>.</a:t>
            </a:r>
          </a:p>
          <a:p>
            <a:pPr marL="0" marR="0" lvl="0" indent="0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342900" marR="0" lvl="0" indent="-342900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lang="en-US" sz="1200" b="1">
                <a:solidFill>
                  <a:schemeClr val="tx1"/>
                </a:solidFill>
                <a:latin typeface="Century Gothic" panose="020B0502020202020204"/>
              </a:rPr>
              <a:t>Foreign Objects</a:t>
            </a:r>
          </a:p>
          <a:p>
            <a:pPr marL="0" marR="0" lvl="0" indent="0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These are physical objects that can contaminate products with bacteria or cause choking and/or damage to a person when ingested. Foreign objects include glass, hard plastic, plasters, pens, knives, sticky tape, rings, screws etc.</a:t>
            </a:r>
          </a:p>
          <a:p>
            <a:pPr marL="0" marR="0" lvl="0" indent="0" defTabSz="4572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indent="0">
              <a:lnSpc>
                <a:spcPct val="90000"/>
              </a:lnSpc>
              <a:buNone/>
            </a:pPr>
            <a:endParaRPr lang="en-ZA" sz="1200" b="1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5FCD92-4E5D-5A46-8958-D34AEE1545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56" r="29018" b="-4"/>
          <a:stretch/>
        </p:blipFill>
        <p:spPr>
          <a:xfrm>
            <a:off x="6106666" y="623190"/>
            <a:ext cx="2647024" cy="25635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ED3B16-2842-75FC-431F-061DE2C570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422" r="15653" b="-4"/>
          <a:stretch/>
        </p:blipFill>
        <p:spPr>
          <a:xfrm>
            <a:off x="8896519" y="623190"/>
            <a:ext cx="2647024" cy="25635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C95A2B-BD61-60DD-7DC7-B37B7AD099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43" r="5315" b="4"/>
          <a:stretch/>
        </p:blipFill>
        <p:spPr>
          <a:xfrm>
            <a:off x="6106666" y="3328978"/>
            <a:ext cx="2647024" cy="25635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FDCEE0-1961-E887-927B-AF73B992D64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051" r="14090" b="1"/>
          <a:stretch/>
        </p:blipFill>
        <p:spPr>
          <a:xfrm>
            <a:off x="8896519" y="3328978"/>
            <a:ext cx="2647024" cy="25635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E50497A-B9CD-D08D-2872-CEFBC26CA2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34857" y="0"/>
            <a:ext cx="1057143" cy="10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981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136DF-7F55-AE59-46DE-0221D3492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512468"/>
            <a:ext cx="8911687" cy="1280890"/>
          </a:xfrm>
        </p:spPr>
        <p:txBody>
          <a:bodyPr/>
          <a:lstStyle/>
          <a:p>
            <a:r>
              <a:rPr lang="en-US" b="1" dirty="0"/>
              <a:t>Personal Protective Clothing (PPE)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61B9D-151B-B0C4-35A9-0AF99EEF4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0156" y="1697665"/>
            <a:ext cx="8915400" cy="3777622"/>
          </a:xfrm>
        </p:spPr>
        <p:txBody>
          <a:bodyPr/>
          <a:lstStyle/>
          <a:p>
            <a:r>
              <a:rPr lang="en-US" b="1" dirty="0"/>
              <a:t>What is PPE</a:t>
            </a:r>
          </a:p>
          <a:p>
            <a:pPr marL="0" indent="0">
              <a:buNone/>
            </a:pPr>
            <a:r>
              <a:rPr lang="en-US" dirty="0"/>
              <a:t>Personal Protective Clothing (PPE) is the clothes you wear over your personal clothing when entering a production environment.</a:t>
            </a:r>
          </a:p>
          <a:p>
            <a:pPr marL="0" indent="0">
              <a:buNone/>
            </a:pPr>
            <a:endParaRPr lang="en-ZA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Why is it important in the Food Safety Industry?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PPE protects the wearer from the production environment e.g., closed shoes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PPE protects the consumer by preventing conta</a:t>
            </a:r>
            <a:r>
              <a:rPr lang="en-US" dirty="0" err="1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mination</a:t>
            </a:r>
            <a:r>
              <a:rPr 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 of product with foreign objects, allergens and bacteria. </a:t>
            </a: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indent="0">
              <a:buNone/>
            </a:pPr>
            <a:endParaRPr lang="en-Z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5CC4E0-3354-FFE8-0FDA-CC36193A8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641" y="-17539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86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282D7-1866-CD65-E0B6-C53A41AD0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980" y="655419"/>
            <a:ext cx="8911687" cy="1280890"/>
          </a:xfrm>
        </p:spPr>
        <p:txBody>
          <a:bodyPr/>
          <a:lstStyle/>
          <a:p>
            <a:pPr algn="ctr"/>
            <a:r>
              <a:rPr lang="en-US" b="1" dirty="0"/>
              <a:t>EO Hygiene Cosmetic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D9975-21E4-C59D-3999-7941BC0DD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1043" y="1588330"/>
            <a:ext cx="8915400" cy="3777622"/>
          </a:xfrm>
        </p:spPr>
        <p:txBody>
          <a:bodyPr/>
          <a:lstStyle/>
          <a:p>
            <a:r>
              <a:rPr lang="en-US" dirty="0"/>
              <a:t>No excessive amount of makeup is allowed in the packhouse</a:t>
            </a:r>
          </a:p>
          <a:p>
            <a:endParaRPr lang="en-US" dirty="0"/>
          </a:p>
          <a:p>
            <a:r>
              <a:rPr lang="en-US" dirty="0"/>
              <a:t>No false nails, nail art or eyelashes are allowed (visitors with false nails should wear gloves).</a:t>
            </a:r>
          </a:p>
          <a:p>
            <a:endParaRPr lang="en-US" dirty="0"/>
          </a:p>
          <a:p>
            <a:r>
              <a:rPr lang="en-US" dirty="0"/>
              <a:t>No strong/overpowering scent/perfume/cologne</a:t>
            </a:r>
            <a:endParaRPr lang="en-ZA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750E36-42DC-78CD-2A86-F64D18C4E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57" y="5049281"/>
            <a:ext cx="2836788" cy="15304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617D65-2BA1-EEFB-7C70-6FDEE0F882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0537" y="4472979"/>
            <a:ext cx="1864663" cy="23850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DF04B2-829E-2AC2-34B2-F92421DA48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1174" y="4604795"/>
            <a:ext cx="3510987" cy="19749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F78B91-6E99-1504-8F2C-ADBCEDB688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37301" y="-20256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77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073237B-D536-4B4C-8928-3510CB0F8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8F782C-228A-43BE-C5F6-8B175B618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645106"/>
            <a:ext cx="3650279" cy="1259894"/>
          </a:xfrm>
        </p:spPr>
        <p:txBody>
          <a:bodyPr>
            <a:normAutofit/>
          </a:bodyPr>
          <a:lstStyle/>
          <a:p>
            <a:r>
              <a:rPr lang="en-US" b="1" dirty="0" err="1"/>
              <a:t>Jewellery</a:t>
            </a:r>
            <a:endParaRPr lang="en-ZA" b="1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88B1383-B33A-45D9-AF5F-DD1522135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63B35-84E6-FB73-AEA8-B85588BE1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225" y="2133600"/>
            <a:ext cx="3650278" cy="3759253"/>
          </a:xfrm>
        </p:spPr>
        <p:txBody>
          <a:bodyPr>
            <a:normAutofit/>
          </a:bodyPr>
          <a:lstStyle/>
          <a:p>
            <a:r>
              <a:rPr lang="en-US" dirty="0"/>
              <a:t>Employees may not wear any </a:t>
            </a:r>
            <a:r>
              <a:rPr lang="en-US" dirty="0" err="1"/>
              <a:t>jewellery</a:t>
            </a:r>
            <a:r>
              <a:rPr lang="en-US" dirty="0"/>
              <a:t> except for a </a:t>
            </a:r>
            <a:r>
              <a:rPr lang="en-US" b="1" dirty="0"/>
              <a:t>single </a:t>
            </a:r>
            <a:r>
              <a:rPr lang="en-US" dirty="0"/>
              <a:t>plain wedding ring (without decorations e.g., diamonds, gemstones etc.) and/or a medical bracelet.</a:t>
            </a:r>
          </a:p>
          <a:p>
            <a:r>
              <a:rPr lang="en-US" dirty="0"/>
              <a:t>Medical alert bracelets needs to be reported to management.</a:t>
            </a:r>
            <a:endParaRPr lang="en-Z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E5D5C0-5DC4-4F75-2B3E-BD8A365F1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543" y="1569004"/>
            <a:ext cx="3394925" cy="3394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2340F1-57B7-8B74-73E1-1C98396CC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8194" y="1997613"/>
            <a:ext cx="3394926" cy="2537707"/>
          </a:xfrm>
          <a:prstGeom prst="rect">
            <a:avLst/>
          </a:prstGeom>
        </p:spPr>
      </p:pic>
      <p:sp>
        <p:nvSpPr>
          <p:cNvPr id="15" name="Freeform 11">
            <a:extLst>
              <a:ext uri="{FF2B5EF4-FFF2-40B4-BE49-F238E27FC236}">
                <a16:creationId xmlns:a16="http://schemas.microsoft.com/office/drawing/2014/main" id="{ADD2565E-493E-4545-99C0-2F033FAF9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ACA67A-E242-E726-B528-1A96CCE19F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7301" y="0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25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02137-E55A-9A1E-7DBE-377421A5D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9574" y="517785"/>
            <a:ext cx="8911687" cy="1280890"/>
          </a:xfrm>
        </p:spPr>
        <p:txBody>
          <a:bodyPr/>
          <a:lstStyle/>
          <a:p>
            <a:r>
              <a:rPr lang="en-US" b="1" dirty="0"/>
              <a:t>Allergen Policy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CCEAB-325C-C714-F086-A4E1388B3E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6888" y="1544457"/>
            <a:ext cx="9379011" cy="5389944"/>
          </a:xfrm>
        </p:spPr>
        <p:txBody>
          <a:bodyPr/>
          <a:lstStyle/>
          <a:p>
            <a:r>
              <a:rPr lang="en-US" dirty="0"/>
              <a:t>There are components in food called “ Allergens” that can cause </a:t>
            </a:r>
            <a:r>
              <a:rPr lang="en-US" b="1" dirty="0"/>
              <a:t>sickness or even death</a:t>
            </a:r>
          </a:p>
          <a:p>
            <a:r>
              <a:rPr lang="en-US" b="1" dirty="0"/>
              <a:t>Small traces of these allergens on your hand or clothing can have life threatening effects.</a:t>
            </a:r>
            <a:endParaRPr lang="en-ZA" b="1" dirty="0"/>
          </a:p>
          <a:p>
            <a:r>
              <a:rPr lang="en-ZA" dirty="0"/>
              <a:t>Therefore, it is critically important to wash your hands after eating to prevent that small traces of these allergens end up on fruit.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843CA1-1698-3646-26D2-87A133D4C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106" y="3610842"/>
            <a:ext cx="5715000" cy="30759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4FA693-2913-3DE9-43A5-D6FF02C9BC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301" y="-28477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12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BD98F-D2CA-DE06-943F-6B925D366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7669" y="624110"/>
            <a:ext cx="4137059" cy="128089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b="1"/>
              <a:t>Rules for Good Housekeeping</a:t>
            </a:r>
            <a:br>
              <a:rPr lang="en-US" sz="2700"/>
            </a:br>
            <a:endParaRPr lang="en-ZA" sz="2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5F9F8-A61B-418D-A576-634583D93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956" y="2133600"/>
            <a:ext cx="4140772" cy="3777622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000000"/>
                </a:solidFill>
              </a:rPr>
              <a:t>Always clean as you go</a:t>
            </a:r>
          </a:p>
          <a:p>
            <a:r>
              <a:rPr lang="en-ZA">
                <a:solidFill>
                  <a:srgbClr val="000000"/>
                </a:solidFill>
              </a:rPr>
              <a:t>Any fruit picked up off the floor must be thrown away</a:t>
            </a:r>
          </a:p>
          <a:p>
            <a:r>
              <a:rPr lang="en-ZA">
                <a:solidFill>
                  <a:srgbClr val="000000"/>
                </a:solidFill>
              </a:rPr>
              <a:t>Keep your workstation neat and clean</a:t>
            </a:r>
          </a:p>
          <a:p>
            <a:r>
              <a:rPr lang="en-ZA">
                <a:solidFill>
                  <a:srgbClr val="000000"/>
                </a:solidFill>
              </a:rPr>
              <a:t>NO fruit or boxes allowed on the floor!</a:t>
            </a:r>
          </a:p>
          <a:p>
            <a:r>
              <a:rPr lang="en-ZA">
                <a:solidFill>
                  <a:srgbClr val="000000"/>
                </a:solidFill>
              </a:rPr>
              <a:t>Use cleaning equipment according to colour coding &amp;  hang cleaning equipment on designated hooks not in use</a:t>
            </a:r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FC49CF-ACEF-E0A0-0C14-5AD374C56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9042" y="645106"/>
            <a:ext cx="4657375" cy="52477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5540A2-68F2-1315-F158-C20B1726F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301" y="0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9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2558C-4D68-4915-A7B3-F10E68976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Broken glass/ Hard Plastic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2C493-C968-A803-8ED2-696EEAC84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29" y="1540189"/>
            <a:ext cx="8915400" cy="3777622"/>
          </a:xfrm>
        </p:spPr>
        <p:txBody>
          <a:bodyPr/>
          <a:lstStyle/>
          <a:p>
            <a:r>
              <a:rPr lang="en-US" sz="2400" dirty="0"/>
              <a:t>No glass items (i.e., glass cooldrink bottles, mirrors etc.) may be brought into the packhouse.</a:t>
            </a:r>
          </a:p>
          <a:p>
            <a:endParaRPr lang="en-US" sz="2400" dirty="0"/>
          </a:p>
          <a:p>
            <a:r>
              <a:rPr lang="en-US" sz="2400" dirty="0"/>
              <a:t>Report broken glass/hard plastic to the area supervisor.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FD4092-6705-26E3-982D-F1C93782C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6043" y="3429000"/>
            <a:ext cx="2752725" cy="16573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EA816E-05BC-3F26-01A7-0C136EE53C6A}"/>
              </a:ext>
            </a:extLst>
          </p:cNvPr>
          <p:cNvSpPr txBox="1"/>
          <p:nvPr/>
        </p:nvSpPr>
        <p:spPr>
          <a:xfrm rot="19802279">
            <a:off x="6723237" y="4878916"/>
            <a:ext cx="1006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Foreign Object</a:t>
            </a:r>
            <a:endParaRPr lang="en-ZA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7171C8-145B-914E-A5A1-F67551078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7301" y="-31830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266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11D6D-2968-BE69-4FA3-E7D71F49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8378" y="611208"/>
            <a:ext cx="8911687" cy="1280890"/>
          </a:xfrm>
        </p:spPr>
        <p:txBody>
          <a:bodyPr/>
          <a:lstStyle/>
          <a:p>
            <a:pPr algn="ctr"/>
            <a:r>
              <a:rPr lang="en-US" b="1"/>
              <a:t>Pest Control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30869-67DB-8659-7C2A-DA4D32D35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666" y="1495646"/>
            <a:ext cx="8915400" cy="4591291"/>
          </a:xfrm>
        </p:spPr>
        <p:txBody>
          <a:bodyPr/>
          <a:lstStyle/>
          <a:p>
            <a:r>
              <a:rPr lang="en-US" sz="2400"/>
              <a:t>Report any pest activity to the area supervisor / QA Manager</a:t>
            </a:r>
          </a:p>
          <a:p>
            <a:endParaRPr lang="en-US" sz="2400"/>
          </a:p>
          <a:p>
            <a:r>
              <a:rPr lang="en-US" sz="2400"/>
              <a:t>Pests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/>
              <a:t>Mice/ Rats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/>
              <a:t>Cockroaches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/>
              <a:t>Crickets</a:t>
            </a:r>
          </a:p>
          <a:p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D075EB-CEE7-DCEF-8520-38657F768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9553" y="2644944"/>
            <a:ext cx="2333625" cy="1962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B2084B-9605-C682-033F-271365515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378" y="2227143"/>
            <a:ext cx="1951565" cy="13988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393818-F970-7379-C633-23268E0095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5346" y="3961064"/>
            <a:ext cx="1636612" cy="16366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662007-A424-F66E-6A17-4CD272DF79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33442" y="0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1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E852-2800-EEDC-611F-BE6BA2644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141" y="660726"/>
            <a:ext cx="8911687" cy="1280890"/>
          </a:xfrm>
        </p:spPr>
        <p:txBody>
          <a:bodyPr/>
          <a:lstStyle/>
          <a:p>
            <a:pPr algn="ctr"/>
            <a:r>
              <a:rPr lang="en-US" b="1"/>
              <a:t>Animals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FD4D5-4B4A-64D6-241E-9F3668B800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6978" y="1481591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/>
              <a:t>Animals are not allowed on site.</a:t>
            </a:r>
          </a:p>
          <a:p>
            <a:pPr marL="0" indent="0">
              <a:buNone/>
            </a:pPr>
            <a:endParaRPr lang="en-US" sz="2800"/>
          </a:p>
          <a:p>
            <a:pPr marL="0" indent="0">
              <a:buNone/>
            </a:pPr>
            <a:r>
              <a:rPr lang="en-US" sz="2800"/>
              <a:t>Please report any sightings of: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ZA" sz="2800"/>
              <a:t>Dogs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ZA" sz="2800"/>
              <a:t>Cats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ZA" sz="2800"/>
              <a:t>Birds</a:t>
            </a:r>
            <a:endParaRPr 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178CCD-C065-6408-FB50-274BD9A51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9572" y="1729426"/>
            <a:ext cx="2659093" cy="16995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9481CB-3E49-C15F-D539-20CD4048C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3905" y="3857255"/>
            <a:ext cx="3237283" cy="16995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0C29DC-1796-5139-F634-9C1B12320B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579213"/>
            <a:ext cx="2366345" cy="22480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F5FE1F-125A-2FB8-2062-C21A701657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37301" y="0"/>
            <a:ext cx="1054699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588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42BDC-8E87-7898-DCA5-99F29CAB9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Smoking in designated areas</a:t>
            </a:r>
            <a:endParaRPr lang="en-ZA" b="1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2BF222E-AD9F-11D1-4704-50E088C25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0065" y="1711326"/>
            <a:ext cx="3778250" cy="3778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FE4C89-A033-2B1F-01BE-531F957A0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537" y="1763713"/>
            <a:ext cx="3200400" cy="1428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01072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89" name="Rectangle 2088">
            <a:extLst>
              <a:ext uri="{FF2B5EF4-FFF2-40B4-BE49-F238E27FC236}">
                <a16:creationId xmlns:a16="http://schemas.microsoft.com/office/drawing/2014/main" id="{1A44C337-3893-4B29-A265-B1329150B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2090" name="Group 2089">
            <a:extLst>
              <a:ext uri="{FF2B5EF4-FFF2-40B4-BE49-F238E27FC236}">
                <a16:creationId xmlns:a16="http://schemas.microsoft.com/office/drawing/2014/main" id="{81E0B358-1267-4844-8B3D-B7A279B41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36169" y="228600"/>
            <a:ext cx="2851523" cy="6638625"/>
            <a:chOff x="2487613" y="285750"/>
            <a:chExt cx="2428875" cy="5654676"/>
          </a:xfrm>
        </p:grpSpPr>
        <p:sp>
          <p:nvSpPr>
            <p:cNvPr id="64" name="Freeform 11">
              <a:extLst>
                <a:ext uri="{FF2B5EF4-FFF2-40B4-BE49-F238E27FC236}">
                  <a16:creationId xmlns:a16="http://schemas.microsoft.com/office/drawing/2014/main" id="{B24AA06A-F1A5-4BB3-9486-9AE7A53B3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2091" name="Freeform 12">
              <a:extLst>
                <a:ext uri="{FF2B5EF4-FFF2-40B4-BE49-F238E27FC236}">
                  <a16:creationId xmlns:a16="http://schemas.microsoft.com/office/drawing/2014/main" id="{BDF97590-C600-44CB-9303-4A3679F51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66" name="Freeform 13">
              <a:extLst>
                <a:ext uri="{FF2B5EF4-FFF2-40B4-BE49-F238E27FC236}">
                  <a16:creationId xmlns:a16="http://schemas.microsoft.com/office/drawing/2014/main" id="{A9BBE156-3FFA-4DC4-8468-35BD28DDC6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67" name="Freeform 14">
              <a:extLst>
                <a:ext uri="{FF2B5EF4-FFF2-40B4-BE49-F238E27FC236}">
                  <a16:creationId xmlns:a16="http://schemas.microsoft.com/office/drawing/2014/main" id="{F7960DE5-3810-4B1E-B1E2-3BAFEA91E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68" name="Freeform 15">
              <a:extLst>
                <a:ext uri="{FF2B5EF4-FFF2-40B4-BE49-F238E27FC236}">
                  <a16:creationId xmlns:a16="http://schemas.microsoft.com/office/drawing/2014/main" id="{359E957C-CE11-446F-8AA7-B3E98390B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69" name="Freeform 16">
              <a:extLst>
                <a:ext uri="{FF2B5EF4-FFF2-40B4-BE49-F238E27FC236}">
                  <a16:creationId xmlns:a16="http://schemas.microsoft.com/office/drawing/2014/main" id="{A3E9FE34-CA9E-4443-BEBF-D1B9A1C6C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0" name="Freeform 17">
              <a:extLst>
                <a:ext uri="{FF2B5EF4-FFF2-40B4-BE49-F238E27FC236}">
                  <a16:creationId xmlns:a16="http://schemas.microsoft.com/office/drawing/2014/main" id="{4F39D814-8A48-4509-BDEB-826F1065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1" name="Freeform 18">
              <a:extLst>
                <a:ext uri="{FF2B5EF4-FFF2-40B4-BE49-F238E27FC236}">
                  <a16:creationId xmlns:a16="http://schemas.microsoft.com/office/drawing/2014/main" id="{8C6D08C0-8C49-4B87-9CF4-A1F08714F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2" name="Freeform 19">
              <a:extLst>
                <a:ext uri="{FF2B5EF4-FFF2-40B4-BE49-F238E27FC236}">
                  <a16:creationId xmlns:a16="http://schemas.microsoft.com/office/drawing/2014/main" id="{308C612B-4C0D-4863-B9CD-F86ABAA1B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3" name="Freeform 20">
              <a:extLst>
                <a:ext uri="{FF2B5EF4-FFF2-40B4-BE49-F238E27FC236}">
                  <a16:creationId xmlns:a16="http://schemas.microsoft.com/office/drawing/2014/main" id="{600B1EC8-1B55-4390-A183-C33B5E227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4" name="Freeform 21">
              <a:extLst>
                <a:ext uri="{FF2B5EF4-FFF2-40B4-BE49-F238E27FC236}">
                  <a16:creationId xmlns:a16="http://schemas.microsoft.com/office/drawing/2014/main" id="{1790A225-91E1-4BE5-A801-5F1E32721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5" name="Freeform 22">
              <a:extLst>
                <a:ext uri="{FF2B5EF4-FFF2-40B4-BE49-F238E27FC236}">
                  <a16:creationId xmlns:a16="http://schemas.microsoft.com/office/drawing/2014/main" id="{DFFC46A2-6BBF-47FD-BC17-5EE1DF7CB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AF44CA9C-80E8-44E1-A79C-D6EBFC73B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77117" y="-786"/>
            <a:ext cx="2356675" cy="6854040"/>
            <a:chOff x="6627813" y="194833"/>
            <a:chExt cx="1952625" cy="5678918"/>
          </a:xfrm>
        </p:grpSpPr>
        <p:sp>
          <p:nvSpPr>
            <p:cNvPr id="78" name="Freeform 27">
              <a:extLst>
                <a:ext uri="{FF2B5EF4-FFF2-40B4-BE49-F238E27FC236}">
                  <a16:creationId xmlns:a16="http://schemas.microsoft.com/office/drawing/2014/main" id="{8CB9417F-98D9-4998-B00B-A5932E4C7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79" name="Freeform 28">
              <a:extLst>
                <a:ext uri="{FF2B5EF4-FFF2-40B4-BE49-F238E27FC236}">
                  <a16:creationId xmlns:a16="http://schemas.microsoft.com/office/drawing/2014/main" id="{FA79AA3D-583E-4A1E-AF7E-CBD980F59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0" name="Freeform 29">
              <a:extLst>
                <a:ext uri="{FF2B5EF4-FFF2-40B4-BE49-F238E27FC236}">
                  <a16:creationId xmlns:a16="http://schemas.microsoft.com/office/drawing/2014/main" id="{D80C9F17-A6B2-4A12-BC77-F84264A66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1" name="Freeform 30">
              <a:extLst>
                <a:ext uri="{FF2B5EF4-FFF2-40B4-BE49-F238E27FC236}">
                  <a16:creationId xmlns:a16="http://schemas.microsoft.com/office/drawing/2014/main" id="{949C9A53-ED97-44CE-BDD5-ED24892116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2" name="Freeform 31">
              <a:extLst>
                <a:ext uri="{FF2B5EF4-FFF2-40B4-BE49-F238E27FC236}">
                  <a16:creationId xmlns:a16="http://schemas.microsoft.com/office/drawing/2014/main" id="{0F9FDAE7-225B-4072-8907-6EAA06174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9D49818B-8EA3-4B41-9783-EFE0C618C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4" name="Freeform 33">
              <a:extLst>
                <a:ext uri="{FF2B5EF4-FFF2-40B4-BE49-F238E27FC236}">
                  <a16:creationId xmlns:a16="http://schemas.microsoft.com/office/drawing/2014/main" id="{01903E65-D822-4457-B0A5-2F4168224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5" name="Freeform 34">
              <a:extLst>
                <a:ext uri="{FF2B5EF4-FFF2-40B4-BE49-F238E27FC236}">
                  <a16:creationId xmlns:a16="http://schemas.microsoft.com/office/drawing/2014/main" id="{A5CF9DAB-75BF-43D9-B1E7-817D1FAA00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6" name="Freeform 35">
              <a:extLst>
                <a:ext uri="{FF2B5EF4-FFF2-40B4-BE49-F238E27FC236}">
                  <a16:creationId xmlns:a16="http://schemas.microsoft.com/office/drawing/2014/main" id="{BB22916D-4BCF-4A4C-8714-A2564D34C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7" name="Freeform 36">
              <a:extLst>
                <a:ext uri="{FF2B5EF4-FFF2-40B4-BE49-F238E27FC236}">
                  <a16:creationId xmlns:a16="http://schemas.microsoft.com/office/drawing/2014/main" id="{4CD9F734-569E-44E7-BD53-6214E0F18C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8" name="Freeform 37">
              <a:extLst>
                <a:ext uri="{FF2B5EF4-FFF2-40B4-BE49-F238E27FC236}">
                  <a16:creationId xmlns:a16="http://schemas.microsoft.com/office/drawing/2014/main" id="{7A5DAACB-2F42-40C8-BF6A-75B79299F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89" name="Freeform 38">
              <a:extLst>
                <a:ext uri="{FF2B5EF4-FFF2-40B4-BE49-F238E27FC236}">
                  <a16:creationId xmlns:a16="http://schemas.microsoft.com/office/drawing/2014/main" id="{AD78E0F9-8568-4672-A22F-4ED5B1A96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sp>
        <p:nvSpPr>
          <p:cNvPr id="54" name="Title 53">
            <a:extLst>
              <a:ext uri="{FF2B5EF4-FFF2-40B4-BE49-F238E27FC236}">
                <a16:creationId xmlns:a16="http://schemas.microsoft.com/office/drawing/2014/main" id="{C61699F8-4D7C-38E6-BE35-C69CE16D2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3096" y="624110"/>
            <a:ext cx="5021516" cy="1280890"/>
          </a:xfrm>
        </p:spPr>
        <p:txBody>
          <a:bodyPr>
            <a:normAutofit/>
          </a:bodyPr>
          <a:lstStyle/>
          <a:p>
            <a:r>
              <a:rPr lang="en-US" dirty="0"/>
              <a:t>Evacuation Chart</a:t>
            </a:r>
            <a:endParaRPr lang="en-ZA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A5CD610-ED7C-4CED-A9A1-174432C88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5704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ZA"/>
          </a:p>
        </p:txBody>
      </p:sp>
      <p:sp>
        <p:nvSpPr>
          <p:cNvPr id="93" name="Freeform 11">
            <a:extLst>
              <a:ext uri="{FF2B5EF4-FFF2-40B4-BE49-F238E27FC236}">
                <a16:creationId xmlns:a16="http://schemas.microsoft.com/office/drawing/2014/main" id="{0C4379BF-8C7A-480A-BC36-DA55D92A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4645704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ZA"/>
          </a:p>
        </p:txBody>
      </p:sp>
      <p:pic>
        <p:nvPicPr>
          <p:cNvPr id="2092" name="Picture 2091" descr="Locator flag on a city map">
            <a:extLst>
              <a:ext uri="{FF2B5EF4-FFF2-40B4-BE49-F238E27FC236}">
                <a16:creationId xmlns:a16="http://schemas.microsoft.com/office/drawing/2014/main" id="{4B5AD273-716A-B255-0652-2CB616EE13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31" r="48604" b="-2"/>
          <a:stretch/>
        </p:blipFill>
        <p:spPr>
          <a:xfrm>
            <a:off x="-1555" y="1731"/>
            <a:ext cx="4671091" cy="6858000"/>
          </a:xfrm>
          <a:prstGeom prst="rect">
            <a:avLst/>
          </a:prstGeom>
        </p:spPr>
      </p:pic>
      <p:sp>
        <p:nvSpPr>
          <p:cNvPr id="2093" name="Content Placeholder 54">
            <a:extLst>
              <a:ext uri="{FF2B5EF4-FFF2-40B4-BE49-F238E27FC236}">
                <a16:creationId xmlns:a16="http://schemas.microsoft.com/office/drawing/2014/main" id="{43DAF1C0-3BEC-96BD-D4B6-9FE9B9623F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191" y="2133600"/>
            <a:ext cx="5066419" cy="3777622"/>
          </a:xfrm>
        </p:spPr>
        <p:txBody>
          <a:bodyPr>
            <a:normAutofit/>
          </a:bodyPr>
          <a:lstStyle/>
          <a:p>
            <a:r>
              <a:rPr lang="en-US" dirty="0"/>
              <a:t>Evacuation Procedure </a:t>
            </a:r>
            <a:r>
              <a:rPr lang="en-US" dirty="0">
                <a:hlinkClick r:id="rId3" action="ppaction://hlinkfile"/>
              </a:rPr>
              <a:t>M:\QC\2025 QMS (TFS&amp;BRC) for Packshed\2025 Integrated Management Systems\HPR\EPP001 Evacuation Procedure &amp; Plan V0. Signed docx.pdf</a:t>
            </a:r>
            <a:endParaRPr lang="en-US" dirty="0"/>
          </a:p>
          <a:p>
            <a:endParaRPr lang="en-US" dirty="0"/>
          </a:p>
          <a:p>
            <a:r>
              <a:rPr lang="en-US" dirty="0"/>
              <a:t>Evacuation Chart </a:t>
            </a:r>
            <a:r>
              <a:rPr lang="en-US" dirty="0">
                <a:hlinkClick r:id="rId4" action="ppaction://hlinkfile"/>
              </a:rPr>
              <a:t>N:\HR\SIZA\2021 SIZA\Packhouse Evacuation Plan.xls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898589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1" name="Rectangle 120">
            <a:extLst>
              <a:ext uri="{FF2B5EF4-FFF2-40B4-BE49-F238E27FC236}">
                <a16:creationId xmlns:a16="http://schemas.microsoft.com/office/drawing/2014/main" id="{1A44C337-3893-4B29-A265-B1329150B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81E0B358-1267-4844-8B3D-B7A279B41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36169" y="228600"/>
            <a:ext cx="2851523" cy="6638625"/>
            <a:chOff x="2487613" y="285750"/>
            <a:chExt cx="2428875" cy="5654676"/>
          </a:xfrm>
        </p:grpSpPr>
        <p:sp>
          <p:nvSpPr>
            <p:cNvPr id="124" name="Freeform 11">
              <a:extLst>
                <a:ext uri="{FF2B5EF4-FFF2-40B4-BE49-F238E27FC236}">
                  <a16:creationId xmlns:a16="http://schemas.microsoft.com/office/drawing/2014/main" id="{B24AA06A-F1A5-4BB3-9486-9AE7A53B3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25" name="Freeform 12">
              <a:extLst>
                <a:ext uri="{FF2B5EF4-FFF2-40B4-BE49-F238E27FC236}">
                  <a16:creationId xmlns:a16="http://schemas.microsoft.com/office/drawing/2014/main" id="{BDF97590-C600-44CB-9303-4A3679F516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26" name="Freeform 13">
              <a:extLst>
                <a:ext uri="{FF2B5EF4-FFF2-40B4-BE49-F238E27FC236}">
                  <a16:creationId xmlns:a16="http://schemas.microsoft.com/office/drawing/2014/main" id="{A9BBE156-3FFA-4DC4-8468-35BD28DDC6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27" name="Freeform 14">
              <a:extLst>
                <a:ext uri="{FF2B5EF4-FFF2-40B4-BE49-F238E27FC236}">
                  <a16:creationId xmlns:a16="http://schemas.microsoft.com/office/drawing/2014/main" id="{F7960DE5-3810-4B1E-B1E2-3BAFEA91E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28" name="Freeform 15">
              <a:extLst>
                <a:ext uri="{FF2B5EF4-FFF2-40B4-BE49-F238E27FC236}">
                  <a16:creationId xmlns:a16="http://schemas.microsoft.com/office/drawing/2014/main" id="{359E957C-CE11-446F-8AA7-B3E98390B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29" name="Freeform 16">
              <a:extLst>
                <a:ext uri="{FF2B5EF4-FFF2-40B4-BE49-F238E27FC236}">
                  <a16:creationId xmlns:a16="http://schemas.microsoft.com/office/drawing/2014/main" id="{A3E9FE34-CA9E-4443-BEBF-D1B9A1C6C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0" name="Freeform 17">
              <a:extLst>
                <a:ext uri="{FF2B5EF4-FFF2-40B4-BE49-F238E27FC236}">
                  <a16:creationId xmlns:a16="http://schemas.microsoft.com/office/drawing/2014/main" id="{4F39D814-8A48-4509-BDEB-826F10659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1" name="Freeform 18">
              <a:extLst>
                <a:ext uri="{FF2B5EF4-FFF2-40B4-BE49-F238E27FC236}">
                  <a16:creationId xmlns:a16="http://schemas.microsoft.com/office/drawing/2014/main" id="{8C6D08C0-8C49-4B87-9CF4-A1F08714FA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2" name="Freeform 19">
              <a:extLst>
                <a:ext uri="{FF2B5EF4-FFF2-40B4-BE49-F238E27FC236}">
                  <a16:creationId xmlns:a16="http://schemas.microsoft.com/office/drawing/2014/main" id="{308C612B-4C0D-4863-B9CD-F86ABAA1B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3" name="Freeform 20">
              <a:extLst>
                <a:ext uri="{FF2B5EF4-FFF2-40B4-BE49-F238E27FC236}">
                  <a16:creationId xmlns:a16="http://schemas.microsoft.com/office/drawing/2014/main" id="{600B1EC8-1B55-4390-A183-C33B5E227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4" name="Freeform 21">
              <a:extLst>
                <a:ext uri="{FF2B5EF4-FFF2-40B4-BE49-F238E27FC236}">
                  <a16:creationId xmlns:a16="http://schemas.microsoft.com/office/drawing/2014/main" id="{1790A225-91E1-4BE5-A801-5F1E32721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5" name="Freeform 22">
              <a:extLst>
                <a:ext uri="{FF2B5EF4-FFF2-40B4-BE49-F238E27FC236}">
                  <a16:creationId xmlns:a16="http://schemas.microsoft.com/office/drawing/2014/main" id="{DFFC46A2-6BBF-47FD-BC17-5EE1DF7CB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AF44CA9C-80E8-44E1-A79C-D6EBFC73B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77117" y="-786"/>
            <a:ext cx="2356675" cy="6854040"/>
            <a:chOff x="6627813" y="194833"/>
            <a:chExt cx="1952625" cy="5678918"/>
          </a:xfrm>
        </p:grpSpPr>
        <p:sp>
          <p:nvSpPr>
            <p:cNvPr id="138" name="Freeform 27">
              <a:extLst>
                <a:ext uri="{FF2B5EF4-FFF2-40B4-BE49-F238E27FC236}">
                  <a16:creationId xmlns:a16="http://schemas.microsoft.com/office/drawing/2014/main" id="{8CB9417F-98D9-4998-B00B-A5932E4C7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39" name="Freeform 28">
              <a:extLst>
                <a:ext uri="{FF2B5EF4-FFF2-40B4-BE49-F238E27FC236}">
                  <a16:creationId xmlns:a16="http://schemas.microsoft.com/office/drawing/2014/main" id="{FA79AA3D-583E-4A1E-AF7E-CBD980F59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0" name="Freeform 29">
              <a:extLst>
                <a:ext uri="{FF2B5EF4-FFF2-40B4-BE49-F238E27FC236}">
                  <a16:creationId xmlns:a16="http://schemas.microsoft.com/office/drawing/2014/main" id="{D80C9F17-A6B2-4A12-BC77-F84264A66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1" name="Freeform 30">
              <a:extLst>
                <a:ext uri="{FF2B5EF4-FFF2-40B4-BE49-F238E27FC236}">
                  <a16:creationId xmlns:a16="http://schemas.microsoft.com/office/drawing/2014/main" id="{949C9A53-ED97-44CE-BDD5-ED24892116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2" name="Freeform 31">
              <a:extLst>
                <a:ext uri="{FF2B5EF4-FFF2-40B4-BE49-F238E27FC236}">
                  <a16:creationId xmlns:a16="http://schemas.microsoft.com/office/drawing/2014/main" id="{0F9FDAE7-225B-4072-8907-6EAA061744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3" name="Freeform 32">
              <a:extLst>
                <a:ext uri="{FF2B5EF4-FFF2-40B4-BE49-F238E27FC236}">
                  <a16:creationId xmlns:a16="http://schemas.microsoft.com/office/drawing/2014/main" id="{9D49818B-8EA3-4B41-9783-EFE0C618C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4" name="Freeform 33">
              <a:extLst>
                <a:ext uri="{FF2B5EF4-FFF2-40B4-BE49-F238E27FC236}">
                  <a16:creationId xmlns:a16="http://schemas.microsoft.com/office/drawing/2014/main" id="{01903E65-D822-4457-B0A5-2F4168224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5" name="Freeform 34">
              <a:extLst>
                <a:ext uri="{FF2B5EF4-FFF2-40B4-BE49-F238E27FC236}">
                  <a16:creationId xmlns:a16="http://schemas.microsoft.com/office/drawing/2014/main" id="{A5CF9DAB-75BF-43D9-B1E7-817D1FAA00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6" name="Freeform 35">
              <a:extLst>
                <a:ext uri="{FF2B5EF4-FFF2-40B4-BE49-F238E27FC236}">
                  <a16:creationId xmlns:a16="http://schemas.microsoft.com/office/drawing/2014/main" id="{BB22916D-4BCF-4A4C-8714-A2564D34C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7" name="Freeform 36">
              <a:extLst>
                <a:ext uri="{FF2B5EF4-FFF2-40B4-BE49-F238E27FC236}">
                  <a16:creationId xmlns:a16="http://schemas.microsoft.com/office/drawing/2014/main" id="{4CD9F734-569E-44E7-BD53-6214E0F18C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8" name="Freeform 37">
              <a:extLst>
                <a:ext uri="{FF2B5EF4-FFF2-40B4-BE49-F238E27FC236}">
                  <a16:creationId xmlns:a16="http://schemas.microsoft.com/office/drawing/2014/main" id="{7A5DAACB-2F42-40C8-BF6A-75B79299F9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  <p:sp>
          <p:nvSpPr>
            <p:cNvPr id="149" name="Freeform 38">
              <a:extLst>
                <a:ext uri="{FF2B5EF4-FFF2-40B4-BE49-F238E27FC236}">
                  <a16:creationId xmlns:a16="http://schemas.microsoft.com/office/drawing/2014/main" id="{AD78E0F9-8568-4672-A22F-4ED5B1A96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ZA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9F250E3-8B3D-F08D-1A82-FDAEBC460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3096" y="624110"/>
            <a:ext cx="5021516" cy="1280890"/>
          </a:xfrm>
        </p:spPr>
        <p:txBody>
          <a:bodyPr>
            <a:normAutofit/>
          </a:bodyPr>
          <a:lstStyle/>
          <a:p>
            <a:r>
              <a:rPr lang="en-US" b="1" dirty="0"/>
              <a:t>SIZA</a:t>
            </a:r>
            <a:endParaRPr lang="en-ZA" b="1" dirty="0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AA5CD610-ED7C-4CED-A9A1-174432C88A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5704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ZA"/>
          </a:p>
        </p:txBody>
      </p:sp>
      <p:sp>
        <p:nvSpPr>
          <p:cNvPr id="153" name="Freeform 11">
            <a:extLst>
              <a:ext uri="{FF2B5EF4-FFF2-40B4-BE49-F238E27FC236}">
                <a16:creationId xmlns:a16="http://schemas.microsoft.com/office/drawing/2014/main" id="{0C4379BF-8C7A-480A-BC36-DA55D92A9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4645704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ZA"/>
          </a:p>
        </p:txBody>
      </p:sp>
      <p:pic>
        <p:nvPicPr>
          <p:cNvPr id="6" name="Picture 5" descr="A poster with text and images&#10;&#10;Description automatically generated">
            <a:extLst>
              <a:ext uri="{FF2B5EF4-FFF2-40B4-BE49-F238E27FC236}">
                <a16:creationId xmlns:a16="http://schemas.microsoft.com/office/drawing/2014/main" id="{C73EE86C-AF65-C731-4CBF-A50A5DD8AD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8"/>
          <a:stretch/>
        </p:blipFill>
        <p:spPr>
          <a:xfrm>
            <a:off x="211" y="9223"/>
            <a:ext cx="4878765" cy="6858000"/>
          </a:xfrm>
          <a:prstGeom prst="rect">
            <a:avLst/>
          </a:prstGeom>
        </p:spPr>
      </p:pic>
      <p:sp>
        <p:nvSpPr>
          <p:cNvPr id="116" name="Content Placeholder 115">
            <a:extLst>
              <a:ext uri="{FF2B5EF4-FFF2-40B4-BE49-F238E27FC236}">
                <a16:creationId xmlns:a16="http://schemas.microsoft.com/office/drawing/2014/main" id="{EDD5628C-5132-2C88-0D46-58AD12D38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191" y="2133600"/>
            <a:ext cx="5066419" cy="37776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 b="1" u="sng" dirty="0"/>
              <a:t>Eight (8) Principles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Commitment to implementing ethical Business Management Systems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No Force and Bonded Labour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No Child Labour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Freedom of Association &amp; Collective Bargaining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No Discrimination, Harassment &amp; Abuse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Health &amp; Safety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Wages, Benefits &amp; terms of Employment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US" sz="1700" dirty="0"/>
              <a:t>Working Hours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ZA" sz="1700" b="1" u="sng" dirty="0"/>
          </a:p>
        </p:txBody>
      </p:sp>
    </p:spTree>
    <p:extLst>
      <p:ext uri="{BB962C8B-B14F-4D97-AF65-F5344CB8AC3E}">
        <p14:creationId xmlns:p14="http://schemas.microsoft.com/office/powerpoint/2010/main" val="497692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70568-77F7-C4D4-C4CA-70AF20787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>
            <a:normAutofit/>
          </a:bodyPr>
          <a:lstStyle/>
          <a:p>
            <a:r>
              <a:rPr lang="en-US" b="1"/>
              <a:t>Transport</a:t>
            </a:r>
            <a:endParaRPr lang="en-ZA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AE218-C864-5A4C-0C84-133037813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3143" y="1662375"/>
            <a:ext cx="9031770" cy="3785860"/>
          </a:xfrm>
        </p:spPr>
        <p:txBody>
          <a:bodyPr>
            <a:normAutofit/>
          </a:bodyPr>
          <a:lstStyle/>
          <a:p>
            <a:r>
              <a:rPr lang="en-US" sz="2800" dirty="0"/>
              <a:t>Transport serves an important foundation to any supplier.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/>
              <a:t>It not only allows for workers to be brought to the site but also includes broader movement of machinery and vehicles.</a:t>
            </a:r>
            <a:endParaRPr lang="en-ZA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563266-CFAE-8FCD-9AB2-17102991D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4913" y="-29796"/>
            <a:ext cx="867087" cy="86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651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36CE7-7DCE-6F10-7F17-63B2661AD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766" y="654372"/>
            <a:ext cx="8911687" cy="800653"/>
          </a:xfrm>
        </p:spPr>
        <p:txBody>
          <a:bodyPr/>
          <a:lstStyle/>
          <a:p>
            <a:r>
              <a:rPr lang="en-US" b="1" dirty="0"/>
              <a:t>Transport Policy</a:t>
            </a:r>
            <a:endParaRPr lang="en-ZA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86B3EF-2CE2-04A6-8A2D-11F411587A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7301" y="0"/>
            <a:ext cx="1054699" cy="1054699"/>
          </a:xfrm>
          <a:prstGeom prst="rect">
            <a:avLst/>
          </a:prstGeom>
        </p:spPr>
      </p:pic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F3BB9703-6E23-FB4B-DF42-F9A227DF36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3202028"/>
              </p:ext>
            </p:extLst>
          </p:nvPr>
        </p:nvGraphicFramePr>
        <p:xfrm>
          <a:off x="3334388" y="1455025"/>
          <a:ext cx="3829050" cy="5136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667126" imgH="8019873" progId="Acrobat.Document.DC">
                  <p:embed/>
                </p:oleObj>
              </mc:Choice>
              <mc:Fallback>
                <p:oleObj name="Acrobat Document" r:id="rId3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4388" y="1455025"/>
                        <a:ext cx="3829050" cy="51362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5904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5F18A-2749-69AF-0240-07079C7F0B3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639887" y="682754"/>
            <a:ext cx="8912225" cy="1281112"/>
          </a:xfrm>
        </p:spPr>
        <p:txBody>
          <a:bodyPr/>
          <a:lstStyle/>
          <a:p>
            <a:r>
              <a:rPr lang="en-US" b="1" dirty="0"/>
              <a:t>Health &amp; Safety / WCA’s - </a:t>
            </a:r>
            <a:r>
              <a:rPr lang="en-US" b="1" dirty="0" err="1"/>
              <a:t>Faizel</a:t>
            </a:r>
            <a:endParaRPr lang="en-ZA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B0D950E-9E09-7574-CD9D-17382955629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9267336"/>
              </p:ext>
            </p:extLst>
          </p:nvPr>
        </p:nvGraphicFramePr>
        <p:xfrm>
          <a:off x="2938848" y="1323310"/>
          <a:ext cx="3298420" cy="4667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8848" y="1323310"/>
                        <a:ext cx="3298420" cy="46672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80230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51F38-6AF5-8205-2C7E-7D08FE4B9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45375"/>
            <a:ext cx="8911687" cy="1280890"/>
          </a:xfrm>
        </p:spPr>
        <p:txBody>
          <a:bodyPr/>
          <a:lstStyle/>
          <a:p>
            <a:r>
              <a:rPr lang="en-US" b="1" dirty="0"/>
              <a:t>Employment Equity</a:t>
            </a:r>
            <a:endParaRPr lang="en-ZA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6A015-D84B-4849-A27A-BE91F75F3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1166" y="1676400"/>
            <a:ext cx="8915400" cy="3777622"/>
          </a:xfrm>
        </p:spPr>
        <p:txBody>
          <a:bodyPr/>
          <a:lstStyle/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6084494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0D25A8D-B548-D9E5-5D91-A13259055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1121" y="600960"/>
            <a:ext cx="8911687" cy="1280890"/>
          </a:xfrm>
        </p:spPr>
        <p:txBody>
          <a:bodyPr/>
          <a:lstStyle/>
          <a:p>
            <a:r>
              <a:rPr lang="en-US" b="1" dirty="0"/>
              <a:t>Disciplinary Policy</a:t>
            </a:r>
            <a:endParaRPr lang="en-ZA" b="1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C15DA7C-1E0E-3964-E526-6350F4B7FB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7419439"/>
              </p:ext>
            </p:extLst>
          </p:nvPr>
        </p:nvGraphicFramePr>
        <p:xfrm>
          <a:off x="3763925" y="1417670"/>
          <a:ext cx="3420030" cy="4839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63925" y="1417670"/>
                        <a:ext cx="3420030" cy="48393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84009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069A1-DBAA-475E-931D-EC80AB99726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47987" y="687388"/>
            <a:ext cx="8910637" cy="1281112"/>
          </a:xfrm>
        </p:spPr>
        <p:txBody>
          <a:bodyPr/>
          <a:lstStyle/>
          <a:p>
            <a:r>
              <a:rPr lang="en-US" b="1" dirty="0"/>
              <a:t>Sick Leave Policy</a:t>
            </a:r>
            <a:endParaRPr lang="en-ZA" b="1" dirty="0"/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52674BC2-0210-8806-A276-B3D367CDA6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1452209"/>
              </p:ext>
            </p:extLst>
          </p:nvPr>
        </p:nvGraphicFramePr>
        <p:xfrm>
          <a:off x="3909940" y="1453118"/>
          <a:ext cx="3352098" cy="47432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909940" y="1453118"/>
                        <a:ext cx="3352098" cy="47432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7481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D6A73-056D-275F-3BFD-7F554117C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9645" y="677273"/>
            <a:ext cx="8911687" cy="1280890"/>
          </a:xfrm>
        </p:spPr>
        <p:txBody>
          <a:bodyPr/>
          <a:lstStyle/>
          <a:p>
            <a:r>
              <a:rPr lang="en-US" b="1" dirty="0"/>
              <a:t>Grievance Policy</a:t>
            </a:r>
            <a:endParaRPr lang="en-ZA" b="1" dirty="0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137C8040-F40B-A2F0-615A-64BED19A92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8452630"/>
              </p:ext>
            </p:extLst>
          </p:nvPr>
        </p:nvGraphicFramePr>
        <p:xfrm>
          <a:off x="3222365" y="1317718"/>
          <a:ext cx="3596649" cy="5089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22365" y="1317718"/>
                        <a:ext cx="3596649" cy="50892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0093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32812-C4E8-3A3A-DEBC-E98B300EB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98538"/>
            <a:ext cx="8911687" cy="800653"/>
          </a:xfrm>
        </p:spPr>
        <p:txBody>
          <a:bodyPr/>
          <a:lstStyle/>
          <a:p>
            <a:r>
              <a:rPr lang="en-US" b="1" dirty="0"/>
              <a:t>Retirement Benefit</a:t>
            </a:r>
            <a:endParaRPr lang="en-ZA" b="1" dirty="0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ABF3B37-9F2D-B333-3F3C-F4322296A79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46066"/>
              </p:ext>
            </p:extLst>
          </p:nvPr>
        </p:nvGraphicFramePr>
        <p:xfrm>
          <a:off x="3443000" y="1631249"/>
          <a:ext cx="3648916" cy="4854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43000" y="1631249"/>
                        <a:ext cx="3648916" cy="48549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91432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7F384-0701-E06C-CA5A-9A1C0152C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634744"/>
            <a:ext cx="8911687" cy="758121"/>
          </a:xfrm>
        </p:spPr>
        <p:txBody>
          <a:bodyPr/>
          <a:lstStyle/>
          <a:p>
            <a:r>
              <a:rPr lang="en-US" b="1" dirty="0"/>
              <a:t>Maternity Benefit</a:t>
            </a:r>
            <a:endParaRPr lang="en-ZA" b="1" dirty="0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8007A688-9A3C-63FA-73FA-D05221E36C7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8502769"/>
              </p:ext>
            </p:extLst>
          </p:nvPr>
        </p:nvGraphicFramePr>
        <p:xfrm>
          <a:off x="3402420" y="1494241"/>
          <a:ext cx="3264194" cy="461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02420" y="1494241"/>
                        <a:ext cx="3264194" cy="4618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21228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4AA18-1AF5-A68B-D6AA-3333EBD5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849" y="687907"/>
            <a:ext cx="8911687" cy="746770"/>
          </a:xfrm>
        </p:spPr>
        <p:txBody>
          <a:bodyPr/>
          <a:lstStyle/>
          <a:p>
            <a:r>
              <a:rPr lang="en-US" b="1" dirty="0"/>
              <a:t>Funeral Benefit</a:t>
            </a:r>
            <a:endParaRPr lang="en-ZA" b="1" dirty="0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B0B4569-0A4C-1295-E600-0AD1940BE2A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3669179"/>
              </p:ext>
            </p:extLst>
          </p:nvPr>
        </p:nvGraphicFramePr>
        <p:xfrm>
          <a:off x="1735849" y="1519736"/>
          <a:ext cx="3451764" cy="48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26" imgH="8019873" progId="Acrobat.Document.DC">
                  <p:embed/>
                </p:oleObj>
              </mc:Choice>
              <mc:Fallback>
                <p:oleObj name="Acrobat Document" r:id="rId2" imgW="5667126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35849" y="1519736"/>
                        <a:ext cx="3451764" cy="4884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5723125-064E-A1C9-5FD9-878489795B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1091446"/>
              </p:ext>
            </p:extLst>
          </p:nvPr>
        </p:nvGraphicFramePr>
        <p:xfrm>
          <a:off x="6096000" y="1519736"/>
          <a:ext cx="3451764" cy="47783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4" imgW="5676701" imgH="8019873" progId="Acrobat.Document.DC">
                  <p:embed/>
                </p:oleObj>
              </mc:Choice>
              <mc:Fallback>
                <p:oleObj name="Acrobat Document" r:id="rId4" imgW="5676701" imgH="8019873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96000" y="1519736"/>
                        <a:ext cx="3451764" cy="47783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71480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D9699-5BE3-61C8-A673-B3B4CA6B8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560315"/>
            <a:ext cx="8911687" cy="1280890"/>
          </a:xfrm>
        </p:spPr>
        <p:txBody>
          <a:bodyPr/>
          <a:lstStyle/>
          <a:p>
            <a:r>
              <a:rPr lang="en-US" dirty="0"/>
              <a:t>General Discussion</a:t>
            </a:r>
            <a:endParaRPr lang="en-Z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CA250-F933-7D40-2F64-CE94F51BF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4692" y="1444496"/>
            <a:ext cx="8915400" cy="3777622"/>
          </a:xfrm>
        </p:spPr>
        <p:txBody>
          <a:bodyPr/>
          <a:lstStyle/>
          <a:p>
            <a:r>
              <a:rPr lang="en-US" dirty="0"/>
              <a:t>Attendance Bonus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5491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1611</TotalTime>
  <Words>662</Words>
  <Application>Microsoft Office PowerPoint</Application>
  <PresentationFormat>Widescreen</PresentationFormat>
  <Paragraphs>104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Arial Nova</vt:lpstr>
      <vt:lpstr>Century Gothic</vt:lpstr>
      <vt:lpstr>Wingdings 3</vt:lpstr>
      <vt:lpstr>Wisp</vt:lpstr>
      <vt:lpstr>Acrobat Document</vt:lpstr>
      <vt:lpstr>Elgin Orchards Induction  2025</vt:lpstr>
      <vt:lpstr>INDEX</vt:lpstr>
      <vt:lpstr>Opening &amp; Welcoming - Marco</vt:lpstr>
      <vt:lpstr>QUALITY MANUAL SYSTEM  FOOD SAFETY</vt:lpstr>
      <vt:lpstr>Important Concepts</vt:lpstr>
      <vt:lpstr>Personal Protective Clothing (PPE)</vt:lpstr>
      <vt:lpstr>EO Hygiene Cosmetic</vt:lpstr>
      <vt:lpstr>Jewellery</vt:lpstr>
      <vt:lpstr>Allergen Policy</vt:lpstr>
      <vt:lpstr>Rules for Good Housekeeping </vt:lpstr>
      <vt:lpstr>Broken glass/ Hard Plastic</vt:lpstr>
      <vt:lpstr>Pest Control</vt:lpstr>
      <vt:lpstr>Animals</vt:lpstr>
      <vt:lpstr>Smoking in designated areas</vt:lpstr>
      <vt:lpstr>Evacuation Chart</vt:lpstr>
      <vt:lpstr>SIZA</vt:lpstr>
      <vt:lpstr>Transport</vt:lpstr>
      <vt:lpstr>Transport Policy</vt:lpstr>
      <vt:lpstr>Health &amp; Safety / WCA’s - Faizel</vt:lpstr>
      <vt:lpstr>Employment Equity</vt:lpstr>
      <vt:lpstr>Disciplinary Policy</vt:lpstr>
      <vt:lpstr>Sick Leave Policy</vt:lpstr>
      <vt:lpstr>Grievance Policy</vt:lpstr>
      <vt:lpstr>Retirement Benefit</vt:lpstr>
      <vt:lpstr>Maternity Benefit</vt:lpstr>
      <vt:lpstr>Funeral Benefit</vt:lpstr>
      <vt:lpstr>General 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Elgin Orchards Induction  2023</dc:title>
  <dc:creator>Olivia Klink</dc:creator>
  <cp:lastModifiedBy>Francois Fortuin</cp:lastModifiedBy>
  <cp:revision>8</cp:revision>
  <dcterms:created xsi:type="dcterms:W3CDTF">2023-10-09T06:16:43Z</dcterms:created>
  <dcterms:modified xsi:type="dcterms:W3CDTF">2025-08-18T11:33:05Z</dcterms:modified>
</cp:coreProperties>
</file>