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5"/>
  </p:notesMasterIdLst>
  <p:sldIdLst>
    <p:sldId id="283" r:id="rId2"/>
    <p:sldId id="279" r:id="rId3"/>
    <p:sldId id="260" r:id="rId4"/>
    <p:sldId id="277" r:id="rId5"/>
    <p:sldId id="263" r:id="rId6"/>
    <p:sldId id="281" r:id="rId7"/>
    <p:sldId id="284" r:id="rId8"/>
    <p:sldId id="282" r:id="rId9"/>
    <p:sldId id="268" r:id="rId10"/>
    <p:sldId id="264" r:id="rId11"/>
    <p:sldId id="273" r:id="rId12"/>
    <p:sldId id="272"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AFD2"/>
    <a:srgbClr val="052F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3558CD-F33A-4A36-B649-BD1717C3ED25}" v="288" dt="2023-02-26T10:21:34.2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41" autoAdjust="0"/>
  </p:normalViewPr>
  <p:slideViewPr>
    <p:cSldViewPr snapToGrid="0">
      <p:cViewPr varScale="1">
        <p:scale>
          <a:sx n="79" d="100"/>
          <a:sy n="79"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08A0B0-6CDA-4F0E-8B9E-0FFEF0A2D73C}" type="datetimeFigureOut">
              <a:rPr lang="en-ZA" smtClean="0"/>
              <a:t>2023/02/27</a:t>
            </a:fld>
            <a:endParaRPr lang="en-Z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F46ED5-1658-4964-9CF8-1FE6D5388BBD}" type="slidenum">
              <a:rPr lang="en-ZA" smtClean="0"/>
              <a:t>‹#›</a:t>
            </a:fld>
            <a:endParaRPr lang="en-ZA"/>
          </a:p>
        </p:txBody>
      </p:sp>
    </p:spTree>
    <p:extLst>
      <p:ext uri="{BB962C8B-B14F-4D97-AF65-F5344CB8AC3E}">
        <p14:creationId xmlns:p14="http://schemas.microsoft.com/office/powerpoint/2010/main" val="2320025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a:lnSpc>
                <a:spcPct val="107000"/>
              </a:lnSpc>
              <a:spcBef>
                <a:spcPts val="0"/>
              </a:spcBef>
              <a:spcAft>
                <a:spcPts val="800"/>
              </a:spcAft>
            </a:pPr>
            <a:r>
              <a:rPr lang="en-ZA" sz="1800" kern="1200" dirty="0">
                <a:solidFill>
                  <a:srgbClr val="232E4A"/>
                </a:solidFill>
                <a:effectLst/>
                <a:latin typeface="Muli"/>
                <a:ea typeface="Times New Roman" panose="02020603050405020304" pitchFamily="18" charset="0"/>
                <a:cs typeface="Times New Roman" panose="02020603050405020304" pitchFamily="18" charset="0"/>
              </a:rPr>
              <a:t>Good morning, everyone! Today, I'd like to tell you a bit about 4 U Pure Water Franchising, our innovative and reliable water purification systems and services. We pride ourselves on providing a complete package with a standard of excellence to anyone who needs clean and pure water. So, sit back and explore with me to get a better understanding of what we can offer.</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CF46ED5-1658-4964-9CF8-1FE6D5388BBD}" type="slidenum">
              <a:rPr lang="en-ZA" smtClean="0"/>
              <a:t>1</a:t>
            </a:fld>
            <a:endParaRPr lang="en-ZA"/>
          </a:p>
        </p:txBody>
      </p:sp>
    </p:spTree>
    <p:extLst>
      <p:ext uri="{BB962C8B-B14F-4D97-AF65-F5344CB8AC3E}">
        <p14:creationId xmlns:p14="http://schemas.microsoft.com/office/powerpoint/2010/main" val="2681195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4 U Pure Water Head Office are specialists in everything water.</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We Know how to:</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4 U Pure Water refill and bottling business in a retail as well as factory environment.</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Industrial water purification  Industrial Bio Plus 10 manufacturing</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High speed filling line manufacturers of all beverage and water products</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PET bottle manufacturers PET bottle blowing machine manufacturers.</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Injection moldings equipment</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4 U Pure Water HQ has adapted an inhouse manufacturing policy to bring new entrepreneurs into the market in the most sustainable manner possible.</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All components of a 4 U Pure Water business model are manufactured by us, and we therefore maintain a flexibility to be able to customize what suits the area of operation and not just a one size fits all approach.</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4 U Pure Water HQ bases all our decisions on 3 pillars, these pillars govern our everyday operations of how we can best serve our grantees. Grantees in the market must be competitive to the competition on the following:</a:t>
            </a:r>
          </a:p>
          <a:p>
            <a:pPr eaLnBrk="1" hangingPunct="1">
              <a:lnSpc>
                <a:spcPct val="90000"/>
              </a:lnSpc>
              <a:spcBef>
                <a:spcPct val="20000"/>
              </a:spcBef>
              <a:spcAft>
                <a:spcPts val="600"/>
              </a:spcAft>
              <a:buClr>
                <a:schemeClr val="tx1"/>
              </a:buClr>
              <a:buSzPct val="80000"/>
              <a:buFont typeface="Wingdings 3" panose="05040102010807070707" pitchFamily="18" charset="2"/>
              <a:buNone/>
            </a:pPr>
            <a:r>
              <a:rPr lang="en-US" altLang="en-US" sz="1200" dirty="0">
                <a:solidFill>
                  <a:schemeClr val="bg2"/>
                </a:solidFill>
                <a:latin typeface="+mn-lt"/>
              </a:rPr>
              <a:t>Pillar 1 – Clean look and quality competitive.</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Pillar 2 –Price competitive</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None/>
              <a:tabLst>
                <a:tab pos="300038" algn="l"/>
              </a:tabLst>
            </a:pPr>
            <a:r>
              <a:rPr lang="en-US" altLang="en-US" sz="1200" dirty="0">
                <a:solidFill>
                  <a:schemeClr val="bg2"/>
                </a:solidFill>
                <a:latin typeface="+mn-lt"/>
              </a:rPr>
              <a:t>Pillar 3 – Unique Brand competitive</a:t>
            </a:r>
          </a:p>
        </p:txBody>
      </p:sp>
      <p:sp>
        <p:nvSpPr>
          <p:cNvPr id="4" name="Slide Number Placeholder 3"/>
          <p:cNvSpPr>
            <a:spLocks noGrp="1"/>
          </p:cNvSpPr>
          <p:nvPr>
            <p:ph type="sldNum" sz="quarter" idx="5"/>
          </p:nvPr>
        </p:nvSpPr>
        <p:spPr/>
        <p:txBody>
          <a:bodyPr/>
          <a:lstStyle/>
          <a:p>
            <a:fld id="{CCF46ED5-1658-4964-9CF8-1FE6D5388BBD}" type="slidenum">
              <a:rPr lang="en-ZA" smtClean="0"/>
              <a:t>2</a:t>
            </a:fld>
            <a:endParaRPr lang="en-ZA"/>
          </a:p>
        </p:txBody>
      </p:sp>
    </p:spTree>
    <p:extLst>
      <p:ext uri="{BB962C8B-B14F-4D97-AF65-F5344CB8AC3E}">
        <p14:creationId xmlns:p14="http://schemas.microsoft.com/office/powerpoint/2010/main" val="2516709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dirty="0">
                <a:solidFill>
                  <a:schemeClr val="tx1"/>
                </a:solidFill>
                <a:effectLst/>
                <a:latin typeface="Calibri" panose="020F0502020204030204" pitchFamily="34" charset="0"/>
                <a:ea typeface="Calibri" panose="020F0502020204030204" pitchFamily="34" charset="0"/>
              </a:rPr>
              <a:t>Window branding . Overhead signage . branded counter with display shelves . Double door branded fridge . Some shop fitting . </a:t>
            </a:r>
            <a:r>
              <a:rPr lang="en-ZA" dirty="0">
                <a:solidFill>
                  <a:schemeClr val="tx1"/>
                </a:solidFill>
                <a:latin typeface="Calibri" panose="020F0502020204030204" pitchFamily="34" charset="0"/>
                <a:ea typeface="Calibri" panose="020F0502020204030204" pitchFamily="34" charset="0"/>
              </a:rPr>
              <a:t>IQ lite</a:t>
            </a:r>
            <a:r>
              <a:rPr lang="en-ZA" dirty="0">
                <a:solidFill>
                  <a:schemeClr val="tx1"/>
                </a:solidFill>
                <a:effectLst/>
                <a:latin typeface="Calibri" panose="020F0502020204030204" pitchFamily="34" charset="0"/>
                <a:ea typeface="Calibri" panose="020F0502020204030204" pitchFamily="34" charset="0"/>
              </a:rPr>
              <a:t> POS software . PC. Cash drawer. Scanner. 4 A0 clip frames and informational posters . 4 A0 clip frames and posters of people enjoying your water. Serving kiosk branded with energy saving downlights, Formica tops, aluminium support poles, 3 tap stainless steel tap table . Surgical grade hoses for dispensing . High quality branded  shark fin banner, pop up, X banner</a:t>
            </a:r>
          </a:p>
        </p:txBody>
      </p:sp>
      <p:sp>
        <p:nvSpPr>
          <p:cNvPr id="4" name="Slide Number Placeholder 3"/>
          <p:cNvSpPr>
            <a:spLocks noGrp="1"/>
          </p:cNvSpPr>
          <p:nvPr>
            <p:ph type="sldNum" sz="quarter" idx="5"/>
          </p:nvPr>
        </p:nvSpPr>
        <p:spPr/>
        <p:txBody>
          <a:bodyPr/>
          <a:lstStyle/>
          <a:p>
            <a:fld id="{CCF46ED5-1658-4964-9CF8-1FE6D5388BBD}" type="slidenum">
              <a:rPr lang="en-ZA" smtClean="0"/>
              <a:t>3</a:t>
            </a:fld>
            <a:endParaRPr lang="en-ZA"/>
          </a:p>
        </p:txBody>
      </p:sp>
    </p:spTree>
    <p:extLst>
      <p:ext uri="{BB962C8B-B14F-4D97-AF65-F5344CB8AC3E}">
        <p14:creationId xmlns:p14="http://schemas.microsoft.com/office/powerpoint/2010/main" val="1327033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800" kern="1200" dirty="0">
                <a:solidFill>
                  <a:srgbClr val="232E4A"/>
                </a:solidFill>
                <a:effectLst/>
                <a:latin typeface="Muli"/>
                <a:ea typeface="Times New Roman" panose="02020603050405020304" pitchFamily="18" charset="0"/>
                <a:cs typeface="Times New Roman" panose="02020603050405020304" pitchFamily="18" charset="0"/>
              </a:rPr>
              <a:t>At 4 U Pure Water, we understand the importance of providing water that meets the highest quality standards. We have equipped our shop with the latest in purification technology, including a 4000 reverse osmosis plant, water softeners with auto circulation heads, pre-filtration with carbon, mineral reintroduction cartridges, pressure pumps with pump controllers, 3-stage air dryer, and 1000-liter Stainless steel storage tanks. Our shop has been designed to ensure performance and top-notch quality across all facets. When you invest in the 4 U Pure Water Standard Shop, you can rest assured that you're getting the best of the best..</a:t>
            </a:r>
            <a:endParaRPr lang="en-ZA"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ZA" dirty="0"/>
          </a:p>
        </p:txBody>
      </p:sp>
      <p:sp>
        <p:nvSpPr>
          <p:cNvPr id="4" name="Slide Number Placeholder 3"/>
          <p:cNvSpPr>
            <a:spLocks noGrp="1"/>
          </p:cNvSpPr>
          <p:nvPr>
            <p:ph type="sldNum" sz="quarter" idx="5"/>
          </p:nvPr>
        </p:nvSpPr>
        <p:spPr/>
        <p:txBody>
          <a:bodyPr/>
          <a:lstStyle/>
          <a:p>
            <a:fld id="{CCF46ED5-1658-4964-9CF8-1FE6D5388BBD}" type="slidenum">
              <a:rPr lang="en-ZA" smtClean="0"/>
              <a:t>4</a:t>
            </a:fld>
            <a:endParaRPr lang="en-ZA"/>
          </a:p>
        </p:txBody>
      </p:sp>
    </p:spTree>
    <p:extLst>
      <p:ext uri="{BB962C8B-B14F-4D97-AF65-F5344CB8AC3E}">
        <p14:creationId xmlns:p14="http://schemas.microsoft.com/office/powerpoint/2010/main" val="6829493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b="0" i="0" dirty="0">
                <a:solidFill>
                  <a:srgbClr val="232E4A"/>
                </a:solidFill>
                <a:effectLst/>
                <a:latin typeface="Muli"/>
              </a:rPr>
              <a:t>We take pride in our plant layout at 4U Pure Water. Our state of the art facility enables us to offer you the highest quality pure water. Our indoor plant space is full of items to give you the perfect water. Get in touch with us on our social media platforms or contact us for more details..</a:t>
            </a:r>
            <a:endParaRPr lang="en-ZA" dirty="0"/>
          </a:p>
        </p:txBody>
      </p:sp>
      <p:sp>
        <p:nvSpPr>
          <p:cNvPr id="4" name="Slide Number Placeholder 3"/>
          <p:cNvSpPr>
            <a:spLocks noGrp="1"/>
          </p:cNvSpPr>
          <p:nvPr>
            <p:ph type="sldNum" sz="quarter" idx="5"/>
          </p:nvPr>
        </p:nvSpPr>
        <p:spPr/>
        <p:txBody>
          <a:bodyPr/>
          <a:lstStyle/>
          <a:p>
            <a:fld id="{CCF46ED5-1658-4964-9CF8-1FE6D5388BBD}" type="slidenum">
              <a:rPr lang="en-ZA" smtClean="0"/>
              <a:t>5</a:t>
            </a:fld>
            <a:endParaRPr lang="en-ZA"/>
          </a:p>
        </p:txBody>
      </p:sp>
    </p:spTree>
    <p:extLst>
      <p:ext uri="{BB962C8B-B14F-4D97-AF65-F5344CB8AC3E}">
        <p14:creationId xmlns:p14="http://schemas.microsoft.com/office/powerpoint/2010/main" val="4963920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800" kern="1200" dirty="0">
                <a:solidFill>
                  <a:srgbClr val="232E4A"/>
                </a:solidFill>
                <a:effectLst/>
                <a:latin typeface="Muli"/>
                <a:ea typeface="Times New Roman" panose="02020603050405020304" pitchFamily="18" charset="0"/>
                <a:cs typeface="Times New Roman" panose="02020603050405020304" pitchFamily="18" charset="0"/>
              </a:rPr>
              <a:t>Our 4 U Pure range of products can be added to your 4 U Pure Water business package to help increase your basket size and give your clients a unique value. We use pure water from our plant in our ICE, Sparkling Water, Juice Sachets, and Juice Refill. Our 500L catchment bin provides the water for our Scotsman ice machine and chiller agitator, which can produce up to 500ml or 250ml juice sachets in an hour. Our agitator also produces Bio Plus ice in 1kg, 2kg, 3kg and 5kg bags, all branded with 4 U Pure logo. Our specialised carbonation dispensing taps allow for up to 180 bottles of guava flavour to be produced in an hour. Enhance the value of your business by incorporating these unique products into your 4 U Pure Water business package..</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dirty="0"/>
          </a:p>
        </p:txBody>
      </p:sp>
      <p:sp>
        <p:nvSpPr>
          <p:cNvPr id="4" name="Slide Number Placeholder 3"/>
          <p:cNvSpPr>
            <a:spLocks noGrp="1"/>
          </p:cNvSpPr>
          <p:nvPr>
            <p:ph type="sldNum" sz="quarter" idx="5"/>
          </p:nvPr>
        </p:nvSpPr>
        <p:spPr/>
        <p:txBody>
          <a:bodyPr/>
          <a:lstStyle/>
          <a:p>
            <a:fld id="{CCF46ED5-1658-4964-9CF8-1FE6D5388BBD}" type="slidenum">
              <a:rPr lang="en-ZA" smtClean="0"/>
              <a:t>6</a:t>
            </a:fld>
            <a:endParaRPr lang="en-ZA"/>
          </a:p>
        </p:txBody>
      </p:sp>
    </p:spTree>
    <p:extLst>
      <p:ext uri="{BB962C8B-B14F-4D97-AF65-F5344CB8AC3E}">
        <p14:creationId xmlns:p14="http://schemas.microsoft.com/office/powerpoint/2010/main" val="2541228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ZA" sz="1800" kern="1200" dirty="0">
                <a:solidFill>
                  <a:srgbClr val="232E4A"/>
                </a:solidFill>
                <a:effectLst/>
                <a:latin typeface="Muli"/>
                <a:ea typeface="Times New Roman" panose="02020603050405020304" pitchFamily="18" charset="0"/>
                <a:cs typeface="Times New Roman" panose="02020603050405020304" pitchFamily="18" charset="0"/>
              </a:rPr>
              <a:t>At 4 U Pure Water, we are dedicated to delivering high-quality, cutting-edge products to our customers. Our business model includes a complete licensure package, with prices beginning at 420600 Rand. Additionally, we offer optional extras such as 4 U Pure Ice, 4 U Pure Juice Sachets, 4 U Pure Juice Refill, 4 U Pure Sparkling and 4 U Pure Alkaline for an even bigger boost in basket size and GP. To make sure our clients get the most from our products, we provide brand, sales and marketing tutoring, scripted dialogue, product expertise, and production knowledge. An additional 120000 Rand will be required for operating capital, covering premises rental, deposit and opening stock order. Options include: 4 U Pure Ice (75700 Rand), 4 U Pure Juice Sachets (135000 Rand), 4 U Pure Juice Refill (64000.00 Rand), 4 U Pure Sparkling Water (68900 Rand) and 4 U Pure Bio Plus 10 (68900 Rand). All these options excluding VAT It can also help you increase your basket size and gross profit..</a:t>
            </a:r>
            <a:endParaRPr lang="en-Z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ZA" dirty="0"/>
          </a:p>
        </p:txBody>
      </p:sp>
      <p:sp>
        <p:nvSpPr>
          <p:cNvPr id="4" name="Slide Number Placeholder 3"/>
          <p:cNvSpPr>
            <a:spLocks noGrp="1"/>
          </p:cNvSpPr>
          <p:nvPr>
            <p:ph type="sldNum" sz="quarter" idx="5"/>
          </p:nvPr>
        </p:nvSpPr>
        <p:spPr/>
        <p:txBody>
          <a:bodyPr/>
          <a:lstStyle/>
          <a:p>
            <a:fld id="{CCF46ED5-1658-4964-9CF8-1FE6D5388BBD}" type="slidenum">
              <a:rPr lang="en-ZA" smtClean="0"/>
              <a:t>7</a:t>
            </a:fld>
            <a:endParaRPr lang="en-ZA"/>
          </a:p>
        </p:txBody>
      </p:sp>
    </p:spTree>
    <p:extLst>
      <p:ext uri="{BB962C8B-B14F-4D97-AF65-F5344CB8AC3E}">
        <p14:creationId xmlns:p14="http://schemas.microsoft.com/office/powerpoint/2010/main" val="81934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Have you been searching for the purest drinking water available? Look no further than 4u Pure water. Our factory is state of the art, allowing us to guarantee the highest quality pure water. To find out more or to ask questions about our products, simply get in touch with us via social media, email, or phone. Contact us now to enjoy the purity of 4u Pure water.</a:t>
            </a:r>
          </a:p>
        </p:txBody>
      </p:sp>
      <p:sp>
        <p:nvSpPr>
          <p:cNvPr id="4" name="Slide Number Placeholder 3"/>
          <p:cNvSpPr>
            <a:spLocks noGrp="1"/>
          </p:cNvSpPr>
          <p:nvPr>
            <p:ph type="sldNum" sz="quarter" idx="5"/>
          </p:nvPr>
        </p:nvSpPr>
        <p:spPr/>
        <p:txBody>
          <a:bodyPr/>
          <a:lstStyle/>
          <a:p>
            <a:fld id="{CCF46ED5-1658-4964-9CF8-1FE6D5388BBD}" type="slidenum">
              <a:rPr lang="en-ZA" smtClean="0"/>
              <a:t>8</a:t>
            </a:fld>
            <a:endParaRPr lang="en-ZA"/>
          </a:p>
        </p:txBody>
      </p:sp>
    </p:spTree>
    <p:extLst>
      <p:ext uri="{BB962C8B-B14F-4D97-AF65-F5344CB8AC3E}">
        <p14:creationId xmlns:p14="http://schemas.microsoft.com/office/powerpoint/2010/main" val="4206551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At 4U Pure Water, we care about the environment and sustainability. We are committed to using re-usable and eco-friendly packaging to reduce our footprint and save the planet."  At 4U Pure Water, we're passionate about making sure everyone has access to clean, safe, and high-quality water. We understand that when it comes to sustainable practices, the environment takes priority. That's why we are committed to using re-usable and eco-friendly packaging, ensuring that our impact on the planet is minimal. Through these efforts, we strive to make sure that everyone can benefit from our pure, natural water.</a:t>
            </a:r>
          </a:p>
        </p:txBody>
      </p:sp>
      <p:sp>
        <p:nvSpPr>
          <p:cNvPr id="4" name="Slide Number Placeholder 3"/>
          <p:cNvSpPr>
            <a:spLocks noGrp="1"/>
          </p:cNvSpPr>
          <p:nvPr>
            <p:ph type="sldNum" sz="quarter" idx="5"/>
          </p:nvPr>
        </p:nvSpPr>
        <p:spPr/>
        <p:txBody>
          <a:bodyPr/>
          <a:lstStyle/>
          <a:p>
            <a:fld id="{CCF46ED5-1658-4964-9CF8-1FE6D5388BBD}" type="slidenum">
              <a:rPr lang="en-ZA" smtClean="0"/>
              <a:t>9</a:t>
            </a:fld>
            <a:endParaRPr lang="en-ZA"/>
          </a:p>
        </p:txBody>
      </p:sp>
    </p:spTree>
    <p:extLst>
      <p:ext uri="{BB962C8B-B14F-4D97-AF65-F5344CB8AC3E}">
        <p14:creationId xmlns:p14="http://schemas.microsoft.com/office/powerpoint/2010/main" val="996579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Dedicated to providing you with the highest-quality water, our team undergoes rigorous training of staff to uphold the highest standards of safety and quality when filling and wrapping our products. For more information about our products and services, connect with us on the social media platforms, visit our website, or contact us via email or phone. We serve you with pleasure.</a:t>
            </a:r>
          </a:p>
        </p:txBody>
      </p:sp>
      <p:sp>
        <p:nvSpPr>
          <p:cNvPr id="4" name="Slide Number Placeholder 3"/>
          <p:cNvSpPr>
            <a:spLocks noGrp="1"/>
          </p:cNvSpPr>
          <p:nvPr>
            <p:ph type="sldNum" sz="quarter" idx="5"/>
          </p:nvPr>
        </p:nvSpPr>
        <p:spPr/>
        <p:txBody>
          <a:bodyPr/>
          <a:lstStyle/>
          <a:p>
            <a:fld id="{CCF46ED5-1658-4964-9CF8-1FE6D5388BBD}" type="slidenum">
              <a:rPr lang="en-ZA" smtClean="0"/>
              <a:t>10</a:t>
            </a:fld>
            <a:endParaRPr lang="en-ZA"/>
          </a:p>
        </p:txBody>
      </p:sp>
    </p:spTree>
    <p:extLst>
      <p:ext uri="{BB962C8B-B14F-4D97-AF65-F5344CB8AC3E}">
        <p14:creationId xmlns:p14="http://schemas.microsoft.com/office/powerpoint/2010/main" val="2086902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At 4U Pure Water, we understand that uniforms are an important part of our business. We have created a wide range of stylish and practical uniforms for our employees. Our uniforms are designed to be comfortable and professional, ensuring that our staff is always looking their best. We also offer a range of promotional items, such as hats and t-shirts, for our customers to show their support for our brand. With our social media accounts, website, email address and contact number, our customers can easily get in touch and follow us to stay up-to-date on our products and services.</a:t>
            </a:r>
          </a:p>
        </p:txBody>
      </p:sp>
      <p:sp>
        <p:nvSpPr>
          <p:cNvPr id="4" name="Slide Number Placeholder 3"/>
          <p:cNvSpPr>
            <a:spLocks noGrp="1"/>
          </p:cNvSpPr>
          <p:nvPr>
            <p:ph type="sldNum" sz="quarter" idx="5"/>
          </p:nvPr>
        </p:nvSpPr>
        <p:spPr/>
        <p:txBody>
          <a:bodyPr/>
          <a:lstStyle/>
          <a:p>
            <a:fld id="{CCF46ED5-1658-4964-9CF8-1FE6D5388BBD}" type="slidenum">
              <a:rPr lang="en-ZA" smtClean="0"/>
              <a:t>11</a:t>
            </a:fld>
            <a:endParaRPr lang="en-ZA"/>
          </a:p>
        </p:txBody>
      </p:sp>
    </p:spTree>
    <p:extLst>
      <p:ext uri="{BB962C8B-B14F-4D97-AF65-F5344CB8AC3E}">
        <p14:creationId xmlns:p14="http://schemas.microsoft.com/office/powerpoint/2010/main" val="10682984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dirty="0"/>
              <a:t>Pursue the highest quality for yourself and your family with 4U Pure Water! Our comprehensive marketing campaign includes presence on Facebook, Twitter, Instagram and the web, each with a distinct focus and custom offerings. Reach out to us at any of our various channels, or contact us directly via email or phone. With 4U Pure Water, you can be sure that you are doing right by yourself and your environment.</a:t>
            </a:r>
          </a:p>
        </p:txBody>
      </p:sp>
      <p:sp>
        <p:nvSpPr>
          <p:cNvPr id="4" name="Slide Number Placeholder 3"/>
          <p:cNvSpPr>
            <a:spLocks noGrp="1"/>
          </p:cNvSpPr>
          <p:nvPr>
            <p:ph type="sldNum" sz="quarter" idx="5"/>
          </p:nvPr>
        </p:nvSpPr>
        <p:spPr/>
        <p:txBody>
          <a:bodyPr/>
          <a:lstStyle/>
          <a:p>
            <a:fld id="{CCF46ED5-1658-4964-9CF8-1FE6D5388BBD}" type="slidenum">
              <a:rPr lang="en-ZA" smtClean="0"/>
              <a:t>12</a:t>
            </a:fld>
            <a:endParaRPr lang="en-ZA"/>
          </a:p>
        </p:txBody>
      </p:sp>
    </p:spTree>
    <p:extLst>
      <p:ext uri="{BB962C8B-B14F-4D97-AF65-F5344CB8AC3E}">
        <p14:creationId xmlns:p14="http://schemas.microsoft.com/office/powerpoint/2010/main" val="266294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ZA"/>
              <a:t>END THANK YOU</a:t>
            </a:r>
          </a:p>
        </p:txBody>
      </p:sp>
      <p:sp>
        <p:nvSpPr>
          <p:cNvPr id="4" name="Slide Number Placeholder 3"/>
          <p:cNvSpPr>
            <a:spLocks noGrp="1"/>
          </p:cNvSpPr>
          <p:nvPr>
            <p:ph type="sldNum" sz="quarter" idx="5"/>
          </p:nvPr>
        </p:nvSpPr>
        <p:spPr/>
        <p:txBody>
          <a:bodyPr/>
          <a:lstStyle/>
          <a:p>
            <a:fld id="{CCF46ED5-1658-4964-9CF8-1FE6D5388BBD}" type="slidenum">
              <a:rPr lang="en-ZA" smtClean="0"/>
              <a:t>13</a:t>
            </a:fld>
            <a:endParaRPr lang="en-ZA"/>
          </a:p>
        </p:txBody>
      </p:sp>
    </p:spTree>
    <p:extLst>
      <p:ext uri="{BB962C8B-B14F-4D97-AF65-F5344CB8AC3E}">
        <p14:creationId xmlns:p14="http://schemas.microsoft.com/office/powerpoint/2010/main" val="1537417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627DDE-0AD9-4C4D-BD60-21ED9F4F7999}"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53459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8B2189-4568-4B1D-9D51-D152540C9835}"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663305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59AD40-40DC-481D-91CE-01354ADFFAE1}"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303868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9756E9-EA51-4B24-B443-54A2839EEC21}" type="datetime1">
              <a:rPr lang="en-ZA" smtClean="0"/>
              <a:t>2023/02/27</a:t>
            </a:fld>
            <a:endParaRPr lang="en-ZA"/>
          </a:p>
        </p:txBody>
      </p:sp>
      <p:sp>
        <p:nvSpPr>
          <p:cNvPr id="6" name="Footer Placeholder 5"/>
          <p:cNvSpPr>
            <a:spLocks noGrp="1"/>
          </p:cNvSpPr>
          <p:nvPr>
            <p:ph type="ftr" sz="quarter" idx="11"/>
          </p:nvPr>
        </p:nvSpPr>
        <p:spPr/>
        <p:txBody>
          <a:bodyPr/>
          <a:lstStyle/>
          <a:p>
            <a:r>
              <a:rPr lang="en-ZA"/>
              <a:t>Facebook/4upurewater, 4upurewater.co.za, Instagram - 4u_purewater 4upurewater@gmail.com</a:t>
            </a:r>
          </a:p>
        </p:txBody>
      </p:sp>
      <p:sp>
        <p:nvSpPr>
          <p:cNvPr id="7" name="Slide Number Placeholder 6"/>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966772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BAEC84E-38F8-4353-A8E8-64263E8928B0}" type="datetime1">
              <a:rPr lang="en-ZA" smtClean="0"/>
              <a:t>2023/02/27</a:t>
            </a:fld>
            <a:endParaRPr lang="en-ZA"/>
          </a:p>
        </p:txBody>
      </p:sp>
      <p:sp>
        <p:nvSpPr>
          <p:cNvPr id="8" name="Footer Placeholder 7"/>
          <p:cNvSpPr>
            <a:spLocks noGrp="1"/>
          </p:cNvSpPr>
          <p:nvPr>
            <p:ph type="ftr" sz="quarter" idx="11"/>
          </p:nvPr>
        </p:nvSpPr>
        <p:spPr/>
        <p:txBody>
          <a:bodyPr/>
          <a:lstStyle/>
          <a:p>
            <a:r>
              <a:rPr lang="en-ZA"/>
              <a:t>Facebook/4upurewater, 4upurewater.co.za, Instagram - 4u_purewater 4upurewater@gmail.com</a:t>
            </a:r>
          </a:p>
        </p:txBody>
      </p:sp>
      <p:sp>
        <p:nvSpPr>
          <p:cNvPr id="9" name="Slide Number Placeholder 8"/>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1226417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2EA6A4-32FE-4AD6-AFB2-13678CA85E8D}" type="datetime1">
              <a:rPr lang="en-ZA" smtClean="0"/>
              <a:t>2023/02/27</a:t>
            </a:fld>
            <a:endParaRPr lang="en-ZA"/>
          </a:p>
        </p:txBody>
      </p:sp>
      <p:sp>
        <p:nvSpPr>
          <p:cNvPr id="4" name="Footer Placeholder 3"/>
          <p:cNvSpPr>
            <a:spLocks noGrp="1"/>
          </p:cNvSpPr>
          <p:nvPr>
            <p:ph type="ftr" sz="quarter" idx="11"/>
          </p:nvPr>
        </p:nvSpPr>
        <p:spPr/>
        <p:txBody>
          <a:bodyPr/>
          <a:lstStyle/>
          <a:p>
            <a:r>
              <a:rPr lang="en-ZA"/>
              <a:t>Facebook/4upurewater, 4upurewater.co.za, Instagram - 4u_purewater 4upurewater@gmail.com</a:t>
            </a:r>
          </a:p>
        </p:txBody>
      </p:sp>
      <p:sp>
        <p:nvSpPr>
          <p:cNvPr id="5" name="Slide Number Placeholder 4"/>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758787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489DD-7914-47B5-B33E-09BB84A9CDA5}" type="datetime1">
              <a:rPr lang="en-ZA" smtClean="0"/>
              <a:t>2023/02/27</a:t>
            </a:fld>
            <a:endParaRPr lang="en-ZA"/>
          </a:p>
        </p:txBody>
      </p:sp>
      <p:sp>
        <p:nvSpPr>
          <p:cNvPr id="3" name="Footer Placeholder 2"/>
          <p:cNvSpPr>
            <a:spLocks noGrp="1"/>
          </p:cNvSpPr>
          <p:nvPr>
            <p:ph type="ftr" sz="quarter" idx="11"/>
          </p:nvPr>
        </p:nvSpPr>
        <p:spPr/>
        <p:txBody>
          <a:bodyPr/>
          <a:lstStyle/>
          <a:p>
            <a:r>
              <a:rPr lang="en-ZA"/>
              <a:t>Facebook/4upurewater, 4upurewater.co.za, Instagram - 4u_purewater 4upurewater@gmail.com</a:t>
            </a:r>
          </a:p>
        </p:txBody>
      </p:sp>
      <p:sp>
        <p:nvSpPr>
          <p:cNvPr id="4" name="Slide Number Placeholder 3"/>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3386618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1D9C19-B9E5-48F3-8024-839B84C0A08B}" type="datetime1">
              <a:rPr lang="en-ZA" smtClean="0"/>
              <a:t>2023/02/27</a:t>
            </a:fld>
            <a:endParaRPr lang="en-ZA"/>
          </a:p>
        </p:txBody>
      </p:sp>
      <p:sp>
        <p:nvSpPr>
          <p:cNvPr id="6" name="Footer Placeholder 5"/>
          <p:cNvSpPr>
            <a:spLocks noGrp="1"/>
          </p:cNvSpPr>
          <p:nvPr>
            <p:ph type="ftr" sz="quarter" idx="11"/>
          </p:nvPr>
        </p:nvSpPr>
        <p:spPr/>
        <p:txBody>
          <a:bodyPr/>
          <a:lstStyle/>
          <a:p>
            <a:r>
              <a:rPr lang="en-ZA"/>
              <a:t>Facebook/4upurewater, 4upurewater.co.za, Instagram - 4u_purewater 4upurewater@gmail.com</a:t>
            </a:r>
          </a:p>
        </p:txBody>
      </p:sp>
      <p:sp>
        <p:nvSpPr>
          <p:cNvPr id="7" name="Slide Number Placeholder 6"/>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3980349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7F8B7E-A0AB-4184-8CE6-B067326A26AA}" type="datetime1">
              <a:rPr lang="en-ZA" smtClean="0"/>
              <a:t>2023/02/27</a:t>
            </a:fld>
            <a:endParaRPr lang="en-ZA"/>
          </a:p>
        </p:txBody>
      </p:sp>
      <p:sp>
        <p:nvSpPr>
          <p:cNvPr id="6" name="Footer Placeholder 5"/>
          <p:cNvSpPr>
            <a:spLocks noGrp="1"/>
          </p:cNvSpPr>
          <p:nvPr>
            <p:ph type="ftr" sz="quarter" idx="11"/>
          </p:nvPr>
        </p:nvSpPr>
        <p:spPr/>
        <p:txBody>
          <a:bodyPr/>
          <a:lstStyle/>
          <a:p>
            <a:r>
              <a:rPr lang="en-ZA"/>
              <a:t>Facebook/4upurewater, 4upurewater.co.za, Instagram - 4u_purewater 4upurewater@gmail.com</a:t>
            </a:r>
          </a:p>
        </p:txBody>
      </p:sp>
      <p:sp>
        <p:nvSpPr>
          <p:cNvPr id="7" name="Slide Number Placeholder 6"/>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421061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7F7C32F3-BC2E-4739-AB33-685EF5C554D3}" type="datetime1">
              <a:rPr lang="en-ZA" smtClean="0"/>
              <a:t>2023/02/27</a:t>
            </a:fld>
            <a:endParaRPr lang="en-ZA"/>
          </a:p>
        </p:txBody>
      </p:sp>
      <p:sp>
        <p:nvSpPr>
          <p:cNvPr id="4" name="Footer Placeholder 3"/>
          <p:cNvSpPr>
            <a:spLocks noGrp="1"/>
          </p:cNvSpPr>
          <p:nvPr>
            <p:ph type="ftr" sz="quarter" idx="11"/>
          </p:nvPr>
        </p:nvSpPr>
        <p:spPr/>
        <p:txBody>
          <a:bodyPr/>
          <a:lstStyle/>
          <a:p>
            <a:r>
              <a:rPr lang="en-ZA"/>
              <a:t>Facebook/4upurewater, 4upurewater.co.za, Instagram - 4u_purewater 4upurewater@gmail.com</a:t>
            </a:r>
          </a:p>
        </p:txBody>
      </p:sp>
      <p:sp>
        <p:nvSpPr>
          <p:cNvPr id="5" name="Slide Number Placeholder 4"/>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1267067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5F44364-69D7-4049-A7C2-14DF07FD655C}"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3798862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D86B6B-A6CF-4A47-A6AB-948BC18DF763}"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048260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23B5D0-636F-493C-A007-249893ABD241}"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2339817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802C78-0A5F-43B0-996F-FC2D971FD100}"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8601079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ADB6B7-3103-49FD-ACC3-A8510A686F6C}"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34800468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DE1146-1317-4915-A6A9-3BD07923707D}"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3176729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065C30-1080-4B66-8720-2B53CC6CBFE0}" type="datetime1">
              <a:rPr lang="en-ZA" smtClean="0"/>
              <a:t>2023/02/27</a:t>
            </a:fld>
            <a:endParaRPr lang="en-ZA"/>
          </a:p>
        </p:txBody>
      </p:sp>
      <p:sp>
        <p:nvSpPr>
          <p:cNvPr id="5" name="Footer Placeholder 4"/>
          <p:cNvSpPr>
            <a:spLocks noGrp="1"/>
          </p:cNvSpPr>
          <p:nvPr>
            <p:ph type="ftr" sz="quarter" idx="11"/>
          </p:nvPr>
        </p:nvSpPr>
        <p:spPr/>
        <p:txBody>
          <a:bodyPr/>
          <a:lstStyle/>
          <a:p>
            <a:r>
              <a:rPr lang="en-ZA"/>
              <a:t>Facebook/4upurewater, 4upurewater.co.za, Instagram - 4u_purewater 4upurewater@gmail.com</a:t>
            </a:r>
          </a:p>
        </p:txBody>
      </p:sp>
      <p:sp>
        <p:nvSpPr>
          <p:cNvPr id="6" name="Slide Number Placeholder 5"/>
          <p:cNvSpPr>
            <a:spLocks noGrp="1"/>
          </p:cNvSpPr>
          <p:nvPr>
            <p:ph type="sldNum" sz="quarter" idx="12"/>
          </p:nvPr>
        </p:nvSpPr>
        <p:spPr/>
        <p:txBody>
          <a:bodyPr/>
          <a:lstStyle/>
          <a:p>
            <a:fld id="{446103E8-EAA9-45C3-BC83-F03B8834049B}" type="slidenum">
              <a:rPr lang="en-ZA" smtClean="0"/>
              <a:t>‹#›</a:t>
            </a:fld>
            <a:endParaRPr lang="en-ZA"/>
          </a:p>
        </p:txBody>
      </p:sp>
    </p:spTree>
    <p:extLst>
      <p:ext uri="{BB962C8B-B14F-4D97-AF65-F5344CB8AC3E}">
        <p14:creationId xmlns:p14="http://schemas.microsoft.com/office/powerpoint/2010/main" val="3161485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46000">
              <a:schemeClr val="accent1">
                <a:lumMod val="95000"/>
                <a:lumOff val="5000"/>
              </a:schemeClr>
            </a:gs>
            <a:gs pos="100000">
              <a:schemeClr val="accent1">
                <a:lumMod val="6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3B43E497-8A98-4C25-887F-D82B2C950E6A}" type="datetime1">
              <a:rPr lang="en-ZA" smtClean="0"/>
              <a:t>2023/02/27</a:t>
            </a:fld>
            <a:endParaRPr lang="en-ZA"/>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r>
              <a:rPr lang="en-ZA"/>
              <a:t>Facebook/4upurewater, 4upurewater.co.za, Instagram - 4u_purewater 4upurewater@gmail.com</a:t>
            </a:r>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446103E8-EAA9-45C3-BC83-F03B8834049B}" type="slidenum">
              <a:rPr lang="en-ZA" smtClean="0"/>
              <a:t>‹#›</a:t>
            </a:fld>
            <a:endParaRPr lang="en-ZA"/>
          </a:p>
        </p:txBody>
      </p:sp>
    </p:spTree>
    <p:extLst>
      <p:ext uri="{BB962C8B-B14F-4D97-AF65-F5344CB8AC3E}">
        <p14:creationId xmlns:p14="http://schemas.microsoft.com/office/powerpoint/2010/main" val="159859010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mailto:4upurewater@gmail.com"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mailto:4upurewater@gmail.com" TargetMode="Externa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hyperlink" Target="mailto:4upurewater@gmail.com" TargetMode="External"/><Relationship Id="rId3" Type="http://schemas.openxmlformats.org/officeDocument/2006/relationships/notesSlide" Target="../notesSlides/notesSlide3.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mailto:4upurewater@gmail.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mailto:4upurewater@gmail.com" TargetMode="Externa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hyperlink" Target="mailto:4upurewater@gmail.co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hyperlink" Target="mailto:4upurewater@gmail.co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 Id="rId9" Type="http://schemas.openxmlformats.org/officeDocument/2006/relationships/hyperlink" Target="mailto:4upurewater@gmail.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mailto:4upurewater@gmail.com" TargetMode="External"/><Relationship Id="rId5" Type="http://schemas.openxmlformats.org/officeDocument/2006/relationships/image" Target="../media/image30.jpeg"/><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mailto:4upurewater@gmail.com" TargetMode="External"/><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39" name="Straight Connector 38">
            <a:extLst>
              <a:ext uri="{FF2B5EF4-FFF2-40B4-BE49-F238E27FC236}">
                <a16:creationId xmlns:a16="http://schemas.microsoft.com/office/drawing/2014/main" id="{8C152077-984A-4612-B0E1-251C62EB15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C05450BA-2A87-4847-A5A0-E7D9605572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A16F9ADA-A824-456A-9728-D5BFFE04D3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5" name="Straight Connector 44">
            <a:extLst>
              <a:ext uri="{FF2B5EF4-FFF2-40B4-BE49-F238E27FC236}">
                <a16:creationId xmlns:a16="http://schemas.microsoft.com/office/drawing/2014/main" id="{63034157-938C-45F5-8DCA-208D22E5B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2369327A-A6C5-4293-80D1-DECEBA3F5F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49" name="Rectangle 48">
            <a:extLst>
              <a:ext uri="{FF2B5EF4-FFF2-40B4-BE49-F238E27FC236}">
                <a16:creationId xmlns:a16="http://schemas.microsoft.com/office/drawing/2014/main" id="{74AF5031-D100-43C2-A5E6-E680A0F96D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F82251-6729-6C77-C497-465849F3730E}"/>
              </a:ext>
            </a:extLst>
          </p:cNvPr>
          <p:cNvSpPr>
            <a:spLocks noGrp="1"/>
          </p:cNvSpPr>
          <p:nvPr>
            <p:ph type="title"/>
          </p:nvPr>
        </p:nvSpPr>
        <p:spPr>
          <a:xfrm>
            <a:off x="684213" y="685799"/>
            <a:ext cx="6460510" cy="2971801"/>
          </a:xfrm>
        </p:spPr>
        <p:txBody>
          <a:bodyPr vert="horz" lIns="91440" tIns="45720" rIns="91440" bIns="45720" rtlCol="0" anchor="b">
            <a:normAutofit/>
          </a:bodyPr>
          <a:lstStyle/>
          <a:p>
            <a:r>
              <a:rPr lang="en-US" sz="4800" b="1" i="1" dirty="0">
                <a:solidFill>
                  <a:schemeClr val="bg2"/>
                </a:solidFill>
              </a:rPr>
              <a:t>We are passionate about pure water…</a:t>
            </a:r>
            <a:br>
              <a:rPr lang="en-US" sz="4800" dirty="0">
                <a:solidFill>
                  <a:schemeClr val="bg2"/>
                </a:solidFill>
              </a:rPr>
            </a:br>
            <a:endParaRPr lang="en-US" sz="4800" dirty="0">
              <a:solidFill>
                <a:schemeClr val="bg2"/>
              </a:solidFill>
            </a:endParaRPr>
          </a:p>
        </p:txBody>
      </p:sp>
      <p:pic>
        <p:nvPicPr>
          <p:cNvPr id="4" name="Content Placeholder 3" descr="Logo">
            <a:extLst>
              <a:ext uri="{FF2B5EF4-FFF2-40B4-BE49-F238E27FC236}">
                <a16:creationId xmlns:a16="http://schemas.microsoft.com/office/drawing/2014/main" id="{4BF18555-F23F-47CA-F49C-23FC3115B001}"/>
              </a:ext>
            </a:extLst>
          </p:cNvPr>
          <p:cNvPicPr>
            <a:picLocks noChangeAspect="1"/>
          </p:cNvPicPr>
          <p:nvPr/>
        </p:nvPicPr>
        <p:blipFill rotWithShape="1">
          <a:blip r:embed="rId3">
            <a:extLst>
              <a:ext uri="{28A0092B-C50C-407E-A947-70E740481C1C}">
                <a14:useLocalDpi xmlns:a14="http://schemas.microsoft.com/office/drawing/2010/main" val="0"/>
              </a:ext>
            </a:extLst>
          </a:blip>
          <a:srcRect l="6565" r="8279" b="-3"/>
          <a:stretch/>
        </p:blipFill>
        <p:spPr>
          <a:xfrm>
            <a:off x="7394045" y="1594104"/>
            <a:ext cx="4636559" cy="4206240"/>
          </a:xfrm>
          <a:prstGeom prst="rect">
            <a:avLst/>
          </a:prstGeom>
          <a:effectLst>
            <a:innerShdw blurRad="57150" dist="38100" dir="14460000">
              <a:schemeClr val="bg2">
                <a:alpha val="70000"/>
              </a:schemeClr>
            </a:innerShdw>
          </a:effectLst>
        </p:spPr>
      </p:pic>
      <p:grpSp>
        <p:nvGrpSpPr>
          <p:cNvPr id="51" name="Group 50">
            <a:extLst>
              <a:ext uri="{FF2B5EF4-FFF2-40B4-BE49-F238E27FC236}">
                <a16:creationId xmlns:a16="http://schemas.microsoft.com/office/drawing/2014/main" id="{B096D047-D6C9-4CA7-A109-46B33A488F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8170" y="8467"/>
            <a:ext cx="6080656" cy="6163733"/>
            <a:chOff x="6108170" y="8467"/>
            <a:chExt cx="6080656" cy="6163733"/>
          </a:xfrm>
        </p:grpSpPr>
        <p:cxnSp>
          <p:nvCxnSpPr>
            <p:cNvPr id="52" name="Straight Connector 51">
              <a:extLst>
                <a:ext uri="{FF2B5EF4-FFF2-40B4-BE49-F238E27FC236}">
                  <a16:creationId xmlns:a16="http://schemas.microsoft.com/office/drawing/2014/main" id="{0C2FB59B-E404-4040-B5AD-37E1B7CEF8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FBC7F092-2F00-4C2E-8417-4E5F33FF2C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A1C457CA-89E0-4127-883E-55111504E5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6E82E5A4-A136-456E-88DA-0A5B636012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56" name="Straight Connector 55">
              <a:extLst>
                <a:ext uri="{FF2B5EF4-FFF2-40B4-BE49-F238E27FC236}">
                  <a16:creationId xmlns:a16="http://schemas.microsoft.com/office/drawing/2014/main" id="{EEB3D14C-78FC-446B-A169-673634F3D6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grpSp>
      <p:pic>
        <p:nvPicPr>
          <p:cNvPr id="5" name="Picture 4" descr="A picture containing text, indoor, wall, several&#10;&#10;Description automatically generated">
            <a:extLst>
              <a:ext uri="{FF2B5EF4-FFF2-40B4-BE49-F238E27FC236}">
                <a16:creationId xmlns:a16="http://schemas.microsoft.com/office/drawing/2014/main" id="{C75129A4-D7F3-4867-9BCB-A450246E9986}"/>
              </a:ext>
            </a:extLst>
          </p:cNvPr>
          <p:cNvPicPr>
            <a:picLocks noChangeAspect="1"/>
          </p:cNvPicPr>
          <p:nvPr/>
        </p:nvPicPr>
        <p:blipFill rotWithShape="1">
          <a:blip r:embed="rId4">
            <a:extLst>
              <a:ext uri="{28A0092B-C50C-407E-A947-70E740481C1C}">
                <a14:useLocalDpi xmlns:a14="http://schemas.microsoft.com/office/drawing/2010/main" val="0"/>
              </a:ext>
            </a:extLst>
          </a:blip>
          <a:srcRect r="4734" b="-2"/>
          <a:stretch/>
        </p:blipFill>
        <p:spPr>
          <a:xfrm>
            <a:off x="1397135" y="3172460"/>
            <a:ext cx="4011477" cy="2651760"/>
          </a:xfrm>
          <a:prstGeom prst="rect">
            <a:avLst/>
          </a:prstGeom>
          <a:effectLst>
            <a:innerShdw blurRad="57150" dist="38100" dir="14460000">
              <a:prstClr val="black">
                <a:alpha val="70000"/>
              </a:prstClr>
            </a:innerShdw>
          </a:effectLst>
        </p:spPr>
      </p:pic>
      <p:pic>
        <p:nvPicPr>
          <p:cNvPr id="10" name="Picture 2">
            <a:extLst>
              <a:ext uri="{FF2B5EF4-FFF2-40B4-BE49-F238E27FC236}">
                <a16:creationId xmlns:a16="http://schemas.microsoft.com/office/drawing/2014/main" id="{4B119FF5-3A9B-DB57-2B51-10F12C0FE24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915" r="-6" b="548"/>
          <a:stretch/>
        </p:blipFill>
        <p:spPr bwMode="auto">
          <a:xfrm>
            <a:off x="6379276" y="8467"/>
            <a:ext cx="4372750" cy="1719072"/>
          </a:xfrm>
          <a:prstGeom prst="rect">
            <a:avLst/>
          </a:prstGeom>
          <a:noFill/>
          <a:effectLst>
            <a:innerShdw blurRad="57150" dist="38100" dir="14460000">
              <a:prstClr val="black">
                <a:alpha val="70000"/>
              </a:prstClr>
            </a:innerShdw>
          </a:effectLst>
          <a:extLst>
            <a:ext uri="{909E8E84-426E-40DD-AFC4-6F175D3DCCD1}">
              <a14:hiddenFill xmlns:a14="http://schemas.microsoft.com/office/drawing/2010/main">
                <a:solidFill>
                  <a:srgbClr val="FFFFFF"/>
                </a:solidFill>
              </a14:hiddenFill>
            </a:ext>
          </a:extLst>
        </p:spPr>
      </p:pic>
      <p:sp>
        <p:nvSpPr>
          <p:cNvPr id="8" name="Slide Number Placeholder 7">
            <a:extLst>
              <a:ext uri="{FF2B5EF4-FFF2-40B4-BE49-F238E27FC236}">
                <a16:creationId xmlns:a16="http://schemas.microsoft.com/office/drawing/2014/main" id="{BFAA24B9-06C7-7685-FE9E-4F5A0BA505B2}"/>
              </a:ext>
            </a:extLst>
          </p:cNvPr>
          <p:cNvSpPr>
            <a:spLocks noGrp="1"/>
          </p:cNvSpPr>
          <p:nvPr>
            <p:ph type="sldNum" sz="quarter" idx="12"/>
          </p:nvPr>
        </p:nvSpPr>
        <p:spPr/>
        <p:txBody>
          <a:bodyPr/>
          <a:lstStyle/>
          <a:p>
            <a:fld id="{446103E8-EAA9-45C3-BC83-F03B8834049B}" type="slidenum">
              <a:rPr lang="en-ZA" smtClean="0"/>
              <a:t>1</a:t>
            </a:fld>
            <a:endParaRPr lang="en-ZA"/>
          </a:p>
        </p:txBody>
      </p:sp>
      <p:sp>
        <p:nvSpPr>
          <p:cNvPr id="12" name="Footer Placeholder 10">
            <a:extLst>
              <a:ext uri="{FF2B5EF4-FFF2-40B4-BE49-F238E27FC236}">
                <a16:creationId xmlns:a16="http://schemas.microsoft.com/office/drawing/2014/main" id="{106CBE3A-D0C7-5433-0D21-A39CA3405CE9}"/>
              </a:ext>
            </a:extLst>
          </p:cNvPr>
          <p:cNvSpPr>
            <a:spLocks noGrp="1"/>
          </p:cNvSpPr>
          <p:nvPr>
            <p:ph type="ftr" sz="quarter" idx="11"/>
          </p:nvPr>
        </p:nvSpPr>
        <p:spPr>
          <a:xfrm>
            <a:off x="2345863" y="6446837"/>
            <a:ext cx="8577776"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6">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1026844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BDB7F85-D796-4A23-94A0-EAB405E0B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96DE1B2-1CD4-A4B1-15A2-9ECA3522365B}"/>
              </a:ext>
            </a:extLst>
          </p:cNvPr>
          <p:cNvSpPr>
            <a:spLocks noChangeArrowheads="1"/>
          </p:cNvSpPr>
          <p:nvPr/>
        </p:nvSpPr>
        <p:spPr bwMode="auto">
          <a:xfrm>
            <a:off x="113975" y="27123"/>
            <a:ext cx="7948748" cy="564350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lIns="91440" tIns="45720" rIns="91440" bIns="45720" numCol="1" rtlCol="0" anchor="ctr" anchorCtr="0" compatLnSpc="1">
            <a:prstTxWarp prst="textNoShape">
              <a:avLst/>
            </a:prstTxWarp>
            <a:normAutofit/>
          </a:bodyPr>
          <a:lstStyle>
            <a:lvl1pPr eaLnBrk="0" fontAlgn="base" hangingPunct="0">
              <a:spcBef>
                <a:spcPct val="0"/>
              </a:spcBef>
              <a:spcAft>
                <a:spcPct val="0"/>
              </a:spcAft>
              <a:tabLst>
                <a:tab pos="300038" algn="l"/>
              </a:tabLst>
              <a:defRPr>
                <a:solidFill>
                  <a:schemeClr val="tx1"/>
                </a:solidFill>
                <a:latin typeface="Arial" panose="020B0604020202020204" pitchFamily="34" charset="0"/>
              </a:defRPr>
            </a:lvl1pPr>
            <a:lvl2pPr eaLnBrk="0" fontAlgn="base" hangingPunct="0">
              <a:spcBef>
                <a:spcPct val="0"/>
              </a:spcBef>
              <a:spcAft>
                <a:spcPct val="0"/>
              </a:spcAft>
              <a:tabLst>
                <a:tab pos="300038" algn="l"/>
              </a:tabLst>
              <a:defRPr>
                <a:solidFill>
                  <a:schemeClr val="tx1"/>
                </a:solidFill>
                <a:latin typeface="Arial" panose="020B0604020202020204" pitchFamily="34" charset="0"/>
              </a:defRPr>
            </a:lvl2pPr>
            <a:lvl3pPr eaLnBrk="0" fontAlgn="base" hangingPunct="0">
              <a:spcBef>
                <a:spcPct val="0"/>
              </a:spcBef>
              <a:spcAft>
                <a:spcPct val="0"/>
              </a:spcAft>
              <a:tabLst>
                <a:tab pos="300038" algn="l"/>
              </a:tabLst>
              <a:defRPr>
                <a:solidFill>
                  <a:schemeClr val="tx1"/>
                </a:solidFill>
                <a:latin typeface="Arial" panose="020B0604020202020204" pitchFamily="34" charset="0"/>
              </a:defRPr>
            </a:lvl3pPr>
            <a:lvl4pPr eaLnBrk="0" fontAlgn="base" hangingPunct="0">
              <a:spcBef>
                <a:spcPct val="0"/>
              </a:spcBef>
              <a:spcAft>
                <a:spcPct val="0"/>
              </a:spcAft>
              <a:tabLst>
                <a:tab pos="300038" algn="l"/>
              </a:tabLst>
              <a:defRPr>
                <a:solidFill>
                  <a:schemeClr val="tx1"/>
                </a:solidFill>
                <a:latin typeface="Arial" panose="020B0604020202020204" pitchFamily="34" charset="0"/>
              </a:defRPr>
            </a:lvl4pPr>
            <a:lvl5pPr eaLnBrk="0" fontAlgn="base" hangingPunct="0">
              <a:spcBef>
                <a:spcPct val="0"/>
              </a:spcBef>
              <a:spcAft>
                <a:spcPct val="0"/>
              </a:spcAft>
              <a:tabLst>
                <a:tab pos="300038" algn="l"/>
              </a:tabLst>
              <a:defRPr>
                <a:solidFill>
                  <a:schemeClr val="tx1"/>
                </a:solidFill>
                <a:latin typeface="Arial" panose="020B0604020202020204" pitchFamily="34" charset="0"/>
              </a:defRPr>
            </a:lvl5pPr>
            <a:lvl6pPr eaLnBrk="0" fontAlgn="base" hangingPunct="0">
              <a:spcBef>
                <a:spcPct val="0"/>
              </a:spcBef>
              <a:spcAft>
                <a:spcPct val="0"/>
              </a:spcAft>
              <a:tabLst>
                <a:tab pos="300038" algn="l"/>
              </a:tabLst>
              <a:defRPr>
                <a:solidFill>
                  <a:schemeClr val="tx1"/>
                </a:solidFill>
                <a:latin typeface="Arial" panose="020B0604020202020204" pitchFamily="34" charset="0"/>
              </a:defRPr>
            </a:lvl6pPr>
            <a:lvl7pPr eaLnBrk="0" fontAlgn="base" hangingPunct="0">
              <a:spcBef>
                <a:spcPct val="0"/>
              </a:spcBef>
              <a:spcAft>
                <a:spcPct val="0"/>
              </a:spcAft>
              <a:tabLst>
                <a:tab pos="300038" algn="l"/>
              </a:tabLst>
              <a:defRPr>
                <a:solidFill>
                  <a:schemeClr val="tx1"/>
                </a:solidFill>
                <a:latin typeface="Arial" panose="020B0604020202020204" pitchFamily="34" charset="0"/>
              </a:defRPr>
            </a:lvl7pPr>
            <a:lvl8pPr eaLnBrk="0" fontAlgn="base" hangingPunct="0">
              <a:spcBef>
                <a:spcPct val="0"/>
              </a:spcBef>
              <a:spcAft>
                <a:spcPct val="0"/>
              </a:spcAft>
              <a:tabLst>
                <a:tab pos="300038" algn="l"/>
              </a:tabLst>
              <a:defRPr>
                <a:solidFill>
                  <a:schemeClr val="tx1"/>
                </a:solidFill>
                <a:latin typeface="Arial" panose="020B0604020202020204" pitchFamily="34" charset="0"/>
              </a:defRPr>
            </a:lvl8pPr>
            <a:lvl9pPr eaLnBrk="0" fontAlgn="base" hangingPunct="0">
              <a:spcBef>
                <a:spcPct val="0"/>
              </a:spcBef>
              <a:spcAft>
                <a:spcPct val="0"/>
              </a:spcAft>
              <a:tabLst>
                <a:tab pos="300038" algn="l"/>
              </a:tabLst>
              <a:defRPr>
                <a:solidFill>
                  <a:schemeClr val="tx1"/>
                </a:solidFill>
                <a:latin typeface="Arial" panose="020B0604020202020204" pitchFamily="34" charset="0"/>
              </a:defRPr>
            </a:lvl9pPr>
          </a:lstStyle>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4 U Pure Water Head Office are specialists in everything water.</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We Know how to:</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4 U Pure Water refill and bottling business in a retail as well as factory environment.</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Industrial water purification  Industrial Bio Plus 10 manufacturing</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High speed filling line manufacturers of all beverage and water products</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PET bottle manufacturers PET bottle blowing machine manufacturers.</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Injection moldings equipment</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4 U Pure Water HQ has adapted an inhouse manufacturing policy to bring new entrepreneurs into the market in the most sustainable manner possible.</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All components of a 4 U Pure Water business model are manufactured by us, and we therefore maintain a flexibility to be able to customize what suits the area of operation and not just a one size fits all approach.</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4 U Pure Water HQ bases all our decisions on 3 pillars, these pillars govern our everyday operations of how we can best serve our grantees. Grantees in the market must be competitive to the competition on the following:</a:t>
            </a:r>
          </a:p>
          <a:p>
            <a:pPr eaLnBrk="1" hangingPunct="1">
              <a:lnSpc>
                <a:spcPct val="90000"/>
              </a:lnSpc>
              <a:spcBef>
                <a:spcPct val="20000"/>
              </a:spcBef>
              <a:spcAft>
                <a:spcPts val="600"/>
              </a:spcAft>
              <a:buClr>
                <a:schemeClr val="tx1"/>
              </a:buClr>
              <a:buSzPct val="80000"/>
              <a:buFont typeface="Wingdings 3" panose="05040102010807070707" pitchFamily="18" charset="2"/>
              <a:buChar char=""/>
            </a:pPr>
            <a:r>
              <a:rPr lang="en-US" altLang="en-US" sz="1100" dirty="0">
                <a:solidFill>
                  <a:schemeClr val="bg2"/>
                </a:solidFill>
                <a:latin typeface="+mn-lt"/>
              </a:rPr>
              <a:t>Pillar 1 – Clean look and quality competitive.</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Pillar 2 –Price competitive</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r>
              <a:rPr lang="en-US" altLang="en-US" sz="1100" dirty="0">
                <a:solidFill>
                  <a:schemeClr val="bg2"/>
                </a:solidFill>
                <a:latin typeface="+mn-lt"/>
              </a:rPr>
              <a:t>Pillar 3 – Unique Brand competitive</a:t>
            </a:r>
          </a:p>
          <a:p>
            <a:pPr marL="0" marR="0" lvl="0" indent="0" eaLnBrk="1" fontAlgn="base" hangingPunct="1">
              <a:lnSpc>
                <a:spcPct val="90000"/>
              </a:lnSpc>
              <a:spcBef>
                <a:spcPct val="20000"/>
              </a:spcBef>
              <a:spcAft>
                <a:spcPts val="600"/>
              </a:spcAft>
              <a:buClr>
                <a:schemeClr val="tx1"/>
              </a:buClr>
              <a:buSzPct val="80000"/>
              <a:buFont typeface="Wingdings 3" panose="05040102010807070707" pitchFamily="18" charset="2"/>
              <a:buChar char=""/>
              <a:tabLst>
                <a:tab pos="300038" algn="l"/>
              </a:tabLst>
            </a:pPr>
            <a:endParaRPr kumimoji="0" lang="en-US" altLang="en-US" sz="1100" b="0" i="0" u="none" strike="noStrike" normalizeH="0" baseline="0" dirty="0">
              <a:ln>
                <a:noFill/>
              </a:ln>
              <a:solidFill>
                <a:schemeClr val="accent5">
                  <a:lumMod val="75000"/>
                </a:schemeClr>
              </a:solidFill>
              <a:latin typeface="+mn-lt"/>
            </a:endParaRPr>
          </a:p>
        </p:txBody>
      </p:sp>
      <p:pic>
        <p:nvPicPr>
          <p:cNvPr id="15" name="Picture 14" descr="Logo">
            <a:extLst>
              <a:ext uri="{FF2B5EF4-FFF2-40B4-BE49-F238E27FC236}">
                <a16:creationId xmlns:a16="http://schemas.microsoft.com/office/drawing/2014/main" id="{3E91E850-AEEE-7BD6-835F-821991035285}"/>
              </a:ext>
            </a:extLst>
          </p:cNvPr>
          <p:cNvPicPr>
            <a:picLocks noChangeAspect="1"/>
          </p:cNvPicPr>
          <p:nvPr/>
        </p:nvPicPr>
        <p:blipFill rotWithShape="1">
          <a:blip r:embed="rId3">
            <a:extLst>
              <a:ext uri="{28A0092B-C50C-407E-A947-70E740481C1C}">
                <a14:useLocalDpi xmlns:a14="http://schemas.microsoft.com/office/drawing/2010/main" val="0"/>
              </a:ext>
            </a:extLst>
          </a:blip>
          <a:srcRect l="18183" r="19897" b="-3"/>
          <a:stretch/>
        </p:blipFill>
        <p:spPr>
          <a:xfrm>
            <a:off x="8444138" y="37365"/>
            <a:ext cx="3371397" cy="4206230"/>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a:innerShdw blurRad="57150" dist="38100" dir="14460000">
              <a:prstClr val="black">
                <a:alpha val="70000"/>
              </a:prstClr>
            </a:innerShdw>
          </a:effectLst>
        </p:spPr>
      </p:pic>
      <p:grpSp>
        <p:nvGrpSpPr>
          <p:cNvPr id="32" name="Group 31">
            <a:extLst>
              <a:ext uri="{FF2B5EF4-FFF2-40B4-BE49-F238E27FC236}">
                <a16:creationId xmlns:a16="http://schemas.microsoft.com/office/drawing/2014/main" id="{77DDCDD8-143F-41FD-A4BE-4A424229FA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3" name="Straight Connector 32">
              <a:extLst>
                <a:ext uri="{FF2B5EF4-FFF2-40B4-BE49-F238E27FC236}">
                  <a16:creationId xmlns:a16="http://schemas.microsoft.com/office/drawing/2014/main" id="{097FB148-36BD-4DF5-AED7-F0EE776DC4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F69E5424-8C76-4C97-BCC8-57D9EEF390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141D80E0-0C02-40B8-ACF6-95AB990377E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491EB48E-ACE3-4132-B26B-4F49093F00B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77CE3CAA-34A8-4268-9EA2-AC393E07F29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pic>
        <p:nvPicPr>
          <p:cNvPr id="14" name="Picture 2">
            <a:extLst>
              <a:ext uri="{FF2B5EF4-FFF2-40B4-BE49-F238E27FC236}">
                <a16:creationId xmlns:a16="http://schemas.microsoft.com/office/drawing/2014/main" id="{07F5DA7B-952A-D3F5-2FBE-8C581C18FC0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21" r="1" b="462"/>
          <a:stretch/>
        </p:blipFill>
        <p:spPr bwMode="auto">
          <a:xfrm rot="19444847">
            <a:off x="6053361" y="994483"/>
            <a:ext cx="2584813" cy="631843"/>
          </a:xfrm>
          <a:prstGeom prst="rect">
            <a:avLst/>
          </a:prstGeom>
          <a:noFill/>
          <a:extLst>
            <a:ext uri="{909E8E84-426E-40DD-AFC4-6F175D3DCCD1}">
              <a14:hiddenFill xmlns:a14="http://schemas.microsoft.com/office/drawing/2010/main">
                <a:solidFill>
                  <a:srgbClr val="FFFFFF"/>
                </a:solidFill>
              </a14:hiddenFill>
            </a:ext>
          </a:extLst>
        </p:spPr>
      </p:pic>
      <p:sp>
        <p:nvSpPr>
          <p:cNvPr id="16" name="Wave 15">
            <a:extLst>
              <a:ext uri="{FF2B5EF4-FFF2-40B4-BE49-F238E27FC236}">
                <a16:creationId xmlns:a16="http://schemas.microsoft.com/office/drawing/2014/main" id="{DC9EE7D8-E9F0-78CF-4064-C9319F06D506}"/>
              </a:ext>
            </a:extLst>
          </p:cNvPr>
          <p:cNvSpPr/>
          <p:nvPr/>
        </p:nvSpPr>
        <p:spPr>
          <a:xfrm>
            <a:off x="698089" y="5242137"/>
            <a:ext cx="6567949" cy="1196493"/>
          </a:xfrm>
          <a:prstGeom prst="wav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dirty="0">
                <a:effectLst>
                  <a:outerShdw blurRad="38100" dist="38100" dir="2700000" algn="tl">
                    <a:srgbClr val="000000">
                      <a:alpha val="43137"/>
                    </a:srgbClr>
                  </a:outerShdw>
                </a:effectLst>
              </a:rPr>
              <a:t>We are passionate about pure water…</a:t>
            </a:r>
            <a:endParaRPr lang="en-ZA" dirty="0">
              <a:effectLst>
                <a:outerShdw blurRad="38100" dist="38100" dir="2700000" algn="tl">
                  <a:srgbClr val="000000">
                    <a:alpha val="43137"/>
                  </a:srgbClr>
                </a:outerShdw>
              </a:effectLst>
            </a:endParaRPr>
          </a:p>
        </p:txBody>
      </p:sp>
      <p:pic>
        <p:nvPicPr>
          <p:cNvPr id="2" name="Content Placeholder 4" descr="A group of people in a room&#10;&#10;Description automatically generated with medium confidence">
            <a:extLst>
              <a:ext uri="{FF2B5EF4-FFF2-40B4-BE49-F238E27FC236}">
                <a16:creationId xmlns:a16="http://schemas.microsoft.com/office/drawing/2014/main" id="{FFFBCC82-E7A6-D2DC-D160-6DB1C879871A}"/>
              </a:ext>
            </a:extLst>
          </p:cNvPr>
          <p:cNvPicPr>
            <a:picLocks noGrp="1" noChangeAspect="1"/>
          </p:cNvPicPr>
          <p:nvPr>
            <p:ph idx="1"/>
          </p:nvPr>
        </p:nvPicPr>
        <p:blipFill rotWithShape="1">
          <a:blip r:embed="rId5">
            <a:extLst>
              <a:ext uri="{28A0092B-C50C-407E-A947-70E740481C1C}">
                <a14:useLocalDpi xmlns:a14="http://schemas.microsoft.com/office/drawing/2010/main" val="0"/>
              </a:ext>
            </a:extLst>
          </a:blip>
          <a:srcRect l="14846" r="22146" b="-1"/>
          <a:stretch/>
        </p:blipFill>
        <p:spPr>
          <a:xfrm>
            <a:off x="8663784" y="4338318"/>
            <a:ext cx="2981858" cy="2366276"/>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
        <p:nvSpPr>
          <p:cNvPr id="5" name="Slide Number Placeholder 4">
            <a:extLst>
              <a:ext uri="{FF2B5EF4-FFF2-40B4-BE49-F238E27FC236}">
                <a16:creationId xmlns:a16="http://schemas.microsoft.com/office/drawing/2014/main" id="{4681AD5F-69A4-BD8C-8AD0-24D73BA8E9CA}"/>
              </a:ext>
            </a:extLst>
          </p:cNvPr>
          <p:cNvSpPr>
            <a:spLocks noGrp="1"/>
          </p:cNvSpPr>
          <p:nvPr>
            <p:ph type="sldNum" sz="quarter" idx="12"/>
          </p:nvPr>
        </p:nvSpPr>
        <p:spPr/>
        <p:txBody>
          <a:bodyPr/>
          <a:lstStyle/>
          <a:p>
            <a:fld id="{446103E8-EAA9-45C3-BC83-F03B8834049B}" type="slidenum">
              <a:rPr lang="en-ZA" smtClean="0"/>
              <a:t>2</a:t>
            </a:fld>
            <a:endParaRPr lang="en-ZA"/>
          </a:p>
        </p:txBody>
      </p:sp>
      <p:sp>
        <p:nvSpPr>
          <p:cNvPr id="4" name="Footer Placeholder 10">
            <a:extLst>
              <a:ext uri="{FF2B5EF4-FFF2-40B4-BE49-F238E27FC236}">
                <a16:creationId xmlns:a16="http://schemas.microsoft.com/office/drawing/2014/main" id="{94F84CB5-B318-9113-C9FB-A0A733CB1861}"/>
              </a:ext>
            </a:extLst>
          </p:cNvPr>
          <p:cNvSpPr>
            <a:spLocks noGrp="1"/>
          </p:cNvSpPr>
          <p:nvPr>
            <p:ph type="ftr" sz="quarter" idx="11"/>
          </p:nvPr>
        </p:nvSpPr>
        <p:spPr>
          <a:xfrm>
            <a:off x="7690" y="6465752"/>
            <a:ext cx="8262304"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6">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3198272055"/>
      </p:ext>
    </p:extLst>
  </p:cSld>
  <p:clrMapOvr>
    <a:masterClrMapping/>
  </p:clrMapOvr>
  <mc:AlternateContent xmlns:mc="http://schemas.openxmlformats.org/markup-compatibility/2006" xmlns:p14="http://schemas.microsoft.com/office/powerpoint/2010/main">
    <mc:Choice Requires="p14">
      <p:transition spd="slow" p14:dur="1500" advTm="13764">
        <p:split orient="vert"/>
      </p:transition>
    </mc:Choice>
    <mc:Fallback xmlns="">
      <p:transition spd="slow" advTm="13764">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D27857AB-5C64-478F-BD49-1EC1027E7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63390914-AE18-253D-F376-2E8DED28FEB5}"/>
              </a:ext>
            </a:extLst>
          </p:cNvPr>
          <p:cNvSpPr>
            <a:spLocks noGrp="1"/>
          </p:cNvSpPr>
          <p:nvPr>
            <p:ph idx="1"/>
          </p:nvPr>
        </p:nvSpPr>
        <p:spPr>
          <a:xfrm>
            <a:off x="684211" y="685800"/>
            <a:ext cx="7493137" cy="3615267"/>
          </a:xfrm>
        </p:spPr>
        <p:txBody>
          <a:bodyPr>
            <a:normAutofit/>
          </a:bodyPr>
          <a:lstStyle/>
          <a:p>
            <a:pPr marL="0" marR="0" indent="0">
              <a:spcBef>
                <a:spcPts val="0"/>
              </a:spcBef>
              <a:spcAft>
                <a:spcPts val="705"/>
              </a:spcAft>
              <a:buNone/>
            </a:pPr>
            <a:r>
              <a:rPr lang="en-ZA" dirty="0">
                <a:solidFill>
                  <a:schemeClr val="tx1"/>
                </a:solidFill>
                <a:effectLst/>
                <a:latin typeface="Calibri" panose="020F0502020204030204" pitchFamily="34" charset="0"/>
                <a:ea typeface="Calibri" panose="020F0502020204030204" pitchFamily="34" charset="0"/>
              </a:rPr>
              <a:t>Window branding . Overhead signage . branded counter with display shelves . Double door branded fridge . Some shop fitting . </a:t>
            </a:r>
            <a:r>
              <a:rPr lang="en-ZA" dirty="0">
                <a:solidFill>
                  <a:schemeClr val="tx1"/>
                </a:solidFill>
                <a:latin typeface="Calibri" panose="020F0502020204030204" pitchFamily="34" charset="0"/>
                <a:ea typeface="Calibri" panose="020F0502020204030204" pitchFamily="34" charset="0"/>
              </a:rPr>
              <a:t>IQ lite</a:t>
            </a:r>
            <a:r>
              <a:rPr lang="en-ZA" dirty="0">
                <a:solidFill>
                  <a:schemeClr val="tx1"/>
                </a:solidFill>
                <a:effectLst/>
                <a:latin typeface="Calibri" panose="020F0502020204030204" pitchFamily="34" charset="0"/>
                <a:ea typeface="Calibri" panose="020F0502020204030204" pitchFamily="34" charset="0"/>
              </a:rPr>
              <a:t> POS software . PC. Cash drawer. Scanner. 4 A0 clip frames and informational posters . 4 A0 clip frames and posters of people enjoying your water. Serving kiosk branded with energy saving downlights, Formica tops, aluminium support poles, 3 tap stainless steel tap table . Surgical grade hoses for dispensing . High quality branded  shark fin banner, pop up, X banner</a:t>
            </a:r>
          </a:p>
        </p:txBody>
      </p:sp>
      <p:pic>
        <p:nvPicPr>
          <p:cNvPr id="4" name="Picture 3" descr="Logo">
            <a:extLst>
              <a:ext uri="{FF2B5EF4-FFF2-40B4-BE49-F238E27FC236}">
                <a16:creationId xmlns:a16="http://schemas.microsoft.com/office/drawing/2014/main" id="{870D5F42-C9B4-6EE5-0CF1-046BB34E69C2}"/>
              </a:ext>
            </a:extLst>
          </p:cNvPr>
          <p:cNvPicPr>
            <a:picLocks noChangeAspect="1"/>
          </p:cNvPicPr>
          <p:nvPr/>
        </p:nvPicPr>
        <p:blipFill rotWithShape="1">
          <a:blip r:embed="rId4">
            <a:extLst>
              <a:ext uri="{28A0092B-C50C-407E-A947-70E740481C1C}">
                <a14:useLocalDpi xmlns:a14="http://schemas.microsoft.com/office/drawing/2010/main" val="0"/>
              </a:ext>
            </a:extLst>
          </a:blip>
          <a:srcRect r="-6" b="12221"/>
          <a:stretch/>
        </p:blipFill>
        <p:spPr>
          <a:xfrm>
            <a:off x="8820608" y="10"/>
            <a:ext cx="3371397" cy="2285990"/>
          </a:xfrm>
          <a:prstGeom prst="rect">
            <a:avLst/>
          </a:prstGeom>
          <a:effectLst>
            <a:innerShdw blurRad="57150" dist="38100" dir="14460000">
              <a:prstClr val="black">
                <a:alpha val="70000"/>
              </a:prstClr>
            </a:innerShdw>
          </a:effectLst>
        </p:spPr>
      </p:pic>
      <p:pic>
        <p:nvPicPr>
          <p:cNvPr id="10" name="Picture 9" descr="A picture containing text, indoor, wall, several&#10;&#10;Description automatically generated">
            <a:extLst>
              <a:ext uri="{FF2B5EF4-FFF2-40B4-BE49-F238E27FC236}">
                <a16:creationId xmlns:a16="http://schemas.microsoft.com/office/drawing/2014/main" id="{E2DE7EC5-2B43-49C4-BDBB-7C4E781EA4A1}"/>
              </a:ext>
            </a:extLst>
          </p:cNvPr>
          <p:cNvPicPr>
            <a:picLocks noChangeAspect="1"/>
          </p:cNvPicPr>
          <p:nvPr/>
        </p:nvPicPr>
        <p:blipFill rotWithShape="1">
          <a:blip r:embed="rId5">
            <a:extLst>
              <a:ext uri="{28A0092B-C50C-407E-A947-70E740481C1C}">
                <a14:useLocalDpi xmlns:a14="http://schemas.microsoft.com/office/drawing/2010/main" val="0"/>
              </a:ext>
            </a:extLst>
          </a:blip>
          <a:srcRect t="19300" r="-1" b="29886"/>
          <a:stretch/>
        </p:blipFill>
        <p:spPr>
          <a:xfrm>
            <a:off x="8805515" y="2513011"/>
            <a:ext cx="3374136" cy="2067456"/>
          </a:xfrm>
          <a:prstGeom prst="rect">
            <a:avLst/>
          </a:prstGeom>
          <a:effectLst>
            <a:innerShdw blurRad="57150" dist="38100" dir="14460000">
              <a:prstClr val="black">
                <a:alpha val="70000"/>
              </a:prstClr>
            </a:innerShdw>
          </a:effectLst>
        </p:spPr>
      </p:pic>
      <p:pic>
        <p:nvPicPr>
          <p:cNvPr id="7" name="Picture 6" descr="A picture containing text, indoor, wall, several&#10;&#10;Description automatically generated">
            <a:extLst>
              <a:ext uri="{FF2B5EF4-FFF2-40B4-BE49-F238E27FC236}">
                <a16:creationId xmlns:a16="http://schemas.microsoft.com/office/drawing/2014/main" id="{E6A75444-73C2-44E9-A4E7-89C10E6DF285}"/>
              </a:ext>
            </a:extLst>
          </p:cNvPr>
          <p:cNvPicPr>
            <a:picLocks noChangeAspect="1"/>
          </p:cNvPicPr>
          <p:nvPr/>
        </p:nvPicPr>
        <p:blipFill rotWithShape="1">
          <a:blip r:embed="rId6">
            <a:extLst>
              <a:ext uri="{28A0092B-C50C-407E-A947-70E740481C1C}">
                <a14:useLocalDpi xmlns:a14="http://schemas.microsoft.com/office/drawing/2010/main" val="0"/>
              </a:ext>
            </a:extLst>
          </a:blip>
          <a:srcRect t="1425" r="-4" b="8237"/>
          <a:stretch/>
        </p:blipFill>
        <p:spPr>
          <a:xfrm>
            <a:off x="8820608" y="4543865"/>
            <a:ext cx="3374136" cy="2058989"/>
          </a:xfrm>
          <a:prstGeom prst="rect">
            <a:avLst/>
          </a:prstGeom>
          <a:effectLst>
            <a:innerShdw blurRad="57150" dist="38100" dir="14460000">
              <a:prstClr val="black">
                <a:alpha val="70000"/>
              </a:prstClr>
            </a:innerShdw>
          </a:effectLst>
        </p:spPr>
      </p:pic>
      <p:grpSp>
        <p:nvGrpSpPr>
          <p:cNvPr id="47" name="Group 46">
            <a:extLst>
              <a:ext uri="{FF2B5EF4-FFF2-40B4-BE49-F238E27FC236}">
                <a16:creationId xmlns:a16="http://schemas.microsoft.com/office/drawing/2014/main" id="{CEADF8F3-D88B-4555-B8AD-0E96517F51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48" name="Straight Connector 47">
              <a:extLst>
                <a:ext uri="{FF2B5EF4-FFF2-40B4-BE49-F238E27FC236}">
                  <a16:creationId xmlns:a16="http://schemas.microsoft.com/office/drawing/2014/main" id="{C243CBE4-1A6F-4A1C-B50E-098B3F00F8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DC5EDD36-83D9-44FF-A588-70F632704D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84670CEA-BCEE-40D4-B4ED-422F521EC6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38733E84-20B1-4379-9B15-F7F6B873083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DF48BB4C-60B2-4DB2-B9F9-9ECF6BB85F3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5" name="Flowchart: Punched Tape 4">
            <a:extLst>
              <a:ext uri="{FF2B5EF4-FFF2-40B4-BE49-F238E27FC236}">
                <a16:creationId xmlns:a16="http://schemas.microsoft.com/office/drawing/2014/main" id="{B6325629-AEFB-74B1-4D86-6E312F015F72}"/>
              </a:ext>
            </a:extLst>
          </p:cNvPr>
          <p:cNvSpPr/>
          <p:nvPr/>
        </p:nvSpPr>
        <p:spPr>
          <a:xfrm>
            <a:off x="580103" y="4375355"/>
            <a:ext cx="4139381" cy="1563329"/>
          </a:xfrm>
          <a:prstGeom prst="flowChartPunchedTap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effectLst/>
                <a:latin typeface="Open Sans" panose="020B0606030504020204" pitchFamily="34" charset="0"/>
                <a:ea typeface="Times New Roman" panose="02020603050405020304" pitchFamily="18" charset="0"/>
                <a:cs typeface="Times New Roman" panose="02020603050405020304" pitchFamily="18" charset="0"/>
              </a:rPr>
              <a:t>Front of Shop</a:t>
            </a:r>
            <a:endParaRPr lang="en-ZA"/>
          </a:p>
        </p:txBody>
      </p:sp>
      <p:pic>
        <p:nvPicPr>
          <p:cNvPr id="6" name="Content Placeholder 5">
            <a:extLst>
              <a:ext uri="{FF2B5EF4-FFF2-40B4-BE49-F238E27FC236}">
                <a16:creationId xmlns:a16="http://schemas.microsoft.com/office/drawing/2014/main" id="{89546DB0-3F9C-ADFE-8383-AC9330FDAD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81303" y="4098310"/>
            <a:ext cx="3622222" cy="2467942"/>
          </a:xfrm>
          <a:prstGeom prst="rect">
            <a:avLst/>
          </a:prstGeom>
        </p:spPr>
      </p:pic>
      <p:sp>
        <p:nvSpPr>
          <p:cNvPr id="3" name="Slide Number Placeholder 2">
            <a:extLst>
              <a:ext uri="{FF2B5EF4-FFF2-40B4-BE49-F238E27FC236}">
                <a16:creationId xmlns:a16="http://schemas.microsoft.com/office/drawing/2014/main" id="{3CC51F84-DF47-FB4E-ABA2-CF894EAF91ED}"/>
              </a:ext>
            </a:extLst>
          </p:cNvPr>
          <p:cNvSpPr>
            <a:spLocks noGrp="1"/>
          </p:cNvSpPr>
          <p:nvPr>
            <p:ph type="sldNum" sz="quarter" idx="12"/>
          </p:nvPr>
        </p:nvSpPr>
        <p:spPr/>
        <p:txBody>
          <a:bodyPr/>
          <a:lstStyle/>
          <a:p>
            <a:fld id="{446103E8-EAA9-45C3-BC83-F03B8834049B}" type="slidenum">
              <a:rPr lang="en-ZA" smtClean="0"/>
              <a:t>3</a:t>
            </a:fld>
            <a:endParaRPr lang="en-ZA"/>
          </a:p>
        </p:txBody>
      </p:sp>
      <p:sp>
        <p:nvSpPr>
          <p:cNvPr id="2" name="Footer Placeholder 10">
            <a:extLst>
              <a:ext uri="{FF2B5EF4-FFF2-40B4-BE49-F238E27FC236}">
                <a16:creationId xmlns:a16="http://schemas.microsoft.com/office/drawing/2014/main" id="{5B87C282-DF4D-2C7F-57E8-49816C2EFE87}"/>
              </a:ext>
            </a:extLst>
          </p:cNvPr>
          <p:cNvSpPr>
            <a:spLocks noGrp="1"/>
          </p:cNvSpPr>
          <p:nvPr>
            <p:ph type="ftr" sz="quarter" idx="11"/>
          </p:nvPr>
        </p:nvSpPr>
        <p:spPr>
          <a:xfrm>
            <a:off x="-2744" y="6503746"/>
            <a:ext cx="7081970"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8">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3100822703"/>
      </p:ext>
    </p:extLst>
  </p:cSld>
  <p:clrMapOvr>
    <a:masterClrMapping/>
  </p:clrMapOvr>
  <mc:AlternateContent xmlns:mc="http://schemas.openxmlformats.org/markup-compatibility/2006" xmlns:p14="http://schemas.microsoft.com/office/powerpoint/2010/main">
    <mc:Choice Requires="p14">
      <p:transition spd="slow" p14:dur="1500" advTm="13764">
        <p:split orient="vert"/>
      </p:transition>
    </mc:Choice>
    <mc:Fallback xmlns="">
      <p:transition spd="slow" advTm="13764">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1ED2AE-3785-CBC6-7206-8FCE34C2A7D5}"/>
              </a:ext>
            </a:extLst>
          </p:cNvPr>
          <p:cNvPicPr>
            <a:picLocks noChangeAspect="1"/>
          </p:cNvPicPr>
          <p:nvPr/>
        </p:nvPicPr>
        <p:blipFill rotWithShape="1">
          <a:blip r:embed="rId3">
            <a:grayscl/>
          </a:blip>
          <a:srcRect l="3555" r="1" b="1"/>
          <a:stretch/>
        </p:blipFill>
        <p:spPr>
          <a:xfrm>
            <a:off x="-12700" y="10"/>
            <a:ext cx="12192000" cy="6857990"/>
          </a:xfrm>
          <a:prstGeom prst="rect">
            <a:avLst/>
          </a:prstGeom>
          <a:effectLst>
            <a:glow rad="101600">
              <a:schemeClr val="accent1">
                <a:satMod val="175000"/>
                <a:alpha val="40000"/>
              </a:schemeClr>
            </a:glow>
          </a:effectLst>
        </p:spPr>
      </p:pic>
      <p:sp>
        <p:nvSpPr>
          <p:cNvPr id="41" name="Rectangle 25">
            <a:extLst>
              <a:ext uri="{FF2B5EF4-FFF2-40B4-BE49-F238E27FC236}">
                <a16:creationId xmlns:a16="http://schemas.microsoft.com/office/drawing/2014/main" id="{8735A508-2662-409F-B5A3-AEA22CE92A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Snip Single Corner Rectangle 17">
            <a:extLst>
              <a:ext uri="{FF2B5EF4-FFF2-40B4-BE49-F238E27FC236}">
                <a16:creationId xmlns:a16="http://schemas.microsoft.com/office/drawing/2014/main" id="{CB8B592B-E5AA-4055-8CB3-6AEDB35AD4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12188825" cy="6857999"/>
          </a:xfrm>
          <a:prstGeom prst="snip1Rect">
            <a:avLst>
              <a:gd name="adj" fmla="val 38352"/>
            </a:avLst>
          </a:prstGeom>
          <a:gradFill>
            <a:gsLst>
              <a:gs pos="10000">
                <a:schemeClr val="dk2">
                  <a:tint val="97000"/>
                  <a:hueMod val="92000"/>
                  <a:satMod val="169000"/>
                  <a:lumMod val="164000"/>
                  <a:alpha val="70000"/>
                </a:schemeClr>
              </a:gs>
              <a:gs pos="100000">
                <a:schemeClr val="dk2">
                  <a:shade val="96000"/>
                  <a:satMod val="120000"/>
                  <a:lumMod val="90000"/>
                  <a:alpha val="80000"/>
                </a:schemeClr>
              </a:gs>
            </a:gsLst>
          </a:gradFill>
          <a:ln>
            <a:noFill/>
          </a:ln>
          <a:effectLst/>
        </p:spPr>
        <p:style>
          <a:lnRef idx="2">
            <a:schemeClr val="accent1">
              <a:shade val="50000"/>
            </a:schemeClr>
          </a:lnRef>
          <a:fillRef idx="1002">
            <a:schemeClr val="dk2"/>
          </a:fillRef>
          <a:effectRef idx="0">
            <a:schemeClr val="accent1"/>
          </a:effectRef>
          <a:fontRef idx="minor">
            <a:schemeClr val="lt1"/>
          </a:fontRef>
        </p:style>
        <p:txBody>
          <a:bodyPr wrap="square" rtlCol="0" anchor="ctr">
            <a:noAutofit/>
          </a:bodyPr>
          <a:lstStyle/>
          <a:p>
            <a:pPr algn="ctr"/>
            <a:endParaRPr lang="en-US"/>
          </a:p>
        </p:txBody>
      </p:sp>
      <p:sp>
        <p:nvSpPr>
          <p:cNvPr id="9" name="Content Placeholder 8">
            <a:extLst>
              <a:ext uri="{FF2B5EF4-FFF2-40B4-BE49-F238E27FC236}">
                <a16:creationId xmlns:a16="http://schemas.microsoft.com/office/drawing/2014/main" id="{63390914-AE18-253D-F376-2E8DED28FEB5}"/>
              </a:ext>
            </a:extLst>
          </p:cNvPr>
          <p:cNvSpPr>
            <a:spLocks noGrp="1"/>
          </p:cNvSpPr>
          <p:nvPr>
            <p:ph idx="1"/>
          </p:nvPr>
        </p:nvSpPr>
        <p:spPr>
          <a:xfrm>
            <a:off x="684212" y="685800"/>
            <a:ext cx="8534400" cy="3615267"/>
          </a:xfrm>
        </p:spPr>
        <p:txBody>
          <a:bodyPr>
            <a:normAutofit/>
          </a:bodyPr>
          <a:lstStyle/>
          <a:p>
            <a:pPr>
              <a:lnSpc>
                <a:spcPct val="90000"/>
              </a:lnSpc>
            </a:pPr>
            <a:r>
              <a:rPr lang="en-US" sz="1700" dirty="0">
                <a:solidFill>
                  <a:schemeClr val="tx1"/>
                </a:solidFill>
                <a:latin typeface="Open Sans" panose="020B0606030504020204" pitchFamily="34" charset="0"/>
                <a:cs typeface="Open Sans" panose="020B0606030504020204" pitchFamily="34" charset="0"/>
              </a:rPr>
              <a:t>The 4 U Pure Water Standard shop offers a complete package with the standard of excellence. </a:t>
            </a:r>
          </a:p>
          <a:p>
            <a:pPr>
              <a:lnSpc>
                <a:spcPct val="90000"/>
              </a:lnSpc>
            </a:pPr>
            <a:r>
              <a:rPr lang="en-US" sz="1700" dirty="0">
                <a:solidFill>
                  <a:schemeClr val="tx1"/>
                </a:solidFill>
                <a:latin typeface="Open Sans" panose="020B0606030504020204" pitchFamily="34" charset="0"/>
                <a:cs typeface="Open Sans" panose="020B0606030504020204" pitchFamily="34" charset="0"/>
              </a:rPr>
              <a:t> This is our top of the range, fully fitted water shop that offers the client a beautiful environment to shop and the franchisee the ultimate environment to render quality service. </a:t>
            </a:r>
          </a:p>
          <a:p>
            <a:pPr>
              <a:lnSpc>
                <a:spcPct val="90000"/>
              </a:lnSpc>
            </a:pPr>
            <a:r>
              <a:rPr lang="en-US" sz="1700" dirty="0">
                <a:solidFill>
                  <a:schemeClr val="tx1"/>
                </a:solidFill>
                <a:latin typeface="Open Sans" panose="020B0606030504020204" pitchFamily="34" charset="0"/>
                <a:cs typeface="Open Sans" panose="020B0606030504020204" pitchFamily="34" charset="0"/>
              </a:rPr>
              <a:t>The Standard Shop also projects our trendy brand in a modern designed shop fit and state of the art purification plant.</a:t>
            </a:r>
            <a:r>
              <a:rPr lang="en-ZA" sz="1700" dirty="0">
                <a:solidFill>
                  <a:schemeClr val="tx1"/>
                </a:solidFill>
                <a:latin typeface="Open Sans" panose="020B0606030504020204" pitchFamily="34" charset="0"/>
                <a:cs typeface="Open Sans" panose="020B0606030504020204" pitchFamily="34" charset="0"/>
              </a:rPr>
              <a:t> 4000 Reverse Osmosis plant  Water softeners with auto circulation heads . Prefiltration with carbon . Mineral reintroduction cartridges . Pressure pumps with pump controller . 3 stage air dryer . Storage tanks 1 x 1000L . Electrical distribution board with soft start electrical components . All solenoids . wiring , fitting and installation . Second 3 tap dispensing table with surgical grade hoses . Wrapping station for case wrapping </a:t>
            </a:r>
          </a:p>
          <a:p>
            <a:pPr marL="0" indent="0">
              <a:lnSpc>
                <a:spcPct val="90000"/>
              </a:lnSpc>
              <a:buNone/>
            </a:pPr>
            <a:endParaRPr lang="en-ZA" sz="1700" dirty="0">
              <a:solidFill>
                <a:schemeClr val="tx1"/>
              </a:solidFill>
              <a:effectLst/>
              <a:latin typeface="Calibri" panose="020F0502020204030204" pitchFamily="34" charset="0"/>
              <a:ea typeface="Calibri" panose="020F0502020204030204" pitchFamily="34" charset="0"/>
            </a:endParaRPr>
          </a:p>
        </p:txBody>
      </p:sp>
      <p:grpSp>
        <p:nvGrpSpPr>
          <p:cNvPr id="30" name="Group 29">
            <a:extLst>
              <a:ext uri="{FF2B5EF4-FFF2-40B4-BE49-F238E27FC236}">
                <a16:creationId xmlns:a16="http://schemas.microsoft.com/office/drawing/2014/main" id="{6E8443E6-406A-4E9D-BBDF-18D82C7E57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97444" y="2963333"/>
            <a:ext cx="2981858" cy="3208867"/>
            <a:chOff x="9206969" y="2963333"/>
            <a:chExt cx="2981858" cy="3208867"/>
          </a:xfrm>
        </p:grpSpPr>
        <p:cxnSp>
          <p:nvCxnSpPr>
            <p:cNvPr id="31" name="Straight Connector 30">
              <a:extLst>
                <a:ext uri="{FF2B5EF4-FFF2-40B4-BE49-F238E27FC236}">
                  <a16:creationId xmlns:a16="http://schemas.microsoft.com/office/drawing/2014/main" id="{31BA182A-2104-4C55-A000-6A17CB398C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E7FCCA59-6939-4760-9F82-2FC2E686F5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0FB56C56-4387-44BD-B03A-5191625A5E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B2F6CE9C-E697-4BCF-9715-53021444C4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25D51363-57A9-46E1-8441-64EAF401C3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1" name="Diagonal Stripe 10">
            <a:extLst>
              <a:ext uri="{FF2B5EF4-FFF2-40B4-BE49-F238E27FC236}">
                <a16:creationId xmlns:a16="http://schemas.microsoft.com/office/drawing/2014/main" id="{108993DA-5A45-66EC-1D01-5D42B4B52587}"/>
              </a:ext>
            </a:extLst>
          </p:cNvPr>
          <p:cNvSpPr/>
          <p:nvPr/>
        </p:nvSpPr>
        <p:spPr>
          <a:xfrm>
            <a:off x="245807" y="5427406"/>
            <a:ext cx="7443019" cy="816077"/>
          </a:xfrm>
          <a:prstGeom prst="diagStri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Open Sans" panose="020B0606030504020204" pitchFamily="34" charset="0"/>
                <a:ea typeface="Times New Roman" panose="02020603050405020304" pitchFamily="18" charset="0"/>
                <a:cs typeface="Times New Roman" panose="02020603050405020304" pitchFamily="18" charset="0"/>
              </a:rPr>
              <a:t>Back</a:t>
            </a:r>
            <a:r>
              <a:rPr lang="en-US">
                <a:effectLst/>
                <a:latin typeface="Open Sans" panose="020B0606030504020204" pitchFamily="34" charset="0"/>
                <a:ea typeface="Times New Roman" panose="02020603050405020304" pitchFamily="18" charset="0"/>
                <a:cs typeface="Times New Roman" panose="02020603050405020304" pitchFamily="18" charset="0"/>
              </a:rPr>
              <a:t> of Shop</a:t>
            </a:r>
            <a:endParaRPr lang="en-ZA">
              <a:solidFill>
                <a:schemeClr val="tx1"/>
              </a:solidFill>
            </a:endParaRPr>
          </a:p>
        </p:txBody>
      </p:sp>
      <p:sp>
        <p:nvSpPr>
          <p:cNvPr id="3" name="Slide Number Placeholder 2">
            <a:extLst>
              <a:ext uri="{FF2B5EF4-FFF2-40B4-BE49-F238E27FC236}">
                <a16:creationId xmlns:a16="http://schemas.microsoft.com/office/drawing/2014/main" id="{E1DAD6CE-1779-3F18-C238-747E57D7688C}"/>
              </a:ext>
            </a:extLst>
          </p:cNvPr>
          <p:cNvSpPr>
            <a:spLocks noGrp="1"/>
          </p:cNvSpPr>
          <p:nvPr>
            <p:ph type="sldNum" sz="quarter" idx="12"/>
          </p:nvPr>
        </p:nvSpPr>
        <p:spPr/>
        <p:txBody>
          <a:bodyPr/>
          <a:lstStyle/>
          <a:p>
            <a:fld id="{446103E8-EAA9-45C3-BC83-F03B8834049B}" type="slidenum">
              <a:rPr lang="en-ZA" smtClean="0"/>
              <a:t>4</a:t>
            </a:fld>
            <a:endParaRPr lang="en-ZA"/>
          </a:p>
        </p:txBody>
      </p:sp>
      <p:sp>
        <p:nvSpPr>
          <p:cNvPr id="2" name="Footer Placeholder 10">
            <a:extLst>
              <a:ext uri="{FF2B5EF4-FFF2-40B4-BE49-F238E27FC236}">
                <a16:creationId xmlns:a16="http://schemas.microsoft.com/office/drawing/2014/main" id="{059FB6EA-885D-24EB-4915-BFB2B606FC0C}"/>
              </a:ext>
            </a:extLst>
          </p:cNvPr>
          <p:cNvSpPr txBox="1">
            <a:spLocks/>
          </p:cNvSpPr>
          <p:nvPr/>
        </p:nvSpPr>
        <p:spPr>
          <a:xfrm>
            <a:off x="1510972" y="6492875"/>
            <a:ext cx="8577776" cy="365125"/>
          </a:xfrm>
          <a:prstGeom prst="rect">
            <a:avLst/>
          </a:prstGeo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vert="horz" lIns="91440" tIns="45720" rIns="91440" bIns="45720" rtlCol="0" anchor="t"/>
          <a:lstStyle>
            <a:defPPr>
              <a:defRPr lang="en-US"/>
            </a:defPPr>
            <a:lvl1pPr marL="0" algn="l" defTabSz="457200" rtl="0" eaLnBrk="1" latinLnBrk="0" hangingPunct="1">
              <a:defRPr sz="1000" b="0" i="0" kern="1200">
                <a:solidFill>
                  <a:schemeClr val="bg2">
                    <a:lumMod val="50000"/>
                  </a:schemeClr>
                </a:solidFill>
                <a:effectLst/>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ZA">
                <a:solidFill>
                  <a:schemeClr val="tx1"/>
                </a:solidFill>
              </a:rPr>
              <a:t>Facebook/4upurewater, 4upurewater.co.za, Instagram - 4u_purewater </a:t>
            </a:r>
            <a:r>
              <a:rPr lang="en-ZA">
                <a:solidFill>
                  <a:schemeClr val="tx1"/>
                </a:solidFill>
                <a:hlinkClick r:id="rId4">
                  <a:extLst>
                    <a:ext uri="{A12FA001-AC4F-418D-AE19-62706E023703}">
                      <ahyp:hlinkClr xmlns:ahyp="http://schemas.microsoft.com/office/drawing/2018/hyperlinkcolor" val="tx"/>
                    </a:ext>
                  </a:extLst>
                </a:hlinkClick>
              </a:rPr>
              <a:t>4upurewater@gmail.com</a:t>
            </a:r>
            <a:r>
              <a:rPr lang="en-ZA">
                <a:solidFill>
                  <a:schemeClr val="tx1"/>
                </a:solidFill>
              </a:rPr>
              <a:t>  0823528013</a:t>
            </a:r>
            <a:endParaRPr lang="en-ZA" dirty="0">
              <a:solidFill>
                <a:schemeClr val="tx1"/>
              </a:solidFill>
            </a:endParaRPr>
          </a:p>
        </p:txBody>
      </p:sp>
    </p:spTree>
    <p:extLst>
      <p:ext uri="{BB962C8B-B14F-4D97-AF65-F5344CB8AC3E}">
        <p14:creationId xmlns:p14="http://schemas.microsoft.com/office/powerpoint/2010/main" val="258333964"/>
      </p:ext>
    </p:extLst>
  </p:cSld>
  <p:clrMapOvr>
    <a:masterClrMapping/>
  </p:clrMapOvr>
  <mc:AlternateContent xmlns:mc="http://schemas.openxmlformats.org/markup-compatibility/2006" xmlns:p14="http://schemas.microsoft.com/office/powerpoint/2010/main">
    <mc:Choice Requires="p14">
      <p:transition spd="slow" p14:dur="1500" advTm="13764">
        <p:split orient="vert"/>
      </p:transition>
    </mc:Choice>
    <mc:Fallback xmlns="">
      <p:transition spd="slow" advTm="13764">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048A6F-1929-AB64-4F8C-46A038DEC825}"/>
              </a:ext>
            </a:extLst>
          </p:cNvPr>
          <p:cNvSpPr/>
          <p:nvPr/>
        </p:nvSpPr>
        <p:spPr>
          <a:xfrm>
            <a:off x="4544008" y="3816220"/>
            <a:ext cx="989045" cy="1427584"/>
          </a:xfrm>
          <a:prstGeom prst="rect">
            <a:avLst/>
          </a:prstGeom>
          <a:solidFill>
            <a:schemeClr val="bg2">
              <a:lumMod val="60000"/>
              <a:lumOff val="40000"/>
            </a:schemeClr>
          </a:solid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3" name="Scroll: Horizontal 2">
            <a:extLst>
              <a:ext uri="{FF2B5EF4-FFF2-40B4-BE49-F238E27FC236}">
                <a16:creationId xmlns:a16="http://schemas.microsoft.com/office/drawing/2014/main" id="{DA7A8D69-7177-CB55-84DB-D048E19399F6}"/>
              </a:ext>
            </a:extLst>
          </p:cNvPr>
          <p:cNvSpPr/>
          <p:nvPr/>
        </p:nvSpPr>
        <p:spPr>
          <a:xfrm>
            <a:off x="2534478" y="15509"/>
            <a:ext cx="7245626" cy="1266326"/>
          </a:xfrm>
          <a:prstGeom prst="horizontalScroll">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Your plant layout</a:t>
            </a:r>
          </a:p>
        </p:txBody>
      </p:sp>
      <p:pic>
        <p:nvPicPr>
          <p:cNvPr id="4" name="Picture 3" descr="Logo">
            <a:extLst>
              <a:ext uri="{FF2B5EF4-FFF2-40B4-BE49-F238E27FC236}">
                <a16:creationId xmlns:a16="http://schemas.microsoft.com/office/drawing/2014/main" id="{3AFB5212-3813-2030-A7DB-A07AD60C7937}"/>
              </a:ext>
            </a:extLst>
          </p:cNvPr>
          <p:cNvPicPr>
            <a:picLocks noChangeAspect="1"/>
          </p:cNvPicPr>
          <p:nvPr/>
        </p:nvPicPr>
        <p:blipFill rotWithShape="1">
          <a:blip r:embed="rId3">
            <a:extLst>
              <a:ext uri="{28A0092B-C50C-407E-A947-70E740481C1C}">
                <a14:useLocalDpi xmlns:a14="http://schemas.microsoft.com/office/drawing/2010/main" val="0"/>
              </a:ext>
            </a:extLst>
          </a:blip>
          <a:srcRect l="18183" r="19897" b="-3"/>
          <a:stretch/>
        </p:blipFill>
        <p:spPr>
          <a:xfrm>
            <a:off x="8996516" y="1527888"/>
            <a:ext cx="2449295" cy="3055796"/>
          </a:xfrm>
          <a:prstGeom prst="rect">
            <a:avLst/>
          </a:prstGeom>
          <a:effectLst>
            <a:glow rad="63500">
              <a:schemeClr val="accent1">
                <a:satMod val="175000"/>
                <a:alpha val="40000"/>
              </a:schemeClr>
            </a:glow>
            <a:innerShdw blurRad="57150" dist="38100" dir="14460000">
              <a:prstClr val="black">
                <a:alpha val="70000"/>
              </a:prstClr>
            </a:innerShdw>
          </a:effectLst>
        </p:spPr>
      </p:pic>
      <p:pic>
        <p:nvPicPr>
          <p:cNvPr id="13" name="Content Placeholder 12" descr="A picture containing text, indoor, items, different&#10;&#10;Description automatically generated">
            <a:extLst>
              <a:ext uri="{FF2B5EF4-FFF2-40B4-BE49-F238E27FC236}">
                <a16:creationId xmlns:a16="http://schemas.microsoft.com/office/drawing/2014/main" id="{F373EED0-E095-52AD-233C-E13011BC7795}"/>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746189" y="1281835"/>
            <a:ext cx="6785321" cy="5030675"/>
          </a:xfrm>
        </p:spPr>
      </p:pic>
      <p:sp>
        <p:nvSpPr>
          <p:cNvPr id="6" name="Slide Number Placeholder 5">
            <a:extLst>
              <a:ext uri="{FF2B5EF4-FFF2-40B4-BE49-F238E27FC236}">
                <a16:creationId xmlns:a16="http://schemas.microsoft.com/office/drawing/2014/main" id="{8816C1AD-8FB5-751A-A0D7-2E4932EE1CA6}"/>
              </a:ext>
            </a:extLst>
          </p:cNvPr>
          <p:cNvSpPr>
            <a:spLocks noGrp="1"/>
          </p:cNvSpPr>
          <p:nvPr>
            <p:ph type="sldNum" sz="quarter" idx="12"/>
          </p:nvPr>
        </p:nvSpPr>
        <p:spPr/>
        <p:txBody>
          <a:bodyPr/>
          <a:lstStyle/>
          <a:p>
            <a:fld id="{446103E8-EAA9-45C3-BC83-F03B8834049B}" type="slidenum">
              <a:rPr lang="en-ZA" smtClean="0"/>
              <a:t>5</a:t>
            </a:fld>
            <a:endParaRPr lang="en-ZA"/>
          </a:p>
        </p:txBody>
      </p:sp>
      <p:sp>
        <p:nvSpPr>
          <p:cNvPr id="5" name="Footer Placeholder 10">
            <a:extLst>
              <a:ext uri="{FF2B5EF4-FFF2-40B4-BE49-F238E27FC236}">
                <a16:creationId xmlns:a16="http://schemas.microsoft.com/office/drawing/2014/main" id="{C1EF4594-AD1E-8C01-FC94-DA60BB54D33F}"/>
              </a:ext>
            </a:extLst>
          </p:cNvPr>
          <p:cNvSpPr>
            <a:spLocks noGrp="1"/>
          </p:cNvSpPr>
          <p:nvPr>
            <p:ph type="ftr" sz="quarter" idx="11"/>
          </p:nvPr>
        </p:nvSpPr>
        <p:spPr>
          <a:xfrm>
            <a:off x="1057837" y="6444780"/>
            <a:ext cx="8577776"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5">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1604489264"/>
      </p:ext>
    </p:extLst>
  </p:cSld>
  <p:clrMapOvr>
    <a:masterClrMapping/>
  </p:clrMapOvr>
  <mc:AlternateContent xmlns:mc="http://schemas.openxmlformats.org/markup-compatibility/2006" xmlns:p14="http://schemas.microsoft.com/office/powerpoint/2010/main">
    <mc:Choice Requires="p14">
      <p:transition spd="slow" p14:dur="800" advTm="4624">
        <p:circle/>
      </p:transition>
    </mc:Choice>
    <mc:Fallback xmlns="">
      <p:transition spd="slow" advTm="4624">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Ribbon: Tilted Down 21">
            <a:extLst>
              <a:ext uri="{FF2B5EF4-FFF2-40B4-BE49-F238E27FC236}">
                <a16:creationId xmlns:a16="http://schemas.microsoft.com/office/drawing/2014/main" id="{3D408071-15AE-577D-15E7-D1AAB4342466}"/>
              </a:ext>
            </a:extLst>
          </p:cNvPr>
          <p:cNvSpPr/>
          <p:nvPr/>
        </p:nvSpPr>
        <p:spPr>
          <a:xfrm>
            <a:off x="1115321" y="448922"/>
            <a:ext cx="10050118" cy="1324091"/>
          </a:xfrm>
          <a:prstGeom prst="ribbon">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b="1">
                <a:solidFill>
                  <a:srgbClr val="FFFFFF"/>
                </a:solidFill>
                <a:latin typeface="Arial" panose="020B0604020202020204" pitchFamily="34" charset="0"/>
              </a:rPr>
              <a:t>B</a:t>
            </a:r>
            <a:r>
              <a:rPr lang="en-ZA" sz="1800" b="1" i="0" u="none" strike="noStrike" baseline="0">
                <a:solidFill>
                  <a:srgbClr val="FFFFFF"/>
                </a:solidFill>
                <a:latin typeface="Arial" panose="020B0604020202020204" pitchFamily="34" charset="0"/>
              </a:rPr>
              <a:t>y adding the following Increase your business income</a:t>
            </a:r>
            <a:endParaRPr lang="en-ZA" dirty="0"/>
          </a:p>
        </p:txBody>
      </p:sp>
      <p:graphicFrame>
        <p:nvGraphicFramePr>
          <p:cNvPr id="23" name="Table 22">
            <a:extLst>
              <a:ext uri="{FF2B5EF4-FFF2-40B4-BE49-F238E27FC236}">
                <a16:creationId xmlns:a16="http://schemas.microsoft.com/office/drawing/2014/main" id="{FA39CD33-1D46-06A0-FB03-2607F99DA612}"/>
              </a:ext>
            </a:extLst>
          </p:cNvPr>
          <p:cNvGraphicFramePr>
            <a:graphicFrameLocks noGrp="1"/>
          </p:cNvGraphicFramePr>
          <p:nvPr>
            <p:extLst>
              <p:ext uri="{D42A27DB-BD31-4B8C-83A1-F6EECF244321}">
                <p14:modId xmlns:p14="http://schemas.microsoft.com/office/powerpoint/2010/main" val="4161555218"/>
              </p:ext>
            </p:extLst>
          </p:nvPr>
        </p:nvGraphicFramePr>
        <p:xfrm>
          <a:off x="748307" y="3543240"/>
          <a:ext cx="10784145" cy="1878096"/>
        </p:xfrm>
        <a:graphic>
          <a:graphicData uri="http://schemas.openxmlformats.org/drawingml/2006/table">
            <a:tbl>
              <a:tblPr firstRow="1" bandRow="1">
                <a:tableStyleId>{5C22544A-7EE6-4342-B048-85BDC9FD1C3A}</a:tableStyleId>
              </a:tblPr>
              <a:tblGrid>
                <a:gridCol w="2190310">
                  <a:extLst>
                    <a:ext uri="{9D8B030D-6E8A-4147-A177-3AD203B41FA5}">
                      <a16:colId xmlns:a16="http://schemas.microsoft.com/office/drawing/2014/main" val="2884476878"/>
                    </a:ext>
                  </a:extLst>
                </a:gridCol>
                <a:gridCol w="2539087">
                  <a:extLst>
                    <a:ext uri="{9D8B030D-6E8A-4147-A177-3AD203B41FA5}">
                      <a16:colId xmlns:a16="http://schemas.microsoft.com/office/drawing/2014/main" val="4119188995"/>
                    </a:ext>
                  </a:extLst>
                </a:gridCol>
                <a:gridCol w="3027374">
                  <a:extLst>
                    <a:ext uri="{9D8B030D-6E8A-4147-A177-3AD203B41FA5}">
                      <a16:colId xmlns:a16="http://schemas.microsoft.com/office/drawing/2014/main" val="1741500570"/>
                    </a:ext>
                  </a:extLst>
                </a:gridCol>
                <a:gridCol w="3027374">
                  <a:extLst>
                    <a:ext uri="{9D8B030D-6E8A-4147-A177-3AD203B41FA5}">
                      <a16:colId xmlns:a16="http://schemas.microsoft.com/office/drawing/2014/main" val="2026383981"/>
                    </a:ext>
                  </a:extLst>
                </a:gridCol>
              </a:tblGrid>
              <a:tr h="222407">
                <a:tc>
                  <a:txBody>
                    <a:bodyPr/>
                    <a:lstStyle/>
                    <a:p>
                      <a:pPr algn="ctr" rtl="0" fontAlgn="ctr"/>
                      <a:r>
                        <a:rPr lang="en-ZA" sz="900" u="none" strike="noStrike" dirty="0">
                          <a:solidFill>
                            <a:schemeClr val="tx1"/>
                          </a:solidFill>
                          <a:effectLst/>
                        </a:rPr>
                        <a:t>4 U Pure ICE </a:t>
                      </a:r>
                      <a:endParaRPr lang="en-ZA" sz="900" b="1"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ctr" rtl="0" fontAlgn="ctr"/>
                      <a:r>
                        <a:rPr lang="en-ZA" sz="900" u="none" strike="noStrike">
                          <a:solidFill>
                            <a:schemeClr val="tx1"/>
                          </a:solidFill>
                          <a:effectLst/>
                        </a:rPr>
                        <a:t>4 U Pure  Sparkling</a:t>
                      </a:r>
                      <a:endParaRPr lang="en-ZA" sz="900" b="1"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ctr" rtl="0" fontAlgn="ctr"/>
                      <a:r>
                        <a:rPr lang="en-ZA" sz="900" u="none" strike="noStrike">
                          <a:solidFill>
                            <a:schemeClr val="tx1"/>
                          </a:solidFill>
                          <a:effectLst/>
                        </a:rPr>
                        <a:t>4 U Pure Juice Sachets </a:t>
                      </a:r>
                      <a:endParaRPr lang="en-ZA" sz="900" b="1"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ctr" rtl="0" fontAlgn="ctr"/>
                      <a:r>
                        <a:rPr lang="en-ZA" sz="900" u="none" strike="noStrike">
                          <a:solidFill>
                            <a:schemeClr val="tx1"/>
                          </a:solidFill>
                          <a:effectLst/>
                        </a:rPr>
                        <a:t>4 U Pure Juice refill</a:t>
                      </a:r>
                      <a:endParaRPr lang="en-ZA" sz="900" b="1" i="0" u="none" strike="noStrike">
                        <a:solidFill>
                          <a:schemeClr val="tx1"/>
                        </a:solidFill>
                        <a:effectLst/>
                        <a:latin typeface="Century Gothic" panose="020B0502020202020204" pitchFamily="34" charset="0"/>
                      </a:endParaRPr>
                    </a:p>
                  </a:txBody>
                  <a:tcPr marL="0" marR="0" marT="0" marB="0" anchor="ctr">
                    <a:solidFill>
                      <a:srgbClr val="48AFD2"/>
                    </a:solidFill>
                  </a:tcPr>
                </a:tc>
                <a:extLst>
                  <a:ext uri="{0D108BD9-81ED-4DB2-BD59-A6C34878D82A}">
                    <a16:rowId xmlns:a16="http://schemas.microsoft.com/office/drawing/2014/main" val="3295838461"/>
                  </a:ext>
                </a:extLst>
              </a:tr>
              <a:tr h="247117">
                <a:tc>
                  <a:txBody>
                    <a:bodyPr/>
                    <a:lstStyle/>
                    <a:p>
                      <a:pPr algn="l" rtl="0" fontAlgn="ctr"/>
                      <a:r>
                        <a:rPr lang="en-ZA" sz="900" u="none" strike="noStrike" dirty="0">
                          <a:solidFill>
                            <a:schemeClr val="tx1"/>
                          </a:solidFill>
                          <a:effectLst/>
                        </a:rPr>
                        <a:t>1. 240kg to 320kg Ice on 24 hour cycle</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a:solidFill>
                            <a:schemeClr val="tx1"/>
                          </a:solidFill>
                          <a:effectLst/>
                        </a:rPr>
                        <a:t>1. 3 Tap dispensing table</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a:solidFill>
                            <a:schemeClr val="tx1"/>
                          </a:solidFill>
                          <a:effectLst/>
                        </a:rPr>
                        <a:t>1.makes2000 x 500ml or 250ml juice sachets per hour</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dirty="0">
                          <a:solidFill>
                            <a:schemeClr val="tx1"/>
                          </a:solidFill>
                          <a:effectLst/>
                        </a:rPr>
                        <a:t>1.Flavours Orange, Tropical, Fruit and Vitamins </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extLst>
                  <a:ext uri="{0D108BD9-81ED-4DB2-BD59-A6C34878D82A}">
                    <a16:rowId xmlns:a16="http://schemas.microsoft.com/office/drawing/2014/main" val="3066458110"/>
                  </a:ext>
                </a:extLst>
              </a:tr>
              <a:tr h="234762">
                <a:tc>
                  <a:txBody>
                    <a:bodyPr/>
                    <a:lstStyle/>
                    <a:p>
                      <a:pPr algn="l" rtl="0" fontAlgn="ctr"/>
                      <a:r>
                        <a:rPr lang="en-ZA" sz="900" u="none" strike="noStrike" dirty="0">
                          <a:solidFill>
                            <a:schemeClr val="tx1"/>
                          </a:solidFill>
                          <a:effectLst/>
                        </a:rPr>
                        <a:t>2. Scotsman ice machine</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dirty="0">
                          <a:solidFill>
                            <a:schemeClr val="tx1"/>
                          </a:solidFill>
                          <a:effectLst/>
                        </a:rPr>
                        <a:t>2. Specialised carbonation dispensing taps</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a:solidFill>
                            <a:schemeClr val="tx1"/>
                          </a:solidFill>
                          <a:effectLst/>
                        </a:rPr>
                        <a:t>2.Main flavour is guava</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dirty="0">
                          <a:solidFill>
                            <a:schemeClr val="tx1"/>
                          </a:solidFill>
                          <a:effectLst/>
                        </a:rPr>
                        <a:t>2.100% juice with cells</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extLst>
                  <a:ext uri="{0D108BD9-81ED-4DB2-BD59-A6C34878D82A}">
                    <a16:rowId xmlns:a16="http://schemas.microsoft.com/office/drawing/2014/main" val="2387409043"/>
                  </a:ext>
                </a:extLst>
              </a:tr>
              <a:tr h="234762">
                <a:tc>
                  <a:txBody>
                    <a:bodyPr/>
                    <a:lstStyle/>
                    <a:p>
                      <a:pPr algn="l" rtl="0" fontAlgn="ctr"/>
                      <a:r>
                        <a:rPr lang="en-ZA" sz="900" u="none" strike="noStrike" dirty="0">
                          <a:solidFill>
                            <a:schemeClr val="tx1"/>
                          </a:solidFill>
                          <a:effectLst/>
                        </a:rPr>
                        <a:t>3. 500L catchment bin</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a:solidFill>
                            <a:schemeClr val="tx1"/>
                          </a:solidFill>
                          <a:effectLst/>
                        </a:rPr>
                        <a:t>3.  Chiller Agitator</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dirty="0">
                          <a:solidFill>
                            <a:schemeClr val="tx1"/>
                          </a:solidFill>
                          <a:effectLst/>
                        </a:rPr>
                        <a:t>3.Main demographic is lower income &amp; schools</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a:solidFill>
                            <a:schemeClr val="tx1"/>
                          </a:solidFill>
                          <a:effectLst/>
                        </a:rPr>
                        <a:t>3.Main demographic is MID to HIGH income groups</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extLst>
                  <a:ext uri="{0D108BD9-81ED-4DB2-BD59-A6C34878D82A}">
                    <a16:rowId xmlns:a16="http://schemas.microsoft.com/office/drawing/2014/main" val="365078419"/>
                  </a:ext>
                </a:extLst>
              </a:tr>
              <a:tr h="234762">
                <a:tc>
                  <a:txBody>
                    <a:bodyPr/>
                    <a:lstStyle/>
                    <a:p>
                      <a:pPr algn="l" rtl="0" fontAlgn="ctr"/>
                      <a:r>
                        <a:rPr lang="en-ZA" sz="900" u="none" strike="noStrike" dirty="0">
                          <a:solidFill>
                            <a:schemeClr val="tx1"/>
                          </a:solidFill>
                          <a:effectLst/>
                        </a:rPr>
                        <a:t>4. Fed with 4 U Pure  water from plant</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dirty="0">
                          <a:solidFill>
                            <a:schemeClr val="tx1"/>
                          </a:solidFill>
                          <a:effectLst/>
                        </a:rPr>
                        <a:t>4. Agitator</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fontAlgn="t"/>
                      <a:r>
                        <a:rPr lang="en-ZA" sz="900" u="none" strike="noStrike" dirty="0">
                          <a:solidFill>
                            <a:schemeClr val="tx1"/>
                          </a:solidFill>
                          <a:effectLst/>
                        </a:rPr>
                        <a:t> </a:t>
                      </a:r>
                      <a:endParaRPr lang="en-ZA" sz="900" b="0" i="0" u="none" strike="noStrike" dirty="0">
                        <a:solidFill>
                          <a:schemeClr val="tx1"/>
                        </a:solidFill>
                        <a:effectLst/>
                        <a:latin typeface="Arial" panose="020B0604020202020204" pitchFamily="34" charset="0"/>
                      </a:endParaRPr>
                    </a:p>
                  </a:txBody>
                  <a:tcPr marL="0" marR="0" marT="0" marB="0">
                    <a:solidFill>
                      <a:srgbClr val="48AFD2"/>
                    </a:solidFill>
                  </a:tcPr>
                </a:tc>
                <a:tc>
                  <a:txBody>
                    <a:bodyPr/>
                    <a:lstStyle/>
                    <a:p>
                      <a:pPr algn="l" fontAlgn="t"/>
                      <a:r>
                        <a:rPr lang="en-ZA" sz="900" u="none" strike="noStrike">
                          <a:solidFill>
                            <a:schemeClr val="tx1"/>
                          </a:solidFill>
                          <a:effectLst/>
                        </a:rPr>
                        <a:t> </a:t>
                      </a:r>
                      <a:endParaRPr lang="en-ZA" sz="900" b="0" i="0" u="none" strike="noStrike">
                        <a:solidFill>
                          <a:schemeClr val="tx1"/>
                        </a:solidFill>
                        <a:effectLst/>
                        <a:latin typeface="Arial" panose="020B0604020202020204" pitchFamily="34" charset="0"/>
                      </a:endParaRPr>
                    </a:p>
                  </a:txBody>
                  <a:tcPr marL="0" marR="0" marT="0" marB="0">
                    <a:solidFill>
                      <a:srgbClr val="48AFD2"/>
                    </a:solidFill>
                  </a:tcPr>
                </a:tc>
                <a:extLst>
                  <a:ext uri="{0D108BD9-81ED-4DB2-BD59-A6C34878D82A}">
                    <a16:rowId xmlns:a16="http://schemas.microsoft.com/office/drawing/2014/main" val="1573761536"/>
                  </a:ext>
                </a:extLst>
              </a:tr>
              <a:tr h="234762">
                <a:tc>
                  <a:txBody>
                    <a:bodyPr/>
                    <a:lstStyle/>
                    <a:p>
                      <a:pPr algn="l" rtl="0" fontAlgn="ctr"/>
                      <a:r>
                        <a:rPr lang="en-ZA" sz="900" u="none" strike="noStrike">
                          <a:solidFill>
                            <a:schemeClr val="tx1"/>
                          </a:solidFill>
                          <a:effectLst/>
                        </a:rPr>
                        <a:t>5. Purified Bio Plus ice</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dirty="0">
                          <a:solidFill>
                            <a:schemeClr val="tx1"/>
                          </a:solidFill>
                          <a:effectLst/>
                        </a:rPr>
                        <a:t>5. Release valves</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fontAlgn="t"/>
                      <a:r>
                        <a:rPr lang="en-ZA" sz="900" u="none" strike="noStrike" dirty="0">
                          <a:solidFill>
                            <a:schemeClr val="tx1"/>
                          </a:solidFill>
                          <a:effectLst/>
                        </a:rPr>
                        <a:t> </a:t>
                      </a:r>
                      <a:endParaRPr lang="en-ZA" sz="900" b="0" i="0" u="none" strike="noStrike" dirty="0">
                        <a:solidFill>
                          <a:schemeClr val="tx1"/>
                        </a:solidFill>
                        <a:effectLst/>
                        <a:latin typeface="Arial" panose="020B0604020202020204" pitchFamily="34" charset="0"/>
                      </a:endParaRPr>
                    </a:p>
                  </a:txBody>
                  <a:tcPr marL="0" marR="0" marT="0" marB="0">
                    <a:solidFill>
                      <a:srgbClr val="48AFD2"/>
                    </a:solidFill>
                  </a:tcPr>
                </a:tc>
                <a:tc>
                  <a:txBody>
                    <a:bodyPr/>
                    <a:lstStyle/>
                    <a:p>
                      <a:pPr algn="l" fontAlgn="t"/>
                      <a:r>
                        <a:rPr lang="en-ZA" sz="900" u="none" strike="noStrike" dirty="0">
                          <a:solidFill>
                            <a:schemeClr val="tx1"/>
                          </a:solidFill>
                          <a:effectLst/>
                        </a:rPr>
                        <a:t> </a:t>
                      </a:r>
                      <a:endParaRPr lang="en-ZA" sz="900" b="0" i="0" u="none" strike="noStrike" dirty="0">
                        <a:solidFill>
                          <a:schemeClr val="tx1"/>
                        </a:solidFill>
                        <a:effectLst/>
                        <a:latin typeface="Arial" panose="020B0604020202020204" pitchFamily="34" charset="0"/>
                      </a:endParaRPr>
                    </a:p>
                  </a:txBody>
                  <a:tcPr marL="0" marR="0" marT="0" marB="0">
                    <a:solidFill>
                      <a:srgbClr val="48AFD2"/>
                    </a:solidFill>
                  </a:tcPr>
                </a:tc>
                <a:extLst>
                  <a:ext uri="{0D108BD9-81ED-4DB2-BD59-A6C34878D82A}">
                    <a16:rowId xmlns:a16="http://schemas.microsoft.com/office/drawing/2014/main" val="40442169"/>
                  </a:ext>
                </a:extLst>
              </a:tr>
              <a:tr h="234762">
                <a:tc>
                  <a:txBody>
                    <a:bodyPr/>
                    <a:lstStyle/>
                    <a:p>
                      <a:pPr algn="l" rtl="0" fontAlgn="ctr"/>
                      <a:r>
                        <a:rPr lang="en-ZA" sz="900" u="none" strike="noStrike">
                          <a:solidFill>
                            <a:schemeClr val="tx1"/>
                          </a:solidFill>
                          <a:effectLst/>
                        </a:rPr>
                        <a:t>6. 1kg, 2kg, 3kg &amp; 5kg bags branded</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rtl="0" fontAlgn="ctr"/>
                      <a:r>
                        <a:rPr lang="en-ZA" sz="900" u="none" strike="noStrike" dirty="0">
                          <a:solidFill>
                            <a:schemeClr val="tx1"/>
                          </a:solidFill>
                          <a:effectLst/>
                        </a:rPr>
                        <a:t>6. Pressure gauges</a:t>
                      </a:r>
                      <a:endParaRPr lang="en-ZA" sz="900" b="0" i="0" u="none" strike="noStrike" dirty="0">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fontAlgn="t"/>
                      <a:r>
                        <a:rPr lang="en-ZA" sz="900" u="none" strike="noStrike" dirty="0">
                          <a:solidFill>
                            <a:schemeClr val="tx1"/>
                          </a:solidFill>
                          <a:effectLst/>
                        </a:rPr>
                        <a:t> </a:t>
                      </a:r>
                      <a:endParaRPr lang="en-ZA" sz="900" b="0" i="0" u="none" strike="noStrike" dirty="0">
                        <a:solidFill>
                          <a:schemeClr val="tx1"/>
                        </a:solidFill>
                        <a:effectLst/>
                        <a:latin typeface="Arial" panose="020B0604020202020204" pitchFamily="34" charset="0"/>
                      </a:endParaRPr>
                    </a:p>
                  </a:txBody>
                  <a:tcPr marL="0" marR="0" marT="0" marB="0">
                    <a:solidFill>
                      <a:srgbClr val="48AFD2"/>
                    </a:solidFill>
                  </a:tcPr>
                </a:tc>
                <a:tc>
                  <a:txBody>
                    <a:bodyPr/>
                    <a:lstStyle/>
                    <a:p>
                      <a:pPr algn="l" fontAlgn="t"/>
                      <a:r>
                        <a:rPr lang="en-ZA" sz="900" u="none" strike="noStrike" dirty="0">
                          <a:solidFill>
                            <a:schemeClr val="tx1"/>
                          </a:solidFill>
                          <a:effectLst/>
                        </a:rPr>
                        <a:t> </a:t>
                      </a:r>
                      <a:endParaRPr lang="en-ZA" sz="900" b="0" i="0" u="none" strike="noStrike" dirty="0">
                        <a:solidFill>
                          <a:schemeClr val="tx1"/>
                        </a:solidFill>
                        <a:effectLst/>
                        <a:latin typeface="Arial" panose="020B0604020202020204" pitchFamily="34" charset="0"/>
                      </a:endParaRPr>
                    </a:p>
                  </a:txBody>
                  <a:tcPr marL="0" marR="0" marT="0" marB="0">
                    <a:solidFill>
                      <a:srgbClr val="48AFD2"/>
                    </a:solidFill>
                  </a:tcPr>
                </a:tc>
                <a:extLst>
                  <a:ext uri="{0D108BD9-81ED-4DB2-BD59-A6C34878D82A}">
                    <a16:rowId xmlns:a16="http://schemas.microsoft.com/office/drawing/2014/main" val="1906764783"/>
                  </a:ext>
                </a:extLst>
              </a:tr>
              <a:tr h="234762">
                <a:tc>
                  <a:txBody>
                    <a:bodyPr/>
                    <a:lstStyle/>
                    <a:p>
                      <a:pPr algn="l" fontAlgn="t"/>
                      <a:r>
                        <a:rPr lang="en-ZA" sz="900" u="none" strike="noStrike">
                          <a:solidFill>
                            <a:schemeClr val="tx1"/>
                          </a:solidFill>
                          <a:effectLst/>
                        </a:rPr>
                        <a:t> </a:t>
                      </a:r>
                      <a:endParaRPr lang="en-ZA" sz="900" b="0" i="0" u="none" strike="noStrike">
                        <a:solidFill>
                          <a:schemeClr val="tx1"/>
                        </a:solidFill>
                        <a:effectLst/>
                        <a:latin typeface="Arial" panose="020B0604020202020204" pitchFamily="34" charset="0"/>
                      </a:endParaRPr>
                    </a:p>
                  </a:txBody>
                  <a:tcPr marL="0" marR="0" marT="0" marB="0">
                    <a:solidFill>
                      <a:srgbClr val="48AFD2"/>
                    </a:solidFill>
                  </a:tcPr>
                </a:tc>
                <a:tc>
                  <a:txBody>
                    <a:bodyPr/>
                    <a:lstStyle/>
                    <a:p>
                      <a:pPr algn="l" rtl="0" fontAlgn="ctr"/>
                      <a:r>
                        <a:rPr lang="en-ZA" sz="900" u="none" strike="noStrike">
                          <a:solidFill>
                            <a:schemeClr val="tx1"/>
                          </a:solidFill>
                          <a:effectLst/>
                        </a:rPr>
                        <a:t>7. 180 bottles per hour</a:t>
                      </a:r>
                      <a:endParaRPr lang="en-ZA" sz="900" b="0" i="0" u="none" strike="noStrike">
                        <a:solidFill>
                          <a:schemeClr val="tx1"/>
                        </a:solidFill>
                        <a:effectLst/>
                        <a:latin typeface="Century Gothic" panose="020B0502020202020204" pitchFamily="34" charset="0"/>
                      </a:endParaRPr>
                    </a:p>
                  </a:txBody>
                  <a:tcPr marL="0" marR="0" marT="0" marB="0" anchor="ctr">
                    <a:solidFill>
                      <a:srgbClr val="48AFD2"/>
                    </a:solidFill>
                  </a:tcPr>
                </a:tc>
                <a:tc>
                  <a:txBody>
                    <a:bodyPr/>
                    <a:lstStyle/>
                    <a:p>
                      <a:pPr algn="l" fontAlgn="t"/>
                      <a:r>
                        <a:rPr lang="en-ZA" sz="900" u="none" strike="noStrike" dirty="0">
                          <a:solidFill>
                            <a:schemeClr val="tx1"/>
                          </a:solidFill>
                          <a:effectLst/>
                        </a:rPr>
                        <a:t> </a:t>
                      </a:r>
                      <a:endParaRPr lang="en-ZA" sz="900" b="0" i="0" u="none" strike="noStrike" dirty="0">
                        <a:solidFill>
                          <a:schemeClr val="tx1"/>
                        </a:solidFill>
                        <a:effectLst/>
                        <a:latin typeface="Arial" panose="020B0604020202020204" pitchFamily="34" charset="0"/>
                      </a:endParaRPr>
                    </a:p>
                  </a:txBody>
                  <a:tcPr marL="0" marR="0" marT="0" marB="0">
                    <a:solidFill>
                      <a:srgbClr val="48AFD2"/>
                    </a:solidFill>
                  </a:tcPr>
                </a:tc>
                <a:tc>
                  <a:txBody>
                    <a:bodyPr/>
                    <a:lstStyle/>
                    <a:p>
                      <a:pPr algn="l" fontAlgn="t"/>
                      <a:r>
                        <a:rPr lang="en-ZA" sz="900" u="none" strike="noStrike" dirty="0">
                          <a:solidFill>
                            <a:schemeClr val="tx1"/>
                          </a:solidFill>
                          <a:effectLst/>
                        </a:rPr>
                        <a:t> </a:t>
                      </a:r>
                      <a:endParaRPr lang="en-ZA" sz="900" b="0" i="0" u="none" strike="noStrike" dirty="0">
                        <a:solidFill>
                          <a:schemeClr val="tx1"/>
                        </a:solidFill>
                        <a:effectLst/>
                        <a:latin typeface="Arial" panose="020B0604020202020204" pitchFamily="34" charset="0"/>
                      </a:endParaRPr>
                    </a:p>
                  </a:txBody>
                  <a:tcPr marL="0" marR="0" marT="0" marB="0">
                    <a:solidFill>
                      <a:srgbClr val="48AFD2"/>
                    </a:solidFill>
                  </a:tcPr>
                </a:tc>
                <a:extLst>
                  <a:ext uri="{0D108BD9-81ED-4DB2-BD59-A6C34878D82A}">
                    <a16:rowId xmlns:a16="http://schemas.microsoft.com/office/drawing/2014/main" val="2364501959"/>
                  </a:ext>
                </a:extLst>
              </a:tr>
            </a:tbl>
          </a:graphicData>
        </a:graphic>
      </p:graphicFrame>
      <p:pic>
        <p:nvPicPr>
          <p:cNvPr id="27" name="Picture 26">
            <a:extLst>
              <a:ext uri="{FF2B5EF4-FFF2-40B4-BE49-F238E27FC236}">
                <a16:creationId xmlns:a16="http://schemas.microsoft.com/office/drawing/2014/main" id="{4176B152-B4CE-C0E5-E4F3-670B49AAFBD3}"/>
              </a:ext>
            </a:extLst>
          </p:cNvPr>
          <p:cNvPicPr>
            <a:picLocks noChangeAspect="1"/>
          </p:cNvPicPr>
          <p:nvPr/>
        </p:nvPicPr>
        <p:blipFill>
          <a:blip r:embed="rId3"/>
          <a:stretch>
            <a:fillRect/>
          </a:stretch>
        </p:blipFill>
        <p:spPr>
          <a:xfrm>
            <a:off x="6608647" y="5488854"/>
            <a:ext cx="952528" cy="1189088"/>
          </a:xfrm>
          <a:prstGeom prst="rect">
            <a:avLst/>
          </a:prstGeom>
        </p:spPr>
      </p:pic>
      <p:pic>
        <p:nvPicPr>
          <p:cNvPr id="29" name="Picture 28">
            <a:extLst>
              <a:ext uri="{FF2B5EF4-FFF2-40B4-BE49-F238E27FC236}">
                <a16:creationId xmlns:a16="http://schemas.microsoft.com/office/drawing/2014/main" id="{F5C3F9AE-0F63-FE08-A4FC-F8571EF64797}"/>
              </a:ext>
            </a:extLst>
          </p:cNvPr>
          <p:cNvPicPr>
            <a:picLocks noChangeAspect="1"/>
          </p:cNvPicPr>
          <p:nvPr/>
        </p:nvPicPr>
        <p:blipFill>
          <a:blip r:embed="rId4"/>
          <a:stretch>
            <a:fillRect/>
          </a:stretch>
        </p:blipFill>
        <p:spPr>
          <a:xfrm>
            <a:off x="9477256" y="5507206"/>
            <a:ext cx="1084929" cy="1127253"/>
          </a:xfrm>
          <a:prstGeom prst="rect">
            <a:avLst/>
          </a:prstGeom>
        </p:spPr>
      </p:pic>
      <p:pic>
        <p:nvPicPr>
          <p:cNvPr id="35" name="Picture 34">
            <a:extLst>
              <a:ext uri="{FF2B5EF4-FFF2-40B4-BE49-F238E27FC236}">
                <a16:creationId xmlns:a16="http://schemas.microsoft.com/office/drawing/2014/main" id="{CCB8411E-F246-BA71-02BB-5AA1E7D4847C}"/>
              </a:ext>
            </a:extLst>
          </p:cNvPr>
          <p:cNvPicPr>
            <a:picLocks noChangeAspect="1"/>
          </p:cNvPicPr>
          <p:nvPr/>
        </p:nvPicPr>
        <p:blipFill>
          <a:blip r:embed="rId5"/>
          <a:stretch>
            <a:fillRect/>
          </a:stretch>
        </p:blipFill>
        <p:spPr>
          <a:xfrm>
            <a:off x="578062" y="5664239"/>
            <a:ext cx="1997456" cy="838317"/>
          </a:xfrm>
          <a:prstGeom prst="rect">
            <a:avLst/>
          </a:prstGeom>
        </p:spPr>
      </p:pic>
      <p:pic>
        <p:nvPicPr>
          <p:cNvPr id="41" name="Picture 40">
            <a:extLst>
              <a:ext uri="{FF2B5EF4-FFF2-40B4-BE49-F238E27FC236}">
                <a16:creationId xmlns:a16="http://schemas.microsoft.com/office/drawing/2014/main" id="{8EE3ECC8-71FC-6F0B-3FCF-4A9FA3E3FBA4}"/>
              </a:ext>
            </a:extLst>
          </p:cNvPr>
          <p:cNvPicPr>
            <a:picLocks noChangeAspect="1"/>
          </p:cNvPicPr>
          <p:nvPr/>
        </p:nvPicPr>
        <p:blipFill>
          <a:blip r:embed="rId6"/>
          <a:stretch>
            <a:fillRect/>
          </a:stretch>
        </p:blipFill>
        <p:spPr>
          <a:xfrm>
            <a:off x="3533558" y="5507206"/>
            <a:ext cx="1159008" cy="1201736"/>
          </a:xfrm>
          <a:prstGeom prst="rect">
            <a:avLst/>
          </a:prstGeom>
        </p:spPr>
      </p:pic>
      <p:sp>
        <p:nvSpPr>
          <p:cNvPr id="2" name="Scroll: Horizontal 1">
            <a:extLst>
              <a:ext uri="{FF2B5EF4-FFF2-40B4-BE49-F238E27FC236}">
                <a16:creationId xmlns:a16="http://schemas.microsoft.com/office/drawing/2014/main" id="{93013485-79FB-1D69-6714-994507F9CA86}"/>
              </a:ext>
            </a:extLst>
          </p:cNvPr>
          <p:cNvSpPr/>
          <p:nvPr/>
        </p:nvSpPr>
        <p:spPr>
          <a:xfrm>
            <a:off x="793473" y="1773013"/>
            <a:ext cx="10605053" cy="1623944"/>
          </a:xfrm>
          <a:prstGeom prst="horizontalScroll">
            <a:avLst/>
          </a:prstGeom>
          <a:gradFill flip="none" rotWithShape="1">
            <a:gsLst>
              <a:gs pos="11000">
                <a:schemeClr val="accent1">
                  <a:lumMod val="67000"/>
                </a:schemeClr>
              </a:gs>
              <a:gs pos="33000">
                <a:schemeClr val="accent1">
                  <a:lumMod val="97000"/>
                  <a:lumOff val="3000"/>
                </a:schemeClr>
              </a:gs>
              <a:gs pos="74000">
                <a:schemeClr val="accent1">
                  <a:lumMod val="60000"/>
                  <a:lumOff val="4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1800" b="0" i="0" u="none" strike="noStrike" baseline="0" dirty="0">
                <a:latin typeface="Calibri" panose="020F0502020204030204" pitchFamily="34" charset="0"/>
              </a:rPr>
              <a:t>Add the below options to your 4 U Pure business package to increase your basket size for extra income and GP. The below added products add amazing value to your clients.</a:t>
            </a:r>
            <a:endParaRPr lang="en-ZA" dirty="0"/>
          </a:p>
        </p:txBody>
      </p:sp>
      <p:sp>
        <p:nvSpPr>
          <p:cNvPr id="4" name="Slide Number Placeholder 3">
            <a:extLst>
              <a:ext uri="{FF2B5EF4-FFF2-40B4-BE49-F238E27FC236}">
                <a16:creationId xmlns:a16="http://schemas.microsoft.com/office/drawing/2014/main" id="{8B869CA1-08C1-60DD-F83B-3AADB54849A2}"/>
              </a:ext>
            </a:extLst>
          </p:cNvPr>
          <p:cNvSpPr>
            <a:spLocks noGrp="1"/>
          </p:cNvSpPr>
          <p:nvPr>
            <p:ph type="sldNum" sz="quarter" idx="12"/>
          </p:nvPr>
        </p:nvSpPr>
        <p:spPr/>
        <p:txBody>
          <a:bodyPr/>
          <a:lstStyle/>
          <a:p>
            <a:fld id="{446103E8-EAA9-45C3-BC83-F03B8834049B}" type="slidenum">
              <a:rPr lang="en-ZA" smtClean="0"/>
              <a:t>6</a:t>
            </a:fld>
            <a:endParaRPr lang="en-ZA" dirty="0"/>
          </a:p>
        </p:txBody>
      </p:sp>
      <p:sp>
        <p:nvSpPr>
          <p:cNvPr id="3" name="Footer Placeholder 10">
            <a:extLst>
              <a:ext uri="{FF2B5EF4-FFF2-40B4-BE49-F238E27FC236}">
                <a16:creationId xmlns:a16="http://schemas.microsoft.com/office/drawing/2014/main" id="{3088EF84-26D8-EBF5-F56F-FB13270C94CA}"/>
              </a:ext>
            </a:extLst>
          </p:cNvPr>
          <p:cNvSpPr>
            <a:spLocks noGrp="1"/>
          </p:cNvSpPr>
          <p:nvPr>
            <p:ph type="ftr" sz="quarter" idx="11"/>
          </p:nvPr>
        </p:nvSpPr>
        <p:spPr>
          <a:xfrm>
            <a:off x="1851491" y="6436589"/>
            <a:ext cx="8577776"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7">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133779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Ribbon: Tilted Down 21">
            <a:extLst>
              <a:ext uri="{FF2B5EF4-FFF2-40B4-BE49-F238E27FC236}">
                <a16:creationId xmlns:a16="http://schemas.microsoft.com/office/drawing/2014/main" id="{3D408071-15AE-577D-15E7-D1AAB4342466}"/>
              </a:ext>
            </a:extLst>
          </p:cNvPr>
          <p:cNvSpPr/>
          <p:nvPr/>
        </p:nvSpPr>
        <p:spPr>
          <a:xfrm>
            <a:off x="437432" y="121104"/>
            <a:ext cx="11117979" cy="1058767"/>
          </a:xfrm>
          <a:prstGeom prst="ribbon">
            <a:avLst/>
          </a:prstGeom>
          <a:solidFill>
            <a:srgbClr val="48AFD2"/>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a:lnSpc>
                <a:spcPct val="90000"/>
              </a:lnSpc>
              <a:spcBef>
                <a:spcPct val="0"/>
              </a:spcBef>
              <a:spcAft>
                <a:spcPts val="600"/>
              </a:spcAft>
            </a:pPr>
            <a:r>
              <a:rPr lang="en-ZA" sz="1800" b="1" i="0" u="none" strike="noStrike" baseline="0" dirty="0">
                <a:solidFill>
                  <a:srgbClr val="FFFFFF"/>
                </a:solidFill>
                <a:latin typeface="Arial" panose="020B0604020202020204" pitchFamily="34" charset="0"/>
              </a:rPr>
              <a:t>4 U Pure Water Business Model </a:t>
            </a:r>
            <a:r>
              <a:rPr lang="en-ZA" b="1" dirty="0">
                <a:solidFill>
                  <a:srgbClr val="FFFFFF"/>
                </a:solidFill>
                <a:latin typeface="Arial" panose="020B0604020202020204" pitchFamily="34" charset="0"/>
              </a:rPr>
              <a:t>P</a:t>
            </a:r>
            <a:r>
              <a:rPr lang="en-ZA" sz="1800" b="1" i="0" u="none" strike="noStrike" baseline="0" dirty="0">
                <a:solidFill>
                  <a:srgbClr val="FFFFFF"/>
                </a:solidFill>
                <a:latin typeface="Arial" panose="020B0604020202020204" pitchFamily="34" charset="0"/>
              </a:rPr>
              <a:t>ackage </a:t>
            </a:r>
            <a:r>
              <a:rPr lang="en-ZA" b="1" dirty="0">
                <a:solidFill>
                  <a:srgbClr val="FFFFFF"/>
                </a:solidFill>
                <a:latin typeface="Arial" panose="020B0604020202020204" pitchFamily="34" charset="0"/>
              </a:rPr>
              <a:t>P</a:t>
            </a:r>
            <a:r>
              <a:rPr lang="en-ZA" sz="1800" b="1" i="0" u="none" strike="noStrike" baseline="0" dirty="0">
                <a:solidFill>
                  <a:srgbClr val="FFFFFF"/>
                </a:solidFill>
                <a:latin typeface="Arial" panose="020B0604020202020204" pitchFamily="34" charset="0"/>
              </a:rPr>
              <a:t>ricing</a:t>
            </a:r>
            <a:endParaRPr lang="en-US" sz="2500" cap="all" dirty="0">
              <a:ln w="3175" cmpd="sng">
                <a:noFill/>
              </a:ln>
              <a:solidFill>
                <a:schemeClr val="tx1"/>
              </a:solidFill>
              <a:latin typeface="+mj-lt"/>
              <a:ea typeface="+mj-ea"/>
              <a:cs typeface="+mj-cs"/>
            </a:endParaRPr>
          </a:p>
        </p:txBody>
      </p:sp>
      <p:sp>
        <p:nvSpPr>
          <p:cNvPr id="2" name="Scroll: Horizontal 1">
            <a:extLst>
              <a:ext uri="{FF2B5EF4-FFF2-40B4-BE49-F238E27FC236}">
                <a16:creationId xmlns:a16="http://schemas.microsoft.com/office/drawing/2014/main" id="{93013485-79FB-1D69-6714-994507F9CA86}"/>
              </a:ext>
            </a:extLst>
          </p:cNvPr>
          <p:cNvSpPr/>
          <p:nvPr/>
        </p:nvSpPr>
        <p:spPr>
          <a:xfrm>
            <a:off x="577593" y="1463070"/>
            <a:ext cx="10977819" cy="2129997"/>
          </a:xfrm>
          <a:prstGeom prst="horizontalScroll">
            <a:avLst/>
          </a:prstGeom>
          <a:gradFill flip="none" rotWithShape="1">
            <a:gsLst>
              <a:gs pos="0">
                <a:schemeClr val="accent1">
                  <a:lumMod val="0"/>
                  <a:lumOff val="100000"/>
                </a:schemeClr>
              </a:gs>
              <a:gs pos="70000">
                <a:schemeClr val="accent1">
                  <a:lumMod val="0"/>
                  <a:lumOff val="100000"/>
                </a:schemeClr>
              </a:gs>
              <a:gs pos="100000">
                <a:schemeClr val="accent1">
                  <a:lumMod val="100000"/>
                </a:schemeClr>
              </a:gs>
            </a:gsLst>
            <a:path path="circle">
              <a:fillToRect l="50000" t="-80000" r="50000" b="180000"/>
            </a:path>
            <a:tileRect/>
          </a:gra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a:lnSpc>
                <a:spcPct val="90000"/>
              </a:lnSpc>
              <a:spcBef>
                <a:spcPct val="20000"/>
              </a:spcBef>
              <a:spcAft>
                <a:spcPts val="600"/>
              </a:spcAft>
              <a:buClr>
                <a:schemeClr val="tx1"/>
              </a:buClr>
              <a:buSzPct val="80000"/>
            </a:pPr>
            <a:r>
              <a:rPr lang="en-US" sz="1300" b="0" i="0" u="none" strike="noStrike" baseline="0" dirty="0">
                <a:solidFill>
                  <a:schemeClr val="bg2">
                    <a:lumMod val="75000"/>
                  </a:schemeClr>
                </a:solidFill>
              </a:rPr>
              <a:t>Full license 4 U Pure  Water Retail business, as per page 7: R 420600,00 excluding VAT. This is the base package to open a 4 U Pure Water business – completely TURNKEY</a:t>
            </a:r>
          </a:p>
          <a:p>
            <a:pPr>
              <a:lnSpc>
                <a:spcPct val="90000"/>
              </a:lnSpc>
              <a:spcBef>
                <a:spcPct val="20000"/>
              </a:spcBef>
              <a:spcAft>
                <a:spcPts val="600"/>
              </a:spcAft>
              <a:buClr>
                <a:schemeClr val="tx1"/>
              </a:buClr>
              <a:buSzPct val="80000"/>
            </a:pPr>
            <a:r>
              <a:rPr lang="en-US" sz="1300" b="0" i="0" u="none" strike="noStrike" baseline="0" dirty="0">
                <a:solidFill>
                  <a:schemeClr val="bg2">
                    <a:lumMod val="75000"/>
                  </a:schemeClr>
                </a:solidFill>
              </a:rPr>
              <a:t>Please note that you need an additional R120 000 for operating capital, which will include your premises rental, deposit and opening stock order. Add the below options to your 4 U Pure business package to increase your basket size for extra income and GP. The below added products add amazing value to your clients.</a:t>
            </a:r>
            <a:endParaRPr lang="en-US" sz="1300" dirty="0">
              <a:solidFill>
                <a:schemeClr val="bg2">
                  <a:lumMod val="75000"/>
                </a:schemeClr>
              </a:solidFill>
            </a:endParaRPr>
          </a:p>
          <a:p>
            <a:pPr>
              <a:lnSpc>
                <a:spcPct val="90000"/>
              </a:lnSpc>
              <a:spcBef>
                <a:spcPct val="20000"/>
              </a:spcBef>
              <a:spcAft>
                <a:spcPts val="600"/>
              </a:spcAft>
              <a:buClr>
                <a:schemeClr val="tx1"/>
              </a:buClr>
              <a:buSzPct val="80000"/>
              <a:buFont typeface="Wingdings 3" panose="05040102010807070707" pitchFamily="18" charset="2"/>
              <a:buChar char=""/>
            </a:pPr>
            <a:endParaRPr lang="en-US" sz="1300" dirty="0">
              <a:solidFill>
                <a:schemeClr val="bg2">
                  <a:lumMod val="75000"/>
                </a:schemeClr>
              </a:solidFill>
            </a:endParaRPr>
          </a:p>
        </p:txBody>
      </p:sp>
      <p:graphicFrame>
        <p:nvGraphicFramePr>
          <p:cNvPr id="6" name="Table 5">
            <a:extLst>
              <a:ext uri="{FF2B5EF4-FFF2-40B4-BE49-F238E27FC236}">
                <a16:creationId xmlns:a16="http://schemas.microsoft.com/office/drawing/2014/main" id="{E382A3B4-662A-CBF4-DDC7-79A77323582E}"/>
              </a:ext>
            </a:extLst>
          </p:cNvPr>
          <p:cNvGraphicFramePr>
            <a:graphicFrameLocks noGrp="1"/>
          </p:cNvGraphicFramePr>
          <p:nvPr>
            <p:extLst>
              <p:ext uri="{D42A27DB-BD31-4B8C-83A1-F6EECF244321}">
                <p14:modId xmlns:p14="http://schemas.microsoft.com/office/powerpoint/2010/main" val="3371007989"/>
              </p:ext>
            </p:extLst>
          </p:nvPr>
        </p:nvGraphicFramePr>
        <p:xfrm>
          <a:off x="607091" y="3783440"/>
          <a:ext cx="10977818" cy="2129997"/>
        </p:xfrm>
        <a:graphic>
          <a:graphicData uri="http://schemas.openxmlformats.org/drawingml/2006/table">
            <a:tbl>
              <a:tblPr>
                <a:tableStyleId>{5C22544A-7EE6-4342-B048-85BDC9FD1C3A}</a:tableStyleId>
              </a:tblPr>
              <a:tblGrid>
                <a:gridCol w="1987909">
                  <a:extLst>
                    <a:ext uri="{9D8B030D-6E8A-4147-A177-3AD203B41FA5}">
                      <a16:colId xmlns:a16="http://schemas.microsoft.com/office/drawing/2014/main" val="863044453"/>
                    </a:ext>
                  </a:extLst>
                </a:gridCol>
                <a:gridCol w="2304456">
                  <a:extLst>
                    <a:ext uri="{9D8B030D-6E8A-4147-A177-3AD203B41FA5}">
                      <a16:colId xmlns:a16="http://schemas.microsoft.com/office/drawing/2014/main" val="1044288678"/>
                    </a:ext>
                  </a:extLst>
                </a:gridCol>
                <a:gridCol w="2215823">
                  <a:extLst>
                    <a:ext uri="{9D8B030D-6E8A-4147-A177-3AD203B41FA5}">
                      <a16:colId xmlns:a16="http://schemas.microsoft.com/office/drawing/2014/main" val="3057885321"/>
                    </a:ext>
                  </a:extLst>
                </a:gridCol>
                <a:gridCol w="2549831">
                  <a:extLst>
                    <a:ext uri="{9D8B030D-6E8A-4147-A177-3AD203B41FA5}">
                      <a16:colId xmlns:a16="http://schemas.microsoft.com/office/drawing/2014/main" val="1159702546"/>
                    </a:ext>
                  </a:extLst>
                </a:gridCol>
                <a:gridCol w="1919799">
                  <a:extLst>
                    <a:ext uri="{9D8B030D-6E8A-4147-A177-3AD203B41FA5}">
                      <a16:colId xmlns:a16="http://schemas.microsoft.com/office/drawing/2014/main" val="1705589105"/>
                    </a:ext>
                  </a:extLst>
                </a:gridCol>
              </a:tblGrid>
              <a:tr h="360000">
                <a:tc>
                  <a:txBody>
                    <a:bodyPr/>
                    <a:lstStyle/>
                    <a:p>
                      <a:pPr algn="ctr" rtl="0" fontAlgn="ctr"/>
                      <a:r>
                        <a:rPr lang="en-ZA" sz="1400" u="none" strike="noStrike" dirty="0">
                          <a:effectLst/>
                        </a:rPr>
                        <a:t>4 U Pure ICE </a:t>
                      </a:r>
                      <a:endParaRPr lang="en-ZA" sz="1400" b="0" i="0" u="none" strike="noStrike" dirty="0">
                        <a:solidFill>
                          <a:srgbClr val="000000"/>
                        </a:solidFill>
                        <a:effectLst/>
                        <a:latin typeface="Century Gothic" panose="020B0502020202020204" pitchFamily="34" charset="0"/>
                      </a:endParaRPr>
                    </a:p>
                  </a:txBody>
                  <a:tcPr marL="0" marR="0" marT="0" marB="0" anchor="ct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ctr" rtl="0" fontAlgn="ctr"/>
                      <a:r>
                        <a:rPr lang="en-ZA" sz="1400" u="none" strike="noStrike" dirty="0">
                          <a:effectLst/>
                        </a:rPr>
                        <a:t>4 U Pure Juice Sachets </a:t>
                      </a:r>
                      <a:endParaRPr lang="en-ZA" sz="1400" b="0" i="0" u="none" strike="noStrike" dirty="0">
                        <a:solidFill>
                          <a:srgbClr val="000000"/>
                        </a:solidFill>
                        <a:effectLst/>
                        <a:latin typeface="Century Gothic" panose="020B0502020202020204" pitchFamily="34" charset="0"/>
                      </a:endParaRPr>
                    </a:p>
                  </a:txBody>
                  <a:tcPr marL="0" marR="0" marT="0" marB="0" anchor="ct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ctr" rtl="0" fontAlgn="ctr"/>
                      <a:r>
                        <a:rPr lang="en-ZA" sz="1400" u="none" strike="noStrike">
                          <a:effectLst/>
                        </a:rPr>
                        <a:t>4 U Pure Juice refill</a:t>
                      </a:r>
                      <a:endParaRPr lang="en-ZA" sz="1400" b="0" i="0" u="none" strike="noStrike">
                        <a:solidFill>
                          <a:srgbClr val="000000"/>
                        </a:solidFill>
                        <a:effectLst/>
                        <a:latin typeface="Century Gothic" panose="020B0502020202020204" pitchFamily="34" charset="0"/>
                      </a:endParaRPr>
                    </a:p>
                  </a:txBody>
                  <a:tcPr marL="0" marR="0" marT="0" marB="0" anchor="ct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ctr" rtl="0" fontAlgn="ctr"/>
                      <a:r>
                        <a:rPr lang="en-ZA" sz="1400" u="none" strike="noStrike">
                          <a:effectLst/>
                        </a:rPr>
                        <a:t>4 U Pure  Sparkling</a:t>
                      </a:r>
                      <a:endParaRPr lang="en-ZA" sz="1400" b="0" i="0" u="none" strike="noStrike">
                        <a:solidFill>
                          <a:srgbClr val="000000"/>
                        </a:solidFill>
                        <a:effectLst/>
                        <a:latin typeface="Century Gothic" panose="020B0502020202020204" pitchFamily="34" charset="0"/>
                      </a:endParaRPr>
                    </a:p>
                  </a:txBody>
                  <a:tcPr marL="0" marR="0" marT="0" marB="0" anchor="ct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ctr" rtl="0" fontAlgn="ctr"/>
                      <a:r>
                        <a:rPr lang="en-ZA" sz="1400" u="none" strike="noStrike" dirty="0">
                          <a:effectLst/>
                        </a:rPr>
                        <a:t>4 U Pure  Alkaline</a:t>
                      </a:r>
                      <a:endParaRPr lang="en-ZA" sz="1400" b="0" i="0" u="none" strike="noStrike" dirty="0">
                        <a:solidFill>
                          <a:srgbClr val="000000"/>
                        </a:solidFill>
                        <a:effectLst/>
                        <a:latin typeface="Century Gothic" panose="020B0502020202020204" pitchFamily="34" charset="0"/>
                      </a:endParaRPr>
                    </a:p>
                  </a:txBody>
                  <a:tcPr marL="0" marR="0" marT="0" marB="0" anchor="ct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extLst>
                  <a:ext uri="{0D108BD9-81ED-4DB2-BD59-A6C34878D82A}">
                    <a16:rowId xmlns:a16="http://schemas.microsoft.com/office/drawing/2014/main" val="2791262345"/>
                  </a:ext>
                </a:extLst>
              </a:tr>
              <a:tr h="1769997">
                <a:tc>
                  <a:txBody>
                    <a:bodyPr/>
                    <a:lstStyle/>
                    <a:p>
                      <a:pPr algn="l" fontAlgn="t"/>
                      <a:r>
                        <a:rPr lang="en-ZA" sz="1400" u="none" strike="noStrike" dirty="0">
                          <a:effectLst/>
                        </a:rPr>
                        <a:t>Full licence 4 U Pure Water Retail business as per page 6: R 425 600,00 excl VAT  ADD ice production: R 75 700.00 excl VAT</a:t>
                      </a:r>
                      <a:endParaRPr lang="en-ZA" sz="1400" b="0" i="0" u="none" strike="noStrike" dirty="0">
                        <a:solidFill>
                          <a:srgbClr val="000000"/>
                        </a:solidFill>
                        <a:effectLst/>
                        <a:latin typeface="Calibri" panose="020F0502020204030204" pitchFamily="34" charset="0"/>
                      </a:endParaRPr>
                    </a:p>
                  </a:txBody>
                  <a:tcPr marL="0" marR="0" marT="0" marB="0">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l" fontAlgn="t"/>
                      <a:r>
                        <a:rPr lang="en-ZA" sz="1400" u="none" strike="noStrike" dirty="0">
                          <a:effectLst/>
                        </a:rPr>
                        <a:t>Full licence 4 U Pure Water Retail business as per page 6. ADD juice sachets:</a:t>
                      </a:r>
                      <a:br>
                        <a:rPr lang="en-ZA" sz="1400" u="none" strike="noStrike" dirty="0">
                          <a:effectLst/>
                        </a:rPr>
                      </a:br>
                      <a:r>
                        <a:rPr lang="en-ZA" sz="1400" u="none" strike="noStrike" dirty="0">
                          <a:effectLst/>
                        </a:rPr>
                        <a:t>R 135 000.00 excl VAT</a:t>
                      </a:r>
                      <a:endParaRPr lang="en-ZA" sz="1400" b="0" i="0" u="none" strike="noStrike" dirty="0">
                        <a:solidFill>
                          <a:srgbClr val="000000"/>
                        </a:solidFill>
                        <a:effectLst/>
                        <a:latin typeface="Calibri" panose="020F0502020204030204" pitchFamily="34" charset="0"/>
                      </a:endParaRPr>
                    </a:p>
                  </a:txBody>
                  <a:tcPr marL="0" marR="0" marT="0" marB="0">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l" fontAlgn="t"/>
                      <a:r>
                        <a:rPr lang="en-ZA" sz="1400" u="none" strike="noStrike" dirty="0">
                          <a:effectLst/>
                        </a:rPr>
                        <a:t>Full licence 4 U Pure Water Retail business as per page 6: R 425 600,00 excl VAT juice refill: production: R 75 700.00 excl VAT R 64 000.00 excl VAT</a:t>
                      </a:r>
                      <a:endParaRPr lang="en-ZA" sz="1400" b="0" i="0" u="none" strike="noStrike" dirty="0">
                        <a:solidFill>
                          <a:srgbClr val="000000"/>
                        </a:solidFill>
                        <a:effectLst/>
                        <a:latin typeface="Calibri" panose="020F0502020204030204" pitchFamily="34" charset="0"/>
                      </a:endParaRPr>
                    </a:p>
                  </a:txBody>
                  <a:tcPr marL="0" marR="0" marT="0" marB="0">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l" fontAlgn="t"/>
                      <a:r>
                        <a:rPr lang="en-ZA" sz="1400" u="none" strike="noStrike" dirty="0">
                          <a:effectLst/>
                        </a:rPr>
                        <a:t>Full licence 4 U Pure Water Retail business as per page 6:ADD Sparkling water:</a:t>
                      </a:r>
                      <a:br>
                        <a:rPr lang="en-ZA" sz="1400" u="none" strike="noStrike" dirty="0">
                          <a:effectLst/>
                        </a:rPr>
                      </a:br>
                      <a:r>
                        <a:rPr lang="en-ZA" sz="1400" u="none" strike="noStrike" dirty="0">
                          <a:effectLst/>
                        </a:rPr>
                        <a:t>R 68 900.00 excl VAT</a:t>
                      </a:r>
                      <a:endParaRPr lang="en-ZA" sz="1400" b="0" i="0" u="none" strike="noStrike" dirty="0">
                        <a:solidFill>
                          <a:srgbClr val="000000"/>
                        </a:solidFill>
                        <a:effectLst/>
                        <a:latin typeface="Calibri" panose="020F0502020204030204" pitchFamily="34" charset="0"/>
                      </a:endParaRPr>
                    </a:p>
                  </a:txBody>
                  <a:tcPr marL="0" marR="0" marT="0" marB="0">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tc>
                  <a:txBody>
                    <a:bodyPr/>
                    <a:lstStyle/>
                    <a:p>
                      <a:pPr algn="l" fontAlgn="t"/>
                      <a:r>
                        <a:rPr lang="en-ZA" sz="1400" u="none" strike="noStrike" dirty="0">
                          <a:effectLst/>
                        </a:rPr>
                        <a:t>Full licence 4 U Pure Water Retail business as per page 6:ADD Bio Plus 10</a:t>
                      </a:r>
                      <a:br>
                        <a:rPr lang="en-ZA" sz="1400" u="none" strike="noStrike" dirty="0">
                          <a:effectLst/>
                        </a:rPr>
                      </a:br>
                      <a:r>
                        <a:rPr lang="en-ZA" sz="1400" u="none" strike="noStrike" dirty="0">
                          <a:effectLst/>
                        </a:rPr>
                        <a:t>R 68 900.00 excl VAT</a:t>
                      </a:r>
                      <a:endParaRPr lang="en-ZA" sz="1400" b="0" i="0" u="none" strike="noStrike" dirty="0">
                        <a:solidFill>
                          <a:srgbClr val="000000"/>
                        </a:solidFill>
                        <a:effectLst/>
                        <a:latin typeface="Calibri" panose="020F0502020204030204" pitchFamily="34" charset="0"/>
                      </a:endParaRPr>
                    </a:p>
                  </a:txBody>
                  <a:tcPr marL="0" marR="0" marT="0" marB="0">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tcPr>
                </a:tc>
                <a:extLst>
                  <a:ext uri="{0D108BD9-81ED-4DB2-BD59-A6C34878D82A}">
                    <a16:rowId xmlns:a16="http://schemas.microsoft.com/office/drawing/2014/main" val="2393822676"/>
                  </a:ext>
                </a:extLst>
              </a:tr>
            </a:tbl>
          </a:graphicData>
        </a:graphic>
      </p:graphicFrame>
      <p:sp>
        <p:nvSpPr>
          <p:cNvPr id="4" name="Slide Number Placeholder 3">
            <a:extLst>
              <a:ext uri="{FF2B5EF4-FFF2-40B4-BE49-F238E27FC236}">
                <a16:creationId xmlns:a16="http://schemas.microsoft.com/office/drawing/2014/main" id="{081BB4B0-5EBE-09FD-5CA5-921375C302D8}"/>
              </a:ext>
            </a:extLst>
          </p:cNvPr>
          <p:cNvSpPr>
            <a:spLocks noGrp="1"/>
          </p:cNvSpPr>
          <p:nvPr>
            <p:ph type="sldNum" sz="quarter" idx="12"/>
          </p:nvPr>
        </p:nvSpPr>
        <p:spPr/>
        <p:txBody>
          <a:bodyPr/>
          <a:lstStyle/>
          <a:p>
            <a:fld id="{446103E8-EAA9-45C3-BC83-F03B8834049B}" type="slidenum">
              <a:rPr lang="en-ZA" smtClean="0"/>
              <a:t>7</a:t>
            </a:fld>
            <a:endParaRPr lang="en-ZA"/>
          </a:p>
        </p:txBody>
      </p:sp>
      <p:sp>
        <p:nvSpPr>
          <p:cNvPr id="5" name="Footer Placeholder 10">
            <a:extLst>
              <a:ext uri="{FF2B5EF4-FFF2-40B4-BE49-F238E27FC236}">
                <a16:creationId xmlns:a16="http://schemas.microsoft.com/office/drawing/2014/main" id="{1F5A10D7-DC6D-F4E9-9A91-8294EC87319A}"/>
              </a:ext>
            </a:extLst>
          </p:cNvPr>
          <p:cNvSpPr>
            <a:spLocks noGrp="1"/>
          </p:cNvSpPr>
          <p:nvPr>
            <p:ph type="ftr" sz="quarter" idx="11"/>
          </p:nvPr>
        </p:nvSpPr>
        <p:spPr>
          <a:xfrm>
            <a:off x="2719489" y="6405299"/>
            <a:ext cx="7161214"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4upurewater@gmail.com</a:t>
            </a:r>
          </a:p>
        </p:txBody>
      </p:sp>
      <p:pic>
        <p:nvPicPr>
          <p:cNvPr id="3" name="Picture 2">
            <a:extLst>
              <a:ext uri="{FF2B5EF4-FFF2-40B4-BE49-F238E27FC236}">
                <a16:creationId xmlns:a16="http://schemas.microsoft.com/office/drawing/2014/main" id="{EC2C12D2-DB82-215C-1AA6-C8BABB647264}"/>
              </a:ext>
            </a:extLst>
          </p:cNvPr>
          <p:cNvPicPr/>
          <p:nvPr/>
        </p:nvPicPr>
        <p:blipFill>
          <a:blip r:embed="rId3"/>
          <a:stretch>
            <a:fillRect/>
          </a:stretch>
        </p:blipFill>
        <p:spPr>
          <a:xfrm>
            <a:off x="2136794" y="6023407"/>
            <a:ext cx="1165389" cy="160871"/>
          </a:xfrm>
          <a:prstGeom prst="rect">
            <a:avLst/>
          </a:prstGeom>
        </p:spPr>
      </p:pic>
      <p:sp>
        <p:nvSpPr>
          <p:cNvPr id="8" name="TextBox 7">
            <a:extLst>
              <a:ext uri="{FF2B5EF4-FFF2-40B4-BE49-F238E27FC236}">
                <a16:creationId xmlns:a16="http://schemas.microsoft.com/office/drawing/2014/main" id="{925BFD4A-A254-43D7-C48D-FAEB931D979B}"/>
              </a:ext>
            </a:extLst>
          </p:cNvPr>
          <p:cNvSpPr txBox="1"/>
          <p:nvPr/>
        </p:nvSpPr>
        <p:spPr>
          <a:xfrm>
            <a:off x="3514492" y="5991597"/>
            <a:ext cx="7098890" cy="246221"/>
          </a:xfrm>
          <a:prstGeom prst="rect">
            <a:avLst/>
          </a:prstGeom>
          <a:noFill/>
        </p:spPr>
        <p:txBody>
          <a:bodyPr wrap="square">
            <a:spAutoFit/>
          </a:bodyPr>
          <a:lstStyle/>
          <a:p>
            <a:r>
              <a:rPr lang="en-ZA" sz="1000" dirty="0">
                <a:solidFill>
                  <a:srgbClr val="000000"/>
                </a:solidFill>
                <a:effectLst/>
                <a:latin typeface="Calibri" panose="020F0502020204030204" pitchFamily="34" charset="0"/>
                <a:ea typeface="Calibri" panose="020F0502020204030204" pitchFamily="34" charset="0"/>
              </a:rPr>
              <a:t>Training provided: Brand . Sales and marketing with scripted dialog . Product and production knowledge</a:t>
            </a:r>
            <a:endParaRPr lang="en-ZA" sz="1000" dirty="0"/>
          </a:p>
        </p:txBody>
      </p:sp>
    </p:spTree>
    <p:extLst>
      <p:ext uri="{BB962C8B-B14F-4D97-AF65-F5344CB8AC3E}">
        <p14:creationId xmlns:p14="http://schemas.microsoft.com/office/powerpoint/2010/main" val="2923668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D6F9AEB3-20BE-4906-8A66-9E27BEED2F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3067B648-DEC5-2D1A-D5C9-203CC99538D6}"/>
              </a:ext>
            </a:extLst>
          </p:cNvPr>
          <p:cNvPicPr>
            <a:picLocks noChangeAspect="1"/>
          </p:cNvPicPr>
          <p:nvPr/>
        </p:nvPicPr>
        <p:blipFill rotWithShape="1">
          <a:blip r:embed="rId3"/>
          <a:srcRect t="219" r="-6" b="9528"/>
          <a:stretch/>
        </p:blipFill>
        <p:spPr>
          <a:xfrm>
            <a:off x="0" y="607918"/>
            <a:ext cx="3884608" cy="1719062"/>
          </a:xfrm>
          <a:prstGeom prst="rect">
            <a:avLst/>
          </a:prstGeom>
          <a:effectLst>
            <a:innerShdw blurRad="57150" dist="38100" dir="14460000">
              <a:prstClr val="black">
                <a:alpha val="70000"/>
              </a:prstClr>
            </a:innerShdw>
          </a:effectLst>
        </p:spPr>
      </p:pic>
      <p:pic>
        <p:nvPicPr>
          <p:cNvPr id="10" name="Picture 9" descr="A picture containing table, operating table, worktable, miller&#10;&#10;Description automatically generated">
            <a:extLst>
              <a:ext uri="{FF2B5EF4-FFF2-40B4-BE49-F238E27FC236}">
                <a16:creationId xmlns:a16="http://schemas.microsoft.com/office/drawing/2014/main" id="{03C5DB3F-07E7-88C3-5B47-66C16FDA6B0E}"/>
              </a:ext>
            </a:extLst>
          </p:cNvPr>
          <p:cNvPicPr>
            <a:picLocks noChangeAspect="1"/>
          </p:cNvPicPr>
          <p:nvPr/>
        </p:nvPicPr>
        <p:blipFill rotWithShape="1">
          <a:blip r:embed="rId4">
            <a:extLst>
              <a:ext uri="{28A0092B-C50C-407E-A947-70E740481C1C}">
                <a14:useLocalDpi xmlns:a14="http://schemas.microsoft.com/office/drawing/2010/main" val="0"/>
              </a:ext>
            </a:extLst>
          </a:blip>
          <a:srcRect l="20829" r="10040"/>
          <a:stretch/>
        </p:blipFill>
        <p:spPr>
          <a:xfrm>
            <a:off x="0" y="2330808"/>
            <a:ext cx="3884608" cy="1719072"/>
          </a:xfrm>
          <a:prstGeom prst="rect">
            <a:avLst/>
          </a:prstGeom>
          <a:effectLst>
            <a:innerShdw blurRad="57150" dist="38100" dir="14460000">
              <a:prstClr val="black">
                <a:alpha val="70000"/>
              </a:prstClr>
            </a:innerShdw>
          </a:effectLst>
        </p:spPr>
      </p:pic>
      <p:pic>
        <p:nvPicPr>
          <p:cNvPr id="6" name="Picture 5" descr="A picture containing table, furniture, worktable&#10;&#10;Description automatically generated">
            <a:extLst>
              <a:ext uri="{FF2B5EF4-FFF2-40B4-BE49-F238E27FC236}">
                <a16:creationId xmlns:a16="http://schemas.microsoft.com/office/drawing/2014/main" id="{4F19064D-67BB-B930-A7C4-581838C384F6}"/>
              </a:ext>
            </a:extLst>
          </p:cNvPr>
          <p:cNvPicPr>
            <a:picLocks noChangeAspect="1"/>
          </p:cNvPicPr>
          <p:nvPr/>
        </p:nvPicPr>
        <p:blipFill rotWithShape="1">
          <a:blip r:embed="rId5">
            <a:extLst>
              <a:ext uri="{28A0092B-C50C-407E-A947-70E740481C1C}">
                <a14:useLocalDpi xmlns:a14="http://schemas.microsoft.com/office/drawing/2010/main" val="0"/>
              </a:ext>
            </a:extLst>
          </a:blip>
          <a:srcRect l="17210" r="15620"/>
          <a:stretch/>
        </p:blipFill>
        <p:spPr>
          <a:xfrm>
            <a:off x="4" y="4053708"/>
            <a:ext cx="3884608" cy="1719072"/>
          </a:xfrm>
          <a:prstGeom prst="rect">
            <a:avLst/>
          </a:prstGeom>
          <a:effectLst>
            <a:innerShdw blurRad="57150" dist="38100" dir="14460000">
              <a:prstClr val="black">
                <a:alpha val="70000"/>
              </a:prstClr>
            </a:innerShdw>
          </a:effectLst>
        </p:spPr>
      </p:pic>
      <p:sp>
        <p:nvSpPr>
          <p:cNvPr id="4" name="Ribbon: Tilted Up 3">
            <a:extLst>
              <a:ext uri="{FF2B5EF4-FFF2-40B4-BE49-F238E27FC236}">
                <a16:creationId xmlns:a16="http://schemas.microsoft.com/office/drawing/2014/main" id="{7BD5E5A0-A056-4B25-748A-1E18E9FB9F7F}"/>
              </a:ext>
            </a:extLst>
          </p:cNvPr>
          <p:cNvSpPr/>
          <p:nvPr/>
        </p:nvSpPr>
        <p:spPr>
          <a:xfrm>
            <a:off x="4360331" y="332846"/>
            <a:ext cx="6955633" cy="1961621"/>
          </a:xfrm>
          <a:prstGeom prst="ribbon2">
            <a:avLst/>
          </a:prstGeom>
          <a:solidFill>
            <a:srgbClr val="48AFD2"/>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a:spcBef>
                <a:spcPct val="20000"/>
              </a:spcBef>
              <a:spcAft>
                <a:spcPts val="600"/>
              </a:spcAft>
              <a:buClr>
                <a:schemeClr val="tx1"/>
              </a:buClr>
              <a:buSzPct val="80000"/>
            </a:pPr>
            <a:r>
              <a:rPr lang="en-US" sz="3200" i="0" u="none" strike="noStrike" baseline="0" dirty="0">
                <a:ln w="3175" cmpd="sng">
                  <a:noFill/>
                </a:ln>
                <a:solidFill>
                  <a:schemeClr val="tx1"/>
                </a:solidFill>
              </a:rPr>
              <a:t>4 u pure water – in a factory set up</a:t>
            </a:r>
            <a:endParaRPr lang="en-US" sz="3200" dirty="0">
              <a:ln w="3175" cmpd="sng">
                <a:noFill/>
              </a:ln>
              <a:solidFill>
                <a:schemeClr val="tx1"/>
              </a:solidFill>
            </a:endParaRPr>
          </a:p>
        </p:txBody>
      </p:sp>
      <p:pic>
        <p:nvPicPr>
          <p:cNvPr id="7" name="Picture 2">
            <a:extLst>
              <a:ext uri="{FF2B5EF4-FFF2-40B4-BE49-F238E27FC236}">
                <a16:creationId xmlns:a16="http://schemas.microsoft.com/office/drawing/2014/main" id="{4303209C-86EB-1D7A-4191-4F0B280F7EE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915" r="-6" b="548"/>
          <a:stretch/>
        </p:blipFill>
        <p:spPr bwMode="auto">
          <a:xfrm>
            <a:off x="5120746" y="4512392"/>
            <a:ext cx="4372750" cy="1719072"/>
          </a:xfrm>
          <a:prstGeom prst="rect">
            <a:avLst/>
          </a:prstGeom>
          <a:noFill/>
          <a:effectLst>
            <a:innerShdw blurRad="57150" dist="38100" dir="14460000">
              <a:prstClr val="black">
                <a:alpha val="70000"/>
              </a:prstClr>
            </a:innerShdw>
          </a:effectLst>
          <a:extLst>
            <a:ext uri="{909E8E84-426E-40DD-AFC4-6F175D3DCCD1}">
              <a14:hiddenFill xmlns:a14="http://schemas.microsoft.com/office/drawing/2010/main">
                <a:solidFill>
                  <a:srgbClr val="FFFFFF"/>
                </a:solidFill>
              </a14:hiddenFill>
            </a:ext>
          </a:extLst>
        </p:spPr>
      </p:pic>
      <p:grpSp>
        <p:nvGrpSpPr>
          <p:cNvPr id="49" name="Group 48">
            <a:extLst>
              <a:ext uri="{FF2B5EF4-FFF2-40B4-BE49-F238E27FC236}">
                <a16:creationId xmlns:a16="http://schemas.microsoft.com/office/drawing/2014/main" id="{19BD18D0-91F2-4B90-9A99-4DAD649C928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50" name="Straight Connector 49">
              <a:extLst>
                <a:ext uri="{FF2B5EF4-FFF2-40B4-BE49-F238E27FC236}">
                  <a16:creationId xmlns:a16="http://schemas.microsoft.com/office/drawing/2014/main" id="{ABB74FD2-4026-4F5E-BCCE-A8A1D69976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ECE05B0F-8E37-4638-982D-5F5D327B981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9C60C6ED-9E6D-4F2C-A408-90A533CF306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F1277051-517F-4795-8B19-004DA5A5181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865D4C8F-0183-43E9-850A-EE295C5407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Slide Number Placeholder 2">
            <a:extLst>
              <a:ext uri="{FF2B5EF4-FFF2-40B4-BE49-F238E27FC236}">
                <a16:creationId xmlns:a16="http://schemas.microsoft.com/office/drawing/2014/main" id="{87F43271-F6AC-B0A9-675E-A585609A16E1}"/>
              </a:ext>
            </a:extLst>
          </p:cNvPr>
          <p:cNvSpPr>
            <a:spLocks noGrp="1"/>
          </p:cNvSpPr>
          <p:nvPr>
            <p:ph type="sldNum" sz="quarter" idx="12"/>
          </p:nvPr>
        </p:nvSpPr>
        <p:spPr/>
        <p:txBody>
          <a:bodyPr/>
          <a:lstStyle/>
          <a:p>
            <a:fld id="{446103E8-EAA9-45C3-BC83-F03B8834049B}" type="slidenum">
              <a:rPr lang="en-ZA" smtClean="0"/>
              <a:t>8</a:t>
            </a:fld>
            <a:endParaRPr lang="en-ZA"/>
          </a:p>
        </p:txBody>
      </p:sp>
      <p:sp>
        <p:nvSpPr>
          <p:cNvPr id="2" name="Footer Placeholder 10">
            <a:extLst>
              <a:ext uri="{FF2B5EF4-FFF2-40B4-BE49-F238E27FC236}">
                <a16:creationId xmlns:a16="http://schemas.microsoft.com/office/drawing/2014/main" id="{AF122DCA-1709-3C3C-D904-1E046903BF7E}"/>
              </a:ext>
            </a:extLst>
          </p:cNvPr>
          <p:cNvSpPr>
            <a:spLocks noGrp="1"/>
          </p:cNvSpPr>
          <p:nvPr>
            <p:ph type="ftr" sz="quarter" idx="11"/>
          </p:nvPr>
        </p:nvSpPr>
        <p:spPr>
          <a:xfrm>
            <a:off x="1490457" y="6399211"/>
            <a:ext cx="8577776"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7">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1994659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A picture containing text, indoor, several, kitchen appliance&#10;&#10;Description automatically generated">
            <a:extLst>
              <a:ext uri="{FF2B5EF4-FFF2-40B4-BE49-F238E27FC236}">
                <a16:creationId xmlns:a16="http://schemas.microsoft.com/office/drawing/2014/main" id="{4CD28750-4547-4946-AE7E-EB280D3D3840}"/>
              </a:ext>
            </a:extLst>
          </p:cNvPr>
          <p:cNvPicPr>
            <a:picLocks noChangeAspect="1"/>
          </p:cNvPicPr>
          <p:nvPr/>
        </p:nvPicPr>
        <p:blipFill rotWithShape="1">
          <a:blip r:embed="rId3">
            <a:extLst>
              <a:ext uri="{28A0092B-C50C-407E-A947-70E740481C1C}">
                <a14:useLocalDpi xmlns:a14="http://schemas.microsoft.com/office/drawing/2010/main" val="0"/>
              </a:ext>
            </a:extLst>
          </a:blip>
          <a:srcRect t="6265" r="-3" b="15432"/>
          <a:stretch/>
        </p:blipFill>
        <p:spPr>
          <a:xfrm>
            <a:off x="5162052" y="3272588"/>
            <a:ext cx="6105382" cy="3585411"/>
          </a:xfrm>
          <a:prstGeom prst="rect">
            <a:avLst/>
          </a:prstGeom>
        </p:spPr>
      </p:pic>
      <p:pic>
        <p:nvPicPr>
          <p:cNvPr id="9" name="Picture 8" descr="A person sitting at a desk&#10;&#10;Description automatically generated with low confidence">
            <a:extLst>
              <a:ext uri="{FF2B5EF4-FFF2-40B4-BE49-F238E27FC236}">
                <a16:creationId xmlns:a16="http://schemas.microsoft.com/office/drawing/2014/main" id="{FE49A9BE-853D-4EBB-936D-480CD95B8956}"/>
              </a:ext>
            </a:extLst>
          </p:cNvPr>
          <p:cNvPicPr>
            <a:picLocks noChangeAspect="1"/>
          </p:cNvPicPr>
          <p:nvPr/>
        </p:nvPicPr>
        <p:blipFill rotWithShape="1">
          <a:blip r:embed="rId4">
            <a:extLst>
              <a:ext uri="{28A0092B-C50C-407E-A947-70E740481C1C}">
                <a14:useLocalDpi xmlns:a14="http://schemas.microsoft.com/office/drawing/2010/main" val="0"/>
              </a:ext>
            </a:extLst>
          </a:blip>
          <a:srcRect t="22176" r="1" b="6481"/>
          <a:stretch/>
        </p:blipFill>
        <p:spPr>
          <a:xfrm>
            <a:off x="97976" y="92638"/>
            <a:ext cx="7279893" cy="3895335"/>
          </a:xfrm>
          <a:custGeom>
            <a:avLst/>
            <a:gdLst/>
            <a:ahLst/>
            <a:cxnLst/>
            <a:rect l="l" t="t" r="r" b="b"/>
            <a:pathLst>
              <a:path w="7279913" h="3895335">
                <a:moveTo>
                  <a:pt x="0" y="0"/>
                </a:moveTo>
                <a:lnTo>
                  <a:pt x="7279913" y="0"/>
                </a:lnTo>
                <a:lnTo>
                  <a:pt x="7279913" y="3116976"/>
                </a:lnTo>
                <a:lnTo>
                  <a:pt x="5011287" y="3116976"/>
                </a:lnTo>
                <a:lnTo>
                  <a:pt x="5011287" y="3895335"/>
                </a:lnTo>
                <a:lnTo>
                  <a:pt x="0" y="3895335"/>
                </a:lnTo>
                <a:close/>
              </a:path>
            </a:pathLst>
          </a:custGeom>
        </p:spPr>
      </p:pic>
      <p:pic>
        <p:nvPicPr>
          <p:cNvPr id="11" name="Content Placeholder 10" descr="A picture containing person, posing&#10;&#10;Description automatically generated">
            <a:extLst>
              <a:ext uri="{FF2B5EF4-FFF2-40B4-BE49-F238E27FC236}">
                <a16:creationId xmlns:a16="http://schemas.microsoft.com/office/drawing/2014/main" id="{931877DE-96B6-40D6-804D-A1D32EF3C9EC}"/>
              </a:ext>
            </a:extLst>
          </p:cNvPr>
          <p:cNvPicPr>
            <a:picLocks noChangeAspect="1"/>
          </p:cNvPicPr>
          <p:nvPr/>
        </p:nvPicPr>
        <p:blipFill rotWithShape="1">
          <a:blip r:embed="rId5">
            <a:extLst>
              <a:ext uri="{28A0092B-C50C-407E-A947-70E740481C1C}">
                <a14:useLocalDpi xmlns:a14="http://schemas.microsoft.com/office/drawing/2010/main" val="0"/>
              </a:ext>
            </a:extLst>
          </a:blip>
          <a:srcRect r="14162" b="2"/>
          <a:stretch/>
        </p:blipFill>
        <p:spPr>
          <a:xfrm>
            <a:off x="7458302" y="-22547"/>
            <a:ext cx="3809132" cy="3139531"/>
          </a:xfrm>
          <a:prstGeom prst="rect">
            <a:avLst/>
          </a:prstGeom>
        </p:spPr>
      </p:pic>
      <p:pic>
        <p:nvPicPr>
          <p:cNvPr id="5" name="Content Placeholder 4" descr="A person painting on a wall&#10;&#10;Description automatically generated with low confidence">
            <a:extLst>
              <a:ext uri="{FF2B5EF4-FFF2-40B4-BE49-F238E27FC236}">
                <a16:creationId xmlns:a16="http://schemas.microsoft.com/office/drawing/2014/main" id="{107A5623-2BB2-4BE3-8DC6-8EA9392F302C}"/>
              </a:ext>
            </a:extLst>
          </p:cNvPr>
          <p:cNvPicPr>
            <a:picLocks noChangeAspect="1"/>
          </p:cNvPicPr>
          <p:nvPr/>
        </p:nvPicPr>
        <p:blipFill rotWithShape="1">
          <a:blip r:embed="rId6">
            <a:extLst>
              <a:ext uri="{28A0092B-C50C-407E-A947-70E740481C1C}">
                <a14:useLocalDpi xmlns:a14="http://schemas.microsoft.com/office/drawing/2010/main" val="0"/>
              </a:ext>
            </a:extLst>
          </a:blip>
          <a:srcRect b="25559"/>
          <a:stretch/>
        </p:blipFill>
        <p:spPr>
          <a:xfrm>
            <a:off x="1" y="4065775"/>
            <a:ext cx="5001186" cy="2792224"/>
          </a:xfrm>
          <a:prstGeom prst="rect">
            <a:avLst/>
          </a:prstGeom>
        </p:spPr>
      </p:pic>
      <p:sp>
        <p:nvSpPr>
          <p:cNvPr id="18" name="Rectangle 15">
            <a:extLst>
              <a:ext uri="{FF2B5EF4-FFF2-40B4-BE49-F238E27FC236}">
                <a16:creationId xmlns:a16="http://schemas.microsoft.com/office/drawing/2014/main" id="{25414FA1-2D4C-41DB-83DE-4F3E38C10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23904" y="0"/>
            <a:ext cx="768096"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929048B0-FB31-A595-A75C-AA35C523129B}"/>
              </a:ext>
            </a:extLst>
          </p:cNvPr>
          <p:cNvSpPr>
            <a:spLocks noGrp="1"/>
          </p:cNvSpPr>
          <p:nvPr>
            <p:ph type="sldNum" sz="quarter" idx="12"/>
          </p:nvPr>
        </p:nvSpPr>
        <p:spPr/>
        <p:txBody>
          <a:bodyPr/>
          <a:lstStyle/>
          <a:p>
            <a:fld id="{446103E8-EAA9-45C3-BC83-F03B8834049B}" type="slidenum">
              <a:rPr lang="en-ZA" smtClean="0"/>
              <a:t>9</a:t>
            </a:fld>
            <a:endParaRPr lang="en-ZA"/>
          </a:p>
        </p:txBody>
      </p:sp>
      <p:sp>
        <p:nvSpPr>
          <p:cNvPr id="2" name="Rectangle 1">
            <a:extLst>
              <a:ext uri="{FF2B5EF4-FFF2-40B4-BE49-F238E27FC236}">
                <a16:creationId xmlns:a16="http://schemas.microsoft.com/office/drawing/2014/main" id="{1A6B3178-5528-81FE-EF68-C646124118D1}"/>
              </a:ext>
            </a:extLst>
          </p:cNvPr>
          <p:cNvSpPr/>
          <p:nvPr/>
        </p:nvSpPr>
        <p:spPr>
          <a:xfrm>
            <a:off x="97976" y="3503654"/>
            <a:ext cx="4572724" cy="523220"/>
          </a:xfrm>
          <a:prstGeom prst="rect">
            <a:avLst/>
          </a:prstGeom>
          <a:noFill/>
        </p:spPr>
        <p:txBody>
          <a:bodyPr wrap="square" lIns="91440" tIns="45720" rIns="91440" bIns="45720">
            <a:spAutoFit/>
          </a:bodyPr>
          <a:lstStyle/>
          <a:p>
            <a:pPr algn="ctr"/>
            <a:r>
              <a:rPr lang="en-US" sz="2800" b="1" cap="none" spc="50" dirty="0">
                <a:ln w="0"/>
                <a:solidFill>
                  <a:schemeClr val="bg2"/>
                </a:solidFill>
                <a:effectLst>
                  <a:innerShdw blurRad="63500" dist="50800" dir="13500000">
                    <a:srgbClr val="000000">
                      <a:alpha val="50000"/>
                    </a:srgbClr>
                  </a:innerShdw>
                </a:effectLst>
              </a:rPr>
              <a:t>Store look  </a:t>
            </a:r>
          </a:p>
        </p:txBody>
      </p:sp>
    </p:spTree>
    <p:extLst>
      <p:ext uri="{BB962C8B-B14F-4D97-AF65-F5344CB8AC3E}">
        <p14:creationId xmlns:p14="http://schemas.microsoft.com/office/powerpoint/2010/main" val="2610682744"/>
      </p:ext>
    </p:extLst>
  </p:cSld>
  <p:clrMapOvr>
    <a:masterClrMapping/>
  </p:clrMapOvr>
  <mc:AlternateContent xmlns:mc="http://schemas.openxmlformats.org/markup-compatibility/2006" xmlns:p14="http://schemas.microsoft.com/office/powerpoint/2010/main">
    <mc:Choice Requires="p14">
      <p:transition spd="slow" p14:dur="2000" advTm="223"/>
    </mc:Choice>
    <mc:Fallback xmlns="">
      <p:transition spd="slow" advTm="223"/>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Content Placeholder 5" descr="A picture containing text, electronics, display&#10;&#10;Description automatically generated">
            <a:extLst>
              <a:ext uri="{FF2B5EF4-FFF2-40B4-BE49-F238E27FC236}">
                <a16:creationId xmlns:a16="http://schemas.microsoft.com/office/drawing/2014/main" id="{73D776A9-963E-484F-A6FD-D09F3E7C919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94708" y="1074773"/>
            <a:ext cx="1297994" cy="2595987"/>
          </a:xfrm>
        </p:spPr>
      </p:pic>
      <p:pic>
        <p:nvPicPr>
          <p:cNvPr id="10" name="Picture 9" descr="A picture containing person, indoor, preparing&#10;&#10;Description automatically generated">
            <a:extLst>
              <a:ext uri="{FF2B5EF4-FFF2-40B4-BE49-F238E27FC236}">
                <a16:creationId xmlns:a16="http://schemas.microsoft.com/office/drawing/2014/main" id="{8C3AEF3C-4B86-4CF6-ACF4-954FFFDBA1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03252" y="280984"/>
            <a:ext cx="1694888" cy="3389776"/>
          </a:xfrm>
          <a:prstGeom prst="rect">
            <a:avLst/>
          </a:prstGeom>
        </p:spPr>
      </p:pic>
      <p:pic>
        <p:nvPicPr>
          <p:cNvPr id="12" name="Picture 11" descr="A picture containing text, floor, indoor, bedroom&#10;&#10;Description automatically generated">
            <a:extLst>
              <a:ext uri="{FF2B5EF4-FFF2-40B4-BE49-F238E27FC236}">
                <a16:creationId xmlns:a16="http://schemas.microsoft.com/office/drawing/2014/main" id="{45129A38-2ECB-41AA-8099-1F6FB225C5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3860" y="1477270"/>
            <a:ext cx="3532800" cy="2137217"/>
          </a:xfrm>
          <a:prstGeom prst="rect">
            <a:avLst/>
          </a:prstGeom>
        </p:spPr>
      </p:pic>
      <p:pic>
        <p:nvPicPr>
          <p:cNvPr id="14" name="Picture 13" descr="A picture containing floor&#10;&#10;Description automatically generated">
            <a:extLst>
              <a:ext uri="{FF2B5EF4-FFF2-40B4-BE49-F238E27FC236}">
                <a16:creationId xmlns:a16="http://schemas.microsoft.com/office/drawing/2014/main" id="{BDEBDBAF-C4B1-42CE-AB75-24F2AE9DBB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53488" y="587829"/>
            <a:ext cx="1694888" cy="3057730"/>
          </a:xfrm>
          <a:prstGeom prst="rect">
            <a:avLst/>
          </a:prstGeom>
        </p:spPr>
      </p:pic>
      <p:pic>
        <p:nvPicPr>
          <p:cNvPr id="16" name="Picture 15" descr="A picture containing text, indoor, floor, room&#10;&#10;Description automatically generated">
            <a:extLst>
              <a:ext uri="{FF2B5EF4-FFF2-40B4-BE49-F238E27FC236}">
                <a16:creationId xmlns:a16="http://schemas.microsoft.com/office/drawing/2014/main" id="{56F8ECCC-5380-46E1-9B55-183F7C270D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3860" y="3813297"/>
            <a:ext cx="11509877" cy="2788920"/>
          </a:xfrm>
          <a:prstGeom prst="rect">
            <a:avLst/>
          </a:prstGeom>
        </p:spPr>
      </p:pic>
      <p:pic>
        <p:nvPicPr>
          <p:cNvPr id="3" name="Picture 2">
            <a:extLst>
              <a:ext uri="{FF2B5EF4-FFF2-40B4-BE49-F238E27FC236}">
                <a16:creationId xmlns:a16="http://schemas.microsoft.com/office/drawing/2014/main" id="{C7941922-7144-4F50-B306-EEAE7D34790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98112" y="1287624"/>
            <a:ext cx="1297994" cy="2383136"/>
          </a:xfrm>
          <a:prstGeom prst="rect">
            <a:avLst/>
          </a:prstGeom>
        </p:spPr>
      </p:pic>
      <p:sp>
        <p:nvSpPr>
          <p:cNvPr id="2" name="Ribbon: Tilted Down 1">
            <a:extLst>
              <a:ext uri="{FF2B5EF4-FFF2-40B4-BE49-F238E27FC236}">
                <a16:creationId xmlns:a16="http://schemas.microsoft.com/office/drawing/2014/main" id="{128E5E58-6A84-1F36-9D85-C56FC964EC67}"/>
              </a:ext>
            </a:extLst>
          </p:cNvPr>
          <p:cNvSpPr/>
          <p:nvPr/>
        </p:nvSpPr>
        <p:spPr>
          <a:xfrm>
            <a:off x="864704" y="280984"/>
            <a:ext cx="6172200" cy="807830"/>
          </a:xfrm>
          <a:prstGeom prst="ribbon">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 of staff filling and rapping</a:t>
            </a:r>
            <a:endParaRPr lang="en-ZA" dirty="0"/>
          </a:p>
        </p:txBody>
      </p:sp>
      <p:sp>
        <p:nvSpPr>
          <p:cNvPr id="5" name="Slide Number Placeholder 4">
            <a:extLst>
              <a:ext uri="{FF2B5EF4-FFF2-40B4-BE49-F238E27FC236}">
                <a16:creationId xmlns:a16="http://schemas.microsoft.com/office/drawing/2014/main" id="{BB224E12-AF9D-CA73-B8B2-EF59C86D4A55}"/>
              </a:ext>
            </a:extLst>
          </p:cNvPr>
          <p:cNvSpPr>
            <a:spLocks noGrp="1"/>
          </p:cNvSpPr>
          <p:nvPr>
            <p:ph type="sldNum" sz="quarter" idx="12"/>
          </p:nvPr>
        </p:nvSpPr>
        <p:spPr/>
        <p:txBody>
          <a:bodyPr/>
          <a:lstStyle/>
          <a:p>
            <a:fld id="{446103E8-EAA9-45C3-BC83-F03B8834049B}" type="slidenum">
              <a:rPr lang="en-ZA" smtClean="0"/>
              <a:t>10</a:t>
            </a:fld>
            <a:endParaRPr lang="en-ZA"/>
          </a:p>
        </p:txBody>
      </p:sp>
      <p:sp>
        <p:nvSpPr>
          <p:cNvPr id="4" name="Footer Placeholder 10">
            <a:extLst>
              <a:ext uri="{FF2B5EF4-FFF2-40B4-BE49-F238E27FC236}">
                <a16:creationId xmlns:a16="http://schemas.microsoft.com/office/drawing/2014/main" id="{3033B334-4018-EFC9-450F-3D6C11550E9C}"/>
              </a:ext>
            </a:extLst>
          </p:cNvPr>
          <p:cNvSpPr txBox="1">
            <a:spLocks/>
          </p:cNvSpPr>
          <p:nvPr/>
        </p:nvSpPr>
        <p:spPr>
          <a:xfrm>
            <a:off x="1640871" y="6602217"/>
            <a:ext cx="7434303" cy="365125"/>
          </a:xfrm>
          <a:prstGeom prst="rect">
            <a:avLst/>
          </a:prstGeo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vert="horz" lIns="91440" tIns="45720" rIns="91440" bIns="45720" rtlCol="0" anchor="t"/>
          <a:lstStyle>
            <a:defPPr>
              <a:defRPr lang="en-US"/>
            </a:defPPr>
            <a:lvl1pPr marL="0" algn="l" defTabSz="457200" rtl="0" eaLnBrk="1" latinLnBrk="0" hangingPunct="1">
              <a:defRPr sz="1000" b="0" i="0" kern="1200">
                <a:solidFill>
                  <a:schemeClr val="bg2">
                    <a:lumMod val="50000"/>
                  </a:schemeClr>
                </a:solidFill>
                <a:effectLst/>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ZA">
                <a:solidFill>
                  <a:schemeClr val="tx1"/>
                </a:solidFill>
              </a:rPr>
              <a:t>Facebook/4upurewater, 4upurewater.co.za, Instagram - 4u_purewater </a:t>
            </a:r>
            <a:r>
              <a:rPr lang="en-ZA">
                <a:solidFill>
                  <a:schemeClr val="tx1"/>
                </a:solidFill>
                <a:hlinkClick r:id="rId9">
                  <a:extLst>
                    <a:ext uri="{A12FA001-AC4F-418D-AE19-62706E023703}">
                      <ahyp:hlinkClr xmlns:ahyp="http://schemas.microsoft.com/office/drawing/2018/hyperlinkcolor" val="tx"/>
                    </a:ext>
                  </a:extLst>
                </a:hlinkClick>
              </a:rPr>
              <a:t>4upurewater@gmail.com</a:t>
            </a:r>
            <a:r>
              <a:rPr lang="en-ZA">
                <a:solidFill>
                  <a:schemeClr val="tx1"/>
                </a:solidFill>
              </a:rPr>
              <a:t>  0823528013</a:t>
            </a:r>
            <a:endParaRPr lang="en-ZA" dirty="0">
              <a:solidFill>
                <a:schemeClr val="tx1"/>
              </a:solidFill>
            </a:endParaRPr>
          </a:p>
        </p:txBody>
      </p:sp>
      <p:sp>
        <p:nvSpPr>
          <p:cNvPr id="7" name="Rectangle 6">
            <a:extLst>
              <a:ext uri="{FF2B5EF4-FFF2-40B4-BE49-F238E27FC236}">
                <a16:creationId xmlns:a16="http://schemas.microsoft.com/office/drawing/2014/main" id="{3E74B112-3473-1CE4-9B0A-E1ED56C752B5}"/>
              </a:ext>
            </a:extLst>
          </p:cNvPr>
          <p:cNvSpPr/>
          <p:nvPr/>
        </p:nvSpPr>
        <p:spPr>
          <a:xfrm>
            <a:off x="7362014" y="3813297"/>
            <a:ext cx="4572724" cy="523220"/>
          </a:xfrm>
          <a:prstGeom prst="rect">
            <a:avLst/>
          </a:prstGeom>
          <a:noFill/>
        </p:spPr>
        <p:txBody>
          <a:bodyPr wrap="square" lIns="91440" tIns="45720" rIns="91440" bIns="45720">
            <a:spAutoFit/>
          </a:bodyPr>
          <a:lstStyle/>
          <a:p>
            <a:pPr algn="ctr"/>
            <a:r>
              <a:rPr lang="en-US" sz="2800" b="1" cap="none" spc="50" dirty="0">
                <a:ln w="0"/>
                <a:solidFill>
                  <a:schemeClr val="bg2"/>
                </a:solidFill>
                <a:effectLst>
                  <a:innerShdw blurRad="63500" dist="50800" dir="13500000">
                    <a:srgbClr val="000000">
                      <a:alpha val="50000"/>
                    </a:srgbClr>
                  </a:innerShdw>
                </a:effectLst>
              </a:rPr>
              <a:t>Store look and feel</a:t>
            </a:r>
          </a:p>
        </p:txBody>
      </p:sp>
    </p:spTree>
    <p:extLst>
      <p:ext uri="{BB962C8B-B14F-4D97-AF65-F5344CB8AC3E}">
        <p14:creationId xmlns:p14="http://schemas.microsoft.com/office/powerpoint/2010/main" val="352984662"/>
      </p:ext>
    </p:extLst>
  </p:cSld>
  <p:clrMapOvr>
    <a:masterClrMapping/>
  </p:clrMapOvr>
  <p:transition spd="med" advTm="10181">
    <p:pull/>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47" name="Straight Connector 146">
            <a:extLst>
              <a:ext uri="{FF2B5EF4-FFF2-40B4-BE49-F238E27FC236}">
                <a16:creationId xmlns:a16="http://schemas.microsoft.com/office/drawing/2014/main" id="{FD6CD0A5-6C83-427D-AB05-3BE0E15A7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9" name="Straight Connector 148">
            <a:extLst>
              <a:ext uri="{FF2B5EF4-FFF2-40B4-BE49-F238E27FC236}">
                <a16:creationId xmlns:a16="http://schemas.microsoft.com/office/drawing/2014/main" id="{6B6653D5-62D5-45D6-B95A-38FB56233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1" name="Straight Connector 150">
            <a:extLst>
              <a:ext uri="{FF2B5EF4-FFF2-40B4-BE49-F238E27FC236}">
                <a16:creationId xmlns:a16="http://schemas.microsoft.com/office/drawing/2014/main" id="{B17B25F5-9024-4196-BF35-911797D0B1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3" name="Straight Connector 152">
            <a:extLst>
              <a:ext uri="{FF2B5EF4-FFF2-40B4-BE49-F238E27FC236}">
                <a16:creationId xmlns:a16="http://schemas.microsoft.com/office/drawing/2014/main" id="{C3C23CF1-A0CB-42AA-A759-E1937CA848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5" name="Straight Connector 154">
            <a:extLst>
              <a:ext uri="{FF2B5EF4-FFF2-40B4-BE49-F238E27FC236}">
                <a16:creationId xmlns:a16="http://schemas.microsoft.com/office/drawing/2014/main" id="{12A51285-560A-444D-A414-2428698DB1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57" name="Rectangle 156">
            <a:extLst>
              <a:ext uri="{FF2B5EF4-FFF2-40B4-BE49-F238E27FC236}">
                <a16:creationId xmlns:a16="http://schemas.microsoft.com/office/drawing/2014/main" id="{618E37DE-4710-4167-AE83-47DE5752D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92C8EC-E73A-46DF-A866-8D8B96A77068}"/>
              </a:ext>
            </a:extLst>
          </p:cNvPr>
          <p:cNvSpPr>
            <a:spLocks noGrp="1"/>
          </p:cNvSpPr>
          <p:nvPr>
            <p:ph type="title"/>
          </p:nvPr>
        </p:nvSpPr>
        <p:spPr>
          <a:xfrm>
            <a:off x="451604" y="1039548"/>
            <a:ext cx="6159273" cy="2971801"/>
          </a:xfrm>
        </p:spPr>
        <p:txBody>
          <a:bodyPr vert="horz" lIns="91440" tIns="45720" rIns="91440" bIns="45720" rtlCol="0" anchor="b">
            <a:normAutofit/>
          </a:bodyPr>
          <a:lstStyle/>
          <a:p>
            <a:r>
              <a:rPr lang="en-US" sz="4800" dirty="0"/>
              <a:t>UNIFORMS</a:t>
            </a:r>
          </a:p>
        </p:txBody>
      </p:sp>
      <p:pic>
        <p:nvPicPr>
          <p:cNvPr id="5" name="Content Placeholder 4" descr="A black hat with white text&#10;&#10;Description automatically generated with medium confidence">
            <a:extLst>
              <a:ext uri="{FF2B5EF4-FFF2-40B4-BE49-F238E27FC236}">
                <a16:creationId xmlns:a16="http://schemas.microsoft.com/office/drawing/2014/main" id="{610C0BE4-F49A-4C3D-A4B5-2420AD6661D4}"/>
              </a:ext>
            </a:extLst>
          </p:cNvPr>
          <p:cNvPicPr>
            <a:picLocks noChangeAspect="1"/>
          </p:cNvPicPr>
          <p:nvPr/>
        </p:nvPicPr>
        <p:blipFill rotWithShape="1">
          <a:blip r:embed="rId3">
            <a:extLst>
              <a:ext uri="{28A0092B-C50C-407E-A947-70E740481C1C}">
                <a14:useLocalDpi xmlns:a14="http://schemas.microsoft.com/office/drawing/2010/main" val="0"/>
              </a:ext>
            </a:extLst>
          </a:blip>
          <a:srcRect t="12968" r="-2" b="12940"/>
          <a:stretch/>
        </p:blipFill>
        <p:spPr>
          <a:xfrm>
            <a:off x="189737" y="484331"/>
            <a:ext cx="4639713" cy="2285990"/>
          </a:xfrm>
          <a:prstGeom prst="rect">
            <a:avLst/>
          </a:prstGeom>
          <a:effectLst>
            <a:innerShdw blurRad="57150" dist="38100" dir="14460000">
              <a:prstClr val="black">
                <a:alpha val="70000"/>
              </a:prstClr>
            </a:innerShdw>
          </a:effectLst>
        </p:spPr>
      </p:pic>
      <p:pic>
        <p:nvPicPr>
          <p:cNvPr id="7" name="Picture 6" descr="A pair of black t-shirts&#10;&#10;Description automatically generated with medium confidence">
            <a:extLst>
              <a:ext uri="{FF2B5EF4-FFF2-40B4-BE49-F238E27FC236}">
                <a16:creationId xmlns:a16="http://schemas.microsoft.com/office/drawing/2014/main" id="{C44281B4-3E23-4C3C-8E31-BA4E9CA628EF}"/>
              </a:ext>
            </a:extLst>
          </p:cNvPr>
          <p:cNvPicPr>
            <a:picLocks noChangeAspect="1"/>
          </p:cNvPicPr>
          <p:nvPr/>
        </p:nvPicPr>
        <p:blipFill rotWithShape="1">
          <a:blip r:embed="rId4">
            <a:extLst>
              <a:ext uri="{28A0092B-C50C-407E-A947-70E740481C1C}">
                <a14:useLocalDpi xmlns:a14="http://schemas.microsoft.com/office/drawing/2010/main" val="0"/>
              </a:ext>
            </a:extLst>
          </a:blip>
          <a:srcRect t="9569" r="-3" b="9603"/>
          <a:stretch/>
        </p:blipFill>
        <p:spPr>
          <a:xfrm>
            <a:off x="5021390" y="1640412"/>
            <a:ext cx="6672157" cy="2980537"/>
          </a:xfrm>
          <a:prstGeom prst="rect">
            <a:avLst/>
          </a:prstGeom>
          <a:effectLst>
            <a:innerShdw blurRad="57150" dist="38100" dir="14460000">
              <a:prstClr val="black">
                <a:alpha val="70000"/>
              </a:prstClr>
            </a:innerShdw>
          </a:effectLst>
        </p:spPr>
      </p:pic>
      <p:pic>
        <p:nvPicPr>
          <p:cNvPr id="9" name="Picture 8" descr="Icon&#10;&#10;Description automatically generated">
            <a:extLst>
              <a:ext uri="{FF2B5EF4-FFF2-40B4-BE49-F238E27FC236}">
                <a16:creationId xmlns:a16="http://schemas.microsoft.com/office/drawing/2014/main" id="{4A1809C0-04B2-4D09-95CD-FE39DC23B380}"/>
              </a:ext>
            </a:extLst>
          </p:cNvPr>
          <p:cNvPicPr>
            <a:picLocks noChangeAspect="1"/>
          </p:cNvPicPr>
          <p:nvPr/>
        </p:nvPicPr>
        <p:blipFill rotWithShape="1">
          <a:blip r:embed="rId5">
            <a:extLst>
              <a:ext uri="{28A0092B-C50C-407E-A947-70E740481C1C}">
                <a14:useLocalDpi xmlns:a14="http://schemas.microsoft.com/office/drawing/2010/main" val="0"/>
              </a:ext>
            </a:extLst>
          </a:blip>
          <a:srcRect t="27167" r="-3" b="23528"/>
          <a:stretch/>
        </p:blipFill>
        <p:spPr>
          <a:xfrm>
            <a:off x="163348" y="4119299"/>
            <a:ext cx="4636559" cy="2286000"/>
          </a:xfrm>
          <a:prstGeom prst="rect">
            <a:avLst/>
          </a:prstGeom>
          <a:effectLst>
            <a:innerShdw blurRad="57150" dist="38100" dir="14460000">
              <a:prstClr val="black">
                <a:alpha val="70000"/>
              </a:prstClr>
            </a:innerShdw>
          </a:effectLst>
        </p:spPr>
      </p:pic>
      <p:grpSp>
        <p:nvGrpSpPr>
          <p:cNvPr id="159" name="Group 158">
            <a:extLst>
              <a:ext uri="{FF2B5EF4-FFF2-40B4-BE49-F238E27FC236}">
                <a16:creationId xmlns:a16="http://schemas.microsoft.com/office/drawing/2014/main" id="{3C463717-5EB2-4C6C-8BB1-AF27FACB7F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60" name="Straight Connector 159">
              <a:extLst>
                <a:ext uri="{FF2B5EF4-FFF2-40B4-BE49-F238E27FC236}">
                  <a16:creationId xmlns:a16="http://schemas.microsoft.com/office/drawing/2014/main" id="{9388FA13-A619-4520-A05E-918E852D58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1" name="Straight Connector 160">
              <a:extLst>
                <a:ext uri="{FF2B5EF4-FFF2-40B4-BE49-F238E27FC236}">
                  <a16:creationId xmlns:a16="http://schemas.microsoft.com/office/drawing/2014/main" id="{CF142BDF-1A8D-4991-A97C-31319D0900F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2" name="Straight Connector 161">
              <a:extLst>
                <a:ext uri="{FF2B5EF4-FFF2-40B4-BE49-F238E27FC236}">
                  <a16:creationId xmlns:a16="http://schemas.microsoft.com/office/drawing/2014/main" id="{EC03C136-3F5E-48B5-A4F0-A1FA25DFE5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3" name="Straight Connector 162">
              <a:extLst>
                <a:ext uri="{FF2B5EF4-FFF2-40B4-BE49-F238E27FC236}">
                  <a16:creationId xmlns:a16="http://schemas.microsoft.com/office/drawing/2014/main" id="{413F559C-6A30-4A09-A759-7FAF7C9F48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4" name="Straight Connector 163">
              <a:extLst>
                <a:ext uri="{FF2B5EF4-FFF2-40B4-BE49-F238E27FC236}">
                  <a16:creationId xmlns:a16="http://schemas.microsoft.com/office/drawing/2014/main" id="{2205CA72-C3E6-4BF9-B055-3C19DAEDA8C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4" name="Slide Number Placeholder 3">
            <a:extLst>
              <a:ext uri="{FF2B5EF4-FFF2-40B4-BE49-F238E27FC236}">
                <a16:creationId xmlns:a16="http://schemas.microsoft.com/office/drawing/2014/main" id="{8FE84EA8-6378-B55D-61FC-98142ECAF862}"/>
              </a:ext>
            </a:extLst>
          </p:cNvPr>
          <p:cNvSpPr>
            <a:spLocks noGrp="1"/>
          </p:cNvSpPr>
          <p:nvPr>
            <p:ph type="sldNum" sz="quarter" idx="12"/>
          </p:nvPr>
        </p:nvSpPr>
        <p:spPr/>
        <p:txBody>
          <a:bodyPr/>
          <a:lstStyle/>
          <a:p>
            <a:fld id="{446103E8-EAA9-45C3-BC83-F03B8834049B}" type="slidenum">
              <a:rPr lang="en-ZA" smtClean="0"/>
              <a:t>11</a:t>
            </a:fld>
            <a:endParaRPr lang="en-ZA"/>
          </a:p>
        </p:txBody>
      </p:sp>
      <p:sp>
        <p:nvSpPr>
          <p:cNvPr id="3" name="Footer Placeholder 10">
            <a:extLst>
              <a:ext uri="{FF2B5EF4-FFF2-40B4-BE49-F238E27FC236}">
                <a16:creationId xmlns:a16="http://schemas.microsoft.com/office/drawing/2014/main" id="{98EDA7C3-EB04-B441-0BC7-80C46900D33E}"/>
              </a:ext>
            </a:extLst>
          </p:cNvPr>
          <p:cNvSpPr>
            <a:spLocks noGrp="1"/>
          </p:cNvSpPr>
          <p:nvPr>
            <p:ph type="ftr" sz="quarter" idx="11"/>
          </p:nvPr>
        </p:nvSpPr>
        <p:spPr>
          <a:xfrm>
            <a:off x="2345863" y="6446837"/>
            <a:ext cx="6965285"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6">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2445418655"/>
      </p:ext>
    </p:extLst>
  </p:cSld>
  <p:clrMapOvr>
    <a:masterClrMapping/>
  </p:clrMapOvr>
  <mc:AlternateContent xmlns:mc="http://schemas.openxmlformats.org/markup-compatibility/2006" xmlns:p14="http://schemas.microsoft.com/office/powerpoint/2010/main">
    <mc:Choice Requires="p14">
      <p:transition spd="slow" p14:dur="2000" advTm="3676"/>
    </mc:Choice>
    <mc:Fallback xmlns="">
      <p:transition spd="slow" advTm="3676"/>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82FDE7CB-A0B9-4C48-80CE-B61F4F9E2F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3" name="Straight Connector 12">
              <a:extLst>
                <a:ext uri="{FF2B5EF4-FFF2-40B4-BE49-F238E27FC236}">
                  <a16:creationId xmlns:a16="http://schemas.microsoft.com/office/drawing/2014/main" id="{A3258CC7-31A5-4656-A7C5-16CBDC97872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C3ADF9B-28A3-4312-A210-984E680D9F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51D75538-7D02-42CE-8091-38ED0178C24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81A61D5E-676C-44A0-8EF0-D68EBB55F88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BF19251D-8C13-48D6-8334-6FCBB4337C8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9" name="Rectangle 18">
            <a:extLst>
              <a:ext uri="{FF2B5EF4-FFF2-40B4-BE49-F238E27FC236}">
                <a16:creationId xmlns:a16="http://schemas.microsoft.com/office/drawing/2014/main" id="{C8C7AE78-B569-4E9C-8EA3-8D19B0A0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Snip Diagonal Corner Rectangle 24">
            <a:extLst>
              <a:ext uri="{FF2B5EF4-FFF2-40B4-BE49-F238E27FC236}">
                <a16:creationId xmlns:a16="http://schemas.microsoft.com/office/drawing/2014/main" id="{CC070D07-FDFC-499A-8004-94AE18EF3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229" y="620722"/>
            <a:ext cx="10935543" cy="5286838"/>
          </a:xfrm>
          <a:prstGeom prst="snip2DiagRect">
            <a:avLst>
              <a:gd name="adj1" fmla="val 10787"/>
              <a:gd name="adj2" fmla="val 0"/>
            </a:avLst>
          </a:prstGeom>
          <a:solidFill>
            <a:srgbClr val="FFFFFF"/>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Timeline&#10;&#10;Description automatically generated">
            <a:extLst>
              <a:ext uri="{FF2B5EF4-FFF2-40B4-BE49-F238E27FC236}">
                <a16:creationId xmlns:a16="http://schemas.microsoft.com/office/drawing/2014/main" id="{3EAF2CF8-6546-4A96-B7E4-AF341D5F4A20}"/>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966" r="23885" b="-2"/>
          <a:stretch/>
        </p:blipFill>
        <p:spPr>
          <a:xfrm>
            <a:off x="789096" y="781589"/>
            <a:ext cx="5226470" cy="4955408"/>
          </a:xfrm>
          <a:custGeom>
            <a:avLst/>
            <a:gdLst/>
            <a:ahLst/>
            <a:cxnLst/>
            <a:rect l="l" t="t" r="r" b="b"/>
            <a:pathLst>
              <a:path w="5226470" h="4955408">
                <a:moveTo>
                  <a:pt x="490693" y="0"/>
                </a:moveTo>
                <a:lnTo>
                  <a:pt x="5226470" y="0"/>
                </a:lnTo>
                <a:lnTo>
                  <a:pt x="5226470" y="4955408"/>
                </a:lnTo>
                <a:lnTo>
                  <a:pt x="0" y="4955408"/>
                </a:lnTo>
                <a:lnTo>
                  <a:pt x="0" y="481549"/>
                </a:lnTo>
                <a:close/>
              </a:path>
            </a:pathLst>
          </a:custGeom>
        </p:spPr>
      </p:pic>
      <p:pic>
        <p:nvPicPr>
          <p:cNvPr id="7" name="Picture 6" descr="Timeline&#10;&#10;Description automatically generated">
            <a:extLst>
              <a:ext uri="{FF2B5EF4-FFF2-40B4-BE49-F238E27FC236}">
                <a16:creationId xmlns:a16="http://schemas.microsoft.com/office/drawing/2014/main" id="{148E1FAD-B4BB-4AB6-90FB-D43BE84173A1}"/>
              </a:ext>
            </a:extLst>
          </p:cNvPr>
          <p:cNvPicPr>
            <a:picLocks noChangeAspect="1"/>
          </p:cNvPicPr>
          <p:nvPr/>
        </p:nvPicPr>
        <p:blipFill rotWithShape="1">
          <a:blip r:embed="rId4">
            <a:extLst>
              <a:ext uri="{28A0092B-C50C-407E-A947-70E740481C1C}">
                <a14:useLocalDpi xmlns:a14="http://schemas.microsoft.com/office/drawing/2010/main" val="0"/>
              </a:ext>
            </a:extLst>
          </a:blip>
          <a:srcRect r="24851" b="-2"/>
          <a:stretch/>
        </p:blipFill>
        <p:spPr>
          <a:xfrm>
            <a:off x="6176433" y="789546"/>
            <a:ext cx="5226470" cy="4955408"/>
          </a:xfrm>
          <a:custGeom>
            <a:avLst/>
            <a:gdLst/>
            <a:ahLst/>
            <a:cxnLst/>
            <a:rect l="l" t="t" r="r" b="b"/>
            <a:pathLst>
              <a:path w="5226470" h="4955408">
                <a:moveTo>
                  <a:pt x="0" y="0"/>
                </a:moveTo>
                <a:lnTo>
                  <a:pt x="5226470" y="0"/>
                </a:lnTo>
                <a:lnTo>
                  <a:pt x="5226470" y="4485508"/>
                </a:lnTo>
                <a:lnTo>
                  <a:pt x="4747647" y="4955408"/>
                </a:lnTo>
                <a:lnTo>
                  <a:pt x="0" y="4955408"/>
                </a:lnTo>
                <a:close/>
              </a:path>
            </a:pathLst>
          </a:custGeom>
        </p:spPr>
      </p:pic>
      <p:sp>
        <p:nvSpPr>
          <p:cNvPr id="3" name="Slide Number Placeholder 2">
            <a:extLst>
              <a:ext uri="{FF2B5EF4-FFF2-40B4-BE49-F238E27FC236}">
                <a16:creationId xmlns:a16="http://schemas.microsoft.com/office/drawing/2014/main" id="{7673BA34-C3EE-782C-2317-73C69C0B825B}"/>
              </a:ext>
            </a:extLst>
          </p:cNvPr>
          <p:cNvSpPr>
            <a:spLocks noGrp="1"/>
          </p:cNvSpPr>
          <p:nvPr>
            <p:ph type="sldNum" sz="quarter" idx="12"/>
          </p:nvPr>
        </p:nvSpPr>
        <p:spPr/>
        <p:txBody>
          <a:bodyPr/>
          <a:lstStyle/>
          <a:p>
            <a:fld id="{446103E8-EAA9-45C3-BC83-F03B8834049B}" type="slidenum">
              <a:rPr lang="en-ZA" smtClean="0"/>
              <a:t>12</a:t>
            </a:fld>
            <a:endParaRPr lang="en-ZA"/>
          </a:p>
        </p:txBody>
      </p:sp>
      <p:sp>
        <p:nvSpPr>
          <p:cNvPr id="2" name="Footer Placeholder 10">
            <a:extLst>
              <a:ext uri="{FF2B5EF4-FFF2-40B4-BE49-F238E27FC236}">
                <a16:creationId xmlns:a16="http://schemas.microsoft.com/office/drawing/2014/main" id="{0F96C3BA-7AFD-A6FE-4AFA-4E101F0A4D6A}"/>
              </a:ext>
            </a:extLst>
          </p:cNvPr>
          <p:cNvSpPr>
            <a:spLocks noGrp="1"/>
          </p:cNvSpPr>
          <p:nvPr>
            <p:ph type="ftr" sz="quarter" idx="11"/>
          </p:nvPr>
        </p:nvSpPr>
        <p:spPr>
          <a:xfrm>
            <a:off x="2345863" y="6446837"/>
            <a:ext cx="6994782" cy="365125"/>
          </a:xfrm>
          <a:gradFill flip="none" rotWithShape="1">
            <a:gsLst>
              <a:gs pos="0">
                <a:schemeClr val="accent1">
                  <a:lumMod val="0"/>
                  <a:lumOff val="100000"/>
                </a:schemeClr>
              </a:gs>
              <a:gs pos="0">
                <a:schemeClr val="accent1">
                  <a:lumMod val="0"/>
                  <a:lumOff val="100000"/>
                </a:schemeClr>
              </a:gs>
              <a:gs pos="100000">
                <a:schemeClr val="accent1">
                  <a:lumMod val="100000"/>
                </a:schemeClr>
              </a:gs>
            </a:gsLst>
            <a:lin ang="16200000" scaled="1"/>
            <a:tileRect/>
          </a:gradFill>
        </p:spPr>
        <p:txBody>
          <a:bodyPr/>
          <a:lstStyle/>
          <a:p>
            <a:r>
              <a:rPr lang="en-ZA" dirty="0">
                <a:solidFill>
                  <a:schemeClr val="tx1"/>
                </a:solidFill>
              </a:rPr>
              <a:t>Facebook/4upurewater, 4upurewater.co.za, Instagram - 4u_purewater </a:t>
            </a:r>
            <a:r>
              <a:rPr lang="en-ZA" dirty="0">
                <a:solidFill>
                  <a:schemeClr val="tx1"/>
                </a:solidFill>
                <a:hlinkClick r:id="rId5">
                  <a:extLst>
                    <a:ext uri="{A12FA001-AC4F-418D-AE19-62706E023703}">
                      <ahyp:hlinkClr xmlns:ahyp="http://schemas.microsoft.com/office/drawing/2018/hyperlinkcolor" val="tx"/>
                    </a:ext>
                  </a:extLst>
                </a:hlinkClick>
              </a:rPr>
              <a:t>4upurewater@gmail.com</a:t>
            </a:r>
            <a:r>
              <a:rPr lang="en-ZA" dirty="0">
                <a:solidFill>
                  <a:schemeClr val="tx1"/>
                </a:solidFill>
              </a:rPr>
              <a:t>  0823528013</a:t>
            </a:r>
          </a:p>
        </p:txBody>
      </p:sp>
    </p:spTree>
    <p:extLst>
      <p:ext uri="{BB962C8B-B14F-4D97-AF65-F5344CB8AC3E}">
        <p14:creationId xmlns:p14="http://schemas.microsoft.com/office/powerpoint/2010/main" val="2006757094"/>
      </p:ext>
    </p:extLst>
  </p:cSld>
  <p:clrMapOvr>
    <a:masterClrMapping/>
  </p:clrMapOvr>
  <mc:AlternateContent xmlns:mc="http://schemas.openxmlformats.org/markup-compatibility/2006" xmlns:p14="http://schemas.microsoft.com/office/powerpoint/2010/main">
    <mc:Choice Requires="p14">
      <p:transition spd="slow" p14:dur="2000" advTm="2995"/>
    </mc:Choice>
    <mc:Fallback xmlns="">
      <p:transition spd="slow" advTm="2995"/>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0512F9CB-A1A0-4043-A103-F6A4B94B69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ADBE6588-EE16-4389-857C-86A156D49E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17FD48D2-B0A7-413D-B947-AA55AC1296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BE668D0-D906-4EEE-B32F-8C028624B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D1DE67A3-B8F6-4CFD-A8E0-D15200F231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20" name="Rectangle 19">
            <a:extLst>
              <a:ext uri="{FF2B5EF4-FFF2-40B4-BE49-F238E27FC236}">
                <a16:creationId xmlns:a16="http://schemas.microsoft.com/office/drawing/2014/main" id="{C6F269C0-E938-4ACE-9291-680DA455A4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205B15-3F4D-4D0C-B1DE-0A4D1F599276}"/>
              </a:ext>
            </a:extLst>
          </p:cNvPr>
          <p:cNvSpPr>
            <a:spLocks noGrp="1"/>
          </p:cNvSpPr>
          <p:nvPr>
            <p:ph type="title"/>
          </p:nvPr>
        </p:nvSpPr>
        <p:spPr>
          <a:xfrm>
            <a:off x="6095999" y="628617"/>
            <a:ext cx="5408613" cy="3028983"/>
          </a:xfrm>
        </p:spPr>
        <p:txBody>
          <a:bodyPr vert="horz" lIns="91440" tIns="45720" rIns="91440" bIns="45720" rtlCol="0" anchor="b">
            <a:normAutofit/>
          </a:bodyPr>
          <a:lstStyle/>
          <a:p>
            <a:r>
              <a:rPr lang="en-US" sz="4800">
                <a:solidFill>
                  <a:srgbClr val="FFFFFF"/>
                </a:solidFill>
              </a:rPr>
              <a:t>END  THANK YOU </a:t>
            </a:r>
          </a:p>
        </p:txBody>
      </p:sp>
      <p:sp useBgFill="1">
        <p:nvSpPr>
          <p:cNvPr id="22" name="Snip Diagonal Corner Rectangle 6">
            <a:extLst>
              <a:ext uri="{FF2B5EF4-FFF2-40B4-BE49-F238E27FC236}">
                <a16:creationId xmlns:a16="http://schemas.microsoft.com/office/drawing/2014/main" id="{353910D8-86D8-4812-AACB-F5860956EB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4977369" cy="5286838"/>
          </a:xfrm>
          <a:prstGeom prst="snip2DiagRect">
            <a:avLst>
              <a:gd name="adj1" fmla="val 9763"/>
              <a:gd name="adj2" fmla="val 0"/>
            </a:avLst>
          </a:prstGeom>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B0DDB13E-0746-49BA-B832-3DBEF6AB5E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5" name="Straight Connector 24">
              <a:extLst>
                <a:ext uri="{FF2B5EF4-FFF2-40B4-BE49-F238E27FC236}">
                  <a16:creationId xmlns:a16="http://schemas.microsoft.com/office/drawing/2014/main" id="{675ABE57-032A-4BDB-8DA5-921E3A26575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B1CBD4F3-E4C6-4345-B5B9-225E609D38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3AD7E20A-1B41-40E2-9927-FD6E3E09DF6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B42C5E4E-9C9A-4C8F-A06F-0C25A124EA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24382779-711D-4169-BCDC-A353BB9E75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pic>
        <p:nvPicPr>
          <p:cNvPr id="3" name="Picture 2" descr="Logo">
            <a:extLst>
              <a:ext uri="{FF2B5EF4-FFF2-40B4-BE49-F238E27FC236}">
                <a16:creationId xmlns:a16="http://schemas.microsoft.com/office/drawing/2014/main" id="{5EECFFD0-40CA-B3A2-83B0-1604C4008585}"/>
              </a:ext>
            </a:extLst>
          </p:cNvPr>
          <p:cNvPicPr>
            <a:picLocks noChangeAspect="1"/>
          </p:cNvPicPr>
          <p:nvPr/>
        </p:nvPicPr>
        <p:blipFill rotWithShape="1">
          <a:blip r:embed="rId3">
            <a:extLst>
              <a:ext uri="{28A0092B-C50C-407E-A947-70E740481C1C}">
                <a14:useLocalDpi xmlns:a14="http://schemas.microsoft.com/office/drawing/2010/main" val="0"/>
              </a:ext>
            </a:extLst>
          </a:blip>
          <a:srcRect l="18183" r="19897" b="-3"/>
          <a:stretch/>
        </p:blipFill>
        <p:spPr>
          <a:xfrm>
            <a:off x="1390062" y="1181952"/>
            <a:ext cx="3371397" cy="4206230"/>
          </a:xfrm>
          <a:prstGeom prst="rect">
            <a:avLst/>
          </a:prstGeom>
          <a:effectLst>
            <a:innerShdw blurRad="57150" dist="38100" dir="14460000">
              <a:prstClr val="black">
                <a:alpha val="70000"/>
              </a:prstClr>
            </a:innerShdw>
          </a:effectLst>
        </p:spPr>
      </p:pic>
      <p:sp>
        <p:nvSpPr>
          <p:cNvPr id="5" name="Slide Number Placeholder 4">
            <a:extLst>
              <a:ext uri="{FF2B5EF4-FFF2-40B4-BE49-F238E27FC236}">
                <a16:creationId xmlns:a16="http://schemas.microsoft.com/office/drawing/2014/main" id="{B4457BB2-1E56-5178-6815-46C12780C9E3}"/>
              </a:ext>
            </a:extLst>
          </p:cNvPr>
          <p:cNvSpPr>
            <a:spLocks noGrp="1"/>
          </p:cNvSpPr>
          <p:nvPr>
            <p:ph type="sldNum" sz="quarter" idx="12"/>
          </p:nvPr>
        </p:nvSpPr>
        <p:spPr/>
        <p:txBody>
          <a:bodyPr/>
          <a:lstStyle/>
          <a:p>
            <a:fld id="{446103E8-EAA9-45C3-BC83-F03B8834049B}" type="slidenum">
              <a:rPr lang="en-ZA" smtClean="0"/>
              <a:t>13</a:t>
            </a:fld>
            <a:endParaRPr lang="en-ZA"/>
          </a:p>
        </p:txBody>
      </p:sp>
    </p:spTree>
    <p:extLst>
      <p:ext uri="{BB962C8B-B14F-4D97-AF65-F5344CB8AC3E}">
        <p14:creationId xmlns:p14="http://schemas.microsoft.com/office/powerpoint/2010/main" val="21992555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192"/>
    </mc:Choice>
    <mc:Fallback xmlns="">
      <p:transition spd="slow" advTm="1192"/>
    </mc:Fallback>
  </mc:AlternateContent>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themeOverride>
</file>

<file path=docProps/app.xml><?xml version="1.0" encoding="utf-8"?>
<Properties xmlns="http://schemas.openxmlformats.org/officeDocument/2006/extended-properties" xmlns:vt="http://schemas.openxmlformats.org/officeDocument/2006/docPropsVTypes">
  <Template/>
  <TotalTime>1133</TotalTime>
  <Words>2528</Words>
  <Application>Microsoft Office PowerPoint</Application>
  <PresentationFormat>Widescreen</PresentationFormat>
  <Paragraphs>138</Paragraphs>
  <Slides>13</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Century Gothic</vt:lpstr>
      <vt:lpstr>Muli</vt:lpstr>
      <vt:lpstr>Open Sans</vt:lpstr>
      <vt:lpstr>Wingdings 3</vt:lpstr>
      <vt:lpstr>Slice</vt:lpstr>
      <vt:lpstr>We are passionate about pure water…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UNIFORMS</vt:lpstr>
      <vt:lpstr>PowerPoint Presentation</vt:lpstr>
      <vt:lpstr>END  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Hennie Matthysen</dc:creator>
  <cp:lastModifiedBy>Hennie Matthysen</cp:lastModifiedBy>
  <cp:revision>25</cp:revision>
  <dcterms:created xsi:type="dcterms:W3CDTF">2022-02-11T15:26:14Z</dcterms:created>
  <dcterms:modified xsi:type="dcterms:W3CDTF">2023-02-27T09:44:50Z</dcterms:modified>
</cp:coreProperties>
</file>