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8" r:id="rId7"/>
    <p:sldId id="259" r:id="rId8"/>
    <p:sldId id="260" r:id="rId9"/>
    <p:sldId id="261" r:id="rId10"/>
    <p:sldId id="262" r:id="rId11"/>
    <p:sldId id="263" r:id="rId12"/>
    <p:sldId id="264" r:id="rId13"/>
  </p:sldIdLst>
  <p:sldSz cx="12192000" cy="6858000"/>
  <p:notesSz cx="6858000" cy="9144000"/>
  <p:defaultTextStyle>
    <a:defPPr>
      <a:defRPr lang="LID4096"/>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971" autoAdjust="0"/>
    <p:restoredTop sz="94660"/>
  </p:normalViewPr>
  <p:slideViewPr>
    <p:cSldViewPr snapToGrid="0">
      <p:cViewPr>
        <p:scale>
          <a:sx n="60" d="100"/>
          <a:sy n="60" d="100"/>
        </p:scale>
        <p:origin x="1182" y="79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diagrams/_rels/data1.xml.rels><?xml version="1.0" encoding="UTF-8" standalone="yes"?>
<Relationships xmlns="http://schemas.openxmlformats.org/package/2006/relationships"><Relationship Id="rId1" Type="http://schemas.openxmlformats.org/officeDocument/2006/relationships/hyperlink" Target="https://www.masterclass.com/articles/what-is-an-asset" TargetMode="External"/></Relationships>
</file>

<file path=ppt/diagrams/_rels/drawing1.xml.rels><?xml version="1.0" encoding="UTF-8" standalone="yes"?>
<Relationships xmlns="http://schemas.openxmlformats.org/package/2006/relationships"><Relationship Id="rId1" Type="http://schemas.openxmlformats.org/officeDocument/2006/relationships/hyperlink" Target="https://www.masterclass.com/articles/what-is-an-asset" TargetMode="Externa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AECBD71-6DE5-4254-9C3F-9DCD2B46CEA8}" type="doc">
      <dgm:prSet loTypeId="urn:microsoft.com/office/officeart/2005/8/layout/vList2" loCatId="list" qsTypeId="urn:microsoft.com/office/officeart/2005/8/quickstyle/simple1" qsCatId="simple" csTypeId="urn:microsoft.com/office/officeart/2005/8/colors/colorful1" csCatId="colorful"/>
      <dgm:spPr/>
      <dgm:t>
        <a:bodyPr/>
        <a:lstStyle/>
        <a:p>
          <a:endParaRPr lang="en-US"/>
        </a:p>
      </dgm:t>
    </dgm:pt>
    <dgm:pt modelId="{9C1EADB0-2DBD-4639-8328-CBCA7A9B3B23}">
      <dgm:prSet/>
      <dgm:spPr/>
      <dgm:t>
        <a:bodyPr/>
        <a:lstStyle/>
        <a:p>
          <a:r>
            <a:rPr lang="en-GB"/>
            <a:t>What Are Assets?</a:t>
          </a:r>
          <a:endParaRPr lang="en-US"/>
        </a:p>
      </dgm:t>
    </dgm:pt>
    <dgm:pt modelId="{DF58790B-8003-4E99-868E-4613FB8D8FFF}" type="parTrans" cxnId="{C7EE39A3-1EB9-4F86-A13D-84A2B872B1F8}">
      <dgm:prSet/>
      <dgm:spPr/>
      <dgm:t>
        <a:bodyPr/>
        <a:lstStyle/>
        <a:p>
          <a:endParaRPr lang="en-US"/>
        </a:p>
      </dgm:t>
    </dgm:pt>
    <dgm:pt modelId="{C881EA8C-025B-43E7-A627-C01A192CC370}" type="sibTrans" cxnId="{C7EE39A3-1EB9-4F86-A13D-84A2B872B1F8}">
      <dgm:prSet/>
      <dgm:spPr/>
      <dgm:t>
        <a:bodyPr/>
        <a:lstStyle/>
        <a:p>
          <a:endParaRPr lang="en-US"/>
        </a:p>
      </dgm:t>
    </dgm:pt>
    <dgm:pt modelId="{9C4CD8ED-8B23-4223-A259-C50FD7E735A8}">
      <dgm:prSet/>
      <dgm:spPr/>
      <dgm:t>
        <a:bodyPr/>
        <a:lstStyle/>
        <a:p>
          <a:r>
            <a:rPr lang="en-GB" b="0" i="0"/>
            <a:t>An </a:t>
          </a:r>
          <a:r>
            <a:rPr lang="en-GB" b="0" i="0" u="sng">
              <a:hlinkClick xmlns:r="http://schemas.openxmlformats.org/officeDocument/2006/relationships" r:id="rId1"/>
            </a:rPr>
            <a:t>asset</a:t>
          </a:r>
          <a:r>
            <a:rPr lang="en-GB" b="0" i="0"/>
            <a:t> is any resource or good used to generate cash flow, reduce expenses, or provide future economic benefits for an individual, government, or business. Assets contain economic value and can benefit a company’s operations, increase the value of a business, or raise an individual’s net worth.</a:t>
          </a:r>
          <a:endParaRPr lang="en-US"/>
        </a:p>
      </dgm:t>
    </dgm:pt>
    <dgm:pt modelId="{56BD8A0B-ED53-4B73-80FA-8CDE125B5D9D}" type="parTrans" cxnId="{7B08D438-D610-4C62-885D-A3353FEC9946}">
      <dgm:prSet/>
      <dgm:spPr/>
      <dgm:t>
        <a:bodyPr/>
        <a:lstStyle/>
        <a:p>
          <a:endParaRPr lang="en-US"/>
        </a:p>
      </dgm:t>
    </dgm:pt>
    <dgm:pt modelId="{53DBA45D-B3F5-41E9-988C-8FC0F4481546}" type="sibTrans" cxnId="{7B08D438-D610-4C62-885D-A3353FEC9946}">
      <dgm:prSet/>
      <dgm:spPr/>
      <dgm:t>
        <a:bodyPr/>
        <a:lstStyle/>
        <a:p>
          <a:endParaRPr lang="en-US"/>
        </a:p>
      </dgm:t>
    </dgm:pt>
    <dgm:pt modelId="{C4BB4BB6-EB65-41C0-AB11-EB1C809769D8}">
      <dgm:prSet/>
      <dgm:spPr/>
      <dgm:t>
        <a:bodyPr/>
        <a:lstStyle/>
        <a:p>
          <a:r>
            <a:rPr lang="en-GB" b="0" i="0"/>
            <a:t>What Are Liabilities?</a:t>
          </a:r>
          <a:endParaRPr lang="en-US"/>
        </a:p>
      </dgm:t>
    </dgm:pt>
    <dgm:pt modelId="{544E20C0-4B69-4F93-9DB2-E24581546A1B}" type="parTrans" cxnId="{A7EA9203-B196-4607-BBE8-25BBBE3D9D6D}">
      <dgm:prSet/>
      <dgm:spPr/>
      <dgm:t>
        <a:bodyPr/>
        <a:lstStyle/>
        <a:p>
          <a:endParaRPr lang="en-US"/>
        </a:p>
      </dgm:t>
    </dgm:pt>
    <dgm:pt modelId="{556F1FCA-FD02-48FD-BAA5-696D3012A3C6}" type="sibTrans" cxnId="{A7EA9203-B196-4607-BBE8-25BBBE3D9D6D}">
      <dgm:prSet/>
      <dgm:spPr/>
      <dgm:t>
        <a:bodyPr/>
        <a:lstStyle/>
        <a:p>
          <a:endParaRPr lang="en-US"/>
        </a:p>
      </dgm:t>
    </dgm:pt>
    <dgm:pt modelId="{53A82C59-1CDC-4801-8B94-A0D75CF04B95}">
      <dgm:prSet/>
      <dgm:spPr/>
      <dgm:t>
        <a:bodyPr/>
        <a:lstStyle/>
        <a:p>
          <a:r>
            <a:rPr lang="en-GB" b="0" i="0"/>
            <a:t>In business bookkeeping, liabilities are financial obligations to outside parties. The most common type of corporate and small business liability is monetary debt, which is largely grouped under accounts payable on a cash flow statement.</a:t>
          </a:r>
          <a:endParaRPr lang="en-US"/>
        </a:p>
      </dgm:t>
    </dgm:pt>
    <dgm:pt modelId="{D0D36007-269B-4887-9733-ABCDC199523E}" type="parTrans" cxnId="{0AD22FC1-A333-4D7D-A5B6-6FFA6107612B}">
      <dgm:prSet/>
      <dgm:spPr/>
      <dgm:t>
        <a:bodyPr/>
        <a:lstStyle/>
        <a:p>
          <a:endParaRPr lang="en-US"/>
        </a:p>
      </dgm:t>
    </dgm:pt>
    <dgm:pt modelId="{EFEC46D1-26D0-4D71-AB61-DF2E57D33A24}" type="sibTrans" cxnId="{0AD22FC1-A333-4D7D-A5B6-6FFA6107612B}">
      <dgm:prSet/>
      <dgm:spPr/>
      <dgm:t>
        <a:bodyPr/>
        <a:lstStyle/>
        <a:p>
          <a:endParaRPr lang="en-US"/>
        </a:p>
      </dgm:t>
    </dgm:pt>
    <dgm:pt modelId="{07F029F8-BF0F-4332-95BB-6DC90D90FB52}">
      <dgm:prSet/>
      <dgm:spPr/>
      <dgm:t>
        <a:bodyPr/>
        <a:lstStyle/>
        <a:p>
          <a:r>
            <a:rPr lang="en-GB" b="0" i="0"/>
            <a:t>A company's total liabilities include short-term liabilities (also called current liabilities) which must be paid within one year, long-term liabilities (also called non-current liabilities) which are due in more than one year's time, and contingent liabilities which only need to be paid under certain circumstances. Long-term debt, credit card debt, machinery depreciation, sales tax, and income tax are all types of liabilities.</a:t>
          </a:r>
          <a:endParaRPr lang="en-US"/>
        </a:p>
      </dgm:t>
    </dgm:pt>
    <dgm:pt modelId="{67709610-4D60-4E51-BEDA-F7E77C5ED44C}" type="parTrans" cxnId="{54E02E65-DB2F-4BA1-95A3-16B948ABECDC}">
      <dgm:prSet/>
      <dgm:spPr/>
      <dgm:t>
        <a:bodyPr/>
        <a:lstStyle/>
        <a:p>
          <a:endParaRPr lang="en-US"/>
        </a:p>
      </dgm:t>
    </dgm:pt>
    <dgm:pt modelId="{48B84437-7CED-4110-A067-50DB9E6B9730}" type="sibTrans" cxnId="{54E02E65-DB2F-4BA1-95A3-16B948ABECDC}">
      <dgm:prSet/>
      <dgm:spPr/>
      <dgm:t>
        <a:bodyPr/>
        <a:lstStyle/>
        <a:p>
          <a:endParaRPr lang="en-US"/>
        </a:p>
      </dgm:t>
    </dgm:pt>
    <dgm:pt modelId="{D893587D-8682-4704-96E7-8963877BDBDF}" type="pres">
      <dgm:prSet presAssocID="{6AECBD71-6DE5-4254-9C3F-9DCD2B46CEA8}" presName="linear" presStyleCnt="0">
        <dgm:presLayoutVars>
          <dgm:animLvl val="lvl"/>
          <dgm:resizeHandles val="exact"/>
        </dgm:presLayoutVars>
      </dgm:prSet>
      <dgm:spPr/>
    </dgm:pt>
    <dgm:pt modelId="{FC41CE46-DEC6-4316-84CB-FCC42163028F}" type="pres">
      <dgm:prSet presAssocID="{9C1EADB0-2DBD-4639-8328-CBCA7A9B3B23}" presName="parentText" presStyleLbl="node1" presStyleIdx="0" presStyleCnt="5">
        <dgm:presLayoutVars>
          <dgm:chMax val="0"/>
          <dgm:bulletEnabled val="1"/>
        </dgm:presLayoutVars>
      </dgm:prSet>
      <dgm:spPr/>
    </dgm:pt>
    <dgm:pt modelId="{025C7FC4-91AB-4817-84A7-2510F890BBFA}" type="pres">
      <dgm:prSet presAssocID="{C881EA8C-025B-43E7-A627-C01A192CC370}" presName="spacer" presStyleCnt="0"/>
      <dgm:spPr/>
    </dgm:pt>
    <dgm:pt modelId="{9F0D3C4C-D271-4342-B74A-43275C6ABD15}" type="pres">
      <dgm:prSet presAssocID="{9C4CD8ED-8B23-4223-A259-C50FD7E735A8}" presName="parentText" presStyleLbl="node1" presStyleIdx="1" presStyleCnt="5">
        <dgm:presLayoutVars>
          <dgm:chMax val="0"/>
          <dgm:bulletEnabled val="1"/>
        </dgm:presLayoutVars>
      </dgm:prSet>
      <dgm:spPr/>
    </dgm:pt>
    <dgm:pt modelId="{E647B4DC-F8BC-4BFC-8F98-C51927967362}" type="pres">
      <dgm:prSet presAssocID="{53DBA45D-B3F5-41E9-988C-8FC0F4481546}" presName="spacer" presStyleCnt="0"/>
      <dgm:spPr/>
    </dgm:pt>
    <dgm:pt modelId="{4CB4379A-8BDD-4531-9386-73A5A1E17861}" type="pres">
      <dgm:prSet presAssocID="{C4BB4BB6-EB65-41C0-AB11-EB1C809769D8}" presName="parentText" presStyleLbl="node1" presStyleIdx="2" presStyleCnt="5">
        <dgm:presLayoutVars>
          <dgm:chMax val="0"/>
          <dgm:bulletEnabled val="1"/>
        </dgm:presLayoutVars>
      </dgm:prSet>
      <dgm:spPr/>
    </dgm:pt>
    <dgm:pt modelId="{D76D21DD-6B03-41BA-9F64-926300C18ED9}" type="pres">
      <dgm:prSet presAssocID="{556F1FCA-FD02-48FD-BAA5-696D3012A3C6}" presName="spacer" presStyleCnt="0"/>
      <dgm:spPr/>
    </dgm:pt>
    <dgm:pt modelId="{05345D4F-98A1-48EF-8417-8C1A70D1BEF7}" type="pres">
      <dgm:prSet presAssocID="{53A82C59-1CDC-4801-8B94-A0D75CF04B95}" presName="parentText" presStyleLbl="node1" presStyleIdx="3" presStyleCnt="5">
        <dgm:presLayoutVars>
          <dgm:chMax val="0"/>
          <dgm:bulletEnabled val="1"/>
        </dgm:presLayoutVars>
      </dgm:prSet>
      <dgm:spPr/>
    </dgm:pt>
    <dgm:pt modelId="{48A95740-B74B-4922-9A04-3B1138F7114A}" type="pres">
      <dgm:prSet presAssocID="{EFEC46D1-26D0-4D71-AB61-DF2E57D33A24}" presName="spacer" presStyleCnt="0"/>
      <dgm:spPr/>
    </dgm:pt>
    <dgm:pt modelId="{56B700F4-D2F9-4655-A755-51D1AF73EC10}" type="pres">
      <dgm:prSet presAssocID="{07F029F8-BF0F-4332-95BB-6DC90D90FB52}" presName="parentText" presStyleLbl="node1" presStyleIdx="4" presStyleCnt="5">
        <dgm:presLayoutVars>
          <dgm:chMax val="0"/>
          <dgm:bulletEnabled val="1"/>
        </dgm:presLayoutVars>
      </dgm:prSet>
      <dgm:spPr/>
    </dgm:pt>
  </dgm:ptLst>
  <dgm:cxnLst>
    <dgm:cxn modelId="{A7EA9203-B196-4607-BBE8-25BBBE3D9D6D}" srcId="{6AECBD71-6DE5-4254-9C3F-9DCD2B46CEA8}" destId="{C4BB4BB6-EB65-41C0-AB11-EB1C809769D8}" srcOrd="2" destOrd="0" parTransId="{544E20C0-4B69-4F93-9DB2-E24581546A1B}" sibTransId="{556F1FCA-FD02-48FD-BAA5-696D3012A3C6}"/>
    <dgm:cxn modelId="{D698D506-8ABA-4063-82D7-797702343BFB}" type="presOf" srcId="{9C1EADB0-2DBD-4639-8328-CBCA7A9B3B23}" destId="{FC41CE46-DEC6-4316-84CB-FCC42163028F}" srcOrd="0" destOrd="0" presId="urn:microsoft.com/office/officeart/2005/8/layout/vList2"/>
    <dgm:cxn modelId="{7AF13C11-C6C5-4BF0-AB93-DD5F6576C268}" type="presOf" srcId="{6AECBD71-6DE5-4254-9C3F-9DCD2B46CEA8}" destId="{D893587D-8682-4704-96E7-8963877BDBDF}" srcOrd="0" destOrd="0" presId="urn:microsoft.com/office/officeart/2005/8/layout/vList2"/>
    <dgm:cxn modelId="{18874338-E058-456E-9B4A-D5ACC1734040}" type="presOf" srcId="{C4BB4BB6-EB65-41C0-AB11-EB1C809769D8}" destId="{4CB4379A-8BDD-4531-9386-73A5A1E17861}" srcOrd="0" destOrd="0" presId="urn:microsoft.com/office/officeart/2005/8/layout/vList2"/>
    <dgm:cxn modelId="{7B08D438-D610-4C62-885D-A3353FEC9946}" srcId="{6AECBD71-6DE5-4254-9C3F-9DCD2B46CEA8}" destId="{9C4CD8ED-8B23-4223-A259-C50FD7E735A8}" srcOrd="1" destOrd="0" parTransId="{56BD8A0B-ED53-4B73-80FA-8CDE125B5D9D}" sibTransId="{53DBA45D-B3F5-41E9-988C-8FC0F4481546}"/>
    <dgm:cxn modelId="{1279993C-141C-4FD2-9CDF-3BCCD60006DE}" type="presOf" srcId="{9C4CD8ED-8B23-4223-A259-C50FD7E735A8}" destId="{9F0D3C4C-D271-4342-B74A-43275C6ABD15}" srcOrd="0" destOrd="0" presId="urn:microsoft.com/office/officeart/2005/8/layout/vList2"/>
    <dgm:cxn modelId="{54E02E65-DB2F-4BA1-95A3-16B948ABECDC}" srcId="{6AECBD71-6DE5-4254-9C3F-9DCD2B46CEA8}" destId="{07F029F8-BF0F-4332-95BB-6DC90D90FB52}" srcOrd="4" destOrd="0" parTransId="{67709610-4D60-4E51-BEDA-F7E77C5ED44C}" sibTransId="{48B84437-7CED-4110-A067-50DB9E6B9730}"/>
    <dgm:cxn modelId="{A7DBDA79-5A40-418E-B9BE-DC52B6AA86F3}" type="presOf" srcId="{53A82C59-1CDC-4801-8B94-A0D75CF04B95}" destId="{05345D4F-98A1-48EF-8417-8C1A70D1BEF7}" srcOrd="0" destOrd="0" presId="urn:microsoft.com/office/officeart/2005/8/layout/vList2"/>
    <dgm:cxn modelId="{27B3735A-623F-4249-8C88-B5639C54039D}" type="presOf" srcId="{07F029F8-BF0F-4332-95BB-6DC90D90FB52}" destId="{56B700F4-D2F9-4655-A755-51D1AF73EC10}" srcOrd="0" destOrd="0" presId="urn:microsoft.com/office/officeart/2005/8/layout/vList2"/>
    <dgm:cxn modelId="{C7EE39A3-1EB9-4F86-A13D-84A2B872B1F8}" srcId="{6AECBD71-6DE5-4254-9C3F-9DCD2B46CEA8}" destId="{9C1EADB0-2DBD-4639-8328-CBCA7A9B3B23}" srcOrd="0" destOrd="0" parTransId="{DF58790B-8003-4E99-868E-4613FB8D8FFF}" sibTransId="{C881EA8C-025B-43E7-A627-C01A192CC370}"/>
    <dgm:cxn modelId="{0AD22FC1-A333-4D7D-A5B6-6FFA6107612B}" srcId="{6AECBD71-6DE5-4254-9C3F-9DCD2B46CEA8}" destId="{53A82C59-1CDC-4801-8B94-A0D75CF04B95}" srcOrd="3" destOrd="0" parTransId="{D0D36007-269B-4887-9733-ABCDC199523E}" sibTransId="{EFEC46D1-26D0-4D71-AB61-DF2E57D33A24}"/>
    <dgm:cxn modelId="{448D792E-7174-425C-9047-67A4600E1A0A}" type="presParOf" srcId="{D893587D-8682-4704-96E7-8963877BDBDF}" destId="{FC41CE46-DEC6-4316-84CB-FCC42163028F}" srcOrd="0" destOrd="0" presId="urn:microsoft.com/office/officeart/2005/8/layout/vList2"/>
    <dgm:cxn modelId="{3BD4E1AE-19ED-460E-9FD6-AE20B8F29BFD}" type="presParOf" srcId="{D893587D-8682-4704-96E7-8963877BDBDF}" destId="{025C7FC4-91AB-4817-84A7-2510F890BBFA}" srcOrd="1" destOrd="0" presId="urn:microsoft.com/office/officeart/2005/8/layout/vList2"/>
    <dgm:cxn modelId="{244A01CB-4773-46F3-9ECD-C4DDC06BF137}" type="presParOf" srcId="{D893587D-8682-4704-96E7-8963877BDBDF}" destId="{9F0D3C4C-D271-4342-B74A-43275C6ABD15}" srcOrd="2" destOrd="0" presId="urn:microsoft.com/office/officeart/2005/8/layout/vList2"/>
    <dgm:cxn modelId="{21091B48-E16F-499D-BDCD-9D4440A67484}" type="presParOf" srcId="{D893587D-8682-4704-96E7-8963877BDBDF}" destId="{E647B4DC-F8BC-4BFC-8F98-C51927967362}" srcOrd="3" destOrd="0" presId="urn:microsoft.com/office/officeart/2005/8/layout/vList2"/>
    <dgm:cxn modelId="{6F1DCC54-6A22-463A-B536-1B1272A95605}" type="presParOf" srcId="{D893587D-8682-4704-96E7-8963877BDBDF}" destId="{4CB4379A-8BDD-4531-9386-73A5A1E17861}" srcOrd="4" destOrd="0" presId="urn:microsoft.com/office/officeart/2005/8/layout/vList2"/>
    <dgm:cxn modelId="{46A0A2E8-C907-4530-A169-903C4A664828}" type="presParOf" srcId="{D893587D-8682-4704-96E7-8963877BDBDF}" destId="{D76D21DD-6B03-41BA-9F64-926300C18ED9}" srcOrd="5" destOrd="0" presId="urn:microsoft.com/office/officeart/2005/8/layout/vList2"/>
    <dgm:cxn modelId="{9C531F69-7F51-4CFF-81F8-28B627CE5109}" type="presParOf" srcId="{D893587D-8682-4704-96E7-8963877BDBDF}" destId="{05345D4F-98A1-48EF-8417-8C1A70D1BEF7}" srcOrd="6" destOrd="0" presId="urn:microsoft.com/office/officeart/2005/8/layout/vList2"/>
    <dgm:cxn modelId="{CB34B4A0-39EF-43F1-A68E-523813BECE2F}" type="presParOf" srcId="{D893587D-8682-4704-96E7-8963877BDBDF}" destId="{48A95740-B74B-4922-9A04-3B1138F7114A}" srcOrd="7" destOrd="0" presId="urn:microsoft.com/office/officeart/2005/8/layout/vList2"/>
    <dgm:cxn modelId="{DAA821C7-1A47-44F7-A9C4-4592C3B6F82B}" type="presParOf" srcId="{D893587D-8682-4704-96E7-8963877BDBDF}" destId="{56B700F4-D2F9-4655-A755-51D1AF73EC10}"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917F443-D486-4D4D-A3B8-1D6DBCB6FE46}" type="doc">
      <dgm:prSet loTypeId="urn:microsoft.com/office/officeart/2005/8/layout/process1" loCatId="process" qsTypeId="urn:microsoft.com/office/officeart/2005/8/quickstyle/simple1" qsCatId="simple" csTypeId="urn:microsoft.com/office/officeart/2005/8/colors/colorful5" csCatId="colorful"/>
      <dgm:spPr/>
      <dgm:t>
        <a:bodyPr/>
        <a:lstStyle/>
        <a:p>
          <a:endParaRPr lang="en-US"/>
        </a:p>
      </dgm:t>
    </dgm:pt>
    <dgm:pt modelId="{5DA0CC87-6A36-4A72-8300-C4DDA2526D2E}">
      <dgm:prSet/>
      <dgm:spPr/>
      <dgm:t>
        <a:bodyPr/>
        <a:lstStyle/>
        <a:p>
          <a:r>
            <a:rPr lang="en-GB"/>
            <a:t>Relationship Between Assets And Liabilities</a:t>
          </a:r>
          <a:endParaRPr lang="en-US"/>
        </a:p>
      </dgm:t>
    </dgm:pt>
    <dgm:pt modelId="{2C82B006-9392-46F6-9038-B30DF625073F}" type="parTrans" cxnId="{5C4F86C3-F261-476F-A59C-0200FCE902CD}">
      <dgm:prSet/>
      <dgm:spPr/>
      <dgm:t>
        <a:bodyPr/>
        <a:lstStyle/>
        <a:p>
          <a:endParaRPr lang="en-US"/>
        </a:p>
      </dgm:t>
    </dgm:pt>
    <dgm:pt modelId="{48B47780-DE06-41F0-9B60-F16BD9E912F9}" type="sibTrans" cxnId="{5C4F86C3-F261-476F-A59C-0200FCE902CD}">
      <dgm:prSet/>
      <dgm:spPr/>
      <dgm:t>
        <a:bodyPr/>
        <a:lstStyle/>
        <a:p>
          <a:endParaRPr lang="en-US"/>
        </a:p>
      </dgm:t>
    </dgm:pt>
    <dgm:pt modelId="{22149E4C-0ABA-421D-8DD1-2F150EA26BAC}">
      <dgm:prSet/>
      <dgm:spPr/>
      <dgm:t>
        <a:bodyPr/>
        <a:lstStyle/>
        <a:p>
          <a:r>
            <a:rPr lang="en-GB" b="0" i="0" dirty="0"/>
            <a:t>Assets represent a net gain in value, while liabilities represent a net loss in value. A standard accounting equation pits the total assets of a company against its total liabilities, and investors use this ratio of assets vs. liabilities to place a valuation on the company. On a standard balance sheet, total assets are listed on the left side of the page. Depending on accounting procedures, this list of assets may include both current assets and long-term assets</a:t>
          </a:r>
          <a:endParaRPr lang="en-US" dirty="0"/>
        </a:p>
      </dgm:t>
    </dgm:pt>
    <dgm:pt modelId="{8CE54DCD-4147-43A3-A97C-31412D839BE9}" type="parTrans" cxnId="{90413FD7-4857-4BA5-86D9-19AE0ABA4B44}">
      <dgm:prSet/>
      <dgm:spPr/>
      <dgm:t>
        <a:bodyPr/>
        <a:lstStyle/>
        <a:p>
          <a:endParaRPr lang="en-US"/>
        </a:p>
      </dgm:t>
    </dgm:pt>
    <dgm:pt modelId="{2F629656-A26C-4275-A2C6-78A76E66A404}" type="sibTrans" cxnId="{90413FD7-4857-4BA5-86D9-19AE0ABA4B44}">
      <dgm:prSet/>
      <dgm:spPr/>
      <dgm:t>
        <a:bodyPr/>
        <a:lstStyle/>
        <a:p>
          <a:endParaRPr lang="en-US"/>
        </a:p>
      </dgm:t>
    </dgm:pt>
    <dgm:pt modelId="{995B7C21-B137-41F0-940D-EB0EB7F87E3F}" type="pres">
      <dgm:prSet presAssocID="{A917F443-D486-4D4D-A3B8-1D6DBCB6FE46}" presName="Name0" presStyleCnt="0">
        <dgm:presLayoutVars>
          <dgm:dir/>
          <dgm:resizeHandles val="exact"/>
        </dgm:presLayoutVars>
      </dgm:prSet>
      <dgm:spPr/>
    </dgm:pt>
    <dgm:pt modelId="{585EE5F9-AAC5-4057-8B3F-C0EC113E49D6}" type="pres">
      <dgm:prSet presAssocID="{5DA0CC87-6A36-4A72-8300-C4DDA2526D2E}" presName="node" presStyleLbl="node1" presStyleIdx="0" presStyleCnt="2">
        <dgm:presLayoutVars>
          <dgm:bulletEnabled val="1"/>
        </dgm:presLayoutVars>
      </dgm:prSet>
      <dgm:spPr/>
    </dgm:pt>
    <dgm:pt modelId="{CA7AEC3E-8BB1-4C69-9AA1-ACF0B7FC55AF}" type="pres">
      <dgm:prSet presAssocID="{48B47780-DE06-41F0-9B60-F16BD9E912F9}" presName="sibTrans" presStyleLbl="sibTrans2D1" presStyleIdx="0" presStyleCnt="1"/>
      <dgm:spPr/>
    </dgm:pt>
    <dgm:pt modelId="{447375FB-9D5D-4C25-90A0-885A8258640C}" type="pres">
      <dgm:prSet presAssocID="{48B47780-DE06-41F0-9B60-F16BD9E912F9}" presName="connectorText" presStyleLbl="sibTrans2D1" presStyleIdx="0" presStyleCnt="1"/>
      <dgm:spPr/>
    </dgm:pt>
    <dgm:pt modelId="{0D1B5AC8-B293-48F2-BEC5-A3CA0126C5B0}" type="pres">
      <dgm:prSet presAssocID="{22149E4C-0ABA-421D-8DD1-2F150EA26BAC}" presName="node" presStyleLbl="node1" presStyleIdx="1" presStyleCnt="2">
        <dgm:presLayoutVars>
          <dgm:bulletEnabled val="1"/>
        </dgm:presLayoutVars>
      </dgm:prSet>
      <dgm:spPr/>
    </dgm:pt>
  </dgm:ptLst>
  <dgm:cxnLst>
    <dgm:cxn modelId="{5C0BF97D-5551-48CF-865D-27019375F93B}" type="presOf" srcId="{22149E4C-0ABA-421D-8DD1-2F150EA26BAC}" destId="{0D1B5AC8-B293-48F2-BEC5-A3CA0126C5B0}" srcOrd="0" destOrd="0" presId="urn:microsoft.com/office/officeart/2005/8/layout/process1"/>
    <dgm:cxn modelId="{6D45F4A9-F386-45DC-808D-06AC0E38AD5C}" type="presOf" srcId="{5DA0CC87-6A36-4A72-8300-C4DDA2526D2E}" destId="{585EE5F9-AAC5-4057-8B3F-C0EC113E49D6}" srcOrd="0" destOrd="0" presId="urn:microsoft.com/office/officeart/2005/8/layout/process1"/>
    <dgm:cxn modelId="{5C4F86C3-F261-476F-A59C-0200FCE902CD}" srcId="{A917F443-D486-4D4D-A3B8-1D6DBCB6FE46}" destId="{5DA0CC87-6A36-4A72-8300-C4DDA2526D2E}" srcOrd="0" destOrd="0" parTransId="{2C82B006-9392-46F6-9038-B30DF625073F}" sibTransId="{48B47780-DE06-41F0-9B60-F16BD9E912F9}"/>
    <dgm:cxn modelId="{90413FD7-4857-4BA5-86D9-19AE0ABA4B44}" srcId="{A917F443-D486-4D4D-A3B8-1D6DBCB6FE46}" destId="{22149E4C-0ABA-421D-8DD1-2F150EA26BAC}" srcOrd="1" destOrd="0" parTransId="{8CE54DCD-4147-43A3-A97C-31412D839BE9}" sibTransId="{2F629656-A26C-4275-A2C6-78A76E66A404}"/>
    <dgm:cxn modelId="{799630DE-AAB4-45AD-A5D7-1778602B114E}" type="presOf" srcId="{48B47780-DE06-41F0-9B60-F16BD9E912F9}" destId="{CA7AEC3E-8BB1-4C69-9AA1-ACF0B7FC55AF}" srcOrd="0" destOrd="0" presId="urn:microsoft.com/office/officeart/2005/8/layout/process1"/>
    <dgm:cxn modelId="{AEAAECE7-8726-4B40-B7E7-37CE2B1A1854}" type="presOf" srcId="{A917F443-D486-4D4D-A3B8-1D6DBCB6FE46}" destId="{995B7C21-B137-41F0-940D-EB0EB7F87E3F}" srcOrd="0" destOrd="0" presId="urn:microsoft.com/office/officeart/2005/8/layout/process1"/>
    <dgm:cxn modelId="{DE9CA5E9-87FA-4C90-81C0-26DC15D47E5E}" type="presOf" srcId="{48B47780-DE06-41F0-9B60-F16BD9E912F9}" destId="{447375FB-9D5D-4C25-90A0-885A8258640C}" srcOrd="1" destOrd="0" presId="urn:microsoft.com/office/officeart/2005/8/layout/process1"/>
    <dgm:cxn modelId="{38BAA29C-D709-4567-A353-5BFEB6FDBC23}" type="presParOf" srcId="{995B7C21-B137-41F0-940D-EB0EB7F87E3F}" destId="{585EE5F9-AAC5-4057-8B3F-C0EC113E49D6}" srcOrd="0" destOrd="0" presId="urn:microsoft.com/office/officeart/2005/8/layout/process1"/>
    <dgm:cxn modelId="{E60B65F0-DB57-4A7A-91B6-128A94CBF57D}" type="presParOf" srcId="{995B7C21-B137-41F0-940D-EB0EB7F87E3F}" destId="{CA7AEC3E-8BB1-4C69-9AA1-ACF0B7FC55AF}" srcOrd="1" destOrd="0" presId="urn:microsoft.com/office/officeart/2005/8/layout/process1"/>
    <dgm:cxn modelId="{0FA6747C-43F1-4C0A-91F2-2DB6F5BFAD8E}" type="presParOf" srcId="{CA7AEC3E-8BB1-4C69-9AA1-ACF0B7FC55AF}" destId="{447375FB-9D5D-4C25-90A0-885A8258640C}" srcOrd="0" destOrd="0" presId="urn:microsoft.com/office/officeart/2005/8/layout/process1"/>
    <dgm:cxn modelId="{4813591E-9BF1-4968-ADEC-587DA260998D}" type="presParOf" srcId="{995B7C21-B137-41F0-940D-EB0EB7F87E3F}" destId="{0D1B5AC8-B293-48F2-BEC5-A3CA0126C5B0}" srcOrd="2"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41CE46-DEC6-4316-84CB-FCC42163028F}">
      <dsp:nvSpPr>
        <dsp:cNvPr id="0" name=""/>
        <dsp:cNvSpPr/>
      </dsp:nvSpPr>
      <dsp:spPr>
        <a:xfrm>
          <a:off x="0" y="153743"/>
          <a:ext cx="10515600" cy="776514"/>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What Are Assets?</a:t>
          </a:r>
          <a:endParaRPr lang="en-US" sz="1400" kern="1200"/>
        </a:p>
      </dsp:txBody>
      <dsp:txXfrm>
        <a:off x="37906" y="191649"/>
        <a:ext cx="10439788" cy="700702"/>
      </dsp:txXfrm>
    </dsp:sp>
    <dsp:sp modelId="{9F0D3C4C-D271-4342-B74A-43275C6ABD15}">
      <dsp:nvSpPr>
        <dsp:cNvPr id="0" name=""/>
        <dsp:cNvSpPr/>
      </dsp:nvSpPr>
      <dsp:spPr>
        <a:xfrm>
          <a:off x="0" y="970577"/>
          <a:ext cx="10515600" cy="776514"/>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b="0" i="0" kern="1200"/>
            <a:t>An </a:t>
          </a:r>
          <a:r>
            <a:rPr lang="en-GB" sz="1400" b="0" i="0" u="sng" kern="1200">
              <a:hlinkClick xmlns:r="http://schemas.openxmlformats.org/officeDocument/2006/relationships" r:id="rId1"/>
            </a:rPr>
            <a:t>asset</a:t>
          </a:r>
          <a:r>
            <a:rPr lang="en-GB" sz="1400" b="0" i="0" kern="1200"/>
            <a:t> is any resource or good used to generate cash flow, reduce expenses, or provide future economic benefits for an individual, government, or business. Assets contain economic value and can benefit a company’s operations, increase the value of a business, or raise an individual’s net worth.</a:t>
          </a:r>
          <a:endParaRPr lang="en-US" sz="1400" kern="1200"/>
        </a:p>
      </dsp:txBody>
      <dsp:txXfrm>
        <a:off x="37906" y="1008483"/>
        <a:ext cx="10439788" cy="700702"/>
      </dsp:txXfrm>
    </dsp:sp>
    <dsp:sp modelId="{4CB4379A-8BDD-4531-9386-73A5A1E17861}">
      <dsp:nvSpPr>
        <dsp:cNvPr id="0" name=""/>
        <dsp:cNvSpPr/>
      </dsp:nvSpPr>
      <dsp:spPr>
        <a:xfrm>
          <a:off x="0" y="1787411"/>
          <a:ext cx="10515600" cy="776514"/>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b="0" i="0" kern="1200"/>
            <a:t>What Are Liabilities?</a:t>
          </a:r>
          <a:endParaRPr lang="en-US" sz="1400" kern="1200"/>
        </a:p>
      </dsp:txBody>
      <dsp:txXfrm>
        <a:off x="37906" y="1825317"/>
        <a:ext cx="10439788" cy="700702"/>
      </dsp:txXfrm>
    </dsp:sp>
    <dsp:sp modelId="{05345D4F-98A1-48EF-8417-8C1A70D1BEF7}">
      <dsp:nvSpPr>
        <dsp:cNvPr id="0" name=""/>
        <dsp:cNvSpPr/>
      </dsp:nvSpPr>
      <dsp:spPr>
        <a:xfrm>
          <a:off x="0" y="2604246"/>
          <a:ext cx="10515600" cy="776514"/>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b="0" i="0" kern="1200"/>
            <a:t>In business bookkeeping, liabilities are financial obligations to outside parties. The most common type of corporate and small business liability is monetary debt, which is largely grouped under accounts payable on a cash flow statement.</a:t>
          </a:r>
          <a:endParaRPr lang="en-US" sz="1400" kern="1200"/>
        </a:p>
      </dsp:txBody>
      <dsp:txXfrm>
        <a:off x="37906" y="2642152"/>
        <a:ext cx="10439788" cy="700702"/>
      </dsp:txXfrm>
    </dsp:sp>
    <dsp:sp modelId="{56B700F4-D2F9-4655-A755-51D1AF73EC10}">
      <dsp:nvSpPr>
        <dsp:cNvPr id="0" name=""/>
        <dsp:cNvSpPr/>
      </dsp:nvSpPr>
      <dsp:spPr>
        <a:xfrm>
          <a:off x="0" y="3421080"/>
          <a:ext cx="10515600" cy="776514"/>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b="0" i="0" kern="1200"/>
            <a:t>A company's total liabilities include short-term liabilities (also called current liabilities) which must be paid within one year, long-term liabilities (also called non-current liabilities) which are due in more than one year's time, and contingent liabilities which only need to be paid under certain circumstances. Long-term debt, credit card debt, machinery depreciation, sales tax, and income tax are all types of liabilities.</a:t>
          </a:r>
          <a:endParaRPr lang="en-US" sz="1400" kern="1200"/>
        </a:p>
      </dsp:txBody>
      <dsp:txXfrm>
        <a:off x="37906" y="3458986"/>
        <a:ext cx="10439788" cy="70070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5EE5F9-AAC5-4057-8B3F-C0EC113E49D6}">
      <dsp:nvSpPr>
        <dsp:cNvPr id="0" name=""/>
        <dsp:cNvSpPr/>
      </dsp:nvSpPr>
      <dsp:spPr>
        <a:xfrm>
          <a:off x="2076" y="667057"/>
          <a:ext cx="4428229" cy="3155113"/>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Relationship Between Assets And Liabilities</a:t>
          </a:r>
          <a:endParaRPr lang="en-US" sz="1800" kern="1200"/>
        </a:p>
      </dsp:txBody>
      <dsp:txXfrm>
        <a:off x="94486" y="759467"/>
        <a:ext cx="4243409" cy="2970293"/>
      </dsp:txXfrm>
    </dsp:sp>
    <dsp:sp modelId="{CA7AEC3E-8BB1-4C69-9AA1-ACF0B7FC55AF}">
      <dsp:nvSpPr>
        <dsp:cNvPr id="0" name=""/>
        <dsp:cNvSpPr/>
      </dsp:nvSpPr>
      <dsp:spPr>
        <a:xfrm>
          <a:off x="4873129" y="1695513"/>
          <a:ext cx="938784" cy="1098201"/>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4873129" y="1915153"/>
        <a:ext cx="657149" cy="658921"/>
      </dsp:txXfrm>
    </dsp:sp>
    <dsp:sp modelId="{0D1B5AC8-B293-48F2-BEC5-A3CA0126C5B0}">
      <dsp:nvSpPr>
        <dsp:cNvPr id="0" name=""/>
        <dsp:cNvSpPr/>
      </dsp:nvSpPr>
      <dsp:spPr>
        <a:xfrm>
          <a:off x="6201598" y="667057"/>
          <a:ext cx="4428229" cy="3155113"/>
        </a:xfrm>
        <a:prstGeom prst="roundRect">
          <a:avLst>
            <a:gd name="adj" fmla="val 10000"/>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0" i="0" kern="1200" dirty="0"/>
            <a:t>Assets represent a net gain in value, while liabilities represent a net loss in value. A standard accounting equation pits the total assets of a company against its total liabilities, and investors use this ratio of assets vs. liabilities to place a valuation on the company. On a standard balance sheet, total assets are listed on the left side of the page. Depending on accounting procedures, this list of assets may include both current assets and long-term assets</a:t>
          </a:r>
          <a:endParaRPr lang="en-US" sz="1800" kern="1200" dirty="0"/>
        </a:p>
      </dsp:txBody>
      <dsp:txXfrm>
        <a:off x="6294008" y="759467"/>
        <a:ext cx="4243409" cy="2970293"/>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DC80D9-892F-42D4-A129-0AEC54020E4D}"/>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LID4096"/>
          </a:p>
        </p:txBody>
      </p:sp>
      <p:sp>
        <p:nvSpPr>
          <p:cNvPr id="3" name="Subtitle 2">
            <a:extLst>
              <a:ext uri="{FF2B5EF4-FFF2-40B4-BE49-F238E27FC236}">
                <a16:creationId xmlns:a16="http://schemas.microsoft.com/office/drawing/2014/main" id="{B3AD2142-7B86-482A-80C1-9B683778784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LID4096"/>
          </a:p>
        </p:txBody>
      </p:sp>
      <p:sp>
        <p:nvSpPr>
          <p:cNvPr id="4" name="Date Placeholder 3">
            <a:extLst>
              <a:ext uri="{FF2B5EF4-FFF2-40B4-BE49-F238E27FC236}">
                <a16:creationId xmlns:a16="http://schemas.microsoft.com/office/drawing/2014/main" id="{A2FE7173-6D92-49B3-ADA4-45A64A8CA61E}"/>
              </a:ext>
            </a:extLst>
          </p:cNvPr>
          <p:cNvSpPr>
            <a:spLocks noGrp="1"/>
          </p:cNvSpPr>
          <p:nvPr>
            <p:ph type="dt" sz="half" idx="10"/>
          </p:nvPr>
        </p:nvSpPr>
        <p:spPr/>
        <p:txBody>
          <a:bodyPr/>
          <a:lstStyle/>
          <a:p>
            <a:fld id="{5BEA662F-E543-4586-9685-2446470E62A3}" type="datetimeFigureOut">
              <a:rPr lang="LID4096" smtClean="0"/>
              <a:t>03/06/2022</a:t>
            </a:fld>
            <a:endParaRPr lang="LID4096"/>
          </a:p>
        </p:txBody>
      </p:sp>
      <p:sp>
        <p:nvSpPr>
          <p:cNvPr id="5" name="Footer Placeholder 4">
            <a:extLst>
              <a:ext uri="{FF2B5EF4-FFF2-40B4-BE49-F238E27FC236}">
                <a16:creationId xmlns:a16="http://schemas.microsoft.com/office/drawing/2014/main" id="{886EAC33-8936-4062-BBAB-45079AEE1A05}"/>
              </a:ext>
            </a:extLst>
          </p:cNvPr>
          <p:cNvSpPr>
            <a:spLocks noGrp="1"/>
          </p:cNvSpPr>
          <p:nvPr>
            <p:ph type="ftr" sz="quarter" idx="11"/>
          </p:nvPr>
        </p:nvSpPr>
        <p:spPr/>
        <p:txBody>
          <a:bodyPr/>
          <a:lstStyle/>
          <a:p>
            <a:endParaRPr lang="LID4096"/>
          </a:p>
        </p:txBody>
      </p:sp>
      <p:sp>
        <p:nvSpPr>
          <p:cNvPr id="6" name="Slide Number Placeholder 5">
            <a:extLst>
              <a:ext uri="{FF2B5EF4-FFF2-40B4-BE49-F238E27FC236}">
                <a16:creationId xmlns:a16="http://schemas.microsoft.com/office/drawing/2014/main" id="{3130265C-5245-4896-8DA8-6D1426E86BD6}"/>
              </a:ext>
            </a:extLst>
          </p:cNvPr>
          <p:cNvSpPr>
            <a:spLocks noGrp="1"/>
          </p:cNvSpPr>
          <p:nvPr>
            <p:ph type="sldNum" sz="quarter" idx="12"/>
          </p:nvPr>
        </p:nvSpPr>
        <p:spPr/>
        <p:txBody>
          <a:bodyPr/>
          <a:lstStyle/>
          <a:p>
            <a:fld id="{E4AB227F-3540-4F2F-9A5F-54555D7627B1}" type="slidenum">
              <a:rPr lang="LID4096" smtClean="0"/>
              <a:t>‹#›</a:t>
            </a:fld>
            <a:endParaRPr lang="LID4096"/>
          </a:p>
        </p:txBody>
      </p:sp>
    </p:spTree>
    <p:extLst>
      <p:ext uri="{BB962C8B-B14F-4D97-AF65-F5344CB8AC3E}">
        <p14:creationId xmlns:p14="http://schemas.microsoft.com/office/powerpoint/2010/main" val="3447947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5FB726-38E0-45DD-9099-AFE595CD5B3C}"/>
              </a:ext>
            </a:extLst>
          </p:cNvPr>
          <p:cNvSpPr>
            <a:spLocks noGrp="1"/>
          </p:cNvSpPr>
          <p:nvPr>
            <p:ph type="title"/>
          </p:nvPr>
        </p:nvSpPr>
        <p:spPr/>
        <p:txBody>
          <a:bodyPr/>
          <a:lstStyle/>
          <a:p>
            <a:r>
              <a:rPr lang="en-GB"/>
              <a:t>Click to edit Master title style</a:t>
            </a:r>
            <a:endParaRPr lang="LID4096"/>
          </a:p>
        </p:txBody>
      </p:sp>
      <p:sp>
        <p:nvSpPr>
          <p:cNvPr id="3" name="Content Placeholder 2">
            <a:extLst>
              <a:ext uri="{FF2B5EF4-FFF2-40B4-BE49-F238E27FC236}">
                <a16:creationId xmlns:a16="http://schemas.microsoft.com/office/drawing/2014/main" id="{8DCD01B7-C439-42BF-B402-5D12842762CE}"/>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LID4096"/>
          </a:p>
        </p:txBody>
      </p:sp>
      <p:sp>
        <p:nvSpPr>
          <p:cNvPr id="4" name="Date Placeholder 3">
            <a:extLst>
              <a:ext uri="{FF2B5EF4-FFF2-40B4-BE49-F238E27FC236}">
                <a16:creationId xmlns:a16="http://schemas.microsoft.com/office/drawing/2014/main" id="{C19CA04C-80D7-4BFA-8818-65A0BDCED9BA}"/>
              </a:ext>
            </a:extLst>
          </p:cNvPr>
          <p:cNvSpPr>
            <a:spLocks noGrp="1"/>
          </p:cNvSpPr>
          <p:nvPr>
            <p:ph type="dt" sz="half" idx="10"/>
          </p:nvPr>
        </p:nvSpPr>
        <p:spPr/>
        <p:txBody>
          <a:bodyPr/>
          <a:lstStyle/>
          <a:p>
            <a:fld id="{5BEA662F-E543-4586-9685-2446470E62A3}" type="datetimeFigureOut">
              <a:rPr lang="LID4096" smtClean="0"/>
              <a:t>03/06/2022</a:t>
            </a:fld>
            <a:endParaRPr lang="LID4096"/>
          </a:p>
        </p:txBody>
      </p:sp>
      <p:sp>
        <p:nvSpPr>
          <p:cNvPr id="5" name="Footer Placeholder 4">
            <a:extLst>
              <a:ext uri="{FF2B5EF4-FFF2-40B4-BE49-F238E27FC236}">
                <a16:creationId xmlns:a16="http://schemas.microsoft.com/office/drawing/2014/main" id="{E7472041-F910-47E7-A71C-E221F2E227CD}"/>
              </a:ext>
            </a:extLst>
          </p:cNvPr>
          <p:cNvSpPr>
            <a:spLocks noGrp="1"/>
          </p:cNvSpPr>
          <p:nvPr>
            <p:ph type="ftr" sz="quarter" idx="11"/>
          </p:nvPr>
        </p:nvSpPr>
        <p:spPr/>
        <p:txBody>
          <a:bodyPr/>
          <a:lstStyle/>
          <a:p>
            <a:endParaRPr lang="LID4096"/>
          </a:p>
        </p:txBody>
      </p:sp>
      <p:sp>
        <p:nvSpPr>
          <p:cNvPr id="6" name="Slide Number Placeholder 5">
            <a:extLst>
              <a:ext uri="{FF2B5EF4-FFF2-40B4-BE49-F238E27FC236}">
                <a16:creationId xmlns:a16="http://schemas.microsoft.com/office/drawing/2014/main" id="{D887FDE0-61E6-40FA-90C5-1F52B58AB85F}"/>
              </a:ext>
            </a:extLst>
          </p:cNvPr>
          <p:cNvSpPr>
            <a:spLocks noGrp="1"/>
          </p:cNvSpPr>
          <p:nvPr>
            <p:ph type="sldNum" sz="quarter" idx="12"/>
          </p:nvPr>
        </p:nvSpPr>
        <p:spPr/>
        <p:txBody>
          <a:bodyPr/>
          <a:lstStyle/>
          <a:p>
            <a:fld id="{E4AB227F-3540-4F2F-9A5F-54555D7627B1}" type="slidenum">
              <a:rPr lang="LID4096" smtClean="0"/>
              <a:t>‹#›</a:t>
            </a:fld>
            <a:endParaRPr lang="LID4096"/>
          </a:p>
        </p:txBody>
      </p:sp>
    </p:spTree>
    <p:extLst>
      <p:ext uri="{BB962C8B-B14F-4D97-AF65-F5344CB8AC3E}">
        <p14:creationId xmlns:p14="http://schemas.microsoft.com/office/powerpoint/2010/main" val="21487661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A67D2C-A82C-4450-87BF-D4A027F3B183}"/>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LID4096"/>
          </a:p>
        </p:txBody>
      </p:sp>
      <p:sp>
        <p:nvSpPr>
          <p:cNvPr id="3" name="Text Placeholder 2">
            <a:extLst>
              <a:ext uri="{FF2B5EF4-FFF2-40B4-BE49-F238E27FC236}">
                <a16:creationId xmlns:a16="http://schemas.microsoft.com/office/drawing/2014/main" id="{18D8D61B-60CC-4BDD-8ADA-D888D3F0339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DDC7E27A-7A03-4257-9874-75E15EE7EFC5}"/>
              </a:ext>
            </a:extLst>
          </p:cNvPr>
          <p:cNvSpPr>
            <a:spLocks noGrp="1"/>
          </p:cNvSpPr>
          <p:nvPr>
            <p:ph type="dt" sz="half" idx="10"/>
          </p:nvPr>
        </p:nvSpPr>
        <p:spPr/>
        <p:txBody>
          <a:bodyPr/>
          <a:lstStyle/>
          <a:p>
            <a:fld id="{5BEA662F-E543-4586-9685-2446470E62A3}" type="datetimeFigureOut">
              <a:rPr lang="LID4096" smtClean="0"/>
              <a:t>03/06/2022</a:t>
            </a:fld>
            <a:endParaRPr lang="LID4096"/>
          </a:p>
        </p:txBody>
      </p:sp>
      <p:sp>
        <p:nvSpPr>
          <p:cNvPr id="5" name="Footer Placeholder 4">
            <a:extLst>
              <a:ext uri="{FF2B5EF4-FFF2-40B4-BE49-F238E27FC236}">
                <a16:creationId xmlns:a16="http://schemas.microsoft.com/office/drawing/2014/main" id="{CF0FEE6F-B8E4-40F4-9B73-0937347956B4}"/>
              </a:ext>
            </a:extLst>
          </p:cNvPr>
          <p:cNvSpPr>
            <a:spLocks noGrp="1"/>
          </p:cNvSpPr>
          <p:nvPr>
            <p:ph type="ftr" sz="quarter" idx="11"/>
          </p:nvPr>
        </p:nvSpPr>
        <p:spPr/>
        <p:txBody>
          <a:bodyPr/>
          <a:lstStyle/>
          <a:p>
            <a:endParaRPr lang="LID4096"/>
          </a:p>
        </p:txBody>
      </p:sp>
      <p:sp>
        <p:nvSpPr>
          <p:cNvPr id="6" name="Slide Number Placeholder 5">
            <a:extLst>
              <a:ext uri="{FF2B5EF4-FFF2-40B4-BE49-F238E27FC236}">
                <a16:creationId xmlns:a16="http://schemas.microsoft.com/office/drawing/2014/main" id="{344641BB-5DA0-492D-A36D-1880EAA3077F}"/>
              </a:ext>
            </a:extLst>
          </p:cNvPr>
          <p:cNvSpPr>
            <a:spLocks noGrp="1"/>
          </p:cNvSpPr>
          <p:nvPr>
            <p:ph type="sldNum" sz="quarter" idx="12"/>
          </p:nvPr>
        </p:nvSpPr>
        <p:spPr/>
        <p:txBody>
          <a:bodyPr/>
          <a:lstStyle/>
          <a:p>
            <a:fld id="{E4AB227F-3540-4F2F-9A5F-54555D7627B1}" type="slidenum">
              <a:rPr lang="LID4096" smtClean="0"/>
              <a:t>‹#›</a:t>
            </a:fld>
            <a:endParaRPr lang="LID4096"/>
          </a:p>
        </p:txBody>
      </p:sp>
    </p:spTree>
    <p:extLst>
      <p:ext uri="{BB962C8B-B14F-4D97-AF65-F5344CB8AC3E}">
        <p14:creationId xmlns:p14="http://schemas.microsoft.com/office/powerpoint/2010/main" val="39400706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9486AC-767B-4835-ABA1-1C1F230146FA}"/>
              </a:ext>
            </a:extLst>
          </p:cNvPr>
          <p:cNvSpPr>
            <a:spLocks noGrp="1"/>
          </p:cNvSpPr>
          <p:nvPr>
            <p:ph type="title"/>
          </p:nvPr>
        </p:nvSpPr>
        <p:spPr/>
        <p:txBody>
          <a:bodyPr/>
          <a:lstStyle/>
          <a:p>
            <a:r>
              <a:rPr lang="en-GB"/>
              <a:t>Click to edit Master title style</a:t>
            </a:r>
            <a:endParaRPr lang="LID4096"/>
          </a:p>
        </p:txBody>
      </p:sp>
      <p:sp>
        <p:nvSpPr>
          <p:cNvPr id="3" name="Content Placeholder 2">
            <a:extLst>
              <a:ext uri="{FF2B5EF4-FFF2-40B4-BE49-F238E27FC236}">
                <a16:creationId xmlns:a16="http://schemas.microsoft.com/office/drawing/2014/main" id="{DF762EC7-5A93-4C2F-B9F9-8BF558AD2399}"/>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LID4096"/>
          </a:p>
        </p:txBody>
      </p:sp>
      <p:sp>
        <p:nvSpPr>
          <p:cNvPr id="4" name="Content Placeholder 3">
            <a:extLst>
              <a:ext uri="{FF2B5EF4-FFF2-40B4-BE49-F238E27FC236}">
                <a16:creationId xmlns:a16="http://schemas.microsoft.com/office/drawing/2014/main" id="{7DB3ECAE-D7AD-4E65-A5B7-36D7472104CB}"/>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LID4096"/>
          </a:p>
        </p:txBody>
      </p:sp>
      <p:sp>
        <p:nvSpPr>
          <p:cNvPr id="5" name="Date Placeholder 4">
            <a:extLst>
              <a:ext uri="{FF2B5EF4-FFF2-40B4-BE49-F238E27FC236}">
                <a16:creationId xmlns:a16="http://schemas.microsoft.com/office/drawing/2014/main" id="{A3C44ECE-DF49-4975-A6D5-4611FA9E46D7}"/>
              </a:ext>
            </a:extLst>
          </p:cNvPr>
          <p:cNvSpPr>
            <a:spLocks noGrp="1"/>
          </p:cNvSpPr>
          <p:nvPr>
            <p:ph type="dt" sz="half" idx="10"/>
          </p:nvPr>
        </p:nvSpPr>
        <p:spPr/>
        <p:txBody>
          <a:bodyPr/>
          <a:lstStyle/>
          <a:p>
            <a:fld id="{5BEA662F-E543-4586-9685-2446470E62A3}" type="datetimeFigureOut">
              <a:rPr lang="LID4096" smtClean="0"/>
              <a:t>03/06/2022</a:t>
            </a:fld>
            <a:endParaRPr lang="LID4096"/>
          </a:p>
        </p:txBody>
      </p:sp>
      <p:sp>
        <p:nvSpPr>
          <p:cNvPr id="6" name="Footer Placeholder 5">
            <a:extLst>
              <a:ext uri="{FF2B5EF4-FFF2-40B4-BE49-F238E27FC236}">
                <a16:creationId xmlns:a16="http://schemas.microsoft.com/office/drawing/2014/main" id="{B70FC92D-997F-4907-B77F-96FEA2FDAA35}"/>
              </a:ext>
            </a:extLst>
          </p:cNvPr>
          <p:cNvSpPr>
            <a:spLocks noGrp="1"/>
          </p:cNvSpPr>
          <p:nvPr>
            <p:ph type="ftr" sz="quarter" idx="11"/>
          </p:nvPr>
        </p:nvSpPr>
        <p:spPr/>
        <p:txBody>
          <a:bodyPr/>
          <a:lstStyle/>
          <a:p>
            <a:endParaRPr lang="LID4096"/>
          </a:p>
        </p:txBody>
      </p:sp>
      <p:sp>
        <p:nvSpPr>
          <p:cNvPr id="7" name="Slide Number Placeholder 6">
            <a:extLst>
              <a:ext uri="{FF2B5EF4-FFF2-40B4-BE49-F238E27FC236}">
                <a16:creationId xmlns:a16="http://schemas.microsoft.com/office/drawing/2014/main" id="{65826C16-6057-4FE2-834E-30B59DCC260B}"/>
              </a:ext>
            </a:extLst>
          </p:cNvPr>
          <p:cNvSpPr>
            <a:spLocks noGrp="1"/>
          </p:cNvSpPr>
          <p:nvPr>
            <p:ph type="sldNum" sz="quarter" idx="12"/>
          </p:nvPr>
        </p:nvSpPr>
        <p:spPr/>
        <p:txBody>
          <a:bodyPr/>
          <a:lstStyle/>
          <a:p>
            <a:fld id="{E4AB227F-3540-4F2F-9A5F-54555D7627B1}" type="slidenum">
              <a:rPr lang="LID4096" smtClean="0"/>
              <a:t>‹#›</a:t>
            </a:fld>
            <a:endParaRPr lang="LID4096"/>
          </a:p>
        </p:txBody>
      </p:sp>
    </p:spTree>
    <p:extLst>
      <p:ext uri="{BB962C8B-B14F-4D97-AF65-F5344CB8AC3E}">
        <p14:creationId xmlns:p14="http://schemas.microsoft.com/office/powerpoint/2010/main" val="28799545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C61A93-49B6-4852-A968-2842DE28AC79}"/>
              </a:ext>
            </a:extLst>
          </p:cNvPr>
          <p:cNvSpPr>
            <a:spLocks noGrp="1"/>
          </p:cNvSpPr>
          <p:nvPr>
            <p:ph type="title"/>
          </p:nvPr>
        </p:nvSpPr>
        <p:spPr>
          <a:xfrm>
            <a:off x="839788" y="365125"/>
            <a:ext cx="10515600" cy="1325563"/>
          </a:xfrm>
        </p:spPr>
        <p:txBody>
          <a:bodyPr/>
          <a:lstStyle/>
          <a:p>
            <a:r>
              <a:rPr lang="en-GB"/>
              <a:t>Click to edit Master title style</a:t>
            </a:r>
            <a:endParaRPr lang="LID4096"/>
          </a:p>
        </p:txBody>
      </p:sp>
      <p:sp>
        <p:nvSpPr>
          <p:cNvPr id="3" name="Text Placeholder 2">
            <a:extLst>
              <a:ext uri="{FF2B5EF4-FFF2-40B4-BE49-F238E27FC236}">
                <a16:creationId xmlns:a16="http://schemas.microsoft.com/office/drawing/2014/main" id="{091650E4-AE45-422C-8BEA-E6422A56A90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6D345973-C8FC-4357-8071-9322BFF23FD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LID4096"/>
          </a:p>
        </p:txBody>
      </p:sp>
      <p:sp>
        <p:nvSpPr>
          <p:cNvPr id="5" name="Text Placeholder 4">
            <a:extLst>
              <a:ext uri="{FF2B5EF4-FFF2-40B4-BE49-F238E27FC236}">
                <a16:creationId xmlns:a16="http://schemas.microsoft.com/office/drawing/2014/main" id="{CDECD819-0B7A-466E-BAF1-0628375689B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57369C0-D942-4A3A-8687-073E5C272F92}"/>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LID4096"/>
          </a:p>
        </p:txBody>
      </p:sp>
      <p:sp>
        <p:nvSpPr>
          <p:cNvPr id="7" name="Date Placeholder 6">
            <a:extLst>
              <a:ext uri="{FF2B5EF4-FFF2-40B4-BE49-F238E27FC236}">
                <a16:creationId xmlns:a16="http://schemas.microsoft.com/office/drawing/2014/main" id="{169145E4-02DC-4A60-BA2F-47A374B271C5}"/>
              </a:ext>
            </a:extLst>
          </p:cNvPr>
          <p:cNvSpPr>
            <a:spLocks noGrp="1"/>
          </p:cNvSpPr>
          <p:nvPr>
            <p:ph type="dt" sz="half" idx="10"/>
          </p:nvPr>
        </p:nvSpPr>
        <p:spPr/>
        <p:txBody>
          <a:bodyPr/>
          <a:lstStyle/>
          <a:p>
            <a:fld id="{5BEA662F-E543-4586-9685-2446470E62A3}" type="datetimeFigureOut">
              <a:rPr lang="LID4096" smtClean="0"/>
              <a:t>03/06/2022</a:t>
            </a:fld>
            <a:endParaRPr lang="LID4096"/>
          </a:p>
        </p:txBody>
      </p:sp>
      <p:sp>
        <p:nvSpPr>
          <p:cNvPr id="8" name="Footer Placeholder 7">
            <a:extLst>
              <a:ext uri="{FF2B5EF4-FFF2-40B4-BE49-F238E27FC236}">
                <a16:creationId xmlns:a16="http://schemas.microsoft.com/office/drawing/2014/main" id="{10DFE74A-F814-4DEE-9754-140181EFC14D}"/>
              </a:ext>
            </a:extLst>
          </p:cNvPr>
          <p:cNvSpPr>
            <a:spLocks noGrp="1"/>
          </p:cNvSpPr>
          <p:nvPr>
            <p:ph type="ftr" sz="quarter" idx="11"/>
          </p:nvPr>
        </p:nvSpPr>
        <p:spPr/>
        <p:txBody>
          <a:bodyPr/>
          <a:lstStyle/>
          <a:p>
            <a:endParaRPr lang="LID4096"/>
          </a:p>
        </p:txBody>
      </p:sp>
      <p:sp>
        <p:nvSpPr>
          <p:cNvPr id="9" name="Slide Number Placeholder 8">
            <a:extLst>
              <a:ext uri="{FF2B5EF4-FFF2-40B4-BE49-F238E27FC236}">
                <a16:creationId xmlns:a16="http://schemas.microsoft.com/office/drawing/2014/main" id="{3FDB46D5-2267-4A84-B2B0-AABD0AE7236B}"/>
              </a:ext>
            </a:extLst>
          </p:cNvPr>
          <p:cNvSpPr>
            <a:spLocks noGrp="1"/>
          </p:cNvSpPr>
          <p:nvPr>
            <p:ph type="sldNum" sz="quarter" idx="12"/>
          </p:nvPr>
        </p:nvSpPr>
        <p:spPr/>
        <p:txBody>
          <a:bodyPr/>
          <a:lstStyle/>
          <a:p>
            <a:fld id="{E4AB227F-3540-4F2F-9A5F-54555D7627B1}" type="slidenum">
              <a:rPr lang="LID4096" smtClean="0"/>
              <a:t>‹#›</a:t>
            </a:fld>
            <a:endParaRPr lang="LID4096"/>
          </a:p>
        </p:txBody>
      </p:sp>
    </p:spTree>
    <p:extLst>
      <p:ext uri="{BB962C8B-B14F-4D97-AF65-F5344CB8AC3E}">
        <p14:creationId xmlns:p14="http://schemas.microsoft.com/office/powerpoint/2010/main" val="11351717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4E339C-B171-4374-BE01-3F20DF6E1715}"/>
              </a:ext>
            </a:extLst>
          </p:cNvPr>
          <p:cNvSpPr>
            <a:spLocks noGrp="1"/>
          </p:cNvSpPr>
          <p:nvPr>
            <p:ph type="title"/>
          </p:nvPr>
        </p:nvSpPr>
        <p:spPr/>
        <p:txBody>
          <a:bodyPr/>
          <a:lstStyle/>
          <a:p>
            <a:r>
              <a:rPr lang="en-GB"/>
              <a:t>Click to edit Master title style</a:t>
            </a:r>
            <a:endParaRPr lang="LID4096"/>
          </a:p>
        </p:txBody>
      </p:sp>
      <p:sp>
        <p:nvSpPr>
          <p:cNvPr id="3" name="Date Placeholder 2">
            <a:extLst>
              <a:ext uri="{FF2B5EF4-FFF2-40B4-BE49-F238E27FC236}">
                <a16:creationId xmlns:a16="http://schemas.microsoft.com/office/drawing/2014/main" id="{7E799229-290B-4330-8826-BACB52A3E6D7}"/>
              </a:ext>
            </a:extLst>
          </p:cNvPr>
          <p:cNvSpPr>
            <a:spLocks noGrp="1"/>
          </p:cNvSpPr>
          <p:nvPr>
            <p:ph type="dt" sz="half" idx="10"/>
          </p:nvPr>
        </p:nvSpPr>
        <p:spPr/>
        <p:txBody>
          <a:bodyPr/>
          <a:lstStyle/>
          <a:p>
            <a:fld id="{5BEA662F-E543-4586-9685-2446470E62A3}" type="datetimeFigureOut">
              <a:rPr lang="LID4096" smtClean="0"/>
              <a:t>03/06/2022</a:t>
            </a:fld>
            <a:endParaRPr lang="LID4096"/>
          </a:p>
        </p:txBody>
      </p:sp>
      <p:sp>
        <p:nvSpPr>
          <p:cNvPr id="4" name="Footer Placeholder 3">
            <a:extLst>
              <a:ext uri="{FF2B5EF4-FFF2-40B4-BE49-F238E27FC236}">
                <a16:creationId xmlns:a16="http://schemas.microsoft.com/office/drawing/2014/main" id="{D8CF2F79-2B0E-4008-946F-7948AA2D89C4}"/>
              </a:ext>
            </a:extLst>
          </p:cNvPr>
          <p:cNvSpPr>
            <a:spLocks noGrp="1"/>
          </p:cNvSpPr>
          <p:nvPr>
            <p:ph type="ftr" sz="quarter" idx="11"/>
          </p:nvPr>
        </p:nvSpPr>
        <p:spPr/>
        <p:txBody>
          <a:bodyPr/>
          <a:lstStyle/>
          <a:p>
            <a:endParaRPr lang="LID4096"/>
          </a:p>
        </p:txBody>
      </p:sp>
      <p:sp>
        <p:nvSpPr>
          <p:cNvPr id="5" name="Slide Number Placeholder 4">
            <a:extLst>
              <a:ext uri="{FF2B5EF4-FFF2-40B4-BE49-F238E27FC236}">
                <a16:creationId xmlns:a16="http://schemas.microsoft.com/office/drawing/2014/main" id="{25278C53-7B41-4C7B-BF61-2C786B687E2E}"/>
              </a:ext>
            </a:extLst>
          </p:cNvPr>
          <p:cNvSpPr>
            <a:spLocks noGrp="1"/>
          </p:cNvSpPr>
          <p:nvPr>
            <p:ph type="sldNum" sz="quarter" idx="12"/>
          </p:nvPr>
        </p:nvSpPr>
        <p:spPr/>
        <p:txBody>
          <a:bodyPr/>
          <a:lstStyle/>
          <a:p>
            <a:fld id="{E4AB227F-3540-4F2F-9A5F-54555D7627B1}" type="slidenum">
              <a:rPr lang="LID4096" smtClean="0"/>
              <a:t>‹#›</a:t>
            </a:fld>
            <a:endParaRPr lang="LID4096"/>
          </a:p>
        </p:txBody>
      </p:sp>
    </p:spTree>
    <p:extLst>
      <p:ext uri="{BB962C8B-B14F-4D97-AF65-F5344CB8AC3E}">
        <p14:creationId xmlns:p14="http://schemas.microsoft.com/office/powerpoint/2010/main" val="42894133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EAC1894-61CD-4EC3-90D0-7173D4F3FD41}"/>
              </a:ext>
            </a:extLst>
          </p:cNvPr>
          <p:cNvSpPr>
            <a:spLocks noGrp="1"/>
          </p:cNvSpPr>
          <p:nvPr>
            <p:ph type="dt" sz="half" idx="10"/>
          </p:nvPr>
        </p:nvSpPr>
        <p:spPr/>
        <p:txBody>
          <a:bodyPr/>
          <a:lstStyle/>
          <a:p>
            <a:fld id="{5BEA662F-E543-4586-9685-2446470E62A3}" type="datetimeFigureOut">
              <a:rPr lang="LID4096" smtClean="0"/>
              <a:t>03/06/2022</a:t>
            </a:fld>
            <a:endParaRPr lang="LID4096"/>
          </a:p>
        </p:txBody>
      </p:sp>
      <p:sp>
        <p:nvSpPr>
          <p:cNvPr id="3" name="Footer Placeholder 2">
            <a:extLst>
              <a:ext uri="{FF2B5EF4-FFF2-40B4-BE49-F238E27FC236}">
                <a16:creationId xmlns:a16="http://schemas.microsoft.com/office/drawing/2014/main" id="{6775C0B4-746B-4018-A545-5C3356906A35}"/>
              </a:ext>
            </a:extLst>
          </p:cNvPr>
          <p:cNvSpPr>
            <a:spLocks noGrp="1"/>
          </p:cNvSpPr>
          <p:nvPr>
            <p:ph type="ftr" sz="quarter" idx="11"/>
          </p:nvPr>
        </p:nvSpPr>
        <p:spPr/>
        <p:txBody>
          <a:bodyPr/>
          <a:lstStyle/>
          <a:p>
            <a:endParaRPr lang="LID4096"/>
          </a:p>
        </p:txBody>
      </p:sp>
      <p:sp>
        <p:nvSpPr>
          <p:cNvPr id="4" name="Slide Number Placeholder 3">
            <a:extLst>
              <a:ext uri="{FF2B5EF4-FFF2-40B4-BE49-F238E27FC236}">
                <a16:creationId xmlns:a16="http://schemas.microsoft.com/office/drawing/2014/main" id="{F18FA11D-A968-4704-AE48-3A35055F0C8B}"/>
              </a:ext>
            </a:extLst>
          </p:cNvPr>
          <p:cNvSpPr>
            <a:spLocks noGrp="1"/>
          </p:cNvSpPr>
          <p:nvPr>
            <p:ph type="sldNum" sz="quarter" idx="12"/>
          </p:nvPr>
        </p:nvSpPr>
        <p:spPr/>
        <p:txBody>
          <a:bodyPr/>
          <a:lstStyle/>
          <a:p>
            <a:fld id="{E4AB227F-3540-4F2F-9A5F-54555D7627B1}" type="slidenum">
              <a:rPr lang="LID4096" smtClean="0"/>
              <a:t>‹#›</a:t>
            </a:fld>
            <a:endParaRPr lang="LID4096"/>
          </a:p>
        </p:txBody>
      </p:sp>
    </p:spTree>
    <p:extLst>
      <p:ext uri="{BB962C8B-B14F-4D97-AF65-F5344CB8AC3E}">
        <p14:creationId xmlns:p14="http://schemas.microsoft.com/office/powerpoint/2010/main" val="26236931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2125DF-52F1-407B-BFAB-41E39AB67C8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LID4096"/>
          </a:p>
        </p:txBody>
      </p:sp>
      <p:sp>
        <p:nvSpPr>
          <p:cNvPr id="3" name="Content Placeholder 2">
            <a:extLst>
              <a:ext uri="{FF2B5EF4-FFF2-40B4-BE49-F238E27FC236}">
                <a16:creationId xmlns:a16="http://schemas.microsoft.com/office/drawing/2014/main" id="{BD8E4738-EFD1-45F9-A107-F872688DBD5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LID4096"/>
          </a:p>
        </p:txBody>
      </p:sp>
      <p:sp>
        <p:nvSpPr>
          <p:cNvPr id="4" name="Text Placeholder 3">
            <a:extLst>
              <a:ext uri="{FF2B5EF4-FFF2-40B4-BE49-F238E27FC236}">
                <a16:creationId xmlns:a16="http://schemas.microsoft.com/office/drawing/2014/main" id="{D0CFC05A-5C21-4842-819B-7F62F62CBE9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EB883D1-991A-40C6-A362-BD315A8A7D09}"/>
              </a:ext>
            </a:extLst>
          </p:cNvPr>
          <p:cNvSpPr>
            <a:spLocks noGrp="1"/>
          </p:cNvSpPr>
          <p:nvPr>
            <p:ph type="dt" sz="half" idx="10"/>
          </p:nvPr>
        </p:nvSpPr>
        <p:spPr/>
        <p:txBody>
          <a:bodyPr/>
          <a:lstStyle/>
          <a:p>
            <a:fld id="{5BEA662F-E543-4586-9685-2446470E62A3}" type="datetimeFigureOut">
              <a:rPr lang="LID4096" smtClean="0"/>
              <a:t>03/06/2022</a:t>
            </a:fld>
            <a:endParaRPr lang="LID4096"/>
          </a:p>
        </p:txBody>
      </p:sp>
      <p:sp>
        <p:nvSpPr>
          <p:cNvPr id="6" name="Footer Placeholder 5">
            <a:extLst>
              <a:ext uri="{FF2B5EF4-FFF2-40B4-BE49-F238E27FC236}">
                <a16:creationId xmlns:a16="http://schemas.microsoft.com/office/drawing/2014/main" id="{0AA3930C-01DB-4D2E-BFA9-7E4A19D9E683}"/>
              </a:ext>
            </a:extLst>
          </p:cNvPr>
          <p:cNvSpPr>
            <a:spLocks noGrp="1"/>
          </p:cNvSpPr>
          <p:nvPr>
            <p:ph type="ftr" sz="quarter" idx="11"/>
          </p:nvPr>
        </p:nvSpPr>
        <p:spPr/>
        <p:txBody>
          <a:bodyPr/>
          <a:lstStyle/>
          <a:p>
            <a:endParaRPr lang="LID4096"/>
          </a:p>
        </p:txBody>
      </p:sp>
      <p:sp>
        <p:nvSpPr>
          <p:cNvPr id="7" name="Slide Number Placeholder 6">
            <a:extLst>
              <a:ext uri="{FF2B5EF4-FFF2-40B4-BE49-F238E27FC236}">
                <a16:creationId xmlns:a16="http://schemas.microsoft.com/office/drawing/2014/main" id="{575D78A8-810D-45C2-93AD-C744B4835E8E}"/>
              </a:ext>
            </a:extLst>
          </p:cNvPr>
          <p:cNvSpPr>
            <a:spLocks noGrp="1"/>
          </p:cNvSpPr>
          <p:nvPr>
            <p:ph type="sldNum" sz="quarter" idx="12"/>
          </p:nvPr>
        </p:nvSpPr>
        <p:spPr/>
        <p:txBody>
          <a:bodyPr/>
          <a:lstStyle/>
          <a:p>
            <a:fld id="{E4AB227F-3540-4F2F-9A5F-54555D7627B1}" type="slidenum">
              <a:rPr lang="LID4096" smtClean="0"/>
              <a:t>‹#›</a:t>
            </a:fld>
            <a:endParaRPr lang="LID4096"/>
          </a:p>
        </p:txBody>
      </p:sp>
    </p:spTree>
    <p:extLst>
      <p:ext uri="{BB962C8B-B14F-4D97-AF65-F5344CB8AC3E}">
        <p14:creationId xmlns:p14="http://schemas.microsoft.com/office/powerpoint/2010/main" val="8588273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9E09D0-26A5-4C80-805D-A4F665149E1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LID4096"/>
          </a:p>
        </p:txBody>
      </p:sp>
      <p:sp>
        <p:nvSpPr>
          <p:cNvPr id="3" name="Picture Placeholder 2">
            <a:extLst>
              <a:ext uri="{FF2B5EF4-FFF2-40B4-BE49-F238E27FC236}">
                <a16:creationId xmlns:a16="http://schemas.microsoft.com/office/drawing/2014/main" id="{FD347AD5-D900-4394-AC4F-AA02F695829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LID4096"/>
          </a:p>
        </p:txBody>
      </p:sp>
      <p:sp>
        <p:nvSpPr>
          <p:cNvPr id="4" name="Text Placeholder 3">
            <a:extLst>
              <a:ext uri="{FF2B5EF4-FFF2-40B4-BE49-F238E27FC236}">
                <a16:creationId xmlns:a16="http://schemas.microsoft.com/office/drawing/2014/main" id="{18AA3526-D464-456B-8AE5-9AC9C251E9B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508E8F3-7ABB-4BBD-A475-C28A04B3D663}"/>
              </a:ext>
            </a:extLst>
          </p:cNvPr>
          <p:cNvSpPr>
            <a:spLocks noGrp="1"/>
          </p:cNvSpPr>
          <p:nvPr>
            <p:ph type="dt" sz="half" idx="10"/>
          </p:nvPr>
        </p:nvSpPr>
        <p:spPr/>
        <p:txBody>
          <a:bodyPr/>
          <a:lstStyle/>
          <a:p>
            <a:fld id="{5BEA662F-E543-4586-9685-2446470E62A3}" type="datetimeFigureOut">
              <a:rPr lang="LID4096" smtClean="0"/>
              <a:t>03/06/2022</a:t>
            </a:fld>
            <a:endParaRPr lang="LID4096"/>
          </a:p>
        </p:txBody>
      </p:sp>
      <p:sp>
        <p:nvSpPr>
          <p:cNvPr id="6" name="Footer Placeholder 5">
            <a:extLst>
              <a:ext uri="{FF2B5EF4-FFF2-40B4-BE49-F238E27FC236}">
                <a16:creationId xmlns:a16="http://schemas.microsoft.com/office/drawing/2014/main" id="{B0E63F37-7C3C-494E-B4F4-6138BB1D4E9C}"/>
              </a:ext>
            </a:extLst>
          </p:cNvPr>
          <p:cNvSpPr>
            <a:spLocks noGrp="1"/>
          </p:cNvSpPr>
          <p:nvPr>
            <p:ph type="ftr" sz="quarter" idx="11"/>
          </p:nvPr>
        </p:nvSpPr>
        <p:spPr/>
        <p:txBody>
          <a:bodyPr/>
          <a:lstStyle/>
          <a:p>
            <a:endParaRPr lang="LID4096"/>
          </a:p>
        </p:txBody>
      </p:sp>
      <p:sp>
        <p:nvSpPr>
          <p:cNvPr id="7" name="Slide Number Placeholder 6">
            <a:extLst>
              <a:ext uri="{FF2B5EF4-FFF2-40B4-BE49-F238E27FC236}">
                <a16:creationId xmlns:a16="http://schemas.microsoft.com/office/drawing/2014/main" id="{AF224B98-B5B8-4436-B7A2-4CB6ED44EC9B}"/>
              </a:ext>
            </a:extLst>
          </p:cNvPr>
          <p:cNvSpPr>
            <a:spLocks noGrp="1"/>
          </p:cNvSpPr>
          <p:nvPr>
            <p:ph type="sldNum" sz="quarter" idx="12"/>
          </p:nvPr>
        </p:nvSpPr>
        <p:spPr/>
        <p:txBody>
          <a:bodyPr/>
          <a:lstStyle/>
          <a:p>
            <a:fld id="{E4AB227F-3540-4F2F-9A5F-54555D7627B1}" type="slidenum">
              <a:rPr lang="LID4096" smtClean="0"/>
              <a:t>‹#›</a:t>
            </a:fld>
            <a:endParaRPr lang="LID4096"/>
          </a:p>
        </p:txBody>
      </p:sp>
    </p:spTree>
    <p:extLst>
      <p:ext uri="{BB962C8B-B14F-4D97-AF65-F5344CB8AC3E}">
        <p14:creationId xmlns:p14="http://schemas.microsoft.com/office/powerpoint/2010/main" val="3639544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BE422F-16BD-465B-ACE6-9F5E87EFA966}"/>
              </a:ext>
            </a:extLst>
          </p:cNvPr>
          <p:cNvSpPr>
            <a:spLocks noGrp="1"/>
          </p:cNvSpPr>
          <p:nvPr>
            <p:ph type="title"/>
          </p:nvPr>
        </p:nvSpPr>
        <p:spPr/>
        <p:txBody>
          <a:bodyPr/>
          <a:lstStyle/>
          <a:p>
            <a:r>
              <a:rPr lang="en-GB"/>
              <a:t>Click to edit Master title style</a:t>
            </a:r>
            <a:endParaRPr lang="LID4096"/>
          </a:p>
        </p:txBody>
      </p:sp>
      <p:sp>
        <p:nvSpPr>
          <p:cNvPr id="3" name="Vertical Text Placeholder 2">
            <a:extLst>
              <a:ext uri="{FF2B5EF4-FFF2-40B4-BE49-F238E27FC236}">
                <a16:creationId xmlns:a16="http://schemas.microsoft.com/office/drawing/2014/main" id="{5C343CB9-3132-42ED-88CB-71FB6FCC09EE}"/>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LID4096"/>
          </a:p>
        </p:txBody>
      </p:sp>
      <p:sp>
        <p:nvSpPr>
          <p:cNvPr id="4" name="Date Placeholder 3">
            <a:extLst>
              <a:ext uri="{FF2B5EF4-FFF2-40B4-BE49-F238E27FC236}">
                <a16:creationId xmlns:a16="http://schemas.microsoft.com/office/drawing/2014/main" id="{5FBC963C-FE0C-4CBF-A059-0F2D9B8DE859}"/>
              </a:ext>
            </a:extLst>
          </p:cNvPr>
          <p:cNvSpPr>
            <a:spLocks noGrp="1"/>
          </p:cNvSpPr>
          <p:nvPr>
            <p:ph type="dt" sz="half" idx="10"/>
          </p:nvPr>
        </p:nvSpPr>
        <p:spPr/>
        <p:txBody>
          <a:bodyPr/>
          <a:lstStyle/>
          <a:p>
            <a:fld id="{5BEA662F-E543-4586-9685-2446470E62A3}" type="datetimeFigureOut">
              <a:rPr lang="LID4096" smtClean="0"/>
              <a:t>03/06/2022</a:t>
            </a:fld>
            <a:endParaRPr lang="LID4096"/>
          </a:p>
        </p:txBody>
      </p:sp>
      <p:sp>
        <p:nvSpPr>
          <p:cNvPr id="5" name="Footer Placeholder 4">
            <a:extLst>
              <a:ext uri="{FF2B5EF4-FFF2-40B4-BE49-F238E27FC236}">
                <a16:creationId xmlns:a16="http://schemas.microsoft.com/office/drawing/2014/main" id="{0DE1EFCA-7616-4A07-BAC6-85622222FC86}"/>
              </a:ext>
            </a:extLst>
          </p:cNvPr>
          <p:cNvSpPr>
            <a:spLocks noGrp="1"/>
          </p:cNvSpPr>
          <p:nvPr>
            <p:ph type="ftr" sz="quarter" idx="11"/>
          </p:nvPr>
        </p:nvSpPr>
        <p:spPr/>
        <p:txBody>
          <a:bodyPr/>
          <a:lstStyle/>
          <a:p>
            <a:endParaRPr lang="LID4096"/>
          </a:p>
        </p:txBody>
      </p:sp>
      <p:sp>
        <p:nvSpPr>
          <p:cNvPr id="6" name="Slide Number Placeholder 5">
            <a:extLst>
              <a:ext uri="{FF2B5EF4-FFF2-40B4-BE49-F238E27FC236}">
                <a16:creationId xmlns:a16="http://schemas.microsoft.com/office/drawing/2014/main" id="{F0DE7F82-967A-4CAD-A15A-712D39CB4BE9}"/>
              </a:ext>
            </a:extLst>
          </p:cNvPr>
          <p:cNvSpPr>
            <a:spLocks noGrp="1"/>
          </p:cNvSpPr>
          <p:nvPr>
            <p:ph type="sldNum" sz="quarter" idx="12"/>
          </p:nvPr>
        </p:nvSpPr>
        <p:spPr/>
        <p:txBody>
          <a:bodyPr/>
          <a:lstStyle/>
          <a:p>
            <a:fld id="{E4AB227F-3540-4F2F-9A5F-54555D7627B1}" type="slidenum">
              <a:rPr lang="LID4096" smtClean="0"/>
              <a:t>‹#›</a:t>
            </a:fld>
            <a:endParaRPr lang="LID4096"/>
          </a:p>
        </p:txBody>
      </p:sp>
    </p:spTree>
    <p:extLst>
      <p:ext uri="{BB962C8B-B14F-4D97-AF65-F5344CB8AC3E}">
        <p14:creationId xmlns:p14="http://schemas.microsoft.com/office/powerpoint/2010/main" val="33922040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81FD7F6-5C37-4A65-9061-3CBFC3665905}"/>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LID4096"/>
          </a:p>
        </p:txBody>
      </p:sp>
      <p:sp>
        <p:nvSpPr>
          <p:cNvPr id="3" name="Vertical Text Placeholder 2">
            <a:extLst>
              <a:ext uri="{FF2B5EF4-FFF2-40B4-BE49-F238E27FC236}">
                <a16:creationId xmlns:a16="http://schemas.microsoft.com/office/drawing/2014/main" id="{2019708F-84A2-403D-9F23-17AD9AA1F7C2}"/>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LID4096"/>
          </a:p>
        </p:txBody>
      </p:sp>
      <p:sp>
        <p:nvSpPr>
          <p:cNvPr id="4" name="Date Placeholder 3">
            <a:extLst>
              <a:ext uri="{FF2B5EF4-FFF2-40B4-BE49-F238E27FC236}">
                <a16:creationId xmlns:a16="http://schemas.microsoft.com/office/drawing/2014/main" id="{855AFC46-44C9-4172-ACF4-1B80A525E99B}"/>
              </a:ext>
            </a:extLst>
          </p:cNvPr>
          <p:cNvSpPr>
            <a:spLocks noGrp="1"/>
          </p:cNvSpPr>
          <p:nvPr>
            <p:ph type="dt" sz="half" idx="10"/>
          </p:nvPr>
        </p:nvSpPr>
        <p:spPr/>
        <p:txBody>
          <a:bodyPr/>
          <a:lstStyle/>
          <a:p>
            <a:fld id="{5BEA662F-E543-4586-9685-2446470E62A3}" type="datetimeFigureOut">
              <a:rPr lang="LID4096" smtClean="0"/>
              <a:t>03/06/2022</a:t>
            </a:fld>
            <a:endParaRPr lang="LID4096"/>
          </a:p>
        </p:txBody>
      </p:sp>
      <p:sp>
        <p:nvSpPr>
          <p:cNvPr id="5" name="Footer Placeholder 4">
            <a:extLst>
              <a:ext uri="{FF2B5EF4-FFF2-40B4-BE49-F238E27FC236}">
                <a16:creationId xmlns:a16="http://schemas.microsoft.com/office/drawing/2014/main" id="{23B4DB0F-E280-47B2-AE0B-A7D7C2494769}"/>
              </a:ext>
            </a:extLst>
          </p:cNvPr>
          <p:cNvSpPr>
            <a:spLocks noGrp="1"/>
          </p:cNvSpPr>
          <p:nvPr>
            <p:ph type="ftr" sz="quarter" idx="11"/>
          </p:nvPr>
        </p:nvSpPr>
        <p:spPr/>
        <p:txBody>
          <a:bodyPr/>
          <a:lstStyle/>
          <a:p>
            <a:endParaRPr lang="LID4096"/>
          </a:p>
        </p:txBody>
      </p:sp>
      <p:sp>
        <p:nvSpPr>
          <p:cNvPr id="6" name="Slide Number Placeholder 5">
            <a:extLst>
              <a:ext uri="{FF2B5EF4-FFF2-40B4-BE49-F238E27FC236}">
                <a16:creationId xmlns:a16="http://schemas.microsoft.com/office/drawing/2014/main" id="{10683F97-233D-4009-A07E-225F9AACC109}"/>
              </a:ext>
            </a:extLst>
          </p:cNvPr>
          <p:cNvSpPr>
            <a:spLocks noGrp="1"/>
          </p:cNvSpPr>
          <p:nvPr>
            <p:ph type="sldNum" sz="quarter" idx="12"/>
          </p:nvPr>
        </p:nvSpPr>
        <p:spPr/>
        <p:txBody>
          <a:bodyPr/>
          <a:lstStyle/>
          <a:p>
            <a:fld id="{E4AB227F-3540-4F2F-9A5F-54555D7627B1}" type="slidenum">
              <a:rPr lang="LID4096" smtClean="0"/>
              <a:t>‹#›</a:t>
            </a:fld>
            <a:endParaRPr lang="LID4096"/>
          </a:p>
        </p:txBody>
      </p:sp>
    </p:spTree>
    <p:extLst>
      <p:ext uri="{BB962C8B-B14F-4D97-AF65-F5344CB8AC3E}">
        <p14:creationId xmlns:p14="http://schemas.microsoft.com/office/powerpoint/2010/main" val="42353837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2D1C0A8-FAA7-4535-81C6-BCEA7B9BF13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LID4096"/>
          </a:p>
        </p:txBody>
      </p:sp>
      <p:sp>
        <p:nvSpPr>
          <p:cNvPr id="3" name="Text Placeholder 2">
            <a:extLst>
              <a:ext uri="{FF2B5EF4-FFF2-40B4-BE49-F238E27FC236}">
                <a16:creationId xmlns:a16="http://schemas.microsoft.com/office/drawing/2014/main" id="{DA2CF4E5-7FC6-4EE5-A260-019DD7A6963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LID4096"/>
          </a:p>
        </p:txBody>
      </p:sp>
      <p:sp>
        <p:nvSpPr>
          <p:cNvPr id="4" name="Date Placeholder 3">
            <a:extLst>
              <a:ext uri="{FF2B5EF4-FFF2-40B4-BE49-F238E27FC236}">
                <a16:creationId xmlns:a16="http://schemas.microsoft.com/office/drawing/2014/main" id="{B9BD98EB-1CEC-4094-9E9B-89BEF38D9A7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EA662F-E543-4586-9685-2446470E62A3}" type="datetimeFigureOut">
              <a:rPr lang="LID4096" smtClean="0"/>
              <a:t>03/06/2022</a:t>
            </a:fld>
            <a:endParaRPr lang="LID4096"/>
          </a:p>
        </p:txBody>
      </p:sp>
      <p:sp>
        <p:nvSpPr>
          <p:cNvPr id="5" name="Footer Placeholder 4">
            <a:extLst>
              <a:ext uri="{FF2B5EF4-FFF2-40B4-BE49-F238E27FC236}">
                <a16:creationId xmlns:a16="http://schemas.microsoft.com/office/drawing/2014/main" id="{A29D6547-655E-431D-9A11-B97F4519C08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LID4096"/>
          </a:p>
        </p:txBody>
      </p:sp>
      <p:sp>
        <p:nvSpPr>
          <p:cNvPr id="6" name="Slide Number Placeholder 5">
            <a:extLst>
              <a:ext uri="{FF2B5EF4-FFF2-40B4-BE49-F238E27FC236}">
                <a16:creationId xmlns:a16="http://schemas.microsoft.com/office/drawing/2014/main" id="{2B99ADB3-C555-48E7-AA40-0CC93271CD6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AB227F-3540-4F2F-9A5F-54555D7627B1}" type="slidenum">
              <a:rPr lang="LID4096" smtClean="0"/>
              <a:t>‹#›</a:t>
            </a:fld>
            <a:endParaRPr lang="LID4096"/>
          </a:p>
        </p:txBody>
      </p:sp>
    </p:spTree>
    <p:extLst>
      <p:ext uri="{BB962C8B-B14F-4D97-AF65-F5344CB8AC3E}">
        <p14:creationId xmlns:p14="http://schemas.microsoft.com/office/powerpoint/2010/main" val="6322528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LID4096"/>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hyperlink" Target="https://www.masterclass.com/articles/employee-retention-guide" TargetMode="Externa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hyperlink" Target="https://masterclass.com/articles/how-to-read-and-understand-an-income-statement" TargetMode="Externa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3301E07F-4F79-4B58-8698-EF24DC1ECD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3" name="Arc 72">
            <a:extLst>
              <a:ext uri="{FF2B5EF4-FFF2-40B4-BE49-F238E27FC236}">
                <a16:creationId xmlns:a16="http://schemas.microsoft.com/office/drawing/2014/main" id="{E58B2195-5055-402F-A3E7-53FF0E4980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525836" y="775849"/>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8B8E447-8978-4E72-B21C-684F4B382B91}"/>
              </a:ext>
            </a:extLst>
          </p:cNvPr>
          <p:cNvSpPr>
            <a:spLocks noGrp="1"/>
          </p:cNvSpPr>
          <p:nvPr>
            <p:ph type="ctrTitle"/>
          </p:nvPr>
        </p:nvSpPr>
        <p:spPr>
          <a:xfrm>
            <a:off x="6508750" y="969818"/>
            <a:ext cx="5298882" cy="2182798"/>
          </a:xfrm>
        </p:spPr>
        <p:txBody>
          <a:bodyPr>
            <a:normAutofit/>
          </a:bodyPr>
          <a:lstStyle/>
          <a:p>
            <a:r>
              <a:rPr lang="en-GB" sz="3200" b="1" dirty="0">
                <a:solidFill>
                  <a:srgbClr val="FFFFFF"/>
                </a:solidFill>
                <a:highlight>
                  <a:srgbClr val="00FF00"/>
                </a:highlight>
              </a:rPr>
              <a:t>Introduction To Accounting</a:t>
            </a:r>
            <a:endParaRPr lang="LID4096" sz="3200" b="1" dirty="0">
              <a:solidFill>
                <a:srgbClr val="FFFFFF"/>
              </a:solidFill>
              <a:highlight>
                <a:srgbClr val="00FF00"/>
              </a:highlight>
            </a:endParaRPr>
          </a:p>
        </p:txBody>
      </p:sp>
      <p:sp>
        <p:nvSpPr>
          <p:cNvPr id="3" name="Subtitle 2">
            <a:extLst>
              <a:ext uri="{FF2B5EF4-FFF2-40B4-BE49-F238E27FC236}">
                <a16:creationId xmlns:a16="http://schemas.microsoft.com/office/drawing/2014/main" id="{A449A865-85F4-480E-A188-0F7CF7A05F56}"/>
              </a:ext>
            </a:extLst>
          </p:cNvPr>
          <p:cNvSpPr>
            <a:spLocks noGrp="1"/>
          </p:cNvSpPr>
          <p:nvPr>
            <p:ph type="subTitle" idx="1"/>
          </p:nvPr>
        </p:nvSpPr>
        <p:spPr>
          <a:xfrm>
            <a:off x="7080738" y="3800209"/>
            <a:ext cx="4467792" cy="2410198"/>
          </a:xfrm>
        </p:spPr>
        <p:txBody>
          <a:bodyPr>
            <a:normAutofit/>
          </a:bodyPr>
          <a:lstStyle/>
          <a:p>
            <a:r>
              <a:rPr lang="en-GB" dirty="0">
                <a:solidFill>
                  <a:srgbClr val="FFFFFF"/>
                </a:solidFill>
                <a:highlight>
                  <a:srgbClr val="FF0000"/>
                </a:highlight>
              </a:rPr>
              <a:t>Assets And Liabilities</a:t>
            </a:r>
            <a:endParaRPr lang="LID4096" dirty="0">
              <a:solidFill>
                <a:srgbClr val="FFFFFF"/>
              </a:solidFill>
              <a:highlight>
                <a:srgbClr val="FF0000"/>
              </a:highlight>
            </a:endParaRPr>
          </a:p>
        </p:txBody>
      </p:sp>
      <p:sp>
        <p:nvSpPr>
          <p:cNvPr id="75" name="Oval 74">
            <a:extLst>
              <a:ext uri="{FF2B5EF4-FFF2-40B4-BE49-F238E27FC236}">
                <a16:creationId xmlns:a16="http://schemas.microsoft.com/office/drawing/2014/main" id="{9EE6F773-742A-491A-9A00-A2A150DF50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4368" y="366810"/>
            <a:ext cx="6124381" cy="612438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Difference Between Assets and Liabilities (with Classification, Examples,  and Comparison Chart) - Key Differences">
            <a:extLst>
              <a:ext uri="{FF2B5EF4-FFF2-40B4-BE49-F238E27FC236}">
                <a16:creationId xmlns:a16="http://schemas.microsoft.com/office/drawing/2014/main" id="{9C4A182D-15C5-46BD-B040-1B48711ED8B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306747" y="2291575"/>
            <a:ext cx="4252055" cy="2274849"/>
          </a:xfrm>
          <a:custGeom>
            <a:avLst/>
            <a:gdLst/>
            <a:ahLst/>
            <a:cxnLst/>
            <a:rect l="l" t="t" r="r" b="b"/>
            <a:pathLst>
              <a:path w="4273177" h="4470400">
                <a:moveTo>
                  <a:pt x="75080" y="0"/>
                </a:moveTo>
                <a:lnTo>
                  <a:pt x="4198097" y="0"/>
                </a:lnTo>
                <a:cubicBezTo>
                  <a:pt x="4239563" y="0"/>
                  <a:pt x="4273177" y="33614"/>
                  <a:pt x="4273177" y="75080"/>
                </a:cubicBezTo>
                <a:lnTo>
                  <a:pt x="4273177" y="4395320"/>
                </a:lnTo>
                <a:cubicBezTo>
                  <a:pt x="4273177" y="4436786"/>
                  <a:pt x="4239563" y="4470400"/>
                  <a:pt x="4198097" y="4470400"/>
                </a:cubicBezTo>
                <a:lnTo>
                  <a:pt x="75080" y="4470400"/>
                </a:lnTo>
                <a:cubicBezTo>
                  <a:pt x="33614" y="4470400"/>
                  <a:pt x="0" y="4436786"/>
                  <a:pt x="0" y="4395320"/>
                </a:cubicBezTo>
                <a:lnTo>
                  <a:pt x="0" y="75080"/>
                </a:lnTo>
                <a:cubicBezTo>
                  <a:pt x="0" y="33614"/>
                  <a:pt x="33614" y="0"/>
                  <a:pt x="75080" y="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23117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D733610-B594-491B-A1EC-A6D95484BFA5}"/>
              </a:ext>
            </a:extLst>
          </p:cNvPr>
          <p:cNvPicPr>
            <a:picLocks noChangeAspect="1"/>
          </p:cNvPicPr>
          <p:nvPr/>
        </p:nvPicPr>
        <p:blipFill rotWithShape="1">
          <a:blip r:embed="rId2">
            <a:duotone>
              <a:schemeClr val="bg2">
                <a:shade val="45000"/>
                <a:satMod val="135000"/>
              </a:schemeClr>
              <a:prstClr val="white"/>
            </a:duotone>
          </a:blip>
          <a:srcRect t="3859" b="11872"/>
          <a:stretch/>
        </p:blipFill>
        <p:spPr>
          <a:xfrm>
            <a:off x="20" y="9"/>
            <a:ext cx="12805144" cy="7202895"/>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extBox 2">
            <a:extLst>
              <a:ext uri="{FF2B5EF4-FFF2-40B4-BE49-F238E27FC236}">
                <a16:creationId xmlns:a16="http://schemas.microsoft.com/office/drawing/2014/main" id="{8D437241-81E8-4B39-8425-42C6C3C99C70}"/>
              </a:ext>
            </a:extLst>
          </p:cNvPr>
          <p:cNvGraphicFramePr/>
          <p:nvPr>
            <p:extLst>
              <p:ext uri="{D42A27DB-BD31-4B8C-83A1-F6EECF244321}">
                <p14:modId xmlns:p14="http://schemas.microsoft.com/office/powerpoint/2010/main" val="204652196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218096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0" name="Rectangle 8">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1" name="Rectangle 10">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 name="Isosceles Triangle 12">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3" name="Isosceles Triangle 14">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4" name="Rectangle 16">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95" name="TextBox 2">
            <a:extLst>
              <a:ext uri="{FF2B5EF4-FFF2-40B4-BE49-F238E27FC236}">
                <a16:creationId xmlns:a16="http://schemas.microsoft.com/office/drawing/2014/main" id="{794F4872-45FD-42A6-92EB-CFD368116BFA}"/>
              </a:ext>
            </a:extLst>
          </p:cNvPr>
          <p:cNvGraphicFramePr/>
          <p:nvPr>
            <p:extLst>
              <p:ext uri="{D42A27DB-BD31-4B8C-83A1-F6EECF244321}">
                <p14:modId xmlns:p14="http://schemas.microsoft.com/office/powerpoint/2010/main" val="4010095766"/>
              </p:ext>
            </p:extLst>
          </p:nvPr>
        </p:nvGraphicFramePr>
        <p:xfrm>
          <a:off x="838199" y="1825625"/>
          <a:ext cx="10631905" cy="44892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218891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Rectangle 9">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TextBox 4">
            <a:extLst>
              <a:ext uri="{FF2B5EF4-FFF2-40B4-BE49-F238E27FC236}">
                <a16:creationId xmlns:a16="http://schemas.microsoft.com/office/drawing/2014/main" id="{F126EE09-9226-49D4-A165-3EAEF6BA32D5}"/>
              </a:ext>
            </a:extLst>
          </p:cNvPr>
          <p:cNvSpPr txBox="1"/>
          <p:nvPr/>
        </p:nvSpPr>
        <p:spPr>
          <a:xfrm>
            <a:off x="643467" y="1782981"/>
            <a:ext cx="10905066" cy="4393982"/>
          </a:xfrm>
          <a:prstGeom prst="rect">
            <a:avLst/>
          </a:prstGeom>
        </p:spPr>
        <p:txBody>
          <a:bodyPr vert="horz" lIns="91440" tIns="45720" rIns="91440" bIns="45720" rtlCol="0">
            <a:normAutofit/>
          </a:bodyPr>
          <a:lstStyle/>
          <a:p>
            <a:pPr indent="-228600" fontAlgn="base">
              <a:lnSpc>
                <a:spcPct val="90000"/>
              </a:lnSpc>
              <a:spcAft>
                <a:spcPts val="600"/>
              </a:spcAft>
              <a:buFont typeface="Arial" panose="020B0604020202020204" pitchFamily="34" charset="0"/>
              <a:buChar char="•"/>
            </a:pPr>
            <a:r>
              <a:rPr lang="en-US" sz="1700" b="0" i="0">
                <a:effectLst/>
                <a:highlight>
                  <a:srgbClr val="00FF00"/>
                </a:highlight>
              </a:rPr>
              <a:t>Types of Assets</a:t>
            </a:r>
          </a:p>
          <a:p>
            <a:pPr indent="-228600" fontAlgn="base">
              <a:lnSpc>
                <a:spcPct val="90000"/>
              </a:lnSpc>
              <a:spcAft>
                <a:spcPts val="600"/>
              </a:spcAft>
              <a:buFont typeface="Arial" panose="020B0604020202020204" pitchFamily="34" charset="0"/>
              <a:buChar char="•"/>
            </a:pPr>
            <a:r>
              <a:rPr lang="en-US" sz="1700" b="1" i="0">
                <a:effectLst/>
              </a:rPr>
              <a:t>Current assets</a:t>
            </a:r>
            <a:r>
              <a:rPr lang="en-US" sz="1700" b="0" i="0">
                <a:effectLst/>
              </a:rPr>
              <a:t>: Current assets are highly liquid assets that can be quickly sold and converted into currency. Current assets for businesses can include cash, accounts receivable, inventory, and prepaid expenses.</a:t>
            </a:r>
          </a:p>
          <a:p>
            <a:pPr indent="-228600" fontAlgn="base">
              <a:lnSpc>
                <a:spcPct val="90000"/>
              </a:lnSpc>
              <a:spcAft>
                <a:spcPts val="600"/>
              </a:spcAft>
              <a:buFont typeface="Arial" panose="020B0604020202020204" pitchFamily="34" charset="0"/>
              <a:buChar char="•"/>
            </a:pPr>
            <a:r>
              <a:rPr lang="en-US" sz="1700" b="1" i="0">
                <a:effectLst/>
              </a:rPr>
              <a:t>Fixed assets: </a:t>
            </a:r>
            <a:r>
              <a:rPr lang="en-US" sz="1700" b="0" i="0">
                <a:effectLst/>
              </a:rPr>
              <a:t>Fixed assets, also referred to as hard assets or long-term assets, may take a long period of time to earn cash. Some examples of fixed assets include buildings, land, furniture, or any other type of asset that is not intended for sale within the year.</a:t>
            </a:r>
          </a:p>
          <a:p>
            <a:pPr indent="-228600" fontAlgn="base">
              <a:lnSpc>
                <a:spcPct val="90000"/>
              </a:lnSpc>
              <a:spcAft>
                <a:spcPts val="600"/>
              </a:spcAft>
              <a:buFont typeface="Arial" panose="020B0604020202020204" pitchFamily="34" charset="0"/>
              <a:buChar char="•"/>
            </a:pPr>
            <a:r>
              <a:rPr lang="en-US" sz="1700" b="1" i="0">
                <a:effectLst/>
              </a:rPr>
              <a:t>Tangible assets: </a:t>
            </a:r>
            <a:r>
              <a:rPr lang="en-US" sz="1700" b="0" i="0">
                <a:effectLst/>
              </a:rPr>
              <a:t>Tangible assets are real property—like inventory, real estate, machinery, cash, or furniture—that is physically tangible, and are often in the owner’s possession.</a:t>
            </a:r>
          </a:p>
          <a:p>
            <a:pPr indent="-228600" fontAlgn="base">
              <a:lnSpc>
                <a:spcPct val="90000"/>
              </a:lnSpc>
              <a:spcAft>
                <a:spcPts val="600"/>
              </a:spcAft>
              <a:buFont typeface="Arial" panose="020B0604020202020204" pitchFamily="34" charset="0"/>
              <a:buChar char="•"/>
            </a:pPr>
            <a:r>
              <a:rPr lang="en-US" sz="1700" b="1" i="0">
                <a:effectLst/>
              </a:rPr>
              <a:t>Intangible assets: </a:t>
            </a:r>
            <a:r>
              <a:rPr lang="en-US" sz="1700" b="0" i="0">
                <a:effectLst/>
              </a:rPr>
              <a:t>Intangible assets are items or goods that exist theoretically rather than physically. Some examples of intangible assets include permits, intellectual property, patents, brand reputation, and trademarks</a:t>
            </a:r>
            <a:r>
              <a:rPr lang="en-US" sz="1700"/>
              <a:t> etc.</a:t>
            </a:r>
            <a:endParaRPr lang="en-US" sz="1700" b="0" i="0">
              <a:effectLst/>
            </a:endParaRPr>
          </a:p>
          <a:p>
            <a:pPr indent="-228600" fontAlgn="base">
              <a:lnSpc>
                <a:spcPct val="90000"/>
              </a:lnSpc>
              <a:spcAft>
                <a:spcPts val="600"/>
              </a:spcAft>
              <a:buFont typeface="Arial" panose="020B0604020202020204" pitchFamily="34" charset="0"/>
              <a:buChar char="•"/>
            </a:pPr>
            <a:r>
              <a:rPr lang="en-US" sz="1700" b="1" i="0">
                <a:effectLst/>
              </a:rPr>
              <a:t>Operating assets: </a:t>
            </a:r>
            <a:r>
              <a:rPr lang="en-US" sz="1700" b="0" i="0">
                <a:effectLst/>
              </a:rPr>
              <a:t>Operating assets are any assets that generate revenue through day-to-day business operations and help maintain workflow.</a:t>
            </a:r>
          </a:p>
          <a:p>
            <a:pPr indent="-228600" fontAlgn="base">
              <a:lnSpc>
                <a:spcPct val="90000"/>
              </a:lnSpc>
              <a:spcAft>
                <a:spcPts val="600"/>
              </a:spcAft>
              <a:buFont typeface="Arial" panose="020B0604020202020204" pitchFamily="34" charset="0"/>
              <a:buChar char="•"/>
            </a:pPr>
            <a:r>
              <a:rPr lang="en-US" sz="1700" b="1" i="0">
                <a:effectLst/>
              </a:rPr>
              <a:t>Non-operating assets</a:t>
            </a:r>
            <a:r>
              <a:rPr lang="en-US" sz="1700" b="0" i="0">
                <a:effectLst/>
              </a:rPr>
              <a:t>: Non-operating assets are business-owned items that generate revenue but are not necessarily needed for everyday operations, such as vacant land or short-term investments.</a:t>
            </a:r>
          </a:p>
        </p:txBody>
      </p:sp>
      <p:sp>
        <p:nvSpPr>
          <p:cNvPr id="26" name="Rectangle 11">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Isosceles Triangle 13">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Isosceles Triangle 15">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9" name="Rectangle 17">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3467583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2113C58-7CB4-438B-93F1-0901CA06B9AB}"/>
              </a:ext>
            </a:extLst>
          </p:cNvPr>
          <p:cNvSpPr txBox="1"/>
          <p:nvPr/>
        </p:nvSpPr>
        <p:spPr>
          <a:xfrm>
            <a:off x="368969" y="481263"/>
            <a:ext cx="11407396" cy="3416320"/>
          </a:xfrm>
          <a:prstGeom prst="rect">
            <a:avLst/>
          </a:prstGeom>
          <a:noFill/>
        </p:spPr>
        <p:txBody>
          <a:bodyPr wrap="square">
            <a:spAutoFit/>
          </a:bodyPr>
          <a:lstStyle/>
          <a:p>
            <a:pPr algn="l" fontAlgn="base"/>
            <a:r>
              <a:rPr lang="en-GB" b="0" i="0" dirty="0">
                <a:solidFill>
                  <a:srgbClr val="000000"/>
                </a:solidFill>
                <a:effectLst/>
                <a:highlight>
                  <a:srgbClr val="00FF00"/>
                </a:highlight>
                <a:latin typeface="inherit"/>
              </a:rPr>
              <a:t> Examples of Assets</a:t>
            </a:r>
            <a:endParaRPr lang="en-GB" b="0" i="0" dirty="0">
              <a:solidFill>
                <a:srgbClr val="000000"/>
              </a:solidFill>
              <a:effectLst/>
              <a:highlight>
                <a:srgbClr val="00FF00"/>
              </a:highlight>
              <a:latin typeface="Sohne"/>
            </a:endParaRPr>
          </a:p>
          <a:p>
            <a:pPr algn="l" fontAlgn="base">
              <a:buFont typeface="+mj-lt"/>
              <a:buAutoNum type="arabicPeriod"/>
            </a:pPr>
            <a:r>
              <a:rPr lang="en-GB" b="1" i="0" dirty="0">
                <a:solidFill>
                  <a:srgbClr val="000000"/>
                </a:solidFill>
                <a:effectLst/>
                <a:latin typeface="inherit"/>
              </a:rPr>
              <a:t>Cash is the ultimate short-term asset</a:t>
            </a:r>
            <a:r>
              <a:rPr lang="en-GB" b="0" i="0" dirty="0">
                <a:solidFill>
                  <a:srgbClr val="000000"/>
                </a:solidFill>
                <a:effectLst/>
                <a:latin typeface="Sohne"/>
              </a:rPr>
              <a:t>. A company with large stores of cash has the financial flexibility to respond to setbacks quickly.</a:t>
            </a:r>
          </a:p>
          <a:p>
            <a:pPr algn="l" fontAlgn="base">
              <a:buFont typeface="+mj-lt"/>
              <a:buAutoNum type="arabicPeriod"/>
            </a:pPr>
            <a:r>
              <a:rPr lang="en-GB" b="1" i="0" dirty="0">
                <a:solidFill>
                  <a:srgbClr val="000000"/>
                </a:solidFill>
                <a:effectLst/>
                <a:latin typeface="inherit"/>
              </a:rPr>
              <a:t>Intellectual property can be a long-term asset</a:t>
            </a:r>
            <a:r>
              <a:rPr lang="en-GB" b="0" i="0" dirty="0">
                <a:solidFill>
                  <a:srgbClr val="000000"/>
                </a:solidFill>
                <a:effectLst/>
                <a:latin typeface="Sohne"/>
              </a:rPr>
              <a:t>. A company with high-quality patents and copyrighted material can be well set up for future success.</a:t>
            </a:r>
          </a:p>
          <a:p>
            <a:pPr algn="l" fontAlgn="base">
              <a:buFont typeface="+mj-lt"/>
              <a:buAutoNum type="arabicPeriod"/>
            </a:pPr>
            <a:r>
              <a:rPr lang="en-GB" b="1" i="0" dirty="0">
                <a:solidFill>
                  <a:srgbClr val="000000"/>
                </a:solidFill>
                <a:effectLst/>
                <a:latin typeface="inherit"/>
              </a:rPr>
              <a:t>Real estate is a potentially flexible asset</a:t>
            </a:r>
            <a:r>
              <a:rPr lang="en-GB" b="0" i="0" dirty="0">
                <a:solidFill>
                  <a:srgbClr val="000000"/>
                </a:solidFill>
                <a:effectLst/>
                <a:latin typeface="Sohne"/>
              </a:rPr>
              <a:t>. Real estate tends to appreciate with time. By owning its own buildings, a company enjoys a source of future revenue, should it eventually sell the real estate. In the short term, it may also be possible to borrow cash against the value of the real estate, although the bank loan will create a long-term liability.</a:t>
            </a:r>
          </a:p>
          <a:p>
            <a:pPr algn="l" fontAlgn="base">
              <a:buFont typeface="+mj-lt"/>
              <a:buAutoNum type="arabicPeriod"/>
            </a:pPr>
            <a:r>
              <a:rPr lang="en-GB" b="1" i="0" dirty="0">
                <a:solidFill>
                  <a:srgbClr val="000000"/>
                </a:solidFill>
                <a:effectLst/>
                <a:latin typeface="inherit"/>
              </a:rPr>
              <a:t>Machinery is a depreciable asset</a:t>
            </a:r>
            <a:r>
              <a:rPr lang="en-GB" b="0" i="0" dirty="0">
                <a:solidFill>
                  <a:srgbClr val="000000"/>
                </a:solidFill>
                <a:effectLst/>
                <a:latin typeface="Sohne"/>
              </a:rPr>
              <a:t>. Machinery counts as a corporate asset, but machinery depreciates over time. Businesses can claim these depreciations as tax deductions.</a:t>
            </a:r>
          </a:p>
          <a:p>
            <a:pPr algn="l" fontAlgn="base">
              <a:buFont typeface="+mj-lt"/>
              <a:buAutoNum type="arabicPeriod"/>
            </a:pPr>
            <a:r>
              <a:rPr lang="en-GB" b="1" i="0" dirty="0">
                <a:solidFill>
                  <a:srgbClr val="000000"/>
                </a:solidFill>
                <a:effectLst/>
                <a:latin typeface="inherit"/>
              </a:rPr>
              <a:t>Intangible assets can lead to employee retention</a:t>
            </a:r>
            <a:r>
              <a:rPr lang="en-GB" b="0" i="0" dirty="0">
                <a:solidFill>
                  <a:srgbClr val="000000"/>
                </a:solidFill>
                <a:effectLst/>
                <a:latin typeface="Sohne"/>
              </a:rPr>
              <a:t>. Strong company culture cannot be bought and sold on the market, but it can improve </a:t>
            </a:r>
            <a:r>
              <a:rPr lang="en-GB" b="0" i="0" u="sng" dirty="0">
                <a:solidFill>
                  <a:srgbClr val="000000"/>
                </a:solidFill>
                <a:effectLst/>
                <a:latin typeface="Sohne"/>
                <a:hlinkClick r:id="rId2"/>
              </a:rPr>
              <a:t>employee retention</a:t>
            </a:r>
            <a:r>
              <a:rPr lang="en-GB" b="0" i="0" dirty="0">
                <a:solidFill>
                  <a:srgbClr val="000000"/>
                </a:solidFill>
                <a:effectLst/>
                <a:latin typeface="Sohne"/>
              </a:rPr>
              <a:t>, making employees more likely to grow with the company over the long term</a:t>
            </a:r>
          </a:p>
        </p:txBody>
      </p:sp>
    </p:spTree>
    <p:extLst>
      <p:ext uri="{BB962C8B-B14F-4D97-AF65-F5344CB8AC3E}">
        <p14:creationId xmlns:p14="http://schemas.microsoft.com/office/powerpoint/2010/main" val="16740307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 name="Freeform: Shape 7">
            <a:extLst>
              <a:ext uri="{FF2B5EF4-FFF2-40B4-BE49-F238E27FC236}">
                <a16:creationId xmlns:a16="http://schemas.microsoft.com/office/drawing/2014/main" id="{7CB4857B-ED7C-444D-9F04-2F885114A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764099" cy="1558212"/>
          </a:xfrm>
          <a:custGeom>
            <a:avLst/>
            <a:gdLst>
              <a:gd name="connsiteX0" fmla="*/ 0 w 1764099"/>
              <a:gd name="connsiteY0" fmla="*/ 0 h 1558212"/>
              <a:gd name="connsiteX1" fmla="*/ 1764099 w 1764099"/>
              <a:gd name="connsiteY1" fmla="*/ 0 h 1558212"/>
              <a:gd name="connsiteX2" fmla="*/ 1042087 w 1764099"/>
              <a:gd name="connsiteY2" fmla="*/ 1558212 h 1558212"/>
              <a:gd name="connsiteX3" fmla="*/ 0 w 1764099"/>
              <a:gd name="connsiteY3" fmla="*/ 1558212 h 1558212"/>
            </a:gdLst>
            <a:ahLst/>
            <a:cxnLst>
              <a:cxn ang="0">
                <a:pos x="connsiteX0" y="connsiteY0"/>
              </a:cxn>
              <a:cxn ang="0">
                <a:pos x="connsiteX1" y="connsiteY1"/>
              </a:cxn>
              <a:cxn ang="0">
                <a:pos x="connsiteX2" y="connsiteY2"/>
              </a:cxn>
              <a:cxn ang="0">
                <a:pos x="connsiteX3" y="connsiteY3"/>
              </a:cxn>
            </a:cxnLst>
            <a:rect l="l" t="t" r="r" b="b"/>
            <a:pathLst>
              <a:path w="1764099" h="1558212">
                <a:moveTo>
                  <a:pt x="0" y="0"/>
                </a:moveTo>
                <a:lnTo>
                  <a:pt x="1764099" y="0"/>
                </a:lnTo>
                <a:lnTo>
                  <a:pt x="1042087" y="1558212"/>
                </a:lnTo>
                <a:lnTo>
                  <a:pt x="0" y="1558212"/>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5" name="Freeform: Shape 9">
            <a:extLst>
              <a:ext uri="{FF2B5EF4-FFF2-40B4-BE49-F238E27FC236}">
                <a16:creationId xmlns:a16="http://schemas.microsoft.com/office/drawing/2014/main" id="{D18046FB-44EA-4FD8-A585-EA09A319B2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691640"/>
            <a:ext cx="12191999" cy="5166360"/>
          </a:xfrm>
          <a:custGeom>
            <a:avLst/>
            <a:gdLst>
              <a:gd name="connsiteX0" fmla="*/ 0 w 12191999"/>
              <a:gd name="connsiteY0" fmla="*/ 0 h 5166360"/>
              <a:gd name="connsiteX1" fmla="*/ 1822388 w 12191999"/>
              <a:gd name="connsiteY1" fmla="*/ 0 h 5166360"/>
              <a:gd name="connsiteX2" fmla="*/ 6468290 w 12191999"/>
              <a:gd name="connsiteY2" fmla="*/ 0 h 5166360"/>
              <a:gd name="connsiteX3" fmla="*/ 7796394 w 12191999"/>
              <a:gd name="connsiteY3" fmla="*/ 0 h 5166360"/>
              <a:gd name="connsiteX4" fmla="*/ 8376834 w 12191999"/>
              <a:gd name="connsiteY4" fmla="*/ 0 h 5166360"/>
              <a:gd name="connsiteX5" fmla="*/ 9704938 w 12191999"/>
              <a:gd name="connsiteY5" fmla="*/ 0 h 5166360"/>
              <a:gd name="connsiteX6" fmla="*/ 9704938 w 12191999"/>
              <a:gd name="connsiteY6" fmla="*/ 2 h 5166360"/>
              <a:gd name="connsiteX7" fmla="*/ 10283456 w 12191999"/>
              <a:gd name="connsiteY7" fmla="*/ 2 h 5166360"/>
              <a:gd name="connsiteX8" fmla="*/ 10863897 w 12191999"/>
              <a:gd name="connsiteY8" fmla="*/ 2 h 5166360"/>
              <a:gd name="connsiteX9" fmla="*/ 12191999 w 12191999"/>
              <a:gd name="connsiteY9" fmla="*/ 2 h 5166360"/>
              <a:gd name="connsiteX10" fmla="*/ 12191999 w 12191999"/>
              <a:gd name="connsiteY10" fmla="*/ 5166360 h 5166360"/>
              <a:gd name="connsiteX11" fmla="*/ 0 w 12191999"/>
              <a:gd name="connsiteY11" fmla="*/ 5166360 h 5166360"/>
              <a:gd name="connsiteX12" fmla="*/ 0 w 12191999"/>
              <a:gd name="connsiteY12" fmla="*/ 2604436 h 5166360"/>
              <a:gd name="connsiteX13" fmla="*/ 862341 w 12191999"/>
              <a:gd name="connsiteY13" fmla="*/ 743371 h 5166360"/>
              <a:gd name="connsiteX14" fmla="*/ 0 w 12191999"/>
              <a:gd name="connsiteY14" fmla="*/ 743371 h 5166360"/>
              <a:gd name="connsiteX15" fmla="*/ 0 w 12191999"/>
              <a:gd name="connsiteY15" fmla="*/ 742508 h 5166360"/>
              <a:gd name="connsiteX16" fmla="*/ 92826 w 12191999"/>
              <a:gd name="connsiteY16" fmla="*/ 742508 h 5166360"/>
              <a:gd name="connsiteX17" fmla="*/ 406486 w 12191999"/>
              <a:gd name="connsiteY17" fmla="*/ 742508 h 5166360"/>
              <a:gd name="connsiteX18" fmla="*/ 406486 w 12191999"/>
              <a:gd name="connsiteY18" fmla="*/ 742507 h 5166360"/>
              <a:gd name="connsiteX19" fmla="*/ 862741 w 12191999"/>
              <a:gd name="connsiteY19" fmla="*/ 742507 h 5166360"/>
              <a:gd name="connsiteX20" fmla="*/ 1206388 w 12191999"/>
              <a:gd name="connsiteY20" fmla="*/ 864 h 5166360"/>
              <a:gd name="connsiteX21" fmla="*/ 748500 w 12191999"/>
              <a:gd name="connsiteY21" fmla="*/ 864 h 5166360"/>
              <a:gd name="connsiteX22" fmla="*/ 0 w 12191999"/>
              <a:gd name="connsiteY22" fmla="*/ 864 h 5166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191999" h="5166360">
                <a:moveTo>
                  <a:pt x="0" y="0"/>
                </a:moveTo>
                <a:lnTo>
                  <a:pt x="1822388" y="0"/>
                </a:lnTo>
                <a:lnTo>
                  <a:pt x="6468290" y="0"/>
                </a:lnTo>
                <a:lnTo>
                  <a:pt x="7796394" y="0"/>
                </a:lnTo>
                <a:lnTo>
                  <a:pt x="8376834" y="0"/>
                </a:lnTo>
                <a:lnTo>
                  <a:pt x="9704938" y="0"/>
                </a:lnTo>
                <a:lnTo>
                  <a:pt x="9704938" y="2"/>
                </a:lnTo>
                <a:lnTo>
                  <a:pt x="10283456" y="2"/>
                </a:lnTo>
                <a:lnTo>
                  <a:pt x="10863897" y="2"/>
                </a:lnTo>
                <a:lnTo>
                  <a:pt x="12191999" y="2"/>
                </a:lnTo>
                <a:lnTo>
                  <a:pt x="12191999" y="5166360"/>
                </a:lnTo>
                <a:lnTo>
                  <a:pt x="0" y="5166360"/>
                </a:lnTo>
                <a:lnTo>
                  <a:pt x="0" y="2604436"/>
                </a:lnTo>
                <a:lnTo>
                  <a:pt x="862341" y="743371"/>
                </a:lnTo>
                <a:lnTo>
                  <a:pt x="0" y="743371"/>
                </a:lnTo>
                <a:lnTo>
                  <a:pt x="0" y="742508"/>
                </a:lnTo>
                <a:lnTo>
                  <a:pt x="92826" y="742508"/>
                </a:lnTo>
                <a:lnTo>
                  <a:pt x="406486" y="742508"/>
                </a:lnTo>
                <a:lnTo>
                  <a:pt x="406486" y="742507"/>
                </a:lnTo>
                <a:lnTo>
                  <a:pt x="862741" y="742507"/>
                </a:lnTo>
                <a:lnTo>
                  <a:pt x="1206388" y="864"/>
                </a:lnTo>
                <a:lnTo>
                  <a:pt x="748500" y="864"/>
                </a:lnTo>
                <a:lnTo>
                  <a:pt x="0" y="864"/>
                </a:lnTo>
                <a:close/>
              </a:path>
            </a:pathLst>
          </a:custGeom>
          <a:solidFill>
            <a:srgbClr val="A6A6A6">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6" name="Freeform: Shape 11">
            <a:extLst>
              <a:ext uri="{FF2B5EF4-FFF2-40B4-BE49-F238E27FC236}">
                <a16:creationId xmlns:a16="http://schemas.microsoft.com/office/drawing/2014/main" id="{479F5F2B-8B58-4140-AE6A-51F6C67B18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91641"/>
            <a:ext cx="971654" cy="2096979"/>
          </a:xfrm>
          <a:custGeom>
            <a:avLst/>
            <a:gdLst>
              <a:gd name="connsiteX0" fmla="*/ 0 w 971654"/>
              <a:gd name="connsiteY0" fmla="*/ 0 h 2096979"/>
              <a:gd name="connsiteX1" fmla="*/ 971654 w 971654"/>
              <a:gd name="connsiteY1" fmla="*/ 0 h 2096979"/>
              <a:gd name="connsiteX2" fmla="*/ 0 w 971654"/>
              <a:gd name="connsiteY2" fmla="*/ 2096979 h 2096979"/>
            </a:gdLst>
            <a:ahLst/>
            <a:cxnLst>
              <a:cxn ang="0">
                <a:pos x="connsiteX0" y="connsiteY0"/>
              </a:cxn>
              <a:cxn ang="0">
                <a:pos x="connsiteX1" y="connsiteY1"/>
              </a:cxn>
              <a:cxn ang="0">
                <a:pos x="connsiteX2" y="connsiteY2"/>
              </a:cxn>
            </a:cxnLst>
            <a:rect l="l" t="t" r="r" b="b"/>
            <a:pathLst>
              <a:path w="971654" h="2096979">
                <a:moveTo>
                  <a:pt x="0" y="0"/>
                </a:moveTo>
                <a:lnTo>
                  <a:pt x="971654" y="0"/>
                </a:lnTo>
                <a:lnTo>
                  <a:pt x="0" y="2096979"/>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7" name="TextBox 2">
            <a:extLst>
              <a:ext uri="{FF2B5EF4-FFF2-40B4-BE49-F238E27FC236}">
                <a16:creationId xmlns:a16="http://schemas.microsoft.com/office/drawing/2014/main" id="{6A25FC5A-A8AE-465B-9F19-819D62EF31F8}"/>
              </a:ext>
            </a:extLst>
          </p:cNvPr>
          <p:cNvSpPr txBox="1"/>
          <p:nvPr/>
        </p:nvSpPr>
        <p:spPr>
          <a:xfrm>
            <a:off x="1653363" y="2176272"/>
            <a:ext cx="9367204" cy="4041648"/>
          </a:xfrm>
          <a:prstGeom prst="rect">
            <a:avLst/>
          </a:prstGeom>
        </p:spPr>
        <p:txBody>
          <a:bodyPr vert="horz" lIns="91440" tIns="45720" rIns="91440" bIns="45720" rtlCol="0" anchor="t">
            <a:normAutofit/>
          </a:bodyPr>
          <a:lstStyle/>
          <a:p>
            <a:pPr indent="-228600" fontAlgn="base">
              <a:lnSpc>
                <a:spcPct val="90000"/>
              </a:lnSpc>
              <a:spcAft>
                <a:spcPts val="600"/>
              </a:spcAft>
              <a:buFont typeface="Arial" panose="020B0604020202020204" pitchFamily="34" charset="0"/>
              <a:buChar char="•"/>
            </a:pPr>
            <a:r>
              <a:rPr lang="en-US" sz="2200" b="1" i="0">
                <a:effectLst/>
              </a:rPr>
              <a:t> Examples of Liabilities</a:t>
            </a:r>
          </a:p>
          <a:p>
            <a:pPr indent="-228600" fontAlgn="base">
              <a:lnSpc>
                <a:spcPct val="90000"/>
              </a:lnSpc>
              <a:spcAft>
                <a:spcPts val="600"/>
              </a:spcAft>
              <a:buFont typeface="Arial" panose="020B0604020202020204" pitchFamily="34" charset="0"/>
              <a:buChar char="•"/>
            </a:pPr>
            <a:r>
              <a:rPr lang="en-US" sz="2200" b="0" i="0">
                <a:effectLst/>
              </a:rPr>
              <a:t>Liabilities also appear in all corners of a business's operations.</a:t>
            </a:r>
          </a:p>
          <a:p>
            <a:pPr indent="-228600" fontAlgn="base">
              <a:lnSpc>
                <a:spcPct val="90000"/>
              </a:lnSpc>
              <a:spcAft>
                <a:spcPts val="600"/>
              </a:spcAft>
              <a:buFont typeface="Arial" panose="020B0604020202020204" pitchFamily="34" charset="0"/>
              <a:buChar char="•"/>
            </a:pPr>
            <a:r>
              <a:rPr lang="en-US" sz="2200" b="1" i="0">
                <a:effectLst/>
              </a:rPr>
              <a:t>Payments to lenders are long-term liabilities</a:t>
            </a:r>
            <a:r>
              <a:rPr lang="en-US" sz="2200" b="0" i="0">
                <a:effectLst/>
              </a:rPr>
              <a:t>. There is an economic benefit in taking out business loans because they provide short-term liquidity. However, these loans must be reported as long-term liabilities on a balance sheet.</a:t>
            </a:r>
          </a:p>
          <a:p>
            <a:pPr indent="-228600" fontAlgn="base">
              <a:lnSpc>
                <a:spcPct val="90000"/>
              </a:lnSpc>
              <a:spcAft>
                <a:spcPts val="600"/>
              </a:spcAft>
              <a:buFont typeface="Arial" panose="020B0604020202020204" pitchFamily="34" charset="0"/>
              <a:buChar char="•"/>
            </a:pPr>
            <a:r>
              <a:rPr lang="en-US" sz="2200" b="1" i="0">
                <a:effectLst/>
              </a:rPr>
              <a:t>Annual income taxes are short-term liabilities</a:t>
            </a:r>
            <a:r>
              <a:rPr lang="en-US" sz="2200" b="0" i="0">
                <a:effectLst/>
              </a:rPr>
              <a:t>. Income taxes are an annual affair. By definition, they count as short-term liabilities.</a:t>
            </a:r>
          </a:p>
          <a:p>
            <a:pPr indent="-228600" fontAlgn="base">
              <a:lnSpc>
                <a:spcPct val="90000"/>
              </a:lnSpc>
              <a:spcAft>
                <a:spcPts val="600"/>
              </a:spcAft>
              <a:buFont typeface="Arial" panose="020B0604020202020204" pitchFamily="34" charset="0"/>
              <a:buChar char="•"/>
            </a:pPr>
            <a:r>
              <a:rPr lang="en-US" sz="2200" b="1" i="0">
                <a:effectLst/>
              </a:rPr>
              <a:t>Unearned revenue can be a liability</a:t>
            </a:r>
            <a:r>
              <a:rPr lang="en-US" sz="2200" b="0" i="0">
                <a:effectLst/>
              </a:rPr>
              <a:t>. If a company's </a:t>
            </a:r>
            <a:r>
              <a:rPr lang="en-US" sz="2200" b="0" i="0" u="sng">
                <a:effectLst/>
                <a:hlinkClick r:id="rId2"/>
              </a:rPr>
              <a:t>income statement</a:t>
            </a:r>
            <a:r>
              <a:rPr lang="en-US" sz="2200" b="0" i="0">
                <a:effectLst/>
              </a:rPr>
              <a:t> shows a deficit of anticipated revenue, this counts as a short-term liability. Companies budget for a certain level of annual cash flow, and when revenues do not meet expectations, they go to the right side of a balance sheet as a liability.</a:t>
            </a:r>
          </a:p>
        </p:txBody>
      </p:sp>
    </p:spTree>
    <p:extLst>
      <p:ext uri="{BB962C8B-B14F-4D97-AF65-F5344CB8AC3E}">
        <p14:creationId xmlns:p14="http://schemas.microsoft.com/office/powerpoint/2010/main" val="36039539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Freeform: Shape 72">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5" name="Rectangle 74">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Freeform: Shape 78">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1" name="Isosceles Triangle 80">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What are assets and liabilities? - Quora">
            <a:extLst>
              <a:ext uri="{FF2B5EF4-FFF2-40B4-BE49-F238E27FC236}">
                <a16:creationId xmlns:a16="http://schemas.microsoft.com/office/drawing/2014/main" id="{7D195F60-F743-4EC2-B7CD-47C6C9E726A0}"/>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192811" y="643467"/>
            <a:ext cx="9806377" cy="5571065"/>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83" name="Isosceles Triangle 82">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881391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86FF76B9-219D-4469-AF87-0236D2903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73" name="Group 72">
            <a:extLst>
              <a:ext uri="{FF2B5EF4-FFF2-40B4-BE49-F238E27FC236}">
                <a16:creationId xmlns:a16="http://schemas.microsoft.com/office/drawing/2014/main" id="{DB88BD78-87E1-424D-B479-C37D8E41B12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0964637" y="2358"/>
            <a:ext cx="1876653" cy="1766008"/>
            <a:chOff x="-648769" y="2358"/>
            <a:chExt cx="1876653" cy="1766008"/>
          </a:xfrm>
        </p:grpSpPr>
        <p:sp>
          <p:nvSpPr>
            <p:cNvPr id="74" name="Freeform: Shape 73">
              <a:extLst>
                <a:ext uri="{FF2B5EF4-FFF2-40B4-BE49-F238E27FC236}">
                  <a16:creationId xmlns:a16="http://schemas.microsoft.com/office/drawing/2014/main" id="{C05EB894-9410-4B20-95E4-7A25101AB8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15188" y="-231223"/>
              <a:ext cx="1409491" cy="1876653"/>
            </a:xfrm>
            <a:custGeom>
              <a:avLst/>
              <a:gdLst>
                <a:gd name="connsiteX0" fmla="*/ 0 w 1409491"/>
                <a:gd name="connsiteY0" fmla="*/ 643075 h 1876653"/>
                <a:gd name="connsiteX1" fmla="*/ 643075 w 1409491"/>
                <a:gd name="connsiteY1" fmla="*/ 0 h 1876653"/>
                <a:gd name="connsiteX2" fmla="*/ 1409491 w 1409491"/>
                <a:gd name="connsiteY2" fmla="*/ 0 h 1876653"/>
                <a:gd name="connsiteX3" fmla="*/ 1409491 w 1409491"/>
                <a:gd name="connsiteY3" fmla="*/ 1876653 h 1876653"/>
                <a:gd name="connsiteX4" fmla="*/ 1233578 w 1409491"/>
                <a:gd name="connsiteY4" fmla="*/ 1876653 h 18766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491" h="1876653">
                  <a:moveTo>
                    <a:pt x="0" y="643075"/>
                  </a:moveTo>
                  <a:lnTo>
                    <a:pt x="643075" y="0"/>
                  </a:lnTo>
                  <a:lnTo>
                    <a:pt x="1409491" y="0"/>
                  </a:lnTo>
                  <a:lnTo>
                    <a:pt x="1409491" y="1876653"/>
                  </a:lnTo>
                  <a:lnTo>
                    <a:pt x="1233578" y="1876653"/>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id="{166E38B6-B050-4340-8E8F-3A971DADC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301285" y="128278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7" name="Rectangle 76">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737196" y="6033666"/>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Isosceles Triangle 78">
            <a:extLst>
              <a:ext uri="{FF2B5EF4-FFF2-40B4-BE49-F238E27FC236}">
                <a16:creationId xmlns:a16="http://schemas.microsoft.com/office/drawing/2014/main" id="{633C5E46-DAC5-4661-9C87-22B08E2A5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43436" y="5721108"/>
            <a:ext cx="2261965" cy="1136891"/>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Assets In Accounting, Identification, Types and Learning How To Calculate  Them">
            <a:extLst>
              <a:ext uri="{FF2B5EF4-FFF2-40B4-BE49-F238E27FC236}">
                <a16:creationId xmlns:a16="http://schemas.microsoft.com/office/drawing/2014/main" id="{06F81725-8420-408E-9F68-2F6CDE20953F}"/>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43467" y="648208"/>
            <a:ext cx="10905066" cy="5561583"/>
          </a:xfrm>
          <a:prstGeom prst="rect">
            <a:avLst/>
          </a:prstGeom>
          <a:solidFill>
            <a:srgbClr val="FFFFFF">
              <a:shade val="85000"/>
            </a:srgbClr>
          </a:solidFill>
          <a:ln>
            <a:noFill/>
          </a:ln>
          <a:scene3d>
            <a:camera prst="orthographicFront"/>
            <a:lightRig rig="twoPt" dir="t">
              <a:rot lat="0" lon="0" rev="7800000"/>
            </a:lightRig>
          </a:scene3d>
          <a:sp3d contourW="6350">
            <a:bevelT w="50800" h="16510"/>
            <a:contourClr>
              <a:srgbClr val="C0C0C0"/>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42185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0" name="Rectangle 70">
            <a:extLst>
              <a:ext uri="{FF2B5EF4-FFF2-40B4-BE49-F238E27FC236}">
                <a16:creationId xmlns:a16="http://schemas.microsoft.com/office/drawing/2014/main" id="{C7F55EAC-550A-4BDD-9099-3F20B8FA0E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Shape 72">
            <a:extLst>
              <a:ext uri="{FF2B5EF4-FFF2-40B4-BE49-F238E27FC236}">
                <a16:creationId xmlns:a16="http://schemas.microsoft.com/office/drawing/2014/main" id="{DC4F5A5F-493F-49AE-89B6-D5AF5EBC8B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724001 w 12192000"/>
              <a:gd name="connsiteY0" fmla="*/ 434021 h 6858000"/>
              <a:gd name="connsiteX1" fmla="*/ 6471155 w 12192000"/>
              <a:gd name="connsiteY1" fmla="*/ 434599 h 6858000"/>
              <a:gd name="connsiteX2" fmla="*/ 5384913 w 12192000"/>
              <a:gd name="connsiteY2" fmla="*/ 497971 h 6858000"/>
              <a:gd name="connsiteX3" fmla="*/ 4818280 w 12192000"/>
              <a:gd name="connsiteY3" fmla="*/ 541802 h 6858000"/>
              <a:gd name="connsiteX4" fmla="*/ 3965428 w 12192000"/>
              <a:gd name="connsiteY4" fmla="*/ 675942 h 6858000"/>
              <a:gd name="connsiteX5" fmla="*/ 3699528 w 12192000"/>
              <a:gd name="connsiteY5" fmla="*/ 770472 h 6858000"/>
              <a:gd name="connsiteX6" fmla="*/ 3438854 w 12192000"/>
              <a:gd name="connsiteY6" fmla="*/ 834899 h 6858000"/>
              <a:gd name="connsiteX7" fmla="*/ 3367443 w 12192000"/>
              <a:gd name="connsiteY7" fmla="*/ 893518 h 6858000"/>
              <a:gd name="connsiteX8" fmla="*/ 3467301 w 12192000"/>
              <a:gd name="connsiteY8" fmla="*/ 953722 h 6858000"/>
              <a:gd name="connsiteX9" fmla="*/ 3889955 w 12192000"/>
              <a:gd name="connsiteY9" fmla="*/ 977486 h 6858000"/>
              <a:gd name="connsiteX10" fmla="*/ 3502135 w 12192000"/>
              <a:gd name="connsiteY10" fmla="*/ 1054062 h 6858000"/>
              <a:gd name="connsiteX11" fmla="*/ 4072832 w 12192000"/>
              <a:gd name="connsiteY11" fmla="*/ 1017622 h 6858000"/>
              <a:gd name="connsiteX12" fmla="*/ 4244099 w 12192000"/>
              <a:gd name="connsiteY12" fmla="*/ 1030825 h 6858000"/>
              <a:gd name="connsiteX13" fmla="*/ 4095475 w 12192000"/>
              <a:gd name="connsiteY13" fmla="*/ 1092084 h 6858000"/>
              <a:gd name="connsiteX14" fmla="*/ 3327386 w 12192000"/>
              <a:gd name="connsiteY14" fmla="*/ 1215660 h 6858000"/>
              <a:gd name="connsiteX15" fmla="*/ 3254813 w 12192000"/>
              <a:gd name="connsiteY15" fmla="*/ 1226749 h 6858000"/>
              <a:gd name="connsiteX16" fmla="*/ 2776427 w 12192000"/>
              <a:gd name="connsiteY16" fmla="*/ 1401552 h 6858000"/>
              <a:gd name="connsiteX17" fmla="*/ 3063226 w 12192000"/>
              <a:gd name="connsiteY17" fmla="*/ 1384124 h 6858000"/>
              <a:gd name="connsiteX18" fmla="*/ 2754945 w 12192000"/>
              <a:gd name="connsiteY18" fmla="*/ 1495025 h 6858000"/>
              <a:gd name="connsiteX19" fmla="*/ 2381061 w 12192000"/>
              <a:gd name="connsiteY19" fmla="*/ 1619658 h 6858000"/>
              <a:gd name="connsiteX20" fmla="*/ 2008336 w 12192000"/>
              <a:gd name="connsiteY20" fmla="*/ 1814527 h 6858000"/>
              <a:gd name="connsiteX21" fmla="*/ 1740695 w 12192000"/>
              <a:gd name="connsiteY21" fmla="*/ 1914337 h 6858000"/>
              <a:gd name="connsiteX22" fmla="*/ 1787720 w 12192000"/>
              <a:gd name="connsiteY22" fmla="*/ 1991970 h 6858000"/>
              <a:gd name="connsiteX23" fmla="*/ 1754048 w 12192000"/>
              <a:gd name="connsiteY23" fmla="*/ 2078049 h 6858000"/>
              <a:gd name="connsiteX24" fmla="*/ 2228951 w 12192000"/>
              <a:gd name="connsiteY24" fmla="*/ 1996721 h 6858000"/>
              <a:gd name="connsiteX25" fmla="*/ 2054781 w 12192000"/>
              <a:gd name="connsiteY25" fmla="*/ 2053228 h 6858000"/>
              <a:gd name="connsiteX26" fmla="*/ 1985693 w 12192000"/>
              <a:gd name="connsiteY26" fmla="*/ 2109207 h 6858000"/>
              <a:gd name="connsiteX27" fmla="*/ 2061168 w 12192000"/>
              <a:gd name="connsiteY27" fmla="*/ 2130859 h 6858000"/>
              <a:gd name="connsiteX28" fmla="*/ 2388026 w 12192000"/>
              <a:gd name="connsiteY28" fmla="*/ 2184726 h 6858000"/>
              <a:gd name="connsiteX29" fmla="*/ 1560719 w 12192000"/>
              <a:gd name="connsiteY29" fmla="*/ 2384876 h 6858000"/>
              <a:gd name="connsiteX30" fmla="*/ 1679734 w 12192000"/>
              <a:gd name="connsiteY30" fmla="*/ 2400191 h 6858000"/>
              <a:gd name="connsiteX31" fmla="*/ 2882089 w 12192000"/>
              <a:gd name="connsiteY31" fmla="*/ 2383292 h 6858000"/>
              <a:gd name="connsiteX32" fmla="*/ 3116638 w 12192000"/>
              <a:gd name="connsiteY32" fmla="*/ 2359528 h 6858000"/>
              <a:gd name="connsiteX33" fmla="*/ 2897765 w 12192000"/>
              <a:gd name="connsiteY33" fmla="*/ 2758243 h 6858000"/>
              <a:gd name="connsiteX34" fmla="*/ 2981367 w 12192000"/>
              <a:gd name="connsiteY34" fmla="*/ 2829008 h 6858000"/>
              <a:gd name="connsiteX35" fmla="*/ 2682955 w 12192000"/>
              <a:gd name="connsiteY35" fmla="*/ 2846436 h 6858000"/>
              <a:gd name="connsiteX36" fmla="*/ 2099485 w 12192000"/>
              <a:gd name="connsiteY36" fmla="*/ 3066653 h 6858000"/>
              <a:gd name="connsiteX37" fmla="*/ 1807460 w 12192000"/>
              <a:gd name="connsiteY37" fmla="*/ 3454808 h 6858000"/>
              <a:gd name="connsiteX38" fmla="*/ 1921251 w 12192000"/>
              <a:gd name="connsiteY38" fmla="*/ 3540889 h 6858000"/>
              <a:gd name="connsiteX39" fmla="*/ 1453313 w 12192000"/>
              <a:gd name="connsiteY39" fmla="*/ 3637002 h 6858000"/>
              <a:gd name="connsiteX40" fmla="*/ 1686122 w 12192000"/>
              <a:gd name="connsiteY40" fmla="*/ 3667634 h 6858000"/>
              <a:gd name="connsiteX41" fmla="*/ 1513692 w 12192000"/>
              <a:gd name="connsiteY41" fmla="*/ 3725196 h 6858000"/>
              <a:gd name="connsiteX42" fmla="*/ 1369711 w 12192000"/>
              <a:gd name="connsiteY42" fmla="*/ 3826063 h 6858000"/>
              <a:gd name="connsiteX43" fmla="*/ 2051298 w 12192000"/>
              <a:gd name="connsiteY43" fmla="*/ 3754242 h 6858000"/>
              <a:gd name="connsiteX44" fmla="*/ 2245207 w 12192000"/>
              <a:gd name="connsiteY44" fmla="*/ 3797018 h 6858000"/>
              <a:gd name="connsiteX45" fmla="*/ 2353192 w 12192000"/>
              <a:gd name="connsiteY45" fmla="*/ 3796489 h 6858000"/>
              <a:gd name="connsiteX46" fmla="*/ 2490207 w 12192000"/>
              <a:gd name="connsiteY46" fmla="*/ 3801242 h 6858000"/>
              <a:gd name="connsiteX47" fmla="*/ 2375835 w 12192000"/>
              <a:gd name="connsiteY47" fmla="*/ 3839794 h 6858000"/>
              <a:gd name="connsiteX48" fmla="*/ 2522138 w 12192000"/>
              <a:gd name="connsiteY48" fmla="*/ 4009841 h 6858000"/>
              <a:gd name="connsiteX49" fmla="*/ 1998466 w 12192000"/>
              <a:gd name="connsiteY49" fmla="*/ 4130778 h 6858000"/>
              <a:gd name="connsiteX50" fmla="*/ 2114580 w 12192000"/>
              <a:gd name="connsiteY50" fmla="*/ 4154543 h 6858000"/>
              <a:gd name="connsiteX51" fmla="*/ 2177862 w 12192000"/>
              <a:gd name="connsiteY51" fmla="*/ 4189925 h 6858000"/>
              <a:gd name="connsiteX52" fmla="*/ 1868419 w 12192000"/>
              <a:gd name="connsiteY52" fmla="*/ 4382153 h 6858000"/>
              <a:gd name="connsiteX53" fmla="*/ 2279460 w 12192000"/>
              <a:gd name="connsiteY53" fmla="*/ 4356805 h 6858000"/>
              <a:gd name="connsiteX54" fmla="*/ 2029817 w 12192000"/>
              <a:gd name="connsiteY54" fmla="*/ 4468235 h 6858000"/>
              <a:gd name="connsiteX55" fmla="*/ 1560137 w 12192000"/>
              <a:gd name="connsiteY55" fmla="*/ 4730172 h 6858000"/>
              <a:gd name="connsiteX56" fmla="*/ 1956664 w 12192000"/>
              <a:gd name="connsiteY56" fmla="*/ 4820477 h 6858000"/>
              <a:gd name="connsiteX57" fmla="*/ 3268168 w 12192000"/>
              <a:gd name="connsiteY57" fmla="*/ 4852692 h 6858000"/>
              <a:gd name="connsiteX58" fmla="*/ 2807197 w 12192000"/>
              <a:gd name="connsiteY58" fmla="*/ 4939300 h 6858000"/>
              <a:gd name="connsiteX59" fmla="*/ 2721272 w 12192000"/>
              <a:gd name="connsiteY59" fmla="*/ 4970458 h 6858000"/>
              <a:gd name="connsiteX60" fmla="*/ 2802552 w 12192000"/>
              <a:gd name="connsiteY60" fmla="*/ 5014291 h 6858000"/>
              <a:gd name="connsiteX61" fmla="*/ 2537812 w 12192000"/>
              <a:gd name="connsiteY61" fmla="*/ 5053898 h 6858000"/>
              <a:gd name="connsiteX62" fmla="*/ 2569744 w 12192000"/>
              <a:gd name="connsiteY62" fmla="*/ 5153182 h 6858000"/>
              <a:gd name="connsiteX63" fmla="*/ 1987436 w 12192000"/>
              <a:gd name="connsiteY63" fmla="*/ 5334320 h 6858000"/>
              <a:gd name="connsiteX64" fmla="*/ 1972921 w 12192000"/>
              <a:gd name="connsiteY64" fmla="*/ 5382376 h 6858000"/>
              <a:gd name="connsiteX65" fmla="*/ 2341001 w 12192000"/>
              <a:gd name="connsiteY65" fmla="*/ 5360725 h 6858000"/>
              <a:gd name="connsiteX66" fmla="*/ 2710822 w 12192000"/>
              <a:gd name="connsiteY66" fmla="*/ 5418816 h 6858000"/>
              <a:gd name="connsiteX67" fmla="*/ 2833903 w 12192000"/>
              <a:gd name="connsiteY67" fmla="*/ 5413007 h 6858000"/>
              <a:gd name="connsiteX68" fmla="*/ 3011556 w 12192000"/>
              <a:gd name="connsiteY68" fmla="*/ 5399276 h 6858000"/>
              <a:gd name="connsiteX69" fmla="*/ 3254233 w 12192000"/>
              <a:gd name="connsiteY69" fmla="*/ 5439412 h 6858000"/>
              <a:gd name="connsiteX70" fmla="*/ 2792101 w 12192000"/>
              <a:gd name="connsiteY70" fmla="*/ 5471625 h 6858000"/>
              <a:gd name="connsiteX71" fmla="*/ 2977303 w 12192000"/>
              <a:gd name="connsiteY71" fmla="*/ 5539751 h 6858000"/>
              <a:gd name="connsiteX72" fmla="*/ 3656566 w 12192000"/>
              <a:gd name="connsiteY72" fmla="*/ 5678642 h 6858000"/>
              <a:gd name="connsiteX73" fmla="*/ 4858340 w 12192000"/>
              <a:gd name="connsiteY73" fmla="*/ 5969625 h 6858000"/>
              <a:gd name="connsiteX74" fmla="*/ 5296668 w 12192000"/>
              <a:gd name="connsiteY74" fmla="*/ 6043559 h 6858000"/>
              <a:gd name="connsiteX75" fmla="*/ 5456323 w 12192000"/>
              <a:gd name="connsiteY75" fmla="*/ 6042502 h 6858000"/>
              <a:gd name="connsiteX76" fmla="*/ 5267058 w 12192000"/>
              <a:gd name="connsiteY76" fmla="*/ 6100066 h 6858000"/>
              <a:gd name="connsiteX77" fmla="*/ 7095266 w 12192000"/>
              <a:gd name="connsiteY77" fmla="*/ 6287541 h 6858000"/>
              <a:gd name="connsiteX78" fmla="*/ 9707235 w 12192000"/>
              <a:gd name="connsiteY78" fmla="*/ 5994446 h 6858000"/>
              <a:gd name="connsiteX79" fmla="*/ 10083442 w 12192000"/>
              <a:gd name="connsiteY79" fmla="*/ 5678642 h 6858000"/>
              <a:gd name="connsiteX80" fmla="*/ 10338892 w 12192000"/>
              <a:gd name="connsiteY80" fmla="*/ 4650957 h 6858000"/>
              <a:gd name="connsiteX81" fmla="*/ 10628013 w 12192000"/>
              <a:gd name="connsiteY81" fmla="*/ 4411198 h 6858000"/>
              <a:gd name="connsiteX82" fmla="*/ 10802766 w 12192000"/>
              <a:gd name="connsiteY82" fmla="*/ 4258050 h 6858000"/>
              <a:gd name="connsiteX83" fmla="*/ 10614662 w 12192000"/>
              <a:gd name="connsiteY83" fmla="*/ 4150318 h 6858000"/>
              <a:gd name="connsiteX84" fmla="*/ 10681427 w 12192000"/>
              <a:gd name="connsiteY84" fmla="*/ 4054203 h 6858000"/>
              <a:gd name="connsiteX85" fmla="*/ 10520029 w 12192000"/>
              <a:gd name="connsiteY85" fmla="*/ 3804411 h 6858000"/>
              <a:gd name="connsiteX86" fmla="*/ 10568798 w 12192000"/>
              <a:gd name="connsiteY86" fmla="*/ 3466426 h 6858000"/>
              <a:gd name="connsiteX87" fmla="*/ 10499709 w 12192000"/>
              <a:gd name="connsiteY87" fmla="*/ 3166465 h 6858000"/>
              <a:gd name="connsiteX88" fmla="*/ 10489840 w 12192000"/>
              <a:gd name="connsiteY88" fmla="*/ 2546475 h 6858000"/>
              <a:gd name="connsiteX89" fmla="*/ 10584471 w 12192000"/>
              <a:gd name="connsiteY89" fmla="*/ 2512148 h 6858000"/>
              <a:gd name="connsiteX90" fmla="*/ 10695942 w 12192000"/>
              <a:gd name="connsiteY90" fmla="*/ 2358471 h 6858000"/>
              <a:gd name="connsiteX91" fmla="*/ 10732516 w 12192000"/>
              <a:gd name="connsiteY91" fmla="*/ 2287706 h 6858000"/>
              <a:gd name="connsiteX92" fmla="*/ 10731357 w 12192000"/>
              <a:gd name="connsiteY92" fmla="*/ 2137725 h 6858000"/>
              <a:gd name="connsiteX93" fmla="*/ 10678525 w 12192000"/>
              <a:gd name="connsiteY93" fmla="*/ 2070656 h 6858000"/>
              <a:gd name="connsiteX94" fmla="*/ 10735999 w 12192000"/>
              <a:gd name="connsiteY94" fmla="*/ 1956587 h 6858000"/>
              <a:gd name="connsiteX95" fmla="*/ 10824246 w 12192000"/>
              <a:gd name="connsiteY95" fmla="*/ 1862584 h 6858000"/>
              <a:gd name="connsiteX96" fmla="*/ 10773156 w 12192000"/>
              <a:gd name="connsiteY96" fmla="*/ 1768054 h 6858000"/>
              <a:gd name="connsiteX97" fmla="*/ 10716261 w 12192000"/>
              <a:gd name="connsiteY97" fmla="*/ 1678278 h 6858000"/>
              <a:gd name="connsiteX98" fmla="*/ 10554864 w 12192000"/>
              <a:gd name="connsiteY98" fmla="*/ 1477599 h 6858000"/>
              <a:gd name="connsiteX99" fmla="*/ 10267483 w 12192000"/>
              <a:gd name="connsiteY99" fmla="*/ 1324977 h 6858000"/>
              <a:gd name="connsiteX100" fmla="*/ 9913337 w 12192000"/>
              <a:gd name="connsiteY100" fmla="*/ 1202458 h 6858000"/>
              <a:gd name="connsiteX101" fmla="*/ 10024805 w 12192000"/>
              <a:gd name="connsiteY101" fmla="*/ 1124827 h 6858000"/>
              <a:gd name="connsiteX102" fmla="*/ 9411726 w 12192000"/>
              <a:gd name="connsiteY102" fmla="*/ 980655 h 6858000"/>
              <a:gd name="connsiteX103" fmla="*/ 9930753 w 12192000"/>
              <a:gd name="connsiteY103" fmla="*/ 901968 h 6858000"/>
              <a:gd name="connsiteX104" fmla="*/ 9894178 w 12192000"/>
              <a:gd name="connsiteY104" fmla="*/ 871339 h 6858000"/>
              <a:gd name="connsiteX105" fmla="*/ 9858182 w 12192000"/>
              <a:gd name="connsiteY105" fmla="*/ 839125 h 6858000"/>
              <a:gd name="connsiteX106" fmla="*/ 10131050 w 12192000"/>
              <a:gd name="connsiteY106" fmla="*/ 792652 h 6858000"/>
              <a:gd name="connsiteX107" fmla="*/ 10006808 w 12192000"/>
              <a:gd name="connsiteY107" fmla="*/ 731920 h 6858000"/>
              <a:gd name="connsiteX108" fmla="*/ 10233809 w 12192000"/>
              <a:gd name="connsiteY108" fmla="*/ 710268 h 6858000"/>
              <a:gd name="connsiteX109" fmla="*/ 10267483 w 12192000"/>
              <a:gd name="connsiteY109" fmla="*/ 628940 h 6858000"/>
              <a:gd name="connsiteX110" fmla="*/ 10136275 w 12192000"/>
              <a:gd name="connsiteY110" fmla="*/ 589333 h 6858000"/>
              <a:gd name="connsiteX111" fmla="*/ 9131312 w 12192000"/>
              <a:gd name="connsiteY111" fmla="*/ 480544 h 6858000"/>
              <a:gd name="connsiteX112" fmla="*/ 7479600 w 12192000"/>
              <a:gd name="connsiteY112" fmla="*/ 454667 h 6858000"/>
              <a:gd name="connsiteX113" fmla="*/ 6724001 w 12192000"/>
              <a:gd name="connsiteY113" fmla="*/ 434021 h 6858000"/>
              <a:gd name="connsiteX114" fmla="*/ 0 w 12192000"/>
              <a:gd name="connsiteY114" fmla="*/ 0 h 6858000"/>
              <a:gd name="connsiteX115" fmla="*/ 12192000 w 12192000"/>
              <a:gd name="connsiteY115" fmla="*/ 0 h 6858000"/>
              <a:gd name="connsiteX116" fmla="*/ 12192000 w 12192000"/>
              <a:gd name="connsiteY116" fmla="*/ 6858000 h 6858000"/>
              <a:gd name="connsiteX117" fmla="*/ 0 w 12192000"/>
              <a:gd name="connsiteY11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12192000" h="6858000">
                <a:moveTo>
                  <a:pt x="6724001" y="434021"/>
                </a:moveTo>
                <a:cubicBezTo>
                  <a:pt x="6639882" y="433113"/>
                  <a:pt x="6555627" y="433147"/>
                  <a:pt x="6471155" y="434599"/>
                </a:cubicBezTo>
                <a:cubicBezTo>
                  <a:pt x="6109461" y="440937"/>
                  <a:pt x="5748349" y="439351"/>
                  <a:pt x="5384913" y="497971"/>
                </a:cubicBezTo>
                <a:cubicBezTo>
                  <a:pt x="5199132" y="528072"/>
                  <a:pt x="5005803" y="518038"/>
                  <a:pt x="4818280" y="541802"/>
                </a:cubicBezTo>
                <a:cubicBezTo>
                  <a:pt x="4532641" y="578242"/>
                  <a:pt x="4247003" y="621019"/>
                  <a:pt x="3965428" y="675942"/>
                </a:cubicBezTo>
                <a:cubicBezTo>
                  <a:pt x="3877181" y="693369"/>
                  <a:pt x="3768034" y="703930"/>
                  <a:pt x="3699528" y="770472"/>
                </a:cubicBezTo>
                <a:cubicBezTo>
                  <a:pt x="3590961" y="728224"/>
                  <a:pt x="3523617" y="807966"/>
                  <a:pt x="3438854" y="834899"/>
                </a:cubicBezTo>
                <a:cubicBezTo>
                  <a:pt x="3405761" y="845462"/>
                  <a:pt x="3362218" y="860248"/>
                  <a:pt x="3367443" y="893518"/>
                </a:cubicBezTo>
                <a:cubicBezTo>
                  <a:pt x="3372089" y="935238"/>
                  <a:pt x="3420855" y="962172"/>
                  <a:pt x="3467301" y="953722"/>
                </a:cubicBezTo>
                <a:cubicBezTo>
                  <a:pt x="3611863" y="927317"/>
                  <a:pt x="3741328" y="986464"/>
                  <a:pt x="3889955" y="977486"/>
                </a:cubicBezTo>
                <a:cubicBezTo>
                  <a:pt x="3760488" y="1002836"/>
                  <a:pt x="3631601" y="1028713"/>
                  <a:pt x="3502135" y="1054062"/>
                </a:cubicBezTo>
                <a:cubicBezTo>
                  <a:pt x="3694303" y="1074129"/>
                  <a:pt x="3883568" y="1038218"/>
                  <a:pt x="4072832" y="1017622"/>
                </a:cubicBezTo>
                <a:cubicBezTo>
                  <a:pt x="4133792" y="1011285"/>
                  <a:pt x="4228424" y="962699"/>
                  <a:pt x="4244099" y="1030825"/>
                </a:cubicBezTo>
                <a:cubicBezTo>
                  <a:pt x="4254550" y="1076242"/>
                  <a:pt x="4152951" y="1079410"/>
                  <a:pt x="4095475" y="1092084"/>
                </a:cubicBezTo>
                <a:cubicBezTo>
                  <a:pt x="3841766" y="1146479"/>
                  <a:pt x="3583994" y="1178165"/>
                  <a:pt x="3327386" y="1215660"/>
                </a:cubicBezTo>
                <a:cubicBezTo>
                  <a:pt x="3303001" y="1219357"/>
                  <a:pt x="3271070" y="1216188"/>
                  <a:pt x="3254813" y="1226749"/>
                </a:cubicBezTo>
                <a:cubicBezTo>
                  <a:pt x="3123605" y="1311774"/>
                  <a:pt x="2957563" y="1339765"/>
                  <a:pt x="2776427" y="1401552"/>
                </a:cubicBezTo>
                <a:cubicBezTo>
                  <a:pt x="2890798" y="1430598"/>
                  <a:pt x="2968012" y="1370921"/>
                  <a:pt x="3063226" y="1384124"/>
                </a:cubicBezTo>
                <a:cubicBezTo>
                  <a:pt x="2966272" y="1448024"/>
                  <a:pt x="2853641" y="1460171"/>
                  <a:pt x="2754945" y="1495025"/>
                </a:cubicBezTo>
                <a:cubicBezTo>
                  <a:pt x="2684117" y="1519846"/>
                  <a:pt x="2421119" y="1597477"/>
                  <a:pt x="2381061" y="1619658"/>
                </a:cubicBezTo>
                <a:cubicBezTo>
                  <a:pt x="2260302" y="1688311"/>
                  <a:pt x="2107033" y="1720525"/>
                  <a:pt x="2008336" y="1814527"/>
                </a:cubicBezTo>
                <a:cubicBezTo>
                  <a:pt x="1938668" y="1880540"/>
                  <a:pt x="1822554" y="1868393"/>
                  <a:pt x="1740695" y="1914337"/>
                </a:cubicBezTo>
                <a:cubicBezTo>
                  <a:pt x="1711667" y="1957642"/>
                  <a:pt x="1767982" y="1968733"/>
                  <a:pt x="1787720" y="1991970"/>
                </a:cubicBezTo>
                <a:cubicBezTo>
                  <a:pt x="1813846" y="2023126"/>
                  <a:pt x="1767401" y="2040555"/>
                  <a:pt x="1754048" y="2078049"/>
                </a:cubicBezTo>
                <a:cubicBezTo>
                  <a:pt x="1907898" y="2035802"/>
                  <a:pt x="2054781" y="2010981"/>
                  <a:pt x="2228951" y="1996721"/>
                </a:cubicBezTo>
                <a:cubicBezTo>
                  <a:pt x="2171475" y="2057452"/>
                  <a:pt x="2101807" y="2031048"/>
                  <a:pt x="2054781" y="2053228"/>
                </a:cubicBezTo>
                <a:cubicBezTo>
                  <a:pt x="2024011" y="2067487"/>
                  <a:pt x="1976984" y="2073824"/>
                  <a:pt x="1985693" y="2109207"/>
                </a:cubicBezTo>
                <a:cubicBezTo>
                  <a:pt x="1992660" y="2137196"/>
                  <a:pt x="2032140" y="2133500"/>
                  <a:pt x="2061168" y="2130859"/>
                </a:cubicBezTo>
                <a:cubicBezTo>
                  <a:pt x="2172636" y="2120825"/>
                  <a:pt x="2281202" y="2117656"/>
                  <a:pt x="2388026" y="2184726"/>
                </a:cubicBezTo>
                <a:cubicBezTo>
                  <a:pt x="2116321" y="2282425"/>
                  <a:pt x="1803977" y="2241233"/>
                  <a:pt x="1560719" y="2384876"/>
                </a:cubicBezTo>
                <a:cubicBezTo>
                  <a:pt x="1594973" y="2429237"/>
                  <a:pt x="1643739" y="2405472"/>
                  <a:pt x="1679734" y="2400191"/>
                </a:cubicBezTo>
                <a:cubicBezTo>
                  <a:pt x="1916026" y="2364279"/>
                  <a:pt x="2760170" y="2428180"/>
                  <a:pt x="2882089" y="2383292"/>
                </a:cubicBezTo>
                <a:cubicBezTo>
                  <a:pt x="2956983" y="2355830"/>
                  <a:pt x="3035941" y="2342628"/>
                  <a:pt x="3116638" y="2359528"/>
                </a:cubicBezTo>
                <a:cubicBezTo>
                  <a:pt x="3194434" y="2375898"/>
                  <a:pt x="3174696" y="2605622"/>
                  <a:pt x="2897765" y="2758243"/>
                </a:cubicBezTo>
                <a:cubicBezTo>
                  <a:pt x="2858286" y="2779895"/>
                  <a:pt x="3034779" y="2811053"/>
                  <a:pt x="2981367" y="2829008"/>
                </a:cubicBezTo>
                <a:cubicBezTo>
                  <a:pt x="2939566" y="2843267"/>
                  <a:pt x="2734626" y="2835346"/>
                  <a:pt x="2682955" y="2846436"/>
                </a:cubicBezTo>
                <a:cubicBezTo>
                  <a:pt x="2662635" y="2851188"/>
                  <a:pt x="2040267" y="3029159"/>
                  <a:pt x="2099485" y="3066653"/>
                </a:cubicBezTo>
                <a:cubicBezTo>
                  <a:pt x="2276558" y="3179139"/>
                  <a:pt x="2869897" y="3385098"/>
                  <a:pt x="1807460" y="3454808"/>
                </a:cubicBezTo>
                <a:cubicBezTo>
                  <a:pt x="1841132" y="3495472"/>
                  <a:pt x="1934024" y="3469596"/>
                  <a:pt x="1921251" y="3540889"/>
                </a:cubicBezTo>
                <a:cubicBezTo>
                  <a:pt x="1780173" y="3579440"/>
                  <a:pt x="1617035" y="3577328"/>
                  <a:pt x="1453313" y="3637002"/>
                </a:cubicBezTo>
                <a:cubicBezTo>
                  <a:pt x="1527047" y="3680307"/>
                  <a:pt x="1611808" y="3653902"/>
                  <a:pt x="1686122" y="3667634"/>
                </a:cubicBezTo>
                <a:cubicBezTo>
                  <a:pt x="1644320" y="3722027"/>
                  <a:pt x="1572330" y="3713578"/>
                  <a:pt x="1513692" y="3725196"/>
                </a:cubicBezTo>
                <a:cubicBezTo>
                  <a:pt x="1459700" y="3736286"/>
                  <a:pt x="1345329" y="3830816"/>
                  <a:pt x="1369711" y="3826063"/>
                </a:cubicBezTo>
                <a:cubicBezTo>
                  <a:pt x="1595553" y="3783815"/>
                  <a:pt x="1824877" y="3795434"/>
                  <a:pt x="2051298" y="3754242"/>
                </a:cubicBezTo>
                <a:cubicBezTo>
                  <a:pt x="2126192" y="3740511"/>
                  <a:pt x="2210955" y="3714106"/>
                  <a:pt x="2245207" y="3797018"/>
                </a:cubicBezTo>
                <a:cubicBezTo>
                  <a:pt x="2255659" y="3821310"/>
                  <a:pt x="2248109" y="3829232"/>
                  <a:pt x="2353192" y="3796489"/>
                </a:cubicBezTo>
                <a:cubicBezTo>
                  <a:pt x="2394414" y="3783815"/>
                  <a:pt x="2448988" y="3770085"/>
                  <a:pt x="2490207" y="3801242"/>
                </a:cubicBezTo>
                <a:cubicBezTo>
                  <a:pt x="2464082" y="3840321"/>
                  <a:pt x="2413572" y="3828703"/>
                  <a:pt x="2375835" y="3839794"/>
                </a:cubicBezTo>
                <a:cubicBezTo>
                  <a:pt x="2275978" y="3868311"/>
                  <a:pt x="2619094" y="3977100"/>
                  <a:pt x="2522138" y="4009841"/>
                </a:cubicBezTo>
                <a:cubicBezTo>
                  <a:pt x="2323584" y="4076912"/>
                  <a:pt x="2199343" y="4057372"/>
                  <a:pt x="1998466" y="4130778"/>
                </a:cubicBezTo>
                <a:cubicBezTo>
                  <a:pt x="2066973" y="4129192"/>
                  <a:pt x="2046072" y="4154543"/>
                  <a:pt x="2114580" y="4154543"/>
                </a:cubicBezTo>
                <a:cubicBezTo>
                  <a:pt x="2145350" y="4154543"/>
                  <a:pt x="2177862" y="4160878"/>
                  <a:pt x="2177862" y="4189925"/>
                </a:cubicBezTo>
                <a:cubicBezTo>
                  <a:pt x="2177862" y="4217385"/>
                  <a:pt x="1817330" y="4367895"/>
                  <a:pt x="1868419" y="4382153"/>
                </a:cubicBezTo>
                <a:cubicBezTo>
                  <a:pt x="2007755" y="4420704"/>
                  <a:pt x="2365385" y="4302410"/>
                  <a:pt x="2279460" y="4356805"/>
                </a:cubicBezTo>
                <a:cubicBezTo>
                  <a:pt x="2148834" y="4439716"/>
                  <a:pt x="2129094" y="4456088"/>
                  <a:pt x="2029817" y="4468235"/>
                </a:cubicBezTo>
                <a:cubicBezTo>
                  <a:pt x="1944474" y="4478796"/>
                  <a:pt x="1644320" y="4710633"/>
                  <a:pt x="1560137" y="4730172"/>
                </a:cubicBezTo>
                <a:cubicBezTo>
                  <a:pt x="1485825" y="4747072"/>
                  <a:pt x="1774947" y="4800410"/>
                  <a:pt x="1956664" y="4820477"/>
                </a:cubicBezTo>
                <a:cubicBezTo>
                  <a:pt x="2130256" y="4840017"/>
                  <a:pt x="3101544" y="4789319"/>
                  <a:pt x="3268168" y="4852692"/>
                </a:cubicBezTo>
                <a:cubicBezTo>
                  <a:pt x="3111993" y="4878041"/>
                  <a:pt x="2970336" y="4953030"/>
                  <a:pt x="2807197" y="4939300"/>
                </a:cubicBezTo>
                <a:cubicBezTo>
                  <a:pt x="2773524" y="4936660"/>
                  <a:pt x="2724756" y="4930323"/>
                  <a:pt x="2721272" y="4970458"/>
                </a:cubicBezTo>
                <a:cubicBezTo>
                  <a:pt x="2718369" y="5005313"/>
                  <a:pt x="2788038" y="4981548"/>
                  <a:pt x="2802552" y="5014291"/>
                </a:cubicBezTo>
                <a:cubicBezTo>
                  <a:pt x="2719531" y="5060235"/>
                  <a:pt x="2621415" y="5018515"/>
                  <a:pt x="2537812" y="5053898"/>
                </a:cubicBezTo>
                <a:cubicBezTo>
                  <a:pt x="2491948" y="5099314"/>
                  <a:pt x="2589483" y="5107236"/>
                  <a:pt x="2569744" y="5153182"/>
                </a:cubicBezTo>
                <a:cubicBezTo>
                  <a:pt x="2301522" y="5193845"/>
                  <a:pt x="2252174" y="5268836"/>
                  <a:pt x="1987436" y="5334320"/>
                </a:cubicBezTo>
                <a:cubicBezTo>
                  <a:pt x="1971179" y="5338545"/>
                  <a:pt x="1958407" y="5352274"/>
                  <a:pt x="1972921" y="5382376"/>
                </a:cubicBezTo>
                <a:cubicBezTo>
                  <a:pt x="2087874" y="5396107"/>
                  <a:pt x="2215599" y="5373399"/>
                  <a:pt x="2341001" y="5360725"/>
                </a:cubicBezTo>
                <a:cubicBezTo>
                  <a:pt x="2537812" y="5340129"/>
                  <a:pt x="2533748" y="5339072"/>
                  <a:pt x="2710822" y="5418816"/>
                </a:cubicBezTo>
                <a:cubicBezTo>
                  <a:pt x="2743914" y="5433602"/>
                  <a:pt x="2801390" y="5438355"/>
                  <a:pt x="2833903" y="5413007"/>
                </a:cubicBezTo>
                <a:cubicBezTo>
                  <a:pt x="2896604" y="5364422"/>
                  <a:pt x="2950016" y="5368646"/>
                  <a:pt x="3011556" y="5399276"/>
                </a:cubicBezTo>
                <a:cubicBezTo>
                  <a:pt x="3077160" y="5432547"/>
                  <a:pt x="3171793" y="5391882"/>
                  <a:pt x="3254233" y="5439412"/>
                </a:cubicBezTo>
                <a:cubicBezTo>
                  <a:pt x="3099802" y="5473739"/>
                  <a:pt x="2957563" y="5473739"/>
                  <a:pt x="2792101" y="5471625"/>
                </a:cubicBezTo>
                <a:cubicBezTo>
                  <a:pt x="2846095" y="5537639"/>
                  <a:pt x="2914601" y="5536582"/>
                  <a:pt x="2977303" y="5539751"/>
                </a:cubicBezTo>
                <a:cubicBezTo>
                  <a:pt x="3214174" y="5551898"/>
                  <a:pt x="3601411" y="5660686"/>
                  <a:pt x="3656566" y="5678642"/>
                </a:cubicBezTo>
                <a:cubicBezTo>
                  <a:pt x="4280675" y="5879847"/>
                  <a:pt x="4178497" y="5898332"/>
                  <a:pt x="4858340" y="5969625"/>
                </a:cubicBezTo>
                <a:cubicBezTo>
                  <a:pt x="5261253" y="6011873"/>
                  <a:pt x="4887368" y="6032469"/>
                  <a:pt x="5296668" y="6043559"/>
                </a:cubicBezTo>
                <a:cubicBezTo>
                  <a:pt x="5349500" y="6045143"/>
                  <a:pt x="5402911" y="6044087"/>
                  <a:pt x="5456323" y="6042502"/>
                </a:cubicBezTo>
                <a:cubicBezTo>
                  <a:pt x="5368077" y="6073134"/>
                  <a:pt x="5267058" y="6100066"/>
                  <a:pt x="5267058" y="6100066"/>
                </a:cubicBezTo>
                <a:cubicBezTo>
                  <a:pt x="5267058" y="6100066"/>
                  <a:pt x="5318728" y="6208854"/>
                  <a:pt x="7095266" y="6287541"/>
                </a:cubicBezTo>
                <a:cubicBezTo>
                  <a:pt x="7422124" y="6302329"/>
                  <a:pt x="9563254" y="6024548"/>
                  <a:pt x="9707235" y="5994446"/>
                </a:cubicBezTo>
                <a:cubicBezTo>
                  <a:pt x="9844249" y="5966984"/>
                  <a:pt x="10002164" y="5671247"/>
                  <a:pt x="10083442" y="5678642"/>
                </a:cubicBezTo>
                <a:cubicBezTo>
                  <a:pt x="10103183" y="5653293"/>
                  <a:pt x="10283158" y="5139979"/>
                  <a:pt x="10338892" y="4650957"/>
                </a:cubicBezTo>
                <a:cubicBezTo>
                  <a:pt x="10448618" y="4580718"/>
                  <a:pt x="10551960" y="4503088"/>
                  <a:pt x="10628013" y="4411198"/>
                </a:cubicBezTo>
                <a:cubicBezTo>
                  <a:pt x="10675040" y="4354692"/>
                  <a:pt x="10718003" y="4298185"/>
                  <a:pt x="10802766" y="4258050"/>
                </a:cubicBezTo>
                <a:cubicBezTo>
                  <a:pt x="10755739" y="4203128"/>
                  <a:pt x="10675040" y="4190453"/>
                  <a:pt x="10614662" y="4150318"/>
                </a:cubicBezTo>
                <a:cubicBezTo>
                  <a:pt x="10610017" y="4117046"/>
                  <a:pt x="10705811" y="4127081"/>
                  <a:pt x="10681427" y="4054203"/>
                </a:cubicBezTo>
                <a:cubicBezTo>
                  <a:pt x="10648335" y="3957032"/>
                  <a:pt x="10684328" y="3846131"/>
                  <a:pt x="10520029" y="3804411"/>
                </a:cubicBezTo>
                <a:cubicBezTo>
                  <a:pt x="10476485" y="3709881"/>
                  <a:pt x="10464294" y="3558845"/>
                  <a:pt x="10568798" y="3466426"/>
                </a:cubicBezTo>
                <a:cubicBezTo>
                  <a:pt x="10724388" y="3328592"/>
                  <a:pt x="10699424" y="3240927"/>
                  <a:pt x="10499709" y="3166465"/>
                </a:cubicBezTo>
                <a:cubicBezTo>
                  <a:pt x="10474164" y="3156958"/>
                  <a:pt x="10501452" y="2570768"/>
                  <a:pt x="10489840" y="2546475"/>
                </a:cubicBezTo>
                <a:cubicBezTo>
                  <a:pt x="10508418" y="2513205"/>
                  <a:pt x="10551960" y="2521126"/>
                  <a:pt x="10584471" y="2512148"/>
                </a:cubicBezTo>
                <a:cubicBezTo>
                  <a:pt x="10726711" y="2474125"/>
                  <a:pt x="10731357" y="2474125"/>
                  <a:pt x="10695942" y="2358471"/>
                </a:cubicBezTo>
                <a:cubicBezTo>
                  <a:pt x="10685490" y="2323616"/>
                  <a:pt x="10709874" y="2309357"/>
                  <a:pt x="10732516" y="2287706"/>
                </a:cubicBezTo>
                <a:cubicBezTo>
                  <a:pt x="10817280" y="2206905"/>
                  <a:pt x="10817860" y="2205850"/>
                  <a:pt x="10731357" y="2137725"/>
                </a:cubicBezTo>
                <a:cubicBezTo>
                  <a:pt x="10706391" y="2118185"/>
                  <a:pt x="10689555" y="2097061"/>
                  <a:pt x="10678525" y="2070656"/>
                </a:cubicBezTo>
                <a:cubicBezTo>
                  <a:pt x="10658203" y="2022599"/>
                  <a:pt x="10658784" y="1982463"/>
                  <a:pt x="10735999" y="1956587"/>
                </a:cubicBezTo>
                <a:cubicBezTo>
                  <a:pt x="10789993" y="1938104"/>
                  <a:pt x="10820762" y="1916978"/>
                  <a:pt x="10824246" y="1862584"/>
                </a:cubicBezTo>
                <a:cubicBezTo>
                  <a:pt x="10826570" y="1817166"/>
                  <a:pt x="10832955" y="1787594"/>
                  <a:pt x="10773156" y="1768054"/>
                </a:cubicBezTo>
                <a:cubicBezTo>
                  <a:pt x="10724969" y="1752211"/>
                  <a:pt x="10711036" y="1718412"/>
                  <a:pt x="10716261" y="1678278"/>
                </a:cubicBezTo>
                <a:cubicBezTo>
                  <a:pt x="10728452" y="1580050"/>
                  <a:pt x="10662849" y="1522487"/>
                  <a:pt x="10554864" y="1477599"/>
                </a:cubicBezTo>
                <a:cubicBezTo>
                  <a:pt x="10452101" y="1434822"/>
                  <a:pt x="10362116" y="1377259"/>
                  <a:pt x="10267483" y="1324977"/>
                </a:cubicBezTo>
                <a:cubicBezTo>
                  <a:pt x="10162399" y="1266887"/>
                  <a:pt x="10040481" y="1232031"/>
                  <a:pt x="9913337" y="1202458"/>
                </a:cubicBezTo>
                <a:cubicBezTo>
                  <a:pt x="9936561" y="1160210"/>
                  <a:pt x="10016678" y="1183974"/>
                  <a:pt x="10024805" y="1124827"/>
                </a:cubicBezTo>
                <a:cubicBezTo>
                  <a:pt x="9826251" y="1074658"/>
                  <a:pt x="9636408" y="999139"/>
                  <a:pt x="9411726" y="980655"/>
                </a:cubicBezTo>
                <a:cubicBezTo>
                  <a:pt x="9593444" y="990161"/>
                  <a:pt x="9758326" y="922036"/>
                  <a:pt x="9930753" y="901968"/>
                </a:cubicBezTo>
                <a:cubicBezTo>
                  <a:pt x="9947008" y="868698"/>
                  <a:pt x="9909273" y="877147"/>
                  <a:pt x="9894178" y="871339"/>
                </a:cubicBezTo>
                <a:cubicBezTo>
                  <a:pt x="9879083" y="865001"/>
                  <a:pt x="9860506" y="862889"/>
                  <a:pt x="9858182" y="839125"/>
                </a:cubicBezTo>
                <a:cubicBezTo>
                  <a:pt x="9941205" y="804798"/>
                  <a:pt x="10045126" y="827506"/>
                  <a:pt x="10131050" y="792652"/>
                </a:cubicBezTo>
                <a:cubicBezTo>
                  <a:pt x="10111891" y="741954"/>
                  <a:pt x="10037578" y="772583"/>
                  <a:pt x="10006808" y="731920"/>
                </a:cubicBezTo>
                <a:cubicBezTo>
                  <a:pt x="10086927" y="724526"/>
                  <a:pt x="10161239" y="721357"/>
                  <a:pt x="10233809" y="710268"/>
                </a:cubicBezTo>
                <a:cubicBezTo>
                  <a:pt x="10290705" y="701818"/>
                  <a:pt x="10306380" y="658513"/>
                  <a:pt x="10267483" y="628940"/>
                </a:cubicBezTo>
                <a:cubicBezTo>
                  <a:pt x="10232648" y="602536"/>
                  <a:pt x="10181559" y="600422"/>
                  <a:pt x="10136275" y="589333"/>
                </a:cubicBezTo>
                <a:cubicBezTo>
                  <a:pt x="9813479" y="512230"/>
                  <a:pt x="9474428" y="487409"/>
                  <a:pt x="9131312" y="480544"/>
                </a:cubicBezTo>
                <a:cubicBezTo>
                  <a:pt x="8580936" y="469453"/>
                  <a:pt x="8028817" y="469982"/>
                  <a:pt x="7479600" y="454667"/>
                </a:cubicBezTo>
                <a:cubicBezTo>
                  <a:pt x="7227489" y="447934"/>
                  <a:pt x="6976357" y="436744"/>
                  <a:pt x="6724001" y="434021"/>
                </a:cubicBezTo>
                <a:close/>
                <a:moveTo>
                  <a:pt x="0" y="0"/>
                </a:moveTo>
                <a:lnTo>
                  <a:pt x="12192000" y="0"/>
                </a:lnTo>
                <a:lnTo>
                  <a:pt x="12192000" y="6858000"/>
                </a:lnTo>
                <a:lnTo>
                  <a:pt x="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pic>
        <p:nvPicPr>
          <p:cNvPr id="4098" name="Picture 2" descr="Assets and Liabilities: Difference, Meaning, Classification, Videos">
            <a:extLst>
              <a:ext uri="{FF2B5EF4-FFF2-40B4-BE49-F238E27FC236}">
                <a16:creationId xmlns:a16="http://schemas.microsoft.com/office/drawing/2014/main" id="{75BF4F3D-43B0-4404-9559-14C831F71D74}"/>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93609" y="1289713"/>
            <a:ext cx="4073857" cy="40738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40066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14E340BAFAB0C4AA8DA5FE57400EDD3" ma:contentTypeVersion="2" ma:contentTypeDescription="Create a new document." ma:contentTypeScope="" ma:versionID="05f35cfb02ed2a7ab6a5119f6425da76">
  <xsd:schema xmlns:xsd="http://www.w3.org/2001/XMLSchema" xmlns:xs="http://www.w3.org/2001/XMLSchema" xmlns:p="http://schemas.microsoft.com/office/2006/metadata/properties" xmlns:ns3="7543369f-7025-484f-b06c-2085d8db1ac3" targetNamespace="http://schemas.microsoft.com/office/2006/metadata/properties" ma:root="true" ma:fieldsID="2bde89187e656c9b3e381df2e60a9ef8" ns3:_="">
    <xsd:import namespace="7543369f-7025-484f-b06c-2085d8db1ac3"/>
    <xsd:element name="properties">
      <xsd:complexType>
        <xsd:sequence>
          <xsd:element name="documentManagement">
            <xsd:complexType>
              <xsd:all>
                <xsd:element ref="ns3:MediaServiceMetadata" minOccurs="0"/>
                <xsd:element ref="ns3: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543369f-7025-484f-b06c-2085d8db1ac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3A0E058-A71C-4EC4-9FE5-3967919DF05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543369f-7025-484f-b06c-2085d8db1ac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0C6E729-D7C4-43DD-98D9-AA2E7AEB3B2A}">
  <ds:schemaRefs>
    <ds:schemaRef ds:uri="http://schemas.microsoft.com/sharepoint/v3/contenttype/forms"/>
  </ds:schemaRefs>
</ds:datastoreItem>
</file>

<file path=customXml/itemProps3.xml><?xml version="1.0" encoding="utf-8"?>
<ds:datastoreItem xmlns:ds="http://schemas.openxmlformats.org/officeDocument/2006/customXml" ds:itemID="{00459E97-E21B-465F-8A08-2CDB03315D14}">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7543369f-7025-484f-b06c-2085d8db1ac3"/>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82</TotalTime>
  <Words>812</Words>
  <Application>Microsoft Office PowerPoint</Application>
  <PresentationFormat>Widescreen</PresentationFormat>
  <Paragraphs>27</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Calibri</vt:lpstr>
      <vt:lpstr>Calibri Light</vt:lpstr>
      <vt:lpstr>inherit</vt:lpstr>
      <vt:lpstr>Sohne</vt:lpstr>
      <vt:lpstr>Office Theme</vt:lpstr>
      <vt:lpstr>Introduction To Accounting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Kelvin W. Wanjala</dc:creator>
  <cp:lastModifiedBy>Kelvin W. Wanjala</cp:lastModifiedBy>
  <cp:revision>3</cp:revision>
  <dcterms:created xsi:type="dcterms:W3CDTF">2022-03-06T11:37:02Z</dcterms:created>
  <dcterms:modified xsi:type="dcterms:W3CDTF">2022-03-06T12:59:19Z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0x010100214E340BAFAB0C4AA8DA5FE57400EDD3</vt:lpwstr>
  </property>
</Properties>
</file>