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29"/>
    <p:sldId id="257" r:id="rId30"/>
    <p:sldId id="258" r:id="rId31"/>
    <p:sldId id="259" r:id="rId32"/>
    <p:sldId id="260" r:id="rId33"/>
    <p:sldId id="261" r:id="rId34"/>
    <p:sldId id="262" r:id="rId35"/>
    <p:sldId id="263" r:id="rId36"/>
    <p:sldId id="264" r:id="rId37"/>
    <p:sldId id="265" r:id="rId38"/>
    <p:sldId id="266" r:id="rId39"/>
    <p:sldId id="267" r:id="rId40"/>
    <p:sldId id="268" r:id="rId41"/>
    <p:sldId id="269" r:id="rId42"/>
    <p:sldId id="270" r:id="rId43"/>
    <p:sldId id="271" r:id="rId44"/>
    <p:sldId id="272" r:id="rId45"/>
    <p:sldId id="273" r:id="rId46"/>
    <p:sldId id="274" r:id="rId47"/>
    <p:sldId id="275" r:id="rId48"/>
    <p:sldId id="276" r:id="rId49"/>
    <p:sldId id="277" r:id="rId50"/>
    <p:sldId id="278" r:id="rId51"/>
    <p:sldId id="279" r:id="rId52"/>
    <p:sldId id="280" r:id="rId53"/>
    <p:sldId id="281" r:id="rId54"/>
    <p:sldId id="282" r:id="rId55"/>
    <p:sldId id="283" r:id="rId56"/>
    <p:sldId id="284" r:id="rId57"/>
    <p:sldId id="285" r:id="rId58"/>
    <p:sldId id="286" r:id="rId59"/>
    <p:sldId id="287" r:id="rId60"/>
    <p:sldId id="288" r:id="rId61"/>
    <p:sldId id="289" r:id="rId62"/>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Alatsi" charset="1" panose="00000500000000000000"/>
      <p:regular r:id="rId10"/>
    </p:embeddedFont>
    <p:embeddedFont>
      <p:font typeface="Open Sans" charset="1" panose="020B0606030504020204"/>
      <p:regular r:id="rId11"/>
    </p:embeddedFont>
    <p:embeddedFont>
      <p:font typeface="Open Sans Bold" charset="1" panose="020B0806030504020204"/>
      <p:regular r:id="rId12"/>
    </p:embeddedFont>
    <p:embeddedFont>
      <p:font typeface="Open Sans Italics" charset="1" panose="020B0606030504020204"/>
      <p:regular r:id="rId13"/>
    </p:embeddedFont>
    <p:embeddedFont>
      <p:font typeface="Open Sans Bold Italics" charset="1" panose="020B0806030504020204"/>
      <p:regular r:id="rId14"/>
    </p:embeddedFont>
    <p:embeddedFont>
      <p:font typeface="Open Sans Light" charset="1" panose="020B0306030504020204"/>
      <p:regular r:id="rId15"/>
    </p:embeddedFont>
    <p:embeddedFont>
      <p:font typeface="Open Sans Light Italics" charset="1" panose="020B0306030504020204"/>
      <p:regular r:id="rId16"/>
    </p:embeddedFont>
    <p:embeddedFont>
      <p:font typeface="Open Sans Ultra-Bold" charset="1" panose="00000000000000000000"/>
      <p:regular r:id="rId17"/>
    </p:embeddedFont>
    <p:embeddedFont>
      <p:font typeface="Open Sans Ultra-Bold Italics" charset="1" panose="00000000000000000000"/>
      <p:regular r:id="rId18"/>
    </p:embeddedFont>
    <p:embeddedFont>
      <p:font typeface="Abhaya Libre" charset="1" panose="02000503000000000000"/>
      <p:regular r:id="rId19"/>
    </p:embeddedFont>
    <p:embeddedFont>
      <p:font typeface="Abhaya Libre Bold" charset="1" panose="02000803000000000000"/>
      <p:regular r:id="rId20"/>
    </p:embeddedFont>
    <p:embeddedFont>
      <p:font typeface="Abhaya Libre Italics" charset="1" panose="02000503000000000000"/>
      <p:regular r:id="rId21"/>
    </p:embeddedFont>
    <p:embeddedFont>
      <p:font typeface="Abhaya Libre Bold Italics" charset="1" panose="02000803000000000000"/>
      <p:regular r:id="rId22"/>
    </p:embeddedFont>
    <p:embeddedFont>
      <p:font typeface="Abhaya Libre Medium" charset="1" panose="02000603000000000000"/>
      <p:regular r:id="rId23"/>
    </p:embeddedFont>
    <p:embeddedFont>
      <p:font typeface="Abhaya Libre Medium Italics" charset="1" panose="02000603000000000000"/>
      <p:regular r:id="rId24"/>
    </p:embeddedFont>
    <p:embeddedFont>
      <p:font typeface="Abhaya Libre Semi-Bold" charset="1" panose="02000703000000000000"/>
      <p:regular r:id="rId25"/>
    </p:embeddedFont>
    <p:embeddedFont>
      <p:font typeface="Abhaya Libre Semi-Bold Italics" charset="1" panose="02000703000000000000"/>
      <p:regular r:id="rId26"/>
    </p:embeddedFont>
    <p:embeddedFont>
      <p:font typeface="Abhaya Libre Ultra-Bold" charset="1" panose="02000803000000000000"/>
      <p:regular r:id="rId27"/>
    </p:embeddedFont>
    <p:embeddedFont>
      <p:font typeface="Abhaya Libre Ultra-Bold Italics" charset="1" panose="02000803000000000000"/>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25" Target="fonts/font25.fntdata" Type="http://schemas.openxmlformats.org/officeDocument/2006/relationships/font"/><Relationship Id="rId26" Target="fonts/font26.fntdata" Type="http://schemas.openxmlformats.org/officeDocument/2006/relationships/font"/><Relationship Id="rId27" Target="fonts/font27.fntdata" Type="http://schemas.openxmlformats.org/officeDocument/2006/relationships/font"/><Relationship Id="rId28" Target="fonts/font28.fntdata" Type="http://schemas.openxmlformats.org/officeDocument/2006/relationships/font"/><Relationship Id="rId29" Target="slides/slide1.xml" Type="http://schemas.openxmlformats.org/officeDocument/2006/relationships/slide"/><Relationship Id="rId3" Target="viewProps.xml" Type="http://schemas.openxmlformats.org/officeDocument/2006/relationships/viewProps"/><Relationship Id="rId30" Target="slides/slide2.xml" Type="http://schemas.openxmlformats.org/officeDocument/2006/relationships/slide"/><Relationship Id="rId31" Target="slides/slide3.xml" Type="http://schemas.openxmlformats.org/officeDocument/2006/relationships/slide"/><Relationship Id="rId32" Target="slides/slide4.xml" Type="http://schemas.openxmlformats.org/officeDocument/2006/relationships/slide"/><Relationship Id="rId33" Target="slides/slide5.xml" Type="http://schemas.openxmlformats.org/officeDocument/2006/relationships/slide"/><Relationship Id="rId34" Target="slides/slide6.xml" Type="http://schemas.openxmlformats.org/officeDocument/2006/relationships/slide"/><Relationship Id="rId35" Target="slides/slide7.xml" Type="http://schemas.openxmlformats.org/officeDocument/2006/relationships/slide"/><Relationship Id="rId36" Target="slides/slide8.xml" Type="http://schemas.openxmlformats.org/officeDocument/2006/relationships/slide"/><Relationship Id="rId37" Target="slides/slide9.xml" Type="http://schemas.openxmlformats.org/officeDocument/2006/relationships/slide"/><Relationship Id="rId38" Target="slides/slide10.xml" Type="http://schemas.openxmlformats.org/officeDocument/2006/relationships/slide"/><Relationship Id="rId39" Target="slides/slide11.xml" Type="http://schemas.openxmlformats.org/officeDocument/2006/relationships/slide"/><Relationship Id="rId4" Target="theme/theme1.xml" Type="http://schemas.openxmlformats.org/officeDocument/2006/relationships/theme"/><Relationship Id="rId40" Target="slides/slide12.xml" Type="http://schemas.openxmlformats.org/officeDocument/2006/relationships/slide"/><Relationship Id="rId41" Target="slides/slide13.xml" Type="http://schemas.openxmlformats.org/officeDocument/2006/relationships/slide"/><Relationship Id="rId42" Target="slides/slide14.xml" Type="http://schemas.openxmlformats.org/officeDocument/2006/relationships/slide"/><Relationship Id="rId43" Target="slides/slide15.xml" Type="http://schemas.openxmlformats.org/officeDocument/2006/relationships/slide"/><Relationship Id="rId44" Target="slides/slide16.xml" Type="http://schemas.openxmlformats.org/officeDocument/2006/relationships/slide"/><Relationship Id="rId45" Target="slides/slide17.xml" Type="http://schemas.openxmlformats.org/officeDocument/2006/relationships/slide"/><Relationship Id="rId46" Target="slides/slide18.xml" Type="http://schemas.openxmlformats.org/officeDocument/2006/relationships/slide"/><Relationship Id="rId47" Target="slides/slide19.xml" Type="http://schemas.openxmlformats.org/officeDocument/2006/relationships/slide"/><Relationship Id="rId48" Target="slides/slide20.xml" Type="http://schemas.openxmlformats.org/officeDocument/2006/relationships/slide"/><Relationship Id="rId49" Target="slides/slide21.xml" Type="http://schemas.openxmlformats.org/officeDocument/2006/relationships/slide"/><Relationship Id="rId5" Target="tableStyles.xml" Type="http://schemas.openxmlformats.org/officeDocument/2006/relationships/tableStyles"/><Relationship Id="rId50" Target="slides/slide22.xml" Type="http://schemas.openxmlformats.org/officeDocument/2006/relationships/slide"/><Relationship Id="rId51" Target="slides/slide23.xml" Type="http://schemas.openxmlformats.org/officeDocument/2006/relationships/slide"/><Relationship Id="rId52" Target="slides/slide24.xml" Type="http://schemas.openxmlformats.org/officeDocument/2006/relationships/slide"/><Relationship Id="rId53" Target="slides/slide25.xml" Type="http://schemas.openxmlformats.org/officeDocument/2006/relationships/slide"/><Relationship Id="rId54" Target="slides/slide26.xml" Type="http://schemas.openxmlformats.org/officeDocument/2006/relationships/slide"/><Relationship Id="rId55" Target="slides/slide27.xml" Type="http://schemas.openxmlformats.org/officeDocument/2006/relationships/slide"/><Relationship Id="rId56" Target="slides/slide28.xml" Type="http://schemas.openxmlformats.org/officeDocument/2006/relationships/slide"/><Relationship Id="rId57" Target="slides/slide29.xml" Type="http://schemas.openxmlformats.org/officeDocument/2006/relationships/slide"/><Relationship Id="rId58" Target="slides/slide30.xml" Type="http://schemas.openxmlformats.org/officeDocument/2006/relationships/slide"/><Relationship Id="rId59" Target="slides/slide31.xml" Type="http://schemas.openxmlformats.org/officeDocument/2006/relationships/slide"/><Relationship Id="rId6" Target="fonts/font6.fntdata" Type="http://schemas.openxmlformats.org/officeDocument/2006/relationships/font"/><Relationship Id="rId60" Target="slides/slide32.xml" Type="http://schemas.openxmlformats.org/officeDocument/2006/relationships/slide"/><Relationship Id="rId61" Target="slides/slide33.xml" Type="http://schemas.openxmlformats.org/officeDocument/2006/relationships/slide"/><Relationship Id="rId62" Target="slides/slide34.xml" Type="http://schemas.openxmlformats.org/officeDocument/2006/relationships/slide"/><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4.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5.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6.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7.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8.jpe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9.jpe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10.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3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grpSp>
        <p:nvGrpSpPr>
          <p:cNvPr name="Group 2" id="2"/>
          <p:cNvGrpSpPr/>
          <p:nvPr/>
        </p:nvGrpSpPr>
        <p:grpSpPr>
          <a:xfrm rot="0">
            <a:off x="-31071" y="0"/>
            <a:ext cx="4239083" cy="10287000"/>
            <a:chOff x="0" y="0"/>
            <a:chExt cx="5652111" cy="13716000"/>
          </a:xfrm>
        </p:grpSpPr>
        <p:grpSp>
          <p:nvGrpSpPr>
            <p:cNvPr name="Group 3" id="3"/>
            <p:cNvGrpSpPr/>
            <p:nvPr/>
          </p:nvGrpSpPr>
          <p:grpSpPr>
            <a:xfrm rot="0">
              <a:off x="2826056" y="0"/>
              <a:ext cx="2826056" cy="13716000"/>
              <a:chOff x="0" y="0"/>
              <a:chExt cx="558233" cy="2709333"/>
            </a:xfrm>
          </p:grpSpPr>
          <p:sp>
            <p:nvSpPr>
              <p:cNvPr name="Freeform 4" id="4"/>
              <p:cNvSpPr/>
              <p:nvPr/>
            </p:nvSpPr>
            <p:spPr>
              <a:xfrm flipH="false" flipV="false" rot="0">
                <a:off x="0" y="0"/>
                <a:ext cx="558233" cy="2709333"/>
              </a:xfrm>
              <a:custGeom>
                <a:avLst/>
                <a:gdLst/>
                <a:ahLst/>
                <a:cxnLst/>
                <a:rect r="r" b="b" t="t" l="l"/>
                <a:pathLst>
                  <a:path h="2709333" w="558233">
                    <a:moveTo>
                      <a:pt x="0" y="0"/>
                    </a:moveTo>
                    <a:lnTo>
                      <a:pt x="558233" y="0"/>
                    </a:lnTo>
                    <a:lnTo>
                      <a:pt x="558233" y="2709333"/>
                    </a:lnTo>
                    <a:lnTo>
                      <a:pt x="0" y="2709333"/>
                    </a:lnTo>
                    <a:close/>
                  </a:path>
                </a:pathLst>
              </a:custGeom>
              <a:solidFill>
                <a:srgbClr val="E9E0D9"/>
              </a:solidFill>
            </p:spPr>
          </p:sp>
          <p:sp>
            <p:nvSpPr>
              <p:cNvPr name="TextBox 5" id="5"/>
              <p:cNvSpPr txBox="true"/>
              <p:nvPr/>
            </p:nvSpPr>
            <p:spPr>
              <a:xfrm>
                <a:off x="0" y="-47625"/>
                <a:ext cx="558233" cy="2756958"/>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413028" y="0"/>
              <a:ext cx="2826056" cy="13716000"/>
              <a:chOff x="0" y="0"/>
              <a:chExt cx="558233" cy="2709333"/>
            </a:xfrm>
          </p:grpSpPr>
          <p:sp>
            <p:nvSpPr>
              <p:cNvPr name="Freeform 7" id="7"/>
              <p:cNvSpPr/>
              <p:nvPr/>
            </p:nvSpPr>
            <p:spPr>
              <a:xfrm flipH="false" flipV="false" rot="0">
                <a:off x="0" y="0"/>
                <a:ext cx="558233" cy="2709333"/>
              </a:xfrm>
              <a:custGeom>
                <a:avLst/>
                <a:gdLst/>
                <a:ahLst/>
                <a:cxnLst/>
                <a:rect r="r" b="b" t="t" l="l"/>
                <a:pathLst>
                  <a:path h="2709333" w="558233">
                    <a:moveTo>
                      <a:pt x="0" y="0"/>
                    </a:moveTo>
                    <a:lnTo>
                      <a:pt x="558233" y="0"/>
                    </a:lnTo>
                    <a:lnTo>
                      <a:pt x="558233" y="2709333"/>
                    </a:lnTo>
                    <a:lnTo>
                      <a:pt x="0" y="2709333"/>
                    </a:lnTo>
                    <a:close/>
                  </a:path>
                </a:pathLst>
              </a:custGeom>
              <a:solidFill>
                <a:srgbClr val="9FC3D0"/>
              </a:solidFill>
            </p:spPr>
          </p:sp>
          <p:sp>
            <p:nvSpPr>
              <p:cNvPr name="TextBox 8" id="8"/>
              <p:cNvSpPr txBox="true"/>
              <p:nvPr/>
            </p:nvSpPr>
            <p:spPr>
              <a:xfrm>
                <a:off x="0" y="-47625"/>
                <a:ext cx="558233" cy="2756958"/>
              </a:xfrm>
              <a:prstGeom prst="rect">
                <a:avLst/>
              </a:prstGeom>
            </p:spPr>
            <p:txBody>
              <a:bodyPr anchor="ctr" rtlCol="false" tIns="50800" lIns="50800" bIns="50800" rIns="50800"/>
              <a:lstStyle/>
              <a:p>
                <a:pPr algn="ctr">
                  <a:lnSpc>
                    <a:spcPts val="2659"/>
                  </a:lnSpc>
                </a:pPr>
              </a:p>
            </p:txBody>
          </p:sp>
        </p:grpSp>
        <p:grpSp>
          <p:nvGrpSpPr>
            <p:cNvPr name="Group 9" id="9"/>
            <p:cNvGrpSpPr/>
            <p:nvPr/>
          </p:nvGrpSpPr>
          <p:grpSpPr>
            <a:xfrm rot="0">
              <a:off x="0" y="0"/>
              <a:ext cx="2826056" cy="13716000"/>
              <a:chOff x="0" y="0"/>
              <a:chExt cx="558233" cy="2709333"/>
            </a:xfrm>
          </p:grpSpPr>
          <p:sp>
            <p:nvSpPr>
              <p:cNvPr name="Freeform 10" id="10"/>
              <p:cNvSpPr/>
              <p:nvPr/>
            </p:nvSpPr>
            <p:spPr>
              <a:xfrm flipH="false" flipV="false" rot="0">
                <a:off x="0" y="0"/>
                <a:ext cx="558233" cy="2709333"/>
              </a:xfrm>
              <a:custGeom>
                <a:avLst/>
                <a:gdLst/>
                <a:ahLst/>
                <a:cxnLst/>
                <a:rect r="r" b="b" t="t" l="l"/>
                <a:pathLst>
                  <a:path h="2709333" w="558233">
                    <a:moveTo>
                      <a:pt x="0" y="0"/>
                    </a:moveTo>
                    <a:lnTo>
                      <a:pt x="558233" y="0"/>
                    </a:lnTo>
                    <a:lnTo>
                      <a:pt x="558233" y="2709333"/>
                    </a:lnTo>
                    <a:lnTo>
                      <a:pt x="0" y="2709333"/>
                    </a:lnTo>
                    <a:close/>
                  </a:path>
                </a:pathLst>
              </a:custGeom>
              <a:solidFill>
                <a:srgbClr val="E9C7C6"/>
              </a:solidFill>
            </p:spPr>
          </p:sp>
          <p:sp>
            <p:nvSpPr>
              <p:cNvPr name="TextBox 11" id="11"/>
              <p:cNvSpPr txBox="true"/>
              <p:nvPr/>
            </p:nvSpPr>
            <p:spPr>
              <a:xfrm>
                <a:off x="0" y="-47625"/>
                <a:ext cx="558233" cy="2756958"/>
              </a:xfrm>
              <a:prstGeom prst="rect">
                <a:avLst/>
              </a:prstGeom>
            </p:spPr>
            <p:txBody>
              <a:bodyPr anchor="ctr" rtlCol="false" tIns="50800" lIns="50800" bIns="50800" rIns="50800"/>
              <a:lstStyle/>
              <a:p>
                <a:pPr algn="ctr">
                  <a:lnSpc>
                    <a:spcPts val="2659"/>
                  </a:lnSpc>
                </a:pPr>
              </a:p>
            </p:txBody>
          </p:sp>
        </p:grpSp>
      </p:grpSp>
      <p:sp>
        <p:nvSpPr>
          <p:cNvPr name="Freeform 12" id="12"/>
          <p:cNvSpPr/>
          <p:nvPr/>
        </p:nvSpPr>
        <p:spPr>
          <a:xfrm flipH="false" flipV="false" rot="0">
            <a:off x="12646898" y="-210192"/>
            <a:ext cx="7315200" cy="2477783"/>
          </a:xfrm>
          <a:custGeom>
            <a:avLst/>
            <a:gdLst/>
            <a:ahLst/>
            <a:cxnLst/>
            <a:rect r="r" b="b" t="t" l="l"/>
            <a:pathLst>
              <a:path h="2477783" w="7315200">
                <a:moveTo>
                  <a:pt x="0" y="0"/>
                </a:moveTo>
                <a:lnTo>
                  <a:pt x="7315200" y="0"/>
                </a:lnTo>
                <a:lnTo>
                  <a:pt x="7315200" y="2477784"/>
                </a:lnTo>
                <a:lnTo>
                  <a:pt x="0" y="247778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11118095" y="9258300"/>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4" id="14"/>
          <p:cNvSpPr/>
          <p:nvPr/>
        </p:nvSpPr>
        <p:spPr>
          <a:xfrm flipH="false" flipV="false" rot="0">
            <a:off x="4208013" y="2997302"/>
            <a:ext cx="7346796" cy="4292396"/>
          </a:xfrm>
          <a:custGeom>
            <a:avLst/>
            <a:gdLst/>
            <a:ahLst/>
            <a:cxnLst/>
            <a:rect r="r" b="b" t="t" l="l"/>
            <a:pathLst>
              <a:path h="4292396" w="7346796">
                <a:moveTo>
                  <a:pt x="0" y="0"/>
                </a:moveTo>
                <a:lnTo>
                  <a:pt x="7346795" y="0"/>
                </a:lnTo>
                <a:lnTo>
                  <a:pt x="7346795" y="4292396"/>
                </a:lnTo>
                <a:lnTo>
                  <a:pt x="0" y="4292396"/>
                </a:lnTo>
                <a:lnTo>
                  <a:pt x="0" y="0"/>
                </a:lnTo>
                <a:close/>
              </a:path>
            </a:pathLst>
          </a:custGeom>
          <a:blipFill>
            <a:blip r:embed="rId4"/>
            <a:stretch>
              <a:fillRect l="0" t="0" r="0" b="0"/>
            </a:stretch>
          </a:blipFill>
        </p:spPr>
      </p:sp>
      <p:sp>
        <p:nvSpPr>
          <p:cNvPr name="TextBox 15" id="15"/>
          <p:cNvSpPr txBox="true"/>
          <p:nvPr/>
        </p:nvSpPr>
        <p:spPr>
          <a:xfrm rot="0">
            <a:off x="11118095" y="3955568"/>
            <a:ext cx="7091590" cy="2518740"/>
          </a:xfrm>
          <a:prstGeom prst="rect">
            <a:avLst/>
          </a:prstGeom>
        </p:spPr>
        <p:txBody>
          <a:bodyPr anchor="t" rtlCol="false" tIns="0" lIns="0" bIns="0" rIns="0">
            <a:spAutoFit/>
          </a:bodyPr>
          <a:lstStyle/>
          <a:p>
            <a:pPr algn="ctr">
              <a:lnSpc>
                <a:spcPts val="6474"/>
              </a:lnSpc>
            </a:pPr>
            <a:r>
              <a:rPr lang="en-US" sz="6674">
                <a:solidFill>
                  <a:srgbClr val="000000"/>
                </a:solidFill>
                <a:latin typeface="Alatsi"/>
              </a:rPr>
              <a:t>PREVENTION OF SEXUAL HARRASMENT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TextBox 2" id="2"/>
          <p:cNvSpPr txBox="true"/>
          <p:nvPr/>
        </p:nvSpPr>
        <p:spPr>
          <a:xfrm rot="0">
            <a:off x="1773025" y="1761464"/>
            <a:ext cx="14741950" cy="6716448"/>
          </a:xfrm>
          <a:prstGeom prst="rect">
            <a:avLst/>
          </a:prstGeom>
        </p:spPr>
        <p:txBody>
          <a:bodyPr anchor="t" rtlCol="false" tIns="0" lIns="0" bIns="0" rIns="0">
            <a:spAutoFit/>
          </a:bodyPr>
          <a:lstStyle/>
          <a:p>
            <a:pPr>
              <a:lnSpc>
                <a:spcPts val="3791"/>
              </a:lnSpc>
            </a:pPr>
            <a:r>
              <a:rPr lang="en-US" sz="2707">
                <a:solidFill>
                  <a:srgbClr val="000000"/>
                </a:solidFill>
                <a:latin typeface="Alatsi Bold"/>
              </a:rPr>
              <a:t>Welcome to the course on Prevention of Sexual harassment at the Workplace!This session is designed to create awareness about our commitment to zero-tolerance on sexual harassment at the workplace. The session will explain the law in brief and talk about the importance of a respectful work environment.The topics that will be covered are:- Understanding terms such as Sexual Harassment, Employee, Workplace etc.- Understanding workplace harassment , forms of sexual harassment- Sexual Harassment and remote working- Internal Committee (IC): Composition- Procedure for filing &amp; redressal of a complaint- Explaining Consequences of Malicious Complaints- Importance of maintaining confidentiality. This will be an interactive discussion and will include learning from Videos, Case Scenarios and Real-life examples etc. Request you to keep your videos on for the session. This Course is built by CecureUs, the organisation that focuses on creating inclusive and safe workplace. We believe that POSH (Prevention of Sexual Harassment), D&amp;I (Diversity and Inclusion) and EAP (Employee Assistance Program) are interlinked and integral to build strong and lasting foundations of a workplace that exudes an atmosphere of safety, fearlessness and security for the Organisation.</a:t>
            </a:r>
          </a:p>
        </p:txBody>
      </p:sp>
      <p:sp>
        <p:nvSpPr>
          <p:cNvPr name="AutoShape 3" id="3"/>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Freeform 4" id="4"/>
          <p:cNvSpPr/>
          <p:nvPr/>
        </p:nvSpPr>
        <p:spPr>
          <a:xfrm flipH="false" flipV="false" rot="0">
            <a:off x="13764167" y="620819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1</a:t>
              </a:r>
            </a:p>
          </p:txBody>
        </p:sp>
      </p:grpSp>
      <p:sp>
        <p:nvSpPr>
          <p:cNvPr name="Freeform 11" id="11"/>
          <p:cNvSpPr/>
          <p:nvPr/>
        </p:nvSpPr>
        <p:spPr>
          <a:xfrm flipH="false" flipV="false" rot="0">
            <a:off x="-2627572" y="-733336"/>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TextBox 2" id="2"/>
          <p:cNvSpPr txBox="true"/>
          <p:nvPr/>
        </p:nvSpPr>
        <p:spPr>
          <a:xfrm rot="0">
            <a:off x="800174" y="2359025"/>
            <a:ext cx="12088982" cy="6136278"/>
          </a:xfrm>
          <a:prstGeom prst="rect">
            <a:avLst/>
          </a:prstGeom>
        </p:spPr>
        <p:txBody>
          <a:bodyPr anchor="t" rtlCol="false" tIns="0" lIns="0" bIns="0" rIns="0">
            <a:spAutoFit/>
          </a:bodyPr>
          <a:lstStyle/>
          <a:p>
            <a:pPr>
              <a:lnSpc>
                <a:spcPts val="4850"/>
              </a:lnSpc>
            </a:pPr>
            <a:r>
              <a:rPr lang="en-US" sz="3464">
                <a:solidFill>
                  <a:srgbClr val="000000"/>
                </a:solidFill>
                <a:latin typeface="Alatsi Bold"/>
              </a:rPr>
              <a:t>Prevention of Sexual harassment at workplace is a legal binding under Indian Constitution for providing every woman a safe workplace. Rights of employees at workplace. Indian PoSH Act 2013, Definition of Sexual harassment, Employee, Workplace. Forms of harassment. Workplace harassment, Do's and Don'ts, Case Handling Methods. How to handle as a Victim, Witness, Perpetrator. Are there any course requirements or prerequisites? No prior knowledge required, you will learn everything you need to know.</a:t>
            </a:r>
          </a:p>
          <a:p>
            <a:pPr>
              <a:lnSpc>
                <a:spcPts val="4850"/>
              </a:lnSpc>
            </a:pPr>
          </a:p>
        </p:txBody>
      </p:sp>
      <p:sp>
        <p:nvSpPr>
          <p:cNvPr name="AutoShape 3" id="3"/>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Freeform 4" id="4"/>
          <p:cNvSpPr/>
          <p:nvPr/>
        </p:nvSpPr>
        <p:spPr>
          <a:xfrm flipH="false" flipV="false" rot="0">
            <a:off x="13764167" y="620819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sp>
        <p:nvSpPr>
          <p:cNvPr name="TextBox 6" id="6"/>
          <p:cNvSpPr txBox="true"/>
          <p:nvPr/>
        </p:nvSpPr>
        <p:spPr>
          <a:xfrm rot="0">
            <a:off x="2553980" y="866775"/>
            <a:ext cx="13180039" cy="2955926"/>
          </a:xfrm>
          <a:prstGeom prst="rect">
            <a:avLst/>
          </a:prstGeom>
        </p:spPr>
        <p:txBody>
          <a:bodyPr anchor="t" rtlCol="false" tIns="0" lIns="0" bIns="0" rIns="0">
            <a:spAutoFit/>
          </a:bodyPr>
          <a:lstStyle/>
          <a:p>
            <a:pPr algn="ctr">
              <a:lnSpc>
                <a:spcPts val="11899"/>
              </a:lnSpc>
            </a:pPr>
            <a:r>
              <a:rPr lang="en-US" sz="8499">
                <a:solidFill>
                  <a:srgbClr val="000000"/>
                </a:solidFill>
                <a:latin typeface="Alatsi"/>
              </a:rPr>
              <a:t>WHAT YOU’LL LEARN</a:t>
            </a:r>
          </a:p>
          <a:p>
            <a:pPr algn="ctr">
              <a:lnSpc>
                <a:spcPts val="11899"/>
              </a:lnSpc>
            </a:pPr>
          </a:p>
        </p:txBody>
      </p:sp>
      <p:grpSp>
        <p:nvGrpSpPr>
          <p:cNvPr name="Group 7" id="7"/>
          <p:cNvGrpSpPr/>
          <p:nvPr/>
        </p:nvGrpSpPr>
        <p:grpSpPr>
          <a:xfrm rot="0">
            <a:off x="15859155" y="0"/>
            <a:ext cx="1562612" cy="1673225"/>
            <a:chOff x="0" y="0"/>
            <a:chExt cx="2083482" cy="2230967"/>
          </a:xfrm>
        </p:grpSpPr>
        <p:grpSp>
          <p:nvGrpSpPr>
            <p:cNvPr name="Group 8" id="8"/>
            <p:cNvGrpSpPr/>
            <p:nvPr/>
          </p:nvGrpSpPr>
          <p:grpSpPr>
            <a:xfrm rot="0">
              <a:off x="75599" y="0"/>
              <a:ext cx="1932284" cy="2230967"/>
              <a:chOff x="0" y="0"/>
              <a:chExt cx="703982" cy="812800"/>
            </a:xfrm>
          </p:grpSpPr>
          <p:sp>
            <p:nvSpPr>
              <p:cNvPr name="Freeform 9" id="9"/>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10" id="10"/>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1" id="11"/>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2</a:t>
              </a:r>
            </a:p>
          </p:txBody>
        </p:sp>
      </p:grpSp>
      <p:sp>
        <p:nvSpPr>
          <p:cNvPr name="Freeform 12" id="12"/>
          <p:cNvSpPr/>
          <p:nvPr/>
        </p:nvSpPr>
        <p:spPr>
          <a:xfrm flipH="false" flipV="false" rot="0">
            <a:off x="-2627572" y="-733336"/>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13580204" y="2292825"/>
            <a:ext cx="4307631" cy="6091693"/>
          </a:xfrm>
          <a:custGeom>
            <a:avLst/>
            <a:gdLst/>
            <a:ahLst/>
            <a:cxnLst/>
            <a:rect r="r" b="b" t="t" l="l"/>
            <a:pathLst>
              <a:path h="6091693" w="4307631">
                <a:moveTo>
                  <a:pt x="0" y="0"/>
                </a:moveTo>
                <a:lnTo>
                  <a:pt x="4307631" y="0"/>
                </a:lnTo>
                <a:lnTo>
                  <a:pt x="4307631" y="6091693"/>
                </a:lnTo>
                <a:lnTo>
                  <a:pt x="0" y="6091693"/>
                </a:lnTo>
                <a:lnTo>
                  <a:pt x="0" y="0"/>
                </a:lnTo>
                <a:close/>
              </a:path>
            </a:pathLst>
          </a:custGeom>
          <a:blipFill>
            <a:blip r:embed="rId4"/>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TextBox 2" id="2"/>
          <p:cNvSpPr txBox="true"/>
          <p:nvPr/>
        </p:nvSpPr>
        <p:spPr>
          <a:xfrm rot="0">
            <a:off x="1028700" y="2510541"/>
            <a:ext cx="11408688" cy="5923143"/>
          </a:xfrm>
          <a:prstGeom prst="rect">
            <a:avLst/>
          </a:prstGeom>
        </p:spPr>
        <p:txBody>
          <a:bodyPr anchor="t" rtlCol="false" tIns="0" lIns="0" bIns="0" rIns="0">
            <a:spAutoFit/>
          </a:bodyPr>
          <a:lstStyle/>
          <a:p>
            <a:pPr>
              <a:lnSpc>
                <a:spcPts val="5852"/>
              </a:lnSpc>
            </a:pPr>
            <a:r>
              <a:rPr lang="en-US" sz="4180">
                <a:solidFill>
                  <a:srgbClr val="000000"/>
                </a:solidFill>
                <a:latin typeface="Alatsi Bold"/>
              </a:rPr>
              <a:t>Sexual harassment is a serious and a sensitive topic that occurs in most of the organizations. It can occur anywhere, anytime and all levels of the organization. It's your right to know how to prevent sexual harassment and also to overcome any form of behavior if you are unknowingly impacting others. </a:t>
            </a:r>
          </a:p>
          <a:p>
            <a:pPr>
              <a:lnSpc>
                <a:spcPts val="5852"/>
              </a:lnSpc>
            </a:pPr>
          </a:p>
        </p:txBody>
      </p:sp>
      <p:sp>
        <p:nvSpPr>
          <p:cNvPr name="AutoShape 3" id="3"/>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Freeform 4" id="4"/>
          <p:cNvSpPr/>
          <p:nvPr/>
        </p:nvSpPr>
        <p:spPr>
          <a:xfrm flipH="false" flipV="false" rot="0">
            <a:off x="13764167" y="620819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sp>
        <p:nvSpPr>
          <p:cNvPr name="TextBox 6" id="6"/>
          <p:cNvSpPr txBox="true"/>
          <p:nvPr/>
        </p:nvSpPr>
        <p:spPr>
          <a:xfrm rot="0">
            <a:off x="2553980" y="866775"/>
            <a:ext cx="13180039" cy="1450976"/>
          </a:xfrm>
          <a:prstGeom prst="rect">
            <a:avLst/>
          </a:prstGeom>
        </p:spPr>
        <p:txBody>
          <a:bodyPr anchor="t" rtlCol="false" tIns="0" lIns="0" bIns="0" rIns="0">
            <a:spAutoFit/>
          </a:bodyPr>
          <a:lstStyle/>
          <a:p>
            <a:pPr algn="ctr">
              <a:lnSpc>
                <a:spcPts val="11899"/>
              </a:lnSpc>
            </a:pPr>
            <a:r>
              <a:rPr lang="en-US" sz="8499">
                <a:solidFill>
                  <a:srgbClr val="000000"/>
                </a:solidFill>
                <a:latin typeface="Alatsi Bold"/>
              </a:rPr>
              <a:t>INTRODUCTION</a:t>
            </a:r>
          </a:p>
        </p:txBody>
      </p:sp>
      <p:grpSp>
        <p:nvGrpSpPr>
          <p:cNvPr name="Group 7" id="7"/>
          <p:cNvGrpSpPr/>
          <p:nvPr/>
        </p:nvGrpSpPr>
        <p:grpSpPr>
          <a:xfrm rot="0">
            <a:off x="15859155" y="0"/>
            <a:ext cx="1562612" cy="1673225"/>
            <a:chOff x="0" y="0"/>
            <a:chExt cx="2083482" cy="2230967"/>
          </a:xfrm>
        </p:grpSpPr>
        <p:grpSp>
          <p:nvGrpSpPr>
            <p:cNvPr name="Group 8" id="8"/>
            <p:cNvGrpSpPr/>
            <p:nvPr/>
          </p:nvGrpSpPr>
          <p:grpSpPr>
            <a:xfrm rot="0">
              <a:off x="75599" y="0"/>
              <a:ext cx="1932284" cy="2230967"/>
              <a:chOff x="0" y="0"/>
              <a:chExt cx="703982" cy="812800"/>
            </a:xfrm>
          </p:grpSpPr>
          <p:sp>
            <p:nvSpPr>
              <p:cNvPr name="Freeform 9" id="9"/>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10" id="10"/>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1" id="11"/>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3</a:t>
              </a:r>
            </a:p>
          </p:txBody>
        </p:sp>
      </p:grpSp>
      <p:sp>
        <p:nvSpPr>
          <p:cNvPr name="Freeform 12" id="12"/>
          <p:cNvSpPr/>
          <p:nvPr/>
        </p:nvSpPr>
        <p:spPr>
          <a:xfrm flipH="false" flipV="false" rot="0">
            <a:off x="-2627572" y="-733336"/>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12437388" y="2596266"/>
            <a:ext cx="5347472" cy="4492831"/>
          </a:xfrm>
          <a:custGeom>
            <a:avLst/>
            <a:gdLst/>
            <a:ahLst/>
            <a:cxnLst/>
            <a:rect r="r" b="b" t="t" l="l"/>
            <a:pathLst>
              <a:path h="4492831" w="5347472">
                <a:moveTo>
                  <a:pt x="0" y="0"/>
                </a:moveTo>
                <a:lnTo>
                  <a:pt x="5347472" y="0"/>
                </a:lnTo>
                <a:lnTo>
                  <a:pt x="5347472" y="4492831"/>
                </a:lnTo>
                <a:lnTo>
                  <a:pt x="0" y="4492831"/>
                </a:lnTo>
                <a:lnTo>
                  <a:pt x="0" y="0"/>
                </a:lnTo>
                <a:close/>
              </a:path>
            </a:pathLst>
          </a:custGeom>
          <a:blipFill>
            <a:blip r:embed="rId4"/>
            <a:stretch>
              <a:fillRect l="-20352" t="0" r="-12334" b="0"/>
            </a:stretch>
          </a:blipFill>
        </p:spPr>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AutoShape 2" id="2"/>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Freeform 3" id="3"/>
          <p:cNvSpPr/>
          <p:nvPr/>
        </p:nvSpPr>
        <p:spPr>
          <a:xfrm flipH="false" flipV="false" rot="0">
            <a:off x="13764167" y="620819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4" id="4"/>
          <p:cNvSpPr/>
          <p:nvPr/>
        </p:nvSpPr>
        <p:spPr>
          <a:xfrm>
            <a:off x="11430169" y="9061267"/>
            <a:ext cx="7105264" cy="19050"/>
          </a:xfrm>
          <a:prstGeom prst="line">
            <a:avLst/>
          </a:prstGeom>
          <a:ln cap="flat" w="114300">
            <a:solidFill>
              <a:srgbClr val="9FC3D0"/>
            </a:solidFill>
            <a:prstDash val="solid"/>
            <a:headEnd type="none" len="sm" w="sm"/>
            <a:tailEnd type="none" len="sm" w="sm"/>
          </a:ln>
        </p:spPr>
      </p:sp>
      <p:sp>
        <p:nvSpPr>
          <p:cNvPr name="TextBox 5" id="5"/>
          <p:cNvSpPr txBox="true"/>
          <p:nvPr/>
        </p:nvSpPr>
        <p:spPr>
          <a:xfrm rot="0">
            <a:off x="4523833" y="1331984"/>
            <a:ext cx="9240334" cy="2077486"/>
          </a:xfrm>
          <a:prstGeom prst="rect">
            <a:avLst/>
          </a:prstGeom>
        </p:spPr>
        <p:txBody>
          <a:bodyPr anchor="t" rtlCol="false" tIns="0" lIns="0" bIns="0" rIns="0">
            <a:spAutoFit/>
          </a:bodyPr>
          <a:lstStyle/>
          <a:p>
            <a:pPr algn="ctr">
              <a:lnSpc>
                <a:spcPts val="8342"/>
              </a:lnSpc>
            </a:pPr>
            <a:r>
              <a:rPr lang="en-US" sz="5959">
                <a:solidFill>
                  <a:srgbClr val="000000"/>
                </a:solidFill>
                <a:latin typeface="Alatsi"/>
              </a:rPr>
              <a:t>WHY YOU SHOULD TAKE UP THE COURSE </a:t>
            </a:r>
          </a:p>
        </p:txBody>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4</a:t>
              </a:r>
            </a:p>
          </p:txBody>
        </p:sp>
      </p:grpSp>
      <p:sp>
        <p:nvSpPr>
          <p:cNvPr name="Freeform 11" id="11"/>
          <p:cNvSpPr/>
          <p:nvPr/>
        </p:nvSpPr>
        <p:spPr>
          <a:xfrm flipH="false" flipV="false" rot="0">
            <a:off x="-2627572" y="-733336"/>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2" id="12"/>
          <p:cNvSpPr/>
          <p:nvPr/>
        </p:nvSpPr>
        <p:spPr>
          <a:xfrm flipH="false" flipV="false" rot="0">
            <a:off x="12472035" y="3409470"/>
            <a:ext cx="5097705" cy="4662086"/>
          </a:xfrm>
          <a:custGeom>
            <a:avLst/>
            <a:gdLst/>
            <a:ahLst/>
            <a:cxnLst/>
            <a:rect r="r" b="b" t="t" l="l"/>
            <a:pathLst>
              <a:path h="4662086" w="5097705">
                <a:moveTo>
                  <a:pt x="0" y="0"/>
                </a:moveTo>
                <a:lnTo>
                  <a:pt x="5097705" y="0"/>
                </a:lnTo>
                <a:lnTo>
                  <a:pt x="5097705" y="4662085"/>
                </a:lnTo>
                <a:lnTo>
                  <a:pt x="0" y="4662085"/>
                </a:lnTo>
                <a:lnTo>
                  <a:pt x="0" y="0"/>
                </a:lnTo>
                <a:close/>
              </a:path>
            </a:pathLst>
          </a:custGeom>
          <a:blipFill>
            <a:blip r:embed="rId4"/>
            <a:stretch>
              <a:fillRect l="-37181" t="0" r="0" b="0"/>
            </a:stretch>
          </a:blipFill>
        </p:spPr>
      </p:sp>
      <p:sp>
        <p:nvSpPr>
          <p:cNvPr name="TextBox 13" id="13"/>
          <p:cNvSpPr txBox="true"/>
          <p:nvPr/>
        </p:nvSpPr>
        <p:spPr>
          <a:xfrm rot="0">
            <a:off x="1028700" y="3323745"/>
            <a:ext cx="11443335" cy="5180193"/>
          </a:xfrm>
          <a:prstGeom prst="rect">
            <a:avLst/>
          </a:prstGeom>
        </p:spPr>
        <p:txBody>
          <a:bodyPr anchor="t" rtlCol="false" tIns="0" lIns="0" bIns="0" rIns="0">
            <a:spAutoFit/>
          </a:bodyPr>
          <a:lstStyle/>
          <a:p>
            <a:pPr marL="902546" indent="-451273" lvl="1">
              <a:lnSpc>
                <a:spcPts val="5852"/>
              </a:lnSpc>
              <a:buFont typeface="Arial"/>
              <a:buChar char="•"/>
            </a:pPr>
            <a:r>
              <a:rPr lang="en-US" sz="4180">
                <a:solidFill>
                  <a:srgbClr val="000000"/>
                </a:solidFill>
                <a:latin typeface="Alatsi Bold"/>
              </a:rPr>
              <a:t>Sexual harassment is a universal problem is prevalent across industries and sectors.</a:t>
            </a:r>
          </a:p>
          <a:p>
            <a:pPr marL="902546" indent="-451273" lvl="1">
              <a:lnSpc>
                <a:spcPts val="5852"/>
              </a:lnSpc>
              <a:buFont typeface="Arial"/>
              <a:buChar char="•"/>
            </a:pPr>
            <a:r>
              <a:rPr lang="en-US" sz="4180">
                <a:solidFill>
                  <a:srgbClr val="000000"/>
                </a:solidFill>
                <a:latin typeface="Alatsi Bold"/>
              </a:rPr>
              <a:t>It happens irrespective of age, gender, performance or position in your organisation.</a:t>
            </a:r>
          </a:p>
          <a:p>
            <a:pPr marL="902546" indent="-451273" lvl="1">
              <a:lnSpc>
                <a:spcPts val="5852"/>
              </a:lnSpc>
              <a:buFont typeface="Arial"/>
              <a:buChar char="•"/>
            </a:pPr>
            <a:r>
              <a:rPr lang="en-US" sz="4180">
                <a:solidFill>
                  <a:srgbClr val="000000"/>
                </a:solidFill>
                <a:latin typeface="Alatsi Bold"/>
              </a:rPr>
              <a:t>As per the law, sexual harassment includes any one or more of the following behaviours unwelcome sexual in nature</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AutoShape 2" id="2"/>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3" id="3"/>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4" id="4"/>
          <p:cNvGrpSpPr/>
          <p:nvPr/>
        </p:nvGrpSpPr>
        <p:grpSpPr>
          <a:xfrm rot="0">
            <a:off x="15859155" y="0"/>
            <a:ext cx="1562612" cy="1673225"/>
            <a:chOff x="0" y="0"/>
            <a:chExt cx="2083482" cy="2230967"/>
          </a:xfrm>
        </p:grpSpPr>
        <p:grpSp>
          <p:nvGrpSpPr>
            <p:cNvPr name="Group 5" id="5"/>
            <p:cNvGrpSpPr/>
            <p:nvPr/>
          </p:nvGrpSpPr>
          <p:grpSpPr>
            <a:xfrm rot="0">
              <a:off x="75599" y="0"/>
              <a:ext cx="1932284" cy="2230967"/>
              <a:chOff x="0" y="0"/>
              <a:chExt cx="703982" cy="812800"/>
            </a:xfrm>
          </p:grpSpPr>
          <p:sp>
            <p:nvSpPr>
              <p:cNvPr name="Freeform 6" id="6"/>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7" id="7"/>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8" id="8"/>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5</a:t>
              </a:r>
            </a:p>
          </p:txBody>
        </p:sp>
      </p:grpSp>
      <p:sp>
        <p:nvSpPr>
          <p:cNvPr name="Freeform 9" id="9"/>
          <p:cNvSpPr/>
          <p:nvPr/>
        </p:nvSpPr>
        <p:spPr>
          <a:xfrm flipH="false" flipV="false" rot="0">
            <a:off x="-2845001" y="434334"/>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0" id="10"/>
          <p:cNvSpPr/>
          <p:nvPr/>
        </p:nvSpPr>
        <p:spPr>
          <a:xfrm flipH="false" flipV="false" rot="0">
            <a:off x="13601700" y="6142060"/>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1" id="11"/>
          <p:cNvSpPr txBox="true"/>
          <p:nvPr/>
        </p:nvSpPr>
        <p:spPr>
          <a:xfrm rot="0">
            <a:off x="1647539" y="3129898"/>
            <a:ext cx="14992922" cy="2641980"/>
          </a:xfrm>
          <a:prstGeom prst="rect">
            <a:avLst/>
          </a:prstGeom>
        </p:spPr>
        <p:txBody>
          <a:bodyPr anchor="t" rtlCol="false" tIns="0" lIns="0" bIns="0" rIns="0">
            <a:spAutoFit/>
          </a:bodyPr>
          <a:lstStyle/>
          <a:p>
            <a:pPr algn="ctr">
              <a:lnSpc>
                <a:spcPts val="10604"/>
              </a:lnSpc>
            </a:pPr>
            <a:r>
              <a:rPr lang="en-US" sz="7574">
                <a:solidFill>
                  <a:srgbClr val="000000"/>
                </a:solidFill>
                <a:latin typeface="Alatsi"/>
              </a:rPr>
              <a:t>MODULE 1</a:t>
            </a:r>
          </a:p>
          <a:p>
            <a:pPr algn="ctr">
              <a:lnSpc>
                <a:spcPts val="10604"/>
              </a:lnSpc>
            </a:pPr>
            <a:r>
              <a:rPr lang="en-US" sz="7574">
                <a:solidFill>
                  <a:srgbClr val="000000"/>
                </a:solidFill>
                <a:latin typeface="Alatsi"/>
              </a:rPr>
              <a:t>RECOGNIZING SEXUAL HARRASMENT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5827621"/>
            <a:ext cx="7315200" cy="2477783"/>
          </a:xfrm>
          <a:custGeom>
            <a:avLst/>
            <a:gdLst/>
            <a:ahLst/>
            <a:cxnLst/>
            <a:rect r="r" b="b" t="t" l="l"/>
            <a:pathLst>
              <a:path h="2477783" w="7315200">
                <a:moveTo>
                  <a:pt x="0" y="0"/>
                </a:moveTo>
                <a:lnTo>
                  <a:pt x="7315200" y="0"/>
                </a:lnTo>
                <a:lnTo>
                  <a:pt x="7315200" y="2477784"/>
                </a:lnTo>
                <a:lnTo>
                  <a:pt x="0" y="247778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3" id="3"/>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4" id="4"/>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5" id="5"/>
          <p:cNvGrpSpPr/>
          <p:nvPr/>
        </p:nvGrpSpPr>
        <p:grpSpPr>
          <a:xfrm rot="0">
            <a:off x="15859155" y="0"/>
            <a:ext cx="1562612" cy="1673225"/>
            <a:chOff x="0" y="0"/>
            <a:chExt cx="2083482" cy="2230967"/>
          </a:xfrm>
        </p:grpSpPr>
        <p:grpSp>
          <p:nvGrpSpPr>
            <p:cNvPr name="Group 6" id="6"/>
            <p:cNvGrpSpPr/>
            <p:nvPr/>
          </p:nvGrpSpPr>
          <p:grpSpPr>
            <a:xfrm rot="0">
              <a:off x="75599" y="0"/>
              <a:ext cx="1932284" cy="2230967"/>
              <a:chOff x="0" y="0"/>
              <a:chExt cx="703982" cy="812800"/>
            </a:xfrm>
          </p:grpSpPr>
          <p:sp>
            <p:nvSpPr>
              <p:cNvPr name="Freeform 7" id="7"/>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8" id="8"/>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9" id="9"/>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6</a:t>
              </a:r>
            </a:p>
          </p:txBody>
        </p:sp>
      </p:grpSp>
      <p:sp>
        <p:nvSpPr>
          <p:cNvPr name="Freeform 10" id="10"/>
          <p:cNvSpPr/>
          <p:nvPr/>
        </p:nvSpPr>
        <p:spPr>
          <a:xfrm flipH="false" flipV="false" rot="0">
            <a:off x="-2628900" y="-1449083"/>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1" id="11"/>
          <p:cNvSpPr txBox="true"/>
          <p:nvPr/>
        </p:nvSpPr>
        <p:spPr>
          <a:xfrm rot="0">
            <a:off x="1028700" y="1558925"/>
            <a:ext cx="15399324" cy="1057565"/>
          </a:xfrm>
          <a:prstGeom prst="rect">
            <a:avLst/>
          </a:prstGeom>
        </p:spPr>
        <p:txBody>
          <a:bodyPr anchor="t" rtlCol="false" tIns="0" lIns="0" bIns="0" rIns="0">
            <a:spAutoFit/>
          </a:bodyPr>
          <a:lstStyle/>
          <a:p>
            <a:pPr algn="ctr">
              <a:lnSpc>
                <a:spcPts val="8708"/>
              </a:lnSpc>
            </a:pPr>
            <a:r>
              <a:rPr lang="en-US" sz="6220">
                <a:solidFill>
                  <a:srgbClr val="000000"/>
                </a:solidFill>
                <a:latin typeface="Alatsi"/>
              </a:rPr>
              <a:t>What is workplace sexual harrasment </a:t>
            </a:r>
          </a:p>
        </p:txBody>
      </p:sp>
      <p:sp>
        <p:nvSpPr>
          <p:cNvPr name="TextBox 12" id="12"/>
          <p:cNvSpPr txBox="true"/>
          <p:nvPr/>
        </p:nvSpPr>
        <p:spPr>
          <a:xfrm rot="0">
            <a:off x="1933457" y="3167399"/>
            <a:ext cx="14421086" cy="4285395"/>
          </a:xfrm>
          <a:prstGeom prst="rect">
            <a:avLst/>
          </a:prstGeom>
        </p:spPr>
        <p:txBody>
          <a:bodyPr anchor="t" rtlCol="false" tIns="0" lIns="0" bIns="0" rIns="0">
            <a:spAutoFit/>
          </a:bodyPr>
          <a:lstStyle/>
          <a:p>
            <a:pPr>
              <a:lnSpc>
                <a:spcPts val="4238"/>
              </a:lnSpc>
            </a:pPr>
            <a:r>
              <a:rPr lang="en-US" sz="3027">
                <a:solidFill>
                  <a:srgbClr val="000000"/>
                </a:solidFill>
                <a:latin typeface="Alatsi"/>
              </a:rPr>
              <a:t>Sexual harassment is a universal problem is prevalent across industries and sectors.</a:t>
            </a:r>
          </a:p>
          <a:p>
            <a:pPr>
              <a:lnSpc>
                <a:spcPts val="4238"/>
              </a:lnSpc>
            </a:pPr>
            <a:r>
              <a:rPr lang="en-US" sz="3027">
                <a:solidFill>
                  <a:srgbClr val="000000"/>
                </a:solidFill>
                <a:latin typeface="Alatsi"/>
              </a:rPr>
              <a:t>It happens irrespective of age, gender, performance or position in your organisation .</a:t>
            </a:r>
          </a:p>
          <a:p>
            <a:pPr>
              <a:lnSpc>
                <a:spcPts val="4238"/>
              </a:lnSpc>
            </a:pPr>
          </a:p>
          <a:p>
            <a:pPr>
              <a:lnSpc>
                <a:spcPts val="4238"/>
              </a:lnSpc>
            </a:pPr>
            <a:r>
              <a:rPr lang="en-US" sz="3027">
                <a:solidFill>
                  <a:srgbClr val="000000"/>
                </a:solidFill>
                <a:latin typeface="Alatsi"/>
              </a:rPr>
              <a:t>Let's take a look at an example. </a:t>
            </a:r>
          </a:p>
          <a:p>
            <a:pPr>
              <a:lnSpc>
                <a:spcPts val="4238"/>
              </a:lnSpc>
            </a:pPr>
            <a:r>
              <a:rPr lang="en-US" sz="3027">
                <a:solidFill>
                  <a:srgbClr val="000000"/>
                </a:solidFill>
                <a:latin typeface="Alatsi"/>
              </a:rPr>
              <a:t>John has a habit of greeting everyone playfully as sweetheart, darling and baby.</a:t>
            </a:r>
          </a:p>
          <a:p>
            <a:pPr>
              <a:lnSpc>
                <a:spcPts val="4238"/>
              </a:lnSpc>
            </a:pPr>
            <a:r>
              <a:rPr lang="en-US" sz="3027">
                <a:solidFill>
                  <a:srgbClr val="000000"/>
                </a:solidFill>
                <a:latin typeface="Alatsi"/>
              </a:rPr>
              <a:t>He may not have the intention to harass, but if someone is impacted by that comment, then it can be construed as harassment.Excuses like I did not mean anything by it or it was just a joke.It's not a valid defence of harassing behaviour.</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TextBox 2" id="2"/>
          <p:cNvSpPr txBox="true"/>
          <p:nvPr/>
        </p:nvSpPr>
        <p:spPr>
          <a:xfrm rot="0">
            <a:off x="1028700" y="866775"/>
            <a:ext cx="16230600" cy="1450976"/>
          </a:xfrm>
          <a:prstGeom prst="rect">
            <a:avLst/>
          </a:prstGeom>
        </p:spPr>
        <p:txBody>
          <a:bodyPr anchor="t" rtlCol="false" tIns="0" lIns="0" bIns="0" rIns="0">
            <a:spAutoFit/>
          </a:bodyPr>
          <a:lstStyle/>
          <a:p>
            <a:pPr algn="ctr">
              <a:lnSpc>
                <a:spcPts val="11899"/>
              </a:lnSpc>
            </a:pPr>
            <a:r>
              <a:rPr lang="en-US" sz="8499">
                <a:solidFill>
                  <a:srgbClr val="000000"/>
                </a:solidFill>
                <a:latin typeface="Alatsi Bold"/>
              </a:rPr>
              <a:t>DEFINITIONS</a:t>
            </a:r>
          </a:p>
        </p:txBody>
      </p:sp>
      <p:grpSp>
        <p:nvGrpSpPr>
          <p:cNvPr name="Group 3" id="3"/>
          <p:cNvGrpSpPr/>
          <p:nvPr/>
        </p:nvGrpSpPr>
        <p:grpSpPr>
          <a:xfrm rot="0">
            <a:off x="1390722" y="3102810"/>
            <a:ext cx="7362681" cy="4421131"/>
            <a:chOff x="0" y="0"/>
            <a:chExt cx="1939142" cy="1164413"/>
          </a:xfrm>
        </p:grpSpPr>
        <p:sp>
          <p:nvSpPr>
            <p:cNvPr name="Freeform 4" id="4"/>
            <p:cNvSpPr/>
            <p:nvPr/>
          </p:nvSpPr>
          <p:spPr>
            <a:xfrm flipH="false" flipV="false" rot="0">
              <a:off x="0" y="0"/>
              <a:ext cx="1939142" cy="1164413"/>
            </a:xfrm>
            <a:custGeom>
              <a:avLst/>
              <a:gdLst/>
              <a:ahLst/>
              <a:cxnLst/>
              <a:rect r="r" b="b" t="t" l="l"/>
              <a:pathLst>
                <a:path h="1164413" w="1939142">
                  <a:moveTo>
                    <a:pt x="53627" y="0"/>
                  </a:moveTo>
                  <a:lnTo>
                    <a:pt x="1885515" y="0"/>
                  </a:lnTo>
                  <a:cubicBezTo>
                    <a:pt x="1915133" y="0"/>
                    <a:pt x="1939142" y="24010"/>
                    <a:pt x="1939142" y="53627"/>
                  </a:cubicBezTo>
                  <a:lnTo>
                    <a:pt x="1939142" y="1110786"/>
                  </a:lnTo>
                  <a:cubicBezTo>
                    <a:pt x="1939142" y="1140403"/>
                    <a:pt x="1915133" y="1164413"/>
                    <a:pt x="1885515" y="1164413"/>
                  </a:cubicBezTo>
                  <a:lnTo>
                    <a:pt x="53627" y="1164413"/>
                  </a:lnTo>
                  <a:cubicBezTo>
                    <a:pt x="39404" y="1164413"/>
                    <a:pt x="25764" y="1158763"/>
                    <a:pt x="15707" y="1148706"/>
                  </a:cubicBezTo>
                  <a:cubicBezTo>
                    <a:pt x="5650" y="1138649"/>
                    <a:pt x="0" y="1125009"/>
                    <a:pt x="0" y="1110786"/>
                  </a:cubicBezTo>
                  <a:lnTo>
                    <a:pt x="0" y="53627"/>
                  </a:lnTo>
                  <a:cubicBezTo>
                    <a:pt x="0" y="39404"/>
                    <a:pt x="5650" y="25764"/>
                    <a:pt x="15707" y="15707"/>
                  </a:cubicBezTo>
                  <a:cubicBezTo>
                    <a:pt x="25764" y="5650"/>
                    <a:pt x="39404" y="0"/>
                    <a:pt x="53627" y="0"/>
                  </a:cubicBezTo>
                  <a:close/>
                </a:path>
              </a:pathLst>
            </a:custGeom>
            <a:solidFill>
              <a:srgbClr val="E9C7C6"/>
            </a:solidFill>
          </p:spPr>
        </p:sp>
        <p:sp>
          <p:nvSpPr>
            <p:cNvPr name="TextBox 5" id="5"/>
            <p:cNvSpPr txBox="true"/>
            <p:nvPr/>
          </p:nvSpPr>
          <p:spPr>
            <a:xfrm>
              <a:off x="0" y="-38100"/>
              <a:ext cx="1939142" cy="1202513"/>
            </a:xfrm>
            <a:prstGeom prst="rect">
              <a:avLst/>
            </a:prstGeom>
          </p:spPr>
          <p:txBody>
            <a:bodyPr anchor="ctr" rtlCol="false" tIns="50800" lIns="50800" bIns="50800" rIns="50800"/>
            <a:lstStyle/>
            <a:p>
              <a:pPr algn="ctr">
                <a:lnSpc>
                  <a:spcPts val="2659"/>
                </a:lnSpc>
              </a:pPr>
            </a:p>
          </p:txBody>
        </p:sp>
      </p:grpSp>
      <p:sp>
        <p:nvSpPr>
          <p:cNvPr name="TextBox 6" id="6"/>
          <p:cNvSpPr txBox="true"/>
          <p:nvPr/>
        </p:nvSpPr>
        <p:spPr>
          <a:xfrm rot="0">
            <a:off x="2508477" y="4190066"/>
            <a:ext cx="5499127" cy="2159635"/>
          </a:xfrm>
          <a:prstGeom prst="rect">
            <a:avLst/>
          </a:prstGeom>
        </p:spPr>
        <p:txBody>
          <a:bodyPr anchor="t" rtlCol="false" tIns="0" lIns="0" bIns="0" rIns="0">
            <a:spAutoFit/>
          </a:bodyPr>
          <a:lstStyle/>
          <a:p>
            <a:pPr>
              <a:lnSpc>
                <a:spcPts val="4339"/>
              </a:lnSpc>
            </a:pPr>
            <a:r>
              <a:rPr lang="en-US" sz="3099">
                <a:solidFill>
                  <a:srgbClr val="000000"/>
                </a:solidFill>
                <a:latin typeface="Alatsi Bold"/>
              </a:rPr>
              <a:t>The law defines employees as employees, contractors, interns, visitors.</a:t>
            </a:r>
          </a:p>
          <a:p>
            <a:pPr>
              <a:lnSpc>
                <a:spcPts val="4339"/>
              </a:lnSpc>
            </a:pPr>
          </a:p>
        </p:txBody>
      </p:sp>
      <p:sp>
        <p:nvSpPr>
          <p:cNvPr name="TextBox 7" id="7"/>
          <p:cNvSpPr txBox="true"/>
          <p:nvPr/>
        </p:nvSpPr>
        <p:spPr>
          <a:xfrm rot="0">
            <a:off x="2479902" y="3496012"/>
            <a:ext cx="3878232" cy="679450"/>
          </a:xfrm>
          <a:prstGeom prst="rect">
            <a:avLst/>
          </a:prstGeom>
        </p:spPr>
        <p:txBody>
          <a:bodyPr anchor="t" rtlCol="false" tIns="0" lIns="0" bIns="0" rIns="0">
            <a:spAutoFit/>
          </a:bodyPr>
          <a:lstStyle/>
          <a:p>
            <a:pPr>
              <a:lnSpc>
                <a:spcPts val="5599"/>
              </a:lnSpc>
            </a:pPr>
            <a:r>
              <a:rPr lang="en-US" sz="3999">
                <a:solidFill>
                  <a:srgbClr val="000000"/>
                </a:solidFill>
                <a:latin typeface="Alatsi Bold"/>
              </a:rPr>
              <a:t>Employee</a:t>
            </a:r>
          </a:p>
        </p:txBody>
      </p:sp>
      <p:sp>
        <p:nvSpPr>
          <p:cNvPr name="Freeform 8" id="8"/>
          <p:cNvSpPr/>
          <p:nvPr/>
        </p:nvSpPr>
        <p:spPr>
          <a:xfrm flipH="false" flipV="false" rot="0">
            <a:off x="13417488" y="6142174"/>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9534597" y="3102810"/>
            <a:ext cx="7362681" cy="4421131"/>
            <a:chOff x="0" y="0"/>
            <a:chExt cx="1939142" cy="1164413"/>
          </a:xfrm>
        </p:grpSpPr>
        <p:sp>
          <p:nvSpPr>
            <p:cNvPr name="Freeform 10" id="10"/>
            <p:cNvSpPr/>
            <p:nvPr/>
          </p:nvSpPr>
          <p:spPr>
            <a:xfrm flipH="false" flipV="false" rot="0">
              <a:off x="0" y="0"/>
              <a:ext cx="1939142" cy="1164413"/>
            </a:xfrm>
            <a:custGeom>
              <a:avLst/>
              <a:gdLst/>
              <a:ahLst/>
              <a:cxnLst/>
              <a:rect r="r" b="b" t="t" l="l"/>
              <a:pathLst>
                <a:path h="1164413" w="1939142">
                  <a:moveTo>
                    <a:pt x="53627" y="0"/>
                  </a:moveTo>
                  <a:lnTo>
                    <a:pt x="1885515" y="0"/>
                  </a:lnTo>
                  <a:cubicBezTo>
                    <a:pt x="1915133" y="0"/>
                    <a:pt x="1939142" y="24010"/>
                    <a:pt x="1939142" y="53627"/>
                  </a:cubicBezTo>
                  <a:lnTo>
                    <a:pt x="1939142" y="1110786"/>
                  </a:lnTo>
                  <a:cubicBezTo>
                    <a:pt x="1939142" y="1140403"/>
                    <a:pt x="1915133" y="1164413"/>
                    <a:pt x="1885515" y="1164413"/>
                  </a:cubicBezTo>
                  <a:lnTo>
                    <a:pt x="53627" y="1164413"/>
                  </a:lnTo>
                  <a:cubicBezTo>
                    <a:pt x="39404" y="1164413"/>
                    <a:pt x="25764" y="1158763"/>
                    <a:pt x="15707" y="1148706"/>
                  </a:cubicBezTo>
                  <a:cubicBezTo>
                    <a:pt x="5650" y="1138649"/>
                    <a:pt x="0" y="1125009"/>
                    <a:pt x="0" y="1110786"/>
                  </a:cubicBezTo>
                  <a:lnTo>
                    <a:pt x="0" y="53627"/>
                  </a:lnTo>
                  <a:cubicBezTo>
                    <a:pt x="0" y="39404"/>
                    <a:pt x="5650" y="25764"/>
                    <a:pt x="15707" y="15707"/>
                  </a:cubicBezTo>
                  <a:cubicBezTo>
                    <a:pt x="25764" y="5650"/>
                    <a:pt x="39404" y="0"/>
                    <a:pt x="53627" y="0"/>
                  </a:cubicBezTo>
                  <a:close/>
                </a:path>
              </a:pathLst>
            </a:custGeom>
            <a:solidFill>
              <a:srgbClr val="E9C7C6"/>
            </a:solidFill>
          </p:spPr>
        </p:sp>
        <p:sp>
          <p:nvSpPr>
            <p:cNvPr name="TextBox 11" id="11"/>
            <p:cNvSpPr txBox="true"/>
            <p:nvPr/>
          </p:nvSpPr>
          <p:spPr>
            <a:xfrm>
              <a:off x="0" y="-38100"/>
              <a:ext cx="1939142" cy="1202513"/>
            </a:xfrm>
            <a:prstGeom prst="rect">
              <a:avLst/>
            </a:prstGeom>
          </p:spPr>
          <p:txBody>
            <a:bodyPr anchor="ctr" rtlCol="false" tIns="50800" lIns="50800" bIns="50800" rIns="50800"/>
            <a:lstStyle/>
            <a:p>
              <a:pPr algn="ctr">
                <a:lnSpc>
                  <a:spcPts val="2659"/>
                </a:lnSpc>
              </a:pPr>
            </a:p>
          </p:txBody>
        </p:sp>
      </p:grpSp>
      <p:sp>
        <p:nvSpPr>
          <p:cNvPr name="TextBox 12" id="12"/>
          <p:cNvSpPr txBox="true"/>
          <p:nvPr/>
        </p:nvSpPr>
        <p:spPr>
          <a:xfrm rot="0">
            <a:off x="10667924" y="4190066"/>
            <a:ext cx="5499127" cy="2702560"/>
          </a:xfrm>
          <a:prstGeom prst="rect">
            <a:avLst/>
          </a:prstGeom>
        </p:spPr>
        <p:txBody>
          <a:bodyPr anchor="t" rtlCol="false" tIns="0" lIns="0" bIns="0" rIns="0">
            <a:spAutoFit/>
          </a:bodyPr>
          <a:lstStyle/>
          <a:p>
            <a:pPr>
              <a:lnSpc>
                <a:spcPts val="4339"/>
              </a:lnSpc>
            </a:pPr>
            <a:r>
              <a:rPr lang="en-US" sz="3099">
                <a:solidFill>
                  <a:srgbClr val="000000"/>
                </a:solidFill>
                <a:latin typeface="Alatsi Bold"/>
              </a:rPr>
              <a:t>Any place visited by the employee during the course of employment will be considered as the workplace</a:t>
            </a:r>
          </a:p>
          <a:p>
            <a:pPr>
              <a:lnSpc>
                <a:spcPts val="4339"/>
              </a:lnSpc>
            </a:pPr>
          </a:p>
        </p:txBody>
      </p:sp>
      <p:sp>
        <p:nvSpPr>
          <p:cNvPr name="TextBox 13" id="13"/>
          <p:cNvSpPr txBox="true"/>
          <p:nvPr/>
        </p:nvSpPr>
        <p:spPr>
          <a:xfrm rot="0">
            <a:off x="10639349" y="3496012"/>
            <a:ext cx="3878232" cy="679450"/>
          </a:xfrm>
          <a:prstGeom prst="rect">
            <a:avLst/>
          </a:prstGeom>
        </p:spPr>
        <p:txBody>
          <a:bodyPr anchor="t" rtlCol="false" tIns="0" lIns="0" bIns="0" rIns="0">
            <a:spAutoFit/>
          </a:bodyPr>
          <a:lstStyle/>
          <a:p>
            <a:pPr>
              <a:lnSpc>
                <a:spcPts val="5599"/>
              </a:lnSpc>
            </a:pPr>
            <a:r>
              <a:rPr lang="en-US" sz="3999">
                <a:solidFill>
                  <a:srgbClr val="000000"/>
                </a:solidFill>
                <a:latin typeface="Alatsi Bold"/>
              </a:rPr>
              <a:t>Workplace</a:t>
            </a:r>
          </a:p>
        </p:txBody>
      </p:sp>
      <p:grpSp>
        <p:nvGrpSpPr>
          <p:cNvPr name="Group 14" id="14"/>
          <p:cNvGrpSpPr/>
          <p:nvPr/>
        </p:nvGrpSpPr>
        <p:grpSpPr>
          <a:xfrm rot="0">
            <a:off x="1739665" y="3615357"/>
            <a:ext cx="516960" cy="516960"/>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grpSp>
        <p:nvGrpSpPr>
          <p:cNvPr name="Group 17" id="17"/>
          <p:cNvGrpSpPr/>
          <p:nvPr/>
        </p:nvGrpSpPr>
        <p:grpSpPr>
          <a:xfrm rot="0">
            <a:off x="9944736" y="3615357"/>
            <a:ext cx="516960" cy="516960"/>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sp>
        <p:sp>
          <p:nvSpPr>
            <p:cNvPr name="TextBox 19" id="19"/>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sp>
        <p:nvSpPr>
          <p:cNvPr name="AutoShape 20" id="20"/>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21" id="21"/>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22" id="22"/>
          <p:cNvGrpSpPr/>
          <p:nvPr/>
        </p:nvGrpSpPr>
        <p:grpSpPr>
          <a:xfrm rot="0">
            <a:off x="15859155" y="0"/>
            <a:ext cx="1562612" cy="1673225"/>
            <a:chOff x="0" y="0"/>
            <a:chExt cx="2083482" cy="2230967"/>
          </a:xfrm>
        </p:grpSpPr>
        <p:grpSp>
          <p:nvGrpSpPr>
            <p:cNvPr name="Group 23" id="23"/>
            <p:cNvGrpSpPr/>
            <p:nvPr/>
          </p:nvGrpSpPr>
          <p:grpSpPr>
            <a:xfrm rot="0">
              <a:off x="75599" y="0"/>
              <a:ext cx="1932284" cy="2230967"/>
              <a:chOff x="0" y="0"/>
              <a:chExt cx="703982" cy="812800"/>
            </a:xfrm>
          </p:grpSpPr>
          <p:sp>
            <p:nvSpPr>
              <p:cNvPr name="Freeform 24" id="24"/>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25" id="25"/>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26" id="26"/>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7</a:t>
              </a:r>
            </a:p>
          </p:txBody>
        </p:sp>
      </p:grpSp>
      <p:sp>
        <p:nvSpPr>
          <p:cNvPr name="Freeform 27" id="27"/>
          <p:cNvSpPr/>
          <p:nvPr/>
        </p:nvSpPr>
        <p:spPr>
          <a:xfrm flipH="false" flipV="false" rot="0">
            <a:off x="-2243137"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grpSp>
        <p:nvGrpSpPr>
          <p:cNvPr name="Group 2" id="2"/>
          <p:cNvGrpSpPr/>
          <p:nvPr/>
        </p:nvGrpSpPr>
        <p:grpSpPr>
          <a:xfrm rot="0">
            <a:off x="627362" y="0"/>
            <a:ext cx="937061" cy="10287000"/>
            <a:chOff x="0" y="0"/>
            <a:chExt cx="246798" cy="2709333"/>
          </a:xfrm>
        </p:grpSpPr>
        <p:sp>
          <p:nvSpPr>
            <p:cNvPr name="Freeform 3" id="3"/>
            <p:cNvSpPr/>
            <p:nvPr/>
          </p:nvSpPr>
          <p:spPr>
            <a:xfrm flipH="false" flipV="false" rot="0">
              <a:off x="0" y="0"/>
              <a:ext cx="246798" cy="2709333"/>
            </a:xfrm>
            <a:custGeom>
              <a:avLst/>
              <a:gdLst/>
              <a:ahLst/>
              <a:cxnLst/>
              <a:rect r="r" b="b" t="t" l="l"/>
              <a:pathLst>
                <a:path h="2709333" w="246798">
                  <a:moveTo>
                    <a:pt x="0" y="0"/>
                  </a:moveTo>
                  <a:lnTo>
                    <a:pt x="246798" y="0"/>
                  </a:lnTo>
                  <a:lnTo>
                    <a:pt x="246798" y="2709333"/>
                  </a:lnTo>
                  <a:lnTo>
                    <a:pt x="0" y="2709333"/>
                  </a:lnTo>
                  <a:close/>
                </a:path>
              </a:pathLst>
            </a:custGeom>
            <a:solidFill>
              <a:srgbClr val="F6F3EB"/>
            </a:solidFill>
          </p:spPr>
        </p:sp>
        <p:sp>
          <p:nvSpPr>
            <p:cNvPr name="TextBox 4" id="4"/>
            <p:cNvSpPr txBox="true"/>
            <p:nvPr/>
          </p:nvSpPr>
          <p:spPr>
            <a:xfrm>
              <a:off x="0" y="-38100"/>
              <a:ext cx="246798" cy="2747433"/>
            </a:xfrm>
            <a:prstGeom prst="rect">
              <a:avLst/>
            </a:prstGeom>
          </p:spPr>
          <p:txBody>
            <a:bodyPr anchor="ctr" rtlCol="false" tIns="50800" lIns="50800" bIns="50800" rIns="50800"/>
            <a:lstStyle/>
            <a:p>
              <a:pPr algn="ctr">
                <a:lnSpc>
                  <a:spcPts val="2659"/>
                </a:lnSpc>
              </a:pPr>
            </a:p>
          </p:txBody>
        </p:sp>
      </p:grpSp>
      <p:sp>
        <p:nvSpPr>
          <p:cNvPr name="AutoShape 5" id="5"/>
          <p:cNvSpPr/>
          <p:nvPr/>
        </p:nvSpPr>
        <p:spPr>
          <a:xfrm flipH="true" flipV="true">
            <a:off x="1085850" y="7289441"/>
            <a:ext cx="5403" cy="2997456"/>
          </a:xfrm>
          <a:prstGeom prst="line">
            <a:avLst/>
          </a:prstGeom>
          <a:ln cap="flat" w="114300">
            <a:solidFill>
              <a:srgbClr val="9FC3D0"/>
            </a:solidFill>
            <a:prstDash val="solid"/>
            <a:headEnd type="none" len="sm" w="sm"/>
            <a:tailEnd type="none" len="sm" w="sm"/>
          </a:ln>
        </p:spPr>
      </p:sp>
      <p:sp>
        <p:nvSpPr>
          <p:cNvPr name="AutoShape 6" id="6"/>
          <p:cNvSpPr/>
          <p:nvPr/>
        </p:nvSpPr>
        <p:spPr>
          <a:xfrm flipH="true" flipV="true">
            <a:off x="1090490" y="-104525"/>
            <a:ext cx="5403" cy="2997456"/>
          </a:xfrm>
          <a:prstGeom prst="line">
            <a:avLst/>
          </a:prstGeom>
          <a:ln cap="flat" w="114300">
            <a:solidFill>
              <a:srgbClr val="9FC3D0"/>
            </a:solidFill>
            <a:prstDash val="solid"/>
            <a:headEnd type="none" len="sm" w="sm"/>
            <a:tailEnd type="none" len="sm" w="sm"/>
          </a:ln>
        </p:spPr>
      </p:sp>
      <p:grpSp>
        <p:nvGrpSpPr>
          <p:cNvPr name="Group 7" id="7"/>
          <p:cNvGrpSpPr/>
          <p:nvPr/>
        </p:nvGrpSpPr>
        <p:grpSpPr>
          <a:xfrm rot="0">
            <a:off x="15859155" y="0"/>
            <a:ext cx="1562612" cy="1673225"/>
            <a:chOff x="0" y="0"/>
            <a:chExt cx="2083482" cy="2230967"/>
          </a:xfrm>
        </p:grpSpPr>
        <p:grpSp>
          <p:nvGrpSpPr>
            <p:cNvPr name="Group 8" id="8"/>
            <p:cNvGrpSpPr/>
            <p:nvPr/>
          </p:nvGrpSpPr>
          <p:grpSpPr>
            <a:xfrm rot="0">
              <a:off x="75599" y="0"/>
              <a:ext cx="1932284" cy="2230967"/>
              <a:chOff x="0" y="0"/>
              <a:chExt cx="703982" cy="812800"/>
            </a:xfrm>
          </p:grpSpPr>
          <p:sp>
            <p:nvSpPr>
              <p:cNvPr name="Freeform 9" id="9"/>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10" id="10"/>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1" id="11"/>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8</a:t>
              </a:r>
            </a:p>
          </p:txBody>
        </p:sp>
      </p:grpSp>
      <p:sp>
        <p:nvSpPr>
          <p:cNvPr name="Freeform 12" id="12"/>
          <p:cNvSpPr/>
          <p:nvPr/>
        </p:nvSpPr>
        <p:spPr>
          <a:xfrm flipH="false" flipV="false" rot="0">
            <a:off x="9697545" y="8788169"/>
            <a:ext cx="7315200" cy="2477783"/>
          </a:xfrm>
          <a:custGeom>
            <a:avLst/>
            <a:gdLst/>
            <a:ahLst/>
            <a:cxnLst/>
            <a:rect r="r" b="b" t="t" l="l"/>
            <a:pathLst>
              <a:path h="2477783" w="7315200">
                <a:moveTo>
                  <a:pt x="0" y="0"/>
                </a:moveTo>
                <a:lnTo>
                  <a:pt x="7315200" y="0"/>
                </a:lnTo>
                <a:lnTo>
                  <a:pt x="7315200" y="2477784"/>
                </a:lnTo>
                <a:lnTo>
                  <a:pt x="0" y="247778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3" id="13"/>
          <p:cNvSpPr/>
          <p:nvPr/>
        </p:nvSpPr>
        <p:spPr>
          <a:xfrm flipH="false" flipV="false" rot="0">
            <a:off x="1564423" y="-1641171"/>
            <a:ext cx="7315200" cy="2477783"/>
          </a:xfrm>
          <a:custGeom>
            <a:avLst/>
            <a:gdLst/>
            <a:ahLst/>
            <a:cxnLst/>
            <a:rect r="r" b="b" t="t" l="l"/>
            <a:pathLst>
              <a:path h="2477783" w="7315200">
                <a:moveTo>
                  <a:pt x="0" y="0"/>
                </a:moveTo>
                <a:lnTo>
                  <a:pt x="7315200" y="0"/>
                </a:lnTo>
                <a:lnTo>
                  <a:pt x="7315200" y="2477784"/>
                </a:lnTo>
                <a:lnTo>
                  <a:pt x="0" y="247778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4" id="14"/>
          <p:cNvSpPr txBox="true"/>
          <p:nvPr/>
        </p:nvSpPr>
        <p:spPr>
          <a:xfrm rot="0">
            <a:off x="2428845" y="1366884"/>
            <a:ext cx="13430310" cy="1526047"/>
          </a:xfrm>
          <a:prstGeom prst="rect">
            <a:avLst/>
          </a:prstGeom>
        </p:spPr>
        <p:txBody>
          <a:bodyPr anchor="t" rtlCol="false" tIns="0" lIns="0" bIns="0" rIns="0">
            <a:spAutoFit/>
          </a:bodyPr>
          <a:lstStyle/>
          <a:p>
            <a:pPr algn="ctr">
              <a:lnSpc>
                <a:spcPts val="6175"/>
              </a:lnSpc>
            </a:pPr>
            <a:r>
              <a:rPr lang="en-US" sz="4410">
                <a:solidFill>
                  <a:srgbClr val="000000"/>
                </a:solidFill>
                <a:latin typeface="Alatsi Bold"/>
              </a:rPr>
              <a:t>TWO TYPES AND THREE FORMS OF SEXUAL HARASSMENT</a:t>
            </a:r>
          </a:p>
          <a:p>
            <a:pPr algn="ctr">
              <a:lnSpc>
                <a:spcPts val="6175"/>
              </a:lnSpc>
            </a:pPr>
          </a:p>
        </p:txBody>
      </p:sp>
      <p:sp>
        <p:nvSpPr>
          <p:cNvPr name="TextBox 15" id="15"/>
          <p:cNvSpPr txBox="true"/>
          <p:nvPr/>
        </p:nvSpPr>
        <p:spPr>
          <a:xfrm rot="0">
            <a:off x="2238137" y="3435856"/>
            <a:ext cx="13282973" cy="2380615"/>
          </a:xfrm>
          <a:prstGeom prst="rect">
            <a:avLst/>
          </a:prstGeom>
        </p:spPr>
        <p:txBody>
          <a:bodyPr anchor="t" rtlCol="false" tIns="0" lIns="0" bIns="0" rIns="0">
            <a:spAutoFit/>
          </a:bodyPr>
          <a:lstStyle/>
          <a:p>
            <a:pPr marL="734059" indent="-367030" lvl="1">
              <a:lnSpc>
                <a:spcPts val="4759"/>
              </a:lnSpc>
              <a:buFont typeface="Arial"/>
              <a:buChar char="•"/>
            </a:pPr>
            <a:r>
              <a:rPr lang="en-US" sz="3399">
                <a:solidFill>
                  <a:srgbClr val="000000"/>
                </a:solidFill>
                <a:latin typeface="Alatsi"/>
              </a:rPr>
              <a:t>Quid pro quo in Latin means something for something.It refers to an unhealthy exchange between the manager and a subordinate.</a:t>
            </a:r>
          </a:p>
          <a:p>
            <a:pPr marL="734059" indent="-367030" lvl="1">
              <a:lnSpc>
                <a:spcPts val="4759"/>
              </a:lnSpc>
              <a:buFont typeface="Arial"/>
              <a:buChar char="•"/>
            </a:pPr>
            <a:r>
              <a:rPr lang="en-US" sz="3399">
                <a:solidFill>
                  <a:srgbClr val="000000"/>
                </a:solidFill>
                <a:latin typeface="Alatsi"/>
              </a:rPr>
              <a:t>A hostile environment is one which creates an intimidating, offensive or disruptive environment for anyone in the team.</a:t>
            </a:r>
          </a:p>
        </p:txBody>
      </p:sp>
      <p:sp>
        <p:nvSpPr>
          <p:cNvPr name="TextBox 16" id="16"/>
          <p:cNvSpPr txBox="true"/>
          <p:nvPr/>
        </p:nvSpPr>
        <p:spPr>
          <a:xfrm rot="0">
            <a:off x="1085850" y="2518088"/>
            <a:ext cx="5916369" cy="673486"/>
          </a:xfrm>
          <a:prstGeom prst="rect">
            <a:avLst/>
          </a:prstGeom>
        </p:spPr>
        <p:txBody>
          <a:bodyPr anchor="t" rtlCol="false" tIns="0" lIns="0" bIns="0" rIns="0">
            <a:spAutoFit/>
          </a:bodyPr>
          <a:lstStyle/>
          <a:p>
            <a:pPr algn="ctr">
              <a:lnSpc>
                <a:spcPts val="5509"/>
              </a:lnSpc>
            </a:pPr>
            <a:r>
              <a:rPr lang="en-US" sz="3935">
                <a:solidFill>
                  <a:srgbClr val="000000"/>
                </a:solidFill>
                <a:latin typeface="Alatsi"/>
              </a:rPr>
              <a:t>Types  includes,</a:t>
            </a:r>
          </a:p>
        </p:txBody>
      </p:sp>
      <p:sp>
        <p:nvSpPr>
          <p:cNvPr name="TextBox 17" id="17"/>
          <p:cNvSpPr txBox="true"/>
          <p:nvPr/>
        </p:nvSpPr>
        <p:spPr>
          <a:xfrm rot="0">
            <a:off x="1095893" y="6054596"/>
            <a:ext cx="5916369" cy="673486"/>
          </a:xfrm>
          <a:prstGeom prst="rect">
            <a:avLst/>
          </a:prstGeom>
        </p:spPr>
        <p:txBody>
          <a:bodyPr anchor="t" rtlCol="false" tIns="0" lIns="0" bIns="0" rIns="0">
            <a:spAutoFit/>
          </a:bodyPr>
          <a:lstStyle/>
          <a:p>
            <a:pPr algn="ctr">
              <a:lnSpc>
                <a:spcPts val="5509"/>
              </a:lnSpc>
            </a:pPr>
            <a:r>
              <a:rPr lang="en-US" sz="3935">
                <a:solidFill>
                  <a:srgbClr val="000000"/>
                </a:solidFill>
                <a:latin typeface="Alatsi"/>
              </a:rPr>
              <a:t>Forms includes,</a:t>
            </a:r>
          </a:p>
        </p:txBody>
      </p:sp>
      <p:sp>
        <p:nvSpPr>
          <p:cNvPr name="TextBox 18" id="18"/>
          <p:cNvSpPr txBox="true"/>
          <p:nvPr/>
        </p:nvSpPr>
        <p:spPr>
          <a:xfrm rot="0">
            <a:off x="2428845" y="7007629"/>
            <a:ext cx="13282973" cy="1780540"/>
          </a:xfrm>
          <a:prstGeom prst="rect">
            <a:avLst/>
          </a:prstGeom>
        </p:spPr>
        <p:txBody>
          <a:bodyPr anchor="t" rtlCol="false" tIns="0" lIns="0" bIns="0" rIns="0">
            <a:spAutoFit/>
          </a:bodyPr>
          <a:lstStyle/>
          <a:p>
            <a:pPr marL="734059" indent="-367030" lvl="1">
              <a:lnSpc>
                <a:spcPts val="4759"/>
              </a:lnSpc>
              <a:buFont typeface="Arial"/>
              <a:buChar char="•"/>
            </a:pPr>
            <a:r>
              <a:rPr lang="en-US" sz="3399">
                <a:solidFill>
                  <a:srgbClr val="000000"/>
                </a:solidFill>
                <a:latin typeface="Alatsi"/>
              </a:rPr>
              <a:t>Physical</a:t>
            </a:r>
          </a:p>
          <a:p>
            <a:pPr marL="734059" indent="-367030" lvl="1">
              <a:lnSpc>
                <a:spcPts val="4759"/>
              </a:lnSpc>
              <a:buFont typeface="Arial"/>
              <a:buChar char="•"/>
            </a:pPr>
            <a:r>
              <a:rPr lang="en-US" sz="3399">
                <a:solidFill>
                  <a:srgbClr val="000000"/>
                </a:solidFill>
                <a:latin typeface="Alatsi"/>
              </a:rPr>
              <a:t>Verbal</a:t>
            </a:r>
          </a:p>
          <a:p>
            <a:pPr marL="734059" indent="-367030" lvl="1">
              <a:lnSpc>
                <a:spcPts val="4759"/>
              </a:lnSpc>
              <a:buFont typeface="Arial"/>
              <a:buChar char="•"/>
            </a:pPr>
            <a:r>
              <a:rPr lang="en-US" sz="3399">
                <a:solidFill>
                  <a:srgbClr val="000000"/>
                </a:solidFill>
                <a:latin typeface="Alatsi"/>
              </a:rPr>
              <a:t>Non Verbal</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grpSp>
        <p:nvGrpSpPr>
          <p:cNvPr name="Group 2" id="2"/>
          <p:cNvGrpSpPr/>
          <p:nvPr/>
        </p:nvGrpSpPr>
        <p:grpSpPr>
          <a:xfrm rot="0">
            <a:off x="1547891" y="1414745"/>
            <a:ext cx="516960" cy="516960"/>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sp>
        <p:sp>
          <p:nvSpPr>
            <p:cNvPr name="TextBox 4" id="4"/>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sp>
        <p:nvSpPr>
          <p:cNvPr name="TextBox 5" id="5"/>
          <p:cNvSpPr txBox="true"/>
          <p:nvPr/>
        </p:nvSpPr>
        <p:spPr>
          <a:xfrm rot="0">
            <a:off x="2304971" y="1290462"/>
            <a:ext cx="6509638" cy="689327"/>
          </a:xfrm>
          <a:prstGeom prst="rect">
            <a:avLst/>
          </a:prstGeom>
        </p:spPr>
        <p:txBody>
          <a:bodyPr anchor="t" rtlCol="false" tIns="0" lIns="0" bIns="0" rIns="0">
            <a:spAutoFit/>
          </a:bodyPr>
          <a:lstStyle/>
          <a:p>
            <a:pPr>
              <a:lnSpc>
                <a:spcPts val="5687"/>
              </a:lnSpc>
            </a:pPr>
            <a:r>
              <a:rPr lang="en-US" sz="4062">
                <a:solidFill>
                  <a:srgbClr val="000000"/>
                </a:solidFill>
                <a:latin typeface="Alatsi Bold"/>
              </a:rPr>
              <a:t>Consensual relationship </a:t>
            </a:r>
          </a:p>
        </p:txBody>
      </p:sp>
      <p:sp>
        <p:nvSpPr>
          <p:cNvPr name="TextBox 6" id="6"/>
          <p:cNvSpPr txBox="true"/>
          <p:nvPr/>
        </p:nvSpPr>
        <p:spPr>
          <a:xfrm rot="0">
            <a:off x="2304971" y="3628541"/>
            <a:ext cx="8713613" cy="1401826"/>
          </a:xfrm>
          <a:prstGeom prst="rect">
            <a:avLst/>
          </a:prstGeom>
        </p:spPr>
        <p:txBody>
          <a:bodyPr anchor="t" rtlCol="false" tIns="0" lIns="0" bIns="0" rIns="0">
            <a:spAutoFit/>
          </a:bodyPr>
          <a:lstStyle/>
          <a:p>
            <a:pPr>
              <a:lnSpc>
                <a:spcPts val="5683"/>
              </a:lnSpc>
            </a:pPr>
            <a:r>
              <a:rPr lang="en-US" sz="4059">
                <a:solidFill>
                  <a:srgbClr val="000000"/>
                </a:solidFill>
                <a:latin typeface="Alatsi Bold"/>
              </a:rPr>
              <a:t>What is NOT Sexual Harassment?</a:t>
            </a:r>
          </a:p>
          <a:p>
            <a:pPr>
              <a:lnSpc>
                <a:spcPts val="5683"/>
              </a:lnSpc>
            </a:pPr>
          </a:p>
        </p:txBody>
      </p:sp>
      <p:sp>
        <p:nvSpPr>
          <p:cNvPr name="Freeform 7" id="7"/>
          <p:cNvSpPr/>
          <p:nvPr/>
        </p:nvSpPr>
        <p:spPr>
          <a:xfrm flipH="false" flipV="false" rot="0">
            <a:off x="13764167" y="5827621"/>
            <a:ext cx="7315200" cy="2477783"/>
          </a:xfrm>
          <a:custGeom>
            <a:avLst/>
            <a:gdLst/>
            <a:ahLst/>
            <a:cxnLst/>
            <a:rect r="r" b="b" t="t" l="l"/>
            <a:pathLst>
              <a:path h="2477783" w="7315200">
                <a:moveTo>
                  <a:pt x="0" y="0"/>
                </a:moveTo>
                <a:lnTo>
                  <a:pt x="7315200" y="0"/>
                </a:lnTo>
                <a:lnTo>
                  <a:pt x="7315200" y="2477784"/>
                </a:lnTo>
                <a:lnTo>
                  <a:pt x="0" y="247778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8" id="8"/>
          <p:cNvSpPr txBox="true"/>
          <p:nvPr/>
        </p:nvSpPr>
        <p:spPr>
          <a:xfrm rot="0">
            <a:off x="1806371" y="4597061"/>
            <a:ext cx="13554205" cy="1353185"/>
          </a:xfrm>
          <a:prstGeom prst="rect">
            <a:avLst/>
          </a:prstGeom>
        </p:spPr>
        <p:txBody>
          <a:bodyPr anchor="t" rtlCol="false" tIns="0" lIns="0" bIns="0" rIns="0">
            <a:spAutoFit/>
          </a:bodyPr>
          <a:lstStyle/>
          <a:p>
            <a:pPr>
              <a:lnSpc>
                <a:spcPts val="3640"/>
              </a:lnSpc>
            </a:pPr>
            <a:r>
              <a:rPr lang="en-US" sz="2600">
                <a:solidFill>
                  <a:srgbClr val="000000"/>
                </a:solidFill>
                <a:latin typeface="Alatsi Bold"/>
              </a:rPr>
              <a:t>Discrimination based on gender, background, sexual orientation, offensive language, intimidation,yelling that are non-sexual in nature, bullying, probably.These are workplace harassment and needs to be reported to the head </a:t>
            </a:r>
          </a:p>
        </p:txBody>
      </p:sp>
      <p:grpSp>
        <p:nvGrpSpPr>
          <p:cNvPr name="Group 9" id="9"/>
          <p:cNvGrpSpPr/>
          <p:nvPr/>
        </p:nvGrpSpPr>
        <p:grpSpPr>
          <a:xfrm rot="0">
            <a:off x="1636292" y="3794351"/>
            <a:ext cx="516960" cy="516960"/>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sp>
        <p:nvSpPr>
          <p:cNvPr name="AutoShape 12" id="12"/>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13" id="13"/>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14" id="14"/>
          <p:cNvGrpSpPr/>
          <p:nvPr/>
        </p:nvGrpSpPr>
        <p:grpSpPr>
          <a:xfrm rot="0">
            <a:off x="15859155" y="0"/>
            <a:ext cx="1562612" cy="1673225"/>
            <a:chOff x="0" y="0"/>
            <a:chExt cx="2083482" cy="2230967"/>
          </a:xfrm>
        </p:grpSpPr>
        <p:grpSp>
          <p:nvGrpSpPr>
            <p:cNvPr name="Group 15" id="15"/>
            <p:cNvGrpSpPr/>
            <p:nvPr/>
          </p:nvGrpSpPr>
          <p:grpSpPr>
            <a:xfrm rot="0">
              <a:off x="75599" y="0"/>
              <a:ext cx="1932284" cy="2230967"/>
              <a:chOff x="0" y="0"/>
              <a:chExt cx="703982" cy="812800"/>
            </a:xfrm>
          </p:grpSpPr>
          <p:sp>
            <p:nvSpPr>
              <p:cNvPr name="Freeform 16" id="16"/>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17" id="17"/>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8" id="18"/>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9</a:t>
              </a:r>
            </a:p>
          </p:txBody>
        </p:sp>
      </p:grpSp>
      <p:sp>
        <p:nvSpPr>
          <p:cNvPr name="Freeform 19" id="19"/>
          <p:cNvSpPr/>
          <p:nvPr/>
        </p:nvSpPr>
        <p:spPr>
          <a:xfrm flipH="false" flipV="false" rot="0">
            <a:off x="-2628900" y="-1449083"/>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20" id="20"/>
          <p:cNvSpPr txBox="true"/>
          <p:nvPr/>
        </p:nvSpPr>
        <p:spPr>
          <a:xfrm rot="0">
            <a:off x="1806371" y="2041090"/>
            <a:ext cx="15325523" cy="1362736"/>
          </a:xfrm>
          <a:prstGeom prst="rect">
            <a:avLst/>
          </a:prstGeom>
        </p:spPr>
        <p:txBody>
          <a:bodyPr anchor="t" rtlCol="false" tIns="0" lIns="0" bIns="0" rIns="0">
            <a:spAutoFit/>
          </a:bodyPr>
          <a:lstStyle/>
          <a:p>
            <a:pPr>
              <a:lnSpc>
                <a:spcPts val="3634"/>
              </a:lnSpc>
            </a:pPr>
            <a:r>
              <a:rPr lang="en-US" sz="2595">
                <a:solidFill>
                  <a:srgbClr val="000000"/>
                </a:solidFill>
                <a:latin typeface="Alatsi"/>
              </a:rPr>
              <a:t>Office romance, even when consensual can result in workplace disputes and can result in a sexual harassment c</a:t>
            </a:r>
            <a:r>
              <a:rPr lang="en-US" sz="2595">
                <a:solidFill>
                  <a:srgbClr val="000000"/>
                </a:solidFill>
                <a:latin typeface="Alatsi"/>
              </a:rPr>
              <a:t>omplaint, especially if the relationship is between the manager and a subordinate.</a:t>
            </a:r>
          </a:p>
          <a:p>
            <a:pPr>
              <a:lnSpc>
                <a:spcPts val="3634"/>
              </a:lnSpc>
            </a:pPr>
            <a:r>
              <a:rPr lang="en-US" sz="2595">
                <a:solidFill>
                  <a:srgbClr val="000000"/>
                </a:solidFill>
                <a:latin typeface="Alatsi"/>
              </a:rPr>
              <a:t>Problems can occur across the three stages of relationship, namely proposal, relationship and breakup</a:t>
            </a:r>
          </a:p>
        </p:txBody>
      </p:sp>
      <p:sp>
        <p:nvSpPr>
          <p:cNvPr name="TextBox 21" id="21"/>
          <p:cNvSpPr txBox="true"/>
          <p:nvPr/>
        </p:nvSpPr>
        <p:spPr>
          <a:xfrm rot="0">
            <a:off x="2304971" y="6178846"/>
            <a:ext cx="8713613" cy="687451"/>
          </a:xfrm>
          <a:prstGeom prst="rect">
            <a:avLst/>
          </a:prstGeom>
        </p:spPr>
        <p:txBody>
          <a:bodyPr anchor="t" rtlCol="false" tIns="0" lIns="0" bIns="0" rIns="0">
            <a:spAutoFit/>
          </a:bodyPr>
          <a:lstStyle/>
          <a:p>
            <a:pPr>
              <a:lnSpc>
                <a:spcPts val="5683"/>
              </a:lnSpc>
            </a:pPr>
            <a:r>
              <a:rPr lang="en-US" sz="4059">
                <a:solidFill>
                  <a:srgbClr val="000000"/>
                </a:solidFill>
                <a:latin typeface="Alatsi Bold"/>
              </a:rPr>
              <a:t>Retaliation and Malicious complaints </a:t>
            </a:r>
          </a:p>
        </p:txBody>
      </p:sp>
      <p:grpSp>
        <p:nvGrpSpPr>
          <p:cNvPr name="Group 22" id="22"/>
          <p:cNvGrpSpPr/>
          <p:nvPr/>
        </p:nvGrpSpPr>
        <p:grpSpPr>
          <a:xfrm rot="0">
            <a:off x="1636292" y="6283621"/>
            <a:ext cx="582676" cy="582676"/>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sp>
        <p:sp>
          <p:nvSpPr>
            <p:cNvPr name="TextBox 24" id="24"/>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sp>
        <p:nvSpPr>
          <p:cNvPr name="TextBox 25" id="25"/>
          <p:cNvSpPr txBox="true"/>
          <p:nvPr/>
        </p:nvSpPr>
        <p:spPr>
          <a:xfrm rot="0">
            <a:off x="1806371" y="6980597"/>
            <a:ext cx="13554205" cy="1810385"/>
          </a:xfrm>
          <a:prstGeom prst="rect">
            <a:avLst/>
          </a:prstGeom>
        </p:spPr>
        <p:txBody>
          <a:bodyPr anchor="t" rtlCol="false" tIns="0" lIns="0" bIns="0" rIns="0">
            <a:spAutoFit/>
          </a:bodyPr>
          <a:lstStyle/>
          <a:p>
            <a:pPr>
              <a:lnSpc>
                <a:spcPts val="3640"/>
              </a:lnSpc>
            </a:pPr>
            <a:r>
              <a:rPr lang="en-US" sz="2600">
                <a:solidFill>
                  <a:srgbClr val="000000"/>
                </a:solidFill>
                <a:latin typeface="Alatsi Bold"/>
              </a:rPr>
              <a:t>Retaliation is a form of revenge or intimidating behavior towards the victim for filing a complaint of sexual harassment or on the witness for supporting the victim.Complaints motivated by malicious intent can include complaints raised intentionally knowing that it</a:t>
            </a:r>
          </a:p>
          <a:p>
            <a:pPr>
              <a:lnSpc>
                <a:spcPts val="3640"/>
              </a:lnSpc>
            </a:pPr>
            <a:r>
              <a:rPr lang="en-US" sz="2600">
                <a:solidFill>
                  <a:srgbClr val="000000"/>
                </a:solidFill>
                <a:latin typeface="Alatsi Bold"/>
              </a:rPr>
              <a:t>is false and witnesses intentionally providing false witnesses or evidences.</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417488" y="6142174"/>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3" id="3"/>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4" id="4"/>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5" id="5"/>
          <p:cNvGrpSpPr/>
          <p:nvPr/>
        </p:nvGrpSpPr>
        <p:grpSpPr>
          <a:xfrm rot="0">
            <a:off x="15859155" y="0"/>
            <a:ext cx="1562612" cy="1673225"/>
            <a:chOff x="0" y="0"/>
            <a:chExt cx="2083482" cy="2230967"/>
          </a:xfrm>
        </p:grpSpPr>
        <p:grpSp>
          <p:nvGrpSpPr>
            <p:cNvPr name="Group 6" id="6"/>
            <p:cNvGrpSpPr/>
            <p:nvPr/>
          </p:nvGrpSpPr>
          <p:grpSpPr>
            <a:xfrm rot="0">
              <a:off x="75599" y="0"/>
              <a:ext cx="1932284" cy="2230967"/>
              <a:chOff x="0" y="0"/>
              <a:chExt cx="703982" cy="812800"/>
            </a:xfrm>
          </p:grpSpPr>
          <p:sp>
            <p:nvSpPr>
              <p:cNvPr name="Freeform 7" id="7"/>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8" id="8"/>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9" id="9"/>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10</a:t>
              </a:r>
            </a:p>
          </p:txBody>
        </p:sp>
      </p:grpSp>
      <p:sp>
        <p:nvSpPr>
          <p:cNvPr name="Freeform 10" id="10"/>
          <p:cNvSpPr/>
          <p:nvPr/>
        </p:nvSpPr>
        <p:spPr>
          <a:xfrm flipH="false" flipV="false" rot="0">
            <a:off x="-2243137"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1" id="11"/>
          <p:cNvSpPr/>
          <p:nvPr/>
        </p:nvSpPr>
        <p:spPr>
          <a:xfrm flipH="false" flipV="false" rot="0">
            <a:off x="1028700" y="2624955"/>
            <a:ext cx="7555635" cy="5037090"/>
          </a:xfrm>
          <a:custGeom>
            <a:avLst/>
            <a:gdLst/>
            <a:ahLst/>
            <a:cxnLst/>
            <a:rect r="r" b="b" t="t" l="l"/>
            <a:pathLst>
              <a:path h="5037090" w="7555635">
                <a:moveTo>
                  <a:pt x="0" y="0"/>
                </a:moveTo>
                <a:lnTo>
                  <a:pt x="7555635" y="0"/>
                </a:lnTo>
                <a:lnTo>
                  <a:pt x="7555635" y="5037090"/>
                </a:lnTo>
                <a:lnTo>
                  <a:pt x="0" y="5037090"/>
                </a:lnTo>
                <a:lnTo>
                  <a:pt x="0" y="0"/>
                </a:lnTo>
                <a:close/>
              </a:path>
            </a:pathLst>
          </a:custGeom>
          <a:blipFill>
            <a:blip r:embed="rId4"/>
            <a:stretch>
              <a:fillRect l="0" t="0" r="0" b="0"/>
            </a:stretch>
          </a:blipFill>
        </p:spPr>
      </p:sp>
      <p:sp>
        <p:nvSpPr>
          <p:cNvPr name="TextBox 12" id="12"/>
          <p:cNvSpPr txBox="true"/>
          <p:nvPr/>
        </p:nvSpPr>
        <p:spPr>
          <a:xfrm rot="0">
            <a:off x="8165756" y="3391785"/>
            <a:ext cx="9605932" cy="2369389"/>
          </a:xfrm>
          <a:prstGeom prst="rect">
            <a:avLst/>
          </a:prstGeom>
        </p:spPr>
        <p:txBody>
          <a:bodyPr anchor="t" rtlCol="false" tIns="0" lIns="0" bIns="0" rIns="0">
            <a:spAutoFit/>
          </a:bodyPr>
          <a:lstStyle/>
          <a:p>
            <a:pPr algn="ctr">
              <a:lnSpc>
                <a:spcPts val="9564"/>
              </a:lnSpc>
            </a:pPr>
            <a:r>
              <a:rPr lang="en-US" sz="6831">
                <a:solidFill>
                  <a:srgbClr val="000000"/>
                </a:solidFill>
                <a:latin typeface="Alatsi Bold"/>
              </a:rPr>
              <a:t>MODULE 2</a:t>
            </a:r>
          </a:p>
          <a:p>
            <a:pPr algn="ctr">
              <a:lnSpc>
                <a:spcPts val="9564"/>
              </a:lnSpc>
            </a:pPr>
            <a:r>
              <a:rPr lang="en-US" sz="6831">
                <a:solidFill>
                  <a:srgbClr val="000000"/>
                </a:solidFill>
                <a:latin typeface="Alatsi Bold"/>
              </a:rPr>
              <a:t>REAL LIFE SCENARIOS </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AutoShape 2" id="2"/>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3" id="3"/>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4" id="4"/>
          <p:cNvGrpSpPr/>
          <p:nvPr/>
        </p:nvGrpSpPr>
        <p:grpSpPr>
          <a:xfrm rot="0">
            <a:off x="15859155" y="0"/>
            <a:ext cx="1562612" cy="1673225"/>
            <a:chOff x="0" y="0"/>
            <a:chExt cx="2083482" cy="2230967"/>
          </a:xfrm>
        </p:grpSpPr>
        <p:grpSp>
          <p:nvGrpSpPr>
            <p:cNvPr name="Group 5" id="5"/>
            <p:cNvGrpSpPr/>
            <p:nvPr/>
          </p:nvGrpSpPr>
          <p:grpSpPr>
            <a:xfrm rot="0">
              <a:off x="75599" y="0"/>
              <a:ext cx="1932284" cy="2230967"/>
              <a:chOff x="0" y="0"/>
              <a:chExt cx="703982" cy="812800"/>
            </a:xfrm>
          </p:grpSpPr>
          <p:sp>
            <p:nvSpPr>
              <p:cNvPr name="Freeform 6" id="6"/>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7" id="7"/>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8" id="8"/>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11</a:t>
              </a:r>
            </a:p>
          </p:txBody>
        </p:sp>
      </p:grpSp>
      <p:sp>
        <p:nvSpPr>
          <p:cNvPr name="Freeform 9" id="9"/>
          <p:cNvSpPr/>
          <p:nvPr/>
        </p:nvSpPr>
        <p:spPr>
          <a:xfrm flipH="false" flipV="false" rot="0">
            <a:off x="14982801"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0" id="10"/>
          <p:cNvSpPr/>
          <p:nvPr/>
        </p:nvSpPr>
        <p:spPr>
          <a:xfrm flipH="false" flipV="false" rot="0">
            <a:off x="-1648907"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1" id="11"/>
          <p:cNvSpPr txBox="true"/>
          <p:nvPr/>
        </p:nvSpPr>
        <p:spPr>
          <a:xfrm rot="0">
            <a:off x="939139" y="2411184"/>
            <a:ext cx="16320161" cy="3968465"/>
          </a:xfrm>
          <a:prstGeom prst="rect">
            <a:avLst/>
          </a:prstGeom>
        </p:spPr>
        <p:txBody>
          <a:bodyPr anchor="t" rtlCol="false" tIns="0" lIns="0" bIns="0" rIns="0">
            <a:spAutoFit/>
          </a:bodyPr>
          <a:lstStyle/>
          <a:p>
            <a:pPr>
              <a:lnSpc>
                <a:spcPts val="6323"/>
              </a:lnSpc>
            </a:pPr>
            <a:r>
              <a:rPr lang="en-US" sz="4516">
                <a:solidFill>
                  <a:srgbClr val="000000"/>
                </a:solidFill>
                <a:latin typeface="Alatsi"/>
              </a:rPr>
              <a:t>Let's take a look at three quick tips on how to say no to sexual harassment or how to stop being harassed if you're a victim.</a:t>
            </a:r>
          </a:p>
          <a:p>
            <a:pPr marL="975153" indent="-487576" lvl="1">
              <a:lnSpc>
                <a:spcPts val="6323"/>
              </a:lnSpc>
              <a:buFont typeface="Arial"/>
              <a:buChar char="•"/>
            </a:pPr>
            <a:r>
              <a:rPr lang="en-US" sz="4516">
                <a:solidFill>
                  <a:srgbClr val="000000"/>
                </a:solidFill>
                <a:latin typeface="Alatsi"/>
              </a:rPr>
              <a:t>Always speak up and confront the harasser.</a:t>
            </a:r>
          </a:p>
          <a:p>
            <a:pPr marL="975153" indent="-487576" lvl="1">
              <a:lnSpc>
                <a:spcPts val="6323"/>
              </a:lnSpc>
              <a:buFont typeface="Arial"/>
              <a:buChar char="•"/>
            </a:pPr>
            <a:r>
              <a:rPr lang="en-US" sz="4516">
                <a:solidFill>
                  <a:srgbClr val="000000"/>
                </a:solidFill>
                <a:latin typeface="Alatsi"/>
              </a:rPr>
              <a:t>start gathering evidences</a:t>
            </a:r>
          </a:p>
          <a:p>
            <a:pPr marL="975153" indent="-487576" lvl="1">
              <a:lnSpc>
                <a:spcPts val="6323"/>
              </a:lnSpc>
              <a:buFont typeface="Arial"/>
              <a:buChar char="•"/>
            </a:pPr>
            <a:r>
              <a:rPr lang="en-US" sz="4516">
                <a:solidFill>
                  <a:srgbClr val="000000"/>
                </a:solidFill>
                <a:latin typeface="Alatsi"/>
              </a:rPr>
              <a:t>If you don't have evidences report it</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AutoShape 2" id="2"/>
          <p:cNvSpPr/>
          <p:nvPr/>
        </p:nvSpPr>
        <p:spPr>
          <a:xfrm flipH="true" flipV="true">
            <a:off x="1085850" y="7289441"/>
            <a:ext cx="5403" cy="2997456"/>
          </a:xfrm>
          <a:prstGeom prst="line">
            <a:avLst/>
          </a:prstGeom>
          <a:ln cap="flat" w="114300">
            <a:solidFill>
              <a:srgbClr val="9FC3D0"/>
            </a:solidFill>
            <a:prstDash val="solid"/>
            <a:headEnd type="none" len="sm" w="sm"/>
            <a:tailEnd type="none" len="sm" w="sm"/>
          </a:ln>
        </p:spPr>
      </p:sp>
      <p:sp>
        <p:nvSpPr>
          <p:cNvPr name="AutoShape 3" id="3"/>
          <p:cNvSpPr/>
          <p:nvPr/>
        </p:nvSpPr>
        <p:spPr>
          <a:xfrm flipH="true" flipV="true">
            <a:off x="1090490" y="-104525"/>
            <a:ext cx="5403" cy="2997456"/>
          </a:xfrm>
          <a:prstGeom prst="line">
            <a:avLst/>
          </a:prstGeom>
          <a:ln cap="flat" w="114300">
            <a:solidFill>
              <a:srgbClr val="9FC3D0"/>
            </a:solidFill>
            <a:prstDash val="solid"/>
            <a:headEnd type="none" len="sm" w="sm"/>
            <a:tailEnd type="none" len="sm" w="sm"/>
          </a:ln>
        </p:spPr>
      </p:sp>
      <p:grpSp>
        <p:nvGrpSpPr>
          <p:cNvPr name="Group 4" id="4"/>
          <p:cNvGrpSpPr/>
          <p:nvPr/>
        </p:nvGrpSpPr>
        <p:grpSpPr>
          <a:xfrm rot="0">
            <a:off x="15859155" y="0"/>
            <a:ext cx="1562612" cy="1673225"/>
            <a:chOff x="0" y="0"/>
            <a:chExt cx="2083482" cy="2230967"/>
          </a:xfrm>
        </p:grpSpPr>
        <p:grpSp>
          <p:nvGrpSpPr>
            <p:cNvPr name="Group 5" id="5"/>
            <p:cNvGrpSpPr/>
            <p:nvPr/>
          </p:nvGrpSpPr>
          <p:grpSpPr>
            <a:xfrm rot="0">
              <a:off x="75599" y="0"/>
              <a:ext cx="1932284" cy="2230967"/>
              <a:chOff x="0" y="0"/>
              <a:chExt cx="703982" cy="812800"/>
            </a:xfrm>
          </p:grpSpPr>
          <p:sp>
            <p:nvSpPr>
              <p:cNvPr name="Freeform 6" id="6"/>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7" id="7"/>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8" id="8"/>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12</a:t>
              </a:r>
            </a:p>
          </p:txBody>
        </p:sp>
      </p:grpSp>
      <p:sp>
        <p:nvSpPr>
          <p:cNvPr name="Freeform 9" id="9"/>
          <p:cNvSpPr/>
          <p:nvPr/>
        </p:nvSpPr>
        <p:spPr>
          <a:xfrm flipH="false" flipV="false" rot="0">
            <a:off x="1475832" y="-1449083"/>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0" id="10"/>
          <p:cNvSpPr/>
          <p:nvPr/>
        </p:nvSpPr>
        <p:spPr>
          <a:xfrm flipH="false" flipV="false" rot="0">
            <a:off x="10721225" y="8788169"/>
            <a:ext cx="7315200" cy="2477783"/>
          </a:xfrm>
          <a:custGeom>
            <a:avLst/>
            <a:gdLst/>
            <a:ahLst/>
            <a:cxnLst/>
            <a:rect r="r" b="b" t="t" l="l"/>
            <a:pathLst>
              <a:path h="2477783" w="7315200">
                <a:moveTo>
                  <a:pt x="0" y="0"/>
                </a:moveTo>
                <a:lnTo>
                  <a:pt x="7315200" y="0"/>
                </a:lnTo>
                <a:lnTo>
                  <a:pt x="7315200" y="2477784"/>
                </a:lnTo>
                <a:lnTo>
                  <a:pt x="0" y="247778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1" id="11"/>
          <p:cNvSpPr txBox="true"/>
          <p:nvPr/>
        </p:nvSpPr>
        <p:spPr>
          <a:xfrm rot="0">
            <a:off x="1498766" y="2835781"/>
            <a:ext cx="15290467" cy="6381367"/>
          </a:xfrm>
          <a:prstGeom prst="rect">
            <a:avLst/>
          </a:prstGeom>
        </p:spPr>
        <p:txBody>
          <a:bodyPr anchor="t" rtlCol="false" tIns="0" lIns="0" bIns="0" rIns="0">
            <a:spAutoFit/>
          </a:bodyPr>
          <a:lstStyle/>
          <a:p>
            <a:pPr>
              <a:lnSpc>
                <a:spcPts val="4221"/>
              </a:lnSpc>
            </a:pPr>
            <a:r>
              <a:rPr lang="en-US" sz="3015">
                <a:solidFill>
                  <a:srgbClr val="000000"/>
                </a:solidFill>
                <a:latin typeface="Alatsi"/>
              </a:rPr>
              <a:t>Varun is Tina’s supervisor. He often tries to touch her on one or the other pretext. Tina is very uncomfortable with his behaviour. Her colleagues at the workplace ridicule Tina and mock her for the ‘special treatment’ by her supervisor. They often gossip about her and Varun. Which of the following is most appropriate?</a:t>
            </a:r>
          </a:p>
          <a:p>
            <a:pPr>
              <a:lnSpc>
                <a:spcPts val="4221"/>
              </a:lnSpc>
            </a:pPr>
          </a:p>
          <a:p>
            <a:pPr>
              <a:lnSpc>
                <a:spcPts val="4221"/>
              </a:lnSpc>
            </a:pPr>
            <a:r>
              <a:rPr lang="en-US" sz="3015">
                <a:solidFill>
                  <a:srgbClr val="000000"/>
                </a:solidFill>
                <a:latin typeface="Alatsi"/>
              </a:rPr>
              <a:t>Which of the following is most appropriate?</a:t>
            </a:r>
          </a:p>
          <a:p>
            <a:pPr>
              <a:lnSpc>
                <a:spcPts val="4221"/>
              </a:lnSpc>
            </a:pPr>
          </a:p>
          <a:p>
            <a:pPr>
              <a:lnSpc>
                <a:spcPts val="4221"/>
              </a:lnSpc>
            </a:pPr>
            <a:r>
              <a:rPr lang="en-US" sz="3015">
                <a:solidFill>
                  <a:srgbClr val="000000"/>
                </a:solidFill>
                <a:latin typeface="Alatsi"/>
              </a:rPr>
              <a:t>1.</a:t>
            </a:r>
            <a:r>
              <a:rPr lang="en-US" sz="3015">
                <a:solidFill>
                  <a:srgbClr val="000000"/>
                </a:solidFill>
                <a:latin typeface="Alatsi"/>
              </a:rPr>
              <a:t>varuns behaivor can be termed quid pro quo</a:t>
            </a:r>
          </a:p>
          <a:p>
            <a:pPr>
              <a:lnSpc>
                <a:spcPts val="4221"/>
              </a:lnSpc>
            </a:pPr>
            <a:r>
              <a:rPr lang="en-US" sz="3015">
                <a:solidFill>
                  <a:srgbClr val="000000"/>
                </a:solidFill>
                <a:latin typeface="Alatsi"/>
              </a:rPr>
              <a:t>2.</a:t>
            </a:r>
            <a:r>
              <a:rPr lang="en-US" sz="3015">
                <a:solidFill>
                  <a:srgbClr val="000000"/>
                </a:solidFill>
                <a:latin typeface="Alatsi"/>
              </a:rPr>
              <a:t>varuns behavor is creating a hostile environment</a:t>
            </a:r>
          </a:p>
          <a:p>
            <a:pPr>
              <a:lnSpc>
                <a:spcPts val="4221"/>
              </a:lnSpc>
            </a:pPr>
          </a:p>
          <a:p>
            <a:pPr>
              <a:lnSpc>
                <a:spcPts val="4221"/>
              </a:lnSpc>
            </a:pPr>
            <a:r>
              <a:rPr lang="en-US" sz="3015">
                <a:solidFill>
                  <a:srgbClr val="000000"/>
                </a:solidFill>
                <a:latin typeface="Alatsi"/>
              </a:rPr>
              <a:t>Ans.2</a:t>
            </a:r>
          </a:p>
          <a:p>
            <a:pPr>
              <a:lnSpc>
                <a:spcPts val="4221"/>
              </a:lnSpc>
            </a:pPr>
          </a:p>
        </p:txBody>
      </p:sp>
      <p:sp>
        <p:nvSpPr>
          <p:cNvPr name="Freeform 12" id="12"/>
          <p:cNvSpPr/>
          <p:nvPr/>
        </p:nvSpPr>
        <p:spPr>
          <a:xfrm flipH="false" flipV="false" rot="0">
            <a:off x="10643957" y="4757705"/>
            <a:ext cx="5996504" cy="3367455"/>
          </a:xfrm>
          <a:custGeom>
            <a:avLst/>
            <a:gdLst/>
            <a:ahLst/>
            <a:cxnLst/>
            <a:rect r="r" b="b" t="t" l="l"/>
            <a:pathLst>
              <a:path h="3367455" w="5996504">
                <a:moveTo>
                  <a:pt x="0" y="0"/>
                </a:moveTo>
                <a:lnTo>
                  <a:pt x="5996504" y="0"/>
                </a:lnTo>
                <a:lnTo>
                  <a:pt x="5996504" y="3367455"/>
                </a:lnTo>
                <a:lnTo>
                  <a:pt x="0" y="3367455"/>
                </a:lnTo>
                <a:lnTo>
                  <a:pt x="0" y="0"/>
                </a:lnTo>
                <a:close/>
              </a:path>
            </a:pathLst>
          </a:custGeom>
          <a:blipFill>
            <a:blip r:embed="rId4"/>
            <a:stretch>
              <a:fillRect l="0" t="0" r="0" b="0"/>
            </a:stretch>
          </a:blipFill>
        </p:spPr>
      </p:sp>
      <p:sp>
        <p:nvSpPr>
          <p:cNvPr name="TextBox 13" id="13"/>
          <p:cNvSpPr txBox="true"/>
          <p:nvPr/>
        </p:nvSpPr>
        <p:spPr>
          <a:xfrm rot="0">
            <a:off x="3611630" y="1013342"/>
            <a:ext cx="10767195" cy="1186417"/>
          </a:xfrm>
          <a:prstGeom prst="rect">
            <a:avLst/>
          </a:prstGeom>
        </p:spPr>
        <p:txBody>
          <a:bodyPr anchor="t" rtlCol="false" tIns="0" lIns="0" bIns="0" rIns="0">
            <a:spAutoFit/>
          </a:bodyPr>
          <a:lstStyle/>
          <a:p>
            <a:pPr algn="ctr">
              <a:lnSpc>
                <a:spcPts val="9721"/>
              </a:lnSpc>
            </a:pPr>
            <a:r>
              <a:rPr lang="en-US" sz="6943">
                <a:solidFill>
                  <a:srgbClr val="000000"/>
                </a:solidFill>
                <a:latin typeface="Alatsi Bold"/>
              </a:rPr>
              <a:t>QUESTION 1</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grpSp>
        <p:nvGrpSpPr>
          <p:cNvPr name="Group 2" id="2"/>
          <p:cNvGrpSpPr/>
          <p:nvPr/>
        </p:nvGrpSpPr>
        <p:grpSpPr>
          <a:xfrm rot="0">
            <a:off x="627362" y="0"/>
            <a:ext cx="937061" cy="10287000"/>
            <a:chOff x="0" y="0"/>
            <a:chExt cx="246798" cy="2709333"/>
          </a:xfrm>
        </p:grpSpPr>
        <p:sp>
          <p:nvSpPr>
            <p:cNvPr name="Freeform 3" id="3"/>
            <p:cNvSpPr/>
            <p:nvPr/>
          </p:nvSpPr>
          <p:spPr>
            <a:xfrm flipH="false" flipV="false" rot="0">
              <a:off x="0" y="0"/>
              <a:ext cx="246798" cy="2709333"/>
            </a:xfrm>
            <a:custGeom>
              <a:avLst/>
              <a:gdLst/>
              <a:ahLst/>
              <a:cxnLst/>
              <a:rect r="r" b="b" t="t" l="l"/>
              <a:pathLst>
                <a:path h="2709333" w="246798">
                  <a:moveTo>
                    <a:pt x="0" y="0"/>
                  </a:moveTo>
                  <a:lnTo>
                    <a:pt x="246798" y="0"/>
                  </a:lnTo>
                  <a:lnTo>
                    <a:pt x="246798" y="2709333"/>
                  </a:lnTo>
                  <a:lnTo>
                    <a:pt x="0" y="2709333"/>
                  </a:lnTo>
                  <a:close/>
                </a:path>
              </a:pathLst>
            </a:custGeom>
            <a:solidFill>
              <a:srgbClr val="F6F3EB"/>
            </a:solidFill>
          </p:spPr>
        </p:sp>
        <p:sp>
          <p:nvSpPr>
            <p:cNvPr name="TextBox 4" id="4"/>
            <p:cNvSpPr txBox="true"/>
            <p:nvPr/>
          </p:nvSpPr>
          <p:spPr>
            <a:xfrm>
              <a:off x="0" y="-38100"/>
              <a:ext cx="246798" cy="2747433"/>
            </a:xfrm>
            <a:prstGeom prst="rect">
              <a:avLst/>
            </a:prstGeom>
          </p:spPr>
          <p:txBody>
            <a:bodyPr anchor="ctr" rtlCol="false" tIns="50800" lIns="50800" bIns="50800" rIns="50800"/>
            <a:lstStyle/>
            <a:p>
              <a:pPr algn="ctr">
                <a:lnSpc>
                  <a:spcPts val="2659"/>
                </a:lnSpc>
              </a:pPr>
            </a:p>
          </p:txBody>
        </p:sp>
      </p:grpSp>
      <p:sp>
        <p:nvSpPr>
          <p:cNvPr name="TextBox 5" id="5"/>
          <p:cNvSpPr txBox="true"/>
          <p:nvPr/>
        </p:nvSpPr>
        <p:spPr>
          <a:xfrm rot="0">
            <a:off x="2553980" y="866775"/>
            <a:ext cx="13180039" cy="1450976"/>
          </a:xfrm>
          <a:prstGeom prst="rect">
            <a:avLst/>
          </a:prstGeom>
        </p:spPr>
        <p:txBody>
          <a:bodyPr anchor="t" rtlCol="false" tIns="0" lIns="0" bIns="0" rIns="0">
            <a:spAutoFit/>
          </a:bodyPr>
          <a:lstStyle/>
          <a:p>
            <a:pPr algn="ctr">
              <a:lnSpc>
                <a:spcPts val="11899"/>
              </a:lnSpc>
            </a:pPr>
            <a:r>
              <a:rPr lang="en-US" sz="8499">
                <a:solidFill>
                  <a:srgbClr val="000000"/>
                </a:solidFill>
                <a:latin typeface="Alatsi Bold"/>
              </a:rPr>
              <a:t>QUESTION 2</a:t>
            </a:r>
          </a:p>
        </p:txBody>
      </p:sp>
      <p:sp>
        <p:nvSpPr>
          <p:cNvPr name="AutoShape 6" id="6"/>
          <p:cNvSpPr/>
          <p:nvPr/>
        </p:nvSpPr>
        <p:spPr>
          <a:xfrm flipH="true" flipV="true">
            <a:off x="1085850" y="7289441"/>
            <a:ext cx="5403" cy="2997456"/>
          </a:xfrm>
          <a:prstGeom prst="line">
            <a:avLst/>
          </a:prstGeom>
          <a:ln cap="flat" w="114300">
            <a:solidFill>
              <a:srgbClr val="9FC3D0"/>
            </a:solidFill>
            <a:prstDash val="solid"/>
            <a:headEnd type="none" len="sm" w="sm"/>
            <a:tailEnd type="none" len="sm" w="sm"/>
          </a:ln>
        </p:spPr>
      </p:sp>
      <p:sp>
        <p:nvSpPr>
          <p:cNvPr name="AutoShape 7" id="7"/>
          <p:cNvSpPr/>
          <p:nvPr/>
        </p:nvSpPr>
        <p:spPr>
          <a:xfrm flipH="true" flipV="true">
            <a:off x="1090490" y="-104525"/>
            <a:ext cx="5403" cy="2997456"/>
          </a:xfrm>
          <a:prstGeom prst="line">
            <a:avLst/>
          </a:prstGeom>
          <a:ln cap="flat" w="114300">
            <a:solidFill>
              <a:srgbClr val="9FC3D0"/>
            </a:solidFill>
            <a:prstDash val="solid"/>
            <a:headEnd type="none" len="sm" w="sm"/>
            <a:tailEnd type="none" len="sm" w="sm"/>
          </a:ln>
        </p:spPr>
      </p:sp>
      <p:grpSp>
        <p:nvGrpSpPr>
          <p:cNvPr name="Group 8" id="8"/>
          <p:cNvGrpSpPr/>
          <p:nvPr/>
        </p:nvGrpSpPr>
        <p:grpSpPr>
          <a:xfrm rot="0">
            <a:off x="15859155" y="0"/>
            <a:ext cx="1562612" cy="1673225"/>
            <a:chOff x="0" y="0"/>
            <a:chExt cx="2083482" cy="2230967"/>
          </a:xfrm>
        </p:grpSpPr>
        <p:grpSp>
          <p:nvGrpSpPr>
            <p:cNvPr name="Group 9" id="9"/>
            <p:cNvGrpSpPr/>
            <p:nvPr/>
          </p:nvGrpSpPr>
          <p:grpSpPr>
            <a:xfrm rot="0">
              <a:off x="75599" y="0"/>
              <a:ext cx="1932284" cy="2230967"/>
              <a:chOff x="0" y="0"/>
              <a:chExt cx="703982" cy="812800"/>
            </a:xfrm>
          </p:grpSpPr>
          <p:sp>
            <p:nvSpPr>
              <p:cNvPr name="Freeform 10" id="10"/>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11" id="11"/>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2" id="12"/>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13</a:t>
              </a:r>
            </a:p>
          </p:txBody>
        </p:sp>
      </p:grpSp>
      <p:sp>
        <p:nvSpPr>
          <p:cNvPr name="Freeform 13" id="13"/>
          <p:cNvSpPr/>
          <p:nvPr/>
        </p:nvSpPr>
        <p:spPr>
          <a:xfrm flipH="false" flipV="false" rot="0">
            <a:off x="1263762" y="-1458608"/>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4" id="14"/>
          <p:cNvSpPr/>
          <p:nvPr/>
        </p:nvSpPr>
        <p:spPr>
          <a:xfrm flipH="false" flipV="false" rot="0">
            <a:off x="11804788" y="9258300"/>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5" id="15"/>
          <p:cNvSpPr txBox="true"/>
          <p:nvPr/>
        </p:nvSpPr>
        <p:spPr>
          <a:xfrm rot="0">
            <a:off x="2553980" y="2835781"/>
            <a:ext cx="14086481" cy="6882674"/>
          </a:xfrm>
          <a:prstGeom prst="rect">
            <a:avLst/>
          </a:prstGeom>
        </p:spPr>
        <p:txBody>
          <a:bodyPr anchor="t" rtlCol="false" tIns="0" lIns="0" bIns="0" rIns="0">
            <a:spAutoFit/>
          </a:bodyPr>
          <a:lstStyle/>
          <a:p>
            <a:pPr>
              <a:lnSpc>
                <a:spcPts val="4188"/>
              </a:lnSpc>
            </a:pPr>
            <a:r>
              <a:rPr lang="en-US" sz="2991">
                <a:solidFill>
                  <a:srgbClr val="000000"/>
                </a:solidFill>
                <a:latin typeface="Alatsi"/>
              </a:rPr>
              <a:t>Arun is Meena’s manager. Arun has invited his whole team home for his child’s birthday party. During the party a team mate Vijay misbehaved with Meena. She was very upset with this and left for home soon after.</a:t>
            </a:r>
          </a:p>
          <a:p>
            <a:pPr>
              <a:lnSpc>
                <a:spcPts val="4188"/>
              </a:lnSpc>
            </a:pPr>
          </a:p>
          <a:p>
            <a:pPr>
              <a:lnSpc>
                <a:spcPts val="4188"/>
              </a:lnSpc>
            </a:pPr>
            <a:r>
              <a:rPr lang="en-US" sz="2991">
                <a:solidFill>
                  <a:srgbClr val="000000"/>
                </a:solidFill>
                <a:latin typeface="Alatsi"/>
              </a:rPr>
              <a:t>What should have been Meena’s response?</a:t>
            </a:r>
          </a:p>
          <a:p>
            <a:pPr>
              <a:lnSpc>
                <a:spcPts val="4188"/>
              </a:lnSpc>
            </a:pPr>
          </a:p>
          <a:p>
            <a:pPr>
              <a:lnSpc>
                <a:spcPts val="4188"/>
              </a:lnSpc>
            </a:pPr>
            <a:r>
              <a:rPr lang="en-US" sz="2991">
                <a:solidFill>
                  <a:srgbClr val="000000"/>
                </a:solidFill>
                <a:latin typeface="Alatsi"/>
              </a:rPr>
              <a:t>1.The </a:t>
            </a:r>
            <a:r>
              <a:rPr lang="en-US" sz="2991">
                <a:solidFill>
                  <a:srgbClr val="000000"/>
                </a:solidFill>
                <a:latin typeface="Alatsi"/>
              </a:rPr>
              <a:t>incident took place outside the office she thinks she cant report it</a:t>
            </a:r>
          </a:p>
          <a:p>
            <a:pPr>
              <a:lnSpc>
                <a:spcPts val="4188"/>
              </a:lnSpc>
            </a:pPr>
            <a:r>
              <a:rPr lang="en-US" sz="2991">
                <a:solidFill>
                  <a:srgbClr val="000000"/>
                </a:solidFill>
                <a:latin typeface="Alatsi"/>
              </a:rPr>
              <a:t>2.She </a:t>
            </a:r>
            <a:r>
              <a:rPr lang="en-US" sz="2991">
                <a:solidFill>
                  <a:srgbClr val="000000"/>
                </a:solidFill>
                <a:latin typeface="Alatsi"/>
              </a:rPr>
              <a:t>should confront and give vijay a strict warning. She can also lodge a complint in the iC</a:t>
            </a:r>
          </a:p>
          <a:p>
            <a:pPr>
              <a:lnSpc>
                <a:spcPts val="4188"/>
              </a:lnSpc>
            </a:pPr>
            <a:r>
              <a:rPr lang="en-US" sz="2991">
                <a:solidFill>
                  <a:srgbClr val="000000"/>
                </a:solidFill>
                <a:latin typeface="Alatsi"/>
              </a:rPr>
              <a:t>3.Means </a:t>
            </a:r>
            <a:r>
              <a:rPr lang="en-US" sz="2991">
                <a:solidFill>
                  <a:srgbClr val="000000"/>
                </a:solidFill>
                <a:latin typeface="Alatsi"/>
              </a:rPr>
              <a:t>feels embarrassed and feels she will loose job if she reports.</a:t>
            </a:r>
          </a:p>
          <a:p>
            <a:pPr>
              <a:lnSpc>
                <a:spcPts val="4188"/>
              </a:lnSpc>
            </a:pPr>
          </a:p>
          <a:p>
            <a:pPr>
              <a:lnSpc>
                <a:spcPts val="4188"/>
              </a:lnSpc>
            </a:pPr>
            <a:r>
              <a:rPr lang="en-US" sz="2991">
                <a:solidFill>
                  <a:srgbClr val="000000"/>
                </a:solidFill>
                <a:latin typeface="Alatsi"/>
              </a:rPr>
              <a:t>Ans .2</a:t>
            </a:r>
          </a:p>
          <a:p>
            <a:pPr>
              <a:lnSpc>
                <a:spcPts val="4188"/>
              </a:lnSpc>
            </a:pP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TextBox 2" id="2"/>
          <p:cNvSpPr txBox="true"/>
          <p:nvPr/>
        </p:nvSpPr>
        <p:spPr>
          <a:xfrm rot="0">
            <a:off x="1236347" y="866775"/>
            <a:ext cx="15815306" cy="1450976"/>
          </a:xfrm>
          <a:prstGeom prst="rect">
            <a:avLst/>
          </a:prstGeom>
        </p:spPr>
        <p:txBody>
          <a:bodyPr anchor="t" rtlCol="false" tIns="0" lIns="0" bIns="0" rIns="0">
            <a:spAutoFit/>
          </a:bodyPr>
          <a:lstStyle/>
          <a:p>
            <a:pPr algn="ctr">
              <a:lnSpc>
                <a:spcPts val="11899"/>
              </a:lnSpc>
            </a:pPr>
            <a:r>
              <a:rPr lang="en-US" sz="8499">
                <a:solidFill>
                  <a:srgbClr val="000000"/>
                </a:solidFill>
                <a:latin typeface="Alatsi Bold"/>
              </a:rPr>
              <a:t>QUESTION 3</a:t>
            </a:r>
          </a:p>
        </p:txBody>
      </p:sp>
      <p:sp>
        <p:nvSpPr>
          <p:cNvPr name="AutoShape 3" id="3"/>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4" id="4"/>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5" id="5"/>
          <p:cNvGrpSpPr/>
          <p:nvPr/>
        </p:nvGrpSpPr>
        <p:grpSpPr>
          <a:xfrm rot="0">
            <a:off x="15859155" y="0"/>
            <a:ext cx="1562612" cy="1673225"/>
            <a:chOff x="0" y="0"/>
            <a:chExt cx="2083482" cy="2230967"/>
          </a:xfrm>
        </p:grpSpPr>
        <p:grpSp>
          <p:nvGrpSpPr>
            <p:cNvPr name="Group 6" id="6"/>
            <p:cNvGrpSpPr/>
            <p:nvPr/>
          </p:nvGrpSpPr>
          <p:grpSpPr>
            <a:xfrm rot="0">
              <a:off x="75599" y="0"/>
              <a:ext cx="1932284" cy="2230967"/>
              <a:chOff x="0" y="0"/>
              <a:chExt cx="703982" cy="812800"/>
            </a:xfrm>
          </p:grpSpPr>
          <p:sp>
            <p:nvSpPr>
              <p:cNvPr name="Freeform 7" id="7"/>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8" id="8"/>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9" id="9"/>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14</a:t>
              </a:r>
            </a:p>
          </p:txBody>
        </p:sp>
      </p:grpSp>
      <p:sp>
        <p:nvSpPr>
          <p:cNvPr name="Freeform 10" id="10"/>
          <p:cNvSpPr/>
          <p:nvPr/>
        </p:nvSpPr>
        <p:spPr>
          <a:xfrm flipH="false" flipV="false" rot="0">
            <a:off x="-1145203"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1" id="11"/>
          <p:cNvSpPr/>
          <p:nvPr/>
        </p:nvSpPr>
        <p:spPr>
          <a:xfrm flipH="false" flipV="false" rot="0">
            <a:off x="14982801" y="5143500"/>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2512397" y="2514411"/>
            <a:ext cx="13565474" cy="6226371"/>
          </a:xfrm>
          <a:prstGeom prst="rect">
            <a:avLst/>
          </a:prstGeom>
        </p:spPr>
        <p:txBody>
          <a:bodyPr anchor="t" rtlCol="false" tIns="0" lIns="0" bIns="0" rIns="0">
            <a:spAutoFit/>
          </a:bodyPr>
          <a:lstStyle/>
          <a:p>
            <a:pPr>
              <a:lnSpc>
                <a:spcPts val="4500"/>
              </a:lnSpc>
            </a:pPr>
            <a:r>
              <a:rPr lang="en-US" sz="3214">
                <a:solidFill>
                  <a:srgbClr val="000000"/>
                </a:solidFill>
                <a:latin typeface="Alatsi"/>
              </a:rPr>
              <a:t>Anand, has recently hired a fresher Neena. Neena’s desk is next to Anand’s and she notices that his screen saver is a series of degrading images of women. Anand knows this makes Neena uncomfortable but refuses to change it.</a:t>
            </a:r>
          </a:p>
          <a:p>
            <a:pPr>
              <a:lnSpc>
                <a:spcPts val="4500"/>
              </a:lnSpc>
            </a:pPr>
          </a:p>
          <a:p>
            <a:pPr>
              <a:lnSpc>
                <a:spcPts val="4500"/>
              </a:lnSpc>
            </a:pPr>
            <a:r>
              <a:rPr lang="en-US" sz="3214">
                <a:solidFill>
                  <a:srgbClr val="000000"/>
                </a:solidFill>
                <a:latin typeface="Alatsi"/>
              </a:rPr>
              <a:t>This a case of:</a:t>
            </a:r>
          </a:p>
          <a:p>
            <a:pPr>
              <a:lnSpc>
                <a:spcPts val="4500"/>
              </a:lnSpc>
            </a:pPr>
            <a:r>
              <a:rPr lang="en-US" sz="3214">
                <a:solidFill>
                  <a:srgbClr val="000000"/>
                </a:solidFill>
                <a:latin typeface="Alatsi"/>
              </a:rPr>
              <a:t>1.Workplace </a:t>
            </a:r>
            <a:r>
              <a:rPr lang="en-US" sz="3214">
                <a:solidFill>
                  <a:srgbClr val="000000"/>
                </a:solidFill>
                <a:latin typeface="Alatsi"/>
              </a:rPr>
              <a:t>bullying</a:t>
            </a:r>
          </a:p>
          <a:p>
            <a:pPr>
              <a:lnSpc>
                <a:spcPts val="4500"/>
              </a:lnSpc>
            </a:pPr>
            <a:r>
              <a:rPr lang="en-US" sz="3214">
                <a:solidFill>
                  <a:srgbClr val="000000"/>
                </a:solidFill>
                <a:latin typeface="Alatsi"/>
              </a:rPr>
              <a:t>2.Non-verbal </a:t>
            </a:r>
            <a:r>
              <a:rPr lang="en-US" sz="3214">
                <a:solidFill>
                  <a:srgbClr val="000000"/>
                </a:solidFill>
                <a:latin typeface="Alatsi"/>
              </a:rPr>
              <a:t>Sexual Harassment</a:t>
            </a:r>
          </a:p>
          <a:p>
            <a:pPr>
              <a:lnSpc>
                <a:spcPts val="4500"/>
              </a:lnSpc>
            </a:pPr>
          </a:p>
          <a:p>
            <a:pPr>
              <a:lnSpc>
                <a:spcPts val="4500"/>
              </a:lnSpc>
            </a:pPr>
            <a:r>
              <a:rPr lang="en-US" sz="3214">
                <a:solidFill>
                  <a:srgbClr val="000000"/>
                </a:solidFill>
                <a:latin typeface="Alatsi"/>
              </a:rPr>
              <a:t>Ans. 2</a:t>
            </a:r>
          </a:p>
          <a:p>
            <a:pPr>
              <a:lnSpc>
                <a:spcPts val="4500"/>
              </a:lnSpc>
            </a:pPr>
          </a:p>
        </p:txBody>
      </p:sp>
      <p:sp>
        <p:nvSpPr>
          <p:cNvPr name="Freeform 13" id="13"/>
          <p:cNvSpPr/>
          <p:nvPr/>
        </p:nvSpPr>
        <p:spPr>
          <a:xfrm flipH="false" flipV="false" rot="0">
            <a:off x="8903487" y="4590638"/>
            <a:ext cx="6079314" cy="3583507"/>
          </a:xfrm>
          <a:custGeom>
            <a:avLst/>
            <a:gdLst/>
            <a:ahLst/>
            <a:cxnLst/>
            <a:rect r="r" b="b" t="t" l="l"/>
            <a:pathLst>
              <a:path h="3583507" w="6079314">
                <a:moveTo>
                  <a:pt x="0" y="0"/>
                </a:moveTo>
                <a:lnTo>
                  <a:pt x="6079314" y="0"/>
                </a:lnTo>
                <a:lnTo>
                  <a:pt x="6079314" y="3583507"/>
                </a:lnTo>
                <a:lnTo>
                  <a:pt x="0" y="3583507"/>
                </a:lnTo>
                <a:lnTo>
                  <a:pt x="0" y="0"/>
                </a:lnTo>
                <a:close/>
              </a:path>
            </a:pathLst>
          </a:custGeom>
          <a:blipFill>
            <a:blip r:embed="rId4"/>
            <a:stretch>
              <a:fillRect l="0" t="0" r="0" b="0"/>
            </a:stretch>
          </a:blipFill>
        </p:spPr>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AutoShape 2" id="2"/>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3" id="3"/>
          <p:cNvSpPr/>
          <p:nvPr/>
        </p:nvSpPr>
        <p:spPr>
          <a:xfrm>
            <a:off x="11430169" y="9061267"/>
            <a:ext cx="7105264" cy="19050"/>
          </a:xfrm>
          <a:prstGeom prst="line">
            <a:avLst/>
          </a:prstGeom>
          <a:ln cap="flat" w="114300">
            <a:solidFill>
              <a:srgbClr val="9FC3D0"/>
            </a:solidFill>
            <a:prstDash val="solid"/>
            <a:headEnd type="none" len="sm" w="sm"/>
            <a:tailEnd type="none" len="sm" w="sm"/>
          </a:ln>
        </p:spPr>
      </p:sp>
      <p:sp>
        <p:nvSpPr>
          <p:cNvPr name="Freeform 4" id="4"/>
          <p:cNvSpPr/>
          <p:nvPr/>
        </p:nvSpPr>
        <p:spPr>
          <a:xfrm flipH="false" flipV="false" rot="0">
            <a:off x="12982861" y="5945563"/>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5" id="5"/>
          <p:cNvGrpSpPr/>
          <p:nvPr/>
        </p:nvGrpSpPr>
        <p:grpSpPr>
          <a:xfrm rot="0">
            <a:off x="15859155" y="0"/>
            <a:ext cx="1562612" cy="1673225"/>
            <a:chOff x="0" y="0"/>
            <a:chExt cx="2083482" cy="2230967"/>
          </a:xfrm>
        </p:grpSpPr>
        <p:grpSp>
          <p:nvGrpSpPr>
            <p:cNvPr name="Group 6" id="6"/>
            <p:cNvGrpSpPr/>
            <p:nvPr/>
          </p:nvGrpSpPr>
          <p:grpSpPr>
            <a:xfrm rot="0">
              <a:off x="75599" y="0"/>
              <a:ext cx="1932284" cy="2230967"/>
              <a:chOff x="0" y="0"/>
              <a:chExt cx="703982" cy="812800"/>
            </a:xfrm>
          </p:grpSpPr>
          <p:sp>
            <p:nvSpPr>
              <p:cNvPr name="Freeform 7" id="7"/>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8" id="8"/>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9" id="9"/>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15</a:t>
              </a:r>
            </a:p>
          </p:txBody>
        </p:sp>
      </p:grpSp>
      <p:sp>
        <p:nvSpPr>
          <p:cNvPr name="TextBox 10" id="10"/>
          <p:cNvSpPr txBox="true"/>
          <p:nvPr/>
        </p:nvSpPr>
        <p:spPr>
          <a:xfrm rot="0">
            <a:off x="3679044" y="866775"/>
            <a:ext cx="10929913" cy="1450976"/>
          </a:xfrm>
          <a:prstGeom prst="rect">
            <a:avLst/>
          </a:prstGeom>
        </p:spPr>
        <p:txBody>
          <a:bodyPr anchor="t" rtlCol="false" tIns="0" lIns="0" bIns="0" rIns="0">
            <a:spAutoFit/>
          </a:bodyPr>
          <a:lstStyle/>
          <a:p>
            <a:pPr algn="ctr">
              <a:lnSpc>
                <a:spcPts val="11899"/>
              </a:lnSpc>
            </a:pPr>
            <a:r>
              <a:rPr lang="en-US" sz="8499">
                <a:solidFill>
                  <a:srgbClr val="000000"/>
                </a:solidFill>
                <a:latin typeface="Alatsi Bold"/>
              </a:rPr>
              <a:t>QUESTION 4</a:t>
            </a:r>
          </a:p>
        </p:txBody>
      </p:sp>
      <p:sp>
        <p:nvSpPr>
          <p:cNvPr name="Freeform 11" id="11"/>
          <p:cNvSpPr/>
          <p:nvPr/>
        </p:nvSpPr>
        <p:spPr>
          <a:xfrm flipH="false" flipV="false" rot="0">
            <a:off x="-3009325"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191167" y="2821150"/>
            <a:ext cx="16230600" cy="5689158"/>
          </a:xfrm>
          <a:prstGeom prst="rect">
            <a:avLst/>
          </a:prstGeom>
        </p:spPr>
        <p:txBody>
          <a:bodyPr anchor="t" rtlCol="false" tIns="0" lIns="0" bIns="0" rIns="0">
            <a:spAutoFit/>
          </a:bodyPr>
          <a:lstStyle/>
          <a:p>
            <a:pPr>
              <a:lnSpc>
                <a:spcPts val="4574"/>
              </a:lnSpc>
            </a:pPr>
            <a:r>
              <a:rPr lang="en-US" sz="3267">
                <a:solidFill>
                  <a:srgbClr val="000000"/>
                </a:solidFill>
                <a:latin typeface="Alatsi"/>
              </a:rPr>
              <a:t>Anna has been working as an analyst for three years at her company. At a recent work function her manager Jerry made inappropriate advances towards Anna which she discouraged. The next week Anna was called into a meeting with Jerry after hours and told that if she wasn’t ok with his behaviour she would never advance within the company. </a:t>
            </a:r>
          </a:p>
          <a:p>
            <a:pPr>
              <a:lnSpc>
                <a:spcPts val="4574"/>
              </a:lnSpc>
            </a:pPr>
          </a:p>
          <a:p>
            <a:pPr>
              <a:lnSpc>
                <a:spcPts val="4574"/>
              </a:lnSpc>
            </a:pPr>
            <a:r>
              <a:rPr lang="en-US" sz="3267">
                <a:solidFill>
                  <a:srgbClr val="000000"/>
                </a:solidFill>
                <a:latin typeface="Alatsi"/>
              </a:rPr>
              <a:t>Which of the following is most appropriate?</a:t>
            </a:r>
          </a:p>
          <a:p>
            <a:pPr>
              <a:lnSpc>
                <a:spcPts val="4574"/>
              </a:lnSpc>
            </a:pPr>
            <a:r>
              <a:rPr lang="en-US" sz="3267">
                <a:solidFill>
                  <a:srgbClr val="000000"/>
                </a:solidFill>
                <a:latin typeface="Alatsi"/>
              </a:rPr>
              <a:t>1.This </a:t>
            </a:r>
            <a:r>
              <a:rPr lang="en-US" sz="3267">
                <a:solidFill>
                  <a:srgbClr val="000000"/>
                </a:solidFill>
                <a:latin typeface="Alatsi"/>
              </a:rPr>
              <a:t>is a case of workplace bullying.</a:t>
            </a:r>
          </a:p>
          <a:p>
            <a:pPr>
              <a:lnSpc>
                <a:spcPts val="4574"/>
              </a:lnSpc>
            </a:pPr>
            <a:r>
              <a:rPr lang="en-US" sz="3267">
                <a:solidFill>
                  <a:srgbClr val="000000"/>
                </a:solidFill>
                <a:latin typeface="Alatsi"/>
              </a:rPr>
              <a:t>2.Jerry’s </a:t>
            </a:r>
            <a:r>
              <a:rPr lang="en-US" sz="3267">
                <a:solidFill>
                  <a:srgbClr val="000000"/>
                </a:solidFill>
                <a:latin typeface="Alatsi"/>
              </a:rPr>
              <a:t>behaviour can be termed as Quid Pro Quo sexual harassment.</a:t>
            </a:r>
          </a:p>
          <a:p>
            <a:pPr>
              <a:lnSpc>
                <a:spcPts val="4574"/>
              </a:lnSpc>
            </a:pPr>
          </a:p>
          <a:p>
            <a:pPr>
              <a:lnSpc>
                <a:spcPts val="4574"/>
              </a:lnSpc>
            </a:pPr>
            <a:r>
              <a:rPr lang="en-US" sz="3267">
                <a:solidFill>
                  <a:srgbClr val="000000"/>
                </a:solidFill>
                <a:latin typeface="Alatsi"/>
              </a:rPr>
              <a:t>Ans 2</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AutoShape 2" id="2"/>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3" id="3"/>
          <p:cNvSpPr/>
          <p:nvPr/>
        </p:nvSpPr>
        <p:spPr>
          <a:xfrm>
            <a:off x="11430169" y="9061267"/>
            <a:ext cx="7105264" cy="19050"/>
          </a:xfrm>
          <a:prstGeom prst="line">
            <a:avLst/>
          </a:prstGeom>
          <a:ln cap="flat" w="114300">
            <a:solidFill>
              <a:srgbClr val="9FC3D0"/>
            </a:solidFill>
            <a:prstDash val="solid"/>
            <a:headEnd type="none" len="sm" w="sm"/>
            <a:tailEnd type="none" len="sm" w="sm"/>
          </a:ln>
        </p:spPr>
      </p:sp>
      <p:sp>
        <p:nvSpPr>
          <p:cNvPr name="Freeform 4" id="4"/>
          <p:cNvSpPr/>
          <p:nvPr/>
        </p:nvSpPr>
        <p:spPr>
          <a:xfrm flipH="false" flipV="false" rot="0">
            <a:off x="12982861" y="5945563"/>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5" id="5"/>
          <p:cNvGrpSpPr/>
          <p:nvPr/>
        </p:nvGrpSpPr>
        <p:grpSpPr>
          <a:xfrm rot="0">
            <a:off x="15859155" y="0"/>
            <a:ext cx="1562612" cy="1673225"/>
            <a:chOff x="0" y="0"/>
            <a:chExt cx="2083482" cy="2230967"/>
          </a:xfrm>
        </p:grpSpPr>
        <p:grpSp>
          <p:nvGrpSpPr>
            <p:cNvPr name="Group 6" id="6"/>
            <p:cNvGrpSpPr/>
            <p:nvPr/>
          </p:nvGrpSpPr>
          <p:grpSpPr>
            <a:xfrm rot="0">
              <a:off x="75599" y="0"/>
              <a:ext cx="1932284" cy="2230967"/>
              <a:chOff x="0" y="0"/>
              <a:chExt cx="703982" cy="812800"/>
            </a:xfrm>
          </p:grpSpPr>
          <p:sp>
            <p:nvSpPr>
              <p:cNvPr name="Freeform 7" id="7"/>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8" id="8"/>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9" id="9"/>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16</a:t>
              </a:r>
            </a:p>
          </p:txBody>
        </p:sp>
      </p:grpSp>
      <p:sp>
        <p:nvSpPr>
          <p:cNvPr name="TextBox 10" id="10"/>
          <p:cNvSpPr txBox="true"/>
          <p:nvPr/>
        </p:nvSpPr>
        <p:spPr>
          <a:xfrm rot="0">
            <a:off x="3679044" y="866775"/>
            <a:ext cx="10929913" cy="1450976"/>
          </a:xfrm>
          <a:prstGeom prst="rect">
            <a:avLst/>
          </a:prstGeom>
        </p:spPr>
        <p:txBody>
          <a:bodyPr anchor="t" rtlCol="false" tIns="0" lIns="0" bIns="0" rIns="0">
            <a:spAutoFit/>
          </a:bodyPr>
          <a:lstStyle/>
          <a:p>
            <a:pPr algn="ctr">
              <a:lnSpc>
                <a:spcPts val="11899"/>
              </a:lnSpc>
            </a:pPr>
            <a:r>
              <a:rPr lang="en-US" sz="8499">
                <a:solidFill>
                  <a:srgbClr val="000000"/>
                </a:solidFill>
                <a:latin typeface="Alatsi Bold"/>
              </a:rPr>
              <a:t>QUESTION 5</a:t>
            </a:r>
          </a:p>
        </p:txBody>
      </p:sp>
      <p:sp>
        <p:nvSpPr>
          <p:cNvPr name="Freeform 11" id="11"/>
          <p:cNvSpPr/>
          <p:nvPr/>
        </p:nvSpPr>
        <p:spPr>
          <a:xfrm flipH="false" flipV="false" rot="0">
            <a:off x="-3009325"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192032" y="2610898"/>
            <a:ext cx="15903935" cy="6042923"/>
          </a:xfrm>
          <a:prstGeom prst="rect">
            <a:avLst/>
          </a:prstGeom>
        </p:spPr>
        <p:txBody>
          <a:bodyPr anchor="t" rtlCol="false" tIns="0" lIns="0" bIns="0" rIns="0">
            <a:spAutoFit/>
          </a:bodyPr>
          <a:lstStyle/>
          <a:p>
            <a:pPr>
              <a:lnSpc>
                <a:spcPts val="3975"/>
              </a:lnSpc>
            </a:pPr>
            <a:r>
              <a:rPr lang="en-US" sz="2839">
                <a:solidFill>
                  <a:srgbClr val="000000"/>
                </a:solidFill>
                <a:latin typeface="Alatsi"/>
              </a:rPr>
              <a:t>Sonia works as an associate in an organisation. During lunch, her co-workers often make</a:t>
            </a:r>
          </a:p>
          <a:p>
            <a:pPr>
              <a:lnSpc>
                <a:spcPts val="3975"/>
              </a:lnSpc>
            </a:pPr>
            <a:r>
              <a:rPr lang="en-US" sz="2839">
                <a:solidFill>
                  <a:srgbClr val="000000"/>
                </a:solidFill>
                <a:latin typeface="Alatsi"/>
              </a:rPr>
              <a:t>comments like “You are so fat, why do you even take your breakfast?”; “You are so tall, why do you have to wear high heels?”. All these make Sonia uncomfortable and distressed.</a:t>
            </a:r>
          </a:p>
          <a:p>
            <a:pPr>
              <a:lnSpc>
                <a:spcPts val="3975"/>
              </a:lnSpc>
            </a:pPr>
          </a:p>
          <a:p>
            <a:pPr>
              <a:lnSpc>
                <a:spcPts val="3975"/>
              </a:lnSpc>
            </a:pPr>
            <a:r>
              <a:rPr lang="en-US" sz="2839">
                <a:solidFill>
                  <a:srgbClr val="000000"/>
                </a:solidFill>
                <a:latin typeface="Alatsi"/>
              </a:rPr>
              <a:t>Which of the following is most appropriate?</a:t>
            </a:r>
          </a:p>
          <a:p>
            <a:pPr>
              <a:lnSpc>
                <a:spcPts val="3975"/>
              </a:lnSpc>
            </a:pPr>
            <a:r>
              <a:rPr lang="en-US" sz="2839">
                <a:solidFill>
                  <a:srgbClr val="000000"/>
                </a:solidFill>
                <a:latin typeface="Alatsi"/>
              </a:rPr>
              <a:t>1.Sonia’s </a:t>
            </a:r>
            <a:r>
              <a:rPr lang="en-US" sz="2839">
                <a:solidFill>
                  <a:srgbClr val="000000"/>
                </a:solidFill>
                <a:latin typeface="Alatsi"/>
              </a:rPr>
              <a:t>co-workers behaviour is a form of bullying and should be reported under workplace harassment.</a:t>
            </a:r>
          </a:p>
          <a:p>
            <a:pPr>
              <a:lnSpc>
                <a:spcPts val="3975"/>
              </a:lnSpc>
            </a:pPr>
            <a:r>
              <a:rPr lang="en-US" sz="2839">
                <a:solidFill>
                  <a:srgbClr val="000000"/>
                </a:solidFill>
                <a:latin typeface="Alatsi"/>
              </a:rPr>
              <a:t>2.Sonia’s </a:t>
            </a:r>
            <a:r>
              <a:rPr lang="en-US" sz="2839">
                <a:solidFill>
                  <a:srgbClr val="000000"/>
                </a:solidFill>
                <a:latin typeface="Alatsi"/>
              </a:rPr>
              <a:t>co-workers behaviour is a form of bullying and should be reported under sexual harassment.</a:t>
            </a:r>
          </a:p>
          <a:p>
            <a:pPr>
              <a:lnSpc>
                <a:spcPts val="3975"/>
              </a:lnSpc>
            </a:pPr>
          </a:p>
          <a:p>
            <a:pPr>
              <a:lnSpc>
                <a:spcPts val="3975"/>
              </a:lnSpc>
            </a:pPr>
            <a:r>
              <a:rPr lang="en-US" sz="2839">
                <a:solidFill>
                  <a:srgbClr val="000000"/>
                </a:solidFill>
                <a:latin typeface="Alatsi"/>
              </a:rPr>
              <a:t>Ans.1</a:t>
            </a:r>
          </a:p>
          <a:p>
            <a:pPr>
              <a:lnSpc>
                <a:spcPts val="3975"/>
              </a:lnSpc>
            </a:pPr>
          </a:p>
          <a:p>
            <a:pPr>
              <a:lnSpc>
                <a:spcPts val="3975"/>
              </a:lnSpc>
            </a:pP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AutoShape 2" id="2"/>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3" id="3"/>
          <p:cNvSpPr/>
          <p:nvPr/>
        </p:nvSpPr>
        <p:spPr>
          <a:xfrm>
            <a:off x="11430169" y="9061267"/>
            <a:ext cx="7105264" cy="19050"/>
          </a:xfrm>
          <a:prstGeom prst="line">
            <a:avLst/>
          </a:prstGeom>
          <a:ln cap="flat" w="114300">
            <a:solidFill>
              <a:srgbClr val="9FC3D0"/>
            </a:solidFill>
            <a:prstDash val="solid"/>
            <a:headEnd type="none" len="sm" w="sm"/>
            <a:tailEnd type="none" len="sm" w="sm"/>
          </a:ln>
        </p:spPr>
      </p:sp>
      <p:sp>
        <p:nvSpPr>
          <p:cNvPr name="Freeform 4" id="4"/>
          <p:cNvSpPr/>
          <p:nvPr/>
        </p:nvSpPr>
        <p:spPr>
          <a:xfrm flipH="false" flipV="false" rot="0">
            <a:off x="12982861" y="5945563"/>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5" id="5"/>
          <p:cNvGrpSpPr/>
          <p:nvPr/>
        </p:nvGrpSpPr>
        <p:grpSpPr>
          <a:xfrm rot="0">
            <a:off x="15859155" y="0"/>
            <a:ext cx="1562612" cy="1673225"/>
            <a:chOff x="0" y="0"/>
            <a:chExt cx="2083482" cy="2230967"/>
          </a:xfrm>
        </p:grpSpPr>
        <p:grpSp>
          <p:nvGrpSpPr>
            <p:cNvPr name="Group 6" id="6"/>
            <p:cNvGrpSpPr/>
            <p:nvPr/>
          </p:nvGrpSpPr>
          <p:grpSpPr>
            <a:xfrm rot="0">
              <a:off x="75599" y="0"/>
              <a:ext cx="1932284" cy="2230967"/>
              <a:chOff x="0" y="0"/>
              <a:chExt cx="703982" cy="812800"/>
            </a:xfrm>
          </p:grpSpPr>
          <p:sp>
            <p:nvSpPr>
              <p:cNvPr name="Freeform 7" id="7"/>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8" id="8"/>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9" id="9"/>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17</a:t>
              </a:r>
            </a:p>
          </p:txBody>
        </p:sp>
      </p:grpSp>
      <p:sp>
        <p:nvSpPr>
          <p:cNvPr name="TextBox 10" id="10"/>
          <p:cNvSpPr txBox="true"/>
          <p:nvPr/>
        </p:nvSpPr>
        <p:spPr>
          <a:xfrm rot="0">
            <a:off x="3679044" y="866775"/>
            <a:ext cx="10929913" cy="1450976"/>
          </a:xfrm>
          <a:prstGeom prst="rect">
            <a:avLst/>
          </a:prstGeom>
        </p:spPr>
        <p:txBody>
          <a:bodyPr anchor="t" rtlCol="false" tIns="0" lIns="0" bIns="0" rIns="0">
            <a:spAutoFit/>
          </a:bodyPr>
          <a:lstStyle/>
          <a:p>
            <a:pPr algn="ctr">
              <a:lnSpc>
                <a:spcPts val="11899"/>
              </a:lnSpc>
            </a:pPr>
            <a:r>
              <a:rPr lang="en-US" sz="8499">
                <a:solidFill>
                  <a:srgbClr val="000000"/>
                </a:solidFill>
                <a:latin typeface="Alatsi Bold"/>
              </a:rPr>
              <a:t>QUESTION 6</a:t>
            </a:r>
          </a:p>
        </p:txBody>
      </p:sp>
      <p:sp>
        <p:nvSpPr>
          <p:cNvPr name="Freeform 11" id="11"/>
          <p:cNvSpPr/>
          <p:nvPr/>
        </p:nvSpPr>
        <p:spPr>
          <a:xfrm flipH="false" flipV="false" rot="0">
            <a:off x="-3009325"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028700" y="2824759"/>
            <a:ext cx="15998934" cy="5467701"/>
          </a:xfrm>
          <a:prstGeom prst="rect">
            <a:avLst/>
          </a:prstGeom>
        </p:spPr>
        <p:txBody>
          <a:bodyPr anchor="t" rtlCol="false" tIns="0" lIns="0" bIns="0" rIns="0">
            <a:spAutoFit/>
          </a:bodyPr>
          <a:lstStyle/>
          <a:p>
            <a:pPr>
              <a:lnSpc>
                <a:spcPts val="3655"/>
              </a:lnSpc>
            </a:pPr>
            <a:r>
              <a:rPr lang="en-US" sz="2611">
                <a:solidFill>
                  <a:srgbClr val="000000"/>
                </a:solidFill>
                <a:latin typeface="Alatsi"/>
              </a:rPr>
              <a:t>Shekhar and Hema work together in a team. They dated for 3 months but decided that they wouldn’t take things any further after that. Hema has clearly told Shekhar that she can have a professional relationship and nothing more. Shekhar is devastated and determined to win her back. He started pressuring Hema to go out on another date even though she now has a partner. She has also noticed his car parked on the street outside her house and that he waits for her to go out to “bump” into her.</a:t>
            </a:r>
          </a:p>
          <a:p>
            <a:pPr>
              <a:lnSpc>
                <a:spcPts val="3655"/>
              </a:lnSpc>
            </a:pPr>
            <a:r>
              <a:rPr lang="en-US" sz="2611">
                <a:solidFill>
                  <a:srgbClr val="000000"/>
                </a:solidFill>
                <a:latin typeface="Alatsi"/>
              </a:rPr>
              <a:t>Which one of the following is most appropriate?</a:t>
            </a:r>
          </a:p>
          <a:p>
            <a:pPr>
              <a:lnSpc>
                <a:spcPts val="3655"/>
              </a:lnSpc>
            </a:pPr>
            <a:r>
              <a:rPr lang="en-US" sz="2611">
                <a:solidFill>
                  <a:srgbClr val="000000"/>
                </a:solidFill>
                <a:latin typeface="Alatsi"/>
              </a:rPr>
              <a:t>1.Shekhar’s </a:t>
            </a:r>
            <a:r>
              <a:rPr lang="en-US" sz="2611">
                <a:solidFill>
                  <a:srgbClr val="000000"/>
                </a:solidFill>
                <a:latin typeface="Alatsi"/>
              </a:rPr>
              <a:t>behaviour is inappropriate but as they were in a relationship earlier, it cannot be termed sexual harassment.</a:t>
            </a:r>
          </a:p>
          <a:p>
            <a:pPr>
              <a:lnSpc>
                <a:spcPts val="3655"/>
              </a:lnSpc>
            </a:pPr>
            <a:r>
              <a:rPr lang="en-US" sz="2611">
                <a:solidFill>
                  <a:srgbClr val="000000"/>
                </a:solidFill>
                <a:latin typeface="Alatsi"/>
              </a:rPr>
              <a:t>2.Shekhar's </a:t>
            </a:r>
            <a:r>
              <a:rPr lang="en-US" sz="2611">
                <a:solidFill>
                  <a:srgbClr val="000000"/>
                </a:solidFill>
                <a:latin typeface="Alatsi"/>
              </a:rPr>
              <a:t>behavior can be termed sexual harassment.</a:t>
            </a:r>
          </a:p>
          <a:p>
            <a:pPr>
              <a:lnSpc>
                <a:spcPts val="3655"/>
              </a:lnSpc>
            </a:pPr>
            <a:r>
              <a:rPr lang="en-US" sz="2611">
                <a:solidFill>
                  <a:srgbClr val="000000"/>
                </a:solidFill>
                <a:latin typeface="Alatsi"/>
              </a:rPr>
              <a:t>3.This </a:t>
            </a:r>
            <a:r>
              <a:rPr lang="en-US" sz="2611">
                <a:solidFill>
                  <a:srgbClr val="000000"/>
                </a:solidFill>
                <a:latin typeface="Alatsi"/>
              </a:rPr>
              <a:t>is extremely annoying behaviour but is not sexual harassment.</a:t>
            </a:r>
          </a:p>
          <a:p>
            <a:pPr>
              <a:lnSpc>
                <a:spcPts val="3655"/>
              </a:lnSpc>
            </a:pPr>
          </a:p>
          <a:p>
            <a:pPr>
              <a:lnSpc>
                <a:spcPts val="3655"/>
              </a:lnSpc>
            </a:pPr>
            <a:r>
              <a:rPr lang="en-US" sz="2611">
                <a:solidFill>
                  <a:srgbClr val="000000"/>
                </a:solidFill>
                <a:latin typeface="Alatsi"/>
              </a:rPr>
              <a:t>Ans .2</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AutoShape 2" id="2"/>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3" id="3"/>
          <p:cNvSpPr/>
          <p:nvPr/>
        </p:nvSpPr>
        <p:spPr>
          <a:xfrm>
            <a:off x="11430169" y="9061267"/>
            <a:ext cx="7105264" cy="19050"/>
          </a:xfrm>
          <a:prstGeom prst="line">
            <a:avLst/>
          </a:prstGeom>
          <a:ln cap="flat" w="114300">
            <a:solidFill>
              <a:srgbClr val="9FC3D0"/>
            </a:solidFill>
            <a:prstDash val="solid"/>
            <a:headEnd type="none" len="sm" w="sm"/>
            <a:tailEnd type="none" len="sm" w="sm"/>
          </a:ln>
        </p:spPr>
      </p:sp>
      <p:sp>
        <p:nvSpPr>
          <p:cNvPr name="Freeform 4" id="4"/>
          <p:cNvSpPr/>
          <p:nvPr/>
        </p:nvSpPr>
        <p:spPr>
          <a:xfrm flipH="false" flipV="false" rot="0">
            <a:off x="12982861" y="5945563"/>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5" id="5"/>
          <p:cNvGrpSpPr/>
          <p:nvPr/>
        </p:nvGrpSpPr>
        <p:grpSpPr>
          <a:xfrm rot="0">
            <a:off x="15859155" y="0"/>
            <a:ext cx="1562612" cy="1673225"/>
            <a:chOff x="0" y="0"/>
            <a:chExt cx="2083482" cy="2230967"/>
          </a:xfrm>
        </p:grpSpPr>
        <p:grpSp>
          <p:nvGrpSpPr>
            <p:cNvPr name="Group 6" id="6"/>
            <p:cNvGrpSpPr/>
            <p:nvPr/>
          </p:nvGrpSpPr>
          <p:grpSpPr>
            <a:xfrm rot="0">
              <a:off x="75599" y="0"/>
              <a:ext cx="1932284" cy="2230967"/>
              <a:chOff x="0" y="0"/>
              <a:chExt cx="703982" cy="812800"/>
            </a:xfrm>
          </p:grpSpPr>
          <p:sp>
            <p:nvSpPr>
              <p:cNvPr name="Freeform 7" id="7"/>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8" id="8"/>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9" id="9"/>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18</a:t>
              </a:r>
            </a:p>
          </p:txBody>
        </p:sp>
      </p:grpSp>
      <p:sp>
        <p:nvSpPr>
          <p:cNvPr name="TextBox 10" id="10"/>
          <p:cNvSpPr txBox="true"/>
          <p:nvPr/>
        </p:nvSpPr>
        <p:spPr>
          <a:xfrm rot="0">
            <a:off x="3679044" y="866775"/>
            <a:ext cx="10929913" cy="1450976"/>
          </a:xfrm>
          <a:prstGeom prst="rect">
            <a:avLst/>
          </a:prstGeom>
        </p:spPr>
        <p:txBody>
          <a:bodyPr anchor="t" rtlCol="false" tIns="0" lIns="0" bIns="0" rIns="0">
            <a:spAutoFit/>
          </a:bodyPr>
          <a:lstStyle/>
          <a:p>
            <a:pPr algn="ctr">
              <a:lnSpc>
                <a:spcPts val="11899"/>
              </a:lnSpc>
            </a:pPr>
            <a:r>
              <a:rPr lang="en-US" sz="8499">
                <a:solidFill>
                  <a:srgbClr val="000000"/>
                </a:solidFill>
                <a:latin typeface="Alatsi Bold"/>
              </a:rPr>
              <a:t>QUESTION 7</a:t>
            </a:r>
          </a:p>
        </p:txBody>
      </p:sp>
      <p:sp>
        <p:nvSpPr>
          <p:cNvPr name="Freeform 11" id="11"/>
          <p:cNvSpPr/>
          <p:nvPr/>
        </p:nvSpPr>
        <p:spPr>
          <a:xfrm flipH="false" flipV="false" rot="0">
            <a:off x="-3009325"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784729" y="2503794"/>
            <a:ext cx="14718541" cy="5222263"/>
          </a:xfrm>
          <a:prstGeom prst="rect">
            <a:avLst/>
          </a:prstGeom>
        </p:spPr>
        <p:txBody>
          <a:bodyPr anchor="t" rtlCol="false" tIns="0" lIns="0" bIns="0" rIns="0">
            <a:spAutoFit/>
          </a:bodyPr>
          <a:lstStyle/>
          <a:p>
            <a:pPr>
              <a:lnSpc>
                <a:spcPts val="3774"/>
              </a:lnSpc>
            </a:pPr>
            <a:r>
              <a:rPr lang="en-US" sz="2695">
                <a:solidFill>
                  <a:srgbClr val="000000"/>
                </a:solidFill>
                <a:latin typeface="Alatsi"/>
              </a:rPr>
              <a:t>Sarita had raised a harassment complaint against her co-worker Aditya. The organisation had resolved the issue by transferring Aditya to another business unit in a different region. However, all other team mates of Sarita started avoiding her. This was disturbing her deeply and affecting her performance at work.</a:t>
            </a:r>
          </a:p>
          <a:p>
            <a:pPr>
              <a:lnSpc>
                <a:spcPts val="3774"/>
              </a:lnSpc>
            </a:pPr>
          </a:p>
          <a:p>
            <a:pPr>
              <a:lnSpc>
                <a:spcPts val="3774"/>
              </a:lnSpc>
            </a:pPr>
            <a:r>
              <a:rPr lang="en-US" sz="2695">
                <a:solidFill>
                  <a:srgbClr val="000000"/>
                </a:solidFill>
                <a:latin typeface="Alatsi"/>
              </a:rPr>
              <a:t>Which of the following is true?</a:t>
            </a:r>
          </a:p>
          <a:p>
            <a:pPr>
              <a:lnSpc>
                <a:spcPts val="3774"/>
              </a:lnSpc>
            </a:pPr>
            <a:r>
              <a:rPr lang="en-US" sz="2695">
                <a:solidFill>
                  <a:srgbClr val="000000"/>
                </a:solidFill>
                <a:latin typeface="Alatsi"/>
              </a:rPr>
              <a:t>1.Sarita </a:t>
            </a:r>
            <a:r>
              <a:rPr lang="en-US" sz="2695">
                <a:solidFill>
                  <a:srgbClr val="000000"/>
                </a:solidFill>
                <a:latin typeface="Alatsi"/>
              </a:rPr>
              <a:t>cannot a complaint as the company has taken necessary action by transferring Aditya.</a:t>
            </a:r>
          </a:p>
          <a:p>
            <a:pPr>
              <a:lnSpc>
                <a:spcPts val="3774"/>
              </a:lnSpc>
            </a:pPr>
            <a:r>
              <a:rPr lang="en-US" sz="2695">
                <a:solidFill>
                  <a:srgbClr val="000000"/>
                </a:solidFill>
                <a:latin typeface="Alatsi"/>
              </a:rPr>
              <a:t>2.This </a:t>
            </a:r>
            <a:r>
              <a:rPr lang="en-US" sz="2695">
                <a:solidFill>
                  <a:srgbClr val="000000"/>
                </a:solidFill>
                <a:latin typeface="Alatsi"/>
              </a:rPr>
              <a:t>is a case of retaliation, her team mates are creating a hostile work environment. She can report the case to the IC.</a:t>
            </a:r>
          </a:p>
          <a:p>
            <a:pPr>
              <a:lnSpc>
                <a:spcPts val="3774"/>
              </a:lnSpc>
            </a:pPr>
          </a:p>
          <a:p>
            <a:pPr>
              <a:lnSpc>
                <a:spcPts val="3774"/>
              </a:lnSpc>
            </a:pPr>
            <a:r>
              <a:rPr lang="en-US" sz="2695">
                <a:solidFill>
                  <a:srgbClr val="000000"/>
                </a:solidFill>
                <a:latin typeface="Alatsi"/>
              </a:rPr>
              <a:t>Ans .2</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951537" y="3280848"/>
            <a:ext cx="13464081" cy="2955926"/>
          </a:xfrm>
          <a:prstGeom prst="rect">
            <a:avLst/>
          </a:prstGeom>
        </p:spPr>
        <p:txBody>
          <a:bodyPr anchor="t" rtlCol="false" tIns="0" lIns="0" bIns="0" rIns="0">
            <a:spAutoFit/>
          </a:bodyPr>
          <a:lstStyle/>
          <a:p>
            <a:pPr algn="ctr">
              <a:lnSpc>
                <a:spcPts val="11899"/>
              </a:lnSpc>
            </a:pPr>
            <a:r>
              <a:rPr lang="en-US" sz="8499">
                <a:solidFill>
                  <a:srgbClr val="000000"/>
                </a:solidFill>
                <a:latin typeface="Alatsi Bold"/>
              </a:rPr>
              <a:t>MODULE 3</a:t>
            </a:r>
          </a:p>
          <a:p>
            <a:pPr algn="ctr">
              <a:lnSpc>
                <a:spcPts val="11899"/>
              </a:lnSpc>
            </a:pPr>
            <a:r>
              <a:rPr lang="en-US" sz="8499">
                <a:solidFill>
                  <a:srgbClr val="000000"/>
                </a:solidFill>
                <a:latin typeface="Alatsi Bold"/>
              </a:rPr>
              <a:t>WORK FROM HOME </a:t>
            </a:r>
          </a:p>
        </p:txBody>
      </p:sp>
      <p:sp>
        <p:nvSpPr>
          <p:cNvPr name="AutoShape 4" id="4"/>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19</a:t>
              </a:r>
            </a:p>
          </p:txBody>
        </p:sp>
      </p:grpSp>
      <p:sp>
        <p:nvSpPr>
          <p:cNvPr name="Freeform 11" id="11"/>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3" id="3"/>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4" id="4"/>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5" id="5"/>
          <p:cNvGrpSpPr/>
          <p:nvPr/>
        </p:nvGrpSpPr>
        <p:grpSpPr>
          <a:xfrm rot="0">
            <a:off x="15859155" y="0"/>
            <a:ext cx="1562612" cy="1673225"/>
            <a:chOff x="0" y="0"/>
            <a:chExt cx="2083482" cy="2230967"/>
          </a:xfrm>
        </p:grpSpPr>
        <p:grpSp>
          <p:nvGrpSpPr>
            <p:cNvPr name="Group 6" id="6"/>
            <p:cNvGrpSpPr/>
            <p:nvPr/>
          </p:nvGrpSpPr>
          <p:grpSpPr>
            <a:xfrm rot="0">
              <a:off x="75599" y="0"/>
              <a:ext cx="1932284" cy="2230967"/>
              <a:chOff x="0" y="0"/>
              <a:chExt cx="703982" cy="812800"/>
            </a:xfrm>
          </p:grpSpPr>
          <p:sp>
            <p:nvSpPr>
              <p:cNvPr name="Freeform 7" id="7"/>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8" id="8"/>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9" id="9"/>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20</a:t>
              </a:r>
            </a:p>
          </p:txBody>
        </p:sp>
      </p:grpSp>
      <p:sp>
        <p:nvSpPr>
          <p:cNvPr name="Freeform 10" id="10"/>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1" id="11"/>
          <p:cNvSpPr txBox="true"/>
          <p:nvPr/>
        </p:nvSpPr>
        <p:spPr>
          <a:xfrm rot="0">
            <a:off x="1894304" y="2018354"/>
            <a:ext cx="14499392" cy="5929193"/>
          </a:xfrm>
          <a:prstGeom prst="rect">
            <a:avLst/>
          </a:prstGeom>
        </p:spPr>
        <p:txBody>
          <a:bodyPr anchor="t" rtlCol="false" tIns="0" lIns="0" bIns="0" rIns="0">
            <a:spAutoFit/>
          </a:bodyPr>
          <a:lstStyle/>
          <a:p>
            <a:pPr marL="613265" indent="-306633" lvl="1">
              <a:lnSpc>
                <a:spcPts val="3976"/>
              </a:lnSpc>
              <a:buFont typeface="Arial"/>
              <a:buChar char="•"/>
            </a:pPr>
            <a:r>
              <a:rPr lang="en-US" sz="2840">
                <a:solidFill>
                  <a:srgbClr val="000000"/>
                </a:solidFill>
                <a:latin typeface="Alatsi"/>
              </a:rPr>
              <a:t>By working from home, your home becomes a workplace.</a:t>
            </a:r>
            <a:r>
              <a:rPr lang="en-US" sz="2840">
                <a:solidFill>
                  <a:srgbClr val="000000"/>
                </a:solidFill>
                <a:latin typeface="Alatsi"/>
              </a:rPr>
              <a:t>Hence it's important to maintain the decorum at your home while working.</a:t>
            </a:r>
          </a:p>
          <a:p>
            <a:pPr marL="613265" indent="-306633" lvl="1">
              <a:lnSpc>
                <a:spcPts val="3976"/>
              </a:lnSpc>
              <a:buFont typeface="Arial"/>
              <a:buChar char="•"/>
            </a:pPr>
            <a:r>
              <a:rPr lang="en-US" sz="2840">
                <a:solidFill>
                  <a:srgbClr val="000000"/>
                </a:solidFill>
                <a:latin typeface="Alatsi"/>
              </a:rPr>
              <a:t>It's important that we follow video conferencing rules and etiquette.</a:t>
            </a:r>
          </a:p>
          <a:p>
            <a:pPr marL="613265" indent="-306633" lvl="1">
              <a:lnSpc>
                <a:spcPts val="3976"/>
              </a:lnSpc>
              <a:buFont typeface="Arial"/>
              <a:buChar char="•"/>
            </a:pPr>
            <a:r>
              <a:rPr lang="en-US" sz="2840">
                <a:solidFill>
                  <a:srgbClr val="000000"/>
                </a:solidFill>
                <a:latin typeface="Alatsi"/>
              </a:rPr>
              <a:t>Follow the dress code for virtual meetings and ensure your background is clean.</a:t>
            </a:r>
          </a:p>
          <a:p>
            <a:pPr marL="613265" indent="-306633" lvl="1">
              <a:lnSpc>
                <a:spcPts val="3976"/>
              </a:lnSpc>
              <a:buFont typeface="Arial"/>
              <a:buChar char="•"/>
            </a:pPr>
            <a:r>
              <a:rPr lang="en-US" sz="2840">
                <a:solidFill>
                  <a:srgbClr val="000000"/>
                </a:solidFill>
                <a:latin typeface="Alatsi"/>
              </a:rPr>
              <a:t>The use of inappropriate gestures during virtual meetings making sexually close remarks must be avoided.</a:t>
            </a:r>
          </a:p>
          <a:p>
            <a:pPr marL="613265" indent="-306633" lvl="1">
              <a:lnSpc>
                <a:spcPts val="3976"/>
              </a:lnSpc>
              <a:buFont typeface="Arial"/>
              <a:buChar char="•"/>
            </a:pPr>
            <a:r>
              <a:rPr lang="en-US" sz="2840">
                <a:solidFill>
                  <a:srgbClr val="000000"/>
                </a:solidFill>
                <a:latin typeface="Alatsi"/>
              </a:rPr>
              <a:t>Unwarranted requests for video calls after office hours, taking screenshots of virtual meetings or colleagues and posting on social media is not acceptable.</a:t>
            </a:r>
          </a:p>
          <a:p>
            <a:pPr marL="613265" indent="-306633" lvl="1">
              <a:lnSpc>
                <a:spcPts val="3976"/>
              </a:lnSpc>
              <a:buFont typeface="Arial"/>
              <a:buChar char="•"/>
            </a:pPr>
            <a:r>
              <a:rPr lang="en-US" sz="2840">
                <a:solidFill>
                  <a:srgbClr val="000000"/>
                </a:solidFill>
                <a:latin typeface="Alatsi"/>
              </a:rPr>
              <a:t>Email Harassment,Sending inappropriate video or audio or text messages,Virtual stalking can continue to sexual harassment.</a:t>
            </a:r>
          </a:p>
          <a:p>
            <a:pPr marL="613265" indent="-306633" lvl="1">
              <a:lnSpc>
                <a:spcPts val="3976"/>
              </a:lnSpc>
              <a:buFont typeface="Arial"/>
              <a:buChar char="•"/>
            </a:pPr>
            <a:r>
              <a:rPr lang="en-US" sz="2840">
                <a:solidFill>
                  <a:srgbClr val="000000"/>
                </a:solidFill>
                <a:latin typeface="Alatsi"/>
              </a:rPr>
              <a:t>Work from home has reduced physical abuse, but transform them into more psychological instances.</a:t>
            </a:r>
          </a:p>
        </p:txBody>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2834124" y="765894"/>
            <a:ext cx="11956743" cy="1287613"/>
          </a:xfrm>
          <a:prstGeom prst="rect">
            <a:avLst/>
          </a:prstGeom>
        </p:spPr>
        <p:txBody>
          <a:bodyPr anchor="t" rtlCol="false" tIns="0" lIns="0" bIns="0" rIns="0">
            <a:spAutoFit/>
          </a:bodyPr>
          <a:lstStyle/>
          <a:p>
            <a:pPr algn="ctr">
              <a:lnSpc>
                <a:spcPts val="10567"/>
              </a:lnSpc>
            </a:pPr>
            <a:r>
              <a:rPr lang="en-US" sz="7548">
                <a:solidFill>
                  <a:srgbClr val="000000"/>
                </a:solidFill>
                <a:latin typeface="Alatsi Bold"/>
              </a:rPr>
              <a:t>QUESTION 1</a:t>
            </a:r>
          </a:p>
        </p:txBody>
      </p:sp>
      <p:sp>
        <p:nvSpPr>
          <p:cNvPr name="AutoShape 4" id="4"/>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21</a:t>
              </a:r>
            </a:p>
          </p:txBody>
        </p:sp>
      </p:grpSp>
      <p:sp>
        <p:nvSpPr>
          <p:cNvPr name="Freeform 11" id="11"/>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976507" y="2313241"/>
            <a:ext cx="13882648" cy="5603367"/>
          </a:xfrm>
          <a:prstGeom prst="rect">
            <a:avLst/>
          </a:prstGeom>
        </p:spPr>
        <p:txBody>
          <a:bodyPr anchor="t" rtlCol="false" tIns="0" lIns="0" bIns="0" rIns="0">
            <a:spAutoFit/>
          </a:bodyPr>
          <a:lstStyle/>
          <a:p>
            <a:pPr>
              <a:lnSpc>
                <a:spcPts val="4052"/>
              </a:lnSpc>
            </a:pPr>
            <a:r>
              <a:rPr lang="en-US" sz="2894">
                <a:solidFill>
                  <a:srgbClr val="000000"/>
                </a:solidFill>
                <a:latin typeface="Alatsi"/>
              </a:rPr>
              <a:t>Girish manages a team of ten people. He has been calling for unscheduled and frequent meetings in late hours, and insists that the team gets on video call for the meetings. The ladies in the team are very uncomfortable to get into these late hour video calls.</a:t>
            </a:r>
          </a:p>
          <a:p>
            <a:pPr>
              <a:lnSpc>
                <a:spcPts val="4052"/>
              </a:lnSpc>
            </a:pPr>
          </a:p>
          <a:p>
            <a:pPr>
              <a:lnSpc>
                <a:spcPts val="4052"/>
              </a:lnSpc>
            </a:pPr>
            <a:r>
              <a:rPr lang="en-US" sz="2894">
                <a:solidFill>
                  <a:srgbClr val="000000"/>
                </a:solidFill>
                <a:latin typeface="Alatsi"/>
              </a:rPr>
              <a:t>Can this be construed under Sexual Harassment?</a:t>
            </a:r>
          </a:p>
          <a:p>
            <a:pPr>
              <a:lnSpc>
                <a:spcPts val="4052"/>
              </a:lnSpc>
            </a:pPr>
            <a:r>
              <a:rPr lang="en-US" sz="2894">
                <a:solidFill>
                  <a:srgbClr val="000000"/>
                </a:solidFill>
                <a:latin typeface="Alatsi"/>
              </a:rPr>
              <a:t>1.Though </a:t>
            </a:r>
            <a:r>
              <a:rPr lang="en-US" sz="2894">
                <a:solidFill>
                  <a:srgbClr val="000000"/>
                </a:solidFill>
                <a:latin typeface="Alatsi"/>
              </a:rPr>
              <a:t>the manager did not intend to make anyone uncomfortable but the impact is there. Hence this can construed under Sexual Harassment.</a:t>
            </a:r>
          </a:p>
          <a:p>
            <a:pPr>
              <a:lnSpc>
                <a:spcPts val="4052"/>
              </a:lnSpc>
            </a:pPr>
            <a:r>
              <a:rPr lang="en-US" sz="2894">
                <a:solidFill>
                  <a:srgbClr val="000000"/>
                </a:solidFill>
                <a:latin typeface="Alatsi"/>
              </a:rPr>
              <a:t>2.There </a:t>
            </a:r>
            <a:r>
              <a:rPr lang="en-US" sz="2894">
                <a:solidFill>
                  <a:srgbClr val="000000"/>
                </a:solidFill>
                <a:latin typeface="Alatsi"/>
              </a:rPr>
              <a:t>is nothing wrong with Girish’s behaviour. This can’t be construed under Sexual Harassment.</a:t>
            </a:r>
          </a:p>
          <a:p>
            <a:pPr>
              <a:lnSpc>
                <a:spcPts val="4052"/>
              </a:lnSpc>
            </a:pPr>
          </a:p>
          <a:p>
            <a:pPr>
              <a:lnSpc>
                <a:spcPts val="4052"/>
              </a:lnSpc>
            </a:pPr>
            <a:r>
              <a:rPr lang="en-US" sz="2894">
                <a:solidFill>
                  <a:srgbClr val="000000"/>
                </a:solidFill>
                <a:latin typeface="Alatsi"/>
              </a:rPr>
              <a:t>Ans.1</a:t>
            </a: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2834124" y="765894"/>
            <a:ext cx="11956743" cy="1287613"/>
          </a:xfrm>
          <a:prstGeom prst="rect">
            <a:avLst/>
          </a:prstGeom>
        </p:spPr>
        <p:txBody>
          <a:bodyPr anchor="t" rtlCol="false" tIns="0" lIns="0" bIns="0" rIns="0">
            <a:spAutoFit/>
          </a:bodyPr>
          <a:lstStyle/>
          <a:p>
            <a:pPr algn="ctr">
              <a:lnSpc>
                <a:spcPts val="10567"/>
              </a:lnSpc>
            </a:pPr>
            <a:r>
              <a:rPr lang="en-US" sz="7548">
                <a:solidFill>
                  <a:srgbClr val="000000"/>
                </a:solidFill>
                <a:latin typeface="Alatsi Bold"/>
              </a:rPr>
              <a:t>QUESTION 2</a:t>
            </a:r>
          </a:p>
        </p:txBody>
      </p:sp>
      <p:sp>
        <p:nvSpPr>
          <p:cNvPr name="AutoShape 4" id="4"/>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22</a:t>
              </a:r>
            </a:p>
          </p:txBody>
        </p:sp>
      </p:grpSp>
      <p:sp>
        <p:nvSpPr>
          <p:cNvPr name="Freeform 11" id="11"/>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493735" y="2495236"/>
            <a:ext cx="15146726" cy="5481631"/>
          </a:xfrm>
          <a:prstGeom prst="rect">
            <a:avLst/>
          </a:prstGeom>
        </p:spPr>
        <p:txBody>
          <a:bodyPr anchor="t" rtlCol="false" tIns="0" lIns="0" bIns="0" rIns="0">
            <a:spAutoFit/>
          </a:bodyPr>
          <a:lstStyle/>
          <a:p>
            <a:pPr>
              <a:lnSpc>
                <a:spcPts val="4365"/>
              </a:lnSpc>
            </a:pPr>
            <a:r>
              <a:rPr lang="en-US" sz="3118">
                <a:solidFill>
                  <a:srgbClr val="000000"/>
                </a:solidFill>
                <a:latin typeface="Alatsi"/>
              </a:rPr>
              <a:t>During a video call with the team Andrew’s team members noticed a dirty picture hanging on his wall. This made people in his team uncomfortable.</a:t>
            </a:r>
          </a:p>
          <a:p>
            <a:pPr>
              <a:lnSpc>
                <a:spcPts val="4365"/>
              </a:lnSpc>
            </a:pPr>
          </a:p>
          <a:p>
            <a:pPr>
              <a:lnSpc>
                <a:spcPts val="4365"/>
              </a:lnSpc>
            </a:pPr>
            <a:r>
              <a:rPr lang="en-US" sz="3118">
                <a:solidFill>
                  <a:srgbClr val="000000"/>
                </a:solidFill>
                <a:latin typeface="Alatsi"/>
              </a:rPr>
              <a:t>Can this be construed under Sexual Harassment?</a:t>
            </a:r>
          </a:p>
          <a:p>
            <a:pPr>
              <a:lnSpc>
                <a:spcPts val="4365"/>
              </a:lnSpc>
            </a:pPr>
            <a:r>
              <a:rPr lang="en-US" sz="3118">
                <a:solidFill>
                  <a:srgbClr val="000000"/>
                </a:solidFill>
                <a:latin typeface="Alatsi"/>
              </a:rPr>
              <a:t>1.It </a:t>
            </a:r>
            <a:r>
              <a:rPr lang="en-US" sz="3118">
                <a:solidFill>
                  <a:srgbClr val="000000"/>
                </a:solidFill>
                <a:latin typeface="Alatsi"/>
              </a:rPr>
              <a:t>is Andrew’s home, his personal space and he can put up anything that he likes on the wall. This can’t be construed under Sexual Harassment.</a:t>
            </a:r>
          </a:p>
          <a:p>
            <a:pPr>
              <a:lnSpc>
                <a:spcPts val="4365"/>
              </a:lnSpc>
            </a:pPr>
            <a:r>
              <a:rPr lang="en-US" sz="3118">
                <a:solidFill>
                  <a:srgbClr val="000000"/>
                </a:solidFill>
                <a:latin typeface="Alatsi"/>
              </a:rPr>
              <a:t>2</a:t>
            </a:r>
            <a:r>
              <a:rPr lang="en-US" sz="3118">
                <a:solidFill>
                  <a:srgbClr val="000000"/>
                </a:solidFill>
                <a:latin typeface="Alatsi"/>
              </a:rPr>
              <a:t>Though Andy did not intend to make anyone uncomfortable but the picture had an impact on the team members. Hence this can construed under Sexual Harassment.</a:t>
            </a:r>
          </a:p>
          <a:p>
            <a:pPr>
              <a:lnSpc>
                <a:spcPts val="4365"/>
              </a:lnSpc>
            </a:pPr>
          </a:p>
          <a:p>
            <a:pPr>
              <a:lnSpc>
                <a:spcPts val="4365"/>
              </a:lnSpc>
            </a:pPr>
            <a:r>
              <a:rPr lang="en-US" sz="3118">
                <a:solidFill>
                  <a:srgbClr val="000000"/>
                </a:solidFill>
                <a:latin typeface="Alatsi"/>
              </a:rPr>
              <a:t>Ans. 2</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2834124" y="765894"/>
            <a:ext cx="11956743" cy="1287613"/>
          </a:xfrm>
          <a:prstGeom prst="rect">
            <a:avLst/>
          </a:prstGeom>
        </p:spPr>
        <p:txBody>
          <a:bodyPr anchor="t" rtlCol="false" tIns="0" lIns="0" bIns="0" rIns="0">
            <a:spAutoFit/>
          </a:bodyPr>
          <a:lstStyle/>
          <a:p>
            <a:pPr algn="ctr">
              <a:lnSpc>
                <a:spcPts val="10567"/>
              </a:lnSpc>
            </a:pPr>
            <a:r>
              <a:rPr lang="en-US" sz="7548">
                <a:solidFill>
                  <a:srgbClr val="000000"/>
                </a:solidFill>
                <a:latin typeface="Alatsi Bold"/>
              </a:rPr>
              <a:t>QUESTION 3</a:t>
            </a:r>
          </a:p>
        </p:txBody>
      </p:sp>
      <p:sp>
        <p:nvSpPr>
          <p:cNvPr name="AutoShape 4" id="4"/>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23</a:t>
              </a:r>
            </a:p>
          </p:txBody>
        </p:sp>
      </p:grpSp>
      <p:sp>
        <p:nvSpPr>
          <p:cNvPr name="Freeform 11" id="11"/>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396910" y="2239173"/>
            <a:ext cx="15243551" cy="5751504"/>
          </a:xfrm>
          <a:prstGeom prst="rect">
            <a:avLst/>
          </a:prstGeom>
        </p:spPr>
        <p:txBody>
          <a:bodyPr anchor="t" rtlCol="false" tIns="0" lIns="0" bIns="0" rIns="0">
            <a:spAutoFit/>
          </a:bodyPr>
          <a:lstStyle/>
          <a:p>
            <a:pPr>
              <a:lnSpc>
                <a:spcPts val="3809"/>
              </a:lnSpc>
            </a:pPr>
            <a:r>
              <a:rPr lang="en-US" sz="2721">
                <a:solidFill>
                  <a:srgbClr val="000000"/>
                </a:solidFill>
                <a:latin typeface="Alatsi"/>
              </a:rPr>
              <a:t>Mahesh works from home, while the rest of team mates work from office. He recently got married. Of late there has been a lot of honeymoon related jokes and inappropriate text messages have been getting circulated in the team’s formal WhatsApp group. This is creating a very uncomfortable situation for Mahesh.</a:t>
            </a:r>
          </a:p>
          <a:p>
            <a:pPr>
              <a:lnSpc>
                <a:spcPts val="3809"/>
              </a:lnSpc>
            </a:pPr>
          </a:p>
          <a:p>
            <a:pPr>
              <a:lnSpc>
                <a:spcPts val="3809"/>
              </a:lnSpc>
            </a:pPr>
            <a:r>
              <a:rPr lang="en-US" sz="2721">
                <a:solidFill>
                  <a:srgbClr val="000000"/>
                </a:solidFill>
                <a:latin typeface="Alatsi"/>
              </a:rPr>
              <a:t>Can Mahesh file a Sexual Harassment complaint against his team mates?</a:t>
            </a:r>
          </a:p>
          <a:p>
            <a:pPr>
              <a:lnSpc>
                <a:spcPts val="3809"/>
              </a:lnSpc>
            </a:pPr>
            <a:r>
              <a:rPr lang="en-US" sz="2721">
                <a:solidFill>
                  <a:srgbClr val="000000"/>
                </a:solidFill>
                <a:latin typeface="Alatsi"/>
              </a:rPr>
              <a:t>1.Mahesh </a:t>
            </a:r>
            <a:r>
              <a:rPr lang="en-US" sz="2721">
                <a:solidFill>
                  <a:srgbClr val="000000"/>
                </a:solidFill>
                <a:latin typeface="Alatsi"/>
              </a:rPr>
              <a:t>should loosen up and take a joke like a joke.</a:t>
            </a:r>
          </a:p>
          <a:p>
            <a:pPr>
              <a:lnSpc>
                <a:spcPts val="3809"/>
              </a:lnSpc>
            </a:pPr>
            <a:r>
              <a:rPr lang="en-US" sz="2721">
                <a:solidFill>
                  <a:srgbClr val="000000"/>
                </a:solidFill>
                <a:latin typeface="Alatsi"/>
              </a:rPr>
              <a:t>2.Posting </a:t>
            </a:r>
            <a:r>
              <a:rPr lang="en-US" sz="2721">
                <a:solidFill>
                  <a:srgbClr val="000000"/>
                </a:solidFill>
                <a:latin typeface="Alatsi"/>
              </a:rPr>
              <a:t>objectionable content in a team’s official WhatsApp group can be considered as digital sexual harassment. It is just as detrimental to a person as in-person sexual harassment. Hence Mahesh can file a Sexual Harassment complaint against his team mates.</a:t>
            </a:r>
          </a:p>
          <a:p>
            <a:pPr>
              <a:lnSpc>
                <a:spcPts val="3809"/>
              </a:lnSpc>
            </a:pPr>
          </a:p>
          <a:p>
            <a:pPr>
              <a:lnSpc>
                <a:spcPts val="3809"/>
              </a:lnSpc>
            </a:pPr>
            <a:r>
              <a:rPr lang="en-US" sz="2721">
                <a:solidFill>
                  <a:srgbClr val="000000"/>
                </a:solidFill>
                <a:latin typeface="Alatsi"/>
              </a:rPr>
              <a:t>Ans .2</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187117" y="3280848"/>
            <a:ext cx="15913767" cy="2955926"/>
          </a:xfrm>
          <a:prstGeom prst="rect">
            <a:avLst/>
          </a:prstGeom>
        </p:spPr>
        <p:txBody>
          <a:bodyPr anchor="t" rtlCol="false" tIns="0" lIns="0" bIns="0" rIns="0">
            <a:spAutoFit/>
          </a:bodyPr>
          <a:lstStyle/>
          <a:p>
            <a:pPr algn="ctr">
              <a:lnSpc>
                <a:spcPts val="11899"/>
              </a:lnSpc>
            </a:pPr>
            <a:r>
              <a:rPr lang="en-US" sz="8499">
                <a:solidFill>
                  <a:srgbClr val="000000"/>
                </a:solidFill>
                <a:latin typeface="Alatsi Bold"/>
              </a:rPr>
              <a:t>MODULE 4</a:t>
            </a:r>
          </a:p>
          <a:p>
            <a:pPr algn="ctr">
              <a:lnSpc>
                <a:spcPts val="11899"/>
              </a:lnSpc>
            </a:pPr>
            <a:r>
              <a:rPr lang="en-US" sz="8499">
                <a:solidFill>
                  <a:srgbClr val="000000"/>
                </a:solidFill>
                <a:latin typeface="Alatsi Bold"/>
              </a:rPr>
              <a:t>REPORTING SEXUAL HARRASMENT </a:t>
            </a:r>
          </a:p>
        </p:txBody>
      </p:sp>
      <p:sp>
        <p:nvSpPr>
          <p:cNvPr name="AutoShape 4" id="4"/>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24</a:t>
              </a:r>
            </a:p>
          </p:txBody>
        </p:sp>
      </p:grpSp>
      <p:sp>
        <p:nvSpPr>
          <p:cNvPr name="Freeform 11" id="11"/>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3" id="3"/>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4" id="4"/>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5" id="5"/>
          <p:cNvGrpSpPr/>
          <p:nvPr/>
        </p:nvGrpSpPr>
        <p:grpSpPr>
          <a:xfrm rot="0">
            <a:off x="15859155" y="0"/>
            <a:ext cx="1562612" cy="1673225"/>
            <a:chOff x="0" y="0"/>
            <a:chExt cx="2083482" cy="2230967"/>
          </a:xfrm>
        </p:grpSpPr>
        <p:grpSp>
          <p:nvGrpSpPr>
            <p:cNvPr name="Group 6" id="6"/>
            <p:cNvGrpSpPr/>
            <p:nvPr/>
          </p:nvGrpSpPr>
          <p:grpSpPr>
            <a:xfrm rot="0">
              <a:off x="75599" y="0"/>
              <a:ext cx="1932284" cy="2230967"/>
              <a:chOff x="0" y="0"/>
              <a:chExt cx="703982" cy="812800"/>
            </a:xfrm>
          </p:grpSpPr>
          <p:sp>
            <p:nvSpPr>
              <p:cNvPr name="Freeform 7" id="7"/>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8" id="8"/>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9" id="9"/>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25</a:t>
              </a:r>
            </a:p>
          </p:txBody>
        </p:sp>
      </p:grpSp>
      <p:sp>
        <p:nvSpPr>
          <p:cNvPr name="Freeform 10" id="10"/>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1" id="11"/>
          <p:cNvSpPr txBox="true"/>
          <p:nvPr/>
        </p:nvSpPr>
        <p:spPr>
          <a:xfrm rot="0">
            <a:off x="1028700" y="1616075"/>
            <a:ext cx="11746076" cy="6168134"/>
          </a:xfrm>
          <a:prstGeom prst="rect">
            <a:avLst/>
          </a:prstGeom>
        </p:spPr>
        <p:txBody>
          <a:bodyPr anchor="t" rtlCol="false" tIns="0" lIns="0" bIns="0" rIns="0">
            <a:spAutoFit/>
          </a:bodyPr>
          <a:lstStyle/>
          <a:p>
            <a:pPr marL="587626" indent="-293813" lvl="1">
              <a:lnSpc>
                <a:spcPts val="3810"/>
              </a:lnSpc>
              <a:buFont typeface="Arial"/>
              <a:buChar char="•"/>
            </a:pPr>
            <a:r>
              <a:rPr lang="en-US" sz="2721">
                <a:solidFill>
                  <a:srgbClr val="000000"/>
                </a:solidFill>
                <a:latin typeface="Alatsi"/>
              </a:rPr>
              <a:t>Reporting instances of sexual harassment is very important.</a:t>
            </a:r>
          </a:p>
          <a:p>
            <a:pPr marL="587626" indent="-293813" lvl="1">
              <a:lnSpc>
                <a:spcPts val="3810"/>
              </a:lnSpc>
              <a:buFont typeface="Arial"/>
              <a:buChar char="•"/>
            </a:pPr>
            <a:r>
              <a:rPr lang="en-US" sz="2721">
                <a:solidFill>
                  <a:srgbClr val="000000"/>
                </a:solidFill>
                <a:latin typeface="Alatsi"/>
              </a:rPr>
              <a:t>It's necessary to stop unfair treatment.</a:t>
            </a:r>
          </a:p>
          <a:p>
            <a:pPr marL="587626" indent="-293813" lvl="1">
              <a:lnSpc>
                <a:spcPts val="3810"/>
              </a:lnSpc>
              <a:buFont typeface="Arial"/>
              <a:buChar char="•"/>
            </a:pPr>
            <a:r>
              <a:rPr lang="en-US" sz="2721">
                <a:solidFill>
                  <a:srgbClr val="000000"/>
                </a:solidFill>
                <a:latin typeface="Alatsi"/>
              </a:rPr>
              <a:t>If left unchecked, it can impact your colleagues and co-workers and can result in a bad work culture.</a:t>
            </a:r>
          </a:p>
          <a:p>
            <a:pPr marL="587626" indent="-293813" lvl="1">
              <a:lnSpc>
                <a:spcPts val="3810"/>
              </a:lnSpc>
              <a:buFont typeface="Arial"/>
              <a:buChar char="•"/>
            </a:pPr>
            <a:r>
              <a:rPr lang="en-US" sz="2721">
                <a:solidFill>
                  <a:srgbClr val="000000"/>
                </a:solidFill>
                <a:latin typeface="Alatsi"/>
              </a:rPr>
              <a:t>It is everyone's responsibility to speak up and report any form of sexual harassment at work.</a:t>
            </a:r>
          </a:p>
          <a:p>
            <a:pPr marL="587626" indent="-293813" lvl="1">
              <a:lnSpc>
                <a:spcPts val="3810"/>
              </a:lnSpc>
              <a:buFont typeface="Arial"/>
              <a:buChar char="•"/>
            </a:pPr>
            <a:r>
              <a:rPr lang="en-US" sz="2721">
                <a:solidFill>
                  <a:srgbClr val="000000"/>
                </a:solidFill>
                <a:latin typeface="Alatsi"/>
              </a:rPr>
              <a:t>If you are a victim, it's important that you speak up.</a:t>
            </a:r>
          </a:p>
          <a:p>
            <a:pPr marL="587626" indent="-293813" lvl="1">
              <a:lnSpc>
                <a:spcPts val="3810"/>
              </a:lnSpc>
              <a:buFont typeface="Arial"/>
              <a:buChar char="•"/>
            </a:pPr>
            <a:r>
              <a:rPr lang="en-US" sz="2721">
                <a:solidFill>
                  <a:srgbClr val="000000"/>
                </a:solidFill>
                <a:latin typeface="Alatsi"/>
              </a:rPr>
              <a:t>Put it in writing and report it to your manager or headshot or to your sexual harassment committee.</a:t>
            </a:r>
          </a:p>
          <a:p>
            <a:pPr marL="587626" indent="-293813" lvl="1">
              <a:lnSpc>
                <a:spcPts val="3810"/>
              </a:lnSpc>
              <a:buFont typeface="Arial"/>
              <a:buChar char="•"/>
            </a:pPr>
            <a:r>
              <a:rPr lang="en-US" sz="2721">
                <a:solidFill>
                  <a:srgbClr val="000000"/>
                </a:solidFill>
                <a:latin typeface="Alatsi"/>
              </a:rPr>
              <a:t>The law protects you from any form of harassment while you're at work</a:t>
            </a:r>
          </a:p>
          <a:p>
            <a:pPr marL="587626" indent="-293813" lvl="1">
              <a:lnSpc>
                <a:spcPts val="3810"/>
              </a:lnSpc>
              <a:buFont typeface="Arial"/>
              <a:buChar char="•"/>
            </a:pPr>
            <a:r>
              <a:rPr lang="en-US" sz="2721">
                <a:solidFill>
                  <a:srgbClr val="000000"/>
                </a:solidFill>
                <a:latin typeface="Alatsi"/>
              </a:rPr>
              <a:t>The law protects you from any form of harassment while you're at work.</a:t>
            </a:r>
          </a:p>
          <a:p>
            <a:pPr marL="587626" indent="-293813" lvl="1">
              <a:lnSpc>
                <a:spcPts val="3810"/>
              </a:lnSpc>
              <a:buFont typeface="Arial"/>
              <a:buChar char="•"/>
            </a:pPr>
            <a:r>
              <a:rPr lang="en-US" sz="2721">
                <a:solidFill>
                  <a:srgbClr val="000000"/>
                </a:solidFill>
                <a:latin typeface="Alatsi"/>
              </a:rPr>
              <a:t>Bottom of FormEvery organization has an internal committee or a committee also known as Prevention of Sexual Harassment Committee.</a:t>
            </a:r>
          </a:p>
        </p:txBody>
      </p:sp>
      <p:sp>
        <p:nvSpPr>
          <p:cNvPr name="Freeform 12" id="12"/>
          <p:cNvSpPr/>
          <p:nvPr/>
        </p:nvSpPr>
        <p:spPr>
          <a:xfrm flipH="false" flipV="false" rot="0">
            <a:off x="13229763" y="2075504"/>
            <a:ext cx="4029537" cy="5863082"/>
          </a:xfrm>
          <a:custGeom>
            <a:avLst/>
            <a:gdLst/>
            <a:ahLst/>
            <a:cxnLst/>
            <a:rect r="r" b="b" t="t" l="l"/>
            <a:pathLst>
              <a:path h="5863082" w="4029537">
                <a:moveTo>
                  <a:pt x="0" y="0"/>
                </a:moveTo>
                <a:lnTo>
                  <a:pt x="4029537" y="0"/>
                </a:lnTo>
                <a:lnTo>
                  <a:pt x="4029537" y="5863083"/>
                </a:lnTo>
                <a:lnTo>
                  <a:pt x="0" y="5863083"/>
                </a:lnTo>
                <a:lnTo>
                  <a:pt x="0" y="0"/>
                </a:lnTo>
                <a:close/>
              </a:path>
            </a:pathLst>
          </a:custGeom>
          <a:blipFill>
            <a:blip r:embed="rId4"/>
            <a:stretch>
              <a:fillRect l="0" t="0" r="0" b="0"/>
            </a:stretch>
          </a:blipFill>
        </p:spPr>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769146" y="959689"/>
            <a:ext cx="14090009" cy="1284197"/>
          </a:xfrm>
          <a:prstGeom prst="rect">
            <a:avLst/>
          </a:prstGeom>
        </p:spPr>
        <p:txBody>
          <a:bodyPr anchor="t" rtlCol="false" tIns="0" lIns="0" bIns="0" rIns="0">
            <a:spAutoFit/>
          </a:bodyPr>
          <a:lstStyle/>
          <a:p>
            <a:pPr algn="ctr">
              <a:lnSpc>
                <a:spcPts val="10536"/>
              </a:lnSpc>
            </a:pPr>
            <a:r>
              <a:rPr lang="en-US" sz="7525">
                <a:solidFill>
                  <a:srgbClr val="000000"/>
                </a:solidFill>
                <a:latin typeface="Alatsi Bold"/>
              </a:rPr>
              <a:t>QUESTION 1</a:t>
            </a:r>
          </a:p>
        </p:txBody>
      </p:sp>
      <p:sp>
        <p:nvSpPr>
          <p:cNvPr name="AutoShape 4" id="4"/>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26</a:t>
              </a:r>
            </a:p>
          </p:txBody>
        </p:sp>
      </p:grpSp>
      <p:sp>
        <p:nvSpPr>
          <p:cNvPr name="Freeform 11" id="11"/>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786164" y="2561878"/>
            <a:ext cx="14715671" cy="6067098"/>
          </a:xfrm>
          <a:prstGeom prst="rect">
            <a:avLst/>
          </a:prstGeom>
        </p:spPr>
        <p:txBody>
          <a:bodyPr anchor="t" rtlCol="false" tIns="0" lIns="0" bIns="0" rIns="0">
            <a:spAutoFit/>
          </a:bodyPr>
          <a:lstStyle/>
          <a:p>
            <a:pPr>
              <a:lnSpc>
                <a:spcPts val="4020"/>
              </a:lnSpc>
            </a:pPr>
            <a:r>
              <a:rPr lang="en-US" sz="2872">
                <a:solidFill>
                  <a:srgbClr val="000000"/>
                </a:solidFill>
                <a:latin typeface="Alatsi"/>
              </a:rPr>
              <a:t>Mona works at a media agency. Rohan, a regular client, often greets Mona by trying to give her a hug which makes her uncomfortable. Recently, Rohan’s behaviour escalated when he inappropriately touched Mona as she walked past the table he was sitting at.</a:t>
            </a:r>
          </a:p>
          <a:p>
            <a:pPr>
              <a:lnSpc>
                <a:spcPts val="4020"/>
              </a:lnSpc>
            </a:pPr>
          </a:p>
          <a:p>
            <a:pPr>
              <a:lnSpc>
                <a:spcPts val="4020"/>
              </a:lnSpc>
            </a:pPr>
            <a:r>
              <a:rPr lang="en-US" sz="2872">
                <a:solidFill>
                  <a:srgbClr val="000000"/>
                </a:solidFill>
                <a:latin typeface="Alatsi"/>
              </a:rPr>
              <a:t>What should be Mona’s response?</a:t>
            </a:r>
          </a:p>
          <a:p>
            <a:pPr>
              <a:lnSpc>
                <a:spcPts val="4020"/>
              </a:lnSpc>
            </a:pPr>
            <a:r>
              <a:rPr lang="en-US" sz="2872">
                <a:solidFill>
                  <a:srgbClr val="000000"/>
                </a:solidFill>
                <a:latin typeface="Alatsi"/>
              </a:rPr>
              <a:t>1.Since </a:t>
            </a:r>
            <a:r>
              <a:rPr lang="en-US" sz="2872">
                <a:solidFill>
                  <a:srgbClr val="000000"/>
                </a:solidFill>
                <a:latin typeface="Alatsi"/>
              </a:rPr>
              <a:t>Rohan is a client, Mona should keep quite.</a:t>
            </a:r>
          </a:p>
          <a:p>
            <a:pPr>
              <a:lnSpc>
                <a:spcPts val="4020"/>
              </a:lnSpc>
            </a:pPr>
            <a:r>
              <a:rPr lang="en-US" sz="2872">
                <a:solidFill>
                  <a:srgbClr val="000000"/>
                </a:solidFill>
                <a:latin typeface="Alatsi"/>
              </a:rPr>
              <a:t>2.Even </a:t>
            </a:r>
            <a:r>
              <a:rPr lang="en-US" sz="2872">
                <a:solidFill>
                  <a:srgbClr val="000000"/>
                </a:solidFill>
                <a:latin typeface="Alatsi"/>
              </a:rPr>
              <a:t>though Rohan is a client it’s important that Mona reports it to the IC.</a:t>
            </a:r>
          </a:p>
          <a:p>
            <a:pPr>
              <a:lnSpc>
                <a:spcPts val="4020"/>
              </a:lnSpc>
            </a:pPr>
            <a:r>
              <a:rPr lang="en-US" sz="2872">
                <a:solidFill>
                  <a:srgbClr val="000000"/>
                </a:solidFill>
                <a:latin typeface="Alatsi"/>
              </a:rPr>
              <a:t>3.Rohan </a:t>
            </a:r>
            <a:r>
              <a:rPr lang="en-US" sz="2872">
                <a:solidFill>
                  <a:srgbClr val="000000"/>
                </a:solidFill>
                <a:latin typeface="Alatsi"/>
              </a:rPr>
              <a:t>did not intend to harass, so it’s not sexual harassment. Mona should learn to get used to Rohan’s ways</a:t>
            </a:r>
          </a:p>
          <a:p>
            <a:pPr>
              <a:lnSpc>
                <a:spcPts val="4020"/>
              </a:lnSpc>
            </a:pPr>
          </a:p>
          <a:p>
            <a:pPr>
              <a:lnSpc>
                <a:spcPts val="4020"/>
              </a:lnSpc>
            </a:pPr>
            <a:r>
              <a:rPr lang="en-US" sz="2872">
                <a:solidFill>
                  <a:srgbClr val="000000"/>
                </a:solidFill>
                <a:latin typeface="Alatsi"/>
              </a:rPr>
              <a:t>Ans.2</a:t>
            </a:r>
          </a:p>
          <a:p>
            <a:pPr>
              <a:lnSpc>
                <a:spcPts val="4020"/>
              </a:lnSpc>
            </a:pPr>
          </a:p>
        </p:txBody>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769146" y="959689"/>
            <a:ext cx="14090009" cy="1284197"/>
          </a:xfrm>
          <a:prstGeom prst="rect">
            <a:avLst/>
          </a:prstGeom>
        </p:spPr>
        <p:txBody>
          <a:bodyPr anchor="t" rtlCol="false" tIns="0" lIns="0" bIns="0" rIns="0">
            <a:spAutoFit/>
          </a:bodyPr>
          <a:lstStyle/>
          <a:p>
            <a:pPr algn="ctr">
              <a:lnSpc>
                <a:spcPts val="10536"/>
              </a:lnSpc>
            </a:pPr>
            <a:r>
              <a:rPr lang="en-US" sz="7525">
                <a:solidFill>
                  <a:srgbClr val="000000"/>
                </a:solidFill>
                <a:latin typeface="Alatsi Bold"/>
              </a:rPr>
              <a:t>QUESTION 2</a:t>
            </a:r>
          </a:p>
        </p:txBody>
      </p:sp>
      <p:sp>
        <p:nvSpPr>
          <p:cNvPr name="AutoShape 4" id="4"/>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27</a:t>
              </a:r>
            </a:p>
          </p:txBody>
        </p:sp>
      </p:grpSp>
      <p:sp>
        <p:nvSpPr>
          <p:cNvPr name="Freeform 11" id="11"/>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2160683" y="2786117"/>
            <a:ext cx="13966634" cy="5609095"/>
          </a:xfrm>
          <a:prstGeom prst="rect">
            <a:avLst/>
          </a:prstGeom>
        </p:spPr>
        <p:txBody>
          <a:bodyPr anchor="t" rtlCol="false" tIns="0" lIns="0" bIns="0" rIns="0">
            <a:spAutoFit/>
          </a:bodyPr>
          <a:lstStyle/>
          <a:p>
            <a:pPr>
              <a:lnSpc>
                <a:spcPts val="4460"/>
              </a:lnSpc>
            </a:pPr>
            <a:r>
              <a:rPr lang="en-US" sz="3186">
                <a:solidFill>
                  <a:srgbClr val="000000"/>
                </a:solidFill>
                <a:latin typeface="Alatsi"/>
              </a:rPr>
              <a:t>Rahul is head over heels in love with Priya. He has proposed her 3 times, but she hasn’t responded back. He assumes that she needs time and it’s ok for him to pursue her.</a:t>
            </a:r>
          </a:p>
          <a:p>
            <a:pPr>
              <a:lnSpc>
                <a:spcPts val="4460"/>
              </a:lnSpc>
            </a:pPr>
          </a:p>
          <a:p>
            <a:pPr>
              <a:lnSpc>
                <a:spcPts val="4460"/>
              </a:lnSpc>
            </a:pPr>
            <a:r>
              <a:rPr lang="en-US" sz="3186">
                <a:solidFill>
                  <a:srgbClr val="000000"/>
                </a:solidFill>
                <a:latin typeface="Alatsi"/>
              </a:rPr>
              <a:t>1.If </a:t>
            </a:r>
            <a:r>
              <a:rPr lang="en-US" sz="3186">
                <a:solidFill>
                  <a:srgbClr val="000000"/>
                </a:solidFill>
                <a:latin typeface="Alatsi"/>
              </a:rPr>
              <a:t>Priya doesn’t like Rahul, she should speak up and say ‘no’, silence is not an answer.</a:t>
            </a:r>
          </a:p>
          <a:p>
            <a:pPr>
              <a:lnSpc>
                <a:spcPts val="4460"/>
              </a:lnSpc>
            </a:pPr>
            <a:r>
              <a:rPr lang="en-US" sz="3186">
                <a:solidFill>
                  <a:srgbClr val="000000"/>
                </a:solidFill>
                <a:latin typeface="Alatsi"/>
              </a:rPr>
              <a:t>2.Priya </a:t>
            </a:r>
            <a:r>
              <a:rPr lang="en-US" sz="3186">
                <a:solidFill>
                  <a:srgbClr val="000000"/>
                </a:solidFill>
                <a:latin typeface="Alatsi"/>
              </a:rPr>
              <a:t>should ignore Rahul.</a:t>
            </a:r>
          </a:p>
          <a:p>
            <a:pPr>
              <a:lnSpc>
                <a:spcPts val="4460"/>
              </a:lnSpc>
            </a:pPr>
            <a:r>
              <a:rPr lang="en-US" sz="3186">
                <a:solidFill>
                  <a:srgbClr val="000000"/>
                </a:solidFill>
                <a:latin typeface="Alatsi"/>
              </a:rPr>
              <a:t>3.Since </a:t>
            </a:r>
            <a:r>
              <a:rPr lang="en-US" sz="3186">
                <a:solidFill>
                  <a:srgbClr val="000000"/>
                </a:solidFill>
                <a:latin typeface="Alatsi"/>
              </a:rPr>
              <a:t>she is a girl, she should wait a couple of more times and agree to Rahul.</a:t>
            </a:r>
          </a:p>
          <a:p>
            <a:pPr>
              <a:lnSpc>
                <a:spcPts val="4460"/>
              </a:lnSpc>
            </a:pPr>
          </a:p>
          <a:p>
            <a:pPr>
              <a:lnSpc>
                <a:spcPts val="4460"/>
              </a:lnSpc>
            </a:pPr>
            <a:r>
              <a:rPr lang="en-US" sz="3186">
                <a:solidFill>
                  <a:srgbClr val="000000"/>
                </a:solidFill>
                <a:latin typeface="Alatsi"/>
              </a:rPr>
              <a:t>Ans.2</a:t>
            </a:r>
          </a:p>
        </p:txBody>
      </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769146" y="959689"/>
            <a:ext cx="14090009" cy="1284197"/>
          </a:xfrm>
          <a:prstGeom prst="rect">
            <a:avLst/>
          </a:prstGeom>
        </p:spPr>
        <p:txBody>
          <a:bodyPr anchor="t" rtlCol="false" tIns="0" lIns="0" bIns="0" rIns="0">
            <a:spAutoFit/>
          </a:bodyPr>
          <a:lstStyle/>
          <a:p>
            <a:pPr algn="ctr">
              <a:lnSpc>
                <a:spcPts val="10536"/>
              </a:lnSpc>
            </a:pPr>
            <a:r>
              <a:rPr lang="en-US" sz="7525">
                <a:solidFill>
                  <a:srgbClr val="000000"/>
                </a:solidFill>
                <a:latin typeface="Alatsi Bold"/>
              </a:rPr>
              <a:t>QUESTION 3</a:t>
            </a:r>
          </a:p>
        </p:txBody>
      </p:sp>
      <p:sp>
        <p:nvSpPr>
          <p:cNvPr name="AutoShape 4" id="4"/>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28</a:t>
              </a:r>
            </a:p>
          </p:txBody>
        </p:sp>
      </p:grpSp>
      <p:sp>
        <p:nvSpPr>
          <p:cNvPr name="Freeform 11" id="11"/>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156211" y="2196261"/>
            <a:ext cx="15975579" cy="5888038"/>
          </a:xfrm>
          <a:prstGeom prst="rect">
            <a:avLst/>
          </a:prstGeom>
        </p:spPr>
        <p:txBody>
          <a:bodyPr anchor="t" rtlCol="false" tIns="0" lIns="0" bIns="0" rIns="0">
            <a:spAutoFit/>
          </a:bodyPr>
          <a:lstStyle/>
          <a:p>
            <a:pPr>
              <a:lnSpc>
                <a:spcPts val="3650"/>
              </a:lnSpc>
            </a:pPr>
            <a:r>
              <a:rPr lang="en-US" sz="2607">
                <a:solidFill>
                  <a:srgbClr val="000000"/>
                </a:solidFill>
                <a:latin typeface="Alatsi"/>
              </a:rPr>
              <a:t>Priya is an honest and straightforward person. She has been at XYZ for several years and can speak up and take care of herself. However, several of her women co-workers are from small towns that value respecting authority.</a:t>
            </a:r>
          </a:p>
          <a:p>
            <a:pPr>
              <a:lnSpc>
                <a:spcPts val="3650"/>
              </a:lnSpc>
            </a:pPr>
            <a:r>
              <a:rPr lang="en-US" sz="2607">
                <a:solidFill>
                  <a:srgbClr val="000000"/>
                </a:solidFill>
                <a:latin typeface="Alatsi"/>
              </a:rPr>
              <a:t>She has often seen her business unit head taking advantage of their naivete by teasing them in a sexual manner or commenting in ways that embarrass them. She is uncomfortable with what is going on but since he doesn't do those things to her she feels she cannot complain.</a:t>
            </a:r>
          </a:p>
          <a:p>
            <a:pPr>
              <a:lnSpc>
                <a:spcPts val="3650"/>
              </a:lnSpc>
            </a:pPr>
          </a:p>
          <a:p>
            <a:pPr>
              <a:lnSpc>
                <a:spcPts val="3650"/>
              </a:lnSpc>
            </a:pPr>
            <a:r>
              <a:rPr lang="en-US" sz="2607">
                <a:solidFill>
                  <a:srgbClr val="000000"/>
                </a:solidFill>
                <a:latin typeface="Alatsi"/>
              </a:rPr>
              <a:t>What should Priya do?</a:t>
            </a:r>
          </a:p>
          <a:p>
            <a:pPr>
              <a:lnSpc>
                <a:spcPts val="3650"/>
              </a:lnSpc>
            </a:pPr>
            <a:r>
              <a:rPr lang="en-US" sz="2607">
                <a:solidFill>
                  <a:srgbClr val="000000"/>
                </a:solidFill>
                <a:latin typeface="Alatsi"/>
              </a:rPr>
              <a:t>1.Mind </a:t>
            </a:r>
            <a:r>
              <a:rPr lang="en-US" sz="2607">
                <a:solidFill>
                  <a:srgbClr val="000000"/>
                </a:solidFill>
                <a:latin typeface="Alatsi"/>
              </a:rPr>
              <a:t>her business as it is not happening to her.</a:t>
            </a:r>
          </a:p>
          <a:p>
            <a:pPr>
              <a:lnSpc>
                <a:spcPts val="3650"/>
              </a:lnSpc>
            </a:pPr>
            <a:r>
              <a:rPr lang="en-US" sz="2607">
                <a:solidFill>
                  <a:srgbClr val="000000"/>
                </a:solidFill>
                <a:latin typeface="Alatsi"/>
              </a:rPr>
              <a:t>2.Gather </a:t>
            </a:r>
            <a:r>
              <a:rPr lang="en-US" sz="2607">
                <a:solidFill>
                  <a:srgbClr val="000000"/>
                </a:solidFill>
                <a:latin typeface="Alatsi"/>
              </a:rPr>
              <a:t>the women together and get them to raise a combined complaint</a:t>
            </a:r>
          </a:p>
          <a:p>
            <a:pPr>
              <a:lnSpc>
                <a:spcPts val="3650"/>
              </a:lnSpc>
            </a:pPr>
            <a:r>
              <a:rPr lang="en-US" sz="2607">
                <a:solidFill>
                  <a:srgbClr val="000000"/>
                </a:solidFill>
                <a:latin typeface="Alatsi"/>
              </a:rPr>
              <a:t>3.As </a:t>
            </a:r>
            <a:r>
              <a:rPr lang="en-US" sz="2607">
                <a:solidFill>
                  <a:srgbClr val="000000"/>
                </a:solidFill>
                <a:latin typeface="Alatsi"/>
              </a:rPr>
              <a:t>a witness, raise the issue with IC and tell about her observation as a witness</a:t>
            </a:r>
          </a:p>
          <a:p>
            <a:pPr>
              <a:lnSpc>
                <a:spcPts val="3650"/>
              </a:lnSpc>
            </a:pPr>
            <a:r>
              <a:rPr lang="en-US" sz="2607">
                <a:solidFill>
                  <a:srgbClr val="000000"/>
                </a:solidFill>
                <a:latin typeface="Alatsi"/>
              </a:rPr>
              <a:t>4.Ignore </a:t>
            </a:r>
            <a:r>
              <a:rPr lang="en-US" sz="2607">
                <a:solidFill>
                  <a:srgbClr val="000000"/>
                </a:solidFill>
                <a:latin typeface="Alatsi"/>
              </a:rPr>
              <a:t>it as the unfortunate reality of women who don’t speak up for themselves.</a:t>
            </a:r>
          </a:p>
          <a:p>
            <a:pPr>
              <a:lnSpc>
                <a:spcPts val="3650"/>
              </a:lnSpc>
            </a:pPr>
          </a:p>
          <a:p>
            <a:pPr>
              <a:lnSpc>
                <a:spcPts val="3650"/>
              </a:lnSpc>
            </a:pPr>
            <a:r>
              <a:rPr lang="en-US" sz="2607">
                <a:solidFill>
                  <a:srgbClr val="000000"/>
                </a:solidFill>
                <a:latin typeface="Alatsi"/>
              </a:rPr>
              <a:t>Ans.</a:t>
            </a:r>
          </a:p>
        </p:txBody>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187117" y="3280848"/>
            <a:ext cx="15913767" cy="2955926"/>
          </a:xfrm>
          <a:prstGeom prst="rect">
            <a:avLst/>
          </a:prstGeom>
        </p:spPr>
        <p:txBody>
          <a:bodyPr anchor="t" rtlCol="false" tIns="0" lIns="0" bIns="0" rIns="0">
            <a:spAutoFit/>
          </a:bodyPr>
          <a:lstStyle/>
          <a:p>
            <a:pPr algn="ctr">
              <a:lnSpc>
                <a:spcPts val="11899"/>
              </a:lnSpc>
            </a:pPr>
            <a:r>
              <a:rPr lang="en-US" sz="8499">
                <a:solidFill>
                  <a:srgbClr val="000000"/>
                </a:solidFill>
                <a:latin typeface="Alatsi Bold"/>
              </a:rPr>
              <a:t>MODULE 5</a:t>
            </a:r>
          </a:p>
          <a:p>
            <a:pPr algn="ctr">
              <a:lnSpc>
                <a:spcPts val="11899"/>
              </a:lnSpc>
            </a:pPr>
            <a:r>
              <a:rPr lang="en-US" sz="8499">
                <a:solidFill>
                  <a:srgbClr val="000000"/>
                </a:solidFill>
                <a:latin typeface="Alatsi Bold"/>
              </a:rPr>
              <a:t>ROLE OF MANAGERS </a:t>
            </a:r>
          </a:p>
        </p:txBody>
      </p:sp>
      <p:sp>
        <p:nvSpPr>
          <p:cNvPr name="AutoShape 4" id="4"/>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29</a:t>
              </a:r>
            </a:p>
          </p:txBody>
        </p:sp>
      </p:grpSp>
      <p:sp>
        <p:nvSpPr>
          <p:cNvPr name="Freeform 11" id="11"/>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31.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3" id="3"/>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4" id="4"/>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5" id="5"/>
          <p:cNvGrpSpPr/>
          <p:nvPr/>
        </p:nvGrpSpPr>
        <p:grpSpPr>
          <a:xfrm rot="0">
            <a:off x="15859155" y="0"/>
            <a:ext cx="1562612" cy="1673225"/>
            <a:chOff x="0" y="0"/>
            <a:chExt cx="2083482" cy="2230967"/>
          </a:xfrm>
        </p:grpSpPr>
        <p:grpSp>
          <p:nvGrpSpPr>
            <p:cNvPr name="Group 6" id="6"/>
            <p:cNvGrpSpPr/>
            <p:nvPr/>
          </p:nvGrpSpPr>
          <p:grpSpPr>
            <a:xfrm rot="0">
              <a:off x="75599" y="0"/>
              <a:ext cx="1932284" cy="2230967"/>
              <a:chOff x="0" y="0"/>
              <a:chExt cx="703982" cy="812800"/>
            </a:xfrm>
          </p:grpSpPr>
          <p:sp>
            <p:nvSpPr>
              <p:cNvPr name="Freeform 7" id="7"/>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8" id="8"/>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9" id="9"/>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30</a:t>
              </a:r>
            </a:p>
          </p:txBody>
        </p:sp>
      </p:grpSp>
      <p:sp>
        <p:nvSpPr>
          <p:cNvPr name="Freeform 10" id="10"/>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1" id="11"/>
          <p:cNvSpPr txBox="true"/>
          <p:nvPr/>
        </p:nvSpPr>
        <p:spPr>
          <a:xfrm rot="0">
            <a:off x="1467649" y="2193429"/>
            <a:ext cx="15352702" cy="5842992"/>
          </a:xfrm>
          <a:prstGeom prst="rect">
            <a:avLst/>
          </a:prstGeom>
        </p:spPr>
        <p:txBody>
          <a:bodyPr anchor="t" rtlCol="false" tIns="0" lIns="0" bIns="0" rIns="0">
            <a:spAutoFit/>
          </a:bodyPr>
          <a:lstStyle/>
          <a:p>
            <a:pPr marL="721451" indent="-360725" lvl="1">
              <a:lnSpc>
                <a:spcPts val="4678"/>
              </a:lnSpc>
              <a:buFont typeface="Arial"/>
              <a:buChar char="•"/>
            </a:pPr>
            <a:r>
              <a:rPr lang="en-US" sz="3341">
                <a:solidFill>
                  <a:srgbClr val="000000"/>
                </a:solidFill>
                <a:latin typeface="Alatsi"/>
              </a:rPr>
              <a:t>Managers play a crucial role in preventing sexual harassment.</a:t>
            </a:r>
          </a:p>
          <a:p>
            <a:pPr marL="721451" indent="-360725" lvl="1">
              <a:lnSpc>
                <a:spcPts val="4678"/>
              </a:lnSpc>
              <a:buFont typeface="Arial"/>
              <a:buChar char="•"/>
            </a:pPr>
            <a:r>
              <a:rPr lang="en-US" sz="3341">
                <a:solidFill>
                  <a:srgbClr val="000000"/>
                </a:solidFill>
                <a:latin typeface="Alatsi"/>
              </a:rPr>
              <a:t>You are the first point of contact for your employees, and your employees will look upon you to send the right example.</a:t>
            </a:r>
          </a:p>
          <a:p>
            <a:pPr marL="721451" indent="-360725" lvl="1">
              <a:lnSpc>
                <a:spcPts val="4678"/>
              </a:lnSpc>
              <a:buFont typeface="Arial"/>
              <a:buChar char="•"/>
            </a:pPr>
            <a:r>
              <a:rPr lang="en-US" sz="3341">
                <a:solidFill>
                  <a:srgbClr val="000000"/>
                </a:solidFill>
                <a:latin typeface="Alatsi"/>
              </a:rPr>
              <a:t>As managers be a role model in building a culture of respect and sensitivity.</a:t>
            </a:r>
          </a:p>
          <a:p>
            <a:pPr marL="721451" indent="-360725" lvl="1">
              <a:lnSpc>
                <a:spcPts val="4678"/>
              </a:lnSpc>
              <a:buFont typeface="Arial"/>
              <a:buChar char="•"/>
            </a:pPr>
            <a:r>
              <a:rPr lang="en-US" sz="3341">
                <a:solidFill>
                  <a:srgbClr val="000000"/>
                </a:solidFill>
                <a:latin typeface="Alatsi"/>
              </a:rPr>
              <a:t>Take all allegations seriously and with legal responsibility.</a:t>
            </a:r>
          </a:p>
          <a:p>
            <a:pPr marL="721451" indent="-360725" lvl="1">
              <a:lnSpc>
                <a:spcPts val="4678"/>
              </a:lnSpc>
              <a:buFont typeface="Arial"/>
              <a:buChar char="•"/>
            </a:pPr>
            <a:r>
              <a:rPr lang="en-US" sz="3341">
                <a:solidFill>
                  <a:srgbClr val="000000"/>
                </a:solidFill>
                <a:latin typeface="Alatsi"/>
              </a:rPr>
              <a:t>Be aware of and alert high risk situations.</a:t>
            </a:r>
          </a:p>
          <a:p>
            <a:pPr marL="721451" indent="-360725" lvl="1">
              <a:lnSpc>
                <a:spcPts val="4678"/>
              </a:lnSpc>
              <a:buFont typeface="Arial"/>
              <a:buChar char="•"/>
            </a:pPr>
            <a:r>
              <a:rPr lang="en-US" sz="3341">
                <a:solidFill>
                  <a:srgbClr val="000000"/>
                </a:solidFill>
                <a:latin typeface="Alatsi"/>
              </a:rPr>
              <a:t>Immediately manage complaints with utmost sensitivity and confidentiality.</a:t>
            </a:r>
          </a:p>
          <a:p>
            <a:pPr marL="721451" indent="-360725" lvl="1">
              <a:lnSpc>
                <a:spcPts val="4678"/>
              </a:lnSpc>
              <a:buFont typeface="Arial"/>
              <a:buChar char="•"/>
            </a:pPr>
            <a:r>
              <a:rPr lang="en-US" sz="3341">
                <a:solidFill>
                  <a:srgbClr val="000000"/>
                </a:solidFill>
                <a:latin typeface="Alatsi"/>
              </a:rPr>
              <a:t>Follow the process of a complaint.</a:t>
            </a:r>
          </a:p>
          <a:p>
            <a:pPr marL="721451" indent="-360725" lvl="1">
              <a:lnSpc>
                <a:spcPts val="4678"/>
              </a:lnSpc>
              <a:buFont typeface="Arial"/>
              <a:buChar char="•"/>
            </a:pPr>
            <a:r>
              <a:rPr lang="en-US" sz="3341">
                <a:solidFill>
                  <a:srgbClr val="000000"/>
                </a:solidFill>
                <a:latin typeface="Alatsi"/>
              </a:rPr>
              <a:t>Do not try to resolve issues on your own Or ask too many questions.</a:t>
            </a:r>
          </a:p>
          <a:p>
            <a:pPr marL="721451" indent="-360725" lvl="1">
              <a:lnSpc>
                <a:spcPts val="4678"/>
              </a:lnSpc>
              <a:buFont typeface="Arial"/>
              <a:buChar char="•"/>
            </a:pPr>
            <a:r>
              <a:rPr lang="en-US" sz="3341">
                <a:solidFill>
                  <a:srgbClr val="000000"/>
                </a:solidFill>
                <a:latin typeface="Alatsi"/>
              </a:rPr>
              <a:t>Tips for Managers to create a Safe and Inclusive Workplace.</a:t>
            </a:r>
          </a:p>
        </p:txBody>
      </p:sp>
    </p:spTree>
  </p:cSld>
  <p:clrMapOvr>
    <a:masterClrMapping/>
  </p:clrMapOvr>
</p:sld>
</file>

<file path=ppt/slides/slide32.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3094027" y="712788"/>
            <a:ext cx="12099947" cy="1103948"/>
          </a:xfrm>
          <a:prstGeom prst="rect">
            <a:avLst/>
          </a:prstGeom>
        </p:spPr>
        <p:txBody>
          <a:bodyPr anchor="t" rtlCol="false" tIns="0" lIns="0" bIns="0" rIns="0">
            <a:spAutoFit/>
          </a:bodyPr>
          <a:lstStyle/>
          <a:p>
            <a:pPr algn="ctr">
              <a:lnSpc>
                <a:spcPts val="9048"/>
              </a:lnSpc>
            </a:pPr>
            <a:r>
              <a:rPr lang="en-US" sz="6462">
                <a:solidFill>
                  <a:srgbClr val="000000"/>
                </a:solidFill>
                <a:latin typeface="Alatsi Bold"/>
              </a:rPr>
              <a:t>QUESTION 1</a:t>
            </a:r>
          </a:p>
        </p:txBody>
      </p:sp>
      <p:sp>
        <p:nvSpPr>
          <p:cNvPr name="AutoShape 4" id="4"/>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31</a:t>
              </a:r>
            </a:p>
          </p:txBody>
        </p:sp>
      </p:grpSp>
      <p:sp>
        <p:nvSpPr>
          <p:cNvPr name="Freeform 11" id="11"/>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028700" y="2154653"/>
            <a:ext cx="16230522" cy="6581140"/>
          </a:xfrm>
          <a:prstGeom prst="rect">
            <a:avLst/>
          </a:prstGeom>
        </p:spPr>
        <p:txBody>
          <a:bodyPr anchor="t" rtlCol="false" tIns="0" lIns="0" bIns="0" rIns="0">
            <a:spAutoFit/>
          </a:bodyPr>
          <a:lstStyle/>
          <a:p>
            <a:pPr>
              <a:lnSpc>
                <a:spcPts val="4759"/>
              </a:lnSpc>
            </a:pPr>
            <a:r>
              <a:rPr lang="en-US" sz="3399">
                <a:solidFill>
                  <a:srgbClr val="000000"/>
                </a:solidFill>
                <a:latin typeface="Alatsi"/>
              </a:rPr>
              <a:t>Prerna, a junior associate in Salil’s team has approached him today with a complaint that a colleague, Rahul has been sending her offensive messages online and has now started stalking her as well. She claimed that she was intimidated by his behavior and was afraid to raise a formal complaint for fear of retaliation.</a:t>
            </a:r>
          </a:p>
          <a:p>
            <a:pPr>
              <a:lnSpc>
                <a:spcPts val="4759"/>
              </a:lnSpc>
            </a:pPr>
          </a:p>
          <a:p>
            <a:pPr>
              <a:lnSpc>
                <a:spcPts val="4759"/>
              </a:lnSpc>
            </a:pPr>
            <a:r>
              <a:rPr lang="en-US" sz="3399">
                <a:solidFill>
                  <a:srgbClr val="000000"/>
                </a:solidFill>
                <a:latin typeface="Alatsi"/>
              </a:rPr>
              <a:t>What should Salil do?</a:t>
            </a:r>
          </a:p>
          <a:p>
            <a:pPr>
              <a:lnSpc>
                <a:spcPts val="4759"/>
              </a:lnSpc>
            </a:pPr>
            <a:r>
              <a:rPr lang="en-US" sz="3399">
                <a:solidFill>
                  <a:srgbClr val="000000"/>
                </a:solidFill>
                <a:latin typeface="Alatsi"/>
              </a:rPr>
              <a:t>1.Immediately </a:t>
            </a:r>
            <a:r>
              <a:rPr lang="en-US" sz="3399">
                <a:solidFill>
                  <a:srgbClr val="000000"/>
                </a:solidFill>
                <a:latin typeface="Alatsi"/>
              </a:rPr>
              <a:t>call Rahul and ask him to stop the behaviour.</a:t>
            </a:r>
          </a:p>
          <a:p>
            <a:pPr>
              <a:lnSpc>
                <a:spcPts val="4759"/>
              </a:lnSpc>
            </a:pPr>
            <a:r>
              <a:rPr lang="en-US" sz="3399">
                <a:solidFill>
                  <a:srgbClr val="000000"/>
                </a:solidFill>
                <a:latin typeface="Alatsi"/>
              </a:rPr>
              <a:t>2.Set </a:t>
            </a:r>
            <a:r>
              <a:rPr lang="en-US" sz="3399">
                <a:solidFill>
                  <a:srgbClr val="000000"/>
                </a:solidFill>
                <a:latin typeface="Alatsi"/>
              </a:rPr>
              <a:t>up a departmental inquiry and then decide what to do.</a:t>
            </a:r>
          </a:p>
          <a:p>
            <a:pPr>
              <a:lnSpc>
                <a:spcPts val="4759"/>
              </a:lnSpc>
            </a:pPr>
            <a:r>
              <a:rPr lang="en-US" sz="3399">
                <a:solidFill>
                  <a:srgbClr val="000000"/>
                </a:solidFill>
                <a:latin typeface="Alatsi"/>
              </a:rPr>
              <a:t>3.Assure </a:t>
            </a:r>
            <a:r>
              <a:rPr lang="en-US" sz="3399">
                <a:solidFill>
                  <a:srgbClr val="000000"/>
                </a:solidFill>
                <a:latin typeface="Alatsi"/>
              </a:rPr>
              <a:t>Prerna of support and suggest she take the case to the IC</a:t>
            </a:r>
          </a:p>
          <a:p>
            <a:pPr>
              <a:lnSpc>
                <a:spcPts val="4759"/>
              </a:lnSpc>
            </a:pPr>
          </a:p>
          <a:p>
            <a:pPr>
              <a:lnSpc>
                <a:spcPts val="4759"/>
              </a:lnSpc>
            </a:pPr>
            <a:r>
              <a:rPr lang="en-US" sz="3399">
                <a:solidFill>
                  <a:srgbClr val="000000"/>
                </a:solidFill>
                <a:latin typeface="Alatsi"/>
              </a:rPr>
              <a:t>Ans. 1</a:t>
            </a:r>
          </a:p>
        </p:txBody>
      </p:sp>
    </p:spTree>
  </p:cSld>
  <p:clrMapOvr>
    <a:masterClrMapping/>
  </p:clrMapOvr>
</p:sld>
</file>

<file path=ppt/slides/slide33.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Freeform 2" id="2"/>
          <p:cNvSpPr/>
          <p:nvPr/>
        </p:nvSpPr>
        <p:spPr>
          <a:xfrm flipH="false" flipV="false" rot="0">
            <a:off x="13764167" y="637964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715685" y="957524"/>
            <a:ext cx="14143470" cy="1288528"/>
          </a:xfrm>
          <a:prstGeom prst="rect">
            <a:avLst/>
          </a:prstGeom>
        </p:spPr>
        <p:txBody>
          <a:bodyPr anchor="t" rtlCol="false" tIns="0" lIns="0" bIns="0" rIns="0">
            <a:spAutoFit/>
          </a:bodyPr>
          <a:lstStyle/>
          <a:p>
            <a:pPr algn="ctr">
              <a:lnSpc>
                <a:spcPts val="10576"/>
              </a:lnSpc>
            </a:pPr>
            <a:r>
              <a:rPr lang="en-US" sz="7554">
                <a:solidFill>
                  <a:srgbClr val="000000"/>
                </a:solidFill>
                <a:latin typeface="Alatsi Bold"/>
              </a:rPr>
              <a:t>QUESTION 2</a:t>
            </a:r>
          </a:p>
        </p:txBody>
      </p:sp>
      <p:sp>
        <p:nvSpPr>
          <p:cNvPr name="AutoShape 4" id="4"/>
          <p:cNvSpPr/>
          <p:nvPr/>
        </p:nvSpPr>
        <p:spPr>
          <a:xfrm>
            <a:off x="-260599" y="9061267"/>
            <a:ext cx="7105264" cy="19050"/>
          </a:xfrm>
          <a:prstGeom prst="line">
            <a:avLst/>
          </a:prstGeom>
          <a:ln cap="flat" w="114300">
            <a:solidFill>
              <a:srgbClr val="9FC3D0"/>
            </a:solidFill>
            <a:prstDash val="solid"/>
            <a:headEnd type="none" len="sm" w="sm"/>
            <a:tailEnd type="none" len="sm" w="sm"/>
          </a:ln>
        </p:spPr>
      </p:sp>
      <p:sp>
        <p:nvSpPr>
          <p:cNvPr name="AutoShape 5" id="5"/>
          <p:cNvSpPr/>
          <p:nvPr/>
        </p:nvSpPr>
        <p:spPr>
          <a:xfrm>
            <a:off x="11430169" y="9061267"/>
            <a:ext cx="7105264" cy="19050"/>
          </a:xfrm>
          <a:prstGeom prst="line">
            <a:avLst/>
          </a:prstGeom>
          <a:ln cap="flat" w="114300">
            <a:solidFill>
              <a:srgbClr val="9FC3D0"/>
            </a:solidFill>
            <a:prstDash val="solid"/>
            <a:headEnd type="none" len="sm" w="sm"/>
            <a:tailEnd type="none" len="sm" w="sm"/>
          </a:ln>
        </p:spPr>
      </p:sp>
      <p:grpSp>
        <p:nvGrpSpPr>
          <p:cNvPr name="Group 6" id="6"/>
          <p:cNvGrpSpPr/>
          <p:nvPr/>
        </p:nvGrpSpPr>
        <p:grpSpPr>
          <a:xfrm rot="0">
            <a:off x="15859155" y="0"/>
            <a:ext cx="1562612" cy="1673225"/>
            <a:chOff x="0" y="0"/>
            <a:chExt cx="2083482" cy="2230967"/>
          </a:xfrm>
        </p:grpSpPr>
        <p:grpSp>
          <p:nvGrpSpPr>
            <p:cNvPr name="Group 7" id="7"/>
            <p:cNvGrpSpPr/>
            <p:nvPr/>
          </p:nvGrpSpPr>
          <p:grpSpPr>
            <a:xfrm rot="0">
              <a:off x="75599" y="0"/>
              <a:ext cx="1932284" cy="2230967"/>
              <a:chOff x="0" y="0"/>
              <a:chExt cx="703982" cy="812800"/>
            </a:xfrm>
          </p:grpSpPr>
          <p:sp>
            <p:nvSpPr>
              <p:cNvPr name="Freeform 8" id="8"/>
              <p:cNvSpPr/>
              <p:nvPr/>
            </p:nvSpPr>
            <p:spPr>
              <a:xfrm flipH="false" flipV="false" rot="0">
                <a:off x="0" y="0"/>
                <a:ext cx="703982" cy="812800"/>
              </a:xfrm>
              <a:custGeom>
                <a:avLst/>
                <a:gdLst/>
                <a:ahLst/>
                <a:cxnLst/>
                <a:rect r="r" b="b" t="t" l="l"/>
                <a:pathLst>
                  <a:path h="812800" w="703982">
                    <a:moveTo>
                      <a:pt x="234787" y="793731"/>
                    </a:moveTo>
                    <a:cubicBezTo>
                      <a:pt x="270879" y="805245"/>
                      <a:pt x="311910" y="812800"/>
                      <a:pt x="352180" y="812800"/>
                    </a:cubicBezTo>
                    <a:cubicBezTo>
                      <a:pt x="392452" y="812800"/>
                      <a:pt x="431204" y="806323"/>
                      <a:pt x="466915" y="794809"/>
                    </a:cubicBezTo>
                    <a:cubicBezTo>
                      <a:pt x="467675" y="794450"/>
                      <a:pt x="468435" y="794450"/>
                      <a:pt x="469194" y="794090"/>
                    </a:cubicBezTo>
                    <a:cubicBezTo>
                      <a:pt x="603304" y="748035"/>
                      <a:pt x="702082" y="626421"/>
                      <a:pt x="703982" y="484298"/>
                    </a:cubicBezTo>
                    <a:lnTo>
                      <a:pt x="703982" y="0"/>
                    </a:lnTo>
                    <a:lnTo>
                      <a:pt x="0" y="0"/>
                    </a:lnTo>
                    <a:lnTo>
                      <a:pt x="0" y="483939"/>
                    </a:lnTo>
                    <a:cubicBezTo>
                      <a:pt x="1900" y="627140"/>
                      <a:pt x="99158" y="748755"/>
                      <a:pt x="234787" y="793731"/>
                    </a:cubicBezTo>
                    <a:close/>
                  </a:path>
                </a:pathLst>
              </a:custGeom>
              <a:solidFill>
                <a:srgbClr val="9FC3D0"/>
              </a:solidFill>
            </p:spPr>
          </p:sp>
          <p:sp>
            <p:nvSpPr>
              <p:cNvPr name="TextBox 9" id="9"/>
              <p:cNvSpPr txBox="true"/>
              <p:nvPr/>
            </p:nvSpPr>
            <p:spPr>
              <a:xfrm>
                <a:off x="0" y="-47625"/>
                <a:ext cx="703982" cy="733425"/>
              </a:xfrm>
              <a:prstGeom prst="rect">
                <a:avLst/>
              </a:prstGeom>
            </p:spPr>
            <p:txBody>
              <a:bodyPr anchor="ctr" rtlCol="false" tIns="50800" lIns="50800" bIns="50800" rIns="50800"/>
              <a:lstStyle/>
              <a:p>
                <a:pPr algn="ctr">
                  <a:lnSpc>
                    <a:spcPts val="2659"/>
                  </a:lnSpc>
                </a:pPr>
              </a:p>
            </p:txBody>
          </p:sp>
        </p:grpSp>
        <p:sp>
          <p:nvSpPr>
            <p:cNvPr name="TextBox 10" id="10"/>
            <p:cNvSpPr txBox="true"/>
            <p:nvPr/>
          </p:nvSpPr>
          <p:spPr>
            <a:xfrm rot="0">
              <a:off x="0" y="437582"/>
              <a:ext cx="2083482" cy="1241504"/>
            </a:xfrm>
            <a:prstGeom prst="rect">
              <a:avLst/>
            </a:prstGeom>
          </p:spPr>
          <p:txBody>
            <a:bodyPr anchor="t" rtlCol="false" tIns="0" lIns="0" bIns="0" rIns="0">
              <a:spAutoFit/>
            </a:bodyPr>
            <a:lstStyle/>
            <a:p>
              <a:pPr algn="ctr">
                <a:lnSpc>
                  <a:spcPts val="7805"/>
                </a:lnSpc>
              </a:pPr>
              <a:r>
                <a:rPr lang="en-US" sz="5575">
                  <a:solidFill>
                    <a:srgbClr val="000000"/>
                  </a:solidFill>
                  <a:latin typeface="Open Sans Bold"/>
                </a:rPr>
                <a:t>32</a:t>
              </a:r>
            </a:p>
          </p:txBody>
        </p:sp>
      </p:grpSp>
      <p:sp>
        <p:nvSpPr>
          <p:cNvPr name="Freeform 11" id="11"/>
          <p:cNvSpPr/>
          <p:nvPr/>
        </p:nvSpPr>
        <p:spPr>
          <a:xfrm flipH="false" flipV="false" rot="0">
            <a:off x="-3657600" y="-402279"/>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470863" y="2179377"/>
            <a:ext cx="15788437" cy="6449051"/>
          </a:xfrm>
          <a:prstGeom prst="rect">
            <a:avLst/>
          </a:prstGeom>
        </p:spPr>
        <p:txBody>
          <a:bodyPr anchor="t" rtlCol="false" tIns="0" lIns="0" bIns="0" rIns="0">
            <a:spAutoFit/>
          </a:bodyPr>
          <a:lstStyle/>
          <a:p>
            <a:pPr>
              <a:lnSpc>
                <a:spcPts val="5136"/>
              </a:lnSpc>
            </a:pPr>
            <a:r>
              <a:rPr lang="en-US" sz="3669">
                <a:solidFill>
                  <a:srgbClr val="000000"/>
                </a:solidFill>
                <a:latin typeface="Alatsi"/>
              </a:rPr>
              <a:t>Sherly tells her manager Kiran that she has been harassed by Rajesh. She asks Kiran not to report the harassment but to warn Rajesh. </a:t>
            </a:r>
          </a:p>
          <a:p>
            <a:pPr>
              <a:lnSpc>
                <a:spcPts val="5136"/>
              </a:lnSpc>
            </a:pPr>
          </a:p>
          <a:p>
            <a:pPr>
              <a:lnSpc>
                <a:spcPts val="5136"/>
              </a:lnSpc>
            </a:pPr>
            <a:r>
              <a:rPr lang="en-US" sz="3669">
                <a:solidFill>
                  <a:srgbClr val="000000"/>
                </a:solidFill>
                <a:latin typeface="Alatsi"/>
              </a:rPr>
              <a:t>What should Kiran do?</a:t>
            </a:r>
          </a:p>
          <a:p>
            <a:pPr>
              <a:lnSpc>
                <a:spcPts val="5136"/>
              </a:lnSpc>
            </a:pPr>
            <a:r>
              <a:rPr lang="en-US" sz="3669">
                <a:solidFill>
                  <a:srgbClr val="000000"/>
                </a:solidFill>
                <a:latin typeface="Alatsi"/>
              </a:rPr>
              <a:t>1.Since </a:t>
            </a:r>
            <a:r>
              <a:rPr lang="en-US" sz="3669">
                <a:solidFill>
                  <a:srgbClr val="000000"/>
                </a:solidFill>
                <a:latin typeface="Alatsi"/>
              </a:rPr>
              <a:t>this is Sexual Harassment Kiran should report the case to the IC.</a:t>
            </a:r>
          </a:p>
          <a:p>
            <a:pPr>
              <a:lnSpc>
                <a:spcPts val="5136"/>
              </a:lnSpc>
            </a:pPr>
            <a:r>
              <a:rPr lang="en-US" sz="3669">
                <a:solidFill>
                  <a:srgbClr val="000000"/>
                </a:solidFill>
                <a:latin typeface="Alatsi"/>
              </a:rPr>
              <a:t>2.Respect </a:t>
            </a:r>
            <a:r>
              <a:rPr lang="en-US" sz="3669">
                <a:solidFill>
                  <a:srgbClr val="000000"/>
                </a:solidFill>
                <a:latin typeface="Alatsi"/>
              </a:rPr>
              <a:t>Sherly’s wishes and warn Rajesh.</a:t>
            </a:r>
          </a:p>
          <a:p>
            <a:pPr>
              <a:lnSpc>
                <a:spcPts val="5136"/>
              </a:lnSpc>
            </a:pPr>
            <a:r>
              <a:rPr lang="en-US" sz="3669">
                <a:solidFill>
                  <a:srgbClr val="000000"/>
                </a:solidFill>
                <a:latin typeface="Alatsi"/>
              </a:rPr>
              <a:t>3.Kiran </a:t>
            </a:r>
            <a:r>
              <a:rPr lang="en-US" sz="3669">
                <a:solidFill>
                  <a:srgbClr val="000000"/>
                </a:solidFill>
                <a:latin typeface="Alatsi"/>
              </a:rPr>
              <a:t>ignores the case as he knows that Rajesh is a high performer, he is of great behaviour and Sherly must be lying.</a:t>
            </a:r>
          </a:p>
          <a:p>
            <a:pPr>
              <a:lnSpc>
                <a:spcPts val="5136"/>
              </a:lnSpc>
            </a:pPr>
          </a:p>
          <a:p>
            <a:pPr>
              <a:lnSpc>
                <a:spcPts val="5136"/>
              </a:lnSpc>
            </a:pPr>
            <a:r>
              <a:rPr lang="en-US" sz="3669">
                <a:solidFill>
                  <a:srgbClr val="000000"/>
                </a:solidFill>
                <a:latin typeface="Alatsi"/>
              </a:rPr>
              <a:t>Ans.1</a:t>
            </a:r>
          </a:p>
        </p:txBody>
      </p:sp>
    </p:spTree>
  </p:cSld>
  <p:clrMapOvr>
    <a:masterClrMapping/>
  </p:clrMapOvr>
</p:sld>
</file>

<file path=ppt/slides/slide34.xml><?xml version="1.0" encoding="utf-8"?>
<p:sld xmlns:p="http://schemas.openxmlformats.org/presentationml/2006/main" xmlns:a="http://schemas.openxmlformats.org/drawingml/2006/main" xmlns:r="http://schemas.openxmlformats.org/officeDocument/2006/relationships">
  <p:cSld>
    <p:bg>
      <p:bgPr>
        <a:solidFill>
          <a:srgbClr val="F6F3EB"/>
        </a:solidFill>
      </p:bgPr>
    </p:bg>
    <p:spTree>
      <p:nvGrpSpPr>
        <p:cNvPr id="1" name=""/>
        <p:cNvGrpSpPr/>
        <p:nvPr/>
      </p:nvGrpSpPr>
      <p:grpSpPr>
        <a:xfrm>
          <a:off x="0" y="0"/>
          <a:ext cx="0" cy="0"/>
          <a:chOff x="0" y="0"/>
          <a:chExt cx="0" cy="0"/>
        </a:xfrm>
      </p:grpSpPr>
      <p:sp>
        <p:nvSpPr>
          <p:cNvPr name="TextBox 2" id="2"/>
          <p:cNvSpPr txBox="true"/>
          <p:nvPr/>
        </p:nvSpPr>
        <p:spPr>
          <a:xfrm rot="0">
            <a:off x="4554977" y="3748035"/>
            <a:ext cx="11627497" cy="2514704"/>
          </a:xfrm>
          <a:prstGeom prst="rect">
            <a:avLst/>
          </a:prstGeom>
        </p:spPr>
        <p:txBody>
          <a:bodyPr anchor="t" rtlCol="false" tIns="0" lIns="0" bIns="0" rIns="0">
            <a:spAutoFit/>
          </a:bodyPr>
          <a:lstStyle/>
          <a:p>
            <a:pPr algn="ctr">
              <a:lnSpc>
                <a:spcPts val="20573"/>
              </a:lnSpc>
            </a:pPr>
            <a:r>
              <a:rPr lang="en-US" sz="14695">
                <a:solidFill>
                  <a:srgbClr val="000000"/>
                </a:solidFill>
                <a:latin typeface="Alatsi Bold"/>
              </a:rPr>
              <a:t>THANK YOU</a:t>
            </a:r>
          </a:p>
        </p:txBody>
      </p:sp>
      <p:grpSp>
        <p:nvGrpSpPr>
          <p:cNvPr name="Group 3" id="3"/>
          <p:cNvGrpSpPr/>
          <p:nvPr/>
        </p:nvGrpSpPr>
        <p:grpSpPr>
          <a:xfrm rot="0">
            <a:off x="-31071" y="0"/>
            <a:ext cx="4239083" cy="10287000"/>
            <a:chOff x="0" y="0"/>
            <a:chExt cx="5652111" cy="13716000"/>
          </a:xfrm>
        </p:grpSpPr>
        <p:grpSp>
          <p:nvGrpSpPr>
            <p:cNvPr name="Group 4" id="4"/>
            <p:cNvGrpSpPr/>
            <p:nvPr/>
          </p:nvGrpSpPr>
          <p:grpSpPr>
            <a:xfrm rot="0">
              <a:off x="2826056" y="0"/>
              <a:ext cx="2826056" cy="13716000"/>
              <a:chOff x="0" y="0"/>
              <a:chExt cx="558233" cy="2709333"/>
            </a:xfrm>
          </p:grpSpPr>
          <p:sp>
            <p:nvSpPr>
              <p:cNvPr name="Freeform 5" id="5"/>
              <p:cNvSpPr/>
              <p:nvPr/>
            </p:nvSpPr>
            <p:spPr>
              <a:xfrm flipH="false" flipV="false" rot="0">
                <a:off x="0" y="0"/>
                <a:ext cx="558233" cy="2709333"/>
              </a:xfrm>
              <a:custGeom>
                <a:avLst/>
                <a:gdLst/>
                <a:ahLst/>
                <a:cxnLst/>
                <a:rect r="r" b="b" t="t" l="l"/>
                <a:pathLst>
                  <a:path h="2709333" w="558233">
                    <a:moveTo>
                      <a:pt x="0" y="0"/>
                    </a:moveTo>
                    <a:lnTo>
                      <a:pt x="558233" y="0"/>
                    </a:lnTo>
                    <a:lnTo>
                      <a:pt x="558233" y="2709333"/>
                    </a:lnTo>
                    <a:lnTo>
                      <a:pt x="0" y="2709333"/>
                    </a:lnTo>
                    <a:close/>
                  </a:path>
                </a:pathLst>
              </a:custGeom>
              <a:solidFill>
                <a:srgbClr val="E9E0D9"/>
              </a:solidFill>
            </p:spPr>
          </p:sp>
          <p:sp>
            <p:nvSpPr>
              <p:cNvPr name="TextBox 6" id="6"/>
              <p:cNvSpPr txBox="true"/>
              <p:nvPr/>
            </p:nvSpPr>
            <p:spPr>
              <a:xfrm>
                <a:off x="0" y="-47625"/>
                <a:ext cx="558233" cy="2756958"/>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413028" y="0"/>
              <a:ext cx="2826056" cy="13716000"/>
              <a:chOff x="0" y="0"/>
              <a:chExt cx="558233" cy="2709333"/>
            </a:xfrm>
          </p:grpSpPr>
          <p:sp>
            <p:nvSpPr>
              <p:cNvPr name="Freeform 8" id="8"/>
              <p:cNvSpPr/>
              <p:nvPr/>
            </p:nvSpPr>
            <p:spPr>
              <a:xfrm flipH="false" flipV="false" rot="0">
                <a:off x="0" y="0"/>
                <a:ext cx="558233" cy="2709333"/>
              </a:xfrm>
              <a:custGeom>
                <a:avLst/>
                <a:gdLst/>
                <a:ahLst/>
                <a:cxnLst/>
                <a:rect r="r" b="b" t="t" l="l"/>
                <a:pathLst>
                  <a:path h="2709333" w="558233">
                    <a:moveTo>
                      <a:pt x="0" y="0"/>
                    </a:moveTo>
                    <a:lnTo>
                      <a:pt x="558233" y="0"/>
                    </a:lnTo>
                    <a:lnTo>
                      <a:pt x="558233" y="2709333"/>
                    </a:lnTo>
                    <a:lnTo>
                      <a:pt x="0" y="2709333"/>
                    </a:lnTo>
                    <a:close/>
                  </a:path>
                </a:pathLst>
              </a:custGeom>
              <a:solidFill>
                <a:srgbClr val="9FC3D0"/>
              </a:solidFill>
            </p:spPr>
          </p:sp>
          <p:sp>
            <p:nvSpPr>
              <p:cNvPr name="TextBox 9" id="9"/>
              <p:cNvSpPr txBox="true"/>
              <p:nvPr/>
            </p:nvSpPr>
            <p:spPr>
              <a:xfrm>
                <a:off x="0" y="-47625"/>
                <a:ext cx="558233" cy="2756958"/>
              </a:xfrm>
              <a:prstGeom prst="rect">
                <a:avLst/>
              </a:prstGeom>
            </p:spPr>
            <p:txBody>
              <a:bodyPr anchor="ctr" rtlCol="false" tIns="50800" lIns="50800" bIns="50800" rIns="50800"/>
              <a:lstStyle/>
              <a:p>
                <a:pPr algn="ctr">
                  <a:lnSpc>
                    <a:spcPts val="2659"/>
                  </a:lnSpc>
                </a:pPr>
              </a:p>
            </p:txBody>
          </p:sp>
        </p:grpSp>
        <p:grpSp>
          <p:nvGrpSpPr>
            <p:cNvPr name="Group 10" id="10"/>
            <p:cNvGrpSpPr/>
            <p:nvPr/>
          </p:nvGrpSpPr>
          <p:grpSpPr>
            <a:xfrm rot="0">
              <a:off x="0" y="0"/>
              <a:ext cx="2826056" cy="13716000"/>
              <a:chOff x="0" y="0"/>
              <a:chExt cx="558233" cy="2709333"/>
            </a:xfrm>
          </p:grpSpPr>
          <p:sp>
            <p:nvSpPr>
              <p:cNvPr name="Freeform 11" id="11"/>
              <p:cNvSpPr/>
              <p:nvPr/>
            </p:nvSpPr>
            <p:spPr>
              <a:xfrm flipH="false" flipV="false" rot="0">
                <a:off x="0" y="0"/>
                <a:ext cx="558233" cy="2709333"/>
              </a:xfrm>
              <a:custGeom>
                <a:avLst/>
                <a:gdLst/>
                <a:ahLst/>
                <a:cxnLst/>
                <a:rect r="r" b="b" t="t" l="l"/>
                <a:pathLst>
                  <a:path h="2709333" w="558233">
                    <a:moveTo>
                      <a:pt x="0" y="0"/>
                    </a:moveTo>
                    <a:lnTo>
                      <a:pt x="558233" y="0"/>
                    </a:lnTo>
                    <a:lnTo>
                      <a:pt x="558233" y="2709333"/>
                    </a:lnTo>
                    <a:lnTo>
                      <a:pt x="0" y="2709333"/>
                    </a:lnTo>
                    <a:close/>
                  </a:path>
                </a:pathLst>
              </a:custGeom>
              <a:solidFill>
                <a:srgbClr val="E9C7C6"/>
              </a:solidFill>
            </p:spPr>
          </p:sp>
          <p:sp>
            <p:nvSpPr>
              <p:cNvPr name="TextBox 12" id="12"/>
              <p:cNvSpPr txBox="true"/>
              <p:nvPr/>
            </p:nvSpPr>
            <p:spPr>
              <a:xfrm>
                <a:off x="0" y="-47625"/>
                <a:ext cx="558233" cy="2756958"/>
              </a:xfrm>
              <a:prstGeom prst="rect">
                <a:avLst/>
              </a:prstGeom>
            </p:spPr>
            <p:txBody>
              <a:bodyPr anchor="ctr" rtlCol="false" tIns="50800" lIns="50800" bIns="50800" rIns="50800"/>
              <a:lstStyle/>
              <a:p>
                <a:pPr algn="ctr">
                  <a:lnSpc>
                    <a:spcPts val="2659"/>
                  </a:lnSpc>
                </a:pPr>
              </a:p>
            </p:txBody>
          </p:sp>
        </p:grpSp>
      </p:grpSp>
      <p:sp>
        <p:nvSpPr>
          <p:cNvPr name="Freeform 13" id="13"/>
          <p:cNvSpPr/>
          <p:nvPr/>
        </p:nvSpPr>
        <p:spPr>
          <a:xfrm flipH="false" flipV="false" rot="0">
            <a:off x="12412831" y="8026211"/>
            <a:ext cx="7315200" cy="2477783"/>
          </a:xfrm>
          <a:custGeom>
            <a:avLst/>
            <a:gdLst/>
            <a:ahLst/>
            <a:cxnLst/>
            <a:rect r="r" b="b" t="t" l="l"/>
            <a:pathLst>
              <a:path h="2477783" w="7315200">
                <a:moveTo>
                  <a:pt x="0" y="0"/>
                </a:moveTo>
                <a:lnTo>
                  <a:pt x="7315200" y="0"/>
                </a:lnTo>
                <a:lnTo>
                  <a:pt x="7315200" y="2477783"/>
                </a:lnTo>
                <a:lnTo>
                  <a:pt x="0" y="24777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4" id="14"/>
          <p:cNvSpPr/>
          <p:nvPr/>
        </p:nvSpPr>
        <p:spPr>
          <a:xfrm flipH="false" flipV="false" rot="0">
            <a:off x="11413653" y="-573693"/>
            <a:ext cx="7315200" cy="2477783"/>
          </a:xfrm>
          <a:custGeom>
            <a:avLst/>
            <a:gdLst/>
            <a:ahLst/>
            <a:cxnLst/>
            <a:rect r="r" b="b" t="t" l="l"/>
            <a:pathLst>
              <a:path h="2477783" w="7315200">
                <a:moveTo>
                  <a:pt x="0" y="0"/>
                </a:moveTo>
                <a:lnTo>
                  <a:pt x="7315200" y="0"/>
                </a:lnTo>
                <a:lnTo>
                  <a:pt x="7315200" y="2477784"/>
                </a:lnTo>
                <a:lnTo>
                  <a:pt x="0" y="247778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DAGBXk9okQ8</dc:identifier>
  <dcterms:modified xsi:type="dcterms:W3CDTF">2011-08-01T06:04:30Z</dcterms:modified>
  <cp:revision>1</cp:revision>
  <dc:title>Beige Pastel Minimalist Thesis Defense Presentation</dc:title>
</cp:coreProperties>
</file>