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58" r:id="rId4"/>
    <p:sldId id="261" r:id="rId5"/>
    <p:sldId id="262" r:id="rId6"/>
    <p:sldId id="264" r:id="rId7"/>
    <p:sldId id="265" r:id="rId8"/>
    <p:sldId id="267" r:id="rId9"/>
    <p:sldId id="270" r:id="rId10"/>
    <p:sldId id="272" r:id="rId11"/>
    <p:sldId id="273" r:id="rId12"/>
    <p:sldId id="275" r:id="rId13"/>
    <p:sldId id="310" r:id="rId14"/>
    <p:sldId id="276" r:id="rId15"/>
    <p:sldId id="282" r:id="rId16"/>
    <p:sldId id="284" r:id="rId17"/>
    <p:sldId id="286" r:id="rId18"/>
    <p:sldId id="288" r:id="rId19"/>
    <p:sldId id="293" r:id="rId20"/>
    <p:sldId id="294" r:id="rId21"/>
    <p:sldId id="295" r:id="rId22"/>
    <p:sldId id="300" r:id="rId23"/>
    <p:sldId id="303" r:id="rId24"/>
    <p:sldId id="306" r:id="rId25"/>
    <p:sldId id="308" r:id="rId26"/>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480" y="2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CFD657C8-414A-2E44-9951-92F07245FA2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xmlns="" id="{6DA1FFD3-7F53-8B41-AD80-30CDD54AF4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xmlns="" id="{4CA0285D-D77B-FC4C-83DA-3A4B482B5866}"/>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663A7E1A-DD8F-F748-B3CE-D821515B7B20}"/>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xmlns="" id="{94490D87-8A4D-2643-BC29-A25B453787E5}"/>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2820279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F332726B-29E0-824A-A275-72637CE36B13}"/>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xmlns="" id="{B5C055CB-F002-5349-AEA3-417B1785F82F}"/>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xmlns="" id="{59465E68-1B2D-AF44-BB56-9D4E3222D27A}"/>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E38B0EB0-BEC7-4C4D-96FB-5A76774003C5}"/>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xmlns="" id="{F1A79A85-A758-2B43-8E09-87EC483B2E94}"/>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258969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1E86EC3D-CE11-CA4F-B31F-22E6B26342E6}"/>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xmlns="" id="{E011FC90-765A-EE4A-BC7E-A60B7B1398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xmlns="" id="{CC659D66-684C-8C4D-81C7-2A009C436C3D}"/>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9BA41396-080A-0B4B-A3A5-0489CBB3ABCB}"/>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xmlns="" id="{C2A05F2C-A8D2-3A4A-B3BD-8424E22CB3A9}"/>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1254458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7EEA8389-B0EF-8B41-903A-B4F91BF8B903}"/>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xmlns="" id="{FD4ECB04-89CC-F048-9CB8-2E00E5D0A29E}"/>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xmlns="" id="{C2CFCC11-242B-D34B-93A8-5C11DA84E155}"/>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xmlns="" id="{04E92758-B361-A24E-A941-94D0D9952A6E}"/>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6" name="Tampungan Kaki 5">
            <a:extLst>
              <a:ext uri="{FF2B5EF4-FFF2-40B4-BE49-F238E27FC236}">
                <a16:creationId xmlns:a16="http://schemas.microsoft.com/office/drawing/2014/main" xmlns="" id="{83ED3CA1-4E50-F94D-9744-14D51D0B02F8}"/>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xmlns="" id="{722A2D20-300F-8142-A8A4-984AACA9795C}"/>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3912782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E180333C-39FA-1645-91E9-4423CC83E76C}"/>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xmlns="" id="{9CBEF127-EC7A-E040-A7C0-5432B0115B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xmlns="" id="{40194143-01E0-7341-8E72-94E80B6FF8EB}"/>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xmlns="" id="{82C2EDD1-D14A-604E-AD25-0DDF09115E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xmlns="" id="{A8072290-C866-0A48-8CC0-79C7E2081AD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xmlns="" id="{6FC38EC4-B6B8-4D4D-A883-8490787A1961}"/>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8" name="Tampungan Kaki 7">
            <a:extLst>
              <a:ext uri="{FF2B5EF4-FFF2-40B4-BE49-F238E27FC236}">
                <a16:creationId xmlns:a16="http://schemas.microsoft.com/office/drawing/2014/main" xmlns="" id="{BF8429FC-8F3E-504B-979C-DD7378F3DCCA}"/>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xmlns="" id="{E8817FB4-5DC2-924B-A504-3D1BD1F149CF}"/>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3257840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2B80EE59-0D23-044D-9771-F29B9A3359DE}"/>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xmlns="" id="{22C22F5D-9511-AB49-838F-DE29D86CBC90}"/>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4" name="Tampungan Kaki 3">
            <a:extLst>
              <a:ext uri="{FF2B5EF4-FFF2-40B4-BE49-F238E27FC236}">
                <a16:creationId xmlns:a16="http://schemas.microsoft.com/office/drawing/2014/main" xmlns="" id="{94FA41BE-C12B-8D4B-A8B6-C2F012D6FB3F}"/>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xmlns="" id="{32E7E223-CC6F-CC45-9156-F769951E2AB1}"/>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79516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xmlns="" id="{BADAE893-7011-B148-AE3D-EAA05A870BCC}"/>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3" name="Tampungan Kaki 2">
            <a:extLst>
              <a:ext uri="{FF2B5EF4-FFF2-40B4-BE49-F238E27FC236}">
                <a16:creationId xmlns:a16="http://schemas.microsoft.com/office/drawing/2014/main" xmlns="" id="{55DA85BC-4F6E-A14D-9A9F-01B030E58D9C}"/>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xmlns="" id="{39385DB3-72C8-9C40-A5C7-F622E7ECD83A}"/>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573772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6B2FEE7E-DD66-7A45-A6F9-F55986490E49}"/>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xmlns="" id="{F0941F07-F699-E34B-ABAD-85CDF9036B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xmlns="" id="{C09FBCEA-C6DC-C244-A24B-1C2D3C19E4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xmlns="" id="{22F80CDC-6B61-9B4D-8861-56820AF15D3F}"/>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6" name="Tampungan Kaki 5">
            <a:extLst>
              <a:ext uri="{FF2B5EF4-FFF2-40B4-BE49-F238E27FC236}">
                <a16:creationId xmlns:a16="http://schemas.microsoft.com/office/drawing/2014/main" xmlns="" id="{4895764B-8D8E-E942-82FC-ACC9AB414088}"/>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xmlns="" id="{8A63F706-C512-9E4C-BC4E-E56A23576756}"/>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27153769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B81F0CB8-F513-E243-B9F7-5E515CE99676}"/>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xmlns="" id="{2B615C74-D17A-CC44-B635-47E702D322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xmlns="" id="{EEE8AA86-6815-0247-9B04-485A109217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xmlns="" id="{A1FF92CB-0A13-0047-A890-869FD46EA61E}"/>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6" name="Tampungan Kaki 5">
            <a:extLst>
              <a:ext uri="{FF2B5EF4-FFF2-40B4-BE49-F238E27FC236}">
                <a16:creationId xmlns:a16="http://schemas.microsoft.com/office/drawing/2014/main" xmlns="" id="{61EF5496-6E2E-204E-9D72-5BEA1DB6E2B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xmlns="" id="{F5EF1799-8CD4-6945-948C-459812405209}"/>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744734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2BD93237-811B-AF4C-9870-0F3FF431286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xmlns="" id="{5659AC09-4C21-A945-B6F9-E6335A2D8058}"/>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xmlns="" id="{5F039202-9423-2749-A187-6C9B9B0B96C2}"/>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4BE2DBE9-7F1E-8E47-9A41-5F770D1DAA5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xmlns="" id="{08098CF3-9F0F-A94C-99B8-0DA7BB1567E0}"/>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1603640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xmlns="" id="{85431CED-3A1D-5D4E-861B-19FDD18EA2D9}"/>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xmlns="" id="{58C61227-A2C4-E745-AF5A-607C634C74C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xmlns="" id="{2BA4C8AC-48D5-8846-94E2-73545F313A4E}"/>
              </a:ext>
            </a:extLst>
          </p:cNvPr>
          <p:cNvSpPr>
            <a:spLocks noGrp="1"/>
          </p:cNvSpPr>
          <p:nvPr>
            <p:ph type="dt" sz="half" idx="10"/>
          </p:nvPr>
        </p:nvSpPr>
        <p:spPr/>
        <p:txBody>
          <a:body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CF1ABF15-ED04-A042-982D-59E6984F83D1}"/>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xmlns="" id="{828598AE-5C53-5242-9C86-2E4E74B89794}"/>
              </a:ext>
            </a:extLst>
          </p:cNvPr>
          <p:cNvSpPr>
            <a:spLocks noGrp="1"/>
          </p:cNvSpPr>
          <p:nvPr>
            <p:ph type="sldNum" sz="quarter" idx="12"/>
          </p:nvPr>
        </p:nvSpPr>
        <p:spPr/>
        <p:txBody>
          <a:bodyPr/>
          <a:lstStyle/>
          <a:p>
            <a:fld id="{F58DCB61-48C4-1F4B-B9B6-AE12FF4A3158}" type="slidenum">
              <a:rPr lang="id-ID" smtClean="0"/>
              <a:t>‹#›</a:t>
            </a:fld>
            <a:endParaRPr lang="id-ID"/>
          </a:p>
        </p:txBody>
      </p:sp>
    </p:spTree>
    <p:extLst>
      <p:ext uri="{BB962C8B-B14F-4D97-AF65-F5344CB8AC3E}">
        <p14:creationId xmlns:p14="http://schemas.microsoft.com/office/powerpoint/2010/main" val="988772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xmlns="" id="{C44C1A53-7338-2B44-A63A-35556A1D77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xmlns="" id="{3E2266BE-2927-074F-907D-44EB62C60A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xmlns="" id="{5D41572A-07A5-AA47-B7CC-B56718035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6B31C9-13A3-4C41-A9AC-EAC3D8456F04}" type="datetimeFigureOut">
              <a:rPr lang="id-ID" smtClean="0"/>
              <a:t>06/04/2022</a:t>
            </a:fld>
            <a:endParaRPr lang="id-ID"/>
          </a:p>
        </p:txBody>
      </p:sp>
      <p:sp>
        <p:nvSpPr>
          <p:cNvPr id="5" name="Tampungan Kaki 4">
            <a:extLst>
              <a:ext uri="{FF2B5EF4-FFF2-40B4-BE49-F238E27FC236}">
                <a16:creationId xmlns:a16="http://schemas.microsoft.com/office/drawing/2014/main" xmlns="" id="{7B61BEF0-D04C-654C-B62F-E65E56CC86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xmlns="" id="{5AB4C1FE-D481-944F-B486-BF7B8A398D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8DCB61-48C4-1F4B-B9B6-AE12FF4A3158}" type="slidenum">
              <a:rPr lang="id-ID" smtClean="0"/>
              <a:t>‹#›</a:t>
            </a:fld>
            <a:endParaRPr lang="id-ID"/>
          </a:p>
        </p:txBody>
      </p:sp>
    </p:spTree>
    <p:extLst>
      <p:ext uri="{BB962C8B-B14F-4D97-AF65-F5344CB8AC3E}">
        <p14:creationId xmlns:p14="http://schemas.microsoft.com/office/powerpoint/2010/main" val="1556514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BA364F65-FEE0-FA40-96D1-6F409E85ABA7}"/>
              </a:ext>
            </a:extLst>
          </p:cNvPr>
          <p:cNvSpPr>
            <a:spLocks noGrp="1"/>
          </p:cNvSpPr>
          <p:nvPr>
            <p:ph type="ctrTitle"/>
          </p:nvPr>
        </p:nvSpPr>
        <p:spPr>
          <a:xfrm>
            <a:off x="1524000" y="1884404"/>
            <a:ext cx="9144000" cy="2387600"/>
          </a:xfrm>
        </p:spPr>
        <p:txBody>
          <a:bodyPr>
            <a:normAutofit/>
          </a:bodyPr>
          <a:lstStyle/>
          <a:p>
            <a:r>
              <a:rPr lang="id-ID" sz="4000" b="1">
                <a:effectLst/>
                <a:latin typeface="Times New Roman" panose="02020603050405020304" pitchFamily="18" charset="0"/>
                <a:ea typeface="Times New Roman" panose="02020603050405020304" pitchFamily="18" charset="0"/>
                <a:cs typeface="Times New Roman" panose="02020603050405020304" pitchFamily="18" charset="0"/>
              </a:rPr>
              <a:t>BAB 13</a:t>
            </a:r>
            <a:r>
              <a:rPr lang="id-ID" sz="4000">
                <a:effectLst/>
                <a:latin typeface="Times New Roman" panose="02020603050405020304" pitchFamily="18" charset="0"/>
                <a:ea typeface="Times New Roman" panose="02020603050405020304" pitchFamily="18" charset="0"/>
                <a:cs typeface="Times New Roman" panose="02020603050405020304" pitchFamily="18" charset="0"/>
              </a:rPr>
              <a:t/>
            </a:r>
            <a:br>
              <a:rPr lang="id-ID" sz="4000">
                <a:effectLst/>
                <a:latin typeface="Times New Roman" panose="02020603050405020304" pitchFamily="18" charset="0"/>
                <a:ea typeface="Times New Roman" panose="02020603050405020304" pitchFamily="18" charset="0"/>
                <a:cs typeface="Times New Roman" panose="02020603050405020304" pitchFamily="18" charset="0"/>
              </a:rPr>
            </a:br>
            <a:r>
              <a:rPr lang="id-ID" sz="4000" b="1">
                <a:effectLst/>
                <a:latin typeface="Times New Roman" panose="02020603050405020304" pitchFamily="18" charset="0"/>
                <a:ea typeface="Times New Roman" panose="02020603050405020304" pitchFamily="18" charset="0"/>
                <a:cs typeface="Times New Roman" panose="02020603050405020304" pitchFamily="18" charset="0"/>
              </a:rPr>
              <a:t>KOMPETENSI</a:t>
            </a:r>
            <a:r>
              <a:rPr lang="id-ID" sz="4000">
                <a:effectLst/>
                <a:latin typeface="Times New Roman" panose="02020603050405020304" pitchFamily="18" charset="0"/>
                <a:ea typeface="Times New Roman" panose="02020603050405020304" pitchFamily="18" charset="0"/>
                <a:cs typeface="Times New Roman" panose="02020603050405020304" pitchFamily="18" charset="0"/>
              </a:rPr>
              <a:t/>
            </a:r>
            <a:br>
              <a:rPr lang="id-ID" sz="4000">
                <a:effectLst/>
                <a:latin typeface="Times New Roman" panose="02020603050405020304" pitchFamily="18" charset="0"/>
                <a:ea typeface="Times New Roman" panose="02020603050405020304" pitchFamily="18" charset="0"/>
                <a:cs typeface="Times New Roman" panose="02020603050405020304" pitchFamily="18" charset="0"/>
              </a:rPr>
            </a:br>
            <a:r>
              <a:rPr lang="id-ID" sz="4000">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7536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judul 2">
            <a:extLst>
              <a:ext uri="{FF2B5EF4-FFF2-40B4-BE49-F238E27FC236}">
                <a16:creationId xmlns:a16="http://schemas.microsoft.com/office/drawing/2014/main" xmlns="" id="{A8CED7C8-B22A-6E4A-AB9F-7D21AFB5536B}"/>
              </a:ext>
            </a:extLst>
          </p:cNvPr>
          <p:cNvSpPr>
            <a:spLocks noGrp="1"/>
          </p:cNvSpPr>
          <p:nvPr>
            <p:ph type="subTitle" idx="1"/>
          </p:nvPr>
        </p:nvSpPr>
        <p:spPr>
          <a:xfrm>
            <a:off x="220029" y="345989"/>
            <a:ext cx="11751941" cy="3083011"/>
          </a:xfrm>
        </p:spPr>
        <p:txBody>
          <a:bodyPr>
            <a:noAutofit/>
          </a:bodyPr>
          <a:lstStyle/>
          <a:p>
            <a:pPr marL="457200" indent="-457200" algn="just">
              <a:buFont typeface="+mj-lt"/>
              <a:buAutoNum type="alphaU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Pengertian</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Kompetensi adalah suatu kemampuan untuk melaksanakan atau bukan suatu pekerjaan atau tugas yang dilandasi atas keterampi pengetahuan serta didukung oleh sikap kerja yang dituntut oleh pekerjaan tersebut. Dengan demikian, kompetensi menunjukkan keterampilan atau pengetahuan yang dicirikan olch profesionalisme dalam suatu bidang tertentu sebagai sesuatu yang terpenting, sebagai ungulan bidang tersebut. Kompetensi merupakan karakteristik individu yang mendasari kinerja atau perilaku di tempat kerja. </a:t>
            </a:r>
          </a:p>
          <a:p>
            <a:pPr algn="just"/>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ampungan Konten 2">
            <a:extLst>
              <a:ext uri="{FF2B5EF4-FFF2-40B4-BE49-F238E27FC236}">
                <a16:creationId xmlns:a16="http://schemas.microsoft.com/office/drawing/2014/main" xmlns="" id="{6CD9F899-3F61-CA4D-BC0F-E41EADE42BE5}"/>
              </a:ext>
            </a:extLst>
          </p:cNvPr>
          <p:cNvSpPr txBox="1">
            <a:spLocks/>
          </p:cNvSpPr>
          <p:nvPr/>
        </p:nvSpPr>
        <p:spPr>
          <a:xfrm>
            <a:off x="220028" y="2295868"/>
            <a:ext cx="11751941" cy="469599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id-ID" sz="2000" dirty="0">
                <a:latin typeface="Times New Roman" panose="02020603050405020304" pitchFamily="18" charset="0"/>
                <a:ea typeface="Times New Roman" panose="02020603050405020304" pitchFamily="18" charset="0"/>
                <a:cs typeface="Times New Roman" panose="02020603050405020304" pitchFamily="18" charset="0"/>
              </a:rPr>
              <a:t>Terdapai lima tipe karakteristik kompetensi, yaitu sebagai berikut:</a:t>
            </a:r>
          </a:p>
          <a:p>
            <a:pPr marL="342900" indent="-3429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Motif</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adalah sesuatu yang secara konsisten dipikirkan atau diinginkan orang yang menyebabkan tindakan. </a:t>
            </a:r>
          </a:p>
          <a:p>
            <a:pPr marL="342900" indent="-3429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Sifat</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adalah karakteristik fisik dan respons yang konsisten terhadap situasi atau informasi. </a:t>
            </a:r>
          </a:p>
          <a:p>
            <a:pPr marL="342900" indent="-3429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Konsep diri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adalah sikap, nilai-nilai, atau citra diri seseorang. </a:t>
            </a:r>
          </a:p>
          <a:p>
            <a:pPr marL="342900" indent="-3429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pengetahuan</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adalah informasi yang dimiliki orang dalam spesifik. </a:t>
            </a:r>
          </a:p>
          <a:p>
            <a:pPr marL="342900" indent="-3429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Keterampilan</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adalah kemampuan mengerjakan tugas fisik atau mental tertentu. </a:t>
            </a:r>
          </a:p>
        </p:txBody>
      </p:sp>
      <p:sp>
        <p:nvSpPr>
          <p:cNvPr id="8" name="Tampungan Konten 2">
            <a:extLst>
              <a:ext uri="{FF2B5EF4-FFF2-40B4-BE49-F238E27FC236}">
                <a16:creationId xmlns:a16="http://schemas.microsoft.com/office/drawing/2014/main" xmlns="" id="{7A99DC99-7A43-A841-ACC7-CC7F2FC2F79D}"/>
              </a:ext>
            </a:extLst>
          </p:cNvPr>
          <p:cNvSpPr txBox="1">
            <a:spLocks/>
          </p:cNvSpPr>
          <p:nvPr/>
        </p:nvSpPr>
        <p:spPr>
          <a:xfrm>
            <a:off x="220027" y="4839730"/>
            <a:ext cx="11670958" cy="283518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buFont typeface="Arial" panose="020B0604020202020204" pitchFamily="34" charset="0"/>
              <a:buAutoNum type="alphaUcPeriod" startAt="2"/>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Model Kompetensi</a:t>
            </a:r>
          </a:p>
          <a:p>
            <a:pPr algn="just"/>
            <a:r>
              <a:rPr lang="id-ID" sz="2000" dirty="0">
                <a:latin typeface="Times New Roman" panose="02020603050405020304" pitchFamily="18" charset="0"/>
                <a:ea typeface="Times New Roman" panose="02020603050405020304" pitchFamily="18" charset="0"/>
                <a:cs typeface="Times New Roman" panose="02020603050405020304" pitchFamily="18" charset="0"/>
              </a:rPr>
              <a:t>Model kompetensi dibedakan menurut kepentingannya, menjadi model kompetensi untuk leadership, coordinator, experts, dan support. Model kompetensi untuk kepemimpinan dan koordinator pada dasarnya sama dan meliputi: komitmen pada pembelajaran berkelanjutan, orientasi pada pelayanan masyarakat, berpikir konseptual, pengambilan keputusan, mengembangkan orang lain, standar profesionalisme tinggi, dampak dan pengaruh, dan keberagaman.</a:t>
            </a:r>
          </a:p>
          <a:p>
            <a:pPr algn="just"/>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68101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Konten 2">
            <a:extLst>
              <a:ext uri="{FF2B5EF4-FFF2-40B4-BE49-F238E27FC236}">
                <a16:creationId xmlns:a16="http://schemas.microsoft.com/office/drawing/2014/main" xmlns="" id="{4F8D822B-4519-3642-8673-F029242ECC90}"/>
              </a:ext>
            </a:extLst>
          </p:cNvPr>
          <p:cNvSpPr txBox="1">
            <a:spLocks/>
          </p:cNvSpPr>
          <p:nvPr/>
        </p:nvSpPr>
        <p:spPr>
          <a:xfrm>
            <a:off x="260521" y="305486"/>
            <a:ext cx="11670958" cy="68580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3"/>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Tipe Kompetensi</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Ada beberapa tipe kompetensi yang dapat dijelaskan sebagai berikut:</a:t>
            </a:r>
          </a:p>
          <a:p>
            <a:pPr algn="just"/>
            <a:r>
              <a:rPr lang="id-ID" sz="2000" i="1" dirty="0">
                <a:latin typeface="Times New Roman" panose="02020603050405020304" pitchFamily="18" charset="0"/>
                <a:ea typeface="Times New Roman" panose="02020603050405020304" pitchFamily="18" charset="0"/>
                <a:cs typeface="Times New Roman" panose="02020603050405020304" pitchFamily="18" charset="0"/>
              </a:rPr>
              <a:t>planning competency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dikaitkan dengan tindakan tertentu menetapkan tujuan, menilai risiko dan mengembangkan urutan tindakan untuk mencapai tujuan.</a:t>
            </a:r>
          </a:p>
          <a:p>
            <a:pPr algn="just"/>
            <a:r>
              <a:rPr lang="id-ID" sz="2000" i="1" dirty="0">
                <a:latin typeface="Times New Roman" panose="02020603050405020304" pitchFamily="18" charset="0"/>
                <a:ea typeface="Times New Roman" panose="02020603050405020304" pitchFamily="18" charset="0"/>
                <a:cs typeface="Times New Roman" panose="02020603050405020304" pitchFamily="18" charset="0"/>
              </a:rPr>
              <a:t>Influence competency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dikaitkan dengan tindakan seperti mempunyai dampak pada orang lain, memaksa melakukan tindakan tertentu atau membuat keputusan tertentu, dan memberi inspirasi untuk bekerja menuju tujuan organisasional. </a:t>
            </a:r>
          </a:p>
          <a:p>
            <a:pPr algn="just"/>
            <a:r>
              <a:rPr lang="id-ID" sz="2000" i="1" dirty="0">
                <a:latin typeface="Times New Roman" panose="02020603050405020304" pitchFamily="18" charset="0"/>
                <a:ea typeface="Times New Roman" panose="02020603050405020304" pitchFamily="18" charset="0"/>
                <a:cs typeface="Times New Roman" panose="02020603050405020304" pitchFamily="18" charset="0"/>
              </a:rPr>
              <a:t>Communication competency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dalam bentuk kemampuan berbicara, mendengarkan orang lain, komunikasi tertulis dan nonverbal.</a:t>
            </a:r>
          </a:p>
        </p:txBody>
      </p:sp>
      <p:sp>
        <p:nvSpPr>
          <p:cNvPr id="8" name="Tampungan Konten 2">
            <a:extLst>
              <a:ext uri="{FF2B5EF4-FFF2-40B4-BE49-F238E27FC236}">
                <a16:creationId xmlns:a16="http://schemas.microsoft.com/office/drawing/2014/main" xmlns="" id="{C674B16B-25EC-9447-B76A-CE4DBC00D696}"/>
              </a:ext>
            </a:extLst>
          </p:cNvPr>
          <p:cNvSpPr>
            <a:spLocks noGrp="1"/>
          </p:cNvSpPr>
          <p:nvPr>
            <p:ph idx="1"/>
          </p:nvPr>
        </p:nvSpPr>
        <p:spPr>
          <a:xfrm>
            <a:off x="260521" y="3429000"/>
            <a:ext cx="11512379" cy="2749379"/>
          </a:xfrm>
        </p:spPr>
        <p:txBody>
          <a:bodyPr>
            <a:noAutofit/>
          </a:bodyPr>
          <a:lstStyle/>
          <a:p>
            <a:pPr algn="just"/>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Interpersonal competency,</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meliputi empati, membangun konsensus, networking, persuasi, negosiasi, diplomasi, manajemen konfik, menghargai orang lain, dan menjadi team player.</a:t>
            </a:r>
          </a:p>
          <a:p>
            <a:pPr algn="just"/>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Thinking competency</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berkenaan dengan berpikir strategis, berpikir analitis, berkomitmen terhadap tindakan, memerlukan kemampuan kognitif, mengidentifikasi mata rantai dan membangkitkan gagasan kreatif.</a:t>
            </a:r>
          </a:p>
          <a:p>
            <a:pPr algn="just"/>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Organizational competency</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,meliputi kemampuan merencankan pekerjaanmengorganisasi sumber daya, mendapatkan pekerjaan dilakukan, mengukur kemajuan, dan mengambil risik diperhitungkan.</a:t>
            </a:r>
          </a:p>
          <a:p>
            <a:pPr algn="just"/>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Human resources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management competency, merupakan kemampuan bidang team building, mendorong partisipasi, mengembangkan bakat, mengusahakan umpan balik kinerja, dan menghargai keberagaman.</a:t>
            </a:r>
          </a:p>
        </p:txBody>
      </p:sp>
    </p:spTree>
    <p:extLst>
      <p:ext uri="{BB962C8B-B14F-4D97-AF65-F5344CB8AC3E}">
        <p14:creationId xmlns:p14="http://schemas.microsoft.com/office/powerpoint/2010/main" val="29982253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33971E01-F26F-0249-9737-43E24DB46110}"/>
              </a:ext>
            </a:extLst>
          </p:cNvPr>
          <p:cNvSpPr>
            <a:spLocks noGrp="1"/>
          </p:cNvSpPr>
          <p:nvPr>
            <p:ph idx="1"/>
          </p:nvPr>
        </p:nvSpPr>
        <p:spPr>
          <a:xfrm>
            <a:off x="250911" y="246705"/>
            <a:ext cx="11659630" cy="8334375"/>
          </a:xfrm>
        </p:spPr>
        <p:txBody>
          <a:bodyPr>
            <a:noAutofit/>
          </a:bodyPr>
          <a:lstStyle/>
          <a:p>
            <a:pPr marL="457200" lvl="0" indent="-457200" algn="just">
              <a:buAutoNum type="alphaUcPeriod" startAt="4"/>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Kategori Kompetensi</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Michael Zwell (2000:25) memberikan lima kategori kompetensi, yang terdiri dari:</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Task achievement</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kategori kompetensi yang berhubungan dengan kinerja baik. </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Relationship</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kategori kompetensi yang berhubungan dengan komunikasi dan bekerja baik dengan orang lain dan memuaskan kebutuhannya. </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Personal attribute</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kompetensi intrinsik individu dan menghubungkan bagaimana orang berpikir, merasa, belajar, dan berkembang. </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Managerial</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kompetensi yang secara spesifik berkaitan dengan pengelolaan, pengawasan dan mengembangkan orang. </a:t>
            </a:r>
          </a:p>
          <a:p>
            <a:pPr marL="457200" lvl="0" indent="-457200" algn="just">
              <a:buFont typeface="+mj-lt"/>
              <a:buAutoNum type="arabi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Leadership merupakan kompetensi yang berhubungan dengan memimpin organisasi dan orang untuk mencapai maksud, visi, dan tujuan organisasi. </a:t>
            </a:r>
          </a:p>
        </p:txBody>
      </p:sp>
      <p:sp>
        <p:nvSpPr>
          <p:cNvPr id="2" name="Judul 1">
            <a:extLst>
              <a:ext uri="{FF2B5EF4-FFF2-40B4-BE49-F238E27FC236}">
                <a16:creationId xmlns:a16="http://schemas.microsoft.com/office/drawing/2014/main" xmlns="" id="{1D730366-D324-9E41-940C-DD8239A3018E}"/>
              </a:ext>
            </a:extLst>
          </p:cNvPr>
          <p:cNvSpPr>
            <a:spLocks noGrp="1"/>
          </p:cNvSpPr>
          <p:nvPr>
            <p:ph type="title"/>
          </p:nvPr>
        </p:nvSpPr>
        <p:spPr>
          <a:xfrm>
            <a:off x="250910" y="4413892"/>
            <a:ext cx="11659629" cy="2152582"/>
          </a:xfrm>
        </p:spPr>
        <p:txBody>
          <a:bodyPr>
            <a:noAutofit/>
          </a:bodyPr>
          <a:lstStyle/>
          <a:p>
            <a:pPr rtl="1"/>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E.    Tingkat Kompetensi</a:t>
            </a:r>
            <a:b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Setiap kompetensi tampak pada individu pada berbagai tingkatan. Kompetensi termasuk karakteristik manusia yang paling dalam seperi motif, sifat, dan sikap atau merupakan karakteristik yang dengan mudah dapat diamati seperti keterampilan atau pengetahuan.</a:t>
            </a:r>
            <a:b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b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Adanya tingkat kompetensi dikemukakan oleh Spencer dan Spencer (1993: 11) seperti gunung es di mana ada yang tampak di permukaan, tetapi ada pula yang tidak terlihat di permukaan.</a:t>
            </a:r>
            <a:b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620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ampungan Konten 5">
            <a:extLst>
              <a:ext uri="{FF2B5EF4-FFF2-40B4-BE49-F238E27FC236}">
                <a16:creationId xmlns:a16="http://schemas.microsoft.com/office/drawing/2014/main" xmlns="" id="{B754622F-5270-E148-9F06-59DD3C336A4D}"/>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4964" t="35765" r="13125" b="40163"/>
          <a:stretch/>
        </p:blipFill>
        <p:spPr bwMode="auto">
          <a:xfrm>
            <a:off x="3937969" y="257926"/>
            <a:ext cx="4316062" cy="2196757"/>
          </a:xfrm>
          <a:prstGeom prst="rect">
            <a:avLst/>
          </a:prstGeom>
          <a:ln>
            <a:noFill/>
          </a:ln>
          <a:extLst>
            <a:ext uri="{53640926-AAD7-44D8-BBD7-CCE9431645EC}">
              <a14:shadowObscured xmlns:a14="http://schemas.microsoft.com/office/drawing/2010/main"/>
            </a:ext>
          </a:extLst>
        </p:spPr>
      </p:pic>
      <p:sp>
        <p:nvSpPr>
          <p:cNvPr id="5" name="Tampungan Konten 2">
            <a:extLst>
              <a:ext uri="{FF2B5EF4-FFF2-40B4-BE49-F238E27FC236}">
                <a16:creationId xmlns:a16="http://schemas.microsoft.com/office/drawing/2014/main" xmlns="" id="{5BB83392-C415-3D41-BA79-8619FD64D57E}"/>
              </a:ext>
            </a:extLst>
          </p:cNvPr>
          <p:cNvSpPr txBox="1">
            <a:spLocks/>
          </p:cNvSpPr>
          <p:nvPr/>
        </p:nvSpPr>
        <p:spPr>
          <a:xfrm>
            <a:off x="183683" y="2454683"/>
            <a:ext cx="11824633" cy="681288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eriod"/>
            </a:pPr>
            <a:r>
              <a:rPr lang="id-ID" sz="2000" b="1" dirty="0">
                <a:latin typeface="Times New Roman" pitchFamily="18" charset="0"/>
                <a:ea typeface="Times New Roman" pitchFamily="18" charset="0"/>
                <a:cs typeface="Times New Roman" pitchFamily="18" charset="0"/>
              </a:rPr>
              <a:t> Behavioral Tools</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Knowledge</a:t>
            </a:r>
            <a:r>
              <a:rPr lang="id-ID" sz="2000" dirty="0">
                <a:latin typeface="Times New Roman" pitchFamily="18" charset="0"/>
                <a:ea typeface="Times New Roman" pitchFamily="18" charset="0"/>
                <a:cs typeface="Times New Roman" pitchFamily="18" charset="0"/>
              </a:rPr>
              <a:t> merupakan informasi yang digunakan orang dalam bidang tertentu</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Skill</a:t>
            </a:r>
            <a:r>
              <a:rPr lang="id-ID" sz="2000" dirty="0">
                <a:latin typeface="Times New Roman" pitchFamily="18" charset="0"/>
                <a:ea typeface="Times New Roman" pitchFamily="18" charset="0"/>
                <a:cs typeface="Times New Roman" pitchFamily="18" charset="0"/>
              </a:rPr>
              <a:t> merupakan kemampuan orang untuk melakukan sesuatu dengan baik. </a:t>
            </a:r>
          </a:p>
          <a:p>
            <a:pPr marL="457200" indent="-457200" algn="just">
              <a:buFont typeface="Arial" panose="020B0604020202020204" pitchFamily="34" charset="0"/>
              <a:buAutoNum type="arabicPeriod" startAt="2"/>
            </a:pPr>
            <a:r>
              <a:rPr lang="id-ID" sz="2000" b="1" dirty="0">
                <a:latin typeface="Times New Roman" pitchFamily="18" charset="0"/>
                <a:ea typeface="Times New Roman" pitchFamily="18" charset="0"/>
                <a:cs typeface="Times New Roman" pitchFamily="18" charset="0"/>
              </a:rPr>
              <a:t>Image Attribute</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Social role</a:t>
            </a:r>
            <a:r>
              <a:rPr lang="id-ID" sz="2000" dirty="0">
                <a:latin typeface="Times New Roman" pitchFamily="18" charset="0"/>
                <a:ea typeface="Times New Roman" pitchFamily="18" charset="0"/>
                <a:cs typeface="Times New Roman" pitchFamily="18" charset="0"/>
              </a:rPr>
              <a:t> merupakan pola perilaku orang yang diperkuat oleh kelompok sosial atau organisasi. </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Selfimage</a:t>
            </a:r>
            <a:r>
              <a:rPr lang="id-ID" sz="2000" dirty="0">
                <a:latin typeface="Times New Roman" pitchFamily="18" charset="0"/>
                <a:ea typeface="Times New Roman" pitchFamily="18" charset="0"/>
                <a:cs typeface="Times New Roman" pitchFamily="18" charset="0"/>
              </a:rPr>
              <a:t> merupakan pandangan orang terhadap dirinya sendiri, identitas, kepribadian, dan harga dirinya. </a:t>
            </a:r>
          </a:p>
          <a:p>
            <a:pPr marL="457200" indent="-457200" algn="just">
              <a:buFont typeface="Arial" panose="020B0604020202020204" pitchFamily="34" charset="0"/>
              <a:buAutoNum type="arabicPeriod" startAt="3"/>
            </a:pPr>
            <a:r>
              <a:rPr lang="id-ID" sz="2000" b="1" dirty="0">
                <a:latin typeface="Times New Roman" pitchFamily="18" charset="0"/>
                <a:ea typeface="Times New Roman" pitchFamily="18" charset="0"/>
                <a:cs typeface="Times New Roman" pitchFamily="18" charset="0"/>
              </a:rPr>
              <a:t>Personal Characteristic </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Traits</a:t>
            </a:r>
            <a:r>
              <a:rPr lang="id-ID" sz="2000" dirty="0">
                <a:latin typeface="Times New Roman" pitchFamily="18" charset="0"/>
                <a:ea typeface="Times New Roman" pitchFamily="18" charset="0"/>
                <a:cs typeface="Times New Roman" pitchFamily="18" charset="0"/>
              </a:rPr>
              <a:t> merupakan aspek tipikal berperilaku. </a:t>
            </a:r>
          </a:p>
          <a:p>
            <a:pPr marL="457200" indent="-457200" algn="just">
              <a:buFont typeface="+mj-lt"/>
              <a:buAutoNum type="alphaLcPeriod"/>
            </a:pPr>
            <a:r>
              <a:rPr lang="id-ID" sz="2000" i="1" dirty="0">
                <a:latin typeface="Times New Roman" pitchFamily="18" charset="0"/>
                <a:ea typeface="Times New Roman" pitchFamily="18" charset="0"/>
                <a:cs typeface="Times New Roman" pitchFamily="18" charset="0"/>
              </a:rPr>
              <a:t>Motive</a:t>
            </a:r>
            <a:r>
              <a:rPr lang="id-ID" sz="2000" dirty="0">
                <a:latin typeface="Times New Roman" pitchFamily="18" charset="0"/>
                <a:ea typeface="Times New Roman" pitchFamily="18" charset="0"/>
                <a:cs typeface="Times New Roman" pitchFamily="18" charset="0"/>
              </a:rPr>
              <a:t> merupakan apa yang mendorong perilaku seseorang dalam bidang tertentu (prestasi, afiliasi, kekuasaan). </a:t>
            </a:r>
          </a:p>
        </p:txBody>
      </p:sp>
    </p:spTree>
    <p:extLst>
      <p:ext uri="{BB962C8B-B14F-4D97-AF65-F5344CB8AC3E}">
        <p14:creationId xmlns:p14="http://schemas.microsoft.com/office/powerpoint/2010/main" val="698890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0ED599EE-1A3A-8E4D-BC8F-02CFC995DA99}"/>
              </a:ext>
            </a:extLst>
          </p:cNvPr>
          <p:cNvSpPr>
            <a:spLocks noGrp="1"/>
          </p:cNvSpPr>
          <p:nvPr>
            <p:ph idx="1"/>
          </p:nvPr>
        </p:nvSpPr>
        <p:spPr>
          <a:xfrm>
            <a:off x="454968" y="308919"/>
            <a:ext cx="11282063" cy="6919790"/>
          </a:xfrm>
        </p:spPr>
        <p:txBody>
          <a:bodyPr>
            <a:noAutofit/>
          </a:bodyPr>
          <a:lstStyle/>
          <a:p>
            <a:pPr marL="457200" lvl="0" indent="-457200" algn="just">
              <a:buAutoNum type="alphaUcPeriod" startAt="6"/>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Strata Kompetensi</a:t>
            </a: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Kompetensi dapat dipilah-pilah menurut stratanya. Kompetensi dapat dibagi menjadi core competencies, managerial competencies, dan functional competencies.</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Core competencies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kompetensi inti yang dihubungkan dengan strategi organisasi sehingga harus dimiliki oleh semua karyawan dalam organisasi.</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Managerial competencies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kompetensi yang mencerminkan aktivitas manajerial dan kinerja yang diperlukan dalam peran tertentu</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Functional competencies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merupakan kompetensi yang menjelaskan tentang kemampuan peran tertentu yang diperlukan dan biasanya dihubungkan dengan keterampilan profesional atau teknis.</a:t>
            </a:r>
          </a:p>
          <a:p>
            <a:pPr marL="457200" lvl="0" indent="-457200" algn="just">
              <a:buAutoNum type="alphaUcPeriod" startAt="7"/>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Manajemen Sumber Daya Manusia Berbasis Kompetensi</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Kondisi lingkungan bisnis di masa depan menunjukkan meningkatnya teknologi dan perubahan sosial. Di satu sisi harus mengikuti perkembanganteknologi, di sisi lain semakin meningkat tanggung jawab sosial organisasi. Pergeseran informasi ekonomi memerlukan knowledge worker, tingkat sumber daya manusia yang memiliki pengetahuan semakin tinggi. Sementara itu, persaingan global semakin intensif. Pasar semakin terfragmentasi dalam spesialisasi.</a:t>
            </a:r>
          </a:p>
          <a:p>
            <a:pPr marL="0" lvl="0" indent="0" algn="just">
              <a:buNone/>
            </a:pP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4059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81AD86B9-7BFE-3446-98FD-032DF1D8BE1D}"/>
              </a:ext>
            </a:extLst>
          </p:cNvPr>
          <p:cNvSpPr>
            <a:spLocks noGrp="1"/>
          </p:cNvSpPr>
          <p:nvPr>
            <p:ph idx="1"/>
          </p:nvPr>
        </p:nvSpPr>
        <p:spPr>
          <a:xfrm>
            <a:off x="218989" y="240270"/>
            <a:ext cx="11725876" cy="8986537"/>
          </a:xfrm>
        </p:spPr>
        <p:txBody>
          <a:bodyPr>
            <a:noAutofit/>
          </a:bodyPr>
          <a:lstStyle/>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Keadaan tersebut membuat kompetensi sumber daya manusia semakin penting, baik bagi eksekutif, manajer maupun pekerja (Spencer dan Spencer, 1993:343).</a:t>
            </a:r>
          </a:p>
          <a:p>
            <a:pPr marL="457200" lvl="0" indent="-457200" algn="just">
              <a:buFont typeface="+mj-lt"/>
              <a:buAutoNum type="arabi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Bagi Eksekutif </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Kompetensi yang diperlukan bagi eksekutif adalah sebagai berikut:</a:t>
            </a:r>
          </a:p>
          <a:p>
            <a:pPr marL="457200" lvl="0" indent="-457200" algn="just">
              <a:buFont typeface="+mj-lt"/>
              <a:buAutoNum type="arabicParenR"/>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Strategic Thinking</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kemampuan eksekutif untuk memahami kecenderungan perubahan lingkungan yang cepat</a:t>
            </a:r>
          </a:p>
          <a:p>
            <a:pPr marL="457200" lvl="0" indent="-457200" algn="just">
              <a:buFont typeface="+mj-lt"/>
              <a:buAutoNum type="arabicParenR"/>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Change Leadership</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kemampuan eksekutif untuk mengomunikasikan visi strategi organisasi yang membuat readaptif berkembang dan diterima stakeholder</a:t>
            </a:r>
          </a:p>
          <a:p>
            <a:pPr marL="457200" lvl="0" indent="-457200" algn="just">
              <a:buFont typeface="+mj-lt"/>
              <a:buAutoNum type="arabicParenR"/>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Relationship Management</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kemampuan eksekutif untuk membangun hubungan baik dengan stakeholder di dalam maupun di luar organisasi. </a:t>
            </a:r>
          </a:p>
          <a:p>
            <a:pPr marL="0" indent="0" algn="just">
              <a:buNone/>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Tampungan Konten 2">
            <a:extLst>
              <a:ext uri="{FF2B5EF4-FFF2-40B4-BE49-F238E27FC236}">
                <a16:creationId xmlns:a16="http://schemas.microsoft.com/office/drawing/2014/main" xmlns="" id="{7A06D612-B20E-1E40-B49F-2EAC74300D5D}"/>
              </a:ext>
            </a:extLst>
          </p:cNvPr>
          <p:cNvSpPr txBox="1">
            <a:spLocks/>
          </p:cNvSpPr>
          <p:nvPr/>
        </p:nvSpPr>
        <p:spPr>
          <a:xfrm>
            <a:off x="218988" y="3706812"/>
            <a:ext cx="11725875" cy="63023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2"/>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Bagi  Manajer</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Flexibility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feksibilitas</a:t>
            </a: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merupakan keinginan dan kemampuan manajer untuk mengubah struktur dan proses manajerial apabila diperlukan untuk menjalankan strategi perubahan organisasi. </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Change Implementation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implementasi perubahan</a:t>
            </a: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merupakan kemampuan kepemimpinan perubahan untuk mengomunikasikan kebutuhan organisasi akan perubahan kepada bawahan</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Enterpreneurial Innovation</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(inovasi kewirausahaan) merupakan motivasi ntuk memelopori dan mengungguli dengan memunculkan baru mendahului pesaingnya</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Interpersonal Understanding</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(memahami hubungan antarmanusia) merupakan kemampuan memahami dan menilai masukan orang lain yang berbeda. </a:t>
            </a:r>
          </a:p>
          <a:p>
            <a:pPr marL="0" indent="0" algn="just">
              <a:buFont typeface="Arial" panose="020B0604020202020204" pitchFamily="34" charset="0"/>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9069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3F801657-F141-574C-A548-4C8CCD5F59BC}"/>
              </a:ext>
            </a:extLst>
          </p:cNvPr>
          <p:cNvSpPr>
            <a:spLocks noGrp="1"/>
          </p:cNvSpPr>
          <p:nvPr>
            <p:ph idx="1"/>
          </p:nvPr>
        </p:nvSpPr>
        <p:spPr>
          <a:xfrm>
            <a:off x="289011" y="257218"/>
            <a:ext cx="11655854" cy="5451132"/>
          </a:xfrm>
        </p:spPr>
        <p:txBody>
          <a:bodyPr>
            <a:noAutofit/>
          </a:bodyPr>
          <a:lstStyle/>
          <a:p>
            <a:pPr marL="457200" lvl="0" indent="-457200" algn="just">
              <a:buAutoNum type="arabicParenR" startAt="5"/>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Empowering</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(niemberdayakan) merupakan perilaku manajerial, untuk berbagi informasi, secara partisipatif mengumpulkan gagasan bawahan,</a:t>
            </a:r>
          </a:p>
          <a:p>
            <a:pPr marL="457200" lvl="0" indent="-457200" algn="just">
              <a:buAutoNum type="arabicParenR" startAt="5"/>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Team Facilitation</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(memfasilitasi tim) merupakan keterampilan proses kelompok yang diperlukan untuk mendapatkan kelompok orang yang berbeda bekerja bersama secara efektif untuk mencapai tujuan bersama</a:t>
            </a:r>
          </a:p>
          <a:p>
            <a:pPr marL="457200" lvl="0" indent="-457200" algn="just">
              <a:buAutoNum type="arabicParenR" startAt="5"/>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Portability</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(kemudahan menyesuaikan) merupakan kemampuan untuk menyesuaikan dengan cepat dan berfungsi secara efektif di setiap lingkungan asing sehingga manajer dapat dipindahkan pada posisi dimana saja. </a:t>
            </a:r>
            <a:endParaRPr lang="id-ID" sz="2000" dirty="0">
              <a:latin typeface="Times New Roman" panose="02020603050405020304" pitchFamily="18" charset="0"/>
              <a:cs typeface="Times New Roman" panose="02020603050405020304" pitchFamily="18" charset="0"/>
            </a:endParaRPr>
          </a:p>
        </p:txBody>
      </p:sp>
      <p:sp>
        <p:nvSpPr>
          <p:cNvPr id="2" name="Tampungan Konten 2">
            <a:extLst>
              <a:ext uri="{FF2B5EF4-FFF2-40B4-BE49-F238E27FC236}">
                <a16:creationId xmlns:a16="http://schemas.microsoft.com/office/drawing/2014/main" xmlns="" id="{1C7E75B8-55DC-E641-873A-51F4C188A713}"/>
              </a:ext>
            </a:extLst>
          </p:cNvPr>
          <p:cNvSpPr txBox="1">
            <a:spLocks/>
          </p:cNvSpPr>
          <p:nvPr/>
        </p:nvSpPr>
        <p:spPr>
          <a:xfrm>
            <a:off x="247135" y="2643080"/>
            <a:ext cx="11697730" cy="61305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3"/>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Bagi Pekerja</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Flexibility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(feksibilitas) merupakan kecenderungan untuk melihat perubahan sebagai peluang yang menarik daripada sebagai tantangan, misalnya kesediaan untuk adopsi teknologi baru.</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Information-Seeking Motivation and Ability to Learn</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(motivasi mencari informasi dan kemampuan belajar) merupakan antusiasme untuk mencari peluang belajar teknologi baru dan keterampilan dalam hubungan antarpribadi. </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Achievement Mctivation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(motivasi berprestasi) merupakan dorongan untuk inovasi dan "kaizen", perbaikan terus-menerus dalam kualitas dan produktivitas yang diperlukan untuk menghadapi meningkatnya kompctisi.</a:t>
            </a:r>
          </a:p>
          <a:p>
            <a:pPr marL="457200" indent="-457200" algn="just">
              <a:buFont typeface="+mj-lt"/>
              <a:buAutoNum type="arabicParenR"/>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Work Motivation under Time Pressure</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(motivasi kerja dalam tekanan waktu) merupakan beberapa kombinasi dari fleksibilitas, motivasi berprestasi</a:t>
            </a:r>
          </a:p>
        </p:txBody>
      </p:sp>
    </p:spTree>
    <p:extLst>
      <p:ext uri="{BB962C8B-B14F-4D97-AF65-F5344CB8AC3E}">
        <p14:creationId xmlns:p14="http://schemas.microsoft.com/office/powerpoint/2010/main" val="4152116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3ABFF5E4-610B-7448-9C09-DE6AFEBD23B7}"/>
              </a:ext>
            </a:extLst>
          </p:cNvPr>
          <p:cNvSpPr>
            <a:spLocks noGrp="1"/>
          </p:cNvSpPr>
          <p:nvPr>
            <p:ph idx="1"/>
          </p:nvPr>
        </p:nvSpPr>
        <p:spPr>
          <a:xfrm>
            <a:off x="405370" y="260649"/>
            <a:ext cx="11539496" cy="6336701"/>
          </a:xfrm>
        </p:spPr>
        <p:txBody>
          <a:bodyPr>
            <a:noAutofit/>
          </a:bodyPr>
          <a:lstStyle/>
          <a:p>
            <a:pPr marL="457200" lvl="0" indent="-457200" algn="just">
              <a:buAutoNum type="alphaUcPeriod" startAt="8"/>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Faktor Memengaruhi Kompetensi</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Keyakinan dan Nilai-nilai.</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Keyakinan orang tentang dirinya maupun terhadap orang lain akan sangat memengaruhi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perilaku.</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Keterampilan</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Keterampilan memainkan peran di kebanyakan kompetensi. Berbicara di depan umum merupakan keterampilan yang dapat dipelajari, dipraktikkan, dan diperbaiki. </a:t>
            </a:r>
          </a:p>
          <a:p>
            <a:pPr marL="342900" lvl="0" indent="-342900" algn="just">
              <a:buAutoNum type="arabicPeriod" startAt="3"/>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Pengalaman. Keahlian dari banyak kompetensi memerlukan pengalaman mengorganisasi orang, komunikasi di hadapan kelompok, menyelesaikan masalah, dan sebagainya. </a:t>
            </a:r>
          </a:p>
          <a:p>
            <a:pPr marL="342900" lvl="0" indent="-342900" algn="just">
              <a:buAutoNum type="arabicPeriod" startAt="3"/>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Karakteristik Kepribadian. Kepribadian dapat memengaruhi keahlian manajer dan pekerja dalam sejumlah kompetensi termasuk dalam penyelesaian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konflik</a:t>
            </a:r>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AutoNum type="arabicPeriod" startAt="3"/>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Motivasi</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Motivasi merupakan faktor dalam kompetensi yang dapat berubah Dengan memberikan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dorongan</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AutoNum type="arabicPeriod" startAt="3"/>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Isu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Emosional. Hambatan emosional dapat membatasi penguasaan kompetensi. </a:t>
            </a:r>
            <a:endParaRPr lang="en-US" sz="2000" dirty="0">
              <a:latin typeface="Times New Roman" panose="02020603050405020304" pitchFamily="18" charset="0"/>
              <a:cs typeface="Times New Roman" panose="02020603050405020304" pitchFamily="18" charset="0"/>
            </a:endParaRPr>
          </a:p>
          <a:p>
            <a:pPr marL="342900" lvl="0" indent="-342900" algn="just">
              <a:buAutoNum type="arabicPeriod" startAt="3"/>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Kemampuan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Intelektual</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Kompetensi tergantung pada pemikiran kognitif seperti pemikiran konseptual dan pemikiran analitis. </a:t>
            </a:r>
          </a:p>
          <a:p>
            <a:pPr marL="342900" lvl="0" indent="-342900" algn="just">
              <a:buAutoNum type="arabicPeriod" startAt="3"/>
            </a:pP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670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914EA031-B438-A34C-B661-9FD85DF4434B}"/>
              </a:ext>
            </a:extLst>
          </p:cNvPr>
          <p:cNvSpPr>
            <a:spLocks noGrp="1"/>
          </p:cNvSpPr>
          <p:nvPr>
            <p:ph idx="1"/>
          </p:nvPr>
        </p:nvSpPr>
        <p:spPr>
          <a:xfrm>
            <a:off x="281459" y="274597"/>
            <a:ext cx="11910541" cy="7173782"/>
          </a:xfrm>
        </p:spPr>
        <p:txBody>
          <a:bodyPr>
            <a:noAutofit/>
          </a:bodyPr>
          <a:lstStyle/>
          <a:p>
            <a:pPr marL="457200" indent="-457200" algn="just">
              <a:buAutoNum type="arabicPeriod" startAt="8"/>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Budaya Organisasi</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Budaya organisasi memengaruhi kompetensi sumber daya manusia dalam kegiatan sebagai berikut:</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Praktik rekrutmen dan seleksi karyawan mempertimbangkan siapa di antara pekerja yang dimasukkan dalam organisasi dan tingkat keahliannya tentang kompetensi.</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Sistem penghargaan mengomunikasikan pada pekerja bagaimana organisasi menghargai kompetensi.</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Praktik pengambilan keputusan memengaruhi kompetensi dalam memberdayakan orang lain, inisiatif, dan memotivasi orang lain.</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Filosofi organisasi-misi, visi dan nilai nilai-berhubungan dengan semua kompetensi.</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Kebiasaan dan prosedur memberi informasi kepada pekerja tentang berapa banyak kompetensi yang diharapkan.</a:t>
            </a:r>
          </a:p>
          <a:p>
            <a:pPr marL="514350" lvl="0" indent="-514350" algn="just">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Komitmen pada pelatihan dan pengembangan mengomunikasikan pada pekerja tentang pentingnya kompetensi tentang pembangunan berkelanjutan</a:t>
            </a:r>
          </a:p>
          <a:p>
            <a:pPr marL="514350" lvl="0" indent="-514350" algn="just">
              <a:buFont typeface="+mj-lt"/>
              <a:buAutoNum type="alphaLcPeriod"/>
            </a:pP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00050" lvl="0" indent="-400050" algn="just">
              <a:buAutoNum type="romanU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Mengatasi Hambatan Kompetensi</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Kelihatannya mengembangkan kompetensi merupakan hal yang mudah. Kita dapat dengan mudah mengidentifikasi pengetahuan, keterampilan, dan</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proses yang perlu untuk dipelajari. Namun, kenyataannya tidak semudah</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itu, sejumlah faktor memengaruhi kemampuan pekerja untuk memperbaiki</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kecakapan tentang kompetensi yang memengaruhi kinerjanya. Untuk itu,</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hambatan yang dihadapi perlu diatasi.</a:t>
            </a:r>
          </a:p>
          <a:p>
            <a:pPr marL="0" indent="0" algn="just">
              <a:buNone/>
            </a:pP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6474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A852A58D-5736-E546-AE6F-61E344379738}"/>
              </a:ext>
            </a:extLst>
          </p:cNvPr>
          <p:cNvSpPr>
            <a:spLocks noGrp="1"/>
          </p:cNvSpPr>
          <p:nvPr>
            <p:ph idx="1"/>
          </p:nvPr>
        </p:nvSpPr>
        <p:spPr>
          <a:xfrm>
            <a:off x="439694" y="452651"/>
            <a:ext cx="11312611" cy="3254376"/>
          </a:xfrm>
        </p:spPr>
        <p:txBody>
          <a:bodyPr>
            <a:noAutofit/>
          </a:bodyPr>
          <a:lstStyle/>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Michael Zwell (2000:309) menyebutkan adanya faktor-faktor yang dapat dipergunakan untuk memperbaiki kompetensi, yaitu sebagai berikut.</a:t>
            </a:r>
          </a:p>
          <a:p>
            <a:pPr marL="457200" lvl="0" indent="-457200" algn="just">
              <a:buAutoNum type="arabicPeriod"/>
            </a:pPr>
            <a:r>
              <a:rPr lang="id-ID" sz="2000" b="1" i="1" dirty="0">
                <a:effectLst/>
                <a:latin typeface="Times New Roman" panose="02020603050405020304" pitchFamily="18" charset="0"/>
                <a:ea typeface="Times New Roman" panose="02020603050405020304" pitchFamily="18" charset="0"/>
                <a:cs typeface="Times New Roman" panose="02020603050405020304" pitchFamily="18" charset="0"/>
              </a:rPr>
              <a:t>Admitting Incompetence (Mengalami Kekurangan Kompetensi) </a:t>
            </a:r>
            <a:endParaRPr lang="id-ID" sz="2000" b="1" i="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Sering kali terjadi orang menutupi kekurangannya agar tidak diketahui orang lain. </a:t>
            </a:r>
          </a:p>
          <a:p>
            <a:pPr marL="457200" indent="-457200" algn="just">
              <a:buAutoNum type="arabicPeriod" startAt="2"/>
            </a:pPr>
            <a:r>
              <a:rPr lang="id-ID" sz="2000" b="1" i="1" dirty="0">
                <a:effectLst/>
                <a:latin typeface="Times New Roman" panose="02020603050405020304" pitchFamily="18" charset="0"/>
                <a:ea typeface="Times New Roman" panose="02020603050405020304" pitchFamily="18" charset="0"/>
                <a:cs typeface="Times New Roman" panose="02020603050405020304" pitchFamily="18" charset="0"/>
              </a:rPr>
              <a:t>Raising Expectations</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 (Meningkatkan Harapan)</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Pekerjaan manajer dan coach termasuk membantu orang memperluas visi atas pekerjaan mereka sehingga mereka dapat memanfaatkan bakat, kemampuan, dan potensinya. </a:t>
            </a:r>
          </a:p>
        </p:txBody>
      </p:sp>
      <p:sp>
        <p:nvSpPr>
          <p:cNvPr id="2" name="Tampungan Konten 2">
            <a:extLst>
              <a:ext uri="{FF2B5EF4-FFF2-40B4-BE49-F238E27FC236}">
                <a16:creationId xmlns:a16="http://schemas.microsoft.com/office/drawing/2014/main" xmlns="" id="{448A27A0-B0B0-4A42-920B-7B26DBD329D0}"/>
              </a:ext>
            </a:extLst>
          </p:cNvPr>
          <p:cNvSpPr txBox="1">
            <a:spLocks/>
          </p:cNvSpPr>
          <p:nvPr/>
        </p:nvSpPr>
        <p:spPr>
          <a:xfrm>
            <a:off x="371045" y="3168350"/>
            <a:ext cx="11381260" cy="64739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3"/>
            </a:pPr>
            <a:r>
              <a:rPr lang="id-ID" sz="2000" b="1" i="1" dirty="0">
                <a:latin typeface="Times New Roman" panose="02020603050405020304" pitchFamily="18" charset="0"/>
                <a:ea typeface="Times New Roman" panose="02020603050405020304" pitchFamily="18" charset="0"/>
                <a:cs typeface="Times New Roman" panose="02020603050405020304" pitchFamily="18" charset="0"/>
              </a:rPr>
              <a:t>Identifying Barriers</a:t>
            </a: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 (Mengidentifikasi Hambatan)</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Apabila terdapat hambatan terhadap kinerja dan pencapaian prestasi, penting sekali untuk mengidentifikasi sifat dari hambatan tersebut sehingga dapat diatasi secara efektif. Kebanyakan hambatan dapat dikategorikan dalam pengetahuan, keterampilan, proses, dan emosional. </a:t>
            </a:r>
          </a:p>
          <a:p>
            <a:pPr marL="457200" indent="-457200" algn="just">
              <a:buFont typeface="Arial" panose="020B0604020202020204" pitchFamily="34" charset="0"/>
              <a:buAutoNum type="arabicPeriod" startAt="4"/>
            </a:pPr>
            <a:r>
              <a:rPr lang="id-ID" sz="2000" b="1" i="1" dirty="0">
                <a:latin typeface="Times New Roman" panose="02020603050405020304" pitchFamily="18" charset="0"/>
                <a:ea typeface="Times New Roman" panose="02020603050405020304" pitchFamily="18" charset="0"/>
                <a:cs typeface="Times New Roman" panose="02020603050405020304" pitchFamily="18" charset="0"/>
              </a:rPr>
              <a:t>Including Support Mechanism</a:t>
            </a: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 (Memasukkan Mekanisme Dukungan)</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Setiap rencana yang baik termasuk prosedur untuk memonitor dan mengukur pelaksanaan langkah tindak dan kemajuan pencapai kebanyakan budaya organisasi, penguatan perilaku sec dipergunakan dalam konteks: program disiplin berkaitan dengan masalah pekerja, dan rencana kompensasi dan promosi untuk memberi penghargaan kontributor besar. </a:t>
            </a:r>
          </a:p>
        </p:txBody>
      </p:sp>
    </p:spTree>
    <p:extLst>
      <p:ext uri="{BB962C8B-B14F-4D97-AF65-F5344CB8AC3E}">
        <p14:creationId xmlns:p14="http://schemas.microsoft.com/office/powerpoint/2010/main" val="2407243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xmlns="" id="{CBB4745E-16B3-044D-80A6-B7D5E1A372A4}"/>
              </a:ext>
            </a:extLst>
          </p:cNvPr>
          <p:cNvSpPr>
            <a:spLocks noGrp="1"/>
          </p:cNvSpPr>
          <p:nvPr>
            <p:ph type="title"/>
          </p:nvPr>
        </p:nvSpPr>
        <p:spPr>
          <a:xfrm>
            <a:off x="838200" y="2766218"/>
            <a:ext cx="10515600" cy="1325563"/>
          </a:xfrm>
        </p:spPr>
        <p:txBody>
          <a:bodyPr>
            <a:normAutofit/>
          </a:bodyPr>
          <a:lstStyle/>
          <a:p>
            <a:pPr algn="ctr"/>
            <a:r>
              <a:rPr lang="id-ID" sz="4000" b="1">
                <a:effectLst/>
                <a:latin typeface="Times New Roman" panose="02020603050405020304" pitchFamily="18" charset="0"/>
                <a:ea typeface="Times New Roman" panose="02020603050405020304" pitchFamily="18" charset="0"/>
                <a:cs typeface="Times New Roman" panose="02020603050405020304" pitchFamily="18" charset="0"/>
              </a:rPr>
              <a:t>14</a:t>
            </a:r>
            <a:r>
              <a:rPr lang="id-ID" sz="4000">
                <a:effectLst/>
                <a:latin typeface="Times New Roman" panose="02020603050405020304" pitchFamily="18" charset="0"/>
                <a:ea typeface="Times New Roman" panose="02020603050405020304" pitchFamily="18" charset="0"/>
                <a:cs typeface="Times New Roman" panose="02020603050405020304" pitchFamily="18" charset="0"/>
              </a:rPr>
              <a:t/>
            </a:r>
            <a:br>
              <a:rPr lang="id-ID" sz="4000">
                <a:effectLst/>
                <a:latin typeface="Times New Roman" panose="02020603050405020304" pitchFamily="18" charset="0"/>
                <a:ea typeface="Times New Roman" panose="02020603050405020304" pitchFamily="18" charset="0"/>
                <a:cs typeface="Times New Roman" panose="02020603050405020304" pitchFamily="18" charset="0"/>
              </a:rPr>
            </a:br>
            <a:r>
              <a:rPr lang="id-ID" sz="4000" b="1">
                <a:effectLst/>
                <a:latin typeface="Times New Roman" panose="02020603050405020304" pitchFamily="18" charset="0"/>
                <a:ea typeface="Times New Roman" panose="02020603050405020304" pitchFamily="18" charset="0"/>
                <a:cs typeface="Times New Roman" panose="02020603050405020304" pitchFamily="18" charset="0"/>
              </a:rPr>
              <a:t>KOMPENSASI</a:t>
            </a:r>
            <a:endParaRPr lang="id-ID" sz="40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8045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B80F18C1-3CE9-1249-ACA6-BA13EF8CE063}"/>
              </a:ext>
            </a:extLst>
          </p:cNvPr>
          <p:cNvSpPr>
            <a:spLocks noGrp="1"/>
          </p:cNvSpPr>
          <p:nvPr>
            <p:ph idx="1"/>
          </p:nvPr>
        </p:nvSpPr>
        <p:spPr>
          <a:xfrm>
            <a:off x="236838" y="228600"/>
            <a:ext cx="11718324" cy="7235997"/>
          </a:xfrm>
        </p:spPr>
        <p:txBody>
          <a:bodyPr>
            <a:noAutofit/>
          </a:bodyPr>
          <a:lstStyle/>
          <a:p>
            <a:pPr marL="342900" lvl="0" indent="-342900" algn="just">
              <a:buAutoNum type="alphaU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Pengertian Kompensasi</a:t>
            </a: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Kompensasi merupakan kontra prestasi terhadap penggunaan tenaga atau jasa yang telah diberikan oleh tenaga kerja. Kompensasi merupakan jumlah paket yang ditawarkan organisasi kepada pekerja sebagai imbalan penggunaan tenaga kerjanya. Werther dan Davis (1996:379) mendefinisikan kompensasi sebagai apa yang diterima pekerja sebagai tukaran atas kontribusinya kepada organisasi. </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buNone/>
            </a:pP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ampungan Konten 2">
            <a:extLst>
              <a:ext uri="{FF2B5EF4-FFF2-40B4-BE49-F238E27FC236}">
                <a16:creationId xmlns:a16="http://schemas.microsoft.com/office/drawing/2014/main" xmlns="" id="{3131C5FB-A308-F24F-95ED-9637C2BB6AB5}"/>
              </a:ext>
            </a:extLst>
          </p:cNvPr>
          <p:cNvSpPr txBox="1">
            <a:spLocks/>
          </p:cNvSpPr>
          <p:nvPr/>
        </p:nvSpPr>
        <p:spPr>
          <a:xfrm>
            <a:off x="236837" y="1955307"/>
            <a:ext cx="11608143" cy="23962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2"/>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Tujuan Manajemen Kompensasi</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Tujuan manajemen kompensasi adalah untuk membantu organisasi mencapai keberhasilan strategis sambil memastikan keadilan internal dan eksternal. </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(Werther dan Davis, 2001:381) Tujuan manajemen kompensasi adaiah Memperoleh personel berkualitas, Mempertahankan karyawan yang ada, Memastikan keadilan, Menghargai perilaku yang diinginkan, Mengawasi biaya, Mematuhi peraturan, Memfasilitasi saling pengertian, Efisiensi administratif selanjutnya.</a:t>
            </a:r>
          </a:p>
          <a:p>
            <a:pPr marL="0" indent="0" algn="just">
              <a:buFont typeface="Arial" panose="020B0604020202020204" pitchFamily="34" charset="0"/>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ampungan Konten 2">
            <a:extLst>
              <a:ext uri="{FF2B5EF4-FFF2-40B4-BE49-F238E27FC236}">
                <a16:creationId xmlns:a16="http://schemas.microsoft.com/office/drawing/2014/main" xmlns="" id="{7066EBD1-30E1-DF40-813B-B30ED10FB5D7}"/>
              </a:ext>
            </a:extLst>
          </p:cNvPr>
          <p:cNvSpPr txBox="1">
            <a:spLocks/>
          </p:cNvSpPr>
          <p:nvPr/>
        </p:nvSpPr>
        <p:spPr>
          <a:xfrm>
            <a:off x="236837" y="4191000"/>
            <a:ext cx="11734800" cy="2057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3"/>
            </a:pPr>
            <a:r>
              <a:rPr lang="id-ID" sz="2000" b="1" smtClean="0">
                <a:latin typeface="Times New Roman" panose="02020603050405020304" pitchFamily="18" charset="0"/>
                <a:ea typeface="Times New Roman" panose="02020603050405020304" pitchFamily="18" charset="0"/>
                <a:cs typeface="Times New Roman" panose="02020603050405020304" pitchFamily="18" charset="0"/>
              </a:rPr>
              <a:t>Faktor Memengaruhi Kompensasi</a:t>
            </a:r>
          </a:p>
          <a:p>
            <a:pPr marL="0" indent="0" algn="just">
              <a:buFont typeface="Arial" panose="020B0604020202020204" pitchFamily="34" charset="0"/>
              <a:buNone/>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Kompensasi dipengaruhi oleh faktor eksternal dan internal organisasi</a:t>
            </a:r>
            <a:r>
              <a:rPr lang="en-US" sz="2000" smtClean="0">
                <a:latin typeface="Times New Roman" panose="02020603050405020304" pitchFamily="18" charset="0"/>
                <a:ea typeface="Times New Roman" panose="02020603050405020304" pitchFamily="18" charset="0"/>
                <a:cs typeface="Times New Roman" panose="02020603050405020304" pitchFamily="18" charset="0"/>
              </a:rPr>
              <a:t> :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The Labor Market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pasar tenaga kerja),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The Economy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(kondisi ekonomi),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The Government</a:t>
            </a:r>
            <a:r>
              <a:rPr lang="en-US" sz="2000" i="1"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(pemerintah),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Unions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(perserikatan),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The Labor Budget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 (anggaran tenaga kerja), </a:t>
            </a: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Who makes compensation decision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(pembuat keputusan kompensasi)</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0526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mpungan Konten 2">
            <a:extLst>
              <a:ext uri="{FF2B5EF4-FFF2-40B4-BE49-F238E27FC236}">
                <a16:creationId xmlns:a16="http://schemas.microsoft.com/office/drawing/2014/main" xmlns="" id="{D265C3B9-D136-0940-826F-786200BC5CBD}"/>
              </a:ext>
            </a:extLst>
          </p:cNvPr>
          <p:cNvSpPr txBox="1">
            <a:spLocks/>
          </p:cNvSpPr>
          <p:nvPr/>
        </p:nvSpPr>
        <p:spPr>
          <a:xfrm>
            <a:off x="228600" y="152400"/>
            <a:ext cx="11811000" cy="41148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4"/>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Metode Pembayaran</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Ivancevich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(2010: 328) mengelompokan bagaimana cara pembayaran kepada pekerja sebagai berikut:</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Fiat rates</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Dalam perusahaan atau organisasi di mana upah ditetapkan oleh kesepakatan kolektif, dibayar upah berdasar flat rate tunggal tanpa memandandang senioritas atau kinerja. </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payment for time worked.</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Mayoritas pekerja dibayar atas waktu dalam bentuk upah atau gaji. </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Variable pay.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Variable pay adalah setiap rencana kompensasi yang menekankan pada fokus bersama pada keberhasilan organisasi</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Ownership</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Kepemilikan pekerja atas saham dimaksudkan untuk meningkatkan komitmen dan kinerja pekerja. </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People-based pay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Desain kompensasi telah berubah untuk menghadapi tantangan lingkungan abad ke-21. </a:t>
            </a:r>
          </a:p>
          <a:p>
            <a:pPr marL="457200" indent="-457200" algn="just">
              <a:buFont typeface="+mj-lt"/>
              <a:buAutoNum type="arabicPeriod"/>
            </a:pPr>
            <a:r>
              <a:rPr lang="id-ID" sz="2000" i="1" dirty="0">
                <a:latin typeface="Times New Roman" panose="02020603050405020304" pitchFamily="18" charset="0"/>
                <a:ea typeface="Times New Roman" panose="02020603050405020304" pitchFamily="18" charset="0"/>
                <a:cs typeface="Times New Roman" panose="02020603050405020304" pitchFamily="18" charset="0"/>
              </a:rPr>
              <a:t>Executive pay</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Executive pay didasarkan pada pay for performance, dibayar berdasar kinerjanya. </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 </a:t>
            </a:r>
          </a:p>
        </p:txBody>
      </p:sp>
      <p:sp>
        <p:nvSpPr>
          <p:cNvPr id="6" name="Tampungan Konten 2">
            <a:extLst>
              <a:ext uri="{FF2B5EF4-FFF2-40B4-BE49-F238E27FC236}">
                <a16:creationId xmlns:a16="http://schemas.microsoft.com/office/drawing/2014/main" xmlns="" id="{70692652-2B7D-CA4A-BA62-5803912B7CF0}"/>
              </a:ext>
            </a:extLst>
          </p:cNvPr>
          <p:cNvSpPr>
            <a:spLocks noGrp="1"/>
          </p:cNvSpPr>
          <p:nvPr>
            <p:ph idx="1"/>
          </p:nvPr>
        </p:nvSpPr>
        <p:spPr>
          <a:xfrm>
            <a:off x="228600" y="4191000"/>
            <a:ext cx="11682628" cy="7358877"/>
          </a:xfrm>
        </p:spPr>
        <p:txBody>
          <a:bodyPr>
            <a:noAutofit/>
          </a:bodyPr>
          <a:lstStyle/>
          <a:p>
            <a:pPr marL="0" lvl="0" indent="0" algn="just">
              <a:buNone/>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E.  Klasifikasi Kompensasi</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Kompensasi finansial langsung meliputi upah, gaji, bonus, atau komisi. Sedang kompensasi finansial tidak langsung disebutnya pula sebagai benefit atau tunjangan terdiri dari semua financial rewards atau penghargaan finansial yang tidak termasuk dalam kompensasi finansial langsung</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ampungan Konten 2">
            <a:extLst>
              <a:ext uri="{FF2B5EF4-FFF2-40B4-BE49-F238E27FC236}">
                <a16:creationId xmlns:a16="http://schemas.microsoft.com/office/drawing/2014/main" xmlns="" id="{791369A3-4CCB-6A48-A6B9-47D4516D915E}"/>
              </a:ext>
            </a:extLst>
          </p:cNvPr>
          <p:cNvSpPr txBox="1">
            <a:spLocks/>
          </p:cNvSpPr>
          <p:nvPr/>
        </p:nvSpPr>
        <p:spPr>
          <a:xfrm>
            <a:off x="228600" y="5486400"/>
            <a:ext cx="11682628" cy="152374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6"/>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Upah dan Gaji</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Pada dasarnya, upah dan gaji merupakan kompensasi sebagai kontra prestasi atas pengorbanan pekerja. Upah dan gaji pada umumnya diberikan atas kinerja yang telah dilakukan berdasarkan standar kinerja yang ditetapkan maupun disetujui bersama berdasarkan personal contract</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3186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21608065-F72B-EC40-B4BB-70A8564C2E8B}"/>
              </a:ext>
            </a:extLst>
          </p:cNvPr>
          <p:cNvSpPr>
            <a:spLocks noGrp="1"/>
          </p:cNvSpPr>
          <p:nvPr>
            <p:ph idx="1"/>
          </p:nvPr>
        </p:nvSpPr>
        <p:spPr>
          <a:xfrm>
            <a:off x="228600" y="304800"/>
            <a:ext cx="11658600" cy="1524000"/>
          </a:xfrm>
        </p:spPr>
        <p:txBody>
          <a:bodyPr>
            <a:noAutofit/>
          </a:bodyPr>
          <a:lstStyle/>
          <a:p>
            <a:pPr marL="457200" lvl="0" indent="-457200" algn="just">
              <a:buFont typeface="+mj-lt"/>
              <a:buAutoNum type="arabi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Team-Based Pay</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Masalah terbesar untuk efektifnya team-based pay adalah pada masalah budaya, terutama budaya yang sangat individualistik. Penelitian yang telah dilakukan tidak mendorong sistem ini. Team-based pay mengarah pada kesimpulan bahwa kenyataan empris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berdas</a:t>
            </a: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arkan</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s</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apaan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dan tidak dapat disimpulkan.</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
        <p:nvSpPr>
          <p:cNvPr id="4" name="Tampungan Konten 2">
            <a:extLst>
              <a:ext uri="{FF2B5EF4-FFF2-40B4-BE49-F238E27FC236}">
                <a16:creationId xmlns:a16="http://schemas.microsoft.com/office/drawing/2014/main" xmlns="" id="{08E6AC5D-45CE-644D-9F6A-BC78BEEA306C}"/>
              </a:ext>
            </a:extLst>
          </p:cNvPr>
          <p:cNvSpPr txBox="1">
            <a:spLocks/>
          </p:cNvSpPr>
          <p:nvPr/>
        </p:nvSpPr>
        <p:spPr>
          <a:xfrm>
            <a:off x="316008" y="1828800"/>
            <a:ext cx="11642811" cy="51209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id-ID" sz="2000" b="1" smtClean="0">
                <a:latin typeface="Times New Roman" panose="02020603050405020304" pitchFamily="18" charset="0"/>
                <a:ea typeface="Times New Roman" panose="02020603050405020304" pitchFamily="18" charset="0"/>
                <a:cs typeface="Times New Roman" panose="02020603050405020304" pitchFamily="18" charset="0"/>
              </a:rPr>
              <a:t>2.  Skill-Based Pay</a:t>
            </a:r>
            <a:endParaRPr lang="id-ID" sz="200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d-ID" sz="2000" i="1" smtClean="0">
                <a:latin typeface="Times New Roman" panose="02020603050405020304" pitchFamily="18" charset="0"/>
                <a:ea typeface="Times New Roman" panose="02020603050405020304" pitchFamily="18" charset="0"/>
                <a:cs typeface="Times New Roman" panose="02020603050405020304" pitchFamily="18" charset="0"/>
              </a:rPr>
              <a:t>Skill- based pay </a:t>
            </a: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merupakan upah yang dibayar pada tingkat perhitungkan dan berdasar pada keterampilan di mana pekerja menguasai, menunjukkan, dan berkembang dalam mewujudkan pekerjaan mereka (Gibson, Ivancevich, dan Donnally, 2000: 188).</a:t>
            </a:r>
          </a:p>
          <a:p>
            <a:pPr marL="0" indent="0" algn="just">
              <a:buFont typeface="Arial" panose="020B0604020202020204" pitchFamily="34" charset="0"/>
              <a:buNone/>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Kesulitan operasional dalam penetapan upah adalah sebagai berikut:</a:t>
            </a:r>
          </a:p>
          <a:p>
            <a:pPr marL="457200" indent="-457200" algn="just">
              <a:buFont typeface="Arial" panose="020B0604020202020204" pitchFamily="34" charset="0"/>
              <a:buAutoNum type="alphaLcPeriod"/>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Upah biasanya memerlukan standar kinerja. </a:t>
            </a:r>
          </a:p>
          <a:p>
            <a:pPr marL="457200" indent="-457200" algn="just">
              <a:buFont typeface="Arial" panose="020B0604020202020204" pitchFamily="34" charset="0"/>
              <a:buAutoNum type="alphaLcPeriod"/>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Bervariasinya standar pekerjaan akan membuat pekerjaan supervisor lebih kompleks.</a:t>
            </a:r>
          </a:p>
          <a:p>
            <a:pPr marL="457200" indent="-457200" algn="just">
              <a:buFont typeface="Arial" panose="020B0604020202020204" pitchFamily="34" charset="0"/>
              <a:buAutoNum type="alphaLcPeriod"/>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Jika manajer menaikkan standar, pekerja merasakan ketidakadilan.</a:t>
            </a:r>
          </a:p>
          <a:p>
            <a:pPr marL="457200" indent="-457200" algn="just">
              <a:buFont typeface="Arial" panose="020B0604020202020204" pitchFamily="34" charset="0"/>
              <a:buAutoNum type="alphaLcPeriod"/>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Menyebabkan terjadinya ketidakharmonisan antara pekerja berdasar insentif dan pekerja yang dibayar berdasar jam.</a:t>
            </a:r>
          </a:p>
          <a:p>
            <a:pPr marL="457200" indent="-457200" algn="just">
              <a:buFont typeface="Arial" panose="020B0604020202020204" pitchFamily="34" charset="0"/>
              <a:buAutoNum type="alphaLcPeriod"/>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Dapat mengakibatkan pembatasan hasil karena pekerja membatasi produksi pada tingkat standar.</a:t>
            </a:r>
          </a:p>
          <a:p>
            <a:pPr marL="0" indent="0" algn="just">
              <a:buFont typeface="Arial" panose="020B0604020202020204" pitchFamily="34" charset="0"/>
              <a:buNone/>
            </a:pPr>
            <a:r>
              <a:rPr lang="id-ID" sz="2000" smtClean="0">
                <a:latin typeface="Times New Roman" panose="02020603050405020304" pitchFamily="18" charset="0"/>
                <a:ea typeface="Times New Roman" panose="02020603050405020304" pitchFamily="18" charset="0"/>
                <a:cs typeface="Times New Roman" panose="02020603050405020304" pitchFamily="18" charset="0"/>
              </a:rPr>
              <a:t> </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6327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6C7CBC10-4B67-C448-9CE1-01AE0E374569}"/>
              </a:ext>
            </a:extLst>
          </p:cNvPr>
          <p:cNvSpPr>
            <a:spLocks noGrp="1"/>
          </p:cNvSpPr>
          <p:nvPr>
            <p:ph idx="1"/>
          </p:nvPr>
        </p:nvSpPr>
        <p:spPr>
          <a:xfrm>
            <a:off x="247135" y="240270"/>
            <a:ext cx="11629081" cy="8066216"/>
          </a:xfrm>
        </p:spPr>
        <p:txBody>
          <a:bodyPr>
            <a:noAutofit/>
          </a:bodyPr>
          <a:lstStyle/>
          <a:p>
            <a:pPr marL="457200" indent="-457200" algn="just">
              <a:buAutoNum type="alphaUcPeriod" startAt="7"/>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Insentif</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Insentif menghubungkan penghargaan dan kinerja dengan memberikan imbalan kinerja tidak berdasarkan senioritas atau jam bekerja. Meskipun insentif diberikan kepada kelompok, mereka sering menghargai perilaku individu. </a:t>
            </a:r>
          </a:p>
          <a:p>
            <a:pPr marL="457200" indent="-457200" algn="just">
              <a:buFont typeface="+mj-lt"/>
              <a:buAutoNum type="arabi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Bentuk Insentif</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buFont typeface="+mj-lt"/>
              <a:buAutoNum type="alphaLcPeriod"/>
            </a:pPr>
            <a:r>
              <a:rPr lang="id-ID"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Piecework</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merupakan pembayaran diukur menurut banyaknya unit atau satuan barang atau jasa yang dihasilkan.</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buFont typeface="+mj-lt"/>
              <a:buAutoNum type="alphaLcPeriod"/>
            </a:pPr>
            <a:r>
              <a:rPr lang="id-ID"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Production</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bonuses merupakan penghargaan yang diberikan atas prestasi yang melebihi target yang ditetapkan.</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Commissions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merupakan persentase harga jual atau jumlah tetap atas barang yang dijual.</a:t>
            </a:r>
          </a:p>
          <a:p>
            <a:pPr marL="457200" lvl="0" indent="-457200" algn="just">
              <a:buFont typeface="+mj-lt"/>
              <a:buAutoNum type="alphaLcPeriod"/>
            </a:pPr>
            <a:r>
              <a:rPr lang="id-ID"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Maturity curves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merupakan pembayaran berdasarkan kinerja yang diranking menjadi: marginal, below average, average, good, outstanding.</a:t>
            </a:r>
          </a:p>
          <a:p>
            <a:pPr marL="457200" lvl="0" indent="-457200" algn="just">
              <a:buFont typeface="+mj-lt"/>
              <a:buAutoNum type="alphaLcPeriod"/>
            </a:pPr>
            <a:r>
              <a:rPr lang="id-ID"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Merit raises</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merupakan pembayaran kenaikan upah diberikan setelah evaluasi kinerja.</a:t>
            </a:r>
          </a:p>
          <a:p>
            <a:pPr marL="457200" lvl="0" indent="-457200" algn="just">
              <a:buFont typeface="+mj-lt"/>
              <a:buAutoNum type="alphaLcPeriod"/>
            </a:pPr>
            <a:r>
              <a:rPr lang="id-ID"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Pay-for-knowledge/pay-for-skills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merupakan kompensasi karena kemampuan menumbuhkan inovasi.</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Non-monetary incentives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penghargaan diberikan dalam bentuk plakat, sertifikat, liburan, dll</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Executive incentives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merupakan insentif yang diberikan kepada eksekutif yang perlu mempertimbangkan keseimbangan hasil jangka pendek dengan kinerja jangka panjang.</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international incentives,</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diberikan karena penempatan seseorang penempatan di luar negeri.</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09683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0C8D60C3-AB3A-D244-953E-AC005400E3D0}"/>
              </a:ext>
            </a:extLst>
          </p:cNvPr>
          <p:cNvSpPr>
            <a:spLocks noGrp="1"/>
          </p:cNvSpPr>
          <p:nvPr>
            <p:ph idx="1"/>
          </p:nvPr>
        </p:nvSpPr>
        <p:spPr>
          <a:xfrm>
            <a:off x="271454" y="2819400"/>
            <a:ext cx="11662719" cy="2514600"/>
          </a:xfrm>
        </p:spPr>
        <p:txBody>
          <a:bodyPr>
            <a:noAutofit/>
          </a:bodyPr>
          <a:lstStyle/>
          <a:p>
            <a:pPr marL="457200" lvl="0" indent="-457200">
              <a:buAutoNum type="arabicPeriod" startAt="3"/>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Cakupan Insentif</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Menurut cakupannya, insentif dapat diberikan pada individu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atau</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diperlakukan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pada seluruh organisasi.</a:t>
            </a:r>
          </a:p>
          <a:p>
            <a:pPr marL="457200" lvl="0" indent="-457200">
              <a:buFont typeface="+mj-l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 Incentives merupakan insentif yang diberikan secara perorangan atas prestasi kerjanya dan dapat berupa sistem insentif berikut ini:</a:t>
            </a:r>
          </a:p>
          <a:p>
            <a:pPr marL="457200" lvl="0" indent="-457200">
              <a:buAutoNum type="arabicParenR"/>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Bonus</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Merit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salary system </a:t>
            </a: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dan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Pay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for performance atau variable pay merupakan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insentif</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buAutoNum type="alphaLcPeriod" startAt="2"/>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Companywide incentives merupakan insentif yang dapat berlaku untuk semua pekerja dalam organisasi dan dapat berupa sistem </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Profit-sharing plan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Gain-sharing plan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Pay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for knowledge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a:t>
            </a:r>
            <a:r>
              <a:rPr lang="en-US"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lan</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
        <p:nvSpPr>
          <p:cNvPr id="4" name="Tampungan Konten 2">
            <a:extLst>
              <a:ext uri="{FF2B5EF4-FFF2-40B4-BE49-F238E27FC236}">
                <a16:creationId xmlns:a16="http://schemas.microsoft.com/office/drawing/2014/main" xmlns="" id="{A1A346A6-4BD3-0E49-88DE-F1FC5F0A81A6}"/>
              </a:ext>
            </a:extLst>
          </p:cNvPr>
          <p:cNvSpPr txBox="1">
            <a:spLocks/>
          </p:cNvSpPr>
          <p:nvPr/>
        </p:nvSpPr>
        <p:spPr>
          <a:xfrm>
            <a:off x="275573" y="5334000"/>
            <a:ext cx="11658600" cy="16803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4"/>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Pay for Performance</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Pay for performance merupakan insentif dalam bentuk uang dikaitkan dengan hasil atau prestasi seseorang (Kreitner dan Kinicki, 2001: 288). Terminologi lain dinyatakan sebagai incentive pay, dan ada pula yang menyebut variable pay.</a:t>
            </a:r>
          </a:p>
          <a:p>
            <a:pPr marL="0" indent="0" algn="just">
              <a:buFont typeface="Arial" panose="020B0604020202020204" pitchFamily="34" charset="0"/>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ampungan Konten 2">
            <a:extLst>
              <a:ext uri="{FF2B5EF4-FFF2-40B4-BE49-F238E27FC236}">
                <a16:creationId xmlns:a16="http://schemas.microsoft.com/office/drawing/2014/main" xmlns="" id="{39C92AED-D51D-7840-8831-3CEAF086E344}"/>
              </a:ext>
            </a:extLst>
          </p:cNvPr>
          <p:cNvSpPr txBox="1">
            <a:spLocks/>
          </p:cNvSpPr>
          <p:nvPr/>
        </p:nvSpPr>
        <p:spPr>
          <a:xfrm>
            <a:off x="275573" y="228600"/>
            <a:ext cx="11625306" cy="35052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2"/>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Ukuran Insentif</a:t>
            </a:r>
          </a:p>
          <a:p>
            <a:pPr marL="457200" indent="-457200" algn="just">
              <a:buFont typeface="+mj-lt"/>
              <a:buAutoNum type="alphaL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ukuran insentif terhadap jumlah keluaran dilakukan dengan menggunakan pembayaran berdasar piece rate atau komisi penjualan</a:t>
            </a:r>
          </a:p>
          <a:p>
            <a:pPr marL="457200" indent="-457200" algn="just">
              <a:buFont typeface="+mj-lt"/>
              <a:buAutoNum type="alphaL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Ukuran terhadap kualitas keluaran dilakukan dengan menggunakan pembayaran berdasar piece rate hanya untuk yang mencapai standar, atau komisi hanya diberikan untuk penjualan tanpa piutang ragu-ragu.</a:t>
            </a:r>
          </a:p>
          <a:p>
            <a:pPr marL="457200" indent="-457200" algn="just">
              <a:buFont typeface="+mj-lt"/>
              <a:buAutoNum type="alphaL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Ukuran insentif atas jumlah k</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untungan diberikan dalam bentuk profit sharing</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dan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efisiensi biaya diberikan dalam bentuk gain sharing. </a:t>
            </a:r>
          </a:p>
          <a:p>
            <a:pPr marL="0" indent="0" algn="just">
              <a:buFont typeface="Arial" panose="020B0604020202020204" pitchFamily="34" charset="0"/>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7504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C6862094-175D-4547-ABB5-B036FB4AF6A9}"/>
              </a:ext>
            </a:extLst>
          </p:cNvPr>
          <p:cNvSpPr>
            <a:spLocks noGrp="1"/>
          </p:cNvSpPr>
          <p:nvPr>
            <p:ph idx="1"/>
          </p:nvPr>
        </p:nvSpPr>
        <p:spPr>
          <a:xfrm>
            <a:off x="304800" y="228600"/>
            <a:ext cx="11587205" cy="6892753"/>
          </a:xfrm>
        </p:spPr>
        <p:txBody>
          <a:bodyPr>
            <a:noAutofit/>
          </a:bodyPr>
          <a:lstStyle/>
          <a:p>
            <a:pPr marL="457200" lvl="0" indent="-457200" algn="just">
              <a:buAutoNum type="arabicPeriod" startAt="5"/>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Profit Sharing</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Profit sharing merupakan bagian dari keuntungan ekonomi yang dihasilkan bisnis secara keseluruhan yang diberikan kepada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pekerja.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Setiap organisasi dapat menyesuaikan tipe yang lebih sesuai dengan kebutuhannya, dengan pilihan sebagai berikut:</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Deferred plan,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berupa penundaan pemberian penghargaan aktual sampai pada keadaan tertentu seperti terjadinya cacat, pensiun, dan meninggal</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Distribution plan,</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penghargaan didistribusikan sepenuhnya segera setiap periode benefit yang dihasilkan, segera setelah jumlah profit sharing dapat dikalkulasi.</a:t>
            </a:r>
          </a:p>
          <a:p>
            <a:pPr marL="457200" lvl="0" indent="-457200" algn="just">
              <a:buFont typeface="+mj-lt"/>
              <a:buAutoNum type="arabi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Combination plan</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memberikan kesempatan pekerja menerima bagian setiap periode pendapatan berupa uang tunai, sedangkan sisanya menunggu distribusi kemudian hari.</a:t>
            </a:r>
          </a:p>
        </p:txBody>
      </p:sp>
      <p:sp>
        <p:nvSpPr>
          <p:cNvPr id="4" name="Tampungan Konten 2">
            <a:extLst>
              <a:ext uri="{FF2B5EF4-FFF2-40B4-BE49-F238E27FC236}">
                <a16:creationId xmlns:a16="http://schemas.microsoft.com/office/drawing/2014/main" xmlns="" id="{F1CC9877-54D1-6A4E-8F18-60EEF6F278D9}"/>
              </a:ext>
            </a:extLst>
          </p:cNvPr>
          <p:cNvSpPr txBox="1">
            <a:spLocks/>
          </p:cNvSpPr>
          <p:nvPr/>
        </p:nvSpPr>
        <p:spPr>
          <a:xfrm>
            <a:off x="228600" y="3733800"/>
            <a:ext cx="11613978" cy="29259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Arial" panose="020B0604020202020204" pitchFamily="34" charset="0"/>
              <a:buAutoNum type="arabicPeriod" startAt="6"/>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Gain Sharing</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Gain sharing merupakan kelompok rencana insentif berdasar formula di mana pekerja berbagi dalam keuntungan keuangan organisasi dari kinerja yang diperbaiki (Gibson, Ivancevich, dan Donnally, 2000: 189</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Gain sharing plan menggunakan beberapa gagasan fundamental dari perilaku organisasi dan jauh lebih banyak dari sistem pengupahan; mendorong saran pekerja, memberikan insentif untuk koordinasi dan teamwork; dan menganjurkan komunikasi yang lebih baik.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Pendekatan yang dapat dipergunakan dalam memberikan gain sharing adalah sebagai berikut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Employee ownership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Production-sharing plans, Profit-sharing plans,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Cost reduction plans, </a:t>
            </a:r>
          </a:p>
          <a:p>
            <a:pPr marL="0" indent="0" algn="just">
              <a:buFont typeface="Arial" panose="020B0604020202020204" pitchFamily="34" charset="0"/>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5800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9504F275-702F-1A47-885B-30451CC83204}"/>
              </a:ext>
            </a:extLst>
          </p:cNvPr>
          <p:cNvSpPr>
            <a:spLocks noGrp="1"/>
          </p:cNvSpPr>
          <p:nvPr>
            <p:ph idx="1"/>
          </p:nvPr>
        </p:nvSpPr>
        <p:spPr>
          <a:xfrm>
            <a:off x="300182" y="3429000"/>
            <a:ext cx="11659755" cy="5691402"/>
          </a:xfrm>
        </p:spPr>
        <p:txBody>
          <a:bodyPr>
            <a:noAutofit/>
          </a:bodyPr>
          <a:lstStyle/>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Sistem penghargaan atau reward yang direncanakan dan dikelola dengan baik dapat memberikan beberapa manfaat sebagai berikut (Hope dan Player, 2012:351):</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To attract, keep, and motivate people: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menarik, mempertahankan dan memotivasi orang. </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To provide a fairer rewards system: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memberikan sistem penghargaan yang lebih adil. </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To encourage more sharing:</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mendorong lebih berbagi. Tim yang memfokus pada kepentingan mereka sendiri adalah satu hambatan yang paling besar pada knowledge sharing. </a:t>
            </a:r>
          </a:p>
          <a:p>
            <a:pPr marL="457200" lvl="0" indent="-457200" algn="just">
              <a:buFont typeface="+mj-lt"/>
              <a:buAutoNum type="alphaLcPeriod"/>
            </a:pPr>
            <a:r>
              <a:rPr lang="id-ID" sz="2000" i="1" dirty="0">
                <a:effectLst/>
                <a:latin typeface="Times New Roman" panose="02020603050405020304" pitchFamily="18" charset="0"/>
                <a:ea typeface="Times New Roman" panose="02020603050405020304" pitchFamily="18" charset="0"/>
                <a:cs typeface="Times New Roman" panose="02020603050405020304" pitchFamily="18" charset="0"/>
              </a:rPr>
              <a:t>To build pride and passion: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membangun kebanggaan dan gairah. Apakah orang merasa bangga dan bersemangat atau tidak untuk bekerja setiap hari, tergantung pada apakah pendorong kinerja yang tepat dihidupkan atau dimatikan. </a:t>
            </a:r>
          </a:p>
        </p:txBody>
      </p:sp>
      <p:sp>
        <p:nvSpPr>
          <p:cNvPr id="2" name="Tampungan Konten 2">
            <a:extLst>
              <a:ext uri="{FF2B5EF4-FFF2-40B4-BE49-F238E27FC236}">
                <a16:creationId xmlns:a16="http://schemas.microsoft.com/office/drawing/2014/main" xmlns="" id="{1E0DC047-71F7-CA44-896D-79B1F8FC6134}"/>
              </a:ext>
            </a:extLst>
          </p:cNvPr>
          <p:cNvSpPr txBox="1">
            <a:spLocks/>
          </p:cNvSpPr>
          <p:nvPr/>
        </p:nvSpPr>
        <p:spPr>
          <a:xfrm>
            <a:off x="203200" y="214240"/>
            <a:ext cx="11688618"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lphaUcPeriod" startAt="8"/>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Penghargaan</a:t>
            </a:r>
            <a:endParaRPr lang="id-ID"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50000"/>
              </a:lnSpc>
              <a:buFont typeface="Arial" panose="020B0604020202020204" pitchFamily="34" charset="0"/>
              <a:buAutoNum type="arabicPeriod"/>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Pengertian</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Atas pelaksanaan pekerjaan yang diberikan manajer dan hasil yang diperoleh, pekerja mendapat upah atau gaji. Sementara itu, untuk meningkatkan kinerja, manajer menyediakan insentif bagi pekerja yang  dapat memberikan prestasi kerja melebihi standar kinerja yang diharapkan.</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Di luar upah, gaji dan insentif, sering kali pemimpin memberikan tambahan penerimaan yang lain sebagai upaya lebih menghargai kinerja pekerjanya. Dengan kata lain, manajemen memberikan penghargaan atau reward. Kreitner dan Kinicki membagi reward menjadi Extrinsic Reward dan Intrinsic Reward.</a:t>
            </a:r>
          </a:p>
        </p:txBody>
      </p:sp>
    </p:spTree>
    <p:extLst>
      <p:ext uri="{BB962C8B-B14F-4D97-AF65-F5344CB8AC3E}">
        <p14:creationId xmlns:p14="http://schemas.microsoft.com/office/powerpoint/2010/main" val="10981937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49AE1A4D-6250-4C42-B79B-FD4124F7493C}"/>
              </a:ext>
            </a:extLst>
          </p:cNvPr>
          <p:cNvSpPr>
            <a:spLocks noGrp="1"/>
          </p:cNvSpPr>
          <p:nvPr>
            <p:ph idx="1"/>
          </p:nvPr>
        </p:nvSpPr>
        <p:spPr>
          <a:xfrm>
            <a:off x="228600" y="152400"/>
            <a:ext cx="11734800" cy="2057400"/>
          </a:xfrm>
        </p:spPr>
        <p:txBody>
          <a:bodyPr>
            <a:normAutofit/>
          </a:bodyPr>
          <a:lstStyle/>
          <a:p>
            <a:pPr marL="457200" lvl="0" indent="-457200" algn="just">
              <a:buAutoNum type="arabicPeriod" startAt="2"/>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Proses</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Tujuan utama program penghargaan adalah untuk menarik orang yang cakap untuk bergabung dalam organisasi, menjaga pekerja agar datang untuk bekerja, dan memotivasi pekerja untuk mencapai kinerja tingkat tinggi (Gibson, Ivancevich, dan Donnelly, 2000: 179).</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Model di bawah ini mengintegrasikan motivasi, kinerja, kepuasan, dan penghargaan. Disarankan agar motivasi menggunakan usaha yang cukup untuk menyebabkan kinerja yang baik. </a:t>
            </a:r>
          </a:p>
        </p:txBody>
      </p:sp>
      <p:pic>
        <p:nvPicPr>
          <p:cNvPr id="6" name="Gambar 5">
            <a:extLst>
              <a:ext uri="{FF2B5EF4-FFF2-40B4-BE49-F238E27FC236}">
                <a16:creationId xmlns:a16="http://schemas.microsoft.com/office/drawing/2014/main" xmlns="" id="{5BD99DC3-FAF4-7C47-BF0A-BF4E1D6C880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453" t="36911" r="6175" b="41768"/>
          <a:stretch/>
        </p:blipFill>
        <p:spPr bwMode="auto">
          <a:xfrm>
            <a:off x="3733800" y="2209801"/>
            <a:ext cx="4892040" cy="1828800"/>
          </a:xfrm>
          <a:prstGeom prst="rect">
            <a:avLst/>
          </a:prstGeom>
          <a:ln>
            <a:noFill/>
          </a:ln>
          <a:extLst>
            <a:ext uri="{53640926-AAD7-44D8-BBD7-CCE9431645EC}">
              <a14:shadowObscured xmlns:a14="http://schemas.microsoft.com/office/drawing/2010/main"/>
            </a:ext>
          </a:extLst>
        </p:spPr>
      </p:pic>
      <p:sp>
        <p:nvSpPr>
          <p:cNvPr id="4" name="Tampungan Konten 2">
            <a:extLst>
              <a:ext uri="{FF2B5EF4-FFF2-40B4-BE49-F238E27FC236}">
                <a16:creationId xmlns:a16="http://schemas.microsoft.com/office/drawing/2014/main" xmlns="" id="{DBB63646-FA2A-F241-AF58-D333F5640883}"/>
              </a:ext>
            </a:extLst>
          </p:cNvPr>
          <p:cNvSpPr txBox="1">
            <a:spLocks/>
          </p:cNvSpPr>
          <p:nvPr/>
        </p:nvSpPr>
        <p:spPr>
          <a:xfrm>
            <a:off x="210855" y="4267200"/>
            <a:ext cx="11841892" cy="2819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ada pertimbangan penting yang dapat dipergunakan manajer untuk mengembangkan dan membagikan penghargaan.</a:t>
            </a:r>
          </a:p>
          <a:p>
            <a:pPr marL="0" indent="0" algn="just">
              <a:buFont typeface="Arial" panose="020B0604020202020204" pitchFamily="34" charset="0"/>
              <a:buNone/>
            </a:pPr>
            <a:r>
              <a:rPr lang="id-ID" sz="2000" i="1" dirty="0" smtClean="0">
                <a:latin typeface="Times New Roman" panose="02020603050405020304" pitchFamily="18" charset="0"/>
                <a:ea typeface="Times New Roman" panose="02020603050405020304" pitchFamily="18" charset="0"/>
                <a:cs typeface="Times New Roman" panose="02020603050405020304" pitchFamily="18" charset="0"/>
              </a:rPr>
              <a:t>Pertama</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penghargaan harus cukup untuk memenuhi kebutuhan dasar manusia. </a:t>
            </a:r>
            <a:r>
              <a:rPr lang="id-ID" sz="2000" i="1" dirty="0" smtClean="0">
                <a:latin typeface="Times New Roman" panose="02020603050405020304" pitchFamily="18" charset="0"/>
                <a:ea typeface="Times New Roman" panose="02020603050405020304" pitchFamily="18" charset="0"/>
                <a:cs typeface="Times New Roman" panose="02020603050405020304" pitchFamily="18" charset="0"/>
              </a:rPr>
              <a:t>Kedua</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individu cenderung membandingkan penghargaan mereka dengan lainnya. Jika terjadi ketidakadilan, akan terjadi ketidakpuasan. </a:t>
            </a:r>
            <a:r>
              <a:rPr lang="id-ID" sz="2000" i="1" dirty="0" smtClean="0">
                <a:latin typeface="Times New Roman" panose="02020603050405020304" pitchFamily="18" charset="0"/>
                <a:ea typeface="Times New Roman" panose="02020603050405020304" pitchFamily="18" charset="0"/>
                <a:cs typeface="Times New Roman" panose="02020603050405020304" pitchFamily="18" charset="0"/>
              </a:rPr>
              <a:t>Ketiga</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manajer yang membagikan penghargaan harus mengenal perbedaan individu. Variasi proses penghargaan menjadi kurang efektif seperti diharapkan apabila perbedaan individu kurang dipertimbangkan. Setiap penghargaan harus memuaskan kebutuhan dasar, dipertimbangkan secara adil dan berorientasi kepentingan individu.</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65300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mpungan Konten 2">
            <a:extLst>
              <a:ext uri="{FF2B5EF4-FFF2-40B4-BE49-F238E27FC236}">
                <a16:creationId xmlns:a16="http://schemas.microsoft.com/office/drawing/2014/main" xmlns="" id="{79A8CF07-A564-E144-8EE9-DFC293AEACD4}"/>
              </a:ext>
            </a:extLst>
          </p:cNvPr>
          <p:cNvSpPr txBox="1">
            <a:spLocks/>
          </p:cNvSpPr>
          <p:nvPr/>
        </p:nvSpPr>
        <p:spPr>
          <a:xfrm>
            <a:off x="228600" y="228600"/>
            <a:ext cx="11734800" cy="18288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3"/>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Model Sistem Penghargaan</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Model sistem penghargaan dikemukakan oleh Kreitner dan Kinicki (2001: 284) yang mengemukakan bahwa tujuan penghargaan atau reward ditentukan oleh tiga macam faktor, yaitu: norma penghargaan organisasional, tipe penghargaan, dan kriteria distribusi.</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Hubungan di antara faktor-faktor tersebut di atas dapat digambarkan seperti tersebut di bawah ini.</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Gambar 5">
            <a:extLst>
              <a:ext uri="{FF2B5EF4-FFF2-40B4-BE49-F238E27FC236}">
                <a16:creationId xmlns:a16="http://schemas.microsoft.com/office/drawing/2014/main" xmlns="" id="{B38FF87A-04F9-E342-8BD4-1B56BAC95EB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453" t="35994" r="6174" b="40621"/>
          <a:stretch/>
        </p:blipFill>
        <p:spPr bwMode="auto">
          <a:xfrm>
            <a:off x="4267200" y="2057400"/>
            <a:ext cx="3944536" cy="2286000"/>
          </a:xfrm>
          <a:prstGeom prst="rect">
            <a:avLst/>
          </a:prstGeom>
          <a:ln>
            <a:noFill/>
          </a:ln>
          <a:extLst>
            <a:ext uri="{53640926-AAD7-44D8-BBD7-CCE9431645EC}">
              <a14:shadowObscured xmlns:a14="http://schemas.microsoft.com/office/drawing/2010/main"/>
            </a:ext>
          </a:extLst>
        </p:spPr>
      </p:pic>
      <p:sp>
        <p:nvSpPr>
          <p:cNvPr id="6" name="Tampungan Konten 2">
            <a:extLst>
              <a:ext uri="{FF2B5EF4-FFF2-40B4-BE49-F238E27FC236}">
                <a16:creationId xmlns:a16="http://schemas.microsoft.com/office/drawing/2014/main" xmlns="" id="{39679CF0-0F47-C14C-9EFB-5AC3BFEB1116}"/>
              </a:ext>
            </a:extLst>
          </p:cNvPr>
          <p:cNvSpPr>
            <a:spLocks noGrp="1"/>
          </p:cNvSpPr>
          <p:nvPr>
            <p:ph idx="1"/>
          </p:nvPr>
        </p:nvSpPr>
        <p:spPr>
          <a:xfrm>
            <a:off x="381000" y="4682331"/>
            <a:ext cx="11430000" cy="4351338"/>
          </a:xfrm>
        </p:spPr>
        <p:txBody>
          <a:bodyPr>
            <a:normAutofit/>
          </a:bodyPr>
          <a:lstStyle/>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Hasil atau manfaat yang diharapkan dapat diperoleh dari pemberian penghargaan adalah untuk menarik, memotivasi, mengembangkan, memuaskan dan mempertahankan pekerja agar tidak meninggalkan organisasi. Sementara itu, sebagai norma penghargaan adalah maksimumkan keuntungan,memberikan keadilan, kesamaan perlakuan dan pemenuhan kebutuhan. Tipe penhargaan terdiri dari unsurekstrinsik (fiinansial,materii,sosial) dan unsur intrinsik (psikis). Sementara itu, kriteria distribusi berupa hasil, perilaku, dan faktor lain.</a:t>
            </a:r>
          </a:p>
        </p:txBody>
      </p:sp>
    </p:spTree>
    <p:extLst>
      <p:ext uri="{BB962C8B-B14F-4D97-AF65-F5344CB8AC3E}">
        <p14:creationId xmlns:p14="http://schemas.microsoft.com/office/powerpoint/2010/main" val="2338499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CD5F71C7-0579-304A-92FA-8E36F1AD2E5C}"/>
              </a:ext>
            </a:extLst>
          </p:cNvPr>
          <p:cNvSpPr>
            <a:spLocks noGrp="1"/>
          </p:cNvSpPr>
          <p:nvPr>
            <p:ph idx="1"/>
          </p:nvPr>
        </p:nvSpPr>
        <p:spPr>
          <a:xfrm>
            <a:off x="255738" y="3352800"/>
            <a:ext cx="11707661" cy="3962400"/>
          </a:xfrm>
        </p:spPr>
        <p:txBody>
          <a:bodyPr>
            <a:noAutofit/>
          </a:bodyPr>
          <a:lstStyle/>
          <a:p>
            <a:pPr marL="457200" indent="-457200" algn="just">
              <a:buAutoNum type="arabicPeriod" startAt="6"/>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Tipologi Penghargaan</a:t>
            </a:r>
          </a:p>
          <a:p>
            <a:pPr marL="457200" lvl="0" indent="-457200" algn="just">
              <a:buAutoNum type="alphaLcPeriod"/>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Penghargaan Ekstrinsik</a:t>
            </a:r>
          </a:p>
          <a:p>
            <a:pPr marL="342900" lvl="0" indent="-342900" algn="just">
              <a:buAutoNum type="arabicParenR"/>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Penghargaan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Finansial</a:t>
            </a:r>
          </a:p>
          <a:p>
            <a:pPr lvl="0" algn="just"/>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Upah dan gaji</a:t>
            </a:r>
            <a:r>
              <a:rPr lang="id-ID"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0" algn="just"/>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Jaminan sosial</a:t>
            </a:r>
          </a:p>
          <a:p>
            <a:pPr marL="342900" lvl="0" indent="-342900" algn="just">
              <a:buAutoNum type="arabicParenR" startAt="2"/>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Penghargaan Interpersonal adalah penghargaan ekstrinsik seperti menerima rekognisi atau pengakuan atau menjadi mampu berinteraksi sosial tentang pekerjaan. </a:t>
            </a:r>
            <a:endPar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buAutoNum type="arabicParenR" startAt="2"/>
            </a:pP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Promosi</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 Manajer membuat keputusan penghargaan promosi sebagai usaha mencocokkan orang yang tepat dengan pekerjaannya. </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ampungan Konten 2">
            <a:extLst>
              <a:ext uri="{FF2B5EF4-FFF2-40B4-BE49-F238E27FC236}">
                <a16:creationId xmlns:a16="http://schemas.microsoft.com/office/drawing/2014/main" xmlns="" id="{09709826-C721-BC49-9334-503AA7AB3805}"/>
              </a:ext>
            </a:extLst>
          </p:cNvPr>
          <p:cNvSpPr txBox="1">
            <a:spLocks/>
          </p:cNvSpPr>
          <p:nvPr/>
        </p:nvSpPr>
        <p:spPr>
          <a:xfrm>
            <a:off x="228599" y="1905000"/>
            <a:ext cx="11560430" cy="19891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5"/>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Kriteria Distribusi</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Sedangkan kriteria dalam memberikan penghargaan dapat didasarkan pada kinerja atau bukan kinerja. Kriteria kinerja dapat diukur melalui hasil dalam bentuk manfaat nyata seperti kinerja individu, kelompok atau organisasi, kuantitas, dan kualitas kinerja. </a:t>
            </a:r>
          </a:p>
        </p:txBody>
      </p:sp>
      <p:sp>
        <p:nvSpPr>
          <p:cNvPr id="6" name="Tampungan Konten 2">
            <a:extLst>
              <a:ext uri="{FF2B5EF4-FFF2-40B4-BE49-F238E27FC236}">
                <a16:creationId xmlns:a16="http://schemas.microsoft.com/office/drawing/2014/main" xmlns="" id="{87C53E2A-11DC-634D-9773-C43596408EC2}"/>
              </a:ext>
            </a:extLst>
          </p:cNvPr>
          <p:cNvSpPr txBox="1">
            <a:spLocks/>
          </p:cNvSpPr>
          <p:nvPr/>
        </p:nvSpPr>
        <p:spPr>
          <a:xfrm>
            <a:off x="228599" y="152400"/>
            <a:ext cx="11734801" cy="187224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4"/>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Norma Penghargaan Organisasional</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Hubungan antara pekerja dan majikan dapat dikatakan sebagai hubungan pertukaran. Pekerja menukarkan waktu dan bakatnya untuk mendapatkan penhargaan. Secara ideal terdapat empat norma dalam sifat pertukaran. Setiap sifat mengarah pada sistem distribusi penghargaan yang berbeda, yaitu sebagai berikut:</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Profit maximization (memaksimumkan keuntungan)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Equity (keadilan)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Equality (kesamaan)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Need (kebutuhan)</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60701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ampungan Konten 2">
            <a:extLst>
              <a:ext uri="{FF2B5EF4-FFF2-40B4-BE49-F238E27FC236}">
                <a16:creationId xmlns:a16="http://schemas.microsoft.com/office/drawing/2014/main" xmlns="" id="{AD545866-D4D3-6044-B3CF-41B7C8E6BD07}"/>
              </a:ext>
            </a:extLst>
          </p:cNvPr>
          <p:cNvSpPr txBox="1">
            <a:spLocks/>
          </p:cNvSpPr>
          <p:nvPr/>
        </p:nvSpPr>
        <p:spPr>
          <a:xfrm>
            <a:off x="228600" y="2362200"/>
            <a:ext cx="11690179" cy="42672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7"/>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Penghargaan, Pergantian, dan Kemangkiran</a:t>
            </a:r>
          </a:p>
          <a:p>
            <a:pPr marL="0" indent="0" algn="just">
              <a:buFont typeface="Arial" panose="020B0604020202020204" pitchFamily="34" charset="0"/>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Banyak manajer beranggapan bahwa rendahnya turnover atau pergantian pekerja merupakan suatu tanda organisasi yang efektif.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lvl="0" indent="-457200" algn="just">
              <a:buAutoNum type="arabicPeriod" startAt="8"/>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Penghargaan dan Prestasi Kerja</a:t>
            </a:r>
          </a:p>
          <a:p>
            <a:pPr marL="0" indent="0" algn="just">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penghargaan ekstrinsik dan intrinsik dapat dipergunakan memotivasi kinerja. Untuk itu, diperlukan adanya kondisi tertentu apabila penghargaan benar-benar dapat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memotivasi</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AutoNum type="arabicPeriod" startAt="9"/>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Penghargaan dan Komitmen Organisasi</a:t>
            </a:r>
          </a:p>
          <a:p>
            <a:pPr marL="0" indent="0" algn="just">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Komitmen adalah perasaan identifikasi, loyalitas, dan keterlibatan yang ditunjukkan oleh pekerja terhadap organisasi atau unit dari organisasi.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AutoNum type="arabicPeriod" startAt="10"/>
            </a:pPr>
            <a:r>
              <a:rPr lang="id-ID" sz="2000" b="1" dirty="0">
                <a:latin typeface="Times New Roman" panose="02020603050405020304" pitchFamily="18" charset="0"/>
                <a:ea typeface="Times New Roman" panose="02020603050405020304" pitchFamily="18" charset="0"/>
                <a:cs typeface="Times New Roman" panose="02020603050405020304" pitchFamily="18" charset="0"/>
              </a:rPr>
              <a:t>Piramid Penghargaan</a:t>
            </a:r>
          </a:p>
          <a:p>
            <a:pPr marL="0" indent="0" algn="just">
              <a:buNone/>
            </a:pPr>
            <a:r>
              <a:rPr lang="id-ID" sz="2000" dirty="0">
                <a:latin typeface="Times New Roman" panose="02020603050405020304" pitchFamily="18" charset="0"/>
                <a:ea typeface="Times New Roman" panose="02020603050405020304" pitchFamily="18" charset="0"/>
                <a:cs typeface="Times New Roman" panose="02020603050405020304" pitchFamily="18" charset="0"/>
              </a:rPr>
              <a:t>Komponen penghargaan apa saja yang terdapat dalam piramid tersebut dapat dipahami dengan pengertian bahwa komponen yang paling dasar terletak struktur yang paling bawah dan secara berjenjang naik</a:t>
            </a:r>
          </a:p>
          <a:p>
            <a:pPr marL="0" indent="0" algn="just">
              <a:buNone/>
            </a:pP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7" name="Tampungan Konten 2">
            <a:extLst>
              <a:ext uri="{FF2B5EF4-FFF2-40B4-BE49-F238E27FC236}">
                <a16:creationId xmlns:a16="http://schemas.microsoft.com/office/drawing/2014/main" xmlns="" id="{C5356448-419F-B54A-A88C-7AB97358E735}"/>
              </a:ext>
            </a:extLst>
          </p:cNvPr>
          <p:cNvSpPr txBox="1">
            <a:spLocks/>
          </p:cNvSpPr>
          <p:nvPr/>
        </p:nvSpPr>
        <p:spPr>
          <a:xfrm>
            <a:off x="255740" y="152400"/>
            <a:ext cx="11506200" cy="36424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Arial" panose="020B0604020202020204" pitchFamily="34" charset="0"/>
              <a:buAutoNum type="alphaLcPeriod" startAt="2"/>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Penghargaan Intrinsik</a:t>
            </a:r>
          </a:p>
          <a:p>
            <a:pPr marL="342900" indent="-342900" algn="just">
              <a:buFont typeface="Arial" panose="020B0604020202020204" pitchFamily="34" charset="0"/>
              <a:buAutoNum type="arabicParenR"/>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Penyelesaian Pekerjaan</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Kemampuan untuk memulai dan mengakhiri proyek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AutoNum type="arabicParenR"/>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Prestasi</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merupakan pencatatan sendiri penghargaan yang diperoleh dari mencapai tujuan menantang. </a:t>
            </a:r>
          </a:p>
          <a:p>
            <a:pPr marL="342900" indent="-342900" algn="just">
              <a:buFont typeface="Arial" panose="020B0604020202020204" pitchFamily="34" charset="0"/>
              <a:buAutoNum type="arabicParenR" startAt="3"/>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Otonomi</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Banyak orang menginginkan pekerjaan yang memberikan hak untuk membuat keputusan. </a:t>
            </a:r>
            <a:endParaRPr lang="id-ID" sz="2000" dirty="0" smtClean="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AutoNum type="arabicParenR" startAt="4"/>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Pengembangan Pribadi</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individu yang mengalami pertumbuhan dapat merasakan</a:t>
            </a:r>
            <a:r>
              <a:rPr lang="id-ID" sz="20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perkembangannya</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3695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6562DDCA-ECBA-C14B-A91D-40A0B5879081}"/>
              </a:ext>
            </a:extLst>
          </p:cNvPr>
          <p:cNvSpPr>
            <a:spLocks noGrp="1"/>
          </p:cNvSpPr>
          <p:nvPr>
            <p:ph idx="1"/>
          </p:nvPr>
        </p:nvSpPr>
        <p:spPr>
          <a:xfrm>
            <a:off x="187068" y="4724400"/>
            <a:ext cx="11776332" cy="3154405"/>
          </a:xfrm>
        </p:spPr>
        <p:txBody>
          <a:bodyPr>
            <a:noAutofit/>
          </a:bodyPr>
          <a:lstStyle/>
          <a:p>
            <a:pPr marL="342900" indent="-342900" algn="just">
              <a:buAutoNum type="arabicPeriod" startAt="12"/>
            </a:pPr>
            <a:r>
              <a:rPr lang="id-ID"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Kegagalan </a:t>
            </a: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Penghargaan Memotivasi</a:t>
            </a: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Banyak investasi waktu dan uang yang diperlukan untuk menyelenggarakan sistem penghargaan organisasional, tetapi dampak motivasi yang diharapkan sering tidak tercapai. Terdapat beberapa alasan akan terjadinya masalah tersebut, yaitu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terlalu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banyak penekanan pada penghargaan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finansial</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penghargaan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kekurangan "pengaruh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apresiasi“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manfaat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ekstensif menjadi sekadar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penamaan</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perilaku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kontra produktif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dihargai</a:t>
            </a:r>
            <a:r>
              <a:rPr lang="en-US"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penundaan </a:t>
            </a: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terlalu lama antara kinerja dan </a:t>
            </a:r>
            <a:r>
              <a:rPr lang="id-ID"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penghargaan</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Tampungan Konten 2">
            <a:extLst>
              <a:ext uri="{FF2B5EF4-FFF2-40B4-BE49-F238E27FC236}">
                <a16:creationId xmlns:a16="http://schemas.microsoft.com/office/drawing/2014/main" xmlns="" id="{6562DDCA-ECBA-C14B-A91D-40A0B5879081}"/>
              </a:ext>
            </a:extLst>
          </p:cNvPr>
          <p:cNvSpPr txBox="1">
            <a:spLocks/>
          </p:cNvSpPr>
          <p:nvPr/>
        </p:nvSpPr>
        <p:spPr>
          <a:xfrm>
            <a:off x="275572" y="3276600"/>
            <a:ext cx="11611627" cy="13716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Arial" panose="020B0604020202020204" pitchFamily="34" charset="0"/>
              <a:buAutoNum type="arabicPeriod" startAt="11"/>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Hasil yang Diharapkan dari Sistem Penghargaan</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Sistem penghargaan yang baik diharapkan menarik orang berbakat, dan memotivasi serta memuaskan mereka apabila bergabung dalam organisasi. Sistem penghargaan yang baik memperkuat pertumbuhan  pribadi, mengembangkan, dan menjaga orang berbakat jangan sampai keluar.</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Gambar 5">
            <a:extLst>
              <a:ext uri="{FF2B5EF4-FFF2-40B4-BE49-F238E27FC236}">
                <a16:creationId xmlns:a16="http://schemas.microsoft.com/office/drawing/2014/main" xmlns="" id="{90E6655D-B7B9-C04A-9F52-B26047F9493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468" t="30262" r="5678" b="34203"/>
          <a:stretch/>
        </p:blipFill>
        <p:spPr bwMode="auto">
          <a:xfrm>
            <a:off x="4417699" y="152400"/>
            <a:ext cx="3327371" cy="28490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35174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mpungan Konten 2">
            <a:extLst>
              <a:ext uri="{FF2B5EF4-FFF2-40B4-BE49-F238E27FC236}">
                <a16:creationId xmlns:a16="http://schemas.microsoft.com/office/drawing/2014/main" xmlns="" id="{0F95CFCA-6877-D344-A645-3D5272C56BB4}"/>
              </a:ext>
            </a:extLst>
          </p:cNvPr>
          <p:cNvSpPr>
            <a:spLocks noGrp="1"/>
          </p:cNvSpPr>
          <p:nvPr>
            <p:ph idx="1"/>
          </p:nvPr>
        </p:nvSpPr>
        <p:spPr>
          <a:xfrm>
            <a:off x="228600" y="3886200"/>
            <a:ext cx="11582400" cy="2667000"/>
          </a:xfrm>
        </p:spPr>
        <p:txBody>
          <a:bodyPr>
            <a:noAutofit/>
          </a:bodyPr>
          <a:lstStyle/>
          <a:p>
            <a:pPr marL="514350" lvl="0" indent="-514350" algn="just">
              <a:buAutoNum type="romanUcPeriod"/>
            </a:pPr>
            <a:r>
              <a:rPr lang="id-ID" sz="2000" b="1" dirty="0">
                <a:effectLst/>
                <a:latin typeface="Times New Roman" panose="02020603050405020304" pitchFamily="18" charset="0"/>
                <a:ea typeface="Times New Roman" panose="02020603050405020304" pitchFamily="18" charset="0"/>
                <a:cs typeface="Times New Roman" panose="02020603050405020304" pitchFamily="18" charset="0"/>
              </a:rPr>
              <a:t>Tunjangan</a:t>
            </a:r>
            <a:endParaRPr lang="id-ID"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buNone/>
            </a:pPr>
            <a:r>
              <a:rPr lang="id-ID" sz="2000" dirty="0">
                <a:effectLst/>
                <a:latin typeface="Times New Roman" panose="02020603050405020304" pitchFamily="18" charset="0"/>
                <a:ea typeface="Times New Roman" panose="02020603050405020304" pitchFamily="18" charset="0"/>
                <a:cs typeface="Times New Roman" panose="02020603050405020304" pitchFamily="18" charset="0"/>
              </a:rPr>
              <a:t>Di samping upah dan gaji serta insentif, kepada karyawan dapat diberikan benefits atau tunjangan. Benefits programs adalah kompensasi lain di luar gaji dan upah. Bentuk kompensasinya dapat berupa retirement plan atau cafetaria benefits plan. Retirement plans merupakan rencana pensiun pekerja. Metodenya bisa berbeda-beda. Bentuknya dapat berupa menghimpun potongan gaji, kombinasi cadangan dana perusahaan, menghubungkan dana pensiun dengan asuransi, dan pembayarannya dapat dilakukan dengan cara bulanan, dibayarkan sekaligus atau kombinasi di antara keduanya.</a:t>
            </a:r>
          </a:p>
        </p:txBody>
      </p:sp>
      <p:sp>
        <p:nvSpPr>
          <p:cNvPr id="4" name="Tampungan Konten 2">
            <a:extLst>
              <a:ext uri="{FF2B5EF4-FFF2-40B4-BE49-F238E27FC236}">
                <a16:creationId xmlns:a16="http://schemas.microsoft.com/office/drawing/2014/main" xmlns="" id="{E1A76F3E-F785-1640-8B25-9F587F1561DA}"/>
              </a:ext>
            </a:extLst>
          </p:cNvPr>
          <p:cNvSpPr txBox="1">
            <a:spLocks/>
          </p:cNvSpPr>
          <p:nvPr/>
        </p:nvSpPr>
        <p:spPr>
          <a:xfrm>
            <a:off x="316282" y="152400"/>
            <a:ext cx="11506200" cy="375345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Arial" panose="020B0604020202020204" pitchFamily="34" charset="0"/>
              <a:buAutoNum type="arabicPeriod" startAt="13"/>
            </a:pPr>
            <a:r>
              <a:rPr lang="id-ID" sz="2000" b="1" dirty="0" smtClean="0">
                <a:latin typeface="Times New Roman" panose="02020603050405020304" pitchFamily="18" charset="0"/>
                <a:ea typeface="Times New Roman" panose="02020603050405020304" pitchFamily="18" charset="0"/>
                <a:cs typeface="Times New Roman" panose="02020603050405020304" pitchFamily="18" charset="0"/>
              </a:rPr>
              <a:t>Tindakan Perlu Dilakukan</a:t>
            </a:r>
          </a:p>
          <a:p>
            <a:pPr marL="0" indent="0" algn="just">
              <a:buFont typeface="Arial" panose="020B0604020202020204" pitchFamily="34" charset="0"/>
              <a:buNone/>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Sehubungan dengan masalah penghargaan tersebut Hope dan Player (2012: 353) memberikan rekomendasi untuk dilakukan tindakan sebagai berikut:</a:t>
            </a:r>
          </a:p>
          <a:p>
            <a:pPr marL="457200" indent="-457200" algn="just">
              <a:buFont typeface="+mj-lt"/>
              <a:buAutoNum type="arabi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membujuk tim eksekutif dan komunitas sumber daya manusia mengubah dasar rekognisi dan penghargaan pada semua tingkatan untuk mendukung perbaikan relatif.</a:t>
            </a:r>
          </a:p>
          <a:p>
            <a:pPr marL="457200" indent="-457200" algn="just">
              <a:buFont typeface="+mj-lt"/>
              <a:buAutoNum type="arabi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memilih apakah ingin mengimplementasikan skema profit-s kelompok atau team-based rewards, atau kombinasi keduanya masing-masing tingkat.</a:t>
            </a:r>
          </a:p>
          <a:p>
            <a:pPr marL="457200" indent="-457200" algn="just">
              <a:buFont typeface="+mj-lt"/>
              <a:buAutoNum type="arabi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Membuat penghargaan adil, konsisten, dan inklusif.</a:t>
            </a:r>
          </a:p>
          <a:p>
            <a:pPr marL="457200" indent="-457200" algn="just">
              <a:buFont typeface="+mj-lt"/>
              <a:buAutoNum type="arabi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Mendorong orang mengeluarkan bonus mereka pada hadiah atau donasi amal.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buFont typeface="+mj-lt"/>
              <a:buAutoNum type="arabicPeriod"/>
            </a:pPr>
            <a:r>
              <a:rPr lang="id-ID" sz="2000" dirty="0" smtClean="0">
                <a:latin typeface="Times New Roman" panose="02020603050405020304" pitchFamily="18" charset="0"/>
                <a:ea typeface="Times New Roman" panose="02020603050405020304" pitchFamily="18" charset="0"/>
                <a:cs typeface="Times New Roman" panose="02020603050405020304" pitchFamily="18" charset="0"/>
              </a:rPr>
              <a:t>Melibatkan setiap orang. </a:t>
            </a:r>
            <a:endParaRPr lang="id-ID" sz="20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0595338"/>
      </p:ext>
    </p:extLst>
  </p:cSld>
  <p:clrMapOvr>
    <a:masterClrMapping/>
  </p:clrMapOvr>
</p:sld>
</file>

<file path=ppt/theme/theme1.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3312</Words>
  <Application>Microsoft Office PowerPoint</Application>
  <PresentationFormat>Custom</PresentationFormat>
  <Paragraphs>216</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Tema Office</vt:lpstr>
      <vt:lpstr>BAB 13 KOMPETENSI  </vt:lpstr>
      <vt:lpstr>PowerPoint Presentation</vt:lpstr>
      <vt:lpstr>PowerPoint Presentation</vt:lpstr>
      <vt:lpstr>E.    Tingkat Kompetensi  Setiap kompetensi tampak pada individu pada berbagai tingkatan. Kompetensi termasuk karakteristik manusia yang paling dalam seperi motif, sifat, dan sikap atau merupakan karakteristik yang dengan mudah dapat diamati seperti keterampilan atau pengetahuan. Adanya tingkat kompetensi dikemukakan oleh Spencer dan Spencer (1993: 11) seperti gunung es di mana ada yang tampak di permukaan, tetapi ada pula yang tidak terlihat di permukaan.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14 KOMPENSASI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 13 KOMPETENSI  </dc:title>
  <dc:creator>sarielinda449@gmail.com</dc:creator>
  <cp:lastModifiedBy>ACER</cp:lastModifiedBy>
  <cp:revision>9</cp:revision>
  <dcterms:created xsi:type="dcterms:W3CDTF">2022-03-10T14:35:12Z</dcterms:created>
  <dcterms:modified xsi:type="dcterms:W3CDTF">2022-04-06T08:07:49Z</dcterms:modified>
</cp:coreProperties>
</file>