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4630400" cy="8229600"/>
  <p:notesSz cx="8229600" cy="14630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2" Type="http://schemas.openxmlformats.org/officeDocument/2006/relationships/image" Target="../media/image-1002-2.png"/><Relationship Id="rId4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3-1.png"/><Relationship Id="rId2" Type="http://schemas.openxmlformats.org/officeDocument/2006/relationships/image" Target="../media/image-1003-2.png"/><Relationship Id="rId4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4-1.png"/><Relationship Id="rId2" Type="http://schemas.openxmlformats.org/officeDocument/2006/relationships/image" Target="../media/image-1004-2.png"/><Relationship Id="rId4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5-1.png"/><Relationship Id="rId2" Type="http://schemas.openxmlformats.org/officeDocument/2006/relationships/image" Target="../media/image-1005-2.png"/><Relationship Id="rId4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6-1.png"/><Relationship Id="rId2" Type="http://schemas.openxmlformats.org/officeDocument/2006/relationships/image" Target="../media/image-1006-2.png"/><Relationship Id="rId4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7-1.png"/><Relationship Id="rId2" Type="http://schemas.openxmlformats.org/officeDocument/2006/relationships/image" Target="../media/image-1007-2.png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8-1.png"/><Relationship Id="rId2" Type="http://schemas.openxmlformats.org/officeDocument/2006/relationships/image" Target="../media/image-1008-2.png"/><Relationship Id="rId4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9-1.png"/><Relationship Id="rId2" Type="http://schemas.openxmlformats.org/officeDocument/2006/relationships/image" Target="../media/image-1009-2.png"/><Relationship Id="rId4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image" Target="../media/image-2-4.png"/><Relationship Id="rId5" Type="http://schemas.openxmlformats.org/officeDocument/2006/relationships/slideLayout" Target="../slideLayouts/slideLayout3.xml"/><Relationship Id="rId6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5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image" Target="../media/image-5-4.png"/><Relationship Id="rId5" Type="http://schemas.openxmlformats.org/officeDocument/2006/relationships/slideLayout" Target="../slideLayouts/slideLayout6.xml"/><Relationship Id="rId6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slideLayout" Target="../slideLayouts/slideLayout8.xml"/><Relationship Id="rId5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2504242"/>
            <a:ext cx="7468553" cy="14080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500"/>
              </a:lnSpc>
              <a:buNone/>
            </a:pPr>
            <a:r>
              <a:rPr lang="en-US" sz="4400" spc="-89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Welcome to "Learn English with Joy"</a:t>
            </a:r>
            <a:endParaRPr lang="en-US" sz="4400" dirty="0"/>
          </a:p>
        </p:txBody>
      </p:sp>
      <p:sp>
        <p:nvSpPr>
          <p:cNvPr id="4" name="Text 1"/>
          <p:cNvSpPr/>
          <p:nvPr/>
        </p:nvSpPr>
        <p:spPr>
          <a:xfrm>
            <a:off x="837724" y="4271248"/>
            <a:ext cx="7468553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Engage kids ages 6-10 in fun English learning. Interactive, visual, and entertaining content. Build foundational speaking, reading, and writing skills.</a:t>
            </a:r>
            <a:endParaRPr lang="en-US" sz="1850" dirty="0"/>
          </a:p>
        </p:txBody>
      </p:sp>
      <p:sp>
        <p:nvSpPr>
          <p:cNvPr id="5" name="Shape 2"/>
          <p:cNvSpPr/>
          <p:nvPr/>
        </p:nvSpPr>
        <p:spPr>
          <a:xfrm>
            <a:off x="837724" y="5324356"/>
            <a:ext cx="382905" cy="382905"/>
          </a:xfrm>
          <a:prstGeom prst="roundRect">
            <a:avLst>
              <a:gd name="adj" fmla="val 23878209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344" y="5331976"/>
            <a:ext cx="367665" cy="367665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340287" y="5306497"/>
            <a:ext cx="2100501" cy="4188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250"/>
              </a:lnSpc>
              <a:buNone/>
            </a:pPr>
            <a:r>
              <a:rPr lang="en-US" sz="2350" b="1" spc="-38" kern="0" dirty="0">
                <a:solidFill>
                  <a:srgbClr val="272525"/>
                </a:solidFill>
                <a:latin typeface="Source Sans Pro Bold" pitchFamily="34" charset="0"/>
                <a:ea typeface="Source Sans Pro Bold" pitchFamily="34" charset="-122"/>
                <a:cs typeface="Source Sans Pro Bold" pitchFamily="34" charset="-120"/>
              </a:rPr>
              <a:t>by Zayda Ahmed</a:t>
            </a:r>
            <a:endParaRPr lang="en-US" sz="23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2136696"/>
            <a:ext cx="7468553" cy="14080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500"/>
              </a:lnSpc>
              <a:buNone/>
            </a:pPr>
            <a:r>
              <a:rPr lang="en-US" sz="4400" spc="-89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Introduction: Why Learn English?</a:t>
            </a:r>
            <a:endParaRPr lang="en-US" sz="4400" dirty="0"/>
          </a:p>
        </p:txBody>
      </p:sp>
      <p:sp>
        <p:nvSpPr>
          <p:cNvPr id="4" name="Text 1"/>
          <p:cNvSpPr/>
          <p:nvPr/>
        </p:nvSpPr>
        <p:spPr>
          <a:xfrm>
            <a:off x="837724" y="3903702"/>
            <a:ext cx="7468553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English is spoken by 1.5 billion globally. Discover the career, cultural, and communication opportunities. Help kids connect with the world early.</a:t>
            </a:r>
            <a:endParaRPr lang="en-US" sz="1850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724" y="4938951"/>
            <a:ext cx="562451" cy="56245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837724" y="5740718"/>
            <a:ext cx="2250162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Career</a:t>
            </a:r>
            <a:endParaRPr lang="en-US" sz="220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6859" y="4938951"/>
            <a:ext cx="562451" cy="562451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3446859" y="5740718"/>
            <a:ext cx="2250162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Culture</a:t>
            </a:r>
            <a:endParaRPr lang="en-US" sz="2200" dirty="0"/>
          </a:p>
        </p:txBody>
      </p:sp>
      <p:pic>
        <p:nvPicPr>
          <p:cNvPr id="9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5995" y="4938951"/>
            <a:ext cx="562570" cy="562570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6055995" y="5740837"/>
            <a:ext cx="2250281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Communication</a:t>
            </a:r>
            <a:endParaRPr lang="en-US" sz="2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1415177"/>
            <a:ext cx="5632490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00"/>
              </a:lnSpc>
              <a:buNone/>
            </a:pPr>
            <a:r>
              <a:rPr lang="en-US" sz="4400" spc="-89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Structure of the Book</a:t>
            </a:r>
            <a:endParaRPr lang="en-US" sz="4400" dirty="0"/>
          </a:p>
        </p:txBody>
      </p:sp>
      <p:sp>
        <p:nvSpPr>
          <p:cNvPr id="4" name="Text 1"/>
          <p:cNvSpPr/>
          <p:nvPr/>
        </p:nvSpPr>
        <p:spPr>
          <a:xfrm>
            <a:off x="837724" y="2478167"/>
            <a:ext cx="7468553" cy="1149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15 themed units: School, Animals, Family, etc. The book focuses on vocabulary, grammar, and conversation skills. It also includes colorful illustrations and interactive exercises.</a:t>
            </a:r>
            <a:endParaRPr lang="en-US" sz="1850" dirty="0"/>
          </a:p>
        </p:txBody>
      </p:sp>
      <p:sp>
        <p:nvSpPr>
          <p:cNvPr id="5" name="Shape 2"/>
          <p:cNvSpPr/>
          <p:nvPr/>
        </p:nvSpPr>
        <p:spPr>
          <a:xfrm>
            <a:off x="837724" y="4165640"/>
            <a:ext cx="538520" cy="538520"/>
          </a:xfrm>
          <a:prstGeom prst="roundRect">
            <a:avLst>
              <a:gd name="adj" fmla="val 18670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937974" y="4223623"/>
            <a:ext cx="337899" cy="4224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spc="-53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1</a:t>
            </a:r>
            <a:endParaRPr lang="en-US" sz="2650" dirty="0"/>
          </a:p>
        </p:txBody>
      </p:sp>
      <p:sp>
        <p:nvSpPr>
          <p:cNvPr id="7" name="Text 4"/>
          <p:cNvSpPr/>
          <p:nvPr/>
        </p:nvSpPr>
        <p:spPr>
          <a:xfrm>
            <a:off x="1615559" y="4165640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Themed Units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1615559" y="4661178"/>
            <a:ext cx="2836783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15 unique sections.</a:t>
            </a:r>
            <a:endParaRPr lang="en-US" sz="1850" dirty="0"/>
          </a:p>
        </p:txBody>
      </p:sp>
      <p:sp>
        <p:nvSpPr>
          <p:cNvPr id="9" name="Shape 6"/>
          <p:cNvSpPr/>
          <p:nvPr/>
        </p:nvSpPr>
        <p:spPr>
          <a:xfrm>
            <a:off x="4691658" y="4165640"/>
            <a:ext cx="538520" cy="538520"/>
          </a:xfrm>
          <a:prstGeom prst="roundRect">
            <a:avLst>
              <a:gd name="adj" fmla="val 18670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4791908" y="4223623"/>
            <a:ext cx="337899" cy="4224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spc="-53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2</a:t>
            </a:r>
            <a:endParaRPr lang="en-US" sz="2650" dirty="0"/>
          </a:p>
        </p:txBody>
      </p:sp>
      <p:sp>
        <p:nvSpPr>
          <p:cNvPr id="11" name="Text 8"/>
          <p:cNvSpPr/>
          <p:nvPr/>
        </p:nvSpPr>
        <p:spPr>
          <a:xfrm>
            <a:off x="5469493" y="4165640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Skills Focus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5469493" y="4661178"/>
            <a:ext cx="2836783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Vocabulary, grammar, conversation.</a:t>
            </a:r>
            <a:endParaRPr lang="en-US" sz="1850" dirty="0"/>
          </a:p>
        </p:txBody>
      </p:sp>
      <p:sp>
        <p:nvSpPr>
          <p:cNvPr id="13" name="Shape 10"/>
          <p:cNvSpPr/>
          <p:nvPr/>
        </p:nvSpPr>
        <p:spPr>
          <a:xfrm>
            <a:off x="837724" y="5935742"/>
            <a:ext cx="538520" cy="538520"/>
          </a:xfrm>
          <a:prstGeom prst="roundRect">
            <a:avLst>
              <a:gd name="adj" fmla="val 18670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937974" y="5993725"/>
            <a:ext cx="337899" cy="4224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spc="-53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3</a:t>
            </a:r>
            <a:endParaRPr lang="en-US" sz="2650" dirty="0"/>
          </a:p>
        </p:txBody>
      </p:sp>
      <p:sp>
        <p:nvSpPr>
          <p:cNvPr id="15" name="Text 12"/>
          <p:cNvSpPr/>
          <p:nvPr/>
        </p:nvSpPr>
        <p:spPr>
          <a:xfrm>
            <a:off x="1615559" y="5935742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Interactive Content</a:t>
            </a:r>
            <a:endParaRPr lang="en-US" sz="2200" dirty="0"/>
          </a:p>
        </p:txBody>
      </p:sp>
      <p:sp>
        <p:nvSpPr>
          <p:cNvPr id="16" name="Text 13"/>
          <p:cNvSpPr/>
          <p:nvPr/>
        </p:nvSpPr>
        <p:spPr>
          <a:xfrm>
            <a:off x="1615559" y="6431280"/>
            <a:ext cx="6690717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Colorful illustrations and exercises.</a:t>
            </a:r>
            <a:endParaRPr lang="en-US" sz="18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1908691"/>
            <a:ext cx="7233880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00"/>
              </a:lnSpc>
              <a:buNone/>
            </a:pPr>
            <a:r>
              <a:rPr lang="en-US" sz="4400" spc="-89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Engaging Vocabulary Lessons</a:t>
            </a:r>
            <a:endParaRPr lang="en-US" sz="4400" dirty="0"/>
          </a:p>
        </p:txBody>
      </p:sp>
      <p:sp>
        <p:nvSpPr>
          <p:cNvPr id="4" name="Text 1"/>
          <p:cNvSpPr/>
          <p:nvPr/>
        </p:nvSpPr>
        <p:spPr>
          <a:xfrm>
            <a:off x="837724" y="2971681"/>
            <a:ext cx="7468553" cy="1149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Visual flashcards with common words (e.g., apple, dog, house). The lessons also include phonetic guides for simplified pronunciation. Fun matching games and fill-in-the-blank activities.</a:t>
            </a:r>
            <a:endParaRPr lang="en-US" sz="1850" dirty="0"/>
          </a:p>
        </p:txBody>
      </p:sp>
      <p:sp>
        <p:nvSpPr>
          <p:cNvPr id="5" name="Shape 2"/>
          <p:cNvSpPr/>
          <p:nvPr/>
        </p:nvSpPr>
        <p:spPr>
          <a:xfrm>
            <a:off x="837724" y="4389953"/>
            <a:ext cx="3614618" cy="845820"/>
          </a:xfrm>
          <a:prstGeom prst="roundRect">
            <a:avLst>
              <a:gd name="adj" fmla="val 11887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1084659" y="4636889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Visual Flashcards</a:t>
            </a:r>
            <a:endParaRPr lang="en-US" sz="2200" dirty="0"/>
          </a:p>
        </p:txBody>
      </p:sp>
      <p:sp>
        <p:nvSpPr>
          <p:cNvPr id="7" name="Shape 4"/>
          <p:cNvSpPr/>
          <p:nvPr/>
        </p:nvSpPr>
        <p:spPr>
          <a:xfrm>
            <a:off x="4691658" y="4389953"/>
            <a:ext cx="3614618" cy="845820"/>
          </a:xfrm>
          <a:prstGeom prst="roundRect">
            <a:avLst>
              <a:gd name="adj" fmla="val 11887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938593" y="4636889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Phonetic Guides</a:t>
            </a:r>
            <a:endParaRPr lang="en-US" sz="2200" dirty="0"/>
          </a:p>
        </p:txBody>
      </p:sp>
      <p:sp>
        <p:nvSpPr>
          <p:cNvPr id="9" name="Shape 6"/>
          <p:cNvSpPr/>
          <p:nvPr/>
        </p:nvSpPr>
        <p:spPr>
          <a:xfrm>
            <a:off x="837724" y="5475089"/>
            <a:ext cx="7468553" cy="845820"/>
          </a:xfrm>
          <a:prstGeom prst="roundRect">
            <a:avLst>
              <a:gd name="adj" fmla="val 11887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1084659" y="5722025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Matching Games</a:t>
            </a:r>
            <a:endParaRPr lang="en-US" sz="2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38398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7464" y="2908459"/>
            <a:ext cx="4524018" cy="560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4400"/>
              </a:lnSpc>
              <a:buNone/>
            </a:pPr>
            <a:r>
              <a:rPr lang="en-US" sz="3500" spc="-71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Grammar Made Simple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667464" y="3755350"/>
            <a:ext cx="13295471" cy="305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400"/>
              </a:lnSpc>
              <a:buNone/>
            </a:pPr>
            <a:r>
              <a:rPr lang="en-US" sz="1500" spc="-30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Everyday examples like "I am, You are, We are." Simple exercises: Sentence building and "Spot the Mistake." Gradual progression: Nouns, verbs, adjectives.</a:t>
            </a:r>
            <a:endParaRPr lang="en-US" sz="1500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464" y="4275058"/>
            <a:ext cx="953572" cy="114431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907024" y="4465677"/>
            <a:ext cx="2243733" cy="2805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Examples</a:t>
            </a:r>
            <a:endParaRPr lang="en-US" sz="1750" dirty="0"/>
          </a:p>
        </p:txBody>
      </p:sp>
      <p:sp>
        <p:nvSpPr>
          <p:cNvPr id="7" name="Text 3"/>
          <p:cNvSpPr/>
          <p:nvPr/>
        </p:nvSpPr>
        <p:spPr>
          <a:xfrm>
            <a:off x="1907024" y="4860608"/>
            <a:ext cx="12055912" cy="305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400"/>
              </a:lnSpc>
              <a:buNone/>
            </a:pPr>
            <a:r>
              <a:rPr lang="en-US" sz="1500" spc="-30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I am, you are, we are.</a:t>
            </a:r>
            <a:endParaRPr lang="en-US" sz="1500" dirty="0"/>
          </a:p>
        </p:txBody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464" y="5419368"/>
            <a:ext cx="953572" cy="114431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1907024" y="5609987"/>
            <a:ext cx="2243733" cy="2805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Exercises</a:t>
            </a:r>
            <a:endParaRPr lang="en-US" sz="1750" dirty="0"/>
          </a:p>
        </p:txBody>
      </p:sp>
      <p:sp>
        <p:nvSpPr>
          <p:cNvPr id="10" name="Text 5"/>
          <p:cNvSpPr/>
          <p:nvPr/>
        </p:nvSpPr>
        <p:spPr>
          <a:xfrm>
            <a:off x="1907024" y="6004917"/>
            <a:ext cx="12055912" cy="305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400"/>
              </a:lnSpc>
              <a:buNone/>
            </a:pPr>
            <a:r>
              <a:rPr lang="en-US" sz="1500" spc="-30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Sentence building.</a:t>
            </a:r>
            <a:endParaRPr lang="en-US" sz="1500" dirty="0"/>
          </a:p>
        </p:txBody>
      </p:sp>
      <p:pic>
        <p:nvPicPr>
          <p:cNvPr id="11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464" y="6563678"/>
            <a:ext cx="953572" cy="1144310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907024" y="6754297"/>
            <a:ext cx="2243733" cy="2805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200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Progression</a:t>
            </a:r>
            <a:endParaRPr lang="en-US" sz="1750" dirty="0"/>
          </a:p>
        </p:txBody>
      </p:sp>
      <p:sp>
        <p:nvSpPr>
          <p:cNvPr id="13" name="Text 7"/>
          <p:cNvSpPr/>
          <p:nvPr/>
        </p:nvSpPr>
        <p:spPr>
          <a:xfrm>
            <a:off x="1907024" y="7149227"/>
            <a:ext cx="12055912" cy="305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400"/>
              </a:lnSpc>
              <a:buNone/>
            </a:pPr>
            <a:r>
              <a:rPr lang="en-US" sz="1500" spc="-30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Nouns, verbs, adjectives.</a:t>
            </a:r>
            <a:endParaRPr lang="en-US" sz="15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2291239"/>
            <a:ext cx="7642146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00"/>
              </a:lnSpc>
              <a:buNone/>
            </a:pPr>
            <a:r>
              <a:rPr lang="en-US" sz="4400" spc="-89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Interactive Content for Readers</a:t>
            </a:r>
            <a:endParaRPr lang="en-US" sz="4400" dirty="0"/>
          </a:p>
        </p:txBody>
      </p:sp>
      <p:sp>
        <p:nvSpPr>
          <p:cNvPr id="3" name="Text 1"/>
          <p:cNvSpPr/>
          <p:nvPr/>
        </p:nvSpPr>
        <p:spPr>
          <a:xfrm>
            <a:off x="837724" y="3474006"/>
            <a:ext cx="12954952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Fun stories with characters to learn contextually. Dialogues for kids to practice conversational English. Workbook-style questions for deeper engagement.</a:t>
            </a:r>
            <a:endParaRPr lang="en-US" sz="1850" dirty="0"/>
          </a:p>
        </p:txBody>
      </p:sp>
      <p:sp>
        <p:nvSpPr>
          <p:cNvPr id="4" name="Text 2"/>
          <p:cNvSpPr/>
          <p:nvPr/>
        </p:nvSpPr>
        <p:spPr>
          <a:xfrm>
            <a:off x="837724" y="4748570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Contextual Learning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837724" y="5339834"/>
            <a:ext cx="6185535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Fun stories.</a:t>
            </a:r>
            <a:endParaRPr lang="en-US" sz="1850" dirty="0"/>
          </a:p>
        </p:txBody>
      </p:sp>
      <p:sp>
        <p:nvSpPr>
          <p:cNvPr id="6" name="Text 4"/>
          <p:cNvSpPr/>
          <p:nvPr/>
        </p:nvSpPr>
        <p:spPr>
          <a:xfrm>
            <a:off x="7614761" y="4748570"/>
            <a:ext cx="2889528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Conversational Practice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7614761" y="5339834"/>
            <a:ext cx="6185535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Dialogues for kids.</a:t>
            </a:r>
            <a:endParaRPr lang="en-US" sz="18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738664"/>
            <a:ext cx="9493210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5500"/>
              </a:lnSpc>
              <a:buNone/>
            </a:pPr>
            <a:r>
              <a:rPr lang="en-US" sz="4400" spc="-89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Building Confidence through Activities</a:t>
            </a:r>
            <a:endParaRPr lang="en-US" sz="4400" dirty="0"/>
          </a:p>
        </p:txBody>
      </p:sp>
      <p:sp>
        <p:nvSpPr>
          <p:cNvPr id="3" name="Text 1"/>
          <p:cNvSpPr/>
          <p:nvPr/>
        </p:nvSpPr>
        <p:spPr>
          <a:xfrm>
            <a:off x="837724" y="1921431"/>
            <a:ext cx="12954952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Singing nursery rhymes for vocabulary practice. Role-playing dialogues: Ordering food, asking directions. End-of-chapter rewards: Stars or certificates.</a:t>
            </a:r>
            <a:endParaRPr lang="en-US" sz="1850" dirty="0"/>
          </a:p>
        </p:txBody>
      </p:sp>
      <p:sp>
        <p:nvSpPr>
          <p:cNvPr id="4" name="Text 2"/>
          <p:cNvSpPr/>
          <p:nvPr/>
        </p:nvSpPr>
        <p:spPr>
          <a:xfrm>
            <a:off x="1753195" y="4784408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Singing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837724" y="5279946"/>
            <a:ext cx="3731657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Nursery rhymes for vocabulary.</a:t>
            </a:r>
            <a:endParaRPr lang="en-US" sz="1850" dirty="0"/>
          </a:p>
        </p:txBody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48131" y="2956679"/>
            <a:ext cx="4534138" cy="4534138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5572720" y="4727019"/>
            <a:ext cx="358140" cy="4476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4500"/>
              </a:lnSpc>
              <a:buNone/>
            </a:pPr>
            <a:r>
              <a:rPr lang="en-US" sz="2800" spc="-38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1</a:t>
            </a:r>
            <a:endParaRPr lang="en-US" sz="2800" dirty="0"/>
          </a:p>
        </p:txBody>
      </p:sp>
      <p:sp>
        <p:nvSpPr>
          <p:cNvPr id="8" name="Text 5"/>
          <p:cNvSpPr/>
          <p:nvPr/>
        </p:nvSpPr>
        <p:spPr>
          <a:xfrm>
            <a:off x="9941243" y="3561159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Role-Playing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9941243" y="4056698"/>
            <a:ext cx="3851434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Ordering food, directions.</a:t>
            </a:r>
            <a:endParaRPr lang="en-US" sz="1850" dirty="0"/>
          </a:p>
        </p:txBody>
      </p:sp>
      <p:pic>
        <p:nvPicPr>
          <p:cNvPr id="10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8131" y="2956679"/>
            <a:ext cx="4534138" cy="4534138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8153995" y="3782378"/>
            <a:ext cx="358140" cy="4476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4500"/>
              </a:lnSpc>
              <a:buNone/>
            </a:pPr>
            <a:r>
              <a:rPr lang="en-US" sz="2800" spc="-38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2</a:t>
            </a:r>
            <a:endParaRPr lang="en-US" sz="2800" dirty="0"/>
          </a:p>
        </p:txBody>
      </p:sp>
      <p:sp>
        <p:nvSpPr>
          <p:cNvPr id="12" name="Text 8"/>
          <p:cNvSpPr/>
          <p:nvPr/>
        </p:nvSpPr>
        <p:spPr>
          <a:xfrm>
            <a:off x="9941243" y="6007656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Rewards</a:t>
            </a:r>
            <a:endParaRPr lang="en-US" sz="2200" dirty="0"/>
          </a:p>
        </p:txBody>
      </p:sp>
      <p:sp>
        <p:nvSpPr>
          <p:cNvPr id="13" name="Text 9"/>
          <p:cNvSpPr/>
          <p:nvPr/>
        </p:nvSpPr>
        <p:spPr>
          <a:xfrm>
            <a:off x="9941243" y="6503194"/>
            <a:ext cx="3851434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Stars or certificates.</a:t>
            </a:r>
            <a:endParaRPr lang="en-US" sz="1850" dirty="0"/>
          </a:p>
        </p:txBody>
      </p:sp>
      <p:pic>
        <p:nvPicPr>
          <p:cNvPr id="1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8131" y="2956679"/>
            <a:ext cx="4534138" cy="4534138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7681436" y="6490097"/>
            <a:ext cx="358140" cy="4476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4500"/>
              </a:lnSpc>
              <a:buNone/>
            </a:pPr>
            <a:r>
              <a:rPr lang="en-US" sz="2800" spc="-38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3</a:t>
            </a:r>
            <a:endParaRPr lang="en-US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1826776"/>
            <a:ext cx="7468553" cy="14080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500"/>
              </a:lnSpc>
              <a:buNone/>
            </a:pPr>
            <a:r>
              <a:rPr lang="en-US" sz="4400" spc="-89" kern="0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Conclusion: Creating Confident Learners</a:t>
            </a:r>
            <a:endParaRPr lang="en-US" sz="4400" dirty="0"/>
          </a:p>
        </p:txBody>
      </p:sp>
      <p:sp>
        <p:nvSpPr>
          <p:cNvPr id="4" name="Text 1"/>
          <p:cNvSpPr/>
          <p:nvPr/>
        </p:nvSpPr>
        <p:spPr>
          <a:xfrm>
            <a:off x="837724" y="3593783"/>
            <a:ext cx="7468553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1850" spc="-38" kern="0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Inspire kids to learn and love English. Support parents and teachers with user-friendly content. Build a foundation for lifelong language skills.</a:t>
            </a:r>
            <a:endParaRPr lang="en-US" sz="1850" dirty="0"/>
          </a:p>
        </p:txBody>
      </p:sp>
      <p:sp>
        <p:nvSpPr>
          <p:cNvPr id="5" name="Shape 2"/>
          <p:cNvSpPr/>
          <p:nvPr/>
        </p:nvSpPr>
        <p:spPr>
          <a:xfrm>
            <a:off x="837724" y="4629031"/>
            <a:ext cx="179427" cy="351949"/>
          </a:xfrm>
          <a:prstGeom prst="roundRect">
            <a:avLst>
              <a:gd name="adj" fmla="val 56034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1376124" y="4629031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Inspire Learning</a:t>
            </a:r>
            <a:endParaRPr lang="en-US" sz="2200" dirty="0"/>
          </a:p>
        </p:txBody>
      </p:sp>
      <p:sp>
        <p:nvSpPr>
          <p:cNvPr id="7" name="Shape 4"/>
          <p:cNvSpPr/>
          <p:nvPr/>
        </p:nvSpPr>
        <p:spPr>
          <a:xfrm>
            <a:off x="1196697" y="5220295"/>
            <a:ext cx="179427" cy="351949"/>
          </a:xfrm>
          <a:prstGeom prst="roundRect">
            <a:avLst>
              <a:gd name="adj" fmla="val 56034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735098" y="5220295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Support Users</a:t>
            </a:r>
            <a:endParaRPr lang="en-US" sz="2200" dirty="0"/>
          </a:p>
        </p:txBody>
      </p:sp>
      <p:sp>
        <p:nvSpPr>
          <p:cNvPr id="9" name="Shape 6"/>
          <p:cNvSpPr/>
          <p:nvPr/>
        </p:nvSpPr>
        <p:spPr>
          <a:xfrm>
            <a:off x="1555790" y="5811560"/>
            <a:ext cx="179427" cy="351949"/>
          </a:xfrm>
          <a:prstGeom prst="roundRect">
            <a:avLst>
              <a:gd name="adj" fmla="val 56034"/>
            </a:avLst>
          </a:prstGeom>
          <a:solidFill>
            <a:srgbClr val="F4D4F7"/>
          </a:solidFill>
          <a:ln w="7620">
            <a:solidFill>
              <a:srgbClr val="DABADD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2094190" y="5811560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spc="-44" kern="0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Build Skills</a:t>
            </a:r>
            <a:endParaRPr lang="en-US" sz="2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2025-04-10T00:26:04Z</dcterms:created>
  <dcterms:modified xsi:type="dcterms:W3CDTF">2025-04-10T00:26:04Z</dcterms:modified>
</cp:coreProperties>
</file>