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5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305"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BD1D2D-46D5-40BD-9AA3-A7F4976852D3}" type="datetimeFigureOut">
              <a:rPr lang="en-PH" smtClean="0"/>
              <a:t>21/03/2022</a:t>
            </a:fld>
            <a:endParaRPr lang="en-P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BAD02B-A9CB-4F19-98ED-63FEB207B8F6}" type="slidenum">
              <a:rPr lang="en-PH" smtClean="0"/>
              <a:t>‹#›</a:t>
            </a:fld>
            <a:endParaRPr lang="en-PH"/>
          </a:p>
        </p:txBody>
      </p:sp>
    </p:spTree>
    <p:extLst>
      <p:ext uri="{BB962C8B-B14F-4D97-AF65-F5344CB8AC3E}">
        <p14:creationId xmlns:p14="http://schemas.microsoft.com/office/powerpoint/2010/main" val="1014450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p>
        </p:txBody>
      </p:sp>
      <p:sp>
        <p:nvSpPr>
          <p:cNvPr id="4" name="Slide Number Placeholder 3"/>
          <p:cNvSpPr>
            <a:spLocks noGrp="1"/>
          </p:cNvSpPr>
          <p:nvPr>
            <p:ph type="sldNum" sz="quarter" idx="10"/>
          </p:nvPr>
        </p:nvSpPr>
        <p:spPr/>
        <p:txBody>
          <a:bodyPr/>
          <a:lstStyle/>
          <a:p>
            <a:fld id="{20BAD02B-A9CB-4F19-98ED-63FEB207B8F6}" type="slidenum">
              <a:rPr lang="en-PH" smtClean="0"/>
              <a:t>25</a:t>
            </a:fld>
            <a:endParaRPr lang="en-PH"/>
          </a:p>
        </p:txBody>
      </p:sp>
    </p:spTree>
    <p:extLst>
      <p:ext uri="{BB962C8B-B14F-4D97-AF65-F5344CB8AC3E}">
        <p14:creationId xmlns:p14="http://schemas.microsoft.com/office/powerpoint/2010/main" val="231858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2920B0B9-EA91-41A8-BDF5-1F0CA21F5406}" type="datetimeFigureOut">
              <a:rPr lang="en-PH" smtClean="0"/>
              <a:t>21/03/2022</a:t>
            </a:fld>
            <a:endParaRPr lang="en-PH"/>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PH"/>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C9BC3C30-71D4-49BD-8EFB-75259EF05B96}" type="slidenum">
              <a:rPr lang="en-PH" smtClean="0"/>
              <a:t>‹#›</a:t>
            </a:fld>
            <a:endParaRPr lang="en-PH"/>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2920B0B9-EA91-41A8-BDF5-1F0CA21F5406}" type="datetimeFigureOut">
              <a:rPr lang="en-PH" smtClean="0"/>
              <a:t>21/03/2022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C9BC3C30-71D4-49BD-8EFB-75259EF05B96}" type="slidenum">
              <a:rPr lang="en-PH" smtClean="0"/>
              <a:t>‹#›</a:t>
            </a:fld>
            <a:endParaRPr lang="en-PH"/>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2920B0B9-EA91-41A8-BDF5-1F0CA21F5406}" type="datetimeFigureOut">
              <a:rPr lang="en-PH" smtClean="0"/>
              <a:t>21/03/2022</a:t>
            </a:fld>
            <a:endParaRPr lang="en-PH"/>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C9BC3C30-71D4-49BD-8EFB-75259EF05B96}" type="slidenum">
              <a:rPr lang="en-PH" smtClean="0"/>
              <a:t>‹#›</a:t>
            </a:fld>
            <a:endParaRPr lang="en-PH"/>
          </a:p>
        </p:txBody>
      </p:sp>
      <p:sp>
        <p:nvSpPr>
          <p:cNvPr id="14" name="Footer Placeholder 13"/>
          <p:cNvSpPr>
            <a:spLocks noGrp="1"/>
          </p:cNvSpPr>
          <p:nvPr>
            <p:ph type="ftr" sz="quarter" idx="12"/>
          </p:nvPr>
        </p:nvSpPr>
        <p:spPr/>
        <p:txBody>
          <a:bodyPr/>
          <a:lstStyle/>
          <a:p>
            <a:endParaRPr lang="en-P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2920B0B9-EA91-41A8-BDF5-1F0CA21F5406}" type="datetimeFigureOut">
              <a:rPr lang="en-PH" smtClean="0"/>
              <a:t>21/03/2022</a:t>
            </a:fld>
            <a:endParaRPr lang="en-PH"/>
          </a:p>
        </p:txBody>
      </p:sp>
      <p:sp>
        <p:nvSpPr>
          <p:cNvPr id="10" name="Slide Number Placeholder 9"/>
          <p:cNvSpPr>
            <a:spLocks noGrp="1"/>
          </p:cNvSpPr>
          <p:nvPr>
            <p:ph type="sldNum" sz="quarter" idx="16"/>
          </p:nvPr>
        </p:nvSpPr>
        <p:spPr/>
        <p:txBody>
          <a:bodyPr rtlCol="0"/>
          <a:lstStyle/>
          <a:p>
            <a:fld id="{C9BC3C30-71D4-49BD-8EFB-75259EF05B96}" type="slidenum">
              <a:rPr lang="en-PH" smtClean="0"/>
              <a:t>‹#›</a:t>
            </a:fld>
            <a:endParaRPr lang="en-PH"/>
          </a:p>
        </p:txBody>
      </p:sp>
      <p:sp>
        <p:nvSpPr>
          <p:cNvPr id="12" name="Footer Placeholder 11"/>
          <p:cNvSpPr>
            <a:spLocks noGrp="1"/>
          </p:cNvSpPr>
          <p:nvPr>
            <p:ph type="ftr" sz="quarter" idx="17"/>
          </p:nvPr>
        </p:nvSpPr>
        <p:spPr/>
        <p:txBody>
          <a:bodyPr rtlCol="0"/>
          <a:lstStyle/>
          <a:p>
            <a:endParaRPr lang="en-P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2920B0B9-EA91-41A8-BDF5-1F0CA21F5406}" type="datetimeFigureOut">
              <a:rPr lang="en-PH" smtClean="0"/>
              <a:t>21/03/2022</a:t>
            </a:fld>
            <a:endParaRPr lang="en-PH"/>
          </a:p>
        </p:txBody>
      </p:sp>
      <p:sp>
        <p:nvSpPr>
          <p:cNvPr id="12" name="Slide Number Placeholder 11"/>
          <p:cNvSpPr>
            <a:spLocks noGrp="1"/>
          </p:cNvSpPr>
          <p:nvPr>
            <p:ph type="sldNum" sz="quarter" idx="16"/>
          </p:nvPr>
        </p:nvSpPr>
        <p:spPr/>
        <p:txBody>
          <a:bodyPr rtlCol="0"/>
          <a:lstStyle/>
          <a:p>
            <a:fld id="{C9BC3C30-71D4-49BD-8EFB-75259EF05B96}" type="slidenum">
              <a:rPr lang="en-PH" smtClean="0"/>
              <a:t>‹#›</a:t>
            </a:fld>
            <a:endParaRPr lang="en-PH"/>
          </a:p>
        </p:txBody>
      </p:sp>
      <p:sp>
        <p:nvSpPr>
          <p:cNvPr id="14" name="Footer Placeholder 13"/>
          <p:cNvSpPr>
            <a:spLocks noGrp="1"/>
          </p:cNvSpPr>
          <p:nvPr>
            <p:ph type="ftr" sz="quarter" idx="17"/>
          </p:nvPr>
        </p:nvSpPr>
        <p:spPr/>
        <p:txBody>
          <a:bodyPr rtlCol="0"/>
          <a:lstStyle/>
          <a:p>
            <a:endParaRPr lang="en-PH"/>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920B0B9-EA91-41A8-BDF5-1F0CA21F5406}" type="datetimeFigureOut">
              <a:rPr lang="en-PH" smtClean="0"/>
              <a:t>21/03/2022</a:t>
            </a:fld>
            <a:endParaRPr lang="en-PH"/>
          </a:p>
        </p:txBody>
      </p:sp>
      <p:sp>
        <p:nvSpPr>
          <p:cNvPr id="4" name="Footer Placeholder 3"/>
          <p:cNvSpPr>
            <a:spLocks noGrp="1"/>
          </p:cNvSpPr>
          <p:nvPr>
            <p:ph type="ftr" sz="quarter" idx="11"/>
          </p:nvPr>
        </p:nvSpPr>
        <p:spPr/>
        <p:txBody>
          <a:bodyPr/>
          <a:lstStyle/>
          <a:p>
            <a:endParaRPr lang="en-PH"/>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C9BC3C30-71D4-49BD-8EFB-75259EF05B96}" type="slidenum">
              <a:rPr lang="en-PH" smtClean="0"/>
              <a:t>‹#›</a:t>
            </a:fld>
            <a:endParaRPr lang="en-P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20B0B9-EA91-41A8-BDF5-1F0CA21F5406}" type="datetimeFigureOut">
              <a:rPr lang="en-PH" smtClean="0"/>
              <a:t>21/03/2022</a:t>
            </a:fld>
            <a:endParaRPr lang="en-PH"/>
          </a:p>
        </p:txBody>
      </p:sp>
      <p:sp>
        <p:nvSpPr>
          <p:cNvPr id="3" name="Footer Placeholder 2"/>
          <p:cNvSpPr>
            <a:spLocks noGrp="1"/>
          </p:cNvSpPr>
          <p:nvPr>
            <p:ph type="ftr" sz="quarter" idx="11"/>
          </p:nvPr>
        </p:nvSpPr>
        <p:spPr/>
        <p:txBody>
          <a:bodyPr/>
          <a:lstStyle/>
          <a:p>
            <a:endParaRPr lang="en-PH"/>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C9BC3C30-71D4-49BD-8EFB-75259EF05B96}" type="slidenum">
              <a:rPr lang="en-PH" smtClean="0"/>
              <a:t>‹#›</a:t>
            </a:fld>
            <a:endParaRPr lang="en-P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2920B0B9-EA91-41A8-BDF5-1F0CA21F5406}" type="datetimeFigureOut">
              <a:rPr lang="en-PH" smtClean="0"/>
              <a:t>21/03/2022</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C9BC3C30-71D4-49BD-8EFB-75259EF05B96}" type="slidenum">
              <a:rPr lang="en-PH" smtClean="0"/>
              <a:t>‹#›</a:t>
            </a:fld>
            <a:endParaRPr lang="en-PH"/>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2920B0B9-EA91-41A8-BDF5-1F0CA21F5406}" type="datetimeFigureOut">
              <a:rPr lang="en-PH" smtClean="0"/>
              <a:t>21/03/2022</a:t>
            </a:fld>
            <a:endParaRPr lang="en-PH"/>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C9BC3C30-71D4-49BD-8EFB-75259EF05B96}" type="slidenum">
              <a:rPr lang="en-PH" smtClean="0"/>
              <a:t>‹#›</a:t>
            </a:fld>
            <a:endParaRPr lang="en-PH"/>
          </a:p>
        </p:txBody>
      </p:sp>
      <p:sp>
        <p:nvSpPr>
          <p:cNvPr id="14" name="Footer Placeholder 13"/>
          <p:cNvSpPr>
            <a:spLocks noGrp="1"/>
          </p:cNvSpPr>
          <p:nvPr>
            <p:ph type="ftr" sz="quarter" idx="12"/>
          </p:nvPr>
        </p:nvSpPr>
        <p:spPr>
          <a:xfrm>
            <a:off x="1600200" y="6248206"/>
            <a:ext cx="4572000" cy="365125"/>
          </a:xfrm>
        </p:spPr>
        <p:txBody>
          <a:bodyPr rtlCol="0"/>
          <a:lstStyle/>
          <a:p>
            <a:endParaRPr lang="en-PH"/>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920B0B9-EA91-41A8-BDF5-1F0CA21F5406}" type="datetimeFigureOut">
              <a:rPr lang="en-PH" smtClean="0"/>
              <a:t>21/03/2022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C9BC3C30-71D4-49BD-8EFB-75259EF05B96}" type="slidenum">
              <a:rPr lang="en-PH" smtClean="0"/>
              <a:t>‹#›</a:t>
            </a:fld>
            <a:endParaRPr lang="en-P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2920B0B9-EA91-41A8-BDF5-1F0CA21F5406}" type="datetimeFigureOut">
              <a:rPr lang="en-PH" smtClean="0"/>
              <a:t>21/03/2022</a:t>
            </a:fld>
            <a:endParaRPr lang="en-PH"/>
          </a:p>
        </p:txBody>
      </p:sp>
      <p:sp>
        <p:nvSpPr>
          <p:cNvPr id="5" name="Footer Placeholder 4"/>
          <p:cNvSpPr>
            <a:spLocks noGrp="1"/>
          </p:cNvSpPr>
          <p:nvPr>
            <p:ph type="ftr" sz="quarter" idx="11"/>
          </p:nvPr>
        </p:nvSpPr>
        <p:spPr>
          <a:xfrm>
            <a:off x="457201" y="6248207"/>
            <a:ext cx="5573483" cy="365125"/>
          </a:xfrm>
        </p:spPr>
        <p:txBody>
          <a:bodyPr/>
          <a:lstStyle/>
          <a:p>
            <a:endParaRPr lang="en-PH"/>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C9BC3C30-71D4-49BD-8EFB-75259EF05B96}" type="slidenum">
              <a:rPr lang="en-PH" smtClean="0"/>
              <a:t>‹#›</a:t>
            </a:fld>
            <a:endParaRPr lang="en-PH"/>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2920B0B9-EA91-41A8-BDF5-1F0CA21F5406}" type="datetimeFigureOut">
              <a:rPr lang="en-PH" smtClean="0"/>
              <a:t>21/03/2022</a:t>
            </a:fld>
            <a:endParaRPr lang="en-PH"/>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PH"/>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C9BC3C30-71D4-49BD-8EFB-75259EF05B96}" type="slidenum">
              <a:rPr lang="en-PH" smtClean="0"/>
              <a:t>‹#›</a:t>
            </a:fld>
            <a:endParaRPr lang="en-PH"/>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8.tmp"/><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5.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36912"/>
            <a:ext cx="7772400" cy="2331690"/>
          </a:xfrm>
        </p:spPr>
        <p:txBody>
          <a:bodyPr>
            <a:normAutofit fontScale="90000"/>
          </a:bodyPr>
          <a:lstStyle/>
          <a:p>
            <a:r>
              <a:rPr lang="en-PH" b="1" dirty="0"/>
              <a:t>A Marketing Research of</a:t>
            </a:r>
            <a:r>
              <a:rPr lang="en-PH" dirty="0"/>
              <a:t/>
            </a:r>
            <a:br>
              <a:rPr lang="en-PH" dirty="0"/>
            </a:br>
            <a:r>
              <a:rPr lang="en-PH" dirty="0" err="1" smtClean="0"/>
              <a:t>Pastillicious</a:t>
            </a:r>
            <a:r>
              <a:rPr lang="en-PH" dirty="0"/>
              <a:t> </a:t>
            </a:r>
            <a:r>
              <a:rPr lang="en-PH" dirty="0" smtClean="0"/>
              <a:t/>
            </a:r>
            <a:br>
              <a:rPr lang="en-PH" dirty="0" smtClean="0"/>
            </a:br>
            <a:r>
              <a:rPr lang="en-PH" dirty="0"/>
              <a:t/>
            </a:r>
            <a:br>
              <a:rPr lang="en-PH" dirty="0"/>
            </a:br>
            <a:r>
              <a:rPr lang="en-PH" dirty="0" smtClean="0"/>
              <a:t>“The </a:t>
            </a:r>
            <a:r>
              <a:rPr lang="en-PH" dirty="0" err="1" smtClean="0"/>
              <a:t>pastillas</a:t>
            </a:r>
            <a:r>
              <a:rPr lang="en-PH" dirty="0" smtClean="0"/>
              <a:t> that you’ll </a:t>
            </a:r>
            <a:br>
              <a:rPr lang="en-PH" dirty="0" smtClean="0"/>
            </a:br>
            <a:r>
              <a:rPr lang="en-PH" dirty="0" smtClean="0"/>
              <a:t>Remember”</a:t>
            </a:r>
            <a:br>
              <a:rPr lang="en-PH" dirty="0" smtClean="0"/>
            </a:br>
            <a:r>
              <a:rPr lang="en-PH" dirty="0" smtClean="0"/>
              <a:t/>
            </a:r>
            <a:br>
              <a:rPr lang="en-PH" dirty="0" smtClean="0"/>
            </a:br>
            <a:endParaRPr lang="en-PH" dirty="0"/>
          </a:p>
        </p:txBody>
      </p:sp>
      <p:sp>
        <p:nvSpPr>
          <p:cNvPr id="3" name="Subtitle 2"/>
          <p:cNvSpPr>
            <a:spLocks noGrp="1"/>
          </p:cNvSpPr>
          <p:nvPr>
            <p:ph type="subTitle" idx="1"/>
          </p:nvPr>
        </p:nvSpPr>
        <p:spPr>
          <a:xfrm>
            <a:off x="251520" y="5229200"/>
            <a:ext cx="6768752" cy="1512168"/>
          </a:xfrm>
        </p:spPr>
        <p:txBody>
          <a:bodyPr>
            <a:normAutofit/>
          </a:bodyPr>
          <a:lstStyle/>
          <a:p>
            <a:r>
              <a:rPr lang="en-PH" dirty="0" smtClean="0"/>
              <a:t>Submitted by: Alta Vielle </a:t>
            </a:r>
            <a:r>
              <a:rPr lang="en-PH" dirty="0" err="1" smtClean="0"/>
              <a:t>Gato</a:t>
            </a:r>
            <a:endParaRPr lang="en-PH" dirty="0" smtClean="0"/>
          </a:p>
          <a:p>
            <a:endParaRPr lang="en-PH" dirty="0"/>
          </a:p>
          <a:p>
            <a:r>
              <a:rPr lang="en-PH" dirty="0" smtClean="0"/>
              <a:t>Submitted to: Dr. Annabelle G. </a:t>
            </a:r>
            <a:r>
              <a:rPr lang="en-PH" dirty="0" err="1" smtClean="0"/>
              <a:t>Bughao</a:t>
            </a:r>
            <a:endParaRPr lang="en-PH" dirty="0"/>
          </a:p>
        </p:txBody>
      </p:sp>
    </p:spTree>
    <p:extLst>
      <p:ext uri="{BB962C8B-B14F-4D97-AF65-F5344CB8AC3E}">
        <p14:creationId xmlns:p14="http://schemas.microsoft.com/office/powerpoint/2010/main" val="3950193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idx="4294967295"/>
          </p:nvPr>
        </p:nvSpPr>
        <p:spPr>
          <a:xfrm>
            <a:off x="539552" y="692696"/>
            <a:ext cx="7772400" cy="5688013"/>
          </a:xfrm>
        </p:spPr>
        <p:txBody>
          <a:bodyPr>
            <a:normAutofit/>
          </a:bodyPr>
          <a:lstStyle/>
          <a:p>
            <a:pPr algn="l"/>
            <a:r>
              <a:rPr lang="en-PH" b="1" dirty="0" smtClean="0"/>
              <a:t>INTRODUCTION</a:t>
            </a:r>
            <a:r>
              <a:rPr lang="en-PH" dirty="0" smtClean="0"/>
              <a:t/>
            </a:r>
            <a:br>
              <a:rPr lang="en-PH" dirty="0" smtClean="0"/>
            </a:br>
            <a:r>
              <a:rPr lang="en-PH" sz="1100" dirty="0" smtClean="0"/>
              <a:t/>
            </a:r>
            <a:br>
              <a:rPr lang="en-PH" sz="1100" dirty="0" smtClean="0"/>
            </a:br>
            <a:r>
              <a:rPr lang="en-PH" sz="1400" dirty="0" smtClean="0"/>
              <a:t>Food   is   a   source   of   sustenance   and   a significant   component   of   people's   everyday   lives </a:t>
            </a:r>
            <a:br>
              <a:rPr lang="en-PH" sz="1400" dirty="0" smtClean="0"/>
            </a:br>
            <a:r>
              <a:rPr lang="en-PH" sz="1600" dirty="0" smtClean="0"/>
              <a:t>now,  as  it  has   been   in   earlier   years.  People   cannot   survive   if   they   do   not  consume   </a:t>
            </a:r>
            <a:r>
              <a:rPr lang="en-PH" sz="1600" dirty="0"/>
              <a:t> </a:t>
            </a:r>
            <a:r>
              <a:rPr lang="en-PH" sz="1600" dirty="0" smtClean="0"/>
              <a:t>enough   food.  Food   innovation   occurs   as   time   passes,   not    only  in   terms   of   how   people </a:t>
            </a:r>
            <a:r>
              <a:rPr lang="en-PH" sz="1600" dirty="0"/>
              <a:t> </a:t>
            </a:r>
            <a:r>
              <a:rPr lang="en-PH" sz="1600" dirty="0" smtClean="0"/>
              <a:t> live,   but   also   in   terms   of  the   food   they   eat. There   are   many   foods   that   have   been   popular   in   recent  years, including   flavored   </a:t>
            </a:r>
            <a:r>
              <a:rPr lang="en-PH" sz="1600" dirty="0" err="1" smtClean="0"/>
              <a:t>Pastillas</a:t>
            </a:r>
            <a:r>
              <a:rPr lang="en-PH" sz="1600" dirty="0" smtClean="0"/>
              <a:t>   that   can   be   organic  milky flavored </a:t>
            </a:r>
            <a:br>
              <a:rPr lang="en-PH" sz="1600" dirty="0" smtClean="0"/>
            </a:br>
            <a:r>
              <a:rPr lang="en-PH" sz="1600" dirty="0"/>
              <a:t/>
            </a:r>
            <a:br>
              <a:rPr lang="en-PH" sz="1600" dirty="0"/>
            </a:br>
            <a:r>
              <a:rPr lang="en-PH" sz="1600" dirty="0" err="1" smtClean="0"/>
              <a:t>Pastillas</a:t>
            </a:r>
            <a:r>
              <a:rPr lang="en-PH" sz="1600" dirty="0" smtClean="0"/>
              <a:t>, De </a:t>
            </a:r>
            <a:r>
              <a:rPr lang="en-PH" sz="1600" dirty="0" err="1" smtClean="0"/>
              <a:t>Leche</a:t>
            </a:r>
            <a:r>
              <a:rPr lang="en-PH" sz="1600" dirty="0" smtClean="0"/>
              <a:t>   literally   known   as   milk   candies,   is   an   integral   part   of   food   culture,   and one   of   the   favorite   sweet   delicacies   or   desserts  among   Filipinos.  Eating </a:t>
            </a:r>
            <a:r>
              <a:rPr lang="en-PH" sz="1600" dirty="0" err="1" smtClean="0"/>
              <a:t>Pastillas</a:t>
            </a:r>
            <a:r>
              <a:rPr lang="en-PH" sz="1600" dirty="0" smtClean="0"/>
              <a:t>  De  </a:t>
            </a:r>
            <a:r>
              <a:rPr lang="en-PH" sz="1600" dirty="0" err="1" smtClean="0"/>
              <a:t>Leche</a:t>
            </a:r>
            <a:r>
              <a:rPr lang="en-PH" sz="1600" dirty="0" smtClean="0"/>
              <a:t>  does  not  only  your   cravings  but  it  also  gives  health  benefits  to   the  body.</a:t>
            </a:r>
            <a:r>
              <a:rPr lang="en-PH" dirty="0" smtClean="0"/>
              <a:t/>
            </a:r>
            <a:br>
              <a:rPr lang="en-PH" dirty="0" smtClean="0"/>
            </a:br>
            <a:r>
              <a:rPr lang="en-PH" dirty="0" smtClean="0"/>
              <a:t/>
            </a:r>
            <a:br>
              <a:rPr lang="en-PH" dirty="0" smtClean="0"/>
            </a:br>
            <a:endParaRPr lang="en-PH" dirty="0"/>
          </a:p>
        </p:txBody>
      </p:sp>
    </p:spTree>
    <p:extLst>
      <p:ext uri="{BB962C8B-B14F-4D97-AF65-F5344CB8AC3E}">
        <p14:creationId xmlns:p14="http://schemas.microsoft.com/office/powerpoint/2010/main" val="3760470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268760"/>
            <a:ext cx="7772400" cy="1470025"/>
          </a:xfrm>
        </p:spPr>
        <p:txBody>
          <a:bodyPr/>
          <a:lstStyle/>
          <a:p>
            <a:pPr lvl="0"/>
            <a:r>
              <a:rPr lang="en-PH" b="1" dirty="0" smtClean="0"/>
              <a:t>COMPANY DESCRIPTION</a:t>
            </a:r>
            <a:r>
              <a:rPr lang="en-PH" dirty="0" smtClean="0"/>
              <a:t/>
            </a:r>
            <a:br>
              <a:rPr lang="en-PH" dirty="0" smtClean="0"/>
            </a:br>
            <a:endParaRPr lang="en-PH" dirty="0"/>
          </a:p>
        </p:txBody>
      </p:sp>
      <p:sp>
        <p:nvSpPr>
          <p:cNvPr id="3" name="Subtitle 2"/>
          <p:cNvSpPr>
            <a:spLocks noGrp="1"/>
          </p:cNvSpPr>
          <p:nvPr>
            <p:ph type="subTitle" idx="1"/>
          </p:nvPr>
        </p:nvSpPr>
        <p:spPr>
          <a:xfrm>
            <a:off x="395536" y="2636912"/>
            <a:ext cx="7128792" cy="2736304"/>
          </a:xfrm>
        </p:spPr>
        <p:txBody>
          <a:bodyPr>
            <a:normAutofit/>
          </a:bodyPr>
          <a:lstStyle/>
          <a:p>
            <a:pPr algn="l"/>
            <a:r>
              <a:rPr lang="en-PH" b="1" dirty="0"/>
              <a:t>About the company </a:t>
            </a:r>
            <a:endParaRPr lang="en-PH" b="1" dirty="0" smtClean="0"/>
          </a:p>
          <a:p>
            <a:pPr algn="l"/>
            <a:endParaRPr lang="en-PH" sz="1600" b="1" dirty="0" smtClean="0"/>
          </a:p>
          <a:p>
            <a:pPr algn="l"/>
            <a:r>
              <a:rPr lang="en-PH" sz="1600" b="1" dirty="0" err="1" smtClean="0"/>
              <a:t>Pastillicious</a:t>
            </a:r>
            <a:r>
              <a:rPr lang="en-PH" sz="1600" b="1" dirty="0" smtClean="0"/>
              <a:t>  </a:t>
            </a:r>
            <a:r>
              <a:rPr lang="en-PH" sz="1600" b="1" dirty="0" err="1" smtClean="0"/>
              <a:t>Pastillas</a:t>
            </a:r>
            <a:r>
              <a:rPr lang="en-PH" sz="1600" b="1" dirty="0" smtClean="0"/>
              <a:t>  De  </a:t>
            </a:r>
            <a:r>
              <a:rPr lang="en-PH" sz="1600" b="1" dirty="0" err="1" smtClean="0"/>
              <a:t>Leche</a:t>
            </a:r>
            <a:r>
              <a:rPr lang="en-PH" sz="1600" b="1" dirty="0" smtClean="0"/>
              <a:t>   aspires   to   be  competitive   enough   with   existing  delicacy  Products  , and   because   consumers   in  the  market   are   price  conscious,   food   products   that  offer a   variety   of   health   benefits  and  delicious  satisfaction   at   a  fair   price  are   in  high demand. </a:t>
            </a:r>
          </a:p>
          <a:p>
            <a:pPr algn="l"/>
            <a:endParaRPr lang="en-PH" dirty="0"/>
          </a:p>
        </p:txBody>
      </p:sp>
    </p:spTree>
    <p:extLst>
      <p:ext uri="{BB962C8B-B14F-4D97-AF65-F5344CB8AC3E}">
        <p14:creationId xmlns:p14="http://schemas.microsoft.com/office/powerpoint/2010/main" val="3876203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143000"/>
          </a:xfrm>
        </p:spPr>
        <p:txBody>
          <a:bodyPr>
            <a:normAutofit fontScale="90000"/>
          </a:bodyPr>
          <a:lstStyle/>
          <a:p>
            <a:pPr algn="l"/>
            <a:r>
              <a:rPr lang="en-PH" b="1" dirty="0" smtClean="0"/>
              <a:t>Company logo</a:t>
            </a:r>
            <a:r>
              <a:rPr lang="en-PH" dirty="0"/>
              <a:t/>
            </a:r>
            <a:br>
              <a:rPr lang="en-PH" dirty="0"/>
            </a:br>
            <a:endParaRPr lang="en-PH" dirty="0"/>
          </a:p>
        </p:txBody>
      </p:sp>
      <p:pic>
        <p:nvPicPr>
          <p:cNvPr id="4" name="Content Placeholder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2267744" y="1556792"/>
            <a:ext cx="4525963" cy="4525963"/>
          </a:xfrm>
        </p:spPr>
      </p:pic>
    </p:spTree>
    <p:extLst>
      <p:ext uri="{BB962C8B-B14F-4D97-AF65-F5344CB8AC3E}">
        <p14:creationId xmlns:p14="http://schemas.microsoft.com/office/powerpoint/2010/main" val="2655744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1773238"/>
            <a:ext cx="7772400" cy="1152525"/>
          </a:xfrm>
        </p:spPr>
        <p:txBody>
          <a:bodyPr>
            <a:normAutofit fontScale="90000"/>
          </a:bodyPr>
          <a:lstStyle/>
          <a:p>
            <a:pPr algn="l"/>
            <a:r>
              <a:rPr lang="en-PH" b="1" dirty="0" smtClean="0"/>
              <a:t>Logo Description</a:t>
            </a:r>
            <a:r>
              <a:rPr lang="en-PH" dirty="0"/>
              <a:t/>
            </a:r>
            <a:br>
              <a:rPr lang="en-PH" dirty="0"/>
            </a:br>
            <a:endParaRPr lang="en-PH" dirty="0"/>
          </a:p>
        </p:txBody>
      </p:sp>
      <p:sp>
        <p:nvSpPr>
          <p:cNvPr id="3" name="Text Placeholder 2"/>
          <p:cNvSpPr>
            <a:spLocks noGrp="1"/>
          </p:cNvSpPr>
          <p:nvPr>
            <p:ph type="body" idx="4294967295"/>
          </p:nvPr>
        </p:nvSpPr>
        <p:spPr>
          <a:xfrm>
            <a:off x="0" y="2997200"/>
            <a:ext cx="7772400" cy="1439863"/>
          </a:xfrm>
        </p:spPr>
        <p:txBody>
          <a:bodyPr>
            <a:normAutofit lnSpcReduction="10000"/>
          </a:bodyPr>
          <a:lstStyle/>
          <a:p>
            <a:pPr marL="0" indent="0">
              <a:buNone/>
            </a:pPr>
            <a:r>
              <a:rPr lang="en-PH" dirty="0" smtClean="0"/>
              <a:t> </a:t>
            </a:r>
            <a:r>
              <a:rPr lang="en-PH" sz="2300" dirty="0" smtClean="0"/>
              <a:t>The   Company   Logo   has  a happy   face   that   symbolize   the   satisfaction   face  of the  customers   in   eating   the   company’s   product   which   is   the   </a:t>
            </a:r>
            <a:r>
              <a:rPr lang="en-PH" sz="2300" dirty="0" err="1" smtClean="0"/>
              <a:t>pastillas</a:t>
            </a:r>
            <a:r>
              <a:rPr lang="en-PH" sz="2300" dirty="0" smtClean="0"/>
              <a:t> de </a:t>
            </a:r>
            <a:r>
              <a:rPr lang="en-PH" sz="2300" dirty="0" err="1" smtClean="0"/>
              <a:t>leche</a:t>
            </a:r>
            <a:r>
              <a:rPr lang="en-PH" sz="2300" dirty="0" smtClean="0"/>
              <a:t>   that will   surely   love the   taste  the customer.</a:t>
            </a:r>
            <a:endParaRPr lang="en-PH" sz="2300" dirty="0"/>
          </a:p>
        </p:txBody>
      </p:sp>
    </p:spTree>
    <p:extLst>
      <p:ext uri="{BB962C8B-B14F-4D97-AF65-F5344CB8AC3E}">
        <p14:creationId xmlns:p14="http://schemas.microsoft.com/office/powerpoint/2010/main" val="3472297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39552" y="908720"/>
            <a:ext cx="7772400" cy="1470025"/>
          </a:xfrm>
        </p:spPr>
        <p:txBody>
          <a:bodyPr/>
          <a:lstStyle/>
          <a:p>
            <a:pPr algn="l"/>
            <a:r>
              <a:rPr lang="en-PH" b="1" dirty="0" smtClean="0"/>
              <a:t>Vision </a:t>
            </a:r>
            <a:r>
              <a:rPr lang="en-PH" dirty="0"/>
              <a:t/>
            </a:r>
            <a:br>
              <a:rPr lang="en-PH" dirty="0"/>
            </a:br>
            <a:endParaRPr lang="en-PH" dirty="0"/>
          </a:p>
        </p:txBody>
      </p:sp>
      <p:sp>
        <p:nvSpPr>
          <p:cNvPr id="5" name="Subtitle 4"/>
          <p:cNvSpPr>
            <a:spLocks noGrp="1"/>
          </p:cNvSpPr>
          <p:nvPr>
            <p:ph type="subTitle" idx="1"/>
          </p:nvPr>
        </p:nvSpPr>
        <p:spPr>
          <a:xfrm>
            <a:off x="827584" y="1772816"/>
            <a:ext cx="7272808" cy="3240360"/>
          </a:xfrm>
        </p:spPr>
        <p:txBody>
          <a:bodyPr>
            <a:normAutofit/>
          </a:bodyPr>
          <a:lstStyle/>
          <a:p>
            <a:pPr algn="l"/>
            <a:r>
              <a:rPr lang="en-PH" sz="1600" dirty="0" err="1" smtClean="0"/>
              <a:t>Pastillicious</a:t>
            </a:r>
            <a:r>
              <a:rPr lang="en-PH" sz="1600" dirty="0" smtClean="0"/>
              <a:t>   </a:t>
            </a:r>
            <a:r>
              <a:rPr lang="en-PH" sz="1600" dirty="0" err="1" smtClean="0"/>
              <a:t>Pastillas</a:t>
            </a:r>
            <a:r>
              <a:rPr lang="en-PH" sz="1600" dirty="0" smtClean="0"/>
              <a:t>   de  </a:t>
            </a:r>
            <a:r>
              <a:rPr lang="en-PH" sz="1600" dirty="0" err="1" smtClean="0"/>
              <a:t>Leche</a:t>
            </a:r>
            <a:r>
              <a:rPr lang="en-PH" sz="1600" dirty="0" smtClean="0"/>
              <a:t>  is  a  low-cost,  high-quality,   and   delicious   product.   To   have   a  Highest   number   of    consumers   to   provide   contentment   that   leads   to   innovation,   the  extra  flavors   of   products   will be   consistent  and   reliable  for   improve  the   experience,   and   to  create  a  favorable  environment   where   children,   rather   than   people,   would  enjoy  eating</a:t>
            </a:r>
          </a:p>
          <a:p>
            <a:pPr algn="l"/>
            <a:endParaRPr lang="en-PH" sz="1600" dirty="0"/>
          </a:p>
        </p:txBody>
      </p:sp>
    </p:spTree>
    <p:extLst>
      <p:ext uri="{BB962C8B-B14F-4D97-AF65-F5344CB8AC3E}">
        <p14:creationId xmlns:p14="http://schemas.microsoft.com/office/powerpoint/2010/main" val="3657660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95536" y="620688"/>
            <a:ext cx="7772400" cy="1470025"/>
          </a:xfrm>
        </p:spPr>
        <p:txBody>
          <a:bodyPr/>
          <a:lstStyle/>
          <a:p>
            <a:pPr algn="l"/>
            <a:r>
              <a:rPr lang="en-PH" b="1" dirty="0" smtClean="0"/>
              <a:t>Mission</a:t>
            </a:r>
            <a:endParaRPr lang="en-PH" dirty="0"/>
          </a:p>
        </p:txBody>
      </p:sp>
      <p:sp>
        <p:nvSpPr>
          <p:cNvPr id="5" name="Subtitle 4"/>
          <p:cNvSpPr>
            <a:spLocks noGrp="1"/>
          </p:cNvSpPr>
          <p:nvPr>
            <p:ph type="subTitle" idx="1"/>
          </p:nvPr>
        </p:nvSpPr>
        <p:spPr>
          <a:xfrm>
            <a:off x="1259632" y="2636912"/>
            <a:ext cx="6400800" cy="1752600"/>
          </a:xfrm>
        </p:spPr>
        <p:txBody>
          <a:bodyPr>
            <a:normAutofit/>
          </a:bodyPr>
          <a:lstStyle/>
          <a:p>
            <a:pPr algn="l"/>
            <a:r>
              <a:rPr lang="en-PH" sz="1600" dirty="0" smtClean="0"/>
              <a:t>The  company's   mission  is  to  establish   a  healthy  and   long-term   relationship   with  customers  by  </a:t>
            </a:r>
            <a:r>
              <a:rPr lang="en-PH" sz="1600" dirty="0"/>
              <a:t>p</a:t>
            </a:r>
            <a:r>
              <a:rPr lang="en-PH" sz="1600" dirty="0" smtClean="0"/>
              <a:t>roviding   excellent   and   affordable   product   service   in a  timely   manner. To   deliver   the   finest  Service   possible  while   maintaining   a constant   product   taste.</a:t>
            </a:r>
          </a:p>
          <a:p>
            <a:pPr algn="l"/>
            <a:endParaRPr lang="en-PH" sz="1600" dirty="0"/>
          </a:p>
        </p:txBody>
      </p:sp>
    </p:spTree>
    <p:extLst>
      <p:ext uri="{BB962C8B-B14F-4D97-AF65-F5344CB8AC3E}">
        <p14:creationId xmlns:p14="http://schemas.microsoft.com/office/powerpoint/2010/main" val="647378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908720"/>
            <a:ext cx="7772400" cy="1470025"/>
          </a:xfrm>
        </p:spPr>
        <p:txBody>
          <a:bodyPr/>
          <a:lstStyle/>
          <a:p>
            <a:pPr algn="l"/>
            <a:r>
              <a:rPr lang="en-PH" b="1" dirty="0" smtClean="0"/>
              <a:t>Tagline</a:t>
            </a:r>
            <a:endParaRPr lang="en-PH" b="1" dirty="0"/>
          </a:p>
        </p:txBody>
      </p:sp>
      <p:sp>
        <p:nvSpPr>
          <p:cNvPr id="3" name="Subtitle 2"/>
          <p:cNvSpPr>
            <a:spLocks noGrp="1"/>
          </p:cNvSpPr>
          <p:nvPr>
            <p:ph type="subTitle" idx="1"/>
          </p:nvPr>
        </p:nvSpPr>
        <p:spPr>
          <a:xfrm>
            <a:off x="1331640" y="1700808"/>
            <a:ext cx="6400800" cy="3600400"/>
          </a:xfrm>
        </p:spPr>
        <p:txBody>
          <a:bodyPr>
            <a:normAutofit/>
          </a:bodyPr>
          <a:lstStyle/>
          <a:p>
            <a:pPr algn="l"/>
            <a:r>
              <a:rPr lang="en-PH" sz="1600" dirty="0" err="1" smtClean="0"/>
              <a:t>Patillicious</a:t>
            </a:r>
            <a:r>
              <a:rPr lang="en-PH" sz="1600" dirty="0" smtClean="0"/>
              <a:t>   </a:t>
            </a:r>
            <a:r>
              <a:rPr lang="en-PH" sz="1600" dirty="0" err="1" smtClean="0"/>
              <a:t>pastillas</a:t>
            </a:r>
            <a:r>
              <a:rPr lang="en-PH" sz="1600" dirty="0" smtClean="0"/>
              <a:t>   de  </a:t>
            </a:r>
            <a:r>
              <a:rPr lang="en-PH" sz="1600" dirty="0" err="1" smtClean="0"/>
              <a:t>leche</a:t>
            </a:r>
            <a:r>
              <a:rPr lang="en-PH" sz="1600" dirty="0" smtClean="0"/>
              <a:t>   tagline  is “The   </a:t>
            </a:r>
            <a:r>
              <a:rPr lang="en-PH" sz="1600" dirty="0" err="1" smtClean="0"/>
              <a:t>pastillas</a:t>
            </a:r>
            <a:r>
              <a:rPr lang="en-PH" sz="1600" dirty="0" smtClean="0"/>
              <a:t>   that   you’ll   remember”   ensuring   that    the   product   will  consistent   and   give   the  satisfying   taste   that   will customer   remember   and   love   the   product.</a:t>
            </a:r>
          </a:p>
          <a:p>
            <a:pPr algn="l"/>
            <a:endParaRPr lang="en-PH" sz="1600" dirty="0"/>
          </a:p>
        </p:txBody>
      </p:sp>
    </p:spTree>
    <p:extLst>
      <p:ext uri="{BB962C8B-B14F-4D97-AF65-F5344CB8AC3E}">
        <p14:creationId xmlns:p14="http://schemas.microsoft.com/office/powerpoint/2010/main" val="5522736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052736"/>
            <a:ext cx="7772400" cy="1470025"/>
          </a:xfrm>
        </p:spPr>
        <p:txBody>
          <a:bodyPr/>
          <a:lstStyle/>
          <a:p>
            <a:pPr lvl="0" algn="l"/>
            <a:r>
              <a:rPr lang="en-PH" b="1" dirty="0"/>
              <a:t>ABOUT THE PRODUCT</a:t>
            </a:r>
            <a:r>
              <a:rPr lang="en-PH" dirty="0"/>
              <a:t/>
            </a:r>
            <a:br>
              <a:rPr lang="en-PH" dirty="0"/>
            </a:br>
            <a:r>
              <a:rPr lang="en-PH" b="1" dirty="0"/>
              <a:t> </a:t>
            </a:r>
            <a:endParaRPr lang="en-PH" dirty="0"/>
          </a:p>
        </p:txBody>
      </p:sp>
      <p:sp>
        <p:nvSpPr>
          <p:cNvPr id="3" name="Subtitle 2"/>
          <p:cNvSpPr>
            <a:spLocks noGrp="1"/>
          </p:cNvSpPr>
          <p:nvPr>
            <p:ph type="subTitle" idx="1"/>
          </p:nvPr>
        </p:nvSpPr>
        <p:spPr>
          <a:xfrm>
            <a:off x="971600" y="2492896"/>
            <a:ext cx="6400800" cy="2808312"/>
          </a:xfrm>
        </p:spPr>
        <p:txBody>
          <a:bodyPr>
            <a:normAutofit fontScale="92500" lnSpcReduction="20000"/>
          </a:bodyPr>
          <a:lstStyle/>
          <a:p>
            <a:pPr algn="l"/>
            <a:r>
              <a:rPr lang="en-PH" sz="2100" b="1" dirty="0" smtClean="0"/>
              <a:t>Product’s Name </a:t>
            </a:r>
          </a:p>
          <a:p>
            <a:pPr algn="l"/>
            <a:endParaRPr lang="en-PH" sz="2100" b="1" dirty="0"/>
          </a:p>
          <a:p>
            <a:pPr algn="l"/>
            <a:r>
              <a:rPr lang="en-PH" sz="2100" dirty="0" err="1" smtClean="0"/>
              <a:t>Pastillas</a:t>
            </a:r>
            <a:r>
              <a:rPr lang="en-PH" sz="2100" dirty="0" smtClean="0"/>
              <a:t>   are   the   best   sweet   dessert   to   satisfy   your   cravings,   and   the   company   loves   to  make   a   product   that   is   delicious   and   sweet   for   customers   of   all   ages.   Most   people  nowadays   love   sweet   and   delicious   things.  </a:t>
            </a:r>
            <a:r>
              <a:rPr lang="en-PH" sz="2100" dirty="0" err="1" smtClean="0"/>
              <a:t>Pastillicious</a:t>
            </a:r>
            <a:r>
              <a:rPr lang="en-PH" sz="2100" dirty="0" smtClean="0"/>
              <a:t>  is composed   of   two words: </a:t>
            </a:r>
            <a:r>
              <a:rPr lang="en-PH" sz="2100" dirty="0" err="1" smtClean="0"/>
              <a:t>pastillas</a:t>
            </a:r>
            <a:r>
              <a:rPr lang="en-PH" sz="2100" dirty="0" smtClean="0"/>
              <a:t>    and   delicious;  when   these  two words  are combined,   the product's  meaning  is revealed.</a:t>
            </a:r>
          </a:p>
          <a:p>
            <a:pPr algn="l"/>
            <a:r>
              <a:rPr lang="en-PH" sz="1600" dirty="0" smtClean="0"/>
              <a:t> </a:t>
            </a:r>
            <a:endParaRPr lang="en-PH" sz="1600" dirty="0"/>
          </a:p>
        </p:txBody>
      </p:sp>
    </p:spTree>
    <p:extLst>
      <p:ext uri="{BB962C8B-B14F-4D97-AF65-F5344CB8AC3E}">
        <p14:creationId xmlns:p14="http://schemas.microsoft.com/office/powerpoint/2010/main" val="62050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908720"/>
            <a:ext cx="7772400" cy="1470025"/>
          </a:xfrm>
        </p:spPr>
        <p:txBody>
          <a:bodyPr>
            <a:normAutofit fontScale="90000"/>
          </a:bodyPr>
          <a:lstStyle/>
          <a:p>
            <a:r>
              <a:rPr lang="en-PH" b="1" dirty="0"/>
              <a:t>Health Benefits </a:t>
            </a:r>
            <a:r>
              <a:rPr lang="en-PH" dirty="0"/>
              <a:t/>
            </a:r>
            <a:br>
              <a:rPr lang="en-PH" dirty="0"/>
            </a:br>
            <a:r>
              <a:rPr lang="en-PH" b="1" dirty="0"/>
              <a:t> </a:t>
            </a:r>
            <a:r>
              <a:rPr lang="en-PH" dirty="0"/>
              <a:t/>
            </a:r>
            <a:br>
              <a:rPr lang="en-PH" dirty="0"/>
            </a:br>
            <a:endParaRPr lang="en-PH" dirty="0"/>
          </a:p>
        </p:txBody>
      </p:sp>
      <p:sp>
        <p:nvSpPr>
          <p:cNvPr id="3" name="Subtitle 2"/>
          <p:cNvSpPr>
            <a:spLocks noGrp="1"/>
          </p:cNvSpPr>
          <p:nvPr>
            <p:ph type="subTitle" idx="1"/>
          </p:nvPr>
        </p:nvSpPr>
        <p:spPr>
          <a:xfrm>
            <a:off x="611560" y="2348880"/>
            <a:ext cx="8208912" cy="2952328"/>
          </a:xfrm>
        </p:spPr>
        <p:txBody>
          <a:bodyPr>
            <a:normAutofit/>
          </a:bodyPr>
          <a:lstStyle/>
          <a:p>
            <a:pPr algn="l"/>
            <a:r>
              <a:rPr lang="en-PH" sz="1600" dirty="0" smtClean="0"/>
              <a:t>Eating  </a:t>
            </a:r>
            <a:r>
              <a:rPr lang="en-PH" sz="1600" dirty="0" err="1" smtClean="0"/>
              <a:t>Pastillas</a:t>
            </a:r>
            <a:r>
              <a:rPr lang="en-PH" sz="1600" dirty="0" smtClean="0"/>
              <a:t>  de  </a:t>
            </a:r>
            <a:r>
              <a:rPr lang="en-PH" sz="1600" dirty="0" err="1" smtClean="0"/>
              <a:t>leche</a:t>
            </a:r>
            <a:r>
              <a:rPr lang="en-PH" sz="1600" dirty="0" smtClean="0"/>
              <a:t>  does  not   only   give  satisfaction   taste to one’s  craving,  </a:t>
            </a:r>
            <a:r>
              <a:rPr lang="en-PH" sz="1600" dirty="0" err="1" smtClean="0"/>
              <a:t>pastillas</a:t>
            </a:r>
            <a:r>
              <a:rPr lang="en-PH" sz="1600" dirty="0" smtClean="0"/>
              <a:t>  de  </a:t>
            </a:r>
            <a:r>
              <a:rPr lang="en-PH" sz="1600" dirty="0" err="1" smtClean="0"/>
              <a:t>eche</a:t>
            </a:r>
            <a:r>
              <a:rPr lang="en-PH" sz="1600" dirty="0" smtClean="0"/>
              <a:t>  can  also  give  a  health  benefits  to  the  customers</a:t>
            </a:r>
          </a:p>
          <a:p>
            <a:pPr algn="l"/>
            <a:endParaRPr lang="en-PH" sz="1600" dirty="0" smtClean="0"/>
          </a:p>
          <a:p>
            <a:pPr algn="l"/>
            <a:r>
              <a:rPr lang="en-PH" sz="1600" b="1" dirty="0" smtClean="0"/>
              <a:t>Exceptional Nourishment </a:t>
            </a:r>
            <a:r>
              <a:rPr lang="en-PH" sz="1600" dirty="0" smtClean="0"/>
              <a:t>¬– The   main   ingredient,   powdered milk   contains   magnesium,  </a:t>
            </a:r>
          </a:p>
          <a:p>
            <a:pPr algn="l"/>
            <a:r>
              <a:rPr lang="en-PH" sz="1600" dirty="0" smtClean="0"/>
              <a:t>phosphorus,   potassium,   vitamin C,   vitamin A,  and   vitamin D.</a:t>
            </a:r>
          </a:p>
          <a:p>
            <a:pPr algn="l"/>
            <a:endParaRPr lang="en-PH" sz="1600" dirty="0" smtClean="0"/>
          </a:p>
          <a:p>
            <a:pPr algn="l"/>
            <a:r>
              <a:rPr lang="en-PH" sz="1600" b="1" dirty="0" smtClean="0"/>
              <a:t>Improves Bone</a:t>
            </a:r>
            <a:r>
              <a:rPr lang="en-PH" sz="1600" dirty="0" smtClean="0"/>
              <a:t> –  Milk  is said  to be rich in calcium, </a:t>
            </a:r>
            <a:r>
              <a:rPr lang="en-PH" sz="1600" dirty="0" err="1" smtClean="0"/>
              <a:t>patillas</a:t>
            </a:r>
            <a:r>
              <a:rPr lang="en-PH" sz="1600" dirty="0" smtClean="0"/>
              <a:t> will create an addition to building bones </a:t>
            </a:r>
          </a:p>
          <a:p>
            <a:pPr algn="l"/>
            <a:r>
              <a:rPr lang="en-PH" sz="1600" dirty="0" smtClean="0"/>
              <a:t>and   keeping  them  healthy.</a:t>
            </a:r>
          </a:p>
          <a:p>
            <a:pPr algn="l"/>
            <a:endParaRPr lang="en-PH" sz="1600" dirty="0"/>
          </a:p>
        </p:txBody>
      </p:sp>
    </p:spTree>
    <p:extLst>
      <p:ext uri="{BB962C8B-B14F-4D97-AF65-F5344CB8AC3E}">
        <p14:creationId xmlns:p14="http://schemas.microsoft.com/office/powerpoint/2010/main" val="28069821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83568" y="-603448"/>
            <a:ext cx="8064896" cy="5976664"/>
          </a:xfrm>
        </p:spPr>
        <p:txBody>
          <a:bodyPr>
            <a:normAutofit/>
          </a:bodyPr>
          <a:lstStyle/>
          <a:p>
            <a:pPr algn="l"/>
            <a:r>
              <a:rPr lang="en-PH" sz="1600" b="1" dirty="0" smtClean="0"/>
              <a:t>Improve Vision </a:t>
            </a:r>
            <a:r>
              <a:rPr lang="en-PH" sz="1600" dirty="0" smtClean="0"/>
              <a:t>– Vitamin A  which   is   present  in  powdered   milk,   aids   in   improving   vision   and   preventing   night-blindness  and   macular   degeneration.</a:t>
            </a:r>
            <a:br>
              <a:rPr lang="en-PH" sz="1600" dirty="0" smtClean="0"/>
            </a:br>
            <a:r>
              <a:rPr lang="en-PH" sz="1600" dirty="0" smtClean="0"/>
              <a:t/>
            </a:r>
            <a:br>
              <a:rPr lang="en-PH" sz="1600" dirty="0" smtClean="0"/>
            </a:br>
            <a:r>
              <a:rPr lang="en-PH" sz="1600" b="1" dirty="0" smtClean="0"/>
              <a:t>Prevents Body from Aging </a:t>
            </a:r>
            <a:r>
              <a:rPr lang="en-PH" sz="1600" dirty="0" smtClean="0"/>
              <a:t>-  Chocolate  is  a   popular   sweet   treat   with   health   advantages.  It </a:t>
            </a:r>
            <a:br>
              <a:rPr lang="en-PH" sz="1600" dirty="0" smtClean="0"/>
            </a:br>
            <a:r>
              <a:rPr lang="en-PH" sz="1600" dirty="0" smtClean="0"/>
              <a:t>Includes   anti-oxidants  rich  in   flavonoids.   Antioxidants   protect   the   body   from   free   radical-</a:t>
            </a:r>
            <a:br>
              <a:rPr lang="en-PH" sz="1600" dirty="0" smtClean="0"/>
            </a:br>
            <a:r>
              <a:rPr lang="en-PH" sz="1600" dirty="0" smtClean="0"/>
              <a:t>induced aging</a:t>
            </a:r>
            <a:br>
              <a:rPr lang="en-PH" sz="1600" dirty="0" smtClean="0"/>
            </a:br>
            <a:r>
              <a:rPr lang="en-PH" sz="1600" dirty="0" smtClean="0"/>
              <a:t/>
            </a:r>
            <a:br>
              <a:rPr lang="en-PH" sz="1600" dirty="0" smtClean="0"/>
            </a:br>
            <a:r>
              <a:rPr lang="en-PH" sz="1600" b="1" dirty="0" smtClean="0"/>
              <a:t>Memory  and Cognitive Function – </a:t>
            </a:r>
            <a:r>
              <a:rPr lang="en-PH" sz="1600" dirty="0" smtClean="0"/>
              <a:t>The   brain  is   heavily   reliant   on   a  consistent  supply  of</a:t>
            </a:r>
            <a:r>
              <a:rPr lang="en-PH" sz="1600" dirty="0"/>
              <a:t> </a:t>
            </a:r>
            <a:r>
              <a:rPr lang="en-PH" sz="1600" dirty="0" smtClean="0"/>
              <a:t>glucose  to  feed  its cells.</a:t>
            </a:r>
            <a:br>
              <a:rPr lang="en-PH" sz="1600" dirty="0" smtClean="0"/>
            </a:br>
            <a:r>
              <a:rPr lang="en-PH" sz="1600" dirty="0" smtClean="0"/>
              <a:t/>
            </a:r>
            <a:br>
              <a:rPr lang="en-PH" sz="1600" dirty="0" smtClean="0"/>
            </a:br>
            <a:endParaRPr lang="en-PH" sz="1600" dirty="0"/>
          </a:p>
        </p:txBody>
      </p:sp>
    </p:spTree>
    <p:extLst>
      <p:ext uri="{BB962C8B-B14F-4D97-AF65-F5344CB8AC3E}">
        <p14:creationId xmlns:p14="http://schemas.microsoft.com/office/powerpoint/2010/main" val="2125958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908720"/>
            <a:ext cx="8229600" cy="1143000"/>
          </a:xfrm>
        </p:spPr>
        <p:txBody>
          <a:bodyPr>
            <a:normAutofit fontScale="90000"/>
          </a:bodyPr>
          <a:lstStyle/>
          <a:p>
            <a:pPr algn="l"/>
            <a:r>
              <a:rPr lang="en-PH" b="1" dirty="0"/>
              <a:t>Product   Ingredients </a:t>
            </a:r>
            <a:r>
              <a:rPr lang="en-PH" dirty="0"/>
              <a:t/>
            </a:r>
            <a:br>
              <a:rPr lang="en-PH" dirty="0"/>
            </a:br>
            <a:endParaRPr lang="en-PH" dirty="0"/>
          </a:p>
        </p:txBody>
      </p:sp>
      <p:sp>
        <p:nvSpPr>
          <p:cNvPr id="3" name="Content Placeholder 2"/>
          <p:cNvSpPr>
            <a:spLocks noGrp="1"/>
          </p:cNvSpPr>
          <p:nvPr>
            <p:ph sz="quarter" idx="1"/>
          </p:nvPr>
        </p:nvSpPr>
        <p:spPr>
          <a:xfrm>
            <a:off x="457200" y="1844824"/>
            <a:ext cx="8229600" cy="4281339"/>
          </a:xfrm>
        </p:spPr>
        <p:txBody>
          <a:bodyPr/>
          <a:lstStyle/>
          <a:p>
            <a:pPr lvl="0"/>
            <a:r>
              <a:rPr lang="en-PH" dirty="0"/>
              <a:t>2/3 cup Powdered Milk</a:t>
            </a:r>
          </a:p>
          <a:p>
            <a:pPr lvl="0"/>
            <a:r>
              <a:rPr lang="en-PH" dirty="0"/>
              <a:t>1/3 cup Skim Milk </a:t>
            </a:r>
          </a:p>
          <a:p>
            <a:pPr lvl="0"/>
            <a:r>
              <a:rPr lang="en-PH" dirty="0"/>
              <a:t>½ cup Condensed Milk </a:t>
            </a:r>
          </a:p>
          <a:p>
            <a:pPr lvl="0"/>
            <a:r>
              <a:rPr lang="en-PH" dirty="0"/>
              <a:t>Granulated Sugar for dusting</a:t>
            </a:r>
          </a:p>
          <a:p>
            <a:pPr lvl="0"/>
            <a:r>
              <a:rPr lang="en-PH" dirty="0"/>
              <a:t>Chocolate </a:t>
            </a:r>
            <a:r>
              <a:rPr lang="en-PH" dirty="0" smtClean="0"/>
              <a:t>syrup</a:t>
            </a:r>
          </a:p>
          <a:p>
            <a:r>
              <a:rPr lang="en-PH" dirty="0"/>
              <a:t>Strawberry </a:t>
            </a:r>
            <a:r>
              <a:rPr lang="en-PH" dirty="0" smtClean="0"/>
              <a:t>syrup</a:t>
            </a:r>
            <a:endParaRPr lang="en-PH" dirty="0"/>
          </a:p>
          <a:p>
            <a:r>
              <a:rPr lang="en-PH" dirty="0"/>
              <a:t>Ube </a:t>
            </a:r>
            <a:r>
              <a:rPr lang="en-PH" dirty="0" smtClean="0"/>
              <a:t>syrup</a:t>
            </a:r>
            <a:endParaRPr lang="en-PH" dirty="0"/>
          </a:p>
          <a:p>
            <a:pPr marL="0" lvl="0" indent="0">
              <a:buNone/>
            </a:pPr>
            <a:endParaRPr lang="en-PH" dirty="0"/>
          </a:p>
          <a:p>
            <a:endParaRPr lang="en-PH" dirty="0"/>
          </a:p>
        </p:txBody>
      </p:sp>
    </p:spTree>
    <p:extLst>
      <p:ext uri="{BB962C8B-B14F-4D97-AF65-F5344CB8AC3E}">
        <p14:creationId xmlns:p14="http://schemas.microsoft.com/office/powerpoint/2010/main" val="37022138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2123728" y="5229200"/>
            <a:ext cx="6379096" cy="1440160"/>
          </a:xfrm>
        </p:spPr>
        <p:txBody>
          <a:bodyPr>
            <a:normAutofit/>
          </a:bodyPr>
          <a:lstStyle/>
          <a:p>
            <a:r>
              <a:rPr lang="en-PH" dirty="0"/>
              <a:t>is a   manufactured   dairy   product made  </a:t>
            </a:r>
            <a:r>
              <a:rPr lang="en-PH" dirty="0" smtClean="0"/>
              <a:t> by   </a:t>
            </a:r>
            <a:r>
              <a:rPr lang="en-PH" dirty="0"/>
              <a:t>evaporating   milk to  dryness.   One purpose   </a:t>
            </a:r>
            <a:r>
              <a:rPr lang="en-PH" dirty="0" smtClean="0"/>
              <a:t>of   </a:t>
            </a:r>
            <a:r>
              <a:rPr lang="en-PH" dirty="0"/>
              <a:t>drying   milk   is   to   preserve   it;   milk   </a:t>
            </a:r>
            <a:r>
              <a:rPr lang="en-PH" dirty="0" smtClean="0"/>
              <a:t>powder   </a:t>
            </a:r>
            <a:r>
              <a:rPr lang="en-PH" dirty="0"/>
              <a:t>has   a  far   longer shelf   life   than   </a:t>
            </a:r>
            <a:r>
              <a:rPr lang="en-PH" dirty="0" smtClean="0"/>
              <a:t> liquid   </a:t>
            </a:r>
            <a:r>
              <a:rPr lang="en-PH" dirty="0"/>
              <a:t>milk  and   does   not   need to   be   </a:t>
            </a:r>
            <a:r>
              <a:rPr lang="en-PH" dirty="0" smtClean="0"/>
              <a:t> refrigerated</a:t>
            </a:r>
            <a:r>
              <a:rPr lang="en-PH" dirty="0"/>
              <a:t>,   due   to  its low  moisture content.</a:t>
            </a:r>
          </a:p>
          <a:p>
            <a:endParaRPr lang="en-PH" dirty="0"/>
          </a:p>
        </p:txBody>
      </p:sp>
      <p:sp>
        <p:nvSpPr>
          <p:cNvPr id="2" name="Title 1"/>
          <p:cNvSpPr>
            <a:spLocks noGrp="1"/>
          </p:cNvSpPr>
          <p:nvPr>
            <p:ph type="title"/>
          </p:nvPr>
        </p:nvSpPr>
        <p:spPr>
          <a:xfrm>
            <a:off x="1835696" y="4581128"/>
            <a:ext cx="5486400" cy="566738"/>
          </a:xfrm>
        </p:spPr>
        <p:txBody>
          <a:bodyPr/>
          <a:lstStyle/>
          <a:p>
            <a:r>
              <a:rPr lang="en-PH" dirty="0" smtClean="0"/>
              <a:t>•Powder </a:t>
            </a:r>
            <a:r>
              <a:rPr lang="en-PH" dirty="0"/>
              <a:t>milk </a:t>
            </a:r>
            <a:endParaRPr lang="en-PH" dirty="0"/>
          </a:p>
        </p:txBody>
      </p:sp>
      <p:sp>
        <p:nvSpPr>
          <p:cNvPr id="3" name="Picture Placeholder 2"/>
          <p:cNvSpPr>
            <a:spLocks noGrp="1"/>
          </p:cNvSpPr>
          <p:nvPr>
            <p:ph type="pic" idx="1"/>
          </p:nvPr>
        </p:nvSpPr>
        <p:spPr>
          <a:xfrm>
            <a:off x="2051720" y="332656"/>
            <a:ext cx="5486400" cy="4114800"/>
          </a:xfrm>
        </p:spPr>
      </p:sp>
      <p:pic>
        <p:nvPicPr>
          <p:cNvPr id="5" name="Picture 4" descr="Best Quality Full Cream Milk Powder/instant Milk/skimmed Milk Powder - Buy Skimmed  Milk Powder Product on Alibaba.com"/>
          <p:cNvPicPr/>
          <p:nvPr/>
        </p:nvPicPr>
        <p:blipFill>
          <a:blip r:embed="rId2">
            <a:extLst>
              <a:ext uri="{28A0092B-C50C-407E-A947-70E740481C1C}">
                <a14:useLocalDpi xmlns:a14="http://schemas.microsoft.com/office/drawing/2010/main" val="0"/>
              </a:ext>
            </a:extLst>
          </a:blip>
          <a:srcRect/>
          <a:stretch>
            <a:fillRect/>
          </a:stretch>
        </p:blipFill>
        <p:spPr bwMode="auto">
          <a:xfrm>
            <a:off x="2195736" y="404664"/>
            <a:ext cx="5544616" cy="4104456"/>
          </a:xfrm>
          <a:prstGeom prst="rect">
            <a:avLst/>
          </a:prstGeom>
          <a:noFill/>
          <a:ln>
            <a:noFill/>
          </a:ln>
        </p:spPr>
      </p:pic>
    </p:spTree>
    <p:extLst>
      <p:ext uri="{BB962C8B-B14F-4D97-AF65-F5344CB8AC3E}">
        <p14:creationId xmlns:p14="http://schemas.microsoft.com/office/powerpoint/2010/main" val="296902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47664" y="5301208"/>
            <a:ext cx="6480720" cy="1152128"/>
          </a:xfrm>
        </p:spPr>
        <p:txBody>
          <a:bodyPr>
            <a:normAutofit/>
          </a:bodyPr>
          <a:lstStyle/>
          <a:p>
            <a:r>
              <a:rPr lang="en-PH" dirty="0"/>
              <a:t>Skim  Milk  Powder  is  obtained  by  removing </a:t>
            </a:r>
            <a:r>
              <a:rPr lang="en-PH" dirty="0" smtClean="0"/>
              <a:t>  water  </a:t>
            </a:r>
            <a:r>
              <a:rPr lang="en-PH" dirty="0"/>
              <a:t>from  pasteurized skim milk. It contains </a:t>
            </a:r>
            <a:r>
              <a:rPr lang="en-PH" dirty="0" smtClean="0"/>
              <a:t> 5</a:t>
            </a:r>
            <a:r>
              <a:rPr lang="en-PH" dirty="0"/>
              <a:t>%  or less moisture (by weight) and 1.5%  or </a:t>
            </a:r>
            <a:r>
              <a:rPr lang="en-PH" dirty="0" smtClean="0"/>
              <a:t>l less  </a:t>
            </a:r>
            <a:r>
              <a:rPr lang="en-PH" dirty="0"/>
              <a:t>milkfat  (by weight)  and a  minimum milk </a:t>
            </a:r>
            <a:r>
              <a:rPr lang="en-PH" dirty="0" smtClean="0"/>
              <a:t> protein </a:t>
            </a:r>
            <a:r>
              <a:rPr lang="en-PH" dirty="0"/>
              <a:t>content of 34%..</a:t>
            </a:r>
          </a:p>
          <a:p>
            <a:endParaRPr lang="en-PH" dirty="0"/>
          </a:p>
        </p:txBody>
      </p:sp>
      <p:sp>
        <p:nvSpPr>
          <p:cNvPr id="2" name="Title 1"/>
          <p:cNvSpPr>
            <a:spLocks noGrp="1"/>
          </p:cNvSpPr>
          <p:nvPr>
            <p:ph type="title"/>
          </p:nvPr>
        </p:nvSpPr>
        <p:spPr>
          <a:xfrm>
            <a:off x="1475656" y="4653136"/>
            <a:ext cx="5486400" cy="566738"/>
          </a:xfrm>
        </p:spPr>
        <p:txBody>
          <a:bodyPr/>
          <a:lstStyle/>
          <a:p>
            <a:r>
              <a:rPr lang="en-PH" dirty="0" smtClean="0"/>
              <a:t>•Skim </a:t>
            </a:r>
            <a:r>
              <a:rPr lang="en-PH" dirty="0"/>
              <a:t>Milk </a:t>
            </a:r>
          </a:p>
        </p:txBody>
      </p:sp>
      <p:pic>
        <p:nvPicPr>
          <p:cNvPr id="1026"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8933" r="18933"/>
          <a:stretch>
            <a:fillRect/>
          </a:stretch>
        </p:blipFill>
        <p:spPr bwMode="auto">
          <a:xfrm>
            <a:off x="2915816" y="260648"/>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92197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792288" y="5367338"/>
            <a:ext cx="5732040" cy="1013990"/>
          </a:xfrm>
        </p:spPr>
        <p:txBody>
          <a:bodyPr>
            <a:normAutofit fontScale="85000" lnSpcReduction="10000"/>
          </a:bodyPr>
          <a:lstStyle/>
          <a:p>
            <a:r>
              <a:rPr lang="en-PH" dirty="0"/>
              <a:t>Condensed  milk  is  cow's  milk  from  which </a:t>
            </a:r>
            <a:r>
              <a:rPr lang="en-PH" dirty="0" smtClean="0"/>
              <a:t> water  </a:t>
            </a:r>
            <a:r>
              <a:rPr lang="en-PH" dirty="0"/>
              <a:t>has  been  removed.  It  is  most  </a:t>
            </a:r>
            <a:r>
              <a:rPr lang="en-PH" dirty="0" smtClean="0"/>
              <a:t>often  found  with  sugar  added,  in  the form of  sweetened  condensed milk,  to  the  extent  that  the  terms  "condensed milk"  and  "sweetened  condensed milk"  are  often  used interchangeably  today.</a:t>
            </a:r>
            <a:endParaRPr lang="en-PH" dirty="0"/>
          </a:p>
        </p:txBody>
      </p:sp>
      <p:sp>
        <p:nvSpPr>
          <p:cNvPr id="2" name="Title 1"/>
          <p:cNvSpPr>
            <a:spLocks noGrp="1"/>
          </p:cNvSpPr>
          <p:nvPr>
            <p:ph type="title"/>
          </p:nvPr>
        </p:nvSpPr>
        <p:spPr/>
        <p:txBody>
          <a:bodyPr/>
          <a:lstStyle/>
          <a:p>
            <a:r>
              <a:rPr lang="en-PH" dirty="0" smtClean="0"/>
              <a:t>•Condensed </a:t>
            </a:r>
            <a:r>
              <a:rPr lang="en-PH" dirty="0"/>
              <a:t>Milk</a:t>
            </a:r>
          </a:p>
        </p:txBody>
      </p:sp>
      <p:pic>
        <p:nvPicPr>
          <p:cNvPr id="2050"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6536" r="6536"/>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05361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p:txBody>
          <a:bodyPr>
            <a:normAutofit fontScale="92500" lnSpcReduction="20000"/>
          </a:bodyPr>
          <a:lstStyle/>
          <a:p>
            <a:r>
              <a:rPr lang="en-PH" dirty="0"/>
              <a:t>Commonly  called  regular  sugar  or  white </a:t>
            </a:r>
            <a:r>
              <a:rPr lang="en-PH" dirty="0" smtClean="0"/>
              <a:t> sugar</a:t>
            </a:r>
            <a:r>
              <a:rPr lang="en-PH" dirty="0"/>
              <a:t>,  granulated  sugar  is  refined  sugar  that </a:t>
            </a:r>
            <a:r>
              <a:rPr lang="en-PH" dirty="0" smtClean="0"/>
              <a:t> food  </a:t>
            </a:r>
            <a:r>
              <a:rPr lang="en-PH" dirty="0"/>
              <a:t>processors  whiten  and  grind  into a size </a:t>
            </a:r>
            <a:r>
              <a:rPr lang="en-PH" dirty="0" smtClean="0"/>
              <a:t> similar  </a:t>
            </a:r>
            <a:r>
              <a:rPr lang="en-PH" dirty="0"/>
              <a:t>to  table  salt. Baking  recipes  </a:t>
            </a:r>
            <a:r>
              <a:rPr lang="en-PH" dirty="0" smtClean="0"/>
              <a:t> commonly  </a:t>
            </a:r>
            <a:r>
              <a:rPr lang="en-PH" dirty="0"/>
              <a:t>call  for  this  type  of  sugar.</a:t>
            </a:r>
            <a:endParaRPr lang="en-PH" dirty="0"/>
          </a:p>
        </p:txBody>
      </p:sp>
      <p:sp>
        <p:nvSpPr>
          <p:cNvPr id="2" name="Title 1"/>
          <p:cNvSpPr>
            <a:spLocks noGrp="1"/>
          </p:cNvSpPr>
          <p:nvPr>
            <p:ph type="title"/>
          </p:nvPr>
        </p:nvSpPr>
        <p:spPr/>
        <p:txBody>
          <a:bodyPr/>
          <a:lstStyle/>
          <a:p>
            <a:r>
              <a:rPr lang="en-PH" dirty="0" smtClean="0"/>
              <a:t>•Granulated </a:t>
            </a:r>
            <a:r>
              <a:rPr lang="en-PH" dirty="0"/>
              <a:t>Sugar</a:t>
            </a:r>
          </a:p>
        </p:txBody>
      </p:sp>
      <p:pic>
        <p:nvPicPr>
          <p:cNvPr id="3074"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4604" b="4604"/>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60014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792288" y="5367338"/>
            <a:ext cx="5486400" cy="1013990"/>
          </a:xfrm>
        </p:spPr>
        <p:txBody>
          <a:bodyPr>
            <a:normAutofit fontScale="92500" lnSpcReduction="10000"/>
          </a:bodyPr>
          <a:lstStyle/>
          <a:p>
            <a:r>
              <a:rPr lang="en-PH" dirty="0"/>
              <a:t>A sweet, chocolate-flavored condiment. It is </a:t>
            </a:r>
            <a:r>
              <a:rPr lang="en-PH" dirty="0" smtClean="0"/>
              <a:t> often </a:t>
            </a:r>
            <a:r>
              <a:rPr lang="en-PH" dirty="0"/>
              <a:t>used as a topping or dessert sauce </a:t>
            </a:r>
            <a:r>
              <a:rPr lang="en-PH" dirty="0" smtClean="0"/>
              <a:t>for various </a:t>
            </a:r>
            <a:r>
              <a:rPr lang="en-PH" dirty="0"/>
              <a:t>desserts, such as ice cream, or mixed </a:t>
            </a:r>
            <a:r>
              <a:rPr lang="en-PH" dirty="0" smtClean="0"/>
              <a:t> with </a:t>
            </a:r>
            <a:r>
              <a:rPr lang="en-PH" dirty="0"/>
              <a:t>milk to make chocolate milk or blended </a:t>
            </a:r>
            <a:r>
              <a:rPr lang="en-PH" dirty="0" smtClean="0"/>
              <a:t> with </a:t>
            </a:r>
            <a:r>
              <a:rPr lang="en-PH" dirty="0"/>
              <a:t>milk and ice cream to make a chocolate </a:t>
            </a:r>
            <a:r>
              <a:rPr lang="en-PH" dirty="0" smtClean="0"/>
              <a:t> milkshake</a:t>
            </a:r>
            <a:endParaRPr lang="en-PH" dirty="0"/>
          </a:p>
        </p:txBody>
      </p:sp>
      <p:sp>
        <p:nvSpPr>
          <p:cNvPr id="2" name="Title 1"/>
          <p:cNvSpPr>
            <a:spLocks noGrp="1"/>
          </p:cNvSpPr>
          <p:nvPr>
            <p:ph type="title"/>
          </p:nvPr>
        </p:nvSpPr>
        <p:spPr/>
        <p:txBody>
          <a:bodyPr/>
          <a:lstStyle/>
          <a:p>
            <a:r>
              <a:rPr lang="en-PH" dirty="0" smtClean="0"/>
              <a:t>•Chocolate </a:t>
            </a:r>
            <a:r>
              <a:rPr lang="en-PH" dirty="0"/>
              <a:t>syrup</a:t>
            </a:r>
          </a:p>
        </p:txBody>
      </p:sp>
      <p:pic>
        <p:nvPicPr>
          <p:cNvPr id="4098"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4604" b="4604"/>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9467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792288" y="5367338"/>
            <a:ext cx="5486400" cy="1085998"/>
          </a:xfrm>
        </p:spPr>
        <p:txBody>
          <a:bodyPr>
            <a:normAutofit lnSpcReduction="10000"/>
          </a:bodyPr>
          <a:lstStyle/>
          <a:p>
            <a:r>
              <a:rPr lang="en-PH" dirty="0"/>
              <a:t>a type of strawberry sauce. It is a mass-produced </a:t>
            </a:r>
            <a:r>
              <a:rPr lang="en-PH" dirty="0" smtClean="0"/>
              <a:t> food </a:t>
            </a:r>
            <a:r>
              <a:rPr lang="en-PH" dirty="0"/>
              <a:t>product that is packed into plastic </a:t>
            </a:r>
            <a:r>
              <a:rPr lang="en-PH" dirty="0" smtClean="0"/>
              <a:t> containers </a:t>
            </a:r>
            <a:r>
              <a:rPr lang="en-PH" dirty="0"/>
              <a:t>and bottles and provided to </a:t>
            </a:r>
            <a:r>
              <a:rPr lang="en-PH" dirty="0" smtClean="0"/>
              <a:t> consumers</a:t>
            </a:r>
            <a:r>
              <a:rPr lang="en-PH" dirty="0"/>
              <a:t>, businesses, and food manufacturers. </a:t>
            </a:r>
            <a:r>
              <a:rPr lang="en-PH" dirty="0" smtClean="0"/>
              <a:t> The </a:t>
            </a:r>
            <a:r>
              <a:rPr lang="en-PH" dirty="0"/>
              <a:t>syrup is used in the manufacturing of </a:t>
            </a:r>
            <a:r>
              <a:rPr lang="en-PH" dirty="0" smtClean="0"/>
              <a:t> strawberry </a:t>
            </a:r>
            <a:r>
              <a:rPr lang="en-PH" dirty="0"/>
              <a:t>sodas.</a:t>
            </a:r>
            <a:endParaRPr lang="en-PH" dirty="0"/>
          </a:p>
        </p:txBody>
      </p:sp>
      <p:sp>
        <p:nvSpPr>
          <p:cNvPr id="2" name="Title 1"/>
          <p:cNvSpPr>
            <a:spLocks noGrp="1"/>
          </p:cNvSpPr>
          <p:nvPr>
            <p:ph type="title"/>
          </p:nvPr>
        </p:nvSpPr>
        <p:spPr/>
        <p:txBody>
          <a:bodyPr/>
          <a:lstStyle/>
          <a:p>
            <a:r>
              <a:rPr lang="en-PH" dirty="0" smtClean="0"/>
              <a:t>•Strawberry </a:t>
            </a:r>
            <a:r>
              <a:rPr lang="en-PH" dirty="0"/>
              <a:t>syrup </a:t>
            </a:r>
          </a:p>
        </p:txBody>
      </p:sp>
      <p:pic>
        <p:nvPicPr>
          <p:cNvPr id="5122"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6287" b="6287"/>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16223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p:txBody>
          <a:bodyPr>
            <a:normAutofit/>
          </a:bodyPr>
          <a:lstStyle/>
          <a:p>
            <a:r>
              <a:rPr lang="en-PH" dirty="0"/>
              <a:t>This syrup perfectly captures the nutty, creamy </a:t>
            </a:r>
            <a:r>
              <a:rPr lang="en-PH" dirty="0" smtClean="0"/>
              <a:t> taste </a:t>
            </a:r>
            <a:r>
              <a:rPr lang="en-PH" dirty="0"/>
              <a:t>of the Filipino root vegetable with a smooth </a:t>
            </a:r>
            <a:r>
              <a:rPr lang="en-PH" dirty="0" smtClean="0"/>
              <a:t> vanilla </a:t>
            </a:r>
            <a:r>
              <a:rPr lang="en-PH" dirty="0"/>
              <a:t>finish.</a:t>
            </a:r>
            <a:endParaRPr lang="en-PH" dirty="0"/>
          </a:p>
        </p:txBody>
      </p:sp>
      <p:sp>
        <p:nvSpPr>
          <p:cNvPr id="2" name="Title 1"/>
          <p:cNvSpPr>
            <a:spLocks noGrp="1"/>
          </p:cNvSpPr>
          <p:nvPr>
            <p:ph type="title"/>
          </p:nvPr>
        </p:nvSpPr>
        <p:spPr/>
        <p:txBody>
          <a:bodyPr/>
          <a:lstStyle/>
          <a:p>
            <a:r>
              <a:rPr lang="en-PH" dirty="0" smtClean="0"/>
              <a:t>•Ube </a:t>
            </a:r>
            <a:r>
              <a:rPr lang="en-PH" dirty="0"/>
              <a:t>syrup</a:t>
            </a:r>
          </a:p>
        </p:txBody>
      </p:sp>
      <p:sp>
        <p:nvSpPr>
          <p:cNvPr id="3" name="Picture Placeholder 2"/>
          <p:cNvSpPr>
            <a:spLocks noGrp="1"/>
          </p:cNvSpPr>
          <p:nvPr>
            <p:ph type="pic" idx="1"/>
          </p:nvPr>
        </p:nvSpPr>
        <p:spPr/>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82887"/>
            <a:ext cx="6984776" cy="439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8690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564904"/>
            <a:ext cx="8229600" cy="1143000"/>
          </a:xfrm>
        </p:spPr>
        <p:txBody>
          <a:bodyPr>
            <a:normAutofit/>
          </a:bodyPr>
          <a:lstStyle/>
          <a:p>
            <a:r>
              <a:rPr lang="en-PH" b="1" dirty="0"/>
              <a:t>Equipment and Utensils Needed</a:t>
            </a:r>
          </a:p>
        </p:txBody>
      </p:sp>
    </p:spTree>
    <p:extLst>
      <p:ext uri="{BB962C8B-B14F-4D97-AF65-F5344CB8AC3E}">
        <p14:creationId xmlns:p14="http://schemas.microsoft.com/office/powerpoint/2010/main" val="16598052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792288" y="5367338"/>
            <a:ext cx="5660032" cy="941982"/>
          </a:xfrm>
        </p:spPr>
        <p:txBody>
          <a:bodyPr>
            <a:normAutofit fontScale="92500"/>
          </a:bodyPr>
          <a:lstStyle/>
          <a:p>
            <a:r>
              <a:rPr lang="en-PH" dirty="0"/>
              <a:t>A round container with a wide uncovered top. </a:t>
            </a:r>
            <a:r>
              <a:rPr lang="en-PH" dirty="0" smtClean="0"/>
              <a:t> Some </a:t>
            </a:r>
            <a:r>
              <a:rPr lang="en-PH" dirty="0"/>
              <a:t>kinds of bowl are used, for example, for </a:t>
            </a:r>
            <a:r>
              <a:rPr lang="en-PH" dirty="0" smtClean="0"/>
              <a:t> serving </a:t>
            </a:r>
            <a:r>
              <a:rPr lang="en-PH" dirty="0"/>
              <a:t>or eating food from, or in cooking, while </a:t>
            </a:r>
            <a:r>
              <a:rPr lang="en-PH" dirty="0" smtClean="0"/>
              <a:t> other </a:t>
            </a:r>
            <a:r>
              <a:rPr lang="en-PH" dirty="0"/>
              <a:t>larger kinds are used for washing or cleaning</a:t>
            </a:r>
            <a:endParaRPr lang="en-PH" dirty="0"/>
          </a:p>
        </p:txBody>
      </p:sp>
      <p:sp>
        <p:nvSpPr>
          <p:cNvPr id="2" name="Title 1"/>
          <p:cNvSpPr>
            <a:spLocks noGrp="1"/>
          </p:cNvSpPr>
          <p:nvPr>
            <p:ph type="title"/>
          </p:nvPr>
        </p:nvSpPr>
        <p:spPr/>
        <p:txBody>
          <a:bodyPr/>
          <a:lstStyle/>
          <a:p>
            <a:r>
              <a:rPr lang="en-PH" dirty="0" smtClean="0"/>
              <a:t>•Bowls </a:t>
            </a:r>
            <a:endParaRPr lang="en-PH" dirty="0"/>
          </a:p>
        </p:txBody>
      </p:sp>
      <p:sp>
        <p:nvSpPr>
          <p:cNvPr id="3" name="Picture Placeholder 2"/>
          <p:cNvSpPr>
            <a:spLocks noGrp="1"/>
          </p:cNvSpPr>
          <p:nvPr>
            <p:ph type="pic" idx="1"/>
          </p:nvPr>
        </p:nvSpPr>
        <p:spPr/>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87676"/>
            <a:ext cx="5616624"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05077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792288" y="5367338"/>
            <a:ext cx="5732040" cy="1013990"/>
          </a:xfrm>
        </p:spPr>
        <p:txBody>
          <a:bodyPr>
            <a:normAutofit fontScale="92500"/>
          </a:bodyPr>
          <a:lstStyle/>
          <a:p>
            <a:r>
              <a:rPr lang="en-PH" dirty="0"/>
              <a:t>A broad, flat, flexible blade used to mix, spread and </a:t>
            </a:r>
            <a:r>
              <a:rPr lang="en-PH" dirty="0" smtClean="0"/>
              <a:t> lift </a:t>
            </a:r>
            <a:r>
              <a:rPr lang="en-PH" dirty="0"/>
              <a:t>material including foods, drugs, plaster and </a:t>
            </a:r>
            <a:r>
              <a:rPr lang="en-PH" dirty="0" smtClean="0"/>
              <a:t> paints</a:t>
            </a:r>
            <a:r>
              <a:rPr lang="en-PH" dirty="0"/>
              <a:t>. In medical applications, "spatula" may also </a:t>
            </a:r>
            <a:r>
              <a:rPr lang="en-PH" dirty="0" smtClean="0"/>
              <a:t> be </a:t>
            </a:r>
            <a:r>
              <a:rPr lang="en-PH" dirty="0"/>
              <a:t>used synonymously with tongue depressor.</a:t>
            </a:r>
            <a:endParaRPr lang="en-PH" dirty="0"/>
          </a:p>
        </p:txBody>
      </p:sp>
      <p:sp>
        <p:nvSpPr>
          <p:cNvPr id="2" name="Title 1"/>
          <p:cNvSpPr>
            <a:spLocks noGrp="1"/>
          </p:cNvSpPr>
          <p:nvPr>
            <p:ph type="title"/>
          </p:nvPr>
        </p:nvSpPr>
        <p:spPr/>
        <p:txBody>
          <a:bodyPr/>
          <a:lstStyle/>
          <a:p>
            <a:r>
              <a:rPr lang="en-PH" dirty="0" smtClean="0"/>
              <a:t>•Spatula</a:t>
            </a:r>
            <a:endParaRPr lang="en-PH" dirty="0"/>
          </a:p>
        </p:txBody>
      </p:sp>
      <p:pic>
        <p:nvPicPr>
          <p:cNvPr id="8194"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9876" b="19876"/>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99514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p:txBody>
          <a:bodyPr>
            <a:normAutofit fontScale="92500"/>
          </a:bodyPr>
          <a:lstStyle/>
          <a:p>
            <a:r>
              <a:rPr lang="en-PH" dirty="0"/>
              <a:t>a kitchen utensil used primarily to measure the </a:t>
            </a:r>
            <a:r>
              <a:rPr lang="en-PH" dirty="0" smtClean="0"/>
              <a:t> volume </a:t>
            </a:r>
            <a:r>
              <a:rPr lang="en-PH" dirty="0"/>
              <a:t>of liquid or bulk solid cooking ingredients </a:t>
            </a:r>
            <a:r>
              <a:rPr lang="en-PH" dirty="0" smtClean="0"/>
              <a:t> such </a:t>
            </a:r>
            <a:r>
              <a:rPr lang="en-PH" dirty="0"/>
              <a:t>as flour and sugar, especially for volumes </a:t>
            </a:r>
            <a:r>
              <a:rPr lang="en-PH" dirty="0" smtClean="0"/>
              <a:t> from </a:t>
            </a:r>
            <a:r>
              <a:rPr lang="en-PH" dirty="0"/>
              <a:t>about 50 mL upwards</a:t>
            </a:r>
            <a:endParaRPr lang="en-PH" dirty="0"/>
          </a:p>
        </p:txBody>
      </p:sp>
      <p:sp>
        <p:nvSpPr>
          <p:cNvPr id="2" name="Title 1"/>
          <p:cNvSpPr>
            <a:spLocks noGrp="1"/>
          </p:cNvSpPr>
          <p:nvPr>
            <p:ph type="title"/>
          </p:nvPr>
        </p:nvSpPr>
        <p:spPr/>
        <p:txBody>
          <a:bodyPr/>
          <a:lstStyle/>
          <a:p>
            <a:r>
              <a:rPr lang="en-PH" dirty="0" smtClean="0"/>
              <a:t>•Measuring </a:t>
            </a:r>
            <a:r>
              <a:rPr lang="en-PH" dirty="0"/>
              <a:t>Cup</a:t>
            </a:r>
          </a:p>
        </p:txBody>
      </p:sp>
      <p:pic>
        <p:nvPicPr>
          <p:cNvPr id="9218"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9876" b="19876"/>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7832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908720"/>
            <a:ext cx="7772400" cy="1470025"/>
          </a:xfrm>
        </p:spPr>
        <p:txBody>
          <a:bodyPr>
            <a:normAutofit/>
          </a:bodyPr>
          <a:lstStyle/>
          <a:p>
            <a:pPr algn="l"/>
            <a:r>
              <a:rPr lang="en-PH" sz="4000" b="1" dirty="0"/>
              <a:t>Product Preparation</a:t>
            </a:r>
          </a:p>
        </p:txBody>
      </p:sp>
      <p:sp>
        <p:nvSpPr>
          <p:cNvPr id="3" name="Subtitle 2"/>
          <p:cNvSpPr>
            <a:spLocks noGrp="1"/>
          </p:cNvSpPr>
          <p:nvPr>
            <p:ph type="subTitle" idx="1"/>
          </p:nvPr>
        </p:nvSpPr>
        <p:spPr>
          <a:xfrm>
            <a:off x="971600" y="2420888"/>
            <a:ext cx="6400800" cy="3024336"/>
          </a:xfrm>
        </p:spPr>
        <p:txBody>
          <a:bodyPr>
            <a:normAutofit/>
          </a:bodyPr>
          <a:lstStyle/>
          <a:p>
            <a:pPr marL="342900" indent="-342900" algn="l">
              <a:buAutoNum type="arabicPeriod"/>
            </a:pPr>
            <a:r>
              <a:rPr lang="en-PH" sz="1600" dirty="0" smtClean="0"/>
              <a:t>Place   </a:t>
            </a:r>
            <a:r>
              <a:rPr lang="en-PH" sz="1600" dirty="0"/>
              <a:t>the   condensed   milk   in  a  large  mixing bowl</a:t>
            </a:r>
            <a:r>
              <a:rPr lang="en-PH" sz="1600" dirty="0" smtClean="0"/>
              <a:t>.</a:t>
            </a:r>
          </a:p>
          <a:p>
            <a:pPr marL="342900" lvl="0" indent="-342900" algn="l">
              <a:buFont typeface="Arial" panose="020B0604020202020204" pitchFamily="34" charset="0"/>
              <a:buAutoNum type="arabicPeriod"/>
            </a:pPr>
            <a:r>
              <a:rPr lang="en-PH" sz="1600" dirty="0"/>
              <a:t>Gradually   fold-in   the    powdered   milk   and   skim   milk</a:t>
            </a:r>
          </a:p>
          <a:p>
            <a:pPr marL="342900" lvl="0" indent="-342900" algn="l">
              <a:buFont typeface="Arial" panose="020B0604020202020204" pitchFamily="34" charset="0"/>
              <a:buAutoNum type="arabicPeriod"/>
            </a:pPr>
            <a:r>
              <a:rPr lang="en-PH" sz="1600" dirty="0"/>
              <a:t>Scoop   some   of   the   mixture   and   mold   into   cylinders.</a:t>
            </a:r>
          </a:p>
          <a:p>
            <a:pPr marL="342900" indent="-342900" algn="l">
              <a:buAutoNum type="arabicPeriod"/>
            </a:pPr>
            <a:r>
              <a:rPr lang="en-PH" sz="1600" dirty="0"/>
              <a:t>Roll    each  molded    cylindrical  l mixture on   granulated   </a:t>
            </a:r>
            <a:r>
              <a:rPr lang="en-PH" sz="1600" dirty="0" smtClean="0"/>
              <a:t>sugar</a:t>
            </a:r>
          </a:p>
          <a:p>
            <a:pPr marL="342900" lvl="0" indent="-342900" algn="l">
              <a:buFont typeface="Arial" panose="020B0604020202020204" pitchFamily="34" charset="0"/>
              <a:buAutoNum type="arabicPeriod"/>
            </a:pPr>
            <a:r>
              <a:rPr lang="en-PH" sz="1600" dirty="0"/>
              <a:t>Wrap   the  </a:t>
            </a:r>
            <a:r>
              <a:rPr lang="en-PH" sz="1600" dirty="0" err="1"/>
              <a:t>pastllas</a:t>
            </a:r>
            <a:r>
              <a:rPr lang="en-PH" sz="1600" dirty="0"/>
              <a:t>   in   packaging</a:t>
            </a:r>
          </a:p>
          <a:p>
            <a:pPr marL="342900" lvl="0" indent="-342900" algn="l">
              <a:buFont typeface="Arial" panose="020B0604020202020204" pitchFamily="34" charset="0"/>
              <a:buAutoNum type="arabicPeriod"/>
            </a:pPr>
            <a:r>
              <a:rPr lang="en-PH" sz="1600" dirty="0"/>
              <a:t>Serve    for  dessert.</a:t>
            </a:r>
          </a:p>
          <a:p>
            <a:pPr marL="342900" indent="-342900" algn="l">
              <a:buAutoNum type="arabicPeriod"/>
            </a:pPr>
            <a:endParaRPr lang="en-PH" sz="1600" dirty="0"/>
          </a:p>
        </p:txBody>
      </p:sp>
    </p:spTree>
    <p:extLst>
      <p:ext uri="{BB962C8B-B14F-4D97-AF65-F5344CB8AC3E}">
        <p14:creationId xmlns:p14="http://schemas.microsoft.com/office/powerpoint/2010/main" val="1713951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PH" b="1" dirty="0"/>
              <a:t>Figure 2.1   Product  Flow Chart</a:t>
            </a:r>
          </a:p>
        </p:txBody>
      </p:sp>
      <p:pic>
        <p:nvPicPr>
          <p:cNvPr id="4" name="Content Placeholder 3" descr="Marketing Research of Pastillicious - Microsoft Word (Product Activation Failed)"/>
          <p:cNvPicPr>
            <a:picLocks noGrp="1" noChangeAspect="1"/>
          </p:cNvPicPr>
          <p:nvPr>
            <p:ph sz="quarter" idx="1"/>
          </p:nvPr>
        </p:nvPicPr>
        <p:blipFill rotWithShape="1">
          <a:blip r:embed="rId3">
            <a:extLst>
              <a:ext uri="{28A0092B-C50C-407E-A947-70E740481C1C}">
                <a14:useLocalDpi xmlns:a14="http://schemas.microsoft.com/office/drawing/2010/main" val="0"/>
              </a:ext>
            </a:extLst>
          </a:blip>
          <a:srcRect l="25714" t="28473" r="27059" b="20554"/>
          <a:stretch/>
        </p:blipFill>
        <p:spPr>
          <a:xfrm>
            <a:off x="1115616" y="1628800"/>
            <a:ext cx="6703373" cy="3888432"/>
          </a:xfrm>
        </p:spPr>
      </p:pic>
    </p:spTree>
    <p:extLst>
      <p:ext uri="{BB962C8B-B14F-4D97-AF65-F5344CB8AC3E}">
        <p14:creationId xmlns:p14="http://schemas.microsoft.com/office/powerpoint/2010/main" val="22988697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1196752"/>
            <a:ext cx="2232248" cy="369332"/>
          </a:xfrm>
          <a:prstGeom prst="rect">
            <a:avLst/>
          </a:prstGeom>
        </p:spPr>
        <p:txBody>
          <a:bodyPr wrap="square">
            <a:spAutoFit/>
          </a:bodyPr>
          <a:lstStyle/>
          <a:p>
            <a:r>
              <a:rPr lang="en-PH" b="1" dirty="0"/>
              <a:t>III. TARGET MARKET </a:t>
            </a:r>
            <a:endParaRPr lang="en-PH" dirty="0"/>
          </a:p>
        </p:txBody>
      </p:sp>
      <p:sp>
        <p:nvSpPr>
          <p:cNvPr id="3" name="Rectangle 2"/>
          <p:cNvSpPr/>
          <p:nvPr/>
        </p:nvSpPr>
        <p:spPr>
          <a:xfrm>
            <a:off x="611560" y="2276872"/>
            <a:ext cx="7272808" cy="2031325"/>
          </a:xfrm>
          <a:prstGeom prst="rect">
            <a:avLst/>
          </a:prstGeom>
        </p:spPr>
        <p:txBody>
          <a:bodyPr wrap="square">
            <a:spAutoFit/>
          </a:bodyPr>
          <a:lstStyle/>
          <a:p>
            <a:r>
              <a:rPr lang="en-PH" b="1" dirty="0"/>
              <a:t>Geographic</a:t>
            </a:r>
            <a:endParaRPr lang="en-PH" dirty="0"/>
          </a:p>
          <a:p>
            <a:endParaRPr lang="en-PH" dirty="0" smtClean="0"/>
          </a:p>
          <a:p>
            <a:r>
              <a:rPr lang="en-PH" dirty="0" smtClean="0"/>
              <a:t>Barangay </a:t>
            </a:r>
            <a:r>
              <a:rPr lang="en-PH" dirty="0"/>
              <a:t>Pasong </a:t>
            </a:r>
            <a:r>
              <a:rPr lang="en-PH" dirty="0" err="1"/>
              <a:t>Buaya</a:t>
            </a:r>
            <a:r>
              <a:rPr lang="en-PH" dirty="0"/>
              <a:t> II  is situated nearby to Vallejo Place Phase 3, and close to Vallejo. Battle of </a:t>
            </a:r>
            <a:r>
              <a:rPr lang="en-PH" dirty="0" err="1" smtClean="0"/>
              <a:t>Santol</a:t>
            </a:r>
            <a:r>
              <a:rPr lang="en-PH" dirty="0" smtClean="0"/>
              <a:t> </a:t>
            </a:r>
            <a:r>
              <a:rPr lang="en-PH" dirty="0"/>
              <a:t>Pass is situated 3½ km southwest of Pasong </a:t>
            </a:r>
            <a:r>
              <a:rPr lang="en-PH" dirty="0" err="1"/>
              <a:t>Buaya</a:t>
            </a:r>
            <a:r>
              <a:rPr lang="en-PH" dirty="0"/>
              <a:t> II. Pasong </a:t>
            </a:r>
            <a:r>
              <a:rPr lang="en-PH" dirty="0" err="1"/>
              <a:t>Buaya</a:t>
            </a:r>
            <a:r>
              <a:rPr lang="en-PH" dirty="0"/>
              <a:t>  II  is situated </a:t>
            </a:r>
            <a:r>
              <a:rPr lang="en-PH" dirty="0" smtClean="0"/>
              <a:t>at </a:t>
            </a:r>
            <a:r>
              <a:rPr lang="en-PH" dirty="0"/>
              <a:t>approximately   14.3878, 120.9675,   in the  island of   Luzon. Elevation  at these   coordinates is </a:t>
            </a:r>
            <a:r>
              <a:rPr lang="en-PH" dirty="0" smtClean="0"/>
              <a:t> estimated  </a:t>
            </a:r>
            <a:r>
              <a:rPr lang="en-PH" dirty="0"/>
              <a:t>at  47.3 meters or 155.2 feet above mean sea level.</a:t>
            </a:r>
          </a:p>
        </p:txBody>
      </p:sp>
    </p:spTree>
    <p:extLst>
      <p:ext uri="{BB962C8B-B14F-4D97-AF65-F5344CB8AC3E}">
        <p14:creationId xmlns:p14="http://schemas.microsoft.com/office/powerpoint/2010/main" val="15021542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1265" y="2060848"/>
            <a:ext cx="6912768" cy="2585323"/>
          </a:xfrm>
          <a:prstGeom prst="rect">
            <a:avLst/>
          </a:prstGeom>
        </p:spPr>
        <p:txBody>
          <a:bodyPr wrap="square">
            <a:spAutoFit/>
          </a:bodyPr>
          <a:lstStyle/>
          <a:p>
            <a:r>
              <a:rPr lang="en-PH" b="1" dirty="0"/>
              <a:t>Area Profile</a:t>
            </a:r>
            <a:endParaRPr lang="en-PH" dirty="0"/>
          </a:p>
          <a:p>
            <a:endParaRPr lang="en-PH" dirty="0" smtClean="0"/>
          </a:p>
          <a:p>
            <a:r>
              <a:rPr lang="en-PH" dirty="0" smtClean="0"/>
              <a:t>Barangay </a:t>
            </a:r>
            <a:r>
              <a:rPr lang="en-PH" dirty="0"/>
              <a:t>Pasong  </a:t>
            </a:r>
            <a:r>
              <a:rPr lang="en-PH" dirty="0" err="1"/>
              <a:t>Buaya</a:t>
            </a:r>
            <a:r>
              <a:rPr lang="en-PH" dirty="0"/>
              <a:t> II   has  an  estimated population  has  an  estimated  population  of    35,599 </a:t>
            </a:r>
          </a:p>
          <a:p>
            <a:r>
              <a:rPr lang="en-PH" dirty="0"/>
              <a:t>consisting   of   6,458   households  as  of   2022. The   target   place  has  one   floor   and   has  a  size   </a:t>
            </a:r>
          </a:p>
          <a:p>
            <a:r>
              <a:rPr lang="en-PH" dirty="0"/>
              <a:t>of   40 </a:t>
            </a:r>
            <a:r>
              <a:rPr lang="en-PH" dirty="0" err="1"/>
              <a:t>s.q.m</a:t>
            </a:r>
            <a:r>
              <a:rPr lang="en-PH" dirty="0"/>
              <a:t>  located  along  </a:t>
            </a:r>
            <a:r>
              <a:rPr lang="en-PH" dirty="0" err="1"/>
              <a:t>Mendiola</a:t>
            </a:r>
            <a:r>
              <a:rPr lang="en-PH" dirty="0"/>
              <a:t> St. .  Pasong   </a:t>
            </a:r>
            <a:r>
              <a:rPr lang="en-PH" dirty="0" err="1"/>
              <a:t>Buaya</a:t>
            </a:r>
            <a:r>
              <a:rPr lang="en-PH" dirty="0"/>
              <a:t> II  Imus Cavite</a:t>
            </a:r>
          </a:p>
          <a:p>
            <a:r>
              <a:rPr lang="en-PH" b="1" dirty="0"/>
              <a:t> </a:t>
            </a:r>
            <a:endParaRPr lang="en-PH" dirty="0"/>
          </a:p>
        </p:txBody>
      </p:sp>
    </p:spTree>
    <p:extLst>
      <p:ext uri="{BB962C8B-B14F-4D97-AF65-F5344CB8AC3E}">
        <p14:creationId xmlns:p14="http://schemas.microsoft.com/office/powerpoint/2010/main" val="3935283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0139" y="836712"/>
            <a:ext cx="7632848" cy="923330"/>
          </a:xfrm>
          <a:prstGeom prst="rect">
            <a:avLst/>
          </a:prstGeom>
        </p:spPr>
        <p:txBody>
          <a:bodyPr wrap="square">
            <a:spAutoFit/>
          </a:bodyPr>
          <a:lstStyle/>
          <a:p>
            <a:r>
              <a:rPr lang="en-PH" b="1" dirty="0"/>
              <a:t>Location Map</a:t>
            </a:r>
            <a:endParaRPr lang="en-PH" dirty="0"/>
          </a:p>
          <a:p>
            <a:r>
              <a:rPr lang="en-PH" dirty="0"/>
              <a:t>   The Proposed   Location for the Business   is in </a:t>
            </a:r>
            <a:r>
              <a:rPr lang="en-PH" dirty="0" err="1"/>
              <a:t>Woodsite</a:t>
            </a:r>
            <a:r>
              <a:rPr lang="en-PH" dirty="0"/>
              <a:t> 2 </a:t>
            </a:r>
            <a:r>
              <a:rPr lang="en-PH" dirty="0" err="1"/>
              <a:t>Mediola</a:t>
            </a:r>
            <a:r>
              <a:rPr lang="en-PH" dirty="0"/>
              <a:t> St.  Pasong </a:t>
            </a:r>
            <a:r>
              <a:rPr lang="en-PH" dirty="0" err="1"/>
              <a:t>Buaya</a:t>
            </a:r>
            <a:r>
              <a:rPr lang="en-PH" dirty="0"/>
              <a:t> II  Imus Cavite.</a:t>
            </a:r>
          </a:p>
        </p:txBody>
      </p:sp>
      <p:pic>
        <p:nvPicPr>
          <p:cNvPr id="3" name="Picture 2"/>
          <p:cNvPicPr/>
          <p:nvPr/>
        </p:nvPicPr>
        <p:blipFill>
          <a:blip r:embed="rId2" cstate="print">
            <a:extLst>
              <a:ext uri="{28A0092B-C50C-407E-A947-70E740481C1C}">
                <a14:useLocalDpi xmlns:a14="http://schemas.microsoft.com/office/drawing/2010/main" val="0"/>
              </a:ext>
            </a:extLst>
          </a:blip>
          <a:stretch>
            <a:fillRect/>
          </a:stretch>
        </p:blipFill>
        <p:spPr>
          <a:xfrm>
            <a:off x="755576" y="2276872"/>
            <a:ext cx="3240360" cy="1929130"/>
          </a:xfrm>
          <a:prstGeom prst="rect">
            <a:avLst/>
          </a:prstGeom>
        </p:spPr>
      </p:pic>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4860032" y="2194322"/>
            <a:ext cx="2813050" cy="2011680"/>
          </a:xfrm>
          <a:prstGeom prst="rect">
            <a:avLst/>
          </a:prstGeom>
        </p:spPr>
      </p:pic>
      <p:pic>
        <p:nvPicPr>
          <p:cNvPr id="5" name="Picture 4"/>
          <p:cNvPicPr/>
          <p:nvPr/>
        </p:nvPicPr>
        <p:blipFill>
          <a:blip r:embed="rId4" cstate="print">
            <a:extLst>
              <a:ext uri="{28A0092B-C50C-407E-A947-70E740481C1C}">
                <a14:useLocalDpi xmlns:a14="http://schemas.microsoft.com/office/drawing/2010/main" val="0"/>
              </a:ext>
            </a:extLst>
          </a:blip>
          <a:stretch>
            <a:fillRect/>
          </a:stretch>
        </p:blipFill>
        <p:spPr>
          <a:xfrm>
            <a:off x="3275856" y="4482945"/>
            <a:ext cx="2843530" cy="2132330"/>
          </a:xfrm>
          <a:prstGeom prst="rect">
            <a:avLst/>
          </a:prstGeom>
        </p:spPr>
      </p:pic>
    </p:spTree>
    <p:extLst>
      <p:ext uri="{BB962C8B-B14F-4D97-AF65-F5344CB8AC3E}">
        <p14:creationId xmlns:p14="http://schemas.microsoft.com/office/powerpoint/2010/main" val="20778246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extLst>
              <a:ext uri="{28A0092B-C50C-407E-A947-70E740481C1C}">
                <a14:useLocalDpi xmlns:a14="http://schemas.microsoft.com/office/drawing/2010/main" val="0"/>
              </a:ext>
            </a:extLst>
          </a:blip>
          <a:stretch>
            <a:fillRect/>
          </a:stretch>
        </p:blipFill>
        <p:spPr>
          <a:xfrm>
            <a:off x="2411760" y="1124745"/>
            <a:ext cx="4464496" cy="4821642"/>
          </a:xfrm>
          <a:prstGeom prst="rect">
            <a:avLst/>
          </a:prstGeom>
        </p:spPr>
      </p:pic>
    </p:spTree>
    <p:extLst>
      <p:ext uri="{BB962C8B-B14F-4D97-AF65-F5344CB8AC3E}">
        <p14:creationId xmlns:p14="http://schemas.microsoft.com/office/powerpoint/2010/main" val="40093187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1109031"/>
            <a:ext cx="2232248" cy="369332"/>
          </a:xfrm>
          <a:prstGeom prst="rect">
            <a:avLst/>
          </a:prstGeom>
        </p:spPr>
        <p:txBody>
          <a:bodyPr wrap="square">
            <a:spAutoFit/>
          </a:bodyPr>
          <a:lstStyle/>
          <a:p>
            <a:r>
              <a:rPr lang="en-PH" b="1" dirty="0"/>
              <a:t>Demographic </a:t>
            </a:r>
            <a:endParaRPr lang="en-PH" dirty="0"/>
          </a:p>
        </p:txBody>
      </p:sp>
      <p:pic>
        <p:nvPicPr>
          <p:cNvPr id="3" name="Picture 2"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24697" t="32692" r="25454" b="41697"/>
          <a:stretch/>
        </p:blipFill>
        <p:spPr>
          <a:xfrm>
            <a:off x="21169" y="1510086"/>
            <a:ext cx="8756135" cy="2421910"/>
          </a:xfrm>
          <a:prstGeom prst="rect">
            <a:avLst/>
          </a:prstGeom>
        </p:spPr>
      </p:pic>
      <p:sp>
        <p:nvSpPr>
          <p:cNvPr id="4" name="Rectangle 3"/>
          <p:cNvSpPr/>
          <p:nvPr/>
        </p:nvSpPr>
        <p:spPr>
          <a:xfrm>
            <a:off x="1115616" y="4211069"/>
            <a:ext cx="6984776" cy="1200329"/>
          </a:xfrm>
          <a:prstGeom prst="rect">
            <a:avLst/>
          </a:prstGeom>
        </p:spPr>
        <p:txBody>
          <a:bodyPr wrap="square">
            <a:spAutoFit/>
          </a:bodyPr>
          <a:lstStyle/>
          <a:p>
            <a:r>
              <a:rPr lang="en-PH" dirty="0"/>
              <a:t>The   target customers   of   </a:t>
            </a:r>
            <a:r>
              <a:rPr lang="en-PH" dirty="0" err="1"/>
              <a:t>Pastillicious</a:t>
            </a:r>
            <a:r>
              <a:rPr lang="en-PH" dirty="0"/>
              <a:t>  are the residents of   Pasong </a:t>
            </a:r>
            <a:r>
              <a:rPr lang="en-PH" dirty="0" err="1"/>
              <a:t>Buaya</a:t>
            </a:r>
            <a:r>
              <a:rPr lang="en-PH" dirty="0"/>
              <a:t> II,   regardless  of   their  age </a:t>
            </a:r>
            <a:r>
              <a:rPr lang="en-PH" dirty="0" smtClean="0"/>
              <a:t>or  </a:t>
            </a:r>
            <a:r>
              <a:rPr lang="en-PH" dirty="0"/>
              <a:t>social  status. Everyone   within   the barangay  can  be   a   target </a:t>
            </a:r>
            <a:r>
              <a:rPr lang="en-PH" dirty="0" smtClean="0"/>
              <a:t>market  </a:t>
            </a:r>
            <a:r>
              <a:rPr lang="en-PH" dirty="0"/>
              <a:t>but  the   most   defined </a:t>
            </a:r>
          </a:p>
          <a:p>
            <a:r>
              <a:rPr lang="en-PH" dirty="0"/>
              <a:t>target   customers  are   those   who  live near   the   location.</a:t>
            </a:r>
          </a:p>
        </p:txBody>
      </p:sp>
    </p:spTree>
    <p:extLst>
      <p:ext uri="{BB962C8B-B14F-4D97-AF65-F5344CB8AC3E}">
        <p14:creationId xmlns:p14="http://schemas.microsoft.com/office/powerpoint/2010/main" val="37793695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2044" y="1124744"/>
            <a:ext cx="2376264" cy="369332"/>
          </a:xfrm>
          <a:prstGeom prst="rect">
            <a:avLst/>
          </a:prstGeom>
        </p:spPr>
        <p:txBody>
          <a:bodyPr wrap="square">
            <a:spAutoFit/>
          </a:bodyPr>
          <a:lstStyle/>
          <a:p>
            <a:r>
              <a:rPr lang="en-PH" b="1" dirty="0"/>
              <a:t>Market Needs</a:t>
            </a:r>
            <a:endParaRPr lang="en-PH" dirty="0"/>
          </a:p>
        </p:txBody>
      </p:sp>
      <p:sp>
        <p:nvSpPr>
          <p:cNvPr id="3" name="Rectangle 2"/>
          <p:cNvSpPr/>
          <p:nvPr/>
        </p:nvSpPr>
        <p:spPr>
          <a:xfrm>
            <a:off x="827584" y="1700808"/>
            <a:ext cx="6984776" cy="1200329"/>
          </a:xfrm>
          <a:prstGeom prst="rect">
            <a:avLst/>
          </a:prstGeom>
        </p:spPr>
        <p:txBody>
          <a:bodyPr wrap="square">
            <a:spAutoFit/>
          </a:bodyPr>
          <a:lstStyle/>
          <a:p>
            <a:r>
              <a:rPr lang="en-PH" dirty="0"/>
              <a:t> </a:t>
            </a:r>
            <a:r>
              <a:rPr lang="en-PH" dirty="0" err="1" smtClean="0"/>
              <a:t>Pastillicious</a:t>
            </a:r>
            <a:r>
              <a:rPr lang="en-PH" dirty="0" smtClean="0"/>
              <a:t>  </a:t>
            </a:r>
            <a:r>
              <a:rPr lang="en-PH" dirty="0"/>
              <a:t>will give  satisfaction and pleasure to the customers in every taste. The  Company  intends  </a:t>
            </a:r>
            <a:r>
              <a:rPr lang="en-PH" dirty="0" smtClean="0"/>
              <a:t> to  </a:t>
            </a:r>
            <a:r>
              <a:rPr lang="en-PH" dirty="0"/>
              <a:t>sate  clients'  appetites  while  also  providing   them   with   perks  that  will  satisfy   both   </a:t>
            </a:r>
            <a:r>
              <a:rPr lang="en-PH" dirty="0" smtClean="0"/>
              <a:t>their stomach  </a:t>
            </a:r>
            <a:r>
              <a:rPr lang="en-PH" dirty="0"/>
              <a:t>and  their wallet. </a:t>
            </a:r>
          </a:p>
        </p:txBody>
      </p:sp>
      <p:sp>
        <p:nvSpPr>
          <p:cNvPr id="4" name="Rectangle 3"/>
          <p:cNvSpPr/>
          <p:nvPr/>
        </p:nvSpPr>
        <p:spPr>
          <a:xfrm>
            <a:off x="924744" y="3284984"/>
            <a:ext cx="6912768" cy="923330"/>
          </a:xfrm>
          <a:prstGeom prst="rect">
            <a:avLst/>
          </a:prstGeom>
        </p:spPr>
        <p:txBody>
          <a:bodyPr wrap="square">
            <a:spAutoFit/>
          </a:bodyPr>
          <a:lstStyle/>
          <a:p>
            <a:r>
              <a:rPr lang="en-PH" dirty="0"/>
              <a:t> </a:t>
            </a:r>
            <a:r>
              <a:rPr lang="en-PH" b="1" dirty="0"/>
              <a:t>High-quality  Products</a:t>
            </a:r>
            <a:r>
              <a:rPr lang="en-PH" dirty="0"/>
              <a:t>. The   company   will   ensure   that   the   food   product   and   the   ingredients </a:t>
            </a:r>
            <a:r>
              <a:rPr lang="en-PH" dirty="0" smtClean="0"/>
              <a:t> utilized   </a:t>
            </a:r>
            <a:r>
              <a:rPr lang="en-PH" dirty="0"/>
              <a:t>are  of  high quality.</a:t>
            </a:r>
          </a:p>
          <a:p>
            <a:r>
              <a:rPr lang="en-PH" dirty="0"/>
              <a:t> </a:t>
            </a:r>
          </a:p>
        </p:txBody>
      </p:sp>
      <p:sp>
        <p:nvSpPr>
          <p:cNvPr id="5" name="Rectangle 4"/>
          <p:cNvSpPr/>
          <p:nvPr/>
        </p:nvSpPr>
        <p:spPr>
          <a:xfrm>
            <a:off x="958280" y="4266285"/>
            <a:ext cx="6120680" cy="1200329"/>
          </a:xfrm>
          <a:prstGeom prst="rect">
            <a:avLst/>
          </a:prstGeom>
        </p:spPr>
        <p:txBody>
          <a:bodyPr wrap="square">
            <a:spAutoFit/>
          </a:bodyPr>
          <a:lstStyle/>
          <a:p>
            <a:r>
              <a:rPr lang="en-PH" b="1" dirty="0"/>
              <a:t>Reasonable   </a:t>
            </a:r>
            <a:r>
              <a:rPr lang="en-PH" b="1" dirty="0" err="1"/>
              <a:t>Price</a:t>
            </a:r>
            <a:r>
              <a:rPr lang="en-PH" dirty="0" err="1"/>
              <a:t>.The</a:t>
            </a:r>
            <a:r>
              <a:rPr lang="en-PH" dirty="0"/>
              <a:t>  product   will  be reasonably  priced to fulfill  the needs of all customers</a:t>
            </a:r>
          </a:p>
          <a:p>
            <a:r>
              <a:rPr lang="en-PH" dirty="0"/>
              <a:t> </a:t>
            </a:r>
          </a:p>
          <a:p>
            <a:r>
              <a:rPr lang="en-PH" dirty="0"/>
              <a:t> </a:t>
            </a:r>
          </a:p>
        </p:txBody>
      </p:sp>
    </p:spTree>
    <p:extLst>
      <p:ext uri="{BB962C8B-B14F-4D97-AF65-F5344CB8AC3E}">
        <p14:creationId xmlns:p14="http://schemas.microsoft.com/office/powerpoint/2010/main" val="24511668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124744"/>
            <a:ext cx="4536504" cy="369332"/>
          </a:xfrm>
          <a:prstGeom prst="rect">
            <a:avLst/>
          </a:prstGeom>
        </p:spPr>
        <p:txBody>
          <a:bodyPr wrap="square">
            <a:spAutoFit/>
          </a:bodyPr>
          <a:lstStyle/>
          <a:p>
            <a:r>
              <a:rPr lang="en-PH" b="1" dirty="0"/>
              <a:t>IV. SUMMARY OF DATA </a:t>
            </a:r>
            <a:endParaRPr lang="en-PH" dirty="0"/>
          </a:p>
        </p:txBody>
      </p:sp>
      <p:sp>
        <p:nvSpPr>
          <p:cNvPr id="3" name="Rectangle 2"/>
          <p:cNvSpPr/>
          <p:nvPr/>
        </p:nvSpPr>
        <p:spPr>
          <a:xfrm>
            <a:off x="614116" y="1531911"/>
            <a:ext cx="7846315" cy="923330"/>
          </a:xfrm>
          <a:prstGeom prst="rect">
            <a:avLst/>
          </a:prstGeom>
        </p:spPr>
        <p:txBody>
          <a:bodyPr wrap="square">
            <a:spAutoFit/>
          </a:bodyPr>
          <a:lstStyle/>
          <a:p>
            <a:r>
              <a:rPr lang="en-PH" dirty="0"/>
              <a:t>The   number  of  respondents  was   based   on  the  sampling  method   which  is   the   use  of   </a:t>
            </a:r>
            <a:r>
              <a:rPr lang="en-PH" dirty="0" err="1"/>
              <a:t>Slovin’s</a:t>
            </a:r>
            <a:r>
              <a:rPr lang="en-PH" dirty="0"/>
              <a:t> </a:t>
            </a:r>
            <a:r>
              <a:rPr lang="en-PH" dirty="0" smtClean="0"/>
              <a:t> Formula   </a:t>
            </a:r>
            <a:r>
              <a:rPr lang="en-PH" dirty="0"/>
              <a:t>using   the  total  number  of   population   of   Barangay Pasong </a:t>
            </a:r>
            <a:r>
              <a:rPr lang="en-PH" dirty="0" err="1"/>
              <a:t>Buaya</a:t>
            </a:r>
            <a:r>
              <a:rPr lang="en-PH" dirty="0"/>
              <a:t>  II.</a:t>
            </a:r>
          </a:p>
        </p:txBody>
      </p:sp>
      <p:pic>
        <p:nvPicPr>
          <p:cNvPr id="4" name="Picture 3"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31494" t="39446" r="26212" b="9050"/>
          <a:stretch/>
        </p:blipFill>
        <p:spPr>
          <a:xfrm>
            <a:off x="1691680" y="2780928"/>
            <a:ext cx="6353429" cy="3787348"/>
          </a:xfrm>
          <a:prstGeom prst="rect">
            <a:avLst/>
          </a:prstGeom>
        </p:spPr>
      </p:pic>
    </p:spTree>
    <p:extLst>
      <p:ext uri="{BB962C8B-B14F-4D97-AF65-F5344CB8AC3E}">
        <p14:creationId xmlns:p14="http://schemas.microsoft.com/office/powerpoint/2010/main" val="32810732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26515" t="24248" r="27424" b="32410"/>
          <a:stretch/>
        </p:blipFill>
        <p:spPr>
          <a:xfrm>
            <a:off x="251520" y="1268760"/>
            <a:ext cx="8528743" cy="4320480"/>
          </a:xfrm>
          <a:prstGeom prst="rect">
            <a:avLst/>
          </a:prstGeom>
        </p:spPr>
      </p:pic>
    </p:spTree>
    <p:extLst>
      <p:ext uri="{BB962C8B-B14F-4D97-AF65-F5344CB8AC3E}">
        <p14:creationId xmlns:p14="http://schemas.microsoft.com/office/powerpoint/2010/main" val="1874174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1196752"/>
            <a:ext cx="7200800" cy="949171"/>
          </a:xfrm>
          <a:prstGeom prst="rect">
            <a:avLst/>
          </a:prstGeom>
        </p:spPr>
        <p:txBody>
          <a:bodyPr wrap="square">
            <a:spAutoFit/>
          </a:bodyPr>
          <a:lstStyle/>
          <a:p>
            <a:r>
              <a:rPr lang="en-PH" dirty="0"/>
              <a:t>The   proponent   asked   the   respondents   if   they   like   to   eat   </a:t>
            </a:r>
            <a:r>
              <a:rPr lang="en-PH" dirty="0" err="1" smtClean="0"/>
              <a:t>pastillas</a:t>
            </a:r>
            <a:r>
              <a:rPr lang="en-PH" dirty="0"/>
              <a:t>, wherein all respondent </a:t>
            </a:r>
            <a:r>
              <a:rPr lang="en-PH" dirty="0" smtClean="0"/>
              <a:t> agreed   </a:t>
            </a:r>
            <a:r>
              <a:rPr lang="en-PH" dirty="0"/>
              <a:t>to the questions</a:t>
            </a:r>
          </a:p>
          <a:p>
            <a:r>
              <a:rPr lang="en-PH" dirty="0"/>
              <a:t> </a:t>
            </a:r>
          </a:p>
        </p:txBody>
      </p:sp>
      <p:pic>
        <p:nvPicPr>
          <p:cNvPr id="5" name="Picture 4"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29092" t="41979" r="28636" b="10457"/>
          <a:stretch/>
        </p:blipFill>
        <p:spPr>
          <a:xfrm>
            <a:off x="1347784" y="2137927"/>
            <a:ext cx="6968632" cy="4221144"/>
          </a:xfrm>
          <a:prstGeom prst="rect">
            <a:avLst/>
          </a:prstGeom>
        </p:spPr>
      </p:pic>
    </p:spTree>
    <p:extLst>
      <p:ext uri="{BB962C8B-B14F-4D97-AF65-F5344CB8AC3E}">
        <p14:creationId xmlns:p14="http://schemas.microsoft.com/office/powerpoint/2010/main" val="19135904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1340768"/>
            <a:ext cx="7848872" cy="646331"/>
          </a:xfrm>
          <a:prstGeom prst="rect">
            <a:avLst/>
          </a:prstGeom>
        </p:spPr>
        <p:txBody>
          <a:bodyPr wrap="square">
            <a:spAutoFit/>
          </a:bodyPr>
          <a:lstStyle/>
          <a:p>
            <a:r>
              <a:rPr lang="en-PH" dirty="0"/>
              <a:t>The   proponent   asked   the   respondents   if   they   think   the   product   are   healthy, majority of </a:t>
            </a:r>
            <a:r>
              <a:rPr lang="en-PH" dirty="0"/>
              <a:t> </a:t>
            </a:r>
            <a:r>
              <a:rPr lang="en-PH" dirty="0" smtClean="0"/>
              <a:t>the </a:t>
            </a:r>
            <a:r>
              <a:rPr lang="en-PH" dirty="0"/>
              <a:t>respondent  agreed wherein 75%</a:t>
            </a:r>
          </a:p>
        </p:txBody>
      </p:sp>
      <p:pic>
        <p:nvPicPr>
          <p:cNvPr id="5" name="Picture 4"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30151" t="35224" r="28485" b="15241"/>
          <a:stretch/>
        </p:blipFill>
        <p:spPr>
          <a:xfrm>
            <a:off x="1403648" y="2161131"/>
            <a:ext cx="6478264" cy="4176464"/>
          </a:xfrm>
          <a:prstGeom prst="rect">
            <a:avLst/>
          </a:prstGeom>
        </p:spPr>
      </p:pic>
    </p:spTree>
    <p:extLst>
      <p:ext uri="{BB962C8B-B14F-4D97-AF65-F5344CB8AC3E}">
        <p14:creationId xmlns:p14="http://schemas.microsoft.com/office/powerpoint/2010/main" val="24857553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5536" y="1268760"/>
            <a:ext cx="7920880" cy="646331"/>
          </a:xfrm>
          <a:prstGeom prst="rect">
            <a:avLst/>
          </a:prstGeom>
        </p:spPr>
        <p:txBody>
          <a:bodyPr wrap="square">
            <a:spAutoFit/>
          </a:bodyPr>
          <a:lstStyle/>
          <a:p>
            <a:r>
              <a:rPr lang="en-PH" dirty="0"/>
              <a:t>The proponent asked the respondent if they are willing to try this product and all of them want to   try   </a:t>
            </a:r>
            <a:r>
              <a:rPr lang="en-PH" dirty="0" smtClean="0"/>
              <a:t>the  </a:t>
            </a:r>
            <a:r>
              <a:rPr lang="en-PH" dirty="0"/>
              <a:t>Product and all of them are willing to try the product.</a:t>
            </a:r>
          </a:p>
        </p:txBody>
      </p:sp>
      <p:pic>
        <p:nvPicPr>
          <p:cNvPr id="5" name="Picture 4"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29091" t="38320" r="31667" b="18338"/>
          <a:stretch/>
        </p:blipFill>
        <p:spPr>
          <a:xfrm>
            <a:off x="1085768" y="2152391"/>
            <a:ext cx="7052739" cy="4193523"/>
          </a:xfrm>
          <a:prstGeom prst="rect">
            <a:avLst/>
          </a:prstGeom>
        </p:spPr>
      </p:pic>
    </p:spTree>
    <p:extLst>
      <p:ext uri="{BB962C8B-B14F-4D97-AF65-F5344CB8AC3E}">
        <p14:creationId xmlns:p14="http://schemas.microsoft.com/office/powerpoint/2010/main" val="30687911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6268" y="1268760"/>
            <a:ext cx="8136904" cy="646331"/>
          </a:xfrm>
          <a:prstGeom prst="rect">
            <a:avLst/>
          </a:prstGeom>
        </p:spPr>
        <p:txBody>
          <a:bodyPr wrap="square">
            <a:spAutoFit/>
          </a:bodyPr>
          <a:lstStyle/>
          <a:p>
            <a:r>
              <a:rPr lang="en-PH" dirty="0"/>
              <a:t>The   proponent   asked   the   respondent   if   they   were   recommend   the   product   to   others   and all </a:t>
            </a:r>
            <a:r>
              <a:rPr lang="en-PH" dirty="0" smtClean="0"/>
              <a:t> of  </a:t>
            </a:r>
            <a:r>
              <a:rPr lang="en-PH" dirty="0"/>
              <a:t>them  answered  yes  wherein 100%</a:t>
            </a:r>
          </a:p>
        </p:txBody>
      </p:sp>
      <p:pic>
        <p:nvPicPr>
          <p:cNvPr id="4" name="Picture 3"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30757" t="39165" r="30909" b="16649"/>
          <a:stretch/>
        </p:blipFill>
        <p:spPr>
          <a:xfrm>
            <a:off x="1231032" y="1915091"/>
            <a:ext cx="6840760" cy="4245058"/>
          </a:xfrm>
          <a:prstGeom prst="rect">
            <a:avLst/>
          </a:prstGeom>
        </p:spPr>
      </p:pic>
    </p:spTree>
    <p:extLst>
      <p:ext uri="{BB962C8B-B14F-4D97-AF65-F5344CB8AC3E}">
        <p14:creationId xmlns:p14="http://schemas.microsoft.com/office/powerpoint/2010/main" val="29043182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340768"/>
            <a:ext cx="8352928" cy="1200329"/>
          </a:xfrm>
          <a:prstGeom prst="rect">
            <a:avLst/>
          </a:prstGeom>
        </p:spPr>
        <p:txBody>
          <a:bodyPr wrap="square">
            <a:spAutoFit/>
          </a:bodyPr>
          <a:lstStyle/>
          <a:p>
            <a:r>
              <a:rPr lang="en-PH" dirty="0"/>
              <a:t>The   proponent   asked   the   respondent   of   where   do   their   prefer   buy </a:t>
            </a:r>
            <a:r>
              <a:rPr lang="en-PH" dirty="0" err="1"/>
              <a:t>pastillas</a:t>
            </a:r>
            <a:r>
              <a:rPr lang="en-PH" dirty="0"/>
              <a:t>, 79% of </a:t>
            </a:r>
            <a:r>
              <a:rPr lang="en-PH" dirty="0" smtClean="0"/>
              <a:t> respondent   </a:t>
            </a:r>
            <a:r>
              <a:rPr lang="en-PH" dirty="0"/>
              <a:t>prefer  to buy on the sari-sari store, and 21% of the respondents prefer to buy in </a:t>
            </a:r>
            <a:r>
              <a:rPr lang="en-PH" dirty="0" err="1"/>
              <a:t>Pastillicious</a:t>
            </a:r>
            <a:r>
              <a:rPr lang="en-PH" dirty="0"/>
              <a:t>.</a:t>
            </a:r>
          </a:p>
          <a:p>
            <a:r>
              <a:rPr lang="en-PH" dirty="0"/>
              <a:t> </a:t>
            </a:r>
          </a:p>
        </p:txBody>
      </p:sp>
      <p:pic>
        <p:nvPicPr>
          <p:cNvPr id="3" name="Picture 2"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29091" t="37193" r="31818" b="20308"/>
          <a:stretch/>
        </p:blipFill>
        <p:spPr>
          <a:xfrm>
            <a:off x="1295636" y="2420888"/>
            <a:ext cx="6840760" cy="4003701"/>
          </a:xfrm>
          <a:prstGeom prst="rect">
            <a:avLst/>
          </a:prstGeom>
        </p:spPr>
      </p:pic>
    </p:spTree>
    <p:extLst>
      <p:ext uri="{BB962C8B-B14F-4D97-AF65-F5344CB8AC3E}">
        <p14:creationId xmlns:p14="http://schemas.microsoft.com/office/powerpoint/2010/main" val="42812037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095127"/>
            <a:ext cx="6984776" cy="923330"/>
          </a:xfrm>
          <a:prstGeom prst="rect">
            <a:avLst/>
          </a:prstGeom>
        </p:spPr>
        <p:txBody>
          <a:bodyPr wrap="square">
            <a:spAutoFit/>
          </a:bodyPr>
          <a:lstStyle/>
          <a:p>
            <a:r>
              <a:rPr lang="en-PH" dirty="0"/>
              <a:t>The   proponent   asked   the   respondent   if  is   there   any   companies  of   store that sell this kind of </a:t>
            </a:r>
            <a:r>
              <a:rPr lang="en-PH" dirty="0" smtClean="0"/>
              <a:t> product  </a:t>
            </a:r>
            <a:r>
              <a:rPr lang="en-PH" dirty="0"/>
              <a:t>87%   of   respondent  answered  yes</a:t>
            </a:r>
          </a:p>
        </p:txBody>
      </p:sp>
      <p:pic>
        <p:nvPicPr>
          <p:cNvPr id="3" name="Picture 2"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31516" t="39517" r="29394" b="17479"/>
          <a:stretch/>
        </p:blipFill>
        <p:spPr>
          <a:xfrm>
            <a:off x="971600" y="2018457"/>
            <a:ext cx="7325848" cy="4202426"/>
          </a:xfrm>
          <a:prstGeom prst="rect">
            <a:avLst/>
          </a:prstGeom>
        </p:spPr>
      </p:pic>
    </p:spTree>
    <p:extLst>
      <p:ext uri="{BB962C8B-B14F-4D97-AF65-F5344CB8AC3E}">
        <p14:creationId xmlns:p14="http://schemas.microsoft.com/office/powerpoint/2010/main" val="42095272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127919"/>
            <a:ext cx="7704856" cy="646331"/>
          </a:xfrm>
          <a:prstGeom prst="rect">
            <a:avLst/>
          </a:prstGeom>
        </p:spPr>
        <p:txBody>
          <a:bodyPr wrap="square">
            <a:spAutoFit/>
          </a:bodyPr>
          <a:lstStyle/>
          <a:p>
            <a:r>
              <a:rPr lang="en-PH" dirty="0"/>
              <a:t>The proponent  asked  the  respondents  if they think </a:t>
            </a:r>
            <a:r>
              <a:rPr lang="en-PH" dirty="0" err="1"/>
              <a:t>pastillas</a:t>
            </a:r>
            <a:r>
              <a:rPr lang="en-PH" dirty="0"/>
              <a:t> is better with different flavors, 67% of </a:t>
            </a:r>
            <a:r>
              <a:rPr lang="en-PH" dirty="0" smtClean="0"/>
              <a:t> Respondent  </a:t>
            </a:r>
            <a:r>
              <a:rPr lang="en-PH" dirty="0"/>
              <a:t>answered maybe</a:t>
            </a:r>
            <a:endParaRPr lang="en-PH" dirty="0"/>
          </a:p>
        </p:txBody>
      </p:sp>
      <p:pic>
        <p:nvPicPr>
          <p:cNvPr id="3" name="Picture 2"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30000" t="32692" r="30152" b="25374"/>
          <a:stretch/>
        </p:blipFill>
        <p:spPr>
          <a:xfrm>
            <a:off x="1259632" y="2132856"/>
            <a:ext cx="6912768" cy="3916361"/>
          </a:xfrm>
          <a:prstGeom prst="rect">
            <a:avLst/>
          </a:prstGeom>
        </p:spPr>
      </p:pic>
    </p:spTree>
    <p:extLst>
      <p:ext uri="{BB962C8B-B14F-4D97-AF65-F5344CB8AC3E}">
        <p14:creationId xmlns:p14="http://schemas.microsoft.com/office/powerpoint/2010/main" val="24378339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124744"/>
            <a:ext cx="7992888" cy="1200329"/>
          </a:xfrm>
          <a:prstGeom prst="rect">
            <a:avLst/>
          </a:prstGeom>
        </p:spPr>
        <p:txBody>
          <a:bodyPr wrap="square">
            <a:spAutoFit/>
          </a:bodyPr>
          <a:lstStyle/>
          <a:p>
            <a:r>
              <a:rPr lang="en-PH" dirty="0"/>
              <a:t>The   proponents  asked  for  the preferred  flavors of the respondents, 6 respondents wants </a:t>
            </a:r>
            <a:r>
              <a:rPr lang="en-PH" dirty="0" err="1"/>
              <a:t>ube</a:t>
            </a:r>
            <a:r>
              <a:rPr lang="en-PH" dirty="0"/>
              <a:t> flavor, 2 </a:t>
            </a:r>
            <a:r>
              <a:rPr lang="en-PH" dirty="0" smtClean="0"/>
              <a:t> respondents  </a:t>
            </a:r>
            <a:r>
              <a:rPr lang="en-PH" dirty="0"/>
              <a:t>wants  chocolate,  1 respondent want  </a:t>
            </a:r>
            <a:r>
              <a:rPr lang="en-PH" dirty="0" err="1"/>
              <a:t>pandan</a:t>
            </a:r>
            <a:r>
              <a:rPr lang="en-PH" dirty="0"/>
              <a:t>, 1 respondent want </a:t>
            </a:r>
            <a:r>
              <a:rPr lang="en-PH" dirty="0" err="1"/>
              <a:t>choco</a:t>
            </a:r>
            <a:r>
              <a:rPr lang="en-PH" dirty="0"/>
              <a:t> vanilla, 1 respondent </a:t>
            </a:r>
            <a:r>
              <a:rPr lang="en-PH" dirty="0" smtClean="0"/>
              <a:t> want </a:t>
            </a:r>
            <a:r>
              <a:rPr lang="en-PH" dirty="0"/>
              <a:t>1 avocado and one suggest of all flavor</a:t>
            </a:r>
          </a:p>
        </p:txBody>
      </p:sp>
      <p:pic>
        <p:nvPicPr>
          <p:cNvPr id="3" name="Picture 2"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30758" t="41416" r="30454" b="16649"/>
          <a:stretch/>
        </p:blipFill>
        <p:spPr>
          <a:xfrm>
            <a:off x="1170916" y="2492896"/>
            <a:ext cx="6730160" cy="3917166"/>
          </a:xfrm>
          <a:prstGeom prst="rect">
            <a:avLst/>
          </a:prstGeom>
        </p:spPr>
      </p:pic>
    </p:spTree>
    <p:extLst>
      <p:ext uri="{BB962C8B-B14F-4D97-AF65-F5344CB8AC3E}">
        <p14:creationId xmlns:p14="http://schemas.microsoft.com/office/powerpoint/2010/main" val="14760716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1124744"/>
            <a:ext cx="7560840" cy="646331"/>
          </a:xfrm>
          <a:prstGeom prst="rect">
            <a:avLst/>
          </a:prstGeom>
        </p:spPr>
        <p:txBody>
          <a:bodyPr wrap="square">
            <a:spAutoFit/>
          </a:bodyPr>
          <a:lstStyle/>
          <a:p>
            <a:r>
              <a:rPr lang="en-PH" dirty="0"/>
              <a:t>The proponent asked the respondent if they like the company name, all of the respondent like the </a:t>
            </a:r>
            <a:r>
              <a:rPr lang="en-PH" dirty="0" smtClean="0"/>
              <a:t>Company </a:t>
            </a:r>
            <a:r>
              <a:rPr lang="en-PH" dirty="0"/>
              <a:t>name</a:t>
            </a:r>
          </a:p>
        </p:txBody>
      </p:sp>
      <p:pic>
        <p:nvPicPr>
          <p:cNvPr id="3" name="Picture 2"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30607" t="29595" r="30302" b="27344"/>
          <a:stretch/>
        </p:blipFill>
        <p:spPr>
          <a:xfrm>
            <a:off x="1259632" y="2006708"/>
            <a:ext cx="6768752" cy="4014028"/>
          </a:xfrm>
          <a:prstGeom prst="rect">
            <a:avLst/>
          </a:prstGeom>
        </p:spPr>
      </p:pic>
    </p:spTree>
    <p:extLst>
      <p:ext uri="{BB962C8B-B14F-4D97-AF65-F5344CB8AC3E}">
        <p14:creationId xmlns:p14="http://schemas.microsoft.com/office/powerpoint/2010/main" val="3590541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1268760"/>
            <a:ext cx="7920880" cy="646331"/>
          </a:xfrm>
          <a:prstGeom prst="rect">
            <a:avLst/>
          </a:prstGeom>
        </p:spPr>
        <p:txBody>
          <a:bodyPr wrap="square">
            <a:spAutoFit/>
          </a:bodyPr>
          <a:lstStyle/>
          <a:p>
            <a:r>
              <a:rPr lang="en-PH" dirty="0"/>
              <a:t>The proponent asked the respondent if they like the Company logo, majority of the responders liked the </a:t>
            </a:r>
            <a:r>
              <a:rPr lang="en-PH" dirty="0" smtClean="0"/>
              <a:t> Company </a:t>
            </a:r>
            <a:r>
              <a:rPr lang="en-PH" dirty="0"/>
              <a:t>logo wherein 87%</a:t>
            </a:r>
          </a:p>
        </p:txBody>
      </p:sp>
      <p:pic>
        <p:nvPicPr>
          <p:cNvPr id="3" name="Picture 2"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30454" t="28755" r="30607" b="28524"/>
          <a:stretch/>
        </p:blipFill>
        <p:spPr>
          <a:xfrm>
            <a:off x="1619672" y="2158574"/>
            <a:ext cx="6510242" cy="3951742"/>
          </a:xfrm>
          <a:prstGeom prst="rect">
            <a:avLst/>
          </a:prstGeom>
        </p:spPr>
      </p:pic>
    </p:spTree>
    <p:extLst>
      <p:ext uri="{BB962C8B-B14F-4D97-AF65-F5344CB8AC3E}">
        <p14:creationId xmlns:p14="http://schemas.microsoft.com/office/powerpoint/2010/main" val="17861655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052736"/>
            <a:ext cx="3384376" cy="369332"/>
          </a:xfrm>
          <a:prstGeom prst="rect">
            <a:avLst/>
          </a:prstGeom>
        </p:spPr>
        <p:txBody>
          <a:bodyPr wrap="square">
            <a:spAutoFit/>
          </a:bodyPr>
          <a:lstStyle/>
          <a:p>
            <a:r>
              <a:rPr lang="en-PH" b="1" dirty="0"/>
              <a:t>Comments/ Suggestions</a:t>
            </a:r>
            <a:r>
              <a:rPr lang="en-PH" dirty="0"/>
              <a:t>:</a:t>
            </a:r>
          </a:p>
        </p:txBody>
      </p:sp>
      <p:sp>
        <p:nvSpPr>
          <p:cNvPr id="5" name="Rectangle 4"/>
          <p:cNvSpPr/>
          <p:nvPr/>
        </p:nvSpPr>
        <p:spPr>
          <a:xfrm>
            <a:off x="611560" y="1628800"/>
            <a:ext cx="7920880" cy="923330"/>
          </a:xfrm>
          <a:prstGeom prst="rect">
            <a:avLst/>
          </a:prstGeom>
        </p:spPr>
        <p:txBody>
          <a:bodyPr wrap="square">
            <a:spAutoFit/>
          </a:bodyPr>
          <a:lstStyle/>
          <a:p>
            <a:r>
              <a:rPr lang="en-PH" dirty="0"/>
              <a:t>Listed below are the comments and suggestions of the respondents about the food product.</a:t>
            </a:r>
          </a:p>
          <a:p>
            <a:r>
              <a:rPr lang="en-PH" dirty="0"/>
              <a:t> </a:t>
            </a:r>
          </a:p>
        </p:txBody>
      </p:sp>
      <p:pic>
        <p:nvPicPr>
          <p:cNvPr id="6" name="Picture 5"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28030" t="31004" r="25337" b="16648"/>
          <a:stretch/>
        </p:blipFill>
        <p:spPr>
          <a:xfrm>
            <a:off x="1331640" y="2348880"/>
            <a:ext cx="6840760" cy="4134047"/>
          </a:xfrm>
          <a:prstGeom prst="rect">
            <a:avLst/>
          </a:prstGeom>
        </p:spPr>
      </p:pic>
    </p:spTree>
    <p:extLst>
      <p:ext uri="{BB962C8B-B14F-4D97-AF65-F5344CB8AC3E}">
        <p14:creationId xmlns:p14="http://schemas.microsoft.com/office/powerpoint/2010/main" val="8679242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682326"/>
            <a:ext cx="4572000" cy="646331"/>
          </a:xfrm>
          <a:prstGeom prst="rect">
            <a:avLst/>
          </a:prstGeom>
        </p:spPr>
        <p:txBody>
          <a:bodyPr>
            <a:spAutoFit/>
          </a:bodyPr>
          <a:lstStyle/>
          <a:p>
            <a:r>
              <a:rPr lang="en-PH" dirty="0"/>
              <a:t> </a:t>
            </a:r>
          </a:p>
          <a:p>
            <a:r>
              <a:rPr lang="en-PH" dirty="0"/>
              <a:t>         </a:t>
            </a:r>
            <a:r>
              <a:rPr lang="en-PH" b="1" dirty="0"/>
              <a:t>V. CONCLUSION </a:t>
            </a:r>
            <a:endParaRPr lang="en-PH" dirty="0"/>
          </a:p>
        </p:txBody>
      </p:sp>
      <p:sp>
        <p:nvSpPr>
          <p:cNvPr id="3" name="Rectangle 2"/>
          <p:cNvSpPr/>
          <p:nvPr/>
        </p:nvSpPr>
        <p:spPr>
          <a:xfrm>
            <a:off x="526054" y="1152275"/>
            <a:ext cx="8208912" cy="1477328"/>
          </a:xfrm>
          <a:prstGeom prst="rect">
            <a:avLst/>
          </a:prstGeom>
        </p:spPr>
        <p:txBody>
          <a:bodyPr wrap="square">
            <a:spAutoFit/>
          </a:bodyPr>
          <a:lstStyle/>
          <a:p>
            <a:r>
              <a:rPr lang="en-PH" b="1" dirty="0"/>
              <a:t> </a:t>
            </a:r>
            <a:endParaRPr lang="en-PH" dirty="0"/>
          </a:p>
          <a:p>
            <a:r>
              <a:rPr lang="en-PH" dirty="0"/>
              <a:t>Based   on   the  gathered   data  some   respondent   wants   to  add    some  flavors   that   will   make </a:t>
            </a:r>
            <a:r>
              <a:rPr lang="en-PH" dirty="0" smtClean="0"/>
              <a:t> them    </a:t>
            </a:r>
            <a:r>
              <a:rPr lang="en-PH" dirty="0"/>
              <a:t>more   satisfy,    good   thing  we  knew   their   opinions   and   suggestions  that’s    why </a:t>
            </a:r>
            <a:r>
              <a:rPr lang="en-PH" dirty="0" err="1" smtClean="0"/>
              <a:t>Pastillicious</a:t>
            </a:r>
            <a:r>
              <a:rPr lang="en-PH" dirty="0" smtClean="0"/>
              <a:t>   </a:t>
            </a:r>
            <a:r>
              <a:rPr lang="en-PH" dirty="0"/>
              <a:t>is   willing  to   try   new   flavors   to make   the Customer   happy   and   satisfy.</a:t>
            </a:r>
          </a:p>
        </p:txBody>
      </p:sp>
      <p:sp>
        <p:nvSpPr>
          <p:cNvPr id="4" name="Rectangle 3"/>
          <p:cNvSpPr/>
          <p:nvPr/>
        </p:nvSpPr>
        <p:spPr>
          <a:xfrm>
            <a:off x="505419" y="2924944"/>
            <a:ext cx="7978677" cy="1477328"/>
          </a:xfrm>
          <a:prstGeom prst="rect">
            <a:avLst/>
          </a:prstGeom>
        </p:spPr>
        <p:txBody>
          <a:bodyPr wrap="square">
            <a:spAutoFit/>
          </a:bodyPr>
          <a:lstStyle/>
          <a:p>
            <a:r>
              <a:rPr lang="en-PH" dirty="0"/>
              <a:t>Majority    of   the   customers   likes   the   </a:t>
            </a:r>
            <a:r>
              <a:rPr lang="en-PH" dirty="0" err="1"/>
              <a:t>Patillicious</a:t>
            </a:r>
            <a:r>
              <a:rPr lang="en-PH" dirty="0"/>
              <a:t>  and   some   of    them   give   a   positive </a:t>
            </a:r>
            <a:r>
              <a:rPr lang="en-PH" dirty="0" smtClean="0"/>
              <a:t> Comments   </a:t>
            </a:r>
            <a:r>
              <a:rPr lang="en-PH" dirty="0"/>
              <a:t>although    the   product   is   not   unique   yet    the  taste  of   the   product   is   </a:t>
            </a:r>
            <a:r>
              <a:rPr lang="en-PH" dirty="0" smtClean="0"/>
              <a:t>new and   </a:t>
            </a:r>
            <a:r>
              <a:rPr lang="en-PH" dirty="0"/>
              <a:t>give   them   satisfaction    and   enjoy   the   taste   of   the   product    in every    little   bite.</a:t>
            </a:r>
          </a:p>
          <a:p>
            <a:r>
              <a:rPr lang="en-PH" dirty="0"/>
              <a:t> </a:t>
            </a:r>
          </a:p>
        </p:txBody>
      </p:sp>
      <p:sp>
        <p:nvSpPr>
          <p:cNvPr id="5" name="Rectangle 4"/>
          <p:cNvSpPr/>
          <p:nvPr/>
        </p:nvSpPr>
        <p:spPr>
          <a:xfrm>
            <a:off x="505419" y="4357235"/>
            <a:ext cx="7979390" cy="2031325"/>
          </a:xfrm>
          <a:prstGeom prst="rect">
            <a:avLst/>
          </a:prstGeom>
        </p:spPr>
        <p:txBody>
          <a:bodyPr wrap="square">
            <a:spAutoFit/>
          </a:bodyPr>
          <a:lstStyle/>
          <a:p>
            <a:r>
              <a:rPr lang="en-PH" dirty="0"/>
              <a:t>In    Conclusion   although    the    product    is   not    unique   yet   the   taste    is   new   to    the  </a:t>
            </a:r>
            <a:r>
              <a:rPr lang="en-PH" dirty="0" smtClean="0"/>
              <a:t>customers </a:t>
            </a:r>
            <a:r>
              <a:rPr lang="en-PH" dirty="0"/>
              <a:t>,    due    of    its   originality  and   quality,   customers    are    likely   to    patronize </a:t>
            </a:r>
            <a:r>
              <a:rPr lang="en-PH" dirty="0" err="1" smtClean="0"/>
              <a:t>Pastillicious</a:t>
            </a:r>
            <a:r>
              <a:rPr lang="en-PH" dirty="0" smtClean="0"/>
              <a:t>    </a:t>
            </a:r>
            <a:r>
              <a:rPr lang="en-PH" dirty="0" err="1"/>
              <a:t>Pastillas</a:t>
            </a:r>
            <a:r>
              <a:rPr lang="en-PH" dirty="0"/>
              <a:t>    De </a:t>
            </a:r>
            <a:r>
              <a:rPr lang="en-PH" dirty="0" err="1"/>
              <a:t>Leche</a:t>
            </a:r>
            <a:r>
              <a:rPr lang="en-PH" dirty="0"/>
              <a:t>    after   it   is    released    to    the    market,    especially    if   </a:t>
            </a:r>
            <a:r>
              <a:rPr lang="en-PH" dirty="0" smtClean="0"/>
              <a:t>the    </a:t>
            </a:r>
            <a:r>
              <a:rPr lang="en-PH" dirty="0"/>
              <a:t>proponents    have    already    implemented    the   modifications   and    innovations   </a:t>
            </a:r>
            <a:r>
              <a:rPr lang="en-PH" dirty="0" smtClean="0"/>
              <a:t>proposed    </a:t>
            </a:r>
            <a:r>
              <a:rPr lang="en-PH" dirty="0"/>
              <a:t>by    the   respondents   or    the    customers    themselves.</a:t>
            </a:r>
          </a:p>
          <a:p>
            <a:r>
              <a:rPr lang="en-PH" dirty="0"/>
              <a:t> </a:t>
            </a:r>
          </a:p>
        </p:txBody>
      </p:sp>
    </p:spTree>
    <p:extLst>
      <p:ext uri="{BB962C8B-B14F-4D97-AF65-F5344CB8AC3E}">
        <p14:creationId xmlns:p14="http://schemas.microsoft.com/office/powerpoint/2010/main" val="38056869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073851"/>
            <a:ext cx="2112438" cy="369332"/>
          </a:xfrm>
          <a:prstGeom prst="rect">
            <a:avLst/>
          </a:prstGeom>
        </p:spPr>
        <p:txBody>
          <a:bodyPr wrap="none">
            <a:spAutoFit/>
          </a:bodyPr>
          <a:lstStyle/>
          <a:p>
            <a:r>
              <a:rPr lang="en-PH" dirty="0"/>
              <a:t> </a:t>
            </a:r>
            <a:r>
              <a:rPr lang="en-PH" b="1" dirty="0"/>
              <a:t>VI. MORAL LESSON </a:t>
            </a:r>
            <a:endParaRPr lang="en-PH" dirty="0"/>
          </a:p>
        </p:txBody>
      </p:sp>
      <p:sp>
        <p:nvSpPr>
          <p:cNvPr id="5" name="Rectangle 4"/>
          <p:cNvSpPr/>
          <p:nvPr/>
        </p:nvSpPr>
        <p:spPr>
          <a:xfrm>
            <a:off x="683568" y="1772816"/>
            <a:ext cx="7848872" cy="3139321"/>
          </a:xfrm>
          <a:prstGeom prst="rect">
            <a:avLst/>
          </a:prstGeom>
        </p:spPr>
        <p:txBody>
          <a:bodyPr wrap="square">
            <a:spAutoFit/>
          </a:bodyPr>
          <a:lstStyle/>
          <a:p>
            <a:r>
              <a:rPr lang="en-PH" dirty="0"/>
              <a:t>So   many     things  I    learned    for    this,   the   first   one   is    time    management    it    is    not </a:t>
            </a:r>
            <a:r>
              <a:rPr lang="en-PH" dirty="0" smtClean="0"/>
              <a:t>easy    </a:t>
            </a:r>
            <a:r>
              <a:rPr lang="en-PH" dirty="0"/>
              <a:t>to    finish    the    task    in    just    one    day    because    academics    activities    is    not  </a:t>
            </a:r>
            <a:r>
              <a:rPr lang="en-PH" dirty="0" smtClean="0"/>
              <a:t>only   </a:t>
            </a:r>
            <a:r>
              <a:rPr lang="en-PH" dirty="0"/>
              <a:t>my  prioritize,   I    learned    that    it    should    be    allotted    time    in    anything.    Second  </a:t>
            </a:r>
            <a:r>
              <a:rPr lang="en-PH" dirty="0" smtClean="0"/>
              <a:t>is    </a:t>
            </a:r>
            <a:r>
              <a:rPr lang="en-PH" dirty="0"/>
              <a:t>committing    in    this    activities,   you    have    to    commit   yourself    by    doing    this     to </a:t>
            </a:r>
            <a:r>
              <a:rPr lang="en-PH" dirty="0" smtClean="0"/>
              <a:t>have    </a:t>
            </a:r>
            <a:r>
              <a:rPr lang="en-PH" dirty="0"/>
              <a:t>a    better    outcome   because    it     will    benefit     you    to     learn    more    in    running </a:t>
            </a:r>
            <a:r>
              <a:rPr lang="en-PH" dirty="0" smtClean="0"/>
              <a:t>your    </a:t>
            </a:r>
            <a:r>
              <a:rPr lang="en-PH" dirty="0"/>
              <a:t>own    business    in    the   future.  Third    is    trusting    in   yourself, I    realized   by    doing </a:t>
            </a:r>
            <a:r>
              <a:rPr lang="en-PH" dirty="0" smtClean="0"/>
              <a:t> this   </a:t>
            </a:r>
            <a:r>
              <a:rPr lang="en-PH" dirty="0"/>
              <a:t>individually    you   have    to trust    yourself    by    creating   an  idea    from   the   name </a:t>
            </a:r>
            <a:r>
              <a:rPr lang="en-PH" dirty="0" smtClean="0"/>
              <a:t>logo   </a:t>
            </a:r>
            <a:r>
              <a:rPr lang="en-PH" dirty="0"/>
              <a:t>to    the    satisfaction    of    customers. </a:t>
            </a:r>
          </a:p>
          <a:p>
            <a:r>
              <a:rPr lang="en-PH" dirty="0"/>
              <a:t> </a:t>
            </a:r>
          </a:p>
        </p:txBody>
      </p:sp>
    </p:spTree>
    <p:extLst>
      <p:ext uri="{BB962C8B-B14F-4D97-AF65-F5344CB8AC3E}">
        <p14:creationId xmlns:p14="http://schemas.microsoft.com/office/powerpoint/2010/main" val="26604161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836712"/>
            <a:ext cx="4572000" cy="646331"/>
          </a:xfrm>
          <a:prstGeom prst="rect">
            <a:avLst/>
          </a:prstGeom>
        </p:spPr>
        <p:txBody>
          <a:bodyPr>
            <a:spAutoFit/>
          </a:bodyPr>
          <a:lstStyle/>
          <a:p>
            <a:r>
              <a:rPr lang="en-PH" b="1" dirty="0"/>
              <a:t>VII. Research Documentation</a:t>
            </a:r>
            <a:endParaRPr lang="en-PH" dirty="0"/>
          </a:p>
          <a:p>
            <a:r>
              <a:rPr lang="en-PH" dirty="0"/>
              <a:t> </a:t>
            </a:r>
          </a:p>
        </p:txBody>
      </p:sp>
      <p:pic>
        <p:nvPicPr>
          <p:cNvPr id="3" name="Picture 2"/>
          <p:cNvPicPr/>
          <p:nvPr/>
        </p:nvPicPr>
        <p:blipFill>
          <a:blip r:embed="rId2" cstate="print">
            <a:extLst>
              <a:ext uri="{28A0092B-C50C-407E-A947-70E740481C1C}">
                <a14:useLocalDpi xmlns:a14="http://schemas.microsoft.com/office/drawing/2010/main" val="0"/>
              </a:ext>
            </a:extLst>
          </a:blip>
          <a:stretch>
            <a:fillRect/>
          </a:stretch>
        </p:blipFill>
        <p:spPr>
          <a:xfrm>
            <a:off x="827584" y="1628801"/>
            <a:ext cx="3096344" cy="2592288"/>
          </a:xfrm>
          <a:prstGeom prst="rect">
            <a:avLst/>
          </a:prstGeom>
        </p:spPr>
      </p:pic>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rot="16200000">
            <a:off x="4751846" y="2601083"/>
            <a:ext cx="3147695" cy="4083452"/>
          </a:xfrm>
          <a:prstGeom prst="rect">
            <a:avLst/>
          </a:prstGeom>
        </p:spPr>
      </p:pic>
    </p:spTree>
    <p:extLst>
      <p:ext uri="{BB962C8B-B14F-4D97-AF65-F5344CB8AC3E}">
        <p14:creationId xmlns:p14="http://schemas.microsoft.com/office/powerpoint/2010/main" val="31325076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arketing Research of Pastillicious - Microsoft Word (Product Activation Failed)"/>
          <p:cNvPicPr>
            <a:picLocks noChangeAspect="1"/>
          </p:cNvPicPr>
          <p:nvPr/>
        </p:nvPicPr>
        <p:blipFill rotWithShape="1">
          <a:blip r:embed="rId2">
            <a:extLst>
              <a:ext uri="{28A0092B-C50C-407E-A947-70E740481C1C}">
                <a14:useLocalDpi xmlns:a14="http://schemas.microsoft.com/office/drawing/2010/main" val="0"/>
              </a:ext>
            </a:extLst>
          </a:blip>
          <a:srcRect l="26970" t="33796" r="32728" b="32410"/>
          <a:stretch/>
        </p:blipFill>
        <p:spPr>
          <a:xfrm>
            <a:off x="395536" y="404664"/>
            <a:ext cx="8454260" cy="3816424"/>
          </a:xfrm>
          <a:prstGeom prst="rect">
            <a:avLst/>
          </a:prstGeom>
        </p:spPr>
      </p:pic>
    </p:spTree>
    <p:extLst>
      <p:ext uri="{BB962C8B-B14F-4D97-AF65-F5344CB8AC3E}">
        <p14:creationId xmlns:p14="http://schemas.microsoft.com/office/powerpoint/2010/main" val="4245437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340</TotalTime>
  <Words>1684</Words>
  <Application>Microsoft Office PowerPoint</Application>
  <PresentationFormat>On-screen Show (4:3)</PresentationFormat>
  <Paragraphs>122</Paragraphs>
  <Slides>48</Slides>
  <Notes>1</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Median</vt:lpstr>
      <vt:lpstr>A Marketing Research of Pastillicious   “The pastillas that you’ll  Remember”  </vt:lpstr>
      <vt:lpstr>INTRODUCTION  Food   is   a   source   of   sustenance   and   a significant   component   of   people's   everyday   lives  now,  as  it  has   been   in   earlier   years.  People   cannot   survive   if   they   do   not  consume    enough   food.  Food   innovation   occurs   as   time   passes,   not    only  in   terms   of   how   people   live,   but   also   in   terms   of  the   food   they   eat. There   are   many   foods   that   have   been   popular   in   recent  years, including   flavored   Pastillas   that   can   be   organic  milky flavored   Pastillas, De Leche   literally   known   as   milk   candies,   is   an   integral   part   of   food   culture,   and one   of   the   favorite   sweet   delicacies   or   desserts  among   Filipinos.  Eating Pastillas  De  Leche  does  not  only  your   cravings  but  it  also  gives  health  benefits  to   the  body.  </vt:lpstr>
      <vt:lpstr>COMPANY DESCRIPTION </vt:lpstr>
      <vt:lpstr>Company logo </vt:lpstr>
      <vt:lpstr>Logo Description </vt:lpstr>
      <vt:lpstr>Vision  </vt:lpstr>
      <vt:lpstr>Mission</vt:lpstr>
      <vt:lpstr>Tagline</vt:lpstr>
      <vt:lpstr>ABOUT THE PRODUCT  </vt:lpstr>
      <vt:lpstr>Health Benefits    </vt:lpstr>
      <vt:lpstr>Improve Vision – Vitamin A  which   is   present  in  powdered   milk,   aids   in   improving   vision   and   preventing   night-blindness  and   macular   degeneration.  Prevents Body from Aging -  Chocolate  is  a   popular   sweet   treat   with   health   advantages.  It  Includes   anti-oxidants  rich  in   flavonoids.   Antioxidants   protect   the   body   from   free   radical- induced aging  Memory  and Cognitive Function – The   brain  is   heavily   reliant   on   a  consistent  supply  of glucose  to  feed  its cells.  </vt:lpstr>
      <vt:lpstr>Product   Ingredients  </vt:lpstr>
      <vt:lpstr>•Powder milk </vt:lpstr>
      <vt:lpstr>•Skim Milk </vt:lpstr>
      <vt:lpstr>•Condensed Milk</vt:lpstr>
      <vt:lpstr>•Granulated Sugar</vt:lpstr>
      <vt:lpstr>•Chocolate syrup</vt:lpstr>
      <vt:lpstr>•Strawberry syrup </vt:lpstr>
      <vt:lpstr>•Ube syrup</vt:lpstr>
      <vt:lpstr>Equipment and Utensils Needed</vt:lpstr>
      <vt:lpstr>•Bowls </vt:lpstr>
      <vt:lpstr>•Spatula</vt:lpstr>
      <vt:lpstr>•Measuring Cup</vt:lpstr>
      <vt:lpstr>Product Preparation</vt:lpstr>
      <vt:lpstr>Figure 2.1   Product  Flow Chart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Marketing Research of Pastillicious</dc:title>
  <dc:creator>YADID</dc:creator>
  <cp:lastModifiedBy>YADID</cp:lastModifiedBy>
  <cp:revision>26</cp:revision>
  <dcterms:created xsi:type="dcterms:W3CDTF">2022-03-20T11:51:21Z</dcterms:created>
  <dcterms:modified xsi:type="dcterms:W3CDTF">2022-03-21T15:07:19Z</dcterms:modified>
</cp:coreProperties>
</file>