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sldIdLst>
    <p:sldId id="256" r:id="rId2"/>
    <p:sldId id="257" r:id="rId3"/>
    <p:sldId id="258" r:id="rId4"/>
    <p:sldId id="264" r:id="rId5"/>
    <p:sldId id="263" r:id="rId6"/>
    <p:sldId id="259" r:id="rId7"/>
    <p:sldId id="260" r:id="rId8"/>
    <p:sldId id="261" r:id="rId9"/>
    <p:sldId id="262"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6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36372E-426A-4BF9-8E21-ED87A419D7EE}" type="datetimeFigureOut">
              <a:rPr lang="en-US" smtClean="0"/>
              <a:t>6/8/2022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9FF2C0-D2AD-42C8-BF5E-CE6A8D1168E1}" type="slidenum">
              <a:rPr lang="en-US" smtClean="0"/>
              <a:t>‹#›</a:t>
            </a:fld>
            <a:endParaRPr lang="en-US"/>
          </a:p>
        </p:txBody>
      </p:sp>
    </p:spTree>
    <p:extLst>
      <p:ext uri="{BB962C8B-B14F-4D97-AF65-F5344CB8AC3E}">
        <p14:creationId xmlns:p14="http://schemas.microsoft.com/office/powerpoint/2010/main" val="1342237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9FF2C0-D2AD-42C8-BF5E-CE6A8D1168E1}" type="slidenum">
              <a:rPr lang="en-US" smtClean="0"/>
              <a:t>6</a:t>
            </a:fld>
            <a:endParaRPr lang="en-US"/>
          </a:p>
        </p:txBody>
      </p:sp>
    </p:spTree>
    <p:extLst>
      <p:ext uri="{BB962C8B-B14F-4D97-AF65-F5344CB8AC3E}">
        <p14:creationId xmlns:p14="http://schemas.microsoft.com/office/powerpoint/2010/main" val="36986866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94CBAB-35E9-C267-AB79-239CF96BA92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AFBE5F3-E67C-4767-3AB8-47648264FF4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F41E9D0-323F-057E-2502-6C41432DF5AD}"/>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5" name="Footer Placeholder 4">
            <a:extLst>
              <a:ext uri="{FF2B5EF4-FFF2-40B4-BE49-F238E27FC236}">
                <a16:creationId xmlns:a16="http://schemas.microsoft.com/office/drawing/2014/main" id="{43A924A5-A477-2EC8-4CA9-465C524BF2A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E01BADB-39E8-B8AA-C3E0-3A6221AB4F90}"/>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2378649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D55275-F509-3B19-27DC-6E9501445E4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0E9655-18C5-86AF-E1A6-C3D8B926F4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85BF6E1-E3A1-0145-7B5C-1E7D6F551C93}"/>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5" name="Footer Placeholder 4">
            <a:extLst>
              <a:ext uri="{FF2B5EF4-FFF2-40B4-BE49-F238E27FC236}">
                <a16:creationId xmlns:a16="http://schemas.microsoft.com/office/drawing/2014/main" id="{CC9EF992-3522-B0F2-790D-F3FD42598A9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FD97E07-B4DB-223A-E8E3-D7596608EF38}"/>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1934633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27BE3E-FE2B-9A57-6A25-398F0889E3A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363E2B1-5EB4-A254-A70C-4D3576EDEEF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FB09BD3-64BC-2480-BD2D-A98391451CC6}"/>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5" name="Footer Placeholder 4">
            <a:extLst>
              <a:ext uri="{FF2B5EF4-FFF2-40B4-BE49-F238E27FC236}">
                <a16:creationId xmlns:a16="http://schemas.microsoft.com/office/drawing/2014/main" id="{0CF098C4-88F5-C86B-202B-5D5E111EBD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48F1B2D-86C2-225D-D114-BC5EA3213D24}"/>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1985533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E9C82B-9159-EC7F-C129-8C3054C650F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A4F1302-88EA-82C3-C962-8DCF01BE0C5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8F65224-9E0B-40D9-7723-C9D1966125C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55DD486-907A-B0CE-45B3-33E56D281549}"/>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6" name="Footer Placeholder 5">
            <a:extLst>
              <a:ext uri="{FF2B5EF4-FFF2-40B4-BE49-F238E27FC236}">
                <a16:creationId xmlns:a16="http://schemas.microsoft.com/office/drawing/2014/main" id="{46EF84C4-4EA5-F15F-BE97-60760E2C3E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985B45D-0651-CAB8-638A-DDEF7E63A44D}"/>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1393240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487F3D-990B-2D43-86CA-C7D70BCE841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87238CD8-D414-E0AE-C49B-DF49806FAEC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68AAF5-9F3A-8C54-3FC7-3F30CF110E5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1DA12B2-E991-C0DE-6FDB-9CE4B4EAE80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227CD3A-D5A4-E8AE-AB86-862FA675AF0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12E6E0-4B84-9136-7A94-E2C8FD92E0E8}"/>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8" name="Footer Placeholder 7">
            <a:extLst>
              <a:ext uri="{FF2B5EF4-FFF2-40B4-BE49-F238E27FC236}">
                <a16:creationId xmlns:a16="http://schemas.microsoft.com/office/drawing/2014/main" id="{8BD393D5-4FE4-8BFC-1695-DFCB8A72AB3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9EEF127-8EFB-E0EC-D973-5E3CC449223B}"/>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3802326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59E2B-DB26-9510-0EA5-99DFC4309A5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7F66D5F-51D6-3CDD-73CE-9D57E7AD26BD}"/>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4" name="Footer Placeholder 3">
            <a:extLst>
              <a:ext uri="{FF2B5EF4-FFF2-40B4-BE49-F238E27FC236}">
                <a16:creationId xmlns:a16="http://schemas.microsoft.com/office/drawing/2014/main" id="{A1EB2D8B-A8D8-1506-F9D9-A44720AAC16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2B7CC50-7C5B-F67D-D0D1-15F7CF71435F}"/>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1273896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F7A1D0D-9CF8-28B7-C8E3-668A36D7360D}"/>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3" name="Footer Placeholder 2">
            <a:extLst>
              <a:ext uri="{FF2B5EF4-FFF2-40B4-BE49-F238E27FC236}">
                <a16:creationId xmlns:a16="http://schemas.microsoft.com/office/drawing/2014/main" id="{CA5B79E7-04AA-4262-E97D-6469CA9660E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C46C72D-88F7-D2BE-5DA6-48CDE329BF75}"/>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32970543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DBF260-07CD-6E08-844A-C7CCF77551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A44860F-6784-D359-96EE-DFB31EA2AB0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C145A25-3F21-7C3F-CCEC-9CEDBD19CC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EA1078-FD38-A5DB-1201-F103DD29CD34}"/>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6" name="Footer Placeholder 5">
            <a:extLst>
              <a:ext uri="{FF2B5EF4-FFF2-40B4-BE49-F238E27FC236}">
                <a16:creationId xmlns:a16="http://schemas.microsoft.com/office/drawing/2014/main" id="{C672371C-7B66-B6BC-D6A0-AF4881F5C75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9D2F77F-23C6-F138-2A13-45764E8C72C2}"/>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841769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6AE537-93E1-6A53-56FA-DFA0337EC0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4FE0D8FE-A7AF-8DF5-5828-CACE92BCAA7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FA3A02C-F07B-1910-12B1-32899315F0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816C70-3C9F-DA4F-2FD3-35E5BC62A152}"/>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6" name="Footer Placeholder 5">
            <a:extLst>
              <a:ext uri="{FF2B5EF4-FFF2-40B4-BE49-F238E27FC236}">
                <a16:creationId xmlns:a16="http://schemas.microsoft.com/office/drawing/2014/main" id="{36BC1D70-6AF2-0C8F-19E4-554ACA3DCE7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3666D0B-D21D-DAA8-8C41-8CDEAE87A5F2}"/>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30756394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E78059-479F-25DF-FA41-4BD5427178A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82F1D0D-8CA9-6705-1EF5-F3D5CB47DAB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45297C-A1FA-0349-AA2C-F42C95B560BB}"/>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5" name="Footer Placeholder 4">
            <a:extLst>
              <a:ext uri="{FF2B5EF4-FFF2-40B4-BE49-F238E27FC236}">
                <a16:creationId xmlns:a16="http://schemas.microsoft.com/office/drawing/2014/main" id="{229E13BF-9FA7-80BB-7350-0D54C8C918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E79C94F-BA1C-9845-E00F-9090BE202CE2}"/>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719422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C229D32-990C-372C-3D2C-A5B448C831F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B24C64F0-2935-6F75-57AB-4BD5A88B860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E20587-FDA3-1AE4-9B58-52B69F0A89EE}"/>
              </a:ext>
            </a:extLst>
          </p:cNvPr>
          <p:cNvSpPr>
            <a:spLocks noGrp="1"/>
          </p:cNvSpPr>
          <p:nvPr>
            <p:ph type="dt" sz="half" idx="10"/>
          </p:nvPr>
        </p:nvSpPr>
        <p:spPr/>
        <p:txBody>
          <a:bodyPr/>
          <a:lstStyle/>
          <a:p>
            <a:fld id="{00548596-C5D2-4B8D-9D3F-6E3352C0161B}" type="datetimeFigureOut">
              <a:rPr lang="en-US" smtClean="0"/>
              <a:t>6/8/2022</a:t>
            </a:fld>
            <a:endParaRPr lang="en-US"/>
          </a:p>
        </p:txBody>
      </p:sp>
      <p:sp>
        <p:nvSpPr>
          <p:cNvPr id="5" name="Footer Placeholder 4">
            <a:extLst>
              <a:ext uri="{FF2B5EF4-FFF2-40B4-BE49-F238E27FC236}">
                <a16:creationId xmlns:a16="http://schemas.microsoft.com/office/drawing/2014/main" id="{3453F911-88D5-99BA-FE6D-0E57361690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4E2537-9064-094B-327C-B80BF379C71D}"/>
              </a:ext>
            </a:extLst>
          </p:cNvPr>
          <p:cNvSpPr>
            <a:spLocks noGrp="1"/>
          </p:cNvSpPr>
          <p:nvPr>
            <p:ph type="sldNum" sz="quarter" idx="12"/>
          </p:nvPr>
        </p:nvSpPr>
        <p:spPr/>
        <p:txBody>
          <a:bodyPr/>
          <a:lstStyle/>
          <a:p>
            <a:fld id="{F39FA11C-37AB-4D2B-AA01-FE057042E2E6}" type="slidenum">
              <a:rPr lang="en-US" smtClean="0"/>
              <a:t>‹#›</a:t>
            </a:fld>
            <a:endParaRPr lang="en-US"/>
          </a:p>
        </p:txBody>
      </p:sp>
    </p:spTree>
    <p:extLst>
      <p:ext uri="{BB962C8B-B14F-4D97-AF65-F5344CB8AC3E}">
        <p14:creationId xmlns:p14="http://schemas.microsoft.com/office/powerpoint/2010/main" val="19517435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B05621E-40F1-4167-D5FF-2D87CAAB93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63D1EE7-236D-D90B-358A-62CB898318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7BB1639-3848-C25C-AEB8-9DD08A2D2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548596-C5D2-4B8D-9D3F-6E3352C0161B}" type="datetimeFigureOut">
              <a:rPr lang="en-US" smtClean="0"/>
              <a:t>6/8/2022</a:t>
            </a:fld>
            <a:endParaRPr lang="en-US"/>
          </a:p>
        </p:txBody>
      </p:sp>
      <p:sp>
        <p:nvSpPr>
          <p:cNvPr id="5" name="Footer Placeholder 4">
            <a:extLst>
              <a:ext uri="{FF2B5EF4-FFF2-40B4-BE49-F238E27FC236}">
                <a16:creationId xmlns:a16="http://schemas.microsoft.com/office/drawing/2014/main" id="{AE3867CF-7B15-0FE6-9ABA-5689E395EDD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5CF1885-20FF-1F83-5223-709E6F93999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FA11C-37AB-4D2B-AA01-FE057042E2E6}" type="slidenum">
              <a:rPr lang="en-US" smtClean="0"/>
              <a:t>‹#›</a:t>
            </a:fld>
            <a:endParaRPr lang="en-US"/>
          </a:p>
        </p:txBody>
      </p:sp>
    </p:spTree>
    <p:extLst>
      <p:ext uri="{BB962C8B-B14F-4D97-AF65-F5344CB8AC3E}">
        <p14:creationId xmlns:p14="http://schemas.microsoft.com/office/powerpoint/2010/main" val="7195672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2.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eg"/><Relationship Id="rId7" Type="http://schemas.openxmlformats.org/officeDocument/2006/relationships/image" Target="../media/image16.png"/><Relationship Id="rId2" Type="http://schemas.openxmlformats.org/officeDocument/2006/relationships/image" Target="../media/image11.jpe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png"/><Relationship Id="rId4" Type="http://schemas.openxmlformats.org/officeDocument/2006/relationships/image" Target="../media/image26.png"/></Relationships>
</file>

<file path=ppt/slides/_rels/slide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EAE4EA-4D31-E4A9-24E2-7296E23F4C8C}"/>
              </a:ext>
            </a:extLst>
          </p:cNvPr>
          <p:cNvSpPr>
            <a:spLocks noGrp="1"/>
          </p:cNvSpPr>
          <p:nvPr>
            <p:ph type="ctrTitle"/>
          </p:nvPr>
        </p:nvSpPr>
        <p:spPr>
          <a:xfrm>
            <a:off x="7464614" y="1783959"/>
            <a:ext cx="4087306" cy="2889114"/>
          </a:xfrm>
        </p:spPr>
        <p:txBody>
          <a:bodyPr anchor="b">
            <a:noAutofit/>
          </a:bodyPr>
          <a:lstStyle/>
          <a:p>
            <a:pPr algn="l"/>
            <a:r>
              <a:rPr lang="en-US" sz="4000" b="1" i="0" dirty="0">
                <a:latin typeface="Arial Rounded MT Bold" panose="020F0704030504030204" pitchFamily="34" charset="0"/>
              </a:rPr>
              <a:t>10-Day Bosnia and Herzegovina and </a:t>
            </a:r>
            <a:r>
              <a:rPr lang="en-US" sz="4000" b="1" i="0" dirty="0" err="1">
                <a:latin typeface="Arial Rounded MT Bold" panose="020F0704030504030204" pitchFamily="34" charset="0"/>
              </a:rPr>
              <a:t>Olimpic</a:t>
            </a:r>
            <a:r>
              <a:rPr lang="en-US" sz="4000" b="1" i="0" dirty="0">
                <a:latin typeface="Arial Rounded MT Bold" panose="020F0704030504030204" pitchFamily="34" charset="0"/>
              </a:rPr>
              <a:t> Mountain </a:t>
            </a:r>
            <a:r>
              <a:rPr lang="en-US" sz="4000" b="1" i="0" dirty="0" err="1">
                <a:latin typeface="Arial Rounded MT Bold" panose="020F0704030504030204" pitchFamily="34" charset="0"/>
              </a:rPr>
              <a:t>Trebevic</a:t>
            </a:r>
            <a:r>
              <a:rPr lang="en-US" sz="4000" b="1" i="0" dirty="0">
                <a:latin typeface="Arial Rounded MT Bold" panose="020F0704030504030204" pitchFamily="34" charset="0"/>
              </a:rPr>
              <a:t> Tour</a:t>
            </a:r>
            <a:endParaRPr lang="en-US" sz="4000" dirty="0">
              <a:latin typeface="Arial Rounded MT Bold" panose="020F0704030504030204" pitchFamily="34" charset="0"/>
            </a:endParaRPr>
          </a:p>
        </p:txBody>
      </p:sp>
      <p:sp>
        <p:nvSpPr>
          <p:cNvPr id="3" name="Subtitle 2">
            <a:extLst>
              <a:ext uri="{FF2B5EF4-FFF2-40B4-BE49-F238E27FC236}">
                <a16:creationId xmlns:a16="http://schemas.microsoft.com/office/drawing/2014/main" id="{7EB5F62D-196A-B87B-8288-D3DBDAE6D239}"/>
              </a:ext>
            </a:extLst>
          </p:cNvPr>
          <p:cNvSpPr>
            <a:spLocks noGrp="1"/>
          </p:cNvSpPr>
          <p:nvPr>
            <p:ph type="subTitle" idx="1"/>
          </p:nvPr>
        </p:nvSpPr>
        <p:spPr>
          <a:xfrm>
            <a:off x="7464612" y="4750893"/>
            <a:ext cx="4087305" cy="1147863"/>
          </a:xfrm>
        </p:spPr>
        <p:txBody>
          <a:bodyPr anchor="t">
            <a:normAutofit/>
          </a:bodyPr>
          <a:lstStyle/>
          <a:p>
            <a:pPr algn="l"/>
            <a:endParaRPr lang="en-US" sz="2000" dirty="0"/>
          </a:p>
        </p:txBody>
      </p:sp>
      <p:sp>
        <p:nvSpPr>
          <p:cNvPr id="10" name="Freeform: Shape 9">
            <a:extLst>
              <a:ext uri="{FF2B5EF4-FFF2-40B4-BE49-F238E27FC236}">
                <a16:creationId xmlns:a16="http://schemas.microsoft.com/office/drawing/2014/main" id="{E49CC64F-7275-4E33-961B-0C5CDC4398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 y="0"/>
            <a:ext cx="7188051" cy="6858000"/>
          </a:xfrm>
          <a:custGeom>
            <a:avLst/>
            <a:gdLst>
              <a:gd name="connsiteX0" fmla="*/ 7188051 w 7188051"/>
              <a:gd name="connsiteY0" fmla="*/ 6858000 h 6858000"/>
              <a:gd name="connsiteX1" fmla="*/ 108694 w 7188051"/>
              <a:gd name="connsiteY1" fmla="*/ 6858000 h 6858000"/>
              <a:gd name="connsiteX2" fmla="*/ 79127 w 7188051"/>
              <a:gd name="connsiteY2" fmla="*/ 6681235 h 6858000"/>
              <a:gd name="connsiteX3" fmla="*/ 0 w 7188051"/>
              <a:gd name="connsiteY3" fmla="*/ 5565888 h 6858000"/>
              <a:gd name="connsiteX4" fmla="*/ 2190696 w 7188051"/>
              <a:gd name="connsiteY4" fmla="*/ 145339 h 6858000"/>
              <a:gd name="connsiteX5" fmla="*/ 2339431 w 7188051"/>
              <a:gd name="connsiteY5" fmla="*/ 0 h 6858000"/>
              <a:gd name="connsiteX6" fmla="*/ 7188051 w 7188051"/>
              <a:gd name="connsiteY6"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188051" h="6858000">
                <a:moveTo>
                  <a:pt x="7188051" y="6858000"/>
                </a:moveTo>
                <a:lnTo>
                  <a:pt x="108694" y="6858000"/>
                </a:lnTo>
                <a:lnTo>
                  <a:pt x="79127" y="6681235"/>
                </a:lnTo>
                <a:cubicBezTo>
                  <a:pt x="26981" y="6316967"/>
                  <a:pt x="0" y="5944579"/>
                  <a:pt x="0" y="5565888"/>
                </a:cubicBezTo>
                <a:cubicBezTo>
                  <a:pt x="0" y="3459953"/>
                  <a:pt x="834428" y="1548908"/>
                  <a:pt x="2190696" y="145339"/>
                </a:cubicBezTo>
                <a:lnTo>
                  <a:pt x="2339431" y="0"/>
                </a:lnTo>
                <a:lnTo>
                  <a:pt x="7188051" y="0"/>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picture containing text, outdoor, grass, sign&#10;&#10;Description automatically generated">
            <a:extLst>
              <a:ext uri="{FF2B5EF4-FFF2-40B4-BE49-F238E27FC236}">
                <a16:creationId xmlns:a16="http://schemas.microsoft.com/office/drawing/2014/main" id="{81B59046-57FF-EE3F-072E-1AB503066105}"/>
              </a:ext>
            </a:extLst>
          </p:cNvPr>
          <p:cNvPicPr>
            <a:picLocks noChangeAspect="1"/>
          </p:cNvPicPr>
          <p:nvPr/>
        </p:nvPicPr>
        <p:blipFill rotWithShape="1">
          <a:blip r:embed="rId2">
            <a:extLst>
              <a:ext uri="{28A0092B-C50C-407E-A947-70E740481C1C}">
                <a14:useLocalDpi xmlns:a14="http://schemas.microsoft.com/office/drawing/2010/main" val="0"/>
              </a:ext>
            </a:extLst>
          </a:blip>
          <a:srcRect l="17359" r="18843"/>
          <a:stretch/>
        </p:blipFill>
        <p:spPr>
          <a:xfrm>
            <a:off x="1" y="10"/>
            <a:ext cx="7028495" cy="6857990"/>
          </a:xfrm>
          <a:custGeom>
            <a:avLst/>
            <a:gdLst/>
            <a:ahLst/>
            <a:cxnLst/>
            <a:rect l="l" t="t" r="r" b="b"/>
            <a:pathLst>
              <a:path w="7028495" h="6858000">
                <a:moveTo>
                  <a:pt x="0" y="0"/>
                </a:moveTo>
                <a:lnTo>
                  <a:pt x="6915668" y="0"/>
                </a:lnTo>
                <a:lnTo>
                  <a:pt x="6952411" y="219663"/>
                </a:lnTo>
                <a:cubicBezTo>
                  <a:pt x="7002551" y="569921"/>
                  <a:pt x="7028495" y="927986"/>
                  <a:pt x="7028495" y="1292112"/>
                </a:cubicBezTo>
                <a:cubicBezTo>
                  <a:pt x="7028495" y="3343346"/>
                  <a:pt x="6205186" y="5202289"/>
                  <a:pt x="4870994" y="6556512"/>
                </a:cubicBezTo>
                <a:lnTo>
                  <a:pt x="4556185" y="6858000"/>
                </a:lnTo>
                <a:lnTo>
                  <a:pt x="0" y="6858000"/>
                </a:lnTo>
                <a:close/>
              </a:path>
            </a:pathLst>
          </a:custGeom>
        </p:spPr>
      </p:pic>
    </p:spTree>
    <p:extLst>
      <p:ext uri="{BB962C8B-B14F-4D97-AF65-F5344CB8AC3E}">
        <p14:creationId xmlns:p14="http://schemas.microsoft.com/office/powerpoint/2010/main" val="216848156"/>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picture containing text, tree, outdoor, water&#10;&#10;Description automatically generated">
            <a:extLst>
              <a:ext uri="{FF2B5EF4-FFF2-40B4-BE49-F238E27FC236}">
                <a16:creationId xmlns:a16="http://schemas.microsoft.com/office/drawing/2014/main" id="{69BAC09C-AF52-7B7B-3572-BE7DDF9BCC31}"/>
              </a:ext>
            </a:extLst>
          </p:cNvPr>
          <p:cNvPicPr>
            <a:picLocks noChangeAspect="1"/>
          </p:cNvPicPr>
          <p:nvPr/>
        </p:nvPicPr>
        <p:blipFill rotWithShape="1">
          <a:blip r:embed="rId2">
            <a:extLst>
              <a:ext uri="{28A0092B-C50C-407E-A947-70E740481C1C}">
                <a14:useLocalDpi xmlns:a14="http://schemas.microsoft.com/office/drawing/2010/main" val="0"/>
              </a:ext>
            </a:extLst>
          </a:blip>
          <a:srcRect l="20967" r="34144"/>
          <a:stretch/>
        </p:blipFill>
        <p:spPr>
          <a:xfrm>
            <a:off x="0" y="0"/>
            <a:ext cx="12191980" cy="6857990"/>
          </a:xfrm>
          <a:prstGeom prst="rect">
            <a:avLst/>
          </a:prstGeom>
        </p:spPr>
      </p:pic>
      <p:sp>
        <p:nvSpPr>
          <p:cNvPr id="10" name="Rectangle 9">
            <a:extLst>
              <a:ext uri="{FF2B5EF4-FFF2-40B4-BE49-F238E27FC236}">
                <a16:creationId xmlns:a16="http://schemas.microsoft.com/office/drawing/2014/main" id="{86C7B4A1-154A-4DF0-AC46-F88D75A2E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21176"/>
            <a:ext cx="7197772" cy="5896743"/>
          </a:xfrm>
          <a:prstGeom prst="rect">
            <a:avLst/>
          </a:prstGeom>
          <a:solidFill>
            <a:schemeClr val="bg1">
              <a:alpha val="90000"/>
            </a:schemeClr>
          </a:solidFill>
          <a:ln w="127000" cap="sq" cmpd="thinThick">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6B9B51D-3E6B-0B8B-E64C-32CA183C17DC}"/>
              </a:ext>
            </a:extLst>
          </p:cNvPr>
          <p:cNvSpPr>
            <a:spLocks noGrp="1"/>
          </p:cNvSpPr>
          <p:nvPr>
            <p:ph idx="1"/>
          </p:nvPr>
        </p:nvSpPr>
        <p:spPr>
          <a:xfrm>
            <a:off x="594109" y="2121763"/>
            <a:ext cx="6620505" cy="3773010"/>
          </a:xfrm>
        </p:spPr>
        <p:txBody>
          <a:bodyPr>
            <a:normAutofit/>
          </a:bodyPr>
          <a:lstStyle/>
          <a:p>
            <a:r>
              <a:rPr lang="en-US" sz="1500" b="0" i="0">
                <a:effectLst/>
                <a:latin typeface="Arial Rounded MT Bold" panose="020F0704030504030204" pitchFamily="34" charset="0"/>
              </a:rPr>
              <a:t>10 days Bosnia tour first brings you the story of the Sarajevo Siege. You will have amazing opportunity to Explore the Olimpic mountain Trebevic by quad and enjoy one of the best views of the city of Sarajevo and the nearby mountain peaks. East Bosnia – West Serbia gives you a ride down green Drina River and a historic train ride journey. Socialist Rhapsody will give you valuable information about the history, culture and life within the Socialist system. Take a step back in time with us and you will be amazed by what you will discover. You willl have opportunity to explore the historic towns of Konjic, Pocitelj, and Blagaj; admire natural wonders Jablanicko Lake, Neretva river canyon and Kravice Waterfall and visit the UNESCO-listed town of Mostar on a guided walking tour. Also, in the cities through which Neretva river flows you will be able to meet culture, history and tradition of the entire area and be amazed with its beauty as well as Herzegovinian cities.</a:t>
            </a:r>
          </a:p>
          <a:p>
            <a:endParaRPr lang="en-US" sz="1500">
              <a:latin typeface="Arial Rounded MT Bold" panose="020F0704030504030204" pitchFamily="34" charset="0"/>
            </a:endParaRPr>
          </a:p>
        </p:txBody>
      </p:sp>
    </p:spTree>
    <p:extLst>
      <p:ext uri="{BB962C8B-B14F-4D97-AF65-F5344CB8AC3E}">
        <p14:creationId xmlns:p14="http://schemas.microsoft.com/office/powerpoint/2010/main" val="920911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Picture 10" descr="A picture containing building, outdoor, sky, church&#10;&#10;Description automatically generated">
            <a:extLst>
              <a:ext uri="{FF2B5EF4-FFF2-40B4-BE49-F238E27FC236}">
                <a16:creationId xmlns:a16="http://schemas.microsoft.com/office/drawing/2014/main" id="{A35A0B79-AEEC-7CAD-ACEA-65DA92DCD670}"/>
              </a:ext>
            </a:extLst>
          </p:cNvPr>
          <p:cNvPicPr>
            <a:picLocks noChangeAspect="1"/>
          </p:cNvPicPr>
          <p:nvPr/>
        </p:nvPicPr>
        <p:blipFill rotWithShape="1">
          <a:blip r:embed="rId2">
            <a:extLst>
              <a:ext uri="{28A0092B-C50C-407E-A947-70E740481C1C}">
                <a14:useLocalDpi xmlns:a14="http://schemas.microsoft.com/office/drawing/2010/main" val="0"/>
              </a:ext>
            </a:extLst>
          </a:blip>
          <a:srcRect r="1" b="2008"/>
          <a:stretch/>
        </p:blipFill>
        <p:spPr>
          <a:xfrm>
            <a:off x="6176433" y="10"/>
            <a:ext cx="6015567" cy="3920034"/>
          </a:xfrm>
          <a:custGeom>
            <a:avLst/>
            <a:gdLst/>
            <a:ahLst/>
            <a:cxnLst/>
            <a:rect l="l" t="t" r="r" b="b"/>
            <a:pathLst>
              <a:path w="6015567" h="3920044">
                <a:moveTo>
                  <a:pt x="0" y="0"/>
                </a:moveTo>
                <a:lnTo>
                  <a:pt x="6015567" y="0"/>
                </a:lnTo>
                <a:lnTo>
                  <a:pt x="6015567" y="3920044"/>
                </a:lnTo>
                <a:lnTo>
                  <a:pt x="2469659" y="3920044"/>
                </a:lnTo>
                <a:lnTo>
                  <a:pt x="2469659" y="3103224"/>
                </a:lnTo>
                <a:lnTo>
                  <a:pt x="0" y="3103224"/>
                </a:lnTo>
                <a:close/>
              </a:path>
            </a:pathLst>
          </a:custGeom>
        </p:spPr>
      </p:pic>
      <p:pic>
        <p:nvPicPr>
          <p:cNvPr id="5" name="Content Placeholder 4" descr="A picture containing building, outdoor, resort&#10;&#10;Description automatically generated">
            <a:extLst>
              <a:ext uri="{FF2B5EF4-FFF2-40B4-BE49-F238E27FC236}">
                <a16:creationId xmlns:a16="http://schemas.microsoft.com/office/drawing/2014/main" id="{4C9797E5-1C3D-4BFE-63A5-1CF409D45148}"/>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rcRect l="23259" r="5413" b="-2"/>
          <a:stretch/>
        </p:blipFill>
        <p:spPr>
          <a:xfrm>
            <a:off x="20" y="4069976"/>
            <a:ext cx="3535311" cy="2788023"/>
          </a:xfrm>
          <a:prstGeom prst="rect">
            <a:avLst/>
          </a:prstGeom>
        </p:spPr>
      </p:pic>
      <p:pic>
        <p:nvPicPr>
          <p:cNvPr id="9" name="Picture 8" descr="A picture containing outdoor, building, mountain&#10;&#10;Description automatically generated">
            <a:extLst>
              <a:ext uri="{FF2B5EF4-FFF2-40B4-BE49-F238E27FC236}">
                <a16:creationId xmlns:a16="http://schemas.microsoft.com/office/drawing/2014/main" id="{6D557032-3124-5C22-0AA2-F7DB5D7AC321}"/>
              </a:ext>
            </a:extLst>
          </p:cNvPr>
          <p:cNvPicPr>
            <a:picLocks noChangeAspect="1"/>
          </p:cNvPicPr>
          <p:nvPr/>
        </p:nvPicPr>
        <p:blipFill rotWithShape="1">
          <a:blip r:embed="rId4">
            <a:extLst>
              <a:ext uri="{28A0092B-C50C-407E-A947-70E740481C1C}">
                <a14:useLocalDpi xmlns:a14="http://schemas.microsoft.com/office/drawing/2010/main" val="0"/>
              </a:ext>
            </a:extLst>
          </a:blip>
          <a:srcRect l="726" r="6505" b="-1"/>
          <a:stretch/>
        </p:blipFill>
        <p:spPr>
          <a:xfrm>
            <a:off x="3696199" y="3257176"/>
            <a:ext cx="4789093" cy="3600824"/>
          </a:xfrm>
          <a:prstGeom prst="rect">
            <a:avLst/>
          </a:prstGeom>
        </p:spPr>
      </p:pic>
      <p:pic>
        <p:nvPicPr>
          <p:cNvPr id="7" name="Picture 6" descr="A bridge over a river with buildings on either side of it&#10;&#10;Description automatically generated with medium confidence">
            <a:extLst>
              <a:ext uri="{FF2B5EF4-FFF2-40B4-BE49-F238E27FC236}">
                <a16:creationId xmlns:a16="http://schemas.microsoft.com/office/drawing/2014/main" id="{EABC7DB1-A77C-1618-D136-EB5AA104195B}"/>
              </a:ext>
            </a:extLst>
          </p:cNvPr>
          <p:cNvPicPr>
            <a:picLocks noChangeAspect="1"/>
          </p:cNvPicPr>
          <p:nvPr/>
        </p:nvPicPr>
        <p:blipFill rotWithShape="1">
          <a:blip r:embed="rId5">
            <a:extLst>
              <a:ext uri="{28A0092B-C50C-407E-A947-70E740481C1C}">
                <a14:useLocalDpi xmlns:a14="http://schemas.microsoft.com/office/drawing/2010/main" val="0"/>
              </a:ext>
            </a:extLst>
          </a:blip>
          <a:srcRect r="1" b="2008"/>
          <a:stretch/>
        </p:blipFill>
        <p:spPr>
          <a:xfrm>
            <a:off x="1" y="10"/>
            <a:ext cx="6015567" cy="3920034"/>
          </a:xfrm>
          <a:custGeom>
            <a:avLst/>
            <a:gdLst/>
            <a:ahLst/>
            <a:cxnLst/>
            <a:rect l="l" t="t" r="r" b="b"/>
            <a:pathLst>
              <a:path w="6015567" h="3920044">
                <a:moveTo>
                  <a:pt x="0" y="0"/>
                </a:moveTo>
                <a:lnTo>
                  <a:pt x="6015567" y="0"/>
                </a:lnTo>
                <a:lnTo>
                  <a:pt x="6015567" y="3103224"/>
                </a:lnTo>
                <a:lnTo>
                  <a:pt x="3545908" y="3103224"/>
                </a:lnTo>
                <a:lnTo>
                  <a:pt x="3545908" y="3920044"/>
                </a:lnTo>
                <a:lnTo>
                  <a:pt x="0" y="3920044"/>
                </a:lnTo>
                <a:close/>
              </a:path>
            </a:pathLst>
          </a:custGeom>
        </p:spPr>
      </p:pic>
      <p:pic>
        <p:nvPicPr>
          <p:cNvPr id="13" name="Picture 12" descr="A picture containing outdoor, sky, building, house&#10;&#10;Description automatically generated">
            <a:extLst>
              <a:ext uri="{FF2B5EF4-FFF2-40B4-BE49-F238E27FC236}">
                <a16:creationId xmlns:a16="http://schemas.microsoft.com/office/drawing/2014/main" id="{4DC43F3A-118C-A57E-DE26-256545A6DDFE}"/>
              </a:ext>
            </a:extLst>
          </p:cNvPr>
          <p:cNvPicPr>
            <a:picLocks noChangeAspect="1"/>
          </p:cNvPicPr>
          <p:nvPr/>
        </p:nvPicPr>
        <p:blipFill rotWithShape="1">
          <a:blip r:embed="rId6">
            <a:extLst>
              <a:ext uri="{28A0092B-C50C-407E-A947-70E740481C1C}">
                <a14:useLocalDpi xmlns:a14="http://schemas.microsoft.com/office/drawing/2010/main" val="0"/>
              </a:ext>
            </a:extLst>
          </a:blip>
          <a:srcRect r="15106"/>
          <a:stretch/>
        </p:blipFill>
        <p:spPr>
          <a:xfrm>
            <a:off x="8646161" y="4069976"/>
            <a:ext cx="3545840" cy="2788024"/>
          </a:xfrm>
          <a:prstGeom prst="rect">
            <a:avLst/>
          </a:prstGeom>
        </p:spPr>
      </p:pic>
    </p:spTree>
    <p:extLst>
      <p:ext uri="{BB962C8B-B14F-4D97-AF65-F5344CB8AC3E}">
        <p14:creationId xmlns:p14="http://schemas.microsoft.com/office/powerpoint/2010/main" val="24235978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6" descr="Trebević - Destination Sarajevo">
            <a:extLst>
              <a:ext uri="{FF2B5EF4-FFF2-40B4-BE49-F238E27FC236}">
                <a16:creationId xmlns:a16="http://schemas.microsoft.com/office/drawing/2014/main" id="{BF5905C3-AC42-6358-93F3-2136D2D4781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2273" r="3929" b="-2"/>
          <a:stretch/>
        </p:blipFill>
        <p:spPr bwMode="auto">
          <a:xfrm>
            <a:off x="7794519" y="3506112"/>
            <a:ext cx="4397481" cy="3351888"/>
          </a:xfrm>
          <a:custGeom>
            <a:avLst/>
            <a:gdLst/>
            <a:ahLst/>
            <a:cxnLst/>
            <a:rect l="l" t="t" r="r" b="b"/>
            <a:pathLst>
              <a:path w="4397481" h="3351888">
                <a:moveTo>
                  <a:pt x="0" y="0"/>
                </a:moveTo>
                <a:lnTo>
                  <a:pt x="4397481" y="0"/>
                </a:lnTo>
                <a:lnTo>
                  <a:pt x="4397481" y="3351888"/>
                </a:lnTo>
                <a:lnTo>
                  <a:pt x="1552363" y="3351888"/>
                </a:lnTo>
                <a:close/>
              </a:path>
            </a:pathLst>
          </a:custGeom>
          <a:noFill/>
          <a:extLst>
            <a:ext uri="{909E8E84-426E-40DD-AFC4-6F175D3DCCD1}">
              <a14:hiddenFill xmlns:a14="http://schemas.microsoft.com/office/drawing/2010/main">
                <a:solidFill>
                  <a:srgbClr val="FFFFFF"/>
                </a:solidFill>
              </a14:hiddenFill>
            </a:ext>
          </a:extLst>
        </p:spPr>
      </p:pic>
      <p:pic>
        <p:nvPicPr>
          <p:cNvPr id="4098" name="Picture 2" descr="Sve popularnije off-road vožnje kao zadovoljstvo kojim se šteti okolišu i  krši zakon">
            <a:extLst>
              <a:ext uri="{FF2B5EF4-FFF2-40B4-BE49-F238E27FC236}">
                <a16:creationId xmlns:a16="http://schemas.microsoft.com/office/drawing/2014/main" id="{DE923FE1-CF67-ED7F-36BD-77AD083A17B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929" r="6039"/>
          <a:stretch/>
        </p:blipFill>
        <p:spPr bwMode="auto">
          <a:xfrm>
            <a:off x="20" y="10"/>
            <a:ext cx="9154673" cy="6863475"/>
          </a:xfrm>
          <a:custGeom>
            <a:avLst/>
            <a:gdLst/>
            <a:ahLst/>
            <a:cxnLst/>
            <a:rect l="l" t="t" r="r" b="b"/>
            <a:pathLst>
              <a:path w="9154693" h="6863485">
                <a:moveTo>
                  <a:pt x="0" y="0"/>
                </a:moveTo>
                <a:lnTo>
                  <a:pt x="5976000" y="0"/>
                </a:lnTo>
                <a:lnTo>
                  <a:pt x="9154693" y="6863485"/>
                </a:lnTo>
                <a:lnTo>
                  <a:pt x="0" y="6863485"/>
                </a:lnTo>
                <a:lnTo>
                  <a:pt x="0" y="0"/>
                </a:lnTo>
                <a:close/>
              </a:path>
            </a:pathLst>
          </a:custGeom>
          <a:noFill/>
          <a:extLst>
            <a:ext uri="{909E8E84-426E-40DD-AFC4-6F175D3DCCD1}">
              <a14:hiddenFill xmlns:a14="http://schemas.microsoft.com/office/drawing/2010/main">
                <a:solidFill>
                  <a:srgbClr val="FFFFFF"/>
                </a:solidFill>
              </a14:hiddenFill>
            </a:ext>
          </a:extLst>
        </p:spPr>
      </p:pic>
      <p:pic>
        <p:nvPicPr>
          <p:cNvPr id="10" name="Picture 4" descr="First Bosnian Safari: Driving quads through natural beauties of Bosnia and  Herzegovina – visitbih.ba">
            <a:extLst>
              <a:ext uri="{FF2B5EF4-FFF2-40B4-BE49-F238E27FC236}">
                <a16:creationId xmlns:a16="http://schemas.microsoft.com/office/drawing/2014/main" id="{C5F9B116-DE42-3D73-126D-4C6343886B12}"/>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6774" r="3" b="3"/>
          <a:stretch/>
        </p:blipFill>
        <p:spPr bwMode="auto">
          <a:xfrm>
            <a:off x="6168189" y="10"/>
            <a:ext cx="6023811" cy="3346394"/>
          </a:xfrm>
          <a:custGeom>
            <a:avLst/>
            <a:gdLst/>
            <a:ahLst/>
            <a:cxnLst/>
            <a:rect l="l" t="t" r="r" b="b"/>
            <a:pathLst>
              <a:path w="6023811" h="3346404">
                <a:moveTo>
                  <a:pt x="0" y="0"/>
                </a:moveTo>
                <a:lnTo>
                  <a:pt x="6023811" y="0"/>
                </a:lnTo>
                <a:lnTo>
                  <a:pt x="6023811" y="3346404"/>
                </a:lnTo>
                <a:lnTo>
                  <a:pt x="1549824" y="3346404"/>
                </a:ln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2249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66" name="Rectangle 2065">
            <a:extLst>
              <a:ext uri="{FF2B5EF4-FFF2-40B4-BE49-F238E27FC236}">
                <a16:creationId xmlns:a16="http://schemas.microsoft.com/office/drawing/2014/main" id="{01D0AF59-99C3-4251-AB9A-C966C6AD44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8" name="Rectangle 2067">
            <a:extLst>
              <a:ext uri="{FF2B5EF4-FFF2-40B4-BE49-F238E27FC236}">
                <a16:creationId xmlns:a16="http://schemas.microsoft.com/office/drawing/2014/main" id="{1855405F-37A2-4869-9154-F8BE3BECE6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SerbianAdventures - Višegrad, Andrićgrad, Mokra gora - two days tour">
            <a:extLst>
              <a:ext uri="{FF2B5EF4-FFF2-40B4-BE49-F238E27FC236}">
                <a16:creationId xmlns:a16="http://schemas.microsoft.com/office/drawing/2014/main" id="{78272A26-F98C-C271-4AC7-E683910C9E4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8057" r="20353" b="-1"/>
          <a:stretch/>
        </p:blipFill>
        <p:spPr bwMode="auto">
          <a:xfrm>
            <a:off x="661988" y="642938"/>
            <a:ext cx="2727325" cy="3216275"/>
          </a:xfrm>
          <a:prstGeom prst="rect">
            <a:avLst/>
          </a:prstGeom>
          <a:extLst>
            <a:ext uri="{909E8E84-426E-40DD-AFC4-6F175D3DCCD1}">
              <a14:hiddenFill xmlns:a14="http://schemas.microsoft.com/office/drawing/2010/main">
                <a:solidFill>
                  <a:srgbClr val="FFFFFF"/>
                </a:solidFill>
              </a14:hiddenFill>
            </a:ext>
          </a:extLst>
        </p:spPr>
      </p:pic>
      <p:pic>
        <p:nvPicPr>
          <p:cNvPr id="2050" name="Picture 2" descr="Visegrad, Andricgrad and Drvengrad tour from Sarajevo 2022">
            <a:extLst>
              <a:ext uri="{FF2B5EF4-FFF2-40B4-BE49-F238E27FC236}">
                <a16:creationId xmlns:a16="http://schemas.microsoft.com/office/drawing/2014/main" id="{7C74F63B-833D-4FA0-FE30-D1948E0294B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626" r="1" b="1"/>
          <a:stretch/>
        </p:blipFill>
        <p:spPr bwMode="auto">
          <a:xfrm>
            <a:off x="3463925" y="642938"/>
            <a:ext cx="5664200" cy="3216275"/>
          </a:xfrm>
          <a:prstGeom prst="rect">
            <a:avLst/>
          </a:prstGeom>
          <a:extLst>
            <a:ext uri="{909E8E84-426E-40DD-AFC4-6F175D3DCCD1}">
              <a14:hiddenFill xmlns:a14="http://schemas.microsoft.com/office/drawing/2010/main">
                <a:solidFill>
                  <a:srgbClr val="FFFFFF"/>
                </a:solidFill>
              </a14:hiddenFill>
            </a:ext>
          </a:extLst>
        </p:spPr>
      </p:pic>
      <p:pic>
        <p:nvPicPr>
          <p:cNvPr id="5" name="Content Placeholder 4">
            <a:extLst>
              <a:ext uri="{FF2B5EF4-FFF2-40B4-BE49-F238E27FC236}">
                <a16:creationId xmlns:a16="http://schemas.microsoft.com/office/drawing/2014/main" id="{5EB1C70C-0B78-FCC9-7494-964F794229AB}"/>
              </a:ext>
            </a:extLst>
          </p:cNvPr>
          <p:cNvPicPr>
            <a:picLocks noGrp="1" noChangeAspect="1"/>
          </p:cNvPicPr>
          <p:nvPr>
            <p:ph idx="1"/>
          </p:nvPr>
        </p:nvPicPr>
        <p:blipFill rotWithShape="1">
          <a:blip r:embed="rId4"/>
          <a:srcRect t="2808" r="1" b="20184"/>
          <a:stretch/>
        </p:blipFill>
        <p:spPr>
          <a:xfrm>
            <a:off x="661988" y="3933825"/>
            <a:ext cx="4027488" cy="2279650"/>
          </a:xfrm>
          <a:prstGeom prst="rect">
            <a:avLst/>
          </a:prstGeom>
        </p:spPr>
      </p:pic>
      <p:pic>
        <p:nvPicPr>
          <p:cNvPr id="7" name="Picture 6">
            <a:extLst>
              <a:ext uri="{FF2B5EF4-FFF2-40B4-BE49-F238E27FC236}">
                <a16:creationId xmlns:a16="http://schemas.microsoft.com/office/drawing/2014/main" id="{4CE9EC4B-A706-BCC2-60EF-41CB837AA24C}"/>
              </a:ext>
            </a:extLst>
          </p:cNvPr>
          <p:cNvPicPr>
            <a:picLocks noChangeAspect="1"/>
          </p:cNvPicPr>
          <p:nvPr/>
        </p:nvPicPr>
        <p:blipFill rotWithShape="1">
          <a:blip r:embed="rId5"/>
          <a:srcRect t="17181" r="2" b="27965"/>
          <a:stretch/>
        </p:blipFill>
        <p:spPr>
          <a:xfrm>
            <a:off x="4764088" y="3933825"/>
            <a:ext cx="4364038" cy="2279650"/>
          </a:xfrm>
          <a:prstGeom prst="rect">
            <a:avLst/>
          </a:prstGeom>
        </p:spPr>
      </p:pic>
      <p:pic>
        <p:nvPicPr>
          <p:cNvPr id="2054" name="Picture 6" descr="UŽIVANJE U PLOVIDBI I RIBOLOVU NA JEZERU PERUĆAC | SeeSrpska | VidiSrpsku">
            <a:extLst>
              <a:ext uri="{FF2B5EF4-FFF2-40B4-BE49-F238E27FC236}">
                <a16:creationId xmlns:a16="http://schemas.microsoft.com/office/drawing/2014/main" id="{02E23D15-9FAA-4550-DF50-ACA61DD3329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7759" r="40508" b="-1"/>
          <a:stretch/>
        </p:blipFill>
        <p:spPr bwMode="auto">
          <a:xfrm>
            <a:off x="9202738" y="642938"/>
            <a:ext cx="2327275" cy="2744788"/>
          </a:xfrm>
          <a:prstGeom prst="rect">
            <a:avLst/>
          </a:prstGeom>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93FDCD63-E18B-2FDA-F8D9-25F3DD212571}"/>
              </a:ext>
            </a:extLst>
          </p:cNvPr>
          <p:cNvPicPr>
            <a:picLocks noChangeAspect="1"/>
          </p:cNvPicPr>
          <p:nvPr/>
        </p:nvPicPr>
        <p:blipFill>
          <a:blip r:embed="rId7"/>
          <a:stretch>
            <a:fillRect/>
          </a:stretch>
        </p:blipFill>
        <p:spPr>
          <a:xfrm>
            <a:off x="9202738" y="3462338"/>
            <a:ext cx="2327275" cy="1436688"/>
          </a:xfrm>
          <a:prstGeom prst="rect">
            <a:avLst/>
          </a:prstGeom>
        </p:spPr>
      </p:pic>
      <p:pic>
        <p:nvPicPr>
          <p:cNvPr id="9" name="Picture 8">
            <a:extLst>
              <a:ext uri="{FF2B5EF4-FFF2-40B4-BE49-F238E27FC236}">
                <a16:creationId xmlns:a16="http://schemas.microsoft.com/office/drawing/2014/main" id="{09F2EB7C-6946-1094-512A-30CA7A3F72B7}"/>
              </a:ext>
            </a:extLst>
          </p:cNvPr>
          <p:cNvPicPr>
            <a:picLocks noChangeAspect="1"/>
          </p:cNvPicPr>
          <p:nvPr/>
        </p:nvPicPr>
        <p:blipFill>
          <a:blip r:embed="rId8"/>
          <a:stretch>
            <a:fillRect/>
          </a:stretch>
        </p:blipFill>
        <p:spPr>
          <a:xfrm>
            <a:off x="9202738" y="4972050"/>
            <a:ext cx="2327275" cy="1241425"/>
          </a:xfrm>
          <a:prstGeom prst="rect">
            <a:avLst/>
          </a:prstGeom>
        </p:spPr>
      </p:pic>
    </p:spTree>
    <p:extLst>
      <p:ext uri="{BB962C8B-B14F-4D97-AF65-F5344CB8AC3E}">
        <p14:creationId xmlns:p14="http://schemas.microsoft.com/office/powerpoint/2010/main" val="20197114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8561D4-AE9F-CFA4-24A1-9142D8367CB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2A8BD5EA-8FD1-BBBF-D133-91C5DFE8E5B0}"/>
              </a:ext>
            </a:extLst>
          </p:cNvPr>
          <p:cNvPicPr>
            <a:picLocks noGrp="1" noChangeAspect="1"/>
          </p:cNvPicPr>
          <p:nvPr>
            <p:ph idx="1"/>
          </p:nvPr>
        </p:nvPicPr>
        <p:blipFill>
          <a:blip r:embed="rId3"/>
          <a:stretch>
            <a:fillRect/>
          </a:stretch>
        </p:blipFill>
        <p:spPr>
          <a:xfrm>
            <a:off x="116535" y="178411"/>
            <a:ext cx="11958929" cy="3521392"/>
          </a:xfrm>
        </p:spPr>
      </p:pic>
      <p:pic>
        <p:nvPicPr>
          <p:cNvPr id="7" name="Picture 6">
            <a:extLst>
              <a:ext uri="{FF2B5EF4-FFF2-40B4-BE49-F238E27FC236}">
                <a16:creationId xmlns:a16="http://schemas.microsoft.com/office/drawing/2014/main" id="{61A17047-E811-9723-7DCF-0048A7D6E060}"/>
              </a:ext>
            </a:extLst>
          </p:cNvPr>
          <p:cNvPicPr>
            <a:picLocks noChangeAspect="1"/>
          </p:cNvPicPr>
          <p:nvPr/>
        </p:nvPicPr>
        <p:blipFill>
          <a:blip r:embed="rId4"/>
          <a:stretch>
            <a:fillRect/>
          </a:stretch>
        </p:blipFill>
        <p:spPr>
          <a:xfrm>
            <a:off x="116535" y="3744753"/>
            <a:ext cx="4068982" cy="2972568"/>
          </a:xfrm>
          <a:prstGeom prst="rect">
            <a:avLst/>
          </a:prstGeom>
        </p:spPr>
      </p:pic>
      <p:pic>
        <p:nvPicPr>
          <p:cNvPr id="9" name="Picture 8">
            <a:extLst>
              <a:ext uri="{FF2B5EF4-FFF2-40B4-BE49-F238E27FC236}">
                <a16:creationId xmlns:a16="http://schemas.microsoft.com/office/drawing/2014/main" id="{C5AFE873-BC10-C1C3-8F86-0095A7061349}"/>
              </a:ext>
            </a:extLst>
          </p:cNvPr>
          <p:cNvPicPr>
            <a:picLocks noChangeAspect="1"/>
          </p:cNvPicPr>
          <p:nvPr/>
        </p:nvPicPr>
        <p:blipFill>
          <a:blip r:embed="rId5"/>
          <a:stretch>
            <a:fillRect/>
          </a:stretch>
        </p:blipFill>
        <p:spPr>
          <a:xfrm>
            <a:off x="4306530" y="3752214"/>
            <a:ext cx="4320061" cy="2979173"/>
          </a:xfrm>
          <a:prstGeom prst="rect">
            <a:avLst/>
          </a:prstGeom>
        </p:spPr>
      </p:pic>
      <p:pic>
        <p:nvPicPr>
          <p:cNvPr id="11" name="Picture 10">
            <a:extLst>
              <a:ext uri="{FF2B5EF4-FFF2-40B4-BE49-F238E27FC236}">
                <a16:creationId xmlns:a16="http://schemas.microsoft.com/office/drawing/2014/main" id="{80297ECA-402A-374A-E31B-8436B09C2314}"/>
              </a:ext>
            </a:extLst>
          </p:cNvPr>
          <p:cNvPicPr>
            <a:picLocks noChangeAspect="1"/>
          </p:cNvPicPr>
          <p:nvPr/>
        </p:nvPicPr>
        <p:blipFill>
          <a:blip r:embed="rId6"/>
          <a:stretch>
            <a:fillRect/>
          </a:stretch>
        </p:blipFill>
        <p:spPr>
          <a:xfrm>
            <a:off x="8766811" y="3738147"/>
            <a:ext cx="3308654" cy="2979173"/>
          </a:xfrm>
          <a:prstGeom prst="rect">
            <a:avLst/>
          </a:prstGeom>
        </p:spPr>
      </p:pic>
    </p:spTree>
    <p:extLst>
      <p:ext uri="{BB962C8B-B14F-4D97-AF65-F5344CB8AC3E}">
        <p14:creationId xmlns:p14="http://schemas.microsoft.com/office/powerpoint/2010/main" val="1388202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3DBE1-ABDE-B605-B54E-D8806D90A600}"/>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CA94CCBE-500D-4738-7A2D-2A38898F9346}"/>
              </a:ext>
            </a:extLst>
          </p:cNvPr>
          <p:cNvPicPr>
            <a:picLocks noGrp="1" noChangeAspect="1"/>
          </p:cNvPicPr>
          <p:nvPr>
            <p:ph idx="1"/>
          </p:nvPr>
        </p:nvPicPr>
        <p:blipFill>
          <a:blip r:embed="rId2"/>
          <a:stretch>
            <a:fillRect/>
          </a:stretch>
        </p:blipFill>
        <p:spPr>
          <a:xfrm>
            <a:off x="-1" y="-1"/>
            <a:ext cx="12136433" cy="3429001"/>
          </a:xfrm>
        </p:spPr>
      </p:pic>
      <p:pic>
        <p:nvPicPr>
          <p:cNvPr id="7" name="Picture 6">
            <a:extLst>
              <a:ext uri="{FF2B5EF4-FFF2-40B4-BE49-F238E27FC236}">
                <a16:creationId xmlns:a16="http://schemas.microsoft.com/office/drawing/2014/main" id="{D126869D-4918-3ED8-6CFD-BF807FD8C2B2}"/>
              </a:ext>
            </a:extLst>
          </p:cNvPr>
          <p:cNvPicPr>
            <a:picLocks noChangeAspect="1"/>
          </p:cNvPicPr>
          <p:nvPr/>
        </p:nvPicPr>
        <p:blipFill>
          <a:blip r:embed="rId3"/>
          <a:stretch>
            <a:fillRect/>
          </a:stretch>
        </p:blipFill>
        <p:spPr>
          <a:xfrm>
            <a:off x="103163" y="3566500"/>
            <a:ext cx="11985674" cy="3193026"/>
          </a:xfrm>
          <a:prstGeom prst="rect">
            <a:avLst/>
          </a:prstGeom>
        </p:spPr>
      </p:pic>
    </p:spTree>
    <p:extLst>
      <p:ext uri="{BB962C8B-B14F-4D97-AF65-F5344CB8AC3E}">
        <p14:creationId xmlns:p14="http://schemas.microsoft.com/office/powerpoint/2010/main" val="24361920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5D839EA7-BF1C-5D48-27A1-9F5D52F2009E}"/>
              </a:ext>
            </a:extLst>
          </p:cNvPr>
          <p:cNvPicPr>
            <a:picLocks noChangeAspect="1"/>
          </p:cNvPicPr>
          <p:nvPr/>
        </p:nvPicPr>
        <p:blipFill rotWithShape="1">
          <a:blip r:embed="rId2"/>
          <a:srcRect t="15878" r="2" b="2092"/>
          <a:stretch/>
        </p:blipFill>
        <p:spPr>
          <a:xfrm>
            <a:off x="20" y="10"/>
            <a:ext cx="6095980" cy="3428990"/>
          </a:xfrm>
          <a:prstGeom prst="rect">
            <a:avLst/>
          </a:prstGeom>
        </p:spPr>
      </p:pic>
      <p:pic>
        <p:nvPicPr>
          <p:cNvPr id="5" name="Content Placeholder 4">
            <a:extLst>
              <a:ext uri="{FF2B5EF4-FFF2-40B4-BE49-F238E27FC236}">
                <a16:creationId xmlns:a16="http://schemas.microsoft.com/office/drawing/2014/main" id="{D5EAD232-AD8A-8FA9-77E9-B31A2F35D888}"/>
              </a:ext>
            </a:extLst>
          </p:cNvPr>
          <p:cNvPicPr>
            <a:picLocks noGrp="1" noChangeAspect="1"/>
          </p:cNvPicPr>
          <p:nvPr>
            <p:ph idx="1"/>
          </p:nvPr>
        </p:nvPicPr>
        <p:blipFill rotWithShape="1">
          <a:blip r:embed="rId3"/>
          <a:srcRect l="15717" r="26505" b="1"/>
          <a:stretch/>
        </p:blipFill>
        <p:spPr>
          <a:xfrm>
            <a:off x="6096000" y="10"/>
            <a:ext cx="6096000" cy="3428990"/>
          </a:xfrm>
          <a:prstGeom prst="rect">
            <a:avLst/>
          </a:prstGeom>
        </p:spPr>
      </p:pic>
      <p:pic>
        <p:nvPicPr>
          <p:cNvPr id="11" name="Picture 10">
            <a:extLst>
              <a:ext uri="{FF2B5EF4-FFF2-40B4-BE49-F238E27FC236}">
                <a16:creationId xmlns:a16="http://schemas.microsoft.com/office/drawing/2014/main" id="{115A1910-FA0F-556B-5096-148A3925CE7A}"/>
              </a:ext>
            </a:extLst>
          </p:cNvPr>
          <p:cNvPicPr>
            <a:picLocks noChangeAspect="1"/>
          </p:cNvPicPr>
          <p:nvPr/>
        </p:nvPicPr>
        <p:blipFill rotWithShape="1">
          <a:blip r:embed="rId4"/>
          <a:srcRect t="7024"/>
          <a:stretch/>
        </p:blipFill>
        <p:spPr>
          <a:xfrm>
            <a:off x="20" y="3429000"/>
            <a:ext cx="6095980" cy="3429000"/>
          </a:xfrm>
          <a:prstGeom prst="rect">
            <a:avLst/>
          </a:prstGeom>
        </p:spPr>
      </p:pic>
      <p:pic>
        <p:nvPicPr>
          <p:cNvPr id="9" name="Picture 8">
            <a:extLst>
              <a:ext uri="{FF2B5EF4-FFF2-40B4-BE49-F238E27FC236}">
                <a16:creationId xmlns:a16="http://schemas.microsoft.com/office/drawing/2014/main" id="{1CCEFD79-C7DC-1407-8DA7-7C53093E07A3}"/>
              </a:ext>
            </a:extLst>
          </p:cNvPr>
          <p:cNvPicPr>
            <a:picLocks noChangeAspect="1"/>
          </p:cNvPicPr>
          <p:nvPr/>
        </p:nvPicPr>
        <p:blipFill rotWithShape="1">
          <a:blip r:embed="rId5"/>
          <a:srcRect l="30542" r="13013"/>
          <a:stretch/>
        </p:blipFill>
        <p:spPr>
          <a:xfrm>
            <a:off x="6096000" y="3429000"/>
            <a:ext cx="6096000" cy="3429000"/>
          </a:xfrm>
          <a:prstGeom prst="rect">
            <a:avLst/>
          </a:prstGeom>
        </p:spPr>
      </p:pic>
      <p:sp>
        <p:nvSpPr>
          <p:cNvPr id="16" name="Rectangle 15">
            <a:extLst>
              <a:ext uri="{FF2B5EF4-FFF2-40B4-BE49-F238E27FC236}">
                <a16:creationId xmlns:a16="http://schemas.microsoft.com/office/drawing/2014/main" id="{B497CCB5-5FC2-473C-AFCC-2430CEF1DF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09915" y="1742916"/>
            <a:ext cx="3372170" cy="337216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ame 17">
            <a:extLst>
              <a:ext uri="{FF2B5EF4-FFF2-40B4-BE49-F238E27FC236}">
                <a16:creationId xmlns:a16="http://schemas.microsoft.com/office/drawing/2014/main" id="{599C8C75-BFDF-44E7-A028-EEB5EDD58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971277" y="1304278"/>
            <a:ext cx="4249446" cy="4249444"/>
          </a:xfrm>
          <a:prstGeom prst="frame">
            <a:avLst>
              <a:gd name="adj1" fmla="val 1195"/>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026" name="Picture 2" descr="Rafting Neretva Konjic/ visit rafting Neretva - Home | Facebook">
            <a:extLst>
              <a:ext uri="{FF2B5EF4-FFF2-40B4-BE49-F238E27FC236}">
                <a16:creationId xmlns:a16="http://schemas.microsoft.com/office/drawing/2014/main" id="{54C65E47-8BBA-E513-2311-C0CA2743016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57932" y="1905773"/>
            <a:ext cx="3010486" cy="3046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1930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362C27-0D95-34EE-4000-8655A0D6995A}"/>
              </a:ext>
            </a:extLst>
          </p:cNvPr>
          <p:cNvSpPr>
            <a:spLocks noGrp="1"/>
          </p:cNvSpPr>
          <p:nvPr>
            <p:ph type="title"/>
          </p:nvPr>
        </p:nvSpPr>
        <p:spPr/>
        <p:txBody>
          <a:bodyPr/>
          <a:lstStyle/>
          <a:p>
            <a:endParaRPr lang="en-US" dirty="0"/>
          </a:p>
        </p:txBody>
      </p:sp>
      <p:pic>
        <p:nvPicPr>
          <p:cNvPr id="3076" name="Picture 4" descr="Clockwise from top: The Pliva Waterfall, Panoramic view of eastern Maršala Tita area from Jajce Fortress, Jajce Fortress and ancient area, Meadow Gate and Omer Bey's native house and the view of Šejh Mustafe area.">
            <a:extLst>
              <a:ext uri="{FF2B5EF4-FFF2-40B4-BE49-F238E27FC236}">
                <a16:creationId xmlns:a16="http://schemas.microsoft.com/office/drawing/2014/main" id="{C0CD4412-E434-F9A0-FD42-61A76A878C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338" y="0"/>
            <a:ext cx="609600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Travnik">
            <a:extLst>
              <a:ext uri="{FF2B5EF4-FFF2-40B4-BE49-F238E27FC236}">
                <a16:creationId xmlns:a16="http://schemas.microsoft.com/office/drawing/2014/main" id="{A4C373F9-8FA9-8C43-B564-0CBE3B1504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1986" y="0"/>
            <a:ext cx="586218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66096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128" name="Picture 8" descr="Park Goranci - Home | Facebook">
            <a:extLst>
              <a:ext uri="{FF2B5EF4-FFF2-40B4-BE49-F238E27FC236}">
                <a16:creationId xmlns:a16="http://schemas.microsoft.com/office/drawing/2014/main" id="{575CADB1-5CFF-DA61-653E-D564F68891B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2597" r="-1" b="21153"/>
          <a:stretch/>
        </p:blipFill>
        <p:spPr bwMode="auto">
          <a:xfrm>
            <a:off x="20" y="10"/>
            <a:ext cx="6095980" cy="342899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Konoba Goranci - netaknuta priroda | Konoba Goranci">
            <a:extLst>
              <a:ext uri="{FF2B5EF4-FFF2-40B4-BE49-F238E27FC236}">
                <a16:creationId xmlns:a16="http://schemas.microsoft.com/office/drawing/2014/main" id="{E6C93D32-1BE2-0F34-E193-F7AC6F5DB7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051" b="4363"/>
          <a:stretch/>
        </p:blipFill>
        <p:spPr bwMode="auto">
          <a:xfrm>
            <a:off x="6096000" y="10"/>
            <a:ext cx="6096000" cy="3428990"/>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Konjički klub Mostar – istinski užitak jahanja u prirodi ~ Goranci online">
            <a:extLst>
              <a:ext uri="{FF2B5EF4-FFF2-40B4-BE49-F238E27FC236}">
                <a16:creationId xmlns:a16="http://schemas.microsoft.com/office/drawing/2014/main" id="{989377B7-C81C-778A-D5E9-388BD70E02E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2808" b="12922"/>
          <a:stretch/>
        </p:blipFill>
        <p:spPr bwMode="auto">
          <a:xfrm>
            <a:off x="20" y="3429000"/>
            <a:ext cx="609598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Restaurant Goranci - Association for the development of Rural Tourism BiH">
            <a:extLst>
              <a:ext uri="{FF2B5EF4-FFF2-40B4-BE49-F238E27FC236}">
                <a16:creationId xmlns:a16="http://schemas.microsoft.com/office/drawing/2014/main" id="{E6CD4CAA-1C15-77A4-5ACE-3330F25FFFCC}"/>
              </a:ext>
            </a:extLst>
          </p:cNvPr>
          <p:cNvPicPr>
            <a:picLocks noGrp="1" noChangeAspect="1" noChangeArrowheads="1"/>
          </p:cNvPicPr>
          <p:nvPr>
            <p:ph idx="1"/>
          </p:nvPr>
        </p:nvPicPr>
        <p:blipFill rotWithShape="1">
          <a:blip r:embed="rId5">
            <a:extLst>
              <a:ext uri="{28A0092B-C50C-407E-A947-70E740481C1C}">
                <a14:useLocalDpi xmlns:a14="http://schemas.microsoft.com/office/drawing/2010/main" val="0"/>
              </a:ext>
            </a:extLst>
          </a:blip>
          <a:srcRect t="15414"/>
          <a:stretch/>
        </p:blipFill>
        <p:spPr bwMode="auto">
          <a:xfrm>
            <a:off x="6096000" y="3429000"/>
            <a:ext cx="6096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5133" name="Rectangle 5132">
            <a:extLst>
              <a:ext uri="{FF2B5EF4-FFF2-40B4-BE49-F238E27FC236}">
                <a16:creationId xmlns:a16="http://schemas.microsoft.com/office/drawing/2014/main" id="{B497CCB5-5FC2-473C-AFCC-2430CEF1DF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09915" y="1742916"/>
            <a:ext cx="3372170" cy="337216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35" name="Frame 5134">
            <a:extLst>
              <a:ext uri="{FF2B5EF4-FFF2-40B4-BE49-F238E27FC236}">
                <a16:creationId xmlns:a16="http://schemas.microsoft.com/office/drawing/2014/main" id="{599C8C75-BFDF-44E7-A028-EEB5EDD58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971277" y="1304278"/>
            <a:ext cx="4249446" cy="4249444"/>
          </a:xfrm>
          <a:prstGeom prst="frame">
            <a:avLst>
              <a:gd name="adj1" fmla="val 1195"/>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12" name="Picture 10" descr="Park Goranci - Home | Facebook">
            <a:extLst>
              <a:ext uri="{FF2B5EF4-FFF2-40B4-BE49-F238E27FC236}">
                <a16:creationId xmlns:a16="http://schemas.microsoft.com/office/drawing/2014/main" id="{8F84F157-57CC-984A-4D43-666393F194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56650" y="1786596"/>
            <a:ext cx="3587261" cy="35872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6085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50" name="Picture 6" descr="Sarajevo, Vrelo Bosne | Sarajevo bosnia, Sarajevo, Bosnia">
            <a:extLst>
              <a:ext uri="{FF2B5EF4-FFF2-40B4-BE49-F238E27FC236}">
                <a16:creationId xmlns:a16="http://schemas.microsoft.com/office/drawing/2014/main" id="{960306DB-C107-0398-214C-6CCA529F9446}"/>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b="15731"/>
          <a:stretch/>
        </p:blipFill>
        <p:spPr bwMode="auto">
          <a:xfrm>
            <a:off x="20" y="10"/>
            <a:ext cx="6095980" cy="342899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THE BOSNIAN PYRAMIDS in Visoko | SARAJEVO TOURS / BOSNIA TOURS">
            <a:extLst>
              <a:ext uri="{FF2B5EF4-FFF2-40B4-BE49-F238E27FC236}">
                <a16:creationId xmlns:a16="http://schemas.microsoft.com/office/drawing/2014/main" id="{1651FD37-8330-EEC8-49A0-2AB614DE8C8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731"/>
          <a:stretch/>
        </p:blipFill>
        <p:spPr bwMode="auto">
          <a:xfrm>
            <a:off x="6096001" y="0"/>
            <a:ext cx="6096000" cy="3428990"/>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Općina Ilidža">
            <a:extLst>
              <a:ext uri="{FF2B5EF4-FFF2-40B4-BE49-F238E27FC236}">
                <a16:creationId xmlns:a16="http://schemas.microsoft.com/office/drawing/2014/main" id="{619605D3-4545-F87A-F41A-B1A55CB5B13F}"/>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1246" b="3848"/>
          <a:stretch/>
        </p:blipFill>
        <p:spPr bwMode="auto">
          <a:xfrm>
            <a:off x="20" y="3429000"/>
            <a:ext cx="609598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Visoko 2022: Best of Visoko, Bosnia and Herzegovina Tourism - Tripadvisor">
            <a:extLst>
              <a:ext uri="{FF2B5EF4-FFF2-40B4-BE49-F238E27FC236}">
                <a16:creationId xmlns:a16="http://schemas.microsoft.com/office/drawing/2014/main" id="{5F9D6376-678F-14BE-AAE1-7637E7E9C0CC}"/>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1509" r="20046" b="-1"/>
          <a:stretch/>
        </p:blipFill>
        <p:spPr bwMode="auto">
          <a:xfrm>
            <a:off x="6096000" y="3429000"/>
            <a:ext cx="6096000" cy="3429000"/>
          </a:xfrm>
          <a:prstGeom prst="rect">
            <a:avLst/>
          </a:prstGeom>
          <a:noFill/>
          <a:extLst>
            <a:ext uri="{909E8E84-426E-40DD-AFC4-6F175D3DCCD1}">
              <a14:hiddenFill xmlns:a14="http://schemas.microsoft.com/office/drawing/2010/main">
                <a:solidFill>
                  <a:srgbClr val="FFFFFF"/>
                </a:solidFill>
              </a14:hiddenFill>
            </a:ext>
          </a:extLst>
        </p:spPr>
      </p:pic>
      <p:sp>
        <p:nvSpPr>
          <p:cNvPr id="6157" name="Rectangle 6156">
            <a:extLst>
              <a:ext uri="{FF2B5EF4-FFF2-40B4-BE49-F238E27FC236}">
                <a16:creationId xmlns:a16="http://schemas.microsoft.com/office/drawing/2014/main" id="{B497CCB5-5FC2-473C-AFCC-2430CEF1DF7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409915" y="1742916"/>
            <a:ext cx="3372170" cy="3372168"/>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9" name="Frame 6158">
            <a:extLst>
              <a:ext uri="{FF2B5EF4-FFF2-40B4-BE49-F238E27FC236}">
                <a16:creationId xmlns:a16="http://schemas.microsoft.com/office/drawing/2014/main" id="{599C8C75-BFDF-44E7-A028-EEB5EDD588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971277" y="1304278"/>
            <a:ext cx="4249446" cy="4249444"/>
          </a:xfrm>
          <a:prstGeom prst="frame">
            <a:avLst>
              <a:gd name="adj1" fmla="val 1195"/>
            </a:avLst>
          </a:prstGeom>
          <a:solidFill>
            <a:srgbClr val="FFFFFF">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6154" name="Picture 10" descr="Vrelo Bosne Sarajevo - A place with a soul!">
            <a:extLst>
              <a:ext uri="{FF2B5EF4-FFF2-40B4-BE49-F238E27FC236}">
                <a16:creationId xmlns:a16="http://schemas.microsoft.com/office/drawing/2014/main" id="{C62B2AD1-8914-79A8-8277-1A9746BD50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10816" y="1824381"/>
            <a:ext cx="4360985" cy="32206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38439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192</Words>
  <Application>Microsoft Office PowerPoint</Application>
  <PresentationFormat>Widescreen</PresentationFormat>
  <Paragraphs>3</Paragraphs>
  <Slides>11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Arial Rounded MT Bold</vt:lpstr>
      <vt:lpstr>Calibri</vt:lpstr>
      <vt:lpstr>Calibri Light</vt:lpstr>
      <vt:lpstr>Office Theme</vt:lpstr>
      <vt:lpstr>10-Day Bosnia and Herzegovina and Olimpic Mountain Trebevic Tour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10-Day Bosnia and Herzegovina and Olimpic Mountain Trebevic Tour</dc:title>
  <dc:creator>vedran kovac</dc:creator>
  <cp:lastModifiedBy>vedran kovac</cp:lastModifiedBy>
  <cp:revision>1</cp:revision>
  <dcterms:created xsi:type="dcterms:W3CDTF">2022-06-08T09:50:16Z</dcterms:created>
  <dcterms:modified xsi:type="dcterms:W3CDTF">2022-06-08T11:29:31Z</dcterms:modified>
</cp:coreProperties>
</file>