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 d="1"/>
        <a:sy n="1" d="1"/>
      </p:scale>
      <p:origin x="0" y="174"/>
    </p:cViewPr>
  </p:notesTextViewPr>
  <p:sorterViewPr>
    <p:cViewPr>
      <p:scale>
        <a:sx n="100" d="100"/>
        <a:sy n="100" d="100"/>
      </p:scale>
      <p:origin x="0" y="0"/>
    </p:cViewPr>
  </p:sorterViewPr>
  <p:notesViewPr>
    <p:cSldViewPr>
      <p:cViewPr>
        <p:scale>
          <a:sx n="125" d="100"/>
          <a:sy n="125" d="100"/>
        </p:scale>
        <p:origin x="-1254" y="234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12FAE1-BA89-4DBB-B867-5FEAE09CE8FC}" type="datetimeFigureOut">
              <a:rPr lang="en-US" smtClean="0"/>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D24D96-6103-4EB5-A5BD-34C6821B43A7}" type="slidenum">
              <a:rPr lang="en-US" smtClean="0"/>
              <a:t>‹#›</a:t>
            </a:fld>
            <a:endParaRPr lang="en-US"/>
          </a:p>
        </p:txBody>
      </p:sp>
    </p:spTree>
    <p:extLst>
      <p:ext uri="{BB962C8B-B14F-4D97-AF65-F5344CB8AC3E}">
        <p14:creationId xmlns:p14="http://schemas.microsoft.com/office/powerpoint/2010/main" val="1445761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GOOD MORNING CLASS</a:t>
            </a:r>
            <a:endParaRPr lang="en-US" dirty="0" smtClean="0"/>
          </a:p>
          <a:p>
            <a:endParaRPr lang="en-US" dirty="0" smtClean="0"/>
          </a:p>
          <a:p>
            <a:r>
              <a:rPr lang="en-US" dirty="0" smtClean="0"/>
              <a:t>TODAY WE WILL</a:t>
            </a:r>
            <a:r>
              <a:rPr lang="en-US" baseline="0" dirty="0" smtClean="0"/>
              <a:t> BE DISCUSSING ABOUT THE  VOCAL MUSIC OF MINDANAO </a:t>
            </a:r>
          </a:p>
          <a:p>
            <a:endParaRPr lang="en-US" dirty="0"/>
          </a:p>
          <a:p>
            <a:r>
              <a:rPr lang="en-US" baseline="0" dirty="0" smtClean="0"/>
              <a:t>AND </a:t>
            </a:r>
          </a:p>
          <a:p>
            <a:endParaRPr lang="en-US" dirty="0"/>
          </a:p>
          <a:p>
            <a:r>
              <a:rPr lang="en-US" baseline="0" dirty="0" smtClean="0"/>
              <a:t>INSTRUMENTAL MUSIC OF MINDANAO </a:t>
            </a:r>
            <a:r>
              <a:rPr lang="en-US" dirty="0" smtClean="0"/>
              <a:t>%%TTS_FEMALE%</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1</a:t>
            </a:fld>
            <a:endParaRPr lang="en-US"/>
          </a:p>
        </p:txBody>
      </p:sp>
    </p:spTree>
    <p:extLst>
      <p:ext uri="{BB962C8B-B14F-4D97-AF65-F5344CB8AC3E}">
        <p14:creationId xmlns:p14="http://schemas.microsoft.com/office/powerpoint/2010/main" val="4268966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MUSIC OF </a:t>
            </a:r>
            <a:r>
              <a:rPr lang="en-US" b="1" dirty="0" smtClean="0"/>
              <a:t>MINDANAO</a:t>
            </a:r>
          </a:p>
          <a:p>
            <a:endParaRPr lang="en-US" b="0" dirty="0" smtClean="0">
              <a:effectLst/>
            </a:endParaRPr>
          </a:p>
          <a:p>
            <a:r>
              <a:rPr lang="en-US" dirty="0"/>
              <a:t>Mindanao is home of the Islamic cultures and anchored its music to its people’s traditions. </a:t>
            </a:r>
            <a:endParaRPr lang="en-US" dirty="0" smtClean="0"/>
          </a:p>
          <a:p>
            <a:endParaRPr lang="en-US" dirty="0"/>
          </a:p>
          <a:p>
            <a:r>
              <a:rPr lang="en-US" dirty="0" smtClean="0"/>
              <a:t>Moreover</a:t>
            </a:r>
            <a:r>
              <a:rPr lang="en-US" dirty="0"/>
              <a:t>, the music of Mindanao does not only consist of Islamic music but also Non Islamic music</a:t>
            </a:r>
            <a:r>
              <a:rPr lang="en-US" dirty="0" smtClean="0"/>
              <a:t>.</a:t>
            </a:r>
          </a:p>
          <a:p>
            <a:r>
              <a:rPr lang="en-US" dirty="0"/>
              <a:t>  </a:t>
            </a:r>
            <a:endParaRPr lang="en-US" b="0" dirty="0" smtClean="0">
              <a:effectLst/>
            </a:endParaRPr>
          </a:p>
          <a:p>
            <a:r>
              <a:rPr lang="en-US" dirty="0"/>
              <a:t>The musical practices of the people in the coastal and lowland areas of Western Mindanao are vital elements in their social life that serve as the main source of their ethnic identities. </a:t>
            </a:r>
            <a:endParaRPr lang="en-US" dirty="0" smtClean="0"/>
          </a:p>
          <a:p>
            <a:endParaRPr lang="en-US" dirty="0"/>
          </a:p>
          <a:p>
            <a:r>
              <a:rPr lang="en-US" dirty="0" smtClean="0"/>
              <a:t>The </a:t>
            </a:r>
            <a:r>
              <a:rPr lang="en-US" dirty="0"/>
              <a:t>musical practices of these indigenous people are a mixture of Western and Nonwestern ideas</a:t>
            </a:r>
            <a:r>
              <a:rPr lang="en-US" dirty="0" smtClean="0"/>
              <a:t>.</a:t>
            </a:r>
          </a:p>
          <a:p>
            <a:endParaRPr lang="en-US" b="0" dirty="0" smtClean="0">
              <a:effectLst/>
            </a:endParaRPr>
          </a:p>
          <a:p>
            <a:r>
              <a:rPr lang="en-US" dirty="0"/>
              <a:t>Mindanao music is mostly composed of musical style called folk style. The folk music of Mindanao includes the ancient Muslim folk songs. </a:t>
            </a:r>
            <a:endParaRPr lang="en-US" dirty="0" smtClean="0"/>
          </a:p>
          <a:p>
            <a:endParaRPr lang="en-US" dirty="0"/>
          </a:p>
          <a:p>
            <a:r>
              <a:rPr lang="en-US" dirty="0" smtClean="0"/>
              <a:t>These </a:t>
            </a:r>
            <a:r>
              <a:rPr lang="en-US" dirty="0"/>
              <a:t>songs are usually accompanied by drums, gongs, or other percussion instruments</a:t>
            </a:r>
            <a:r>
              <a:rPr lang="en-US" dirty="0" smtClean="0"/>
              <a:t>.%%TTS_FEMALE%</a:t>
            </a:r>
            <a:endParaRPr lang="en-US" b="0" dirty="0" smtClean="0">
              <a:effectLst/>
            </a:endParaRPr>
          </a:p>
          <a:p>
            <a:r>
              <a:rPr lang="en-US" dirty="0" smtClean="0"/>
              <a:t/>
            </a:r>
            <a:br>
              <a:rPr lang="en-US" dirty="0" smtClean="0"/>
            </a:b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2</a:t>
            </a:fld>
            <a:endParaRPr lang="en-US"/>
          </a:p>
        </p:txBody>
      </p:sp>
    </p:spTree>
    <p:extLst>
      <p:ext uri="{BB962C8B-B14F-4D97-AF65-F5344CB8AC3E}">
        <p14:creationId xmlns:p14="http://schemas.microsoft.com/office/powerpoint/2010/main" val="321051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Generally, music is evaluated based from the musical elements and styles. The following are some of </a:t>
            </a:r>
            <a:r>
              <a:rPr lang="en-US" sz="1200" b="1" dirty="0" smtClean="0"/>
              <a:t>the basic musical elements: </a:t>
            </a:r>
          </a:p>
          <a:p>
            <a:endParaRPr lang="en-US" sz="1200" dirty="0" smtClean="0"/>
          </a:p>
          <a:p>
            <a:pPr marL="228600" indent="-228600">
              <a:buAutoNum type="arabicPeriod"/>
            </a:pPr>
            <a:r>
              <a:rPr lang="en-US" sz="1200" b="1" dirty="0" smtClean="0"/>
              <a:t>Dynamics</a:t>
            </a:r>
            <a:r>
              <a:rPr lang="en-US" sz="1200" dirty="0" smtClean="0"/>
              <a:t> – musical aspects relating to the relative loudness (or quietness) of music (e.g. pianissimo, piano, mezzo-piano, mezzo-forte, forte and fortissimo) </a:t>
            </a:r>
          </a:p>
          <a:p>
            <a:pPr marL="228600" indent="-228600">
              <a:buAutoNum type="arabicPeriod"/>
            </a:pPr>
            <a:endParaRPr lang="en-US" sz="1200" dirty="0" smtClean="0"/>
          </a:p>
          <a:p>
            <a:r>
              <a:rPr lang="en-US" sz="1200" dirty="0" smtClean="0"/>
              <a:t>2. </a:t>
            </a:r>
            <a:r>
              <a:rPr lang="en-US" sz="1200" b="1" dirty="0" smtClean="0"/>
              <a:t>Rhythm</a:t>
            </a:r>
            <a:r>
              <a:rPr lang="en-US" sz="1200" dirty="0" smtClean="0"/>
              <a:t> – the organization of music in time and is closely related to meter </a:t>
            </a:r>
          </a:p>
          <a:p>
            <a:endParaRPr lang="en-US" sz="1200" dirty="0" smtClean="0"/>
          </a:p>
          <a:p>
            <a:r>
              <a:rPr lang="en-US" sz="1200" dirty="0" smtClean="0"/>
              <a:t>3. </a:t>
            </a:r>
            <a:r>
              <a:rPr lang="en-US" sz="1200" b="1" dirty="0" smtClean="0"/>
              <a:t>Texture</a:t>
            </a:r>
            <a:r>
              <a:rPr lang="en-US" sz="1200" dirty="0" smtClean="0"/>
              <a:t> – the density (thickness or thinness) of layers of sounds, melodies, and rhythms in a piece. Most common types of texture: monophony - a single layer of sound (</a:t>
            </a:r>
            <a:r>
              <a:rPr lang="en-US" sz="1200" dirty="0" err="1" smtClean="0"/>
              <a:t>e.g</a:t>
            </a:r>
            <a:r>
              <a:rPr lang="en-US" sz="1200" dirty="0" smtClean="0"/>
              <a:t> a solo voice); homophony - a melody with an accompaniment (e.g. a lead singer and a band; a singer and a guitar or piano accompaniment); polyphony -  two or more independent voices (</a:t>
            </a:r>
            <a:r>
              <a:rPr lang="en-US" sz="1200" dirty="0" err="1" smtClean="0"/>
              <a:t>e.g</a:t>
            </a:r>
            <a:r>
              <a:rPr lang="en-US" sz="1200" dirty="0" smtClean="0"/>
              <a:t> a round or fugue).</a:t>
            </a:r>
          </a:p>
          <a:p>
            <a:r>
              <a:rPr lang="en-US" sz="1200" dirty="0" smtClean="0"/>
              <a:t> </a:t>
            </a:r>
          </a:p>
          <a:p>
            <a:r>
              <a:rPr lang="en-US" sz="1200" dirty="0" smtClean="0"/>
              <a:t>4. </a:t>
            </a:r>
            <a:r>
              <a:rPr lang="en-US" sz="1200" b="1" dirty="0" smtClean="0"/>
              <a:t>Tempo</a:t>
            </a:r>
            <a:r>
              <a:rPr lang="en-US" sz="1200" dirty="0" smtClean="0"/>
              <a:t> – the speed of music. %%TTS_FEMALE%</a:t>
            </a:r>
          </a:p>
          <a:p>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3</a:t>
            </a:fld>
            <a:endParaRPr lang="en-US"/>
          </a:p>
        </p:txBody>
      </p:sp>
    </p:spTree>
    <p:extLst>
      <p:ext uri="{BB962C8B-B14F-4D97-AF65-F5344CB8AC3E}">
        <p14:creationId xmlns:p14="http://schemas.microsoft.com/office/powerpoint/2010/main" val="1313065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smtClean="0">
                <a:solidFill>
                  <a:schemeClr val="tx1"/>
                </a:solidFill>
                <a:effectLst/>
                <a:latin typeface="+mn-lt"/>
                <a:ea typeface="+mn-ea"/>
                <a:cs typeface="+mn-cs"/>
              </a:rPr>
              <a:t>Vocal Music of Mindanao</a:t>
            </a:r>
          </a:p>
          <a:p>
            <a:pPr rtl="0"/>
            <a:endParaRPr lang="en-US" b="0" dirty="0" smtClean="0">
              <a:effectLst/>
            </a:endParaRPr>
          </a:p>
          <a:p>
            <a:pPr marL="228600" indent="-228600" rtl="0">
              <a:buAutoNum type="arabicPeriod"/>
            </a:pPr>
            <a:r>
              <a:rPr lang="en-US" sz="1200" b="1" i="0" u="none" strike="noStrike" kern="1200" dirty="0" smtClean="0">
                <a:solidFill>
                  <a:schemeClr val="tx1"/>
                </a:solidFill>
                <a:effectLst/>
                <a:latin typeface="+mn-lt"/>
                <a:ea typeface="+mn-ea"/>
                <a:cs typeface="+mn-cs"/>
              </a:rPr>
              <a:t>CHANTS- a lyrical rendition of different improvised text.</a:t>
            </a:r>
          </a:p>
          <a:p>
            <a:pPr marL="228600" indent="-228600" rtl="0">
              <a:buAutoNum type="arabicPeriod"/>
            </a:pPr>
            <a:endParaRPr lang="en-US" b="1" dirty="0"/>
          </a:p>
          <a:p>
            <a:pPr rtl="0"/>
            <a:r>
              <a:rPr lang="en-US" b="1" dirty="0" smtClean="0"/>
              <a:t>These are the examples of  Mindanao chants.</a:t>
            </a:r>
          </a:p>
          <a:p>
            <a:pPr rtl="0"/>
            <a:endParaRPr lang="en-US" b="0" dirty="0" smtClean="0">
              <a:effectLst/>
            </a:endParaRPr>
          </a:p>
          <a:p>
            <a:pPr marL="171450" indent="-171450" rtl="0">
              <a:buFont typeface="Arial" charset="0"/>
              <a:buChar char="•"/>
            </a:pPr>
            <a:r>
              <a:rPr lang="en-US" sz="1200" b="0" i="0" u="none" strike="noStrike" kern="1200" dirty="0" err="1" smtClean="0">
                <a:solidFill>
                  <a:schemeClr val="tx1"/>
                </a:solidFill>
                <a:effectLst/>
                <a:latin typeface="+mn-lt"/>
                <a:ea typeface="+mn-ea"/>
                <a:cs typeface="+mn-cs"/>
              </a:rPr>
              <a:t>Lugu</a:t>
            </a:r>
            <a:r>
              <a:rPr lang="en-US" sz="1200" b="0" i="0" u="none" strike="noStrike" kern="1200" dirty="0" smtClean="0">
                <a:solidFill>
                  <a:schemeClr val="tx1"/>
                </a:solidFill>
                <a:effectLst/>
                <a:latin typeface="+mn-lt"/>
                <a:ea typeface="+mn-ea"/>
                <a:cs typeface="+mn-cs"/>
              </a:rPr>
              <a:t>-chants used in reading their Qur’an and books they use in their Islam religion </a:t>
            </a:r>
            <a:r>
              <a:rPr lang="en-US" sz="1200" b="0" i="0" u="none" strike="noStrike" kern="1200" dirty="0" err="1" smtClean="0">
                <a:solidFill>
                  <a:schemeClr val="tx1"/>
                </a:solidFill>
                <a:effectLst/>
                <a:latin typeface="+mn-lt"/>
                <a:ea typeface="+mn-ea"/>
                <a:cs typeface="+mn-cs"/>
              </a:rPr>
              <a:t>Kalangan</a:t>
            </a:r>
            <a:r>
              <a:rPr lang="en-US" sz="1200" b="0" i="0" u="none" strike="noStrike" kern="1200" dirty="0" smtClean="0">
                <a:solidFill>
                  <a:schemeClr val="tx1"/>
                </a:solidFill>
                <a:effectLst/>
                <a:latin typeface="+mn-lt"/>
                <a:ea typeface="+mn-ea"/>
                <a:cs typeface="+mn-cs"/>
              </a:rPr>
              <a:t>-songs used for serenading loved ones.</a:t>
            </a:r>
          </a:p>
          <a:p>
            <a:pPr marL="171450" indent="-171450" rtl="0">
              <a:buFont typeface="Arial" charset="0"/>
              <a:buChar char="•"/>
            </a:pPr>
            <a:endParaRPr lang="en-US" b="0" dirty="0" smtClean="0">
              <a:effectLst/>
            </a:endParaRPr>
          </a:p>
          <a:p>
            <a:pPr marL="171450" indent="-171450" rtl="0">
              <a:buFont typeface="Arial" charset="0"/>
              <a:buChar char="•"/>
            </a:pPr>
            <a:r>
              <a:rPr lang="en-US" sz="1200" b="0" i="0" u="none" strike="noStrike" kern="1200" dirty="0" smtClean="0">
                <a:solidFill>
                  <a:schemeClr val="tx1"/>
                </a:solidFill>
                <a:effectLst/>
                <a:latin typeface="+mn-lt"/>
                <a:ea typeface="+mn-ea"/>
                <a:cs typeface="+mn-cs"/>
              </a:rPr>
              <a:t>Sail/</a:t>
            </a:r>
            <a:r>
              <a:rPr lang="en-US" sz="1200" b="0" i="0" u="none" strike="noStrike" kern="1200" dirty="0" err="1" smtClean="0">
                <a:solidFill>
                  <a:schemeClr val="tx1"/>
                </a:solidFill>
                <a:effectLst/>
                <a:latin typeface="+mn-lt"/>
                <a:ea typeface="+mn-ea"/>
                <a:cs typeface="+mn-cs"/>
              </a:rPr>
              <a:t>Lunsey</a:t>
            </a:r>
            <a:r>
              <a:rPr lang="en-US" sz="1200" b="0" i="0" u="none" strike="noStrike" kern="1200" dirty="0" smtClean="0">
                <a:solidFill>
                  <a:schemeClr val="tx1"/>
                </a:solidFill>
                <a:effectLst/>
                <a:latin typeface="+mn-lt"/>
                <a:ea typeface="+mn-ea"/>
                <a:cs typeface="+mn-cs"/>
              </a:rPr>
              <a:t>- a chant to be sung by the wife-to-be during the ceremony</a:t>
            </a:r>
          </a:p>
          <a:p>
            <a:pPr marL="171450" indent="-171450" rtl="0">
              <a:buFont typeface="Arial" charset="0"/>
              <a:buChar char="•"/>
            </a:pPr>
            <a:endParaRPr lang="en-US" b="0" dirty="0" smtClean="0">
              <a:effectLst/>
            </a:endParaRPr>
          </a:p>
          <a:p>
            <a:pPr marL="171450" indent="-171450" rtl="0">
              <a:buFont typeface="Arial" charset="0"/>
              <a:buChar char="•"/>
            </a:pPr>
            <a:r>
              <a:rPr lang="en-US" sz="1200" b="0" i="0" u="none" strike="noStrike" kern="1200" dirty="0" err="1" smtClean="0">
                <a:solidFill>
                  <a:schemeClr val="tx1"/>
                </a:solidFill>
                <a:effectLst/>
                <a:latin typeface="+mn-lt"/>
                <a:ea typeface="+mn-ea"/>
                <a:cs typeface="+mn-cs"/>
              </a:rPr>
              <a:t>Dikker</a:t>
            </a:r>
            <a:r>
              <a:rPr lang="en-US" sz="1200" b="0" i="0" u="none" strike="noStrike" kern="1200" dirty="0" smtClean="0">
                <a:solidFill>
                  <a:schemeClr val="tx1"/>
                </a:solidFill>
                <a:effectLst/>
                <a:latin typeface="+mn-lt"/>
                <a:ea typeface="+mn-ea"/>
                <a:cs typeface="+mn-cs"/>
              </a:rPr>
              <a:t>- sacred songs highlighted by quotations from the Qur’an</a:t>
            </a:r>
          </a:p>
          <a:p>
            <a:pPr marL="171450" indent="-171450" rtl="0">
              <a:buFont typeface="Arial" charset="0"/>
              <a:buChar char="•"/>
            </a:pPr>
            <a:endParaRPr lang="en-US" b="0" dirty="0" smtClean="0">
              <a:effectLst/>
            </a:endParaRPr>
          </a:p>
          <a:p>
            <a:pPr marL="171450" indent="-171450" rtl="0">
              <a:buFont typeface="Arial" charset="0"/>
              <a:buChar char="•"/>
            </a:pPr>
            <a:r>
              <a:rPr lang="en-US" sz="1200" b="0" i="0" u="none" strike="noStrike" kern="1200" dirty="0" err="1" smtClean="0">
                <a:solidFill>
                  <a:schemeClr val="tx1"/>
                </a:solidFill>
                <a:effectLst/>
                <a:latin typeface="+mn-lt"/>
                <a:ea typeface="+mn-ea"/>
                <a:cs typeface="+mn-cs"/>
              </a:rPr>
              <a:t>Bayok</a:t>
            </a:r>
            <a:r>
              <a:rPr lang="en-US" sz="1200" b="0" i="0" u="none" strike="noStrike" kern="1200" dirty="0" smtClean="0">
                <a:solidFill>
                  <a:schemeClr val="tx1"/>
                </a:solidFill>
                <a:effectLst/>
                <a:latin typeface="+mn-lt"/>
                <a:ea typeface="+mn-ea"/>
                <a:cs typeface="+mn-cs"/>
              </a:rPr>
              <a:t>- semi-generic term for a lyrical rendition of different improvised text</a:t>
            </a:r>
          </a:p>
          <a:p>
            <a:pPr marL="171450" indent="-171450" rtl="0">
              <a:buFont typeface="Arial" charset="0"/>
              <a:buChar char="•"/>
            </a:pPr>
            <a:endParaRPr lang="en-US" b="0" dirty="0" smtClean="0">
              <a:effectLst/>
            </a:endParaRPr>
          </a:p>
          <a:p>
            <a:pPr rtl="0"/>
            <a:r>
              <a:rPr lang="en-US" sz="1200" b="1" i="0" u="none" strike="noStrike" kern="1200" dirty="0" smtClean="0">
                <a:solidFill>
                  <a:schemeClr val="tx1"/>
                </a:solidFill>
                <a:effectLst/>
                <a:latin typeface="+mn-lt"/>
                <a:ea typeface="+mn-ea"/>
                <a:cs typeface="+mn-cs"/>
              </a:rPr>
              <a:t>2. LULLABY-</a:t>
            </a:r>
            <a:r>
              <a:rPr lang="en-US" sz="1200" b="0" i="0" u="none" strike="noStrike" kern="1200" dirty="0" smtClean="0">
                <a:solidFill>
                  <a:schemeClr val="tx1"/>
                </a:solidFill>
                <a:effectLst/>
                <a:latin typeface="+mn-lt"/>
                <a:ea typeface="+mn-ea"/>
                <a:cs typeface="+mn-cs"/>
              </a:rPr>
              <a:t> a chant- style or chant formula used for rocking a baby to sleep.</a:t>
            </a:r>
          </a:p>
          <a:p>
            <a:pPr rtl="0"/>
            <a:endParaRPr lang="en-US" dirty="0"/>
          </a:p>
          <a:p>
            <a:pPr rtl="0"/>
            <a:r>
              <a:rPr lang="en-US" b="0" dirty="0" smtClean="0">
                <a:effectLst/>
              </a:rPr>
              <a:t>These are the examples of Mindanao Lullaby.</a:t>
            </a:r>
          </a:p>
          <a:p>
            <a:pPr rtl="0"/>
            <a:endParaRPr lang="en-US" b="0" dirty="0" smtClean="0">
              <a:effectLst/>
            </a:endParaRPr>
          </a:p>
          <a:p>
            <a:pPr marL="171450" indent="-171450" rtl="0">
              <a:buFont typeface="Arial" charset="0"/>
              <a:buChar char="•"/>
            </a:pPr>
            <a:r>
              <a:rPr lang="en-US" sz="1200" b="0" i="0" u="none" strike="noStrike" kern="1200" dirty="0" err="1" smtClean="0">
                <a:solidFill>
                  <a:schemeClr val="tx1"/>
                </a:solidFill>
                <a:effectLst/>
                <a:latin typeface="+mn-lt"/>
                <a:ea typeface="+mn-ea"/>
                <a:cs typeface="+mn-cs"/>
              </a:rPr>
              <a:t>Ya-ya</a:t>
            </a:r>
            <a:r>
              <a:rPr lang="en-US" sz="1200" b="0" i="0" u="none" strike="noStrike" kern="1200" dirty="0" smtClean="0">
                <a:solidFill>
                  <a:schemeClr val="tx1"/>
                </a:solidFill>
                <a:effectLst/>
                <a:latin typeface="+mn-lt"/>
                <a:ea typeface="+mn-ea"/>
                <a:cs typeface="+mn-cs"/>
              </a:rPr>
              <a:t>- song of the </a:t>
            </a:r>
            <a:r>
              <a:rPr lang="en-US" sz="1200" b="0" i="0" u="none" strike="noStrike" kern="1200" dirty="0" err="1" smtClean="0">
                <a:solidFill>
                  <a:schemeClr val="tx1"/>
                </a:solidFill>
                <a:effectLst/>
                <a:latin typeface="+mn-lt"/>
                <a:ea typeface="+mn-ea"/>
                <a:cs typeface="+mn-cs"/>
              </a:rPr>
              <a:t>Yakans</a:t>
            </a:r>
            <a:r>
              <a:rPr lang="en-US" sz="1200" b="0" i="0" u="none" strike="noStrike" kern="1200" dirty="0" smtClean="0">
                <a:solidFill>
                  <a:schemeClr val="tx1"/>
                </a:solidFill>
                <a:effectLst/>
                <a:latin typeface="+mn-lt"/>
                <a:ea typeface="+mn-ea"/>
                <a:cs typeface="+mn-cs"/>
              </a:rPr>
              <a:t> to put the baby to sleep</a:t>
            </a:r>
          </a:p>
          <a:p>
            <a:pPr marL="171450" indent="-171450" rtl="0">
              <a:buFont typeface="Arial" charset="0"/>
              <a:buChar char="•"/>
            </a:pPr>
            <a:endParaRPr lang="en-US" b="0" dirty="0" smtClean="0">
              <a:effectLst/>
            </a:endParaRPr>
          </a:p>
          <a:p>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Bayok</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maranao</a:t>
            </a:r>
            <a:r>
              <a:rPr lang="en-US" sz="1200" b="0" i="0" u="none" strike="noStrike" kern="1200" dirty="0" smtClean="0">
                <a:solidFill>
                  <a:schemeClr val="tx1"/>
                </a:solidFill>
                <a:effectLst/>
                <a:latin typeface="+mn-lt"/>
                <a:ea typeface="+mn-ea"/>
                <a:cs typeface="+mn-cs"/>
              </a:rPr>
              <a:t> term for lullaby%%TTS_FEMALE%  </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4</a:t>
            </a:fld>
            <a:endParaRPr lang="en-US"/>
          </a:p>
        </p:txBody>
      </p:sp>
    </p:spTree>
    <p:extLst>
      <p:ext uri="{BB962C8B-B14F-4D97-AF65-F5344CB8AC3E}">
        <p14:creationId xmlns:p14="http://schemas.microsoft.com/office/powerpoint/2010/main" val="2167341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dirty="0" smtClean="0"/>
              <a:t>THESE ARE THE TYPES OF INSTRUMENTAL MUSIC OF MINDANAO</a:t>
            </a:r>
          </a:p>
          <a:p>
            <a:pPr rtl="0"/>
            <a:endParaRPr lang="en-US" dirty="0"/>
          </a:p>
          <a:p>
            <a:pPr rtl="0"/>
            <a:r>
              <a:rPr lang="en-US" dirty="0" smtClean="0"/>
              <a:t>KULINTANG ENSEMBLE, BAMBOO ENSEMBLE, AND SOLO INTRUMENTS.</a:t>
            </a:r>
          </a:p>
          <a:p>
            <a:pPr rtl="0"/>
            <a:endParaRPr lang="en-US" dirty="0"/>
          </a:p>
          <a:p>
            <a:pPr rtl="0"/>
            <a:r>
              <a:rPr lang="en-US" dirty="0" smtClean="0"/>
              <a:t>FIRST WE WILL BE DISCUSSING THE KULINTANG ENSEMBLE.</a:t>
            </a:r>
          </a:p>
          <a:p>
            <a:pPr rtl="0"/>
            <a:endParaRPr lang="en-US" dirty="0"/>
          </a:p>
          <a:p>
            <a:pPr rtl="0"/>
            <a:r>
              <a:rPr lang="en-US" dirty="0" smtClean="0"/>
              <a:t>KULINTANG ENSEMBLE – GONG –BASED ENSEMBLE USED BY THE MAGUINDANAO AND MARANAO OF WESTERN MINDANAO, TAUSUG, YAKANS AND THE SAMA-BAJAO OF THE SULU ARCHIPELAGO.</a:t>
            </a:r>
          </a:p>
          <a:p>
            <a:pPr rtl="0"/>
            <a:endParaRPr lang="en-US" dirty="0"/>
          </a:p>
          <a:p>
            <a:pPr rtl="0"/>
            <a:r>
              <a:rPr lang="en-US" dirty="0" smtClean="0"/>
              <a:t>EXAMPLES OF KULINTANG ENSEMBLE</a:t>
            </a:r>
          </a:p>
          <a:p>
            <a:pPr rtl="0"/>
            <a:endParaRPr lang="en-US" dirty="0"/>
          </a:p>
          <a:p>
            <a:pPr rtl="0"/>
            <a:r>
              <a:rPr lang="en-US" dirty="0" smtClean="0"/>
              <a:t>KULINTANGAN/KWINTANGAN – GONGS IN A ROW</a:t>
            </a:r>
          </a:p>
          <a:p>
            <a:pPr rtl="0"/>
            <a:endParaRPr lang="en-US" dirty="0"/>
          </a:p>
          <a:p>
            <a:pPr rtl="0"/>
            <a:r>
              <a:rPr lang="en-US" dirty="0" smtClean="0"/>
              <a:t>TAHUNGGO, AGUNG, SALMAGI, OR BLOWON SEMAGI – SUSPENDED GONG ENSEMBLES IN VARIOUS NAMES ACCORDING TO EACH TRIBE. %%TTS_FEMALE%</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5</a:t>
            </a:fld>
            <a:endParaRPr lang="en-US"/>
          </a:p>
        </p:txBody>
      </p:sp>
    </p:spTree>
    <p:extLst>
      <p:ext uri="{BB962C8B-B14F-4D97-AF65-F5344CB8AC3E}">
        <p14:creationId xmlns:p14="http://schemas.microsoft.com/office/powerpoint/2010/main" val="2167341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KULINTANG – IS AN</a:t>
            </a:r>
            <a:r>
              <a:rPr lang="en-US" sz="1200" b="0" i="0" u="none" strike="noStrike" kern="1200" baseline="0" dirty="0" smtClean="0">
                <a:solidFill>
                  <a:schemeClr val="tx1"/>
                </a:solidFill>
                <a:effectLst/>
                <a:latin typeface="+mn-lt"/>
                <a:ea typeface="+mn-ea"/>
                <a:cs typeface="+mn-cs"/>
              </a:rPr>
              <a:t> IMPORTANT SOCIAL PROPERTY. THIS INSTRUMENT OF THE ENSEMBLE IS HIGHLY VALUED PRICELESS HEIRLOOM THAT CAN COMMAND A HIGH PRICE AS DOWRIES.</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AGUNG – A LARGE DEEP, DEEP RIMMED GONG, VERTICALLY SUSPENDED, HANGED IN WOODEN FRAMES.%%TTS_FEMALE%  </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6</a:t>
            </a:fld>
            <a:endParaRPr lang="en-US"/>
          </a:p>
        </p:txBody>
      </p:sp>
    </p:spTree>
    <p:extLst>
      <p:ext uri="{BB962C8B-B14F-4D97-AF65-F5344CB8AC3E}">
        <p14:creationId xmlns:p14="http://schemas.microsoft.com/office/powerpoint/2010/main" val="2167341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THE</a:t>
            </a:r>
            <a:r>
              <a:rPr lang="en-US" sz="1200" b="0" i="0" u="none" strike="noStrike" kern="1200" baseline="0" dirty="0" smtClean="0">
                <a:solidFill>
                  <a:schemeClr val="tx1"/>
                </a:solidFill>
                <a:effectLst/>
                <a:latin typeface="+mn-lt"/>
                <a:ea typeface="+mn-ea"/>
                <a:cs typeface="+mn-cs"/>
              </a:rPr>
              <a:t> SECOND TYPE OF MUSICAL INSTRUMENT OF MINDANAO  IS THE</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BAMBOO ENSEMBLE – BABOO INSTRUMENTS WERE MADE FOR THE PURPOSE OF ENTERTAINMENT AND PERSONAL EXPRESSION OF THEIR SPIRITUAL FAITH.</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THESE ARE THE EXAMPLES OF BAMBOO ENSEMBLE INTSRUMENTS</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GABBANG – A NATIVE XYLOPHONE IN AN ISTRUMENT BAMBOO KEYBOARD ON TOP, CONTRUCTED OUT  OF WOOD.</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SEROGGAGANDI – A GUITAR-LIKE MADE OF BAMBOO, CUT BEFORE ONE NOD AND AFTER NEXT. TWO CORDS ARE SLIT LOOSE SIDE BY SIDE FROM THE OUTER SKIN FIBERS OF THE BAMBOO ITSELF AND THESE ARE GIVEN TENSION BY MEANS OF BRIDGES.</a:t>
            </a:r>
            <a:r>
              <a:rPr lang="en-US" sz="1200" b="0" i="0" u="none" strike="noStrike" kern="1200" dirty="0" smtClean="0">
                <a:solidFill>
                  <a:schemeClr val="tx1"/>
                </a:solidFill>
                <a:effectLst/>
                <a:latin typeface="+mn-lt"/>
                <a:ea typeface="+mn-ea"/>
                <a:cs typeface="+mn-cs"/>
              </a:rPr>
              <a:t>%%TTS_FEMALE%  </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7</a:t>
            </a:fld>
            <a:endParaRPr lang="en-US"/>
          </a:p>
        </p:txBody>
      </p:sp>
    </p:spTree>
    <p:extLst>
      <p:ext uri="{BB962C8B-B14F-4D97-AF65-F5344CB8AC3E}">
        <p14:creationId xmlns:p14="http://schemas.microsoft.com/office/powerpoint/2010/main" val="2167341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THE LAST MUSICAL INSTRUMENTS OF MINDANAO IS SOLO INSTUMENTS</a:t>
            </a: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FIRST IS THE KUDYAPI</a:t>
            </a: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KUDYAPI IS A STRING INSTRUMENT</a:t>
            </a:r>
            <a:r>
              <a:rPr lang="en-US" sz="1200" b="0" i="0" u="none" strike="noStrike" kern="1200" baseline="0" dirty="0" smtClean="0">
                <a:solidFill>
                  <a:schemeClr val="tx1"/>
                </a:solidFill>
                <a:effectLst/>
                <a:latin typeface="+mn-lt"/>
                <a:ea typeface="+mn-ea"/>
                <a:cs typeface="+mn-cs"/>
              </a:rPr>
              <a:t> MADE OF WOOD WHICH RESEMBLES AN ELONGATED GUITAR USUALLY HAVING 2 STRING.</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SULING- IS MADE MAINLY OF “TAMIANG” BAMBOO, A LONG THIN WALLED BAMBOO TUBE WITH A MOUYHPIECE CIRCLED WITH A THIN BAND MADE OF RATTAN NEAR A SMALL HOLE.</a:t>
            </a:r>
          </a:p>
          <a:p>
            <a:pPr rtl="0"/>
            <a:endParaRPr lang="en-US" sz="1200" b="0" i="0" u="none" strike="noStrike" kern="1200" baseline="0" dirty="0" smtClean="0">
              <a:solidFill>
                <a:schemeClr val="tx1"/>
              </a:solidFill>
              <a:effectLst/>
              <a:latin typeface="+mn-lt"/>
              <a:ea typeface="+mn-ea"/>
              <a:cs typeface="+mn-cs"/>
            </a:endParaRPr>
          </a:p>
          <a:p>
            <a:pPr rtl="0"/>
            <a:r>
              <a:rPr lang="en-US" sz="1200" b="0" i="0" u="none" strike="noStrike" kern="1200" baseline="0" dirty="0" smtClean="0">
                <a:solidFill>
                  <a:schemeClr val="tx1"/>
                </a:solidFill>
                <a:effectLst/>
                <a:latin typeface="+mn-lt"/>
                <a:ea typeface="+mn-ea"/>
                <a:cs typeface="+mn-cs"/>
              </a:rPr>
              <a:t>HOPE YOU UNDERSTAND LEARNED SOMETHING NEW TODAY</a:t>
            </a:r>
            <a:r>
              <a:rPr lang="en-US" sz="1200" b="0" i="0" u="none" strike="noStrike" kern="1200" dirty="0" smtClean="0">
                <a:solidFill>
                  <a:schemeClr val="tx1"/>
                </a:solidFill>
                <a:effectLst/>
                <a:latin typeface="+mn-lt"/>
                <a:ea typeface="+mn-ea"/>
                <a:cs typeface="+mn-cs"/>
              </a:rPr>
              <a:t>%%TTS_FEMALE%  </a:t>
            </a:r>
            <a:endParaRPr lang="en-US" dirty="0"/>
          </a:p>
        </p:txBody>
      </p:sp>
      <p:sp>
        <p:nvSpPr>
          <p:cNvPr id="4" name="Slide Number Placeholder 3"/>
          <p:cNvSpPr>
            <a:spLocks noGrp="1"/>
          </p:cNvSpPr>
          <p:nvPr>
            <p:ph type="sldNum" sz="quarter" idx="10"/>
          </p:nvPr>
        </p:nvSpPr>
        <p:spPr/>
        <p:txBody>
          <a:bodyPr/>
          <a:lstStyle/>
          <a:p>
            <a:fld id="{ADD24D96-6103-4EB5-A5BD-34C6821B43A7}" type="slidenum">
              <a:rPr lang="en-US" smtClean="0"/>
              <a:t>8</a:t>
            </a:fld>
            <a:endParaRPr lang="en-US"/>
          </a:p>
        </p:txBody>
      </p:sp>
    </p:spTree>
    <p:extLst>
      <p:ext uri="{BB962C8B-B14F-4D97-AF65-F5344CB8AC3E}">
        <p14:creationId xmlns:p14="http://schemas.microsoft.com/office/powerpoint/2010/main" val="2167341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0C6D635-C15C-42D1-955F-BA8779E650B1}" type="datetimeFigureOut">
              <a:rPr lang="en-US" smtClean="0"/>
              <a:t>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776158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C6D635-C15C-42D1-955F-BA8779E650B1}" type="datetimeFigureOut">
              <a:rPr lang="en-US" smtClean="0"/>
              <a:t>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4159552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6D635-C15C-42D1-955F-BA8779E650B1}" type="datetimeFigureOut">
              <a:rPr lang="en-US" smtClean="0"/>
              <a:t>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1155322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0C6D635-C15C-42D1-955F-BA8779E650B1}" type="datetimeFigureOut">
              <a:rPr lang="en-US" smtClean="0"/>
              <a:t>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45611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0C6D635-C15C-42D1-955F-BA8779E650B1}" type="datetimeFigureOut">
              <a:rPr lang="en-US" smtClean="0"/>
              <a:t>2/14/2022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3819329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C6D635-C15C-42D1-955F-BA8779E650B1}" type="datetimeFigureOut">
              <a:rPr lang="en-US" smtClean="0"/>
              <a:t>2/14/2022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251037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C6D635-C15C-42D1-955F-BA8779E650B1}" type="datetimeFigureOut">
              <a:rPr lang="en-US" smtClean="0"/>
              <a:t>2/14/2022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236429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6D635-C15C-42D1-955F-BA8779E650B1}" type="datetimeFigureOut">
              <a:rPr lang="en-US" smtClean="0"/>
              <a:t>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3733197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6D635-C15C-42D1-955F-BA8779E650B1}" type="datetimeFigureOut">
              <a:rPr lang="en-US" smtClean="0"/>
              <a:t>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780452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C6D635-C15C-42D1-955F-BA8779E650B1}" type="datetimeFigureOut">
              <a:rPr lang="en-US" smtClean="0"/>
              <a:t>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2257473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C6D635-C15C-42D1-955F-BA8779E650B1}" type="datetimeFigureOut">
              <a:rPr lang="en-US" smtClean="0"/>
              <a:t>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65D1B-F76B-4912-A4CF-FC480940D09E}" type="slidenum">
              <a:rPr lang="en-US" smtClean="0"/>
              <a:t>‹#›</a:t>
            </a:fld>
            <a:endParaRPr lang="en-US"/>
          </a:p>
        </p:txBody>
      </p:sp>
    </p:spTree>
    <p:extLst>
      <p:ext uri="{BB962C8B-B14F-4D97-AF65-F5344CB8AC3E}">
        <p14:creationId xmlns:p14="http://schemas.microsoft.com/office/powerpoint/2010/main" val="1645607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C6D635-C15C-42D1-955F-BA8779E650B1}" type="datetimeFigureOut">
              <a:rPr lang="en-US" smtClean="0"/>
              <a:t>2/14/2022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865D1B-F76B-4912-A4CF-FC480940D09E}" type="slidenum">
              <a:rPr lang="en-US" smtClean="0"/>
              <a:t>‹#›</a:t>
            </a:fld>
            <a:endParaRPr lang="en-US"/>
          </a:p>
        </p:txBody>
      </p:sp>
    </p:spTree>
    <p:extLst>
      <p:ext uri="{BB962C8B-B14F-4D97-AF65-F5344CB8AC3E}">
        <p14:creationId xmlns:p14="http://schemas.microsoft.com/office/powerpoint/2010/main" val="1238558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1219200" y="1674674"/>
            <a:ext cx="6248400" cy="3785652"/>
          </a:xfrm>
          <a:prstGeom prst="rect">
            <a:avLst/>
          </a:prstGeom>
        </p:spPr>
        <p:txBody>
          <a:bodyPr wrap="square">
            <a:spAutoFit/>
          </a:bodyPr>
          <a:lstStyle/>
          <a:p>
            <a:pPr algn="ctr"/>
            <a:r>
              <a:rPr lang="en-US" sz="4000" dirty="0"/>
              <a:t>GRADE 7 - MAPEH (MUSIC)</a:t>
            </a:r>
            <a:endParaRPr lang="en-US" sz="4000" dirty="0"/>
          </a:p>
          <a:p>
            <a:pPr algn="ctr"/>
            <a:r>
              <a:rPr lang="en-US" sz="4000" dirty="0"/>
              <a:t>QUARTER 3 - WEEK 1-2</a:t>
            </a:r>
            <a:endParaRPr lang="en-US" sz="4000" dirty="0"/>
          </a:p>
          <a:p>
            <a:pPr algn="ctr" fontAlgn="base"/>
            <a:r>
              <a:rPr lang="en-US" sz="4000" dirty="0" smtClean="0"/>
              <a:t>* VOCAL </a:t>
            </a:r>
            <a:r>
              <a:rPr lang="en-US" sz="4000" dirty="0"/>
              <a:t>MUSIC </a:t>
            </a:r>
            <a:r>
              <a:rPr lang="en-US" sz="4000" dirty="0" smtClean="0"/>
              <a:t>OF  MINDANAO</a:t>
            </a:r>
            <a:endParaRPr lang="en-US" sz="4000" dirty="0"/>
          </a:p>
          <a:p>
            <a:pPr algn="ctr" fontAlgn="base"/>
            <a:r>
              <a:rPr lang="en-US" sz="4000" dirty="0" smtClean="0"/>
              <a:t>*INSTRUMENTAL </a:t>
            </a:r>
            <a:r>
              <a:rPr lang="en-US" sz="4000" dirty="0"/>
              <a:t>MUSIC OF MINDANAO</a:t>
            </a:r>
          </a:p>
        </p:txBody>
      </p:sp>
    </p:spTree>
    <p:extLst>
      <p:ext uri="{BB962C8B-B14F-4D97-AF65-F5344CB8AC3E}">
        <p14:creationId xmlns:p14="http://schemas.microsoft.com/office/powerpoint/2010/main" val="576990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567017" y="1143000"/>
            <a:ext cx="7772400" cy="5570756"/>
          </a:xfrm>
          <a:prstGeom prst="rect">
            <a:avLst/>
          </a:prstGeom>
        </p:spPr>
        <p:txBody>
          <a:bodyPr wrap="square">
            <a:spAutoFit/>
          </a:bodyPr>
          <a:lstStyle/>
          <a:p>
            <a:r>
              <a:rPr lang="en-US" b="1" dirty="0"/>
              <a:t>MUSIC OF </a:t>
            </a:r>
            <a:r>
              <a:rPr lang="en-US" b="1" dirty="0" smtClean="0"/>
              <a:t>MINDANAO</a:t>
            </a:r>
          </a:p>
          <a:p>
            <a:endParaRPr lang="en-US" dirty="0"/>
          </a:p>
          <a:p>
            <a:pPr algn="just"/>
            <a:r>
              <a:rPr lang="en-US" sz="2000" dirty="0"/>
              <a:t>Mindanao is home of the Islamic cultures and anchored its music to its people’s traditions. Moreover, the music of Mindanao does not only consist of Islamic music but also Non Islamic music. </a:t>
            </a:r>
            <a:endParaRPr lang="en-US" sz="2000" dirty="0" smtClean="0"/>
          </a:p>
          <a:p>
            <a:pPr algn="just"/>
            <a:r>
              <a:rPr lang="en-US" sz="2000" dirty="0"/>
              <a:t> </a:t>
            </a:r>
            <a:endParaRPr lang="en-US" sz="2000" dirty="0"/>
          </a:p>
          <a:p>
            <a:pPr algn="just"/>
            <a:r>
              <a:rPr lang="en-US" sz="2000" dirty="0" smtClean="0"/>
              <a:t>	The </a:t>
            </a:r>
            <a:r>
              <a:rPr lang="en-US" sz="2000" dirty="0"/>
              <a:t>musical practices of the people in the coastal and lowland areas of Western Mindanao are vital elements in their social life that serve as the main source of their ethnic identities. The musical practices of these indigenous people are a mixture of Western and Nonwestern ideas</a:t>
            </a:r>
            <a:r>
              <a:rPr lang="en-US" sz="2000" dirty="0" smtClean="0"/>
              <a:t>.</a:t>
            </a:r>
          </a:p>
          <a:p>
            <a:pPr algn="just"/>
            <a:endParaRPr lang="en-US" sz="2000" dirty="0"/>
          </a:p>
          <a:p>
            <a:pPr algn="just"/>
            <a:r>
              <a:rPr lang="en-US" sz="2000" dirty="0"/>
              <a:t>Mindanao music is mostly composed of musical style called folk style. The folk music of Mindanao includes the ancient Muslim folk songs. These songs are usually accompanied by drums, gongs, or other percussion instruments.</a:t>
            </a:r>
            <a:endParaRPr lang="en-US" sz="2000" dirty="0"/>
          </a:p>
          <a:p>
            <a:pPr algn="just"/>
            <a:r>
              <a:rPr lang="en-US" sz="2000" dirty="0"/>
              <a:t/>
            </a:r>
            <a:br>
              <a:rPr lang="en-US" sz="2000" dirty="0"/>
            </a:br>
            <a:endParaRPr lang="en-US" sz="2000" dirty="0"/>
          </a:p>
        </p:txBody>
      </p:sp>
    </p:spTree>
    <p:extLst>
      <p:ext uri="{BB962C8B-B14F-4D97-AF65-F5344CB8AC3E}">
        <p14:creationId xmlns:p14="http://schemas.microsoft.com/office/powerpoint/2010/main" val="13891786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152400" y="914400"/>
            <a:ext cx="8839199" cy="5632311"/>
          </a:xfrm>
          <a:prstGeom prst="rect">
            <a:avLst/>
          </a:prstGeom>
        </p:spPr>
        <p:txBody>
          <a:bodyPr wrap="square">
            <a:spAutoFit/>
          </a:bodyPr>
          <a:lstStyle/>
          <a:p>
            <a:r>
              <a:rPr lang="en-US" sz="2400" dirty="0"/>
              <a:t>Generally, music is evaluated based from the musical elements and styles. The following are some of </a:t>
            </a:r>
            <a:r>
              <a:rPr lang="en-US" sz="2400" b="1" dirty="0"/>
              <a:t>the basic musical elements: </a:t>
            </a:r>
            <a:endParaRPr lang="en-US" sz="2400" b="1" dirty="0" smtClean="0"/>
          </a:p>
          <a:p>
            <a:endParaRPr lang="en-US" sz="2400" dirty="0"/>
          </a:p>
          <a:p>
            <a:r>
              <a:rPr lang="en-US" sz="2400" dirty="0"/>
              <a:t>1. </a:t>
            </a:r>
            <a:r>
              <a:rPr lang="en-US" sz="2400" b="1" dirty="0"/>
              <a:t>Dynamics</a:t>
            </a:r>
            <a:r>
              <a:rPr lang="en-US" sz="2400" dirty="0"/>
              <a:t> – musical aspects relating to the relative loudness (or quietness) of music (e.g. pianissimo, piano, mezzo-piano, mezzo-forte, forte and fortissimo) </a:t>
            </a:r>
            <a:endParaRPr lang="en-US" sz="2400" dirty="0"/>
          </a:p>
          <a:p>
            <a:r>
              <a:rPr lang="en-US" sz="2400" dirty="0"/>
              <a:t>2. </a:t>
            </a:r>
            <a:r>
              <a:rPr lang="en-US" sz="2400" b="1" dirty="0"/>
              <a:t>Rhythm</a:t>
            </a:r>
            <a:r>
              <a:rPr lang="en-US" sz="2400" dirty="0"/>
              <a:t> – the organization of music in time and is closely related to meter </a:t>
            </a:r>
            <a:endParaRPr lang="en-US" sz="2400" dirty="0"/>
          </a:p>
          <a:p>
            <a:r>
              <a:rPr lang="en-US" sz="2400" dirty="0"/>
              <a:t>3. </a:t>
            </a:r>
            <a:r>
              <a:rPr lang="en-US" sz="2400" b="1" dirty="0"/>
              <a:t>Texture</a:t>
            </a:r>
            <a:r>
              <a:rPr lang="en-US" sz="2400" dirty="0"/>
              <a:t> – the density (thickness or thinness) of layers of sounds, melodies, and rhythms in a piece. Most common types of texture: monophony - a single layer of sound (</a:t>
            </a:r>
            <a:r>
              <a:rPr lang="en-US" sz="2400" dirty="0" err="1"/>
              <a:t>e.g</a:t>
            </a:r>
            <a:r>
              <a:rPr lang="en-US" sz="2400" dirty="0"/>
              <a:t> a solo voice); homophony - a melody with an accompaniment (e.g. a lead singer and a band; a singer and a guitar or piano accompaniment); polyphony -  two or more independent voices (</a:t>
            </a:r>
            <a:r>
              <a:rPr lang="en-US" sz="2400" dirty="0" err="1"/>
              <a:t>e.g</a:t>
            </a:r>
            <a:r>
              <a:rPr lang="en-US" sz="2400" dirty="0"/>
              <a:t> a round or fugue). </a:t>
            </a:r>
            <a:endParaRPr lang="en-US" sz="2400" dirty="0"/>
          </a:p>
          <a:p>
            <a:r>
              <a:rPr lang="en-US" sz="2400" dirty="0"/>
              <a:t>4. </a:t>
            </a:r>
            <a:r>
              <a:rPr lang="en-US" sz="2400" b="1" dirty="0"/>
              <a:t>Tempo</a:t>
            </a:r>
            <a:r>
              <a:rPr lang="en-US" sz="2400" dirty="0"/>
              <a:t> – the speed of music.</a:t>
            </a:r>
            <a:endParaRPr lang="en-US" sz="2400" dirty="0"/>
          </a:p>
        </p:txBody>
      </p:sp>
    </p:spTree>
    <p:extLst>
      <p:ext uri="{BB962C8B-B14F-4D97-AF65-F5344CB8AC3E}">
        <p14:creationId xmlns:p14="http://schemas.microsoft.com/office/powerpoint/2010/main" val="1389178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28600" y="1028343"/>
            <a:ext cx="8763000" cy="5262979"/>
          </a:xfrm>
          <a:prstGeom prst="rect">
            <a:avLst/>
          </a:prstGeom>
        </p:spPr>
        <p:txBody>
          <a:bodyPr wrap="square">
            <a:spAutoFit/>
          </a:bodyPr>
          <a:lstStyle/>
          <a:p>
            <a:r>
              <a:rPr lang="en-US" sz="2400" b="1" dirty="0"/>
              <a:t>Vocal </a:t>
            </a:r>
            <a:r>
              <a:rPr lang="en-US" sz="2400" b="1" dirty="0" smtClean="0"/>
              <a:t>Music</a:t>
            </a:r>
          </a:p>
          <a:p>
            <a:endParaRPr lang="en-US" sz="2400" dirty="0"/>
          </a:p>
          <a:p>
            <a:r>
              <a:rPr lang="en-US" sz="2400" b="1" dirty="0"/>
              <a:t>1. CHANTS- a lyrical rendition of different improvised text.</a:t>
            </a:r>
            <a:endParaRPr lang="en-US" sz="2400" dirty="0"/>
          </a:p>
          <a:p>
            <a:r>
              <a:rPr lang="en-US" sz="2400" dirty="0"/>
              <a:t>* </a:t>
            </a:r>
            <a:r>
              <a:rPr lang="en-US" sz="2400" dirty="0" err="1"/>
              <a:t>Lugu</a:t>
            </a:r>
            <a:r>
              <a:rPr lang="en-US" sz="2400" dirty="0"/>
              <a:t>-chants used in reading their Qur’an and books they use in their Islam religion </a:t>
            </a:r>
            <a:r>
              <a:rPr lang="en-US" sz="2400" dirty="0" err="1"/>
              <a:t>Kalangan</a:t>
            </a:r>
            <a:r>
              <a:rPr lang="en-US" sz="2400" dirty="0"/>
              <a:t>-songs used for serenading loved ones</a:t>
            </a:r>
            <a:endParaRPr lang="en-US" sz="2400" dirty="0"/>
          </a:p>
          <a:p>
            <a:r>
              <a:rPr lang="en-US" sz="2400" dirty="0"/>
              <a:t>* Sail/</a:t>
            </a:r>
            <a:r>
              <a:rPr lang="en-US" sz="2400" dirty="0" err="1"/>
              <a:t>Lunsey</a:t>
            </a:r>
            <a:r>
              <a:rPr lang="en-US" sz="2400" dirty="0"/>
              <a:t>- a chant to be sung by the wife-to-be during the ceremony</a:t>
            </a:r>
            <a:endParaRPr lang="en-US" sz="2400" dirty="0"/>
          </a:p>
          <a:p>
            <a:r>
              <a:rPr lang="en-US" sz="2400" dirty="0"/>
              <a:t>* </a:t>
            </a:r>
            <a:r>
              <a:rPr lang="en-US" sz="2400" dirty="0" err="1"/>
              <a:t>Dikker</a:t>
            </a:r>
            <a:r>
              <a:rPr lang="en-US" sz="2400" dirty="0"/>
              <a:t>- sacred songs highlighted by quotations from the Qur’an</a:t>
            </a:r>
            <a:endParaRPr lang="en-US" sz="2400" dirty="0"/>
          </a:p>
          <a:p>
            <a:r>
              <a:rPr lang="en-US" sz="2400" dirty="0"/>
              <a:t>* </a:t>
            </a:r>
            <a:r>
              <a:rPr lang="en-US" sz="2400" dirty="0" err="1"/>
              <a:t>Bayok</a:t>
            </a:r>
            <a:r>
              <a:rPr lang="en-US" sz="2400" dirty="0"/>
              <a:t>- semi-generic term for a lyrical rendition of different improvised text</a:t>
            </a:r>
            <a:endParaRPr lang="en-US" sz="2400" dirty="0"/>
          </a:p>
          <a:p>
            <a:r>
              <a:rPr lang="en-US" sz="2400" b="1" dirty="0"/>
              <a:t>2. LULLABY-</a:t>
            </a:r>
            <a:r>
              <a:rPr lang="en-US" sz="2400" dirty="0"/>
              <a:t> a chant- style or chant formula used for rocking a baby to sleep</a:t>
            </a:r>
            <a:endParaRPr lang="en-US" sz="2400" dirty="0"/>
          </a:p>
          <a:p>
            <a:r>
              <a:rPr lang="en-US" sz="2400" dirty="0"/>
              <a:t>* </a:t>
            </a:r>
            <a:r>
              <a:rPr lang="en-US" sz="2400" dirty="0" err="1"/>
              <a:t>Ya-ya</a:t>
            </a:r>
            <a:r>
              <a:rPr lang="en-US" sz="2400" dirty="0"/>
              <a:t>- song of the </a:t>
            </a:r>
            <a:r>
              <a:rPr lang="en-US" sz="2400" dirty="0" err="1"/>
              <a:t>Yakans</a:t>
            </a:r>
            <a:r>
              <a:rPr lang="en-US" sz="2400" dirty="0"/>
              <a:t> to put the baby to sleep</a:t>
            </a:r>
            <a:endParaRPr lang="en-US" sz="2400" dirty="0"/>
          </a:p>
          <a:p>
            <a:r>
              <a:rPr lang="en-US" sz="2400" dirty="0"/>
              <a:t>* </a:t>
            </a:r>
            <a:r>
              <a:rPr lang="en-US" sz="2400" dirty="0" err="1"/>
              <a:t>Bayok</a:t>
            </a:r>
            <a:r>
              <a:rPr lang="en-US" sz="2400" dirty="0"/>
              <a:t>- </a:t>
            </a:r>
            <a:r>
              <a:rPr lang="en-US" sz="2400" dirty="0" err="1"/>
              <a:t>maranao</a:t>
            </a:r>
            <a:r>
              <a:rPr lang="en-US" sz="2400" dirty="0"/>
              <a:t> term for lullaby  </a:t>
            </a:r>
            <a:endParaRPr lang="en-US" sz="2400" dirty="0"/>
          </a:p>
        </p:txBody>
      </p:sp>
    </p:spTree>
    <p:extLst>
      <p:ext uri="{BB962C8B-B14F-4D97-AF65-F5344CB8AC3E}">
        <p14:creationId xmlns:p14="http://schemas.microsoft.com/office/powerpoint/2010/main" val="13891786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28600" y="1028343"/>
            <a:ext cx="8763000" cy="461665"/>
          </a:xfrm>
          <a:prstGeom prst="rect">
            <a:avLst/>
          </a:prstGeom>
        </p:spPr>
        <p:txBody>
          <a:bodyPr wrap="square">
            <a:spAutoFit/>
          </a:bodyPr>
          <a:lstStyle/>
          <a:p>
            <a:r>
              <a:rPr lang="en-US" sz="2400" dirty="0"/>
              <a:t>  </a:t>
            </a:r>
            <a:endParaRPr lang="en-US" sz="2400" dirty="0"/>
          </a:p>
        </p:txBody>
      </p:sp>
      <p:sp>
        <p:nvSpPr>
          <p:cNvPr id="3" name="Rectangle 2"/>
          <p:cNvSpPr/>
          <p:nvPr/>
        </p:nvSpPr>
        <p:spPr>
          <a:xfrm>
            <a:off x="609600" y="1074509"/>
            <a:ext cx="2663165" cy="461665"/>
          </a:xfrm>
          <a:prstGeom prst="rect">
            <a:avLst/>
          </a:prstGeom>
        </p:spPr>
        <p:txBody>
          <a:bodyPr wrap="none">
            <a:spAutoFit/>
          </a:bodyPr>
          <a:lstStyle/>
          <a:p>
            <a:r>
              <a:rPr lang="en-US" sz="2400" b="1" dirty="0"/>
              <a:t>Instrumental Music</a:t>
            </a:r>
            <a:endParaRPr lang="en-US" sz="2400" dirty="0"/>
          </a:p>
        </p:txBody>
      </p:sp>
      <p:pic>
        <p:nvPicPr>
          <p:cNvPr id="2050" name="Picture 2" descr="https://lh5.googleusercontent.com/MkY89OWYa_n54cp-4SPTrwCqGvlGiDuFwxIhrVNGFTV7CtIexq0Vf8ObfU93ne8VXR0pBnpprjIkj3K-nlVkEt1N_2hLwtk_UstzhpvcJP0IQ0cADy_wBkd7gfgVQ30VySHXc9qXtk7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644" y="1975365"/>
            <a:ext cx="3267075" cy="32766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lh6.googleusercontent.com/rrPcAiqEVeRX6SE9iUs6f1xY69GAa9nnMyAxamyFdyr-yf-3HLOYwRn9nV0js3VSjhsfmwMmy4r1inrN743GlNoTDYF4zdHR_iF2_jSET6hrBUob6L8ZdX-3dLkPh4shX0rlldDW2i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1935163"/>
            <a:ext cx="4867275" cy="327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020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28600" y="1028343"/>
            <a:ext cx="8763000" cy="461665"/>
          </a:xfrm>
          <a:prstGeom prst="rect">
            <a:avLst/>
          </a:prstGeom>
        </p:spPr>
        <p:txBody>
          <a:bodyPr wrap="square">
            <a:spAutoFit/>
          </a:bodyPr>
          <a:lstStyle/>
          <a:p>
            <a:r>
              <a:rPr lang="en-US" sz="2400" dirty="0"/>
              <a:t>  </a:t>
            </a:r>
            <a:endParaRPr lang="en-US" sz="2400" dirty="0"/>
          </a:p>
        </p:txBody>
      </p:sp>
      <p:pic>
        <p:nvPicPr>
          <p:cNvPr id="3074" name="Picture 2" descr="https://lh4.googleusercontent.com/XBl1282hw3W9RPlXV-OzFjOMNg3cQfRALsCPhwpFqQlFnzfpp9xUIAKYIgdiMYhNq_aZzlvRUQaUhHCyJOemxYaC2GeK7hDhcOZASGRQishU-vc8Cmn5trM_Wl204EYJXQGHdsg0Vs8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170" y="989661"/>
            <a:ext cx="4019550" cy="243934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lh4.googleusercontent.com/jERYlJy-UCHw5qJxFlAttK5PazwExnFKUDfpZVluJKHOgo6FPu1XLL9NLPfKM2zq3B-bQ2TJRz5TUzwjyX8zlRgAKR-xERT69x5GYPHRjsrekVuaCE5LyXLtTU6GloxSW4HbESLAYQW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1999" y="989661"/>
            <a:ext cx="4277828" cy="2514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lh5.googleusercontent.com/UcwOM7Rl7SSkvaZSkOqUvUF5O9VtYTBoMBE5JEiJIPxxKbna82P7EU3Vk1JfUUaMaPVwqzi9o4fhCi0HYlurxPNDp9uChe29uBGoVlgBTp_tFTaui_TH5fBNyh0AeUQGssCmI8js8SY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4170" y="3809999"/>
            <a:ext cx="3571875" cy="268739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lh4.googleusercontent.com/EqaO686ofDHSCEP-80vDdjVZpeH_2olFE-UJMR_aBhNFrfbRR8hcq1qzkmsFMF3BODYeA1NUhkYgvuWcYEpo8BXtKf7GHx-KWF8fzrfdodt_uyz-qmDXWRTLzuhYuzmWX_o5LLb1NCv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24325" y="4096421"/>
            <a:ext cx="4867275" cy="2114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24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28600" y="1028343"/>
            <a:ext cx="8763000" cy="461665"/>
          </a:xfrm>
          <a:prstGeom prst="rect">
            <a:avLst/>
          </a:prstGeom>
        </p:spPr>
        <p:txBody>
          <a:bodyPr wrap="square">
            <a:spAutoFit/>
          </a:bodyPr>
          <a:lstStyle/>
          <a:p>
            <a:r>
              <a:rPr lang="en-US" sz="2400" dirty="0"/>
              <a:t>  </a:t>
            </a:r>
            <a:endParaRPr lang="en-US" sz="2400" dirty="0"/>
          </a:p>
        </p:txBody>
      </p:sp>
      <p:sp>
        <p:nvSpPr>
          <p:cNvPr id="3" name="Rectangle 2"/>
          <p:cNvSpPr/>
          <p:nvPr/>
        </p:nvSpPr>
        <p:spPr>
          <a:xfrm>
            <a:off x="228600" y="889843"/>
            <a:ext cx="8763000" cy="646331"/>
          </a:xfrm>
          <a:prstGeom prst="rect">
            <a:avLst/>
          </a:prstGeom>
        </p:spPr>
        <p:txBody>
          <a:bodyPr wrap="square">
            <a:spAutoFit/>
          </a:bodyPr>
          <a:lstStyle/>
          <a:p>
            <a:r>
              <a:rPr lang="en-US" b="1" dirty="0"/>
              <a:t>2. Bamboo Ensemble- bamboo instruments were made for the purpose of entertainment and personal expression of their spiritual faith.</a:t>
            </a:r>
            <a:endParaRPr lang="en-US" dirty="0"/>
          </a:p>
        </p:txBody>
      </p:sp>
      <p:pic>
        <p:nvPicPr>
          <p:cNvPr id="4098" name="Picture 2" descr="https://lh4.googleusercontent.com/6YgviY33KTIzFuJb0XEWtliv_7tVO-wzoATA3sRJXKyGvPGZkED_gUo_IYireT3atAQrJPktdAD22nFfhP1P00mlFQeTxe8E6yV2rw7-xzJyHJAno44HjB3_kPTYGRsF_N5noSmH3WZ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536174"/>
            <a:ext cx="371475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lh5.googleusercontent.com/cV9BZz2tJJbDcw5ZnZCsksVmSwQWi6RqGJUMHRhBNLqgXR_oP2IZE2rn-kYyGqKqO3kaVNLYNGpGrJCgJTzFOcjugGTyI8yAvqT7PYDiFGrAtWbTK4TyGRrtOn0mDGQ90PHnCVdTxwc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1745724"/>
            <a:ext cx="4572000" cy="22288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lh5.googleusercontent.com/7QkoUP1BNnUqswy1VrNrfdkSMCwy8FmhRrxHvQNcSLAwGPlsf0OD8XTh2maTmlNZXraIuYZchlGzeJZCFP-RBcTcR8h-Vy15XniSeZTZPfWb2UOL90w8GE2tTVzms0A_ksdmeauMGVb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5769" y="4191000"/>
            <a:ext cx="37147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lh4.googleusercontent.com/BmGUFFLEoyvHrv_uAOQtfZm8Wl-NULc0wJyOqwwM7GGDMxE9lieN623eM4nkDOSpVRSZ_gouZUEM5FW74fp_FmLtRtQ8rKNzllI38MPYg9SC56GJGutqtOKxBe-mG9d6kn6QlPOzd4T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07426" y="4201704"/>
            <a:ext cx="45148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2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sp>
        <p:nvSpPr>
          <p:cNvPr id="5" name="Rectangle 4"/>
          <p:cNvSpPr/>
          <p:nvPr/>
        </p:nvSpPr>
        <p:spPr>
          <a:xfrm>
            <a:off x="4453217" y="3244334"/>
            <a:ext cx="237566" cy="369332"/>
          </a:xfrm>
          <a:prstGeom prst="rect">
            <a:avLst/>
          </a:prstGeom>
        </p:spPr>
        <p:txBody>
          <a:bodyPr wrap="none">
            <a:spAutoFit/>
          </a:bodyPr>
          <a:lstStyle/>
          <a:p>
            <a:r>
              <a:rPr lang="en-US" b="0" dirty="0" smtClean="0">
                <a:effectLst/>
              </a:rPr>
              <a:t>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28600" y="1028343"/>
            <a:ext cx="8763000" cy="461665"/>
          </a:xfrm>
          <a:prstGeom prst="rect">
            <a:avLst/>
          </a:prstGeom>
        </p:spPr>
        <p:txBody>
          <a:bodyPr wrap="square">
            <a:spAutoFit/>
          </a:bodyPr>
          <a:lstStyle/>
          <a:p>
            <a:r>
              <a:rPr lang="en-US" sz="2400" dirty="0"/>
              <a:t>  </a:t>
            </a:r>
            <a:endParaRPr lang="en-US" sz="2400" dirty="0"/>
          </a:p>
        </p:txBody>
      </p:sp>
      <p:sp>
        <p:nvSpPr>
          <p:cNvPr id="3" name="Rectangle 2"/>
          <p:cNvSpPr/>
          <p:nvPr/>
        </p:nvSpPr>
        <p:spPr>
          <a:xfrm>
            <a:off x="457200" y="1028343"/>
            <a:ext cx="2034660" cy="369332"/>
          </a:xfrm>
          <a:prstGeom prst="rect">
            <a:avLst/>
          </a:prstGeom>
        </p:spPr>
        <p:txBody>
          <a:bodyPr wrap="none">
            <a:spAutoFit/>
          </a:bodyPr>
          <a:lstStyle/>
          <a:p>
            <a:r>
              <a:rPr lang="en-US" b="1" dirty="0"/>
              <a:t>3. Solo Instruments</a:t>
            </a:r>
            <a:endParaRPr lang="en-US" dirty="0"/>
          </a:p>
        </p:txBody>
      </p:sp>
      <p:pic>
        <p:nvPicPr>
          <p:cNvPr id="5122" name="Picture 2" descr="https://lh5.googleusercontent.com/l1OijE5PIrl7i7jsy5zabQtdiYbVaZzJbS2E_Rj5WElTP_I6ZO5jy_ZkQEFaMkFuZoJI49R699G7GrjVjT0cxZuffw1HNsLzGekz8BA1VTOldWti2OK-TTnN5nQGYO83wW2IjkJ9zlJ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950" y="1676400"/>
            <a:ext cx="3800475" cy="216217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lh5.googleusercontent.com/2Rd8wp8IKgD8P6vos8EyyLR-xyo41Ss-AXVsOfof0c5jMlCSNbQyWInsXFYMgRzgkAX9OtHM3ZvTv_GlSBxPHniZUbFg7hicYNRINa5SUOQNc-Wyyl-tjlQiODd6xNuj1hV1H9ddNYN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1000" y="1676400"/>
            <a:ext cx="4391025" cy="213360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lh6.googleusercontent.com/Qa8m5dZaIIWQ1pIu9wwVzersol3CmDc-eezDOVGoF70ijwyQuNd_CPOhYje2Xq8X07ZJ9BOPG_KQZ8sDcjCygMcjqzfG-v5-7u6dwIH-IPmuKtzL_vHGl9geVLwi6D_K124ko2u6-GX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3962400"/>
            <a:ext cx="31718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s://lh4.googleusercontent.com/mx7Ve5Xalfakcayz2z5VNCT6VFdIduKnMxW08pPOQop6f1pRH6UIohEOctmGlbIeIo5pEq3jUlcNMZPIY0BA8mRn53OCv5yqnXWdl2tUq5xUGUhmjIgo9ungKec7xoIb_b1xxRH7GOr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1211" y="4048125"/>
            <a:ext cx="41529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24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TotalTime>
  <Words>734</Words>
  <Application>Microsoft Office PowerPoint</Application>
  <PresentationFormat>On-screen Show (4:3)</PresentationFormat>
  <Paragraphs>144</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21</cp:revision>
  <dcterms:created xsi:type="dcterms:W3CDTF">2022-02-14T02:19:02Z</dcterms:created>
  <dcterms:modified xsi:type="dcterms:W3CDTF">2022-02-14T05:35:03Z</dcterms:modified>
</cp:coreProperties>
</file>