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467" r:id="rId4"/>
  </p:sldMasterIdLst>
  <p:sldIdLst>
    <p:sldId id="263" r:id="rId5"/>
    <p:sldId id="258" r:id="rId6"/>
    <p:sldId id="261" r:id="rId7"/>
    <p:sldId id="265" r:id="rId8"/>
    <p:sldId id="264" r:id="rId9"/>
    <p:sldId id="260"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E0DD22F-74F6-4117-BC83-CEFFFD436F92}" v="11" dt="2023-11-18T19:38:42.100"/>
    <p1510:client id="{7887D202-EC15-04D0-4975-E4F79EEBCE33}" v="295" dt="2023-11-18T20:33:51.531"/>
    <p1510:client id="{AAB313C5-B58D-4E3A-F541-FA77EEEE1EE6}" v="52" dt="2023-11-18T19:49:09.059"/>
    <p1510:client id="{DE0A052B-5EB6-4298-9A8C-69CDA0DBBE11}" v="43" dt="2023-11-18T20:44:48.73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4" d="100"/>
          <a:sy n="64" d="100"/>
        </p:scale>
        <p:origin x="724" y="4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5" Type="http://schemas.microsoft.com/office/2015/10/relationships/revisionInfo" Target="revisionInfo.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diagrams/_rels/drawing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data1.xml><?xml version="1.0" encoding="utf-8"?>
<dgm:dataModel xmlns:dgm="http://schemas.openxmlformats.org/drawingml/2006/diagram" xmlns:a="http://schemas.openxmlformats.org/drawingml/2006/main">
  <dgm:ptLst>
    <dgm:pt modelId="{3248EDA0-5C95-4D1B-A8C5-31D05C539186}"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1C53A93A-9819-4F76-B959-E9C08C0BFDB8}">
      <dgm:prSet/>
      <dgm:spPr/>
      <dgm:t>
        <a:bodyPr/>
        <a:lstStyle/>
        <a:p>
          <a:r>
            <a:rPr lang="en-US" b="1"/>
            <a:t>Value to humans</a:t>
          </a:r>
          <a:r>
            <a:rPr lang="en-US"/>
            <a:t> -</a:t>
          </a:r>
          <a:r>
            <a:rPr lang="en-US" b="0" i="0"/>
            <a:t>Hydrothermal vents act as natural plumbing systems that transport heat and chemicals from the interior of the Earth and that help regulate global ocean chemistry. In the process, they accumulate vast amounts of potentially valuable minerals on the seafloor.</a:t>
          </a:r>
          <a:endParaRPr lang="en-US"/>
        </a:p>
      </dgm:t>
    </dgm:pt>
    <dgm:pt modelId="{F07A0F82-112D-4616-8AA3-C9EF264DE11E}" type="parTrans" cxnId="{F8EC88A0-F1B3-425D-AFDC-3D911D218FE9}">
      <dgm:prSet/>
      <dgm:spPr/>
      <dgm:t>
        <a:bodyPr/>
        <a:lstStyle/>
        <a:p>
          <a:endParaRPr lang="en-US"/>
        </a:p>
      </dgm:t>
    </dgm:pt>
    <dgm:pt modelId="{7E0D5556-648F-4FD3-A0AA-3A9760292ADF}" type="sibTrans" cxnId="{F8EC88A0-F1B3-425D-AFDC-3D911D218FE9}">
      <dgm:prSet/>
      <dgm:spPr/>
      <dgm:t>
        <a:bodyPr/>
        <a:lstStyle/>
        <a:p>
          <a:endParaRPr lang="en-US"/>
        </a:p>
      </dgm:t>
    </dgm:pt>
    <dgm:pt modelId="{3075B06F-A08F-4B71-AC9F-496FF38E96F5}">
      <dgm:prSet/>
      <dgm:spPr/>
      <dgm:t>
        <a:bodyPr/>
        <a:lstStyle/>
        <a:p>
          <a:r>
            <a:rPr lang="en-US" b="1"/>
            <a:t>Any recent changes</a:t>
          </a:r>
          <a:r>
            <a:rPr lang="en-US"/>
            <a:t> - Scientists first discovered hydrothermal vents in 1977 while exploring an oceanic spreading ridge near the Galapagos Islands. To their amazement, the scientists also found that the hydrothermal vents were surrounded by large numbers of organisms that had never been seen before. </a:t>
          </a:r>
          <a:r>
            <a:rPr lang="en-US" b="0" i="0"/>
            <a:t>These biological communities depend upon chemical processes that result from the interaction of seawater and hot magma associated with underwater volcanoes.</a:t>
          </a:r>
          <a:endParaRPr lang="en-US"/>
        </a:p>
      </dgm:t>
    </dgm:pt>
    <dgm:pt modelId="{A7DE0AC8-29AB-4AF0-8599-1B9141796851}" type="parTrans" cxnId="{975C03C7-AE41-47E8-90C5-2826C37A300B}">
      <dgm:prSet/>
      <dgm:spPr/>
      <dgm:t>
        <a:bodyPr/>
        <a:lstStyle/>
        <a:p>
          <a:endParaRPr lang="en-US"/>
        </a:p>
      </dgm:t>
    </dgm:pt>
    <dgm:pt modelId="{1F73D9FF-9309-47A8-AD95-123619F6E73F}" type="sibTrans" cxnId="{975C03C7-AE41-47E8-90C5-2826C37A300B}">
      <dgm:prSet/>
      <dgm:spPr/>
      <dgm:t>
        <a:bodyPr/>
        <a:lstStyle/>
        <a:p>
          <a:endParaRPr lang="en-US"/>
        </a:p>
      </dgm:t>
    </dgm:pt>
    <dgm:pt modelId="{3803BE6B-D1B8-45BB-BE35-6BF59F7F9352}">
      <dgm:prSet/>
      <dgm:spPr/>
      <dgm:t>
        <a:bodyPr/>
        <a:lstStyle/>
        <a:p>
          <a:r>
            <a:rPr lang="en-US" b="1"/>
            <a:t>Any other unique features-</a:t>
          </a:r>
          <a:r>
            <a:rPr lang="en-US"/>
            <a:t> They help regulate ocean chemistry and circulation. They also provide a laboratory in which scientists can study changes to the ocean and how life on Earth could have begun. They also realized that an entirely unique ecosystem, including hundreds of new species, existed around the vents. Despite the extreme temperatures and pressures, toxic minerals, and lack of sunlight that characterized the deep-sea vent ecosystem, the species living there were thriving. Scientists later realized that bacteria were converting the toxic vent minerals into usable forms of energy through a process called chemosynthesis, providing food for other vent organisms.</a:t>
          </a:r>
        </a:p>
      </dgm:t>
    </dgm:pt>
    <dgm:pt modelId="{F4B890AE-5398-44AE-8E4C-882B257FD9D3}" type="parTrans" cxnId="{D89DB871-7ECB-4461-A666-E4B8E36A3B63}">
      <dgm:prSet/>
      <dgm:spPr/>
      <dgm:t>
        <a:bodyPr/>
        <a:lstStyle/>
        <a:p>
          <a:endParaRPr lang="en-US"/>
        </a:p>
      </dgm:t>
    </dgm:pt>
    <dgm:pt modelId="{9FBF8722-CC08-4148-B8CF-6C3D354C47DF}" type="sibTrans" cxnId="{D89DB871-7ECB-4461-A666-E4B8E36A3B63}">
      <dgm:prSet/>
      <dgm:spPr/>
      <dgm:t>
        <a:bodyPr/>
        <a:lstStyle/>
        <a:p>
          <a:endParaRPr lang="en-US"/>
        </a:p>
      </dgm:t>
    </dgm:pt>
    <dgm:pt modelId="{50774604-8A6A-4DCA-AE5E-CC7261D01979}" type="pres">
      <dgm:prSet presAssocID="{3248EDA0-5C95-4D1B-A8C5-31D05C539186}" presName="root" presStyleCnt="0">
        <dgm:presLayoutVars>
          <dgm:dir/>
          <dgm:resizeHandles val="exact"/>
        </dgm:presLayoutVars>
      </dgm:prSet>
      <dgm:spPr/>
    </dgm:pt>
    <dgm:pt modelId="{6200A03F-0B65-4498-8EC5-548D1D162D74}" type="pres">
      <dgm:prSet presAssocID="{1C53A93A-9819-4F76-B959-E9C08C0BFDB8}" presName="compNode" presStyleCnt="0"/>
      <dgm:spPr/>
    </dgm:pt>
    <dgm:pt modelId="{F3C1C615-8146-460F-A28B-6A7BE1B07C82}" type="pres">
      <dgm:prSet presAssocID="{1C53A93A-9819-4F76-B959-E9C08C0BFDB8}" presName="bgRect" presStyleLbl="bgShp" presStyleIdx="0" presStyleCnt="3"/>
      <dgm:spPr/>
    </dgm:pt>
    <dgm:pt modelId="{1C756388-34D1-42D6-978D-AC060BBBAA95}" type="pres">
      <dgm:prSet presAssocID="{1C53A93A-9819-4F76-B959-E9C08C0BFDB8}"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cientist"/>
        </a:ext>
      </dgm:extLst>
    </dgm:pt>
    <dgm:pt modelId="{D978E596-7822-48B8-9DD9-F01C251E5B8A}" type="pres">
      <dgm:prSet presAssocID="{1C53A93A-9819-4F76-B959-E9C08C0BFDB8}" presName="spaceRect" presStyleCnt="0"/>
      <dgm:spPr/>
    </dgm:pt>
    <dgm:pt modelId="{ECA4B48D-F9A2-48C6-83FC-C6107CE1A4F4}" type="pres">
      <dgm:prSet presAssocID="{1C53A93A-9819-4F76-B959-E9C08C0BFDB8}" presName="parTx" presStyleLbl="revTx" presStyleIdx="0" presStyleCnt="3">
        <dgm:presLayoutVars>
          <dgm:chMax val="0"/>
          <dgm:chPref val="0"/>
        </dgm:presLayoutVars>
      </dgm:prSet>
      <dgm:spPr/>
    </dgm:pt>
    <dgm:pt modelId="{C98B5A64-F807-4688-B7EA-26E42E87DFA3}" type="pres">
      <dgm:prSet presAssocID="{7E0D5556-648F-4FD3-A0AA-3A9760292ADF}" presName="sibTrans" presStyleCnt="0"/>
      <dgm:spPr/>
    </dgm:pt>
    <dgm:pt modelId="{F54E0A55-AFCC-4B14-9EFB-7F4FED200CD7}" type="pres">
      <dgm:prSet presAssocID="{3075B06F-A08F-4B71-AC9F-496FF38E96F5}" presName="compNode" presStyleCnt="0"/>
      <dgm:spPr/>
    </dgm:pt>
    <dgm:pt modelId="{9916EDA9-DDCB-4F33-8E10-2CE3EA5AB2A6}" type="pres">
      <dgm:prSet presAssocID="{3075B06F-A08F-4B71-AC9F-496FF38E96F5}" presName="bgRect" presStyleLbl="bgShp" presStyleIdx="1" presStyleCnt="3"/>
      <dgm:spPr/>
    </dgm:pt>
    <dgm:pt modelId="{BB0C8830-0615-4F27-8D9E-ED49EE9C202A}" type="pres">
      <dgm:prSet presAssocID="{3075B06F-A08F-4B71-AC9F-496FF38E96F5}"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ridge scene"/>
        </a:ext>
      </dgm:extLst>
    </dgm:pt>
    <dgm:pt modelId="{BB937488-75E3-46CF-AB58-B207DC4B586F}" type="pres">
      <dgm:prSet presAssocID="{3075B06F-A08F-4B71-AC9F-496FF38E96F5}" presName="spaceRect" presStyleCnt="0"/>
      <dgm:spPr/>
    </dgm:pt>
    <dgm:pt modelId="{A2DE393F-B555-4829-AE81-F3126E07FC5F}" type="pres">
      <dgm:prSet presAssocID="{3075B06F-A08F-4B71-AC9F-496FF38E96F5}" presName="parTx" presStyleLbl="revTx" presStyleIdx="1" presStyleCnt="3">
        <dgm:presLayoutVars>
          <dgm:chMax val="0"/>
          <dgm:chPref val="0"/>
        </dgm:presLayoutVars>
      </dgm:prSet>
      <dgm:spPr/>
    </dgm:pt>
    <dgm:pt modelId="{4A6FC073-586C-4005-90A2-8E60F4D92B0B}" type="pres">
      <dgm:prSet presAssocID="{1F73D9FF-9309-47A8-AD95-123619F6E73F}" presName="sibTrans" presStyleCnt="0"/>
      <dgm:spPr/>
    </dgm:pt>
    <dgm:pt modelId="{41F101BE-61D3-4396-90F9-7F75DAA7E23C}" type="pres">
      <dgm:prSet presAssocID="{3803BE6B-D1B8-45BB-BE35-6BF59F7F9352}" presName="compNode" presStyleCnt="0"/>
      <dgm:spPr/>
    </dgm:pt>
    <dgm:pt modelId="{FCF3B9BD-7586-4D9B-B425-E2B151903163}" type="pres">
      <dgm:prSet presAssocID="{3803BE6B-D1B8-45BB-BE35-6BF59F7F9352}" presName="bgRect" presStyleLbl="bgShp" presStyleIdx="2" presStyleCnt="3"/>
      <dgm:spPr/>
    </dgm:pt>
    <dgm:pt modelId="{C11F402F-21D6-4894-9408-5911878922CA}" type="pres">
      <dgm:prSet presAssocID="{3803BE6B-D1B8-45BB-BE35-6BF59F7F9352}"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Flask"/>
        </a:ext>
      </dgm:extLst>
    </dgm:pt>
    <dgm:pt modelId="{2ABEBD69-4FC4-4226-9817-5D96F4553343}" type="pres">
      <dgm:prSet presAssocID="{3803BE6B-D1B8-45BB-BE35-6BF59F7F9352}" presName="spaceRect" presStyleCnt="0"/>
      <dgm:spPr/>
    </dgm:pt>
    <dgm:pt modelId="{DB9382BA-AA81-49C2-B5A9-21F83D3C193A}" type="pres">
      <dgm:prSet presAssocID="{3803BE6B-D1B8-45BB-BE35-6BF59F7F9352}" presName="parTx" presStyleLbl="revTx" presStyleIdx="2" presStyleCnt="3">
        <dgm:presLayoutVars>
          <dgm:chMax val="0"/>
          <dgm:chPref val="0"/>
        </dgm:presLayoutVars>
      </dgm:prSet>
      <dgm:spPr/>
    </dgm:pt>
  </dgm:ptLst>
  <dgm:cxnLst>
    <dgm:cxn modelId="{D89DB871-7ECB-4461-A666-E4B8E36A3B63}" srcId="{3248EDA0-5C95-4D1B-A8C5-31D05C539186}" destId="{3803BE6B-D1B8-45BB-BE35-6BF59F7F9352}" srcOrd="2" destOrd="0" parTransId="{F4B890AE-5398-44AE-8E4C-882B257FD9D3}" sibTransId="{9FBF8722-CC08-4148-B8CF-6C3D354C47DF}"/>
    <dgm:cxn modelId="{4BAC0B8C-0B50-4B28-AB7E-C9BB7547F36F}" type="presOf" srcId="{3803BE6B-D1B8-45BB-BE35-6BF59F7F9352}" destId="{DB9382BA-AA81-49C2-B5A9-21F83D3C193A}" srcOrd="0" destOrd="0" presId="urn:microsoft.com/office/officeart/2018/2/layout/IconVerticalSolidList"/>
    <dgm:cxn modelId="{F8EC88A0-F1B3-425D-AFDC-3D911D218FE9}" srcId="{3248EDA0-5C95-4D1B-A8C5-31D05C539186}" destId="{1C53A93A-9819-4F76-B959-E9C08C0BFDB8}" srcOrd="0" destOrd="0" parTransId="{F07A0F82-112D-4616-8AA3-C9EF264DE11E}" sibTransId="{7E0D5556-648F-4FD3-A0AA-3A9760292ADF}"/>
    <dgm:cxn modelId="{E60526BD-7BE6-40CD-AA8F-D7E6F99A91A1}" type="presOf" srcId="{1C53A93A-9819-4F76-B959-E9C08C0BFDB8}" destId="{ECA4B48D-F9A2-48C6-83FC-C6107CE1A4F4}" srcOrd="0" destOrd="0" presId="urn:microsoft.com/office/officeart/2018/2/layout/IconVerticalSolidList"/>
    <dgm:cxn modelId="{975C03C7-AE41-47E8-90C5-2826C37A300B}" srcId="{3248EDA0-5C95-4D1B-A8C5-31D05C539186}" destId="{3075B06F-A08F-4B71-AC9F-496FF38E96F5}" srcOrd="1" destOrd="0" parTransId="{A7DE0AC8-29AB-4AF0-8599-1B9141796851}" sibTransId="{1F73D9FF-9309-47A8-AD95-123619F6E73F}"/>
    <dgm:cxn modelId="{F33C2BD6-8BAB-44FC-8F05-F07D5AAD6951}" type="presOf" srcId="{3075B06F-A08F-4B71-AC9F-496FF38E96F5}" destId="{A2DE393F-B555-4829-AE81-F3126E07FC5F}" srcOrd="0" destOrd="0" presId="urn:microsoft.com/office/officeart/2018/2/layout/IconVerticalSolidList"/>
    <dgm:cxn modelId="{6EA4F0EA-E7AA-4504-9A4E-13ECFB0B722A}" type="presOf" srcId="{3248EDA0-5C95-4D1B-A8C5-31D05C539186}" destId="{50774604-8A6A-4DCA-AE5E-CC7261D01979}" srcOrd="0" destOrd="0" presId="urn:microsoft.com/office/officeart/2018/2/layout/IconVerticalSolidList"/>
    <dgm:cxn modelId="{468ACAC1-4BB1-4494-BD71-E20AD571C27C}" type="presParOf" srcId="{50774604-8A6A-4DCA-AE5E-CC7261D01979}" destId="{6200A03F-0B65-4498-8EC5-548D1D162D74}" srcOrd="0" destOrd="0" presId="urn:microsoft.com/office/officeart/2018/2/layout/IconVerticalSolidList"/>
    <dgm:cxn modelId="{1EE47752-51CA-4048-B666-C62628A6F160}" type="presParOf" srcId="{6200A03F-0B65-4498-8EC5-548D1D162D74}" destId="{F3C1C615-8146-460F-A28B-6A7BE1B07C82}" srcOrd="0" destOrd="0" presId="urn:microsoft.com/office/officeart/2018/2/layout/IconVerticalSolidList"/>
    <dgm:cxn modelId="{2785A940-15B1-4F08-842A-94D8A98275A5}" type="presParOf" srcId="{6200A03F-0B65-4498-8EC5-548D1D162D74}" destId="{1C756388-34D1-42D6-978D-AC060BBBAA95}" srcOrd="1" destOrd="0" presId="urn:microsoft.com/office/officeart/2018/2/layout/IconVerticalSolidList"/>
    <dgm:cxn modelId="{571090ED-D4ED-4445-8F82-4205EE17A864}" type="presParOf" srcId="{6200A03F-0B65-4498-8EC5-548D1D162D74}" destId="{D978E596-7822-48B8-9DD9-F01C251E5B8A}" srcOrd="2" destOrd="0" presId="urn:microsoft.com/office/officeart/2018/2/layout/IconVerticalSolidList"/>
    <dgm:cxn modelId="{0E73C19D-89CD-480B-B2B2-739D1758FB3B}" type="presParOf" srcId="{6200A03F-0B65-4498-8EC5-548D1D162D74}" destId="{ECA4B48D-F9A2-48C6-83FC-C6107CE1A4F4}" srcOrd="3" destOrd="0" presId="urn:microsoft.com/office/officeart/2018/2/layout/IconVerticalSolidList"/>
    <dgm:cxn modelId="{4340E3A2-BA01-491A-99DF-5A92B103B61B}" type="presParOf" srcId="{50774604-8A6A-4DCA-AE5E-CC7261D01979}" destId="{C98B5A64-F807-4688-B7EA-26E42E87DFA3}" srcOrd="1" destOrd="0" presId="urn:microsoft.com/office/officeart/2018/2/layout/IconVerticalSolidList"/>
    <dgm:cxn modelId="{4FD597AA-2A28-4509-8A27-9F9941EE759D}" type="presParOf" srcId="{50774604-8A6A-4DCA-AE5E-CC7261D01979}" destId="{F54E0A55-AFCC-4B14-9EFB-7F4FED200CD7}" srcOrd="2" destOrd="0" presId="urn:microsoft.com/office/officeart/2018/2/layout/IconVerticalSolidList"/>
    <dgm:cxn modelId="{0299C088-AD44-433F-93C5-64A5509D962D}" type="presParOf" srcId="{F54E0A55-AFCC-4B14-9EFB-7F4FED200CD7}" destId="{9916EDA9-DDCB-4F33-8E10-2CE3EA5AB2A6}" srcOrd="0" destOrd="0" presId="urn:microsoft.com/office/officeart/2018/2/layout/IconVerticalSolidList"/>
    <dgm:cxn modelId="{F6FB705B-3F16-42A9-A846-0201FE54113E}" type="presParOf" srcId="{F54E0A55-AFCC-4B14-9EFB-7F4FED200CD7}" destId="{BB0C8830-0615-4F27-8D9E-ED49EE9C202A}" srcOrd="1" destOrd="0" presId="urn:microsoft.com/office/officeart/2018/2/layout/IconVerticalSolidList"/>
    <dgm:cxn modelId="{9F823031-0BF8-4D1F-BEB2-7BF3D6E30F72}" type="presParOf" srcId="{F54E0A55-AFCC-4B14-9EFB-7F4FED200CD7}" destId="{BB937488-75E3-46CF-AB58-B207DC4B586F}" srcOrd="2" destOrd="0" presId="urn:microsoft.com/office/officeart/2018/2/layout/IconVerticalSolidList"/>
    <dgm:cxn modelId="{7EE3A7D2-DB32-4FFD-983E-64BA3F99330A}" type="presParOf" srcId="{F54E0A55-AFCC-4B14-9EFB-7F4FED200CD7}" destId="{A2DE393F-B555-4829-AE81-F3126E07FC5F}" srcOrd="3" destOrd="0" presId="urn:microsoft.com/office/officeart/2018/2/layout/IconVerticalSolidList"/>
    <dgm:cxn modelId="{97A33AB2-E1AD-43C6-9AA6-80E90E8E4A8E}" type="presParOf" srcId="{50774604-8A6A-4DCA-AE5E-CC7261D01979}" destId="{4A6FC073-586C-4005-90A2-8E60F4D92B0B}" srcOrd="3" destOrd="0" presId="urn:microsoft.com/office/officeart/2018/2/layout/IconVerticalSolidList"/>
    <dgm:cxn modelId="{3E81F191-1B60-4C44-893A-594E7127E0AF}" type="presParOf" srcId="{50774604-8A6A-4DCA-AE5E-CC7261D01979}" destId="{41F101BE-61D3-4396-90F9-7F75DAA7E23C}" srcOrd="4" destOrd="0" presId="urn:microsoft.com/office/officeart/2018/2/layout/IconVerticalSolidList"/>
    <dgm:cxn modelId="{47894268-12D7-4442-B44D-BCA16EE6BDC6}" type="presParOf" srcId="{41F101BE-61D3-4396-90F9-7F75DAA7E23C}" destId="{FCF3B9BD-7586-4D9B-B425-E2B151903163}" srcOrd="0" destOrd="0" presId="urn:microsoft.com/office/officeart/2018/2/layout/IconVerticalSolidList"/>
    <dgm:cxn modelId="{24DB87FD-5690-499F-A90D-60D3A0E6D516}" type="presParOf" srcId="{41F101BE-61D3-4396-90F9-7F75DAA7E23C}" destId="{C11F402F-21D6-4894-9408-5911878922CA}" srcOrd="1" destOrd="0" presId="urn:microsoft.com/office/officeart/2018/2/layout/IconVerticalSolidList"/>
    <dgm:cxn modelId="{53696642-4C82-4AFF-B9C3-059CE9790465}" type="presParOf" srcId="{41F101BE-61D3-4396-90F9-7F75DAA7E23C}" destId="{2ABEBD69-4FC4-4226-9817-5D96F4553343}" srcOrd="2" destOrd="0" presId="urn:microsoft.com/office/officeart/2018/2/layout/IconVerticalSolidList"/>
    <dgm:cxn modelId="{901E8D27-3E56-417B-A597-CFAB1B650479}" type="presParOf" srcId="{41F101BE-61D3-4396-90F9-7F75DAA7E23C}" destId="{DB9382BA-AA81-49C2-B5A9-21F83D3C193A}"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C1C615-8146-460F-A28B-6A7BE1B07C82}">
      <dsp:nvSpPr>
        <dsp:cNvPr id="0" name=""/>
        <dsp:cNvSpPr/>
      </dsp:nvSpPr>
      <dsp:spPr>
        <a:xfrm>
          <a:off x="0" y="4683"/>
          <a:ext cx="9618133" cy="1543063"/>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C756388-34D1-42D6-978D-AC060BBBAA95}">
      <dsp:nvSpPr>
        <dsp:cNvPr id="0" name=""/>
        <dsp:cNvSpPr/>
      </dsp:nvSpPr>
      <dsp:spPr>
        <a:xfrm>
          <a:off x="466776" y="351872"/>
          <a:ext cx="849514" cy="84868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CA4B48D-F9A2-48C6-83FC-C6107CE1A4F4}">
      <dsp:nvSpPr>
        <dsp:cNvPr id="0" name=""/>
        <dsp:cNvSpPr/>
      </dsp:nvSpPr>
      <dsp:spPr>
        <a:xfrm>
          <a:off x="1783067" y="4683"/>
          <a:ext cx="7717395" cy="15445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3467" tIns="163467" rIns="163467" bIns="163467" numCol="1" spcCol="1270" anchor="ctr" anchorCtr="0">
          <a:noAutofit/>
        </a:bodyPr>
        <a:lstStyle/>
        <a:p>
          <a:pPr marL="0" lvl="0" indent="0" algn="l" defTabSz="622300">
            <a:lnSpc>
              <a:spcPct val="90000"/>
            </a:lnSpc>
            <a:spcBef>
              <a:spcPct val="0"/>
            </a:spcBef>
            <a:spcAft>
              <a:spcPct val="35000"/>
            </a:spcAft>
            <a:buNone/>
          </a:pPr>
          <a:r>
            <a:rPr lang="en-US" sz="1400" b="1" kern="1200"/>
            <a:t>Value to humans</a:t>
          </a:r>
          <a:r>
            <a:rPr lang="en-US" sz="1400" kern="1200"/>
            <a:t> -</a:t>
          </a:r>
          <a:r>
            <a:rPr lang="en-US" sz="1400" b="0" i="0" kern="1200"/>
            <a:t>Hydrothermal vents act as natural plumbing systems that transport heat and chemicals from the interior of the Earth and that help regulate global ocean chemistry. In the process, they accumulate vast amounts of potentially valuable minerals on the seafloor.</a:t>
          </a:r>
          <a:endParaRPr lang="en-US" sz="1400" kern="1200"/>
        </a:p>
      </dsp:txBody>
      <dsp:txXfrm>
        <a:off x="1783067" y="4683"/>
        <a:ext cx="7717395" cy="1544571"/>
      </dsp:txXfrm>
    </dsp:sp>
    <dsp:sp modelId="{9916EDA9-DDCB-4F33-8E10-2CE3EA5AB2A6}">
      <dsp:nvSpPr>
        <dsp:cNvPr id="0" name=""/>
        <dsp:cNvSpPr/>
      </dsp:nvSpPr>
      <dsp:spPr>
        <a:xfrm>
          <a:off x="0" y="1902299"/>
          <a:ext cx="9618133" cy="1543063"/>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B0C8830-0615-4F27-8D9E-ED49EE9C202A}">
      <dsp:nvSpPr>
        <dsp:cNvPr id="0" name=""/>
        <dsp:cNvSpPr/>
      </dsp:nvSpPr>
      <dsp:spPr>
        <a:xfrm>
          <a:off x="466776" y="2249488"/>
          <a:ext cx="849514" cy="84868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2DE393F-B555-4829-AE81-F3126E07FC5F}">
      <dsp:nvSpPr>
        <dsp:cNvPr id="0" name=""/>
        <dsp:cNvSpPr/>
      </dsp:nvSpPr>
      <dsp:spPr>
        <a:xfrm>
          <a:off x="1783067" y="1902299"/>
          <a:ext cx="7717395" cy="15445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3467" tIns="163467" rIns="163467" bIns="163467" numCol="1" spcCol="1270" anchor="ctr" anchorCtr="0">
          <a:noAutofit/>
        </a:bodyPr>
        <a:lstStyle/>
        <a:p>
          <a:pPr marL="0" lvl="0" indent="0" algn="l" defTabSz="622300">
            <a:lnSpc>
              <a:spcPct val="90000"/>
            </a:lnSpc>
            <a:spcBef>
              <a:spcPct val="0"/>
            </a:spcBef>
            <a:spcAft>
              <a:spcPct val="35000"/>
            </a:spcAft>
            <a:buNone/>
          </a:pPr>
          <a:r>
            <a:rPr lang="en-US" sz="1400" b="1" kern="1200"/>
            <a:t>Any recent changes</a:t>
          </a:r>
          <a:r>
            <a:rPr lang="en-US" sz="1400" kern="1200"/>
            <a:t> - Scientists first discovered hydrothermal vents in 1977 while exploring an oceanic spreading ridge near the Galapagos Islands. To their amazement, the scientists also found that the hydrothermal vents were surrounded by large numbers of organisms that had never been seen before. </a:t>
          </a:r>
          <a:r>
            <a:rPr lang="en-US" sz="1400" b="0" i="0" kern="1200"/>
            <a:t>These biological communities depend upon chemical processes that result from the interaction of seawater and hot magma associated with underwater volcanoes.</a:t>
          </a:r>
          <a:endParaRPr lang="en-US" sz="1400" kern="1200"/>
        </a:p>
      </dsp:txBody>
      <dsp:txXfrm>
        <a:off x="1783067" y="1902299"/>
        <a:ext cx="7717395" cy="1544571"/>
      </dsp:txXfrm>
    </dsp:sp>
    <dsp:sp modelId="{FCF3B9BD-7586-4D9B-B425-E2B151903163}">
      <dsp:nvSpPr>
        <dsp:cNvPr id="0" name=""/>
        <dsp:cNvSpPr/>
      </dsp:nvSpPr>
      <dsp:spPr>
        <a:xfrm>
          <a:off x="0" y="3799916"/>
          <a:ext cx="9618133" cy="1543063"/>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11F402F-21D6-4894-9408-5911878922CA}">
      <dsp:nvSpPr>
        <dsp:cNvPr id="0" name=""/>
        <dsp:cNvSpPr/>
      </dsp:nvSpPr>
      <dsp:spPr>
        <a:xfrm>
          <a:off x="467232" y="4147105"/>
          <a:ext cx="849514" cy="84868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B9382BA-AA81-49C2-B5A9-21F83D3C193A}">
      <dsp:nvSpPr>
        <dsp:cNvPr id="0" name=""/>
        <dsp:cNvSpPr/>
      </dsp:nvSpPr>
      <dsp:spPr>
        <a:xfrm>
          <a:off x="1783980" y="3799916"/>
          <a:ext cx="7717395" cy="15445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3467" tIns="163467" rIns="163467" bIns="163467" numCol="1" spcCol="1270" anchor="ctr" anchorCtr="0">
          <a:noAutofit/>
        </a:bodyPr>
        <a:lstStyle/>
        <a:p>
          <a:pPr marL="0" lvl="0" indent="0" algn="l" defTabSz="622300">
            <a:lnSpc>
              <a:spcPct val="90000"/>
            </a:lnSpc>
            <a:spcBef>
              <a:spcPct val="0"/>
            </a:spcBef>
            <a:spcAft>
              <a:spcPct val="35000"/>
            </a:spcAft>
            <a:buNone/>
          </a:pPr>
          <a:r>
            <a:rPr lang="en-US" sz="1400" b="1" kern="1200"/>
            <a:t>Any other unique features-</a:t>
          </a:r>
          <a:r>
            <a:rPr lang="en-US" sz="1400" kern="1200"/>
            <a:t> They help regulate ocean chemistry and circulation. They also provide a laboratory in which scientists can study changes to the ocean and how life on Earth could have begun. They also realized that an entirely unique ecosystem, including hundreds of new species, existed around the vents. Despite the extreme temperatures and pressures, toxic minerals, and lack of sunlight that characterized the deep-sea vent ecosystem, the species living there were thriving. Scientists later realized that bacteria were converting the toxic vent minerals into usable forms of energy through a process called chemosynthesis, providing food for other vent organisms.</a:t>
          </a:r>
        </a:p>
      </dsp:txBody>
      <dsp:txXfrm>
        <a:off x="1783980" y="3799916"/>
        <a:ext cx="7717395" cy="1544571"/>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F1DDBA-F5D8-337D-6E53-C14892A0EB9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0A054F5F-2E62-C1A5-F6EC-0A8FD320263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5B87165-F568-3EC8-99E3-17D362BEBB9D}"/>
              </a:ext>
            </a:extLst>
          </p:cNvPr>
          <p:cNvSpPr>
            <a:spLocks noGrp="1"/>
          </p:cNvSpPr>
          <p:nvPr>
            <p:ph type="dt" sz="half" idx="10"/>
          </p:nvPr>
        </p:nvSpPr>
        <p:spPr/>
        <p:txBody>
          <a:bodyPr/>
          <a:lstStyle/>
          <a:p>
            <a:fld id="{B61BEF0D-F0BB-DE4B-95CE-6DB70DBA9567}" type="datetimeFigureOut">
              <a:rPr lang="en-US" smtClean="0"/>
              <a:pPr/>
              <a:t>11/18/2023</a:t>
            </a:fld>
            <a:endParaRPr lang="en-US"/>
          </a:p>
        </p:txBody>
      </p:sp>
      <p:sp>
        <p:nvSpPr>
          <p:cNvPr id="5" name="Footer Placeholder 4">
            <a:extLst>
              <a:ext uri="{FF2B5EF4-FFF2-40B4-BE49-F238E27FC236}">
                <a16:creationId xmlns:a16="http://schemas.microsoft.com/office/drawing/2014/main" id="{0BEFBB4C-41C5-5AB0-35EB-B401920581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B5312F1-E063-032F-3F53-05A3FE44296B}"/>
              </a:ext>
            </a:extLst>
          </p:cNvPr>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2569011684"/>
      </p:ext>
    </p:extLst>
  </p:cSld>
  <p:clrMapOvr>
    <a:masterClrMapping/>
  </p:clrMapOvr>
  <mc:AlternateContent xmlns:mc="http://schemas.openxmlformats.org/markup-compatibility/2006" xmlns:p14="http://schemas.microsoft.com/office/powerpoint/2010/main">
    <mc:Choice Requires="p14">
      <p:transition spd="slow" p14:dur="1500">
        <p14:window/>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22CAD2-8761-58C7-3FD8-A934B4BA652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97D033B-34AE-3288-DBF9-E08695BB1AD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022DBD5-4CDC-C465-CAE9-47133BB42979}"/>
              </a:ext>
            </a:extLst>
          </p:cNvPr>
          <p:cNvSpPr>
            <a:spLocks noGrp="1"/>
          </p:cNvSpPr>
          <p:nvPr>
            <p:ph type="dt" sz="half" idx="10"/>
          </p:nvPr>
        </p:nvSpPr>
        <p:spPr/>
        <p:txBody>
          <a:bodyPr/>
          <a:lstStyle/>
          <a:p>
            <a:fld id="{B61BEF0D-F0BB-DE4B-95CE-6DB70DBA9567}" type="datetimeFigureOut">
              <a:rPr lang="en-US" smtClean="0"/>
              <a:pPr/>
              <a:t>11/18/2023</a:t>
            </a:fld>
            <a:endParaRPr lang="en-US"/>
          </a:p>
        </p:txBody>
      </p:sp>
      <p:sp>
        <p:nvSpPr>
          <p:cNvPr id="5" name="Footer Placeholder 4">
            <a:extLst>
              <a:ext uri="{FF2B5EF4-FFF2-40B4-BE49-F238E27FC236}">
                <a16:creationId xmlns:a16="http://schemas.microsoft.com/office/drawing/2014/main" id="{8752A1CD-DC3E-04E1-D40E-603758297FA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318E9F2-3EDD-E5C8-DD85-7BC17FF5D90B}"/>
              </a:ext>
            </a:extLst>
          </p:cNvPr>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3429020197"/>
      </p:ext>
    </p:extLst>
  </p:cSld>
  <p:clrMapOvr>
    <a:masterClrMapping/>
  </p:clrMapOvr>
  <mc:AlternateContent xmlns:mc="http://schemas.openxmlformats.org/markup-compatibility/2006" xmlns:p14="http://schemas.microsoft.com/office/powerpoint/2010/main">
    <mc:Choice Requires="p14">
      <p:transition spd="slow" p14:dur="1500">
        <p14:window/>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369893-6664-A6DC-1F8B-8401931AB89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3CCD8D3-7445-ABC5-202B-EE10410615E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551F3AF-0B67-DE94-FCB4-15847D62F169}"/>
              </a:ext>
            </a:extLst>
          </p:cNvPr>
          <p:cNvSpPr>
            <a:spLocks noGrp="1"/>
          </p:cNvSpPr>
          <p:nvPr>
            <p:ph type="dt" sz="half" idx="10"/>
          </p:nvPr>
        </p:nvSpPr>
        <p:spPr/>
        <p:txBody>
          <a:bodyPr/>
          <a:lstStyle/>
          <a:p>
            <a:fld id="{B61BEF0D-F0BB-DE4B-95CE-6DB70DBA9567}" type="datetimeFigureOut">
              <a:rPr lang="en-US" smtClean="0"/>
              <a:pPr/>
              <a:t>11/18/2023</a:t>
            </a:fld>
            <a:endParaRPr lang="en-US"/>
          </a:p>
        </p:txBody>
      </p:sp>
      <p:sp>
        <p:nvSpPr>
          <p:cNvPr id="5" name="Footer Placeholder 4">
            <a:extLst>
              <a:ext uri="{FF2B5EF4-FFF2-40B4-BE49-F238E27FC236}">
                <a16:creationId xmlns:a16="http://schemas.microsoft.com/office/drawing/2014/main" id="{528269FC-C58B-C5FA-30AE-1CDF4AEBCF5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9F77F0D-1A1F-CA30-B03F-5C649165946F}"/>
              </a:ext>
            </a:extLst>
          </p:cNvPr>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491802315"/>
      </p:ext>
    </p:extLst>
  </p:cSld>
  <p:clrMapOvr>
    <a:masterClrMapping/>
  </p:clrMapOvr>
  <mc:AlternateContent xmlns:mc="http://schemas.openxmlformats.org/markup-compatibility/2006" xmlns:p14="http://schemas.microsoft.com/office/powerpoint/2010/main">
    <mc:Choice Requires="p14">
      <p:transition spd="slow" p14:dur="1500">
        <p14:window/>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035DA7-E1B1-6359-3FE8-26E0538F1EE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BFF8625-209B-D953-A94F-6E52D5B4876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C7895FD-5424-3581-B6B4-360D36AC988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168F50C-77DC-B01A-D2E3-3BD471AFFEC7}"/>
              </a:ext>
            </a:extLst>
          </p:cNvPr>
          <p:cNvSpPr>
            <a:spLocks noGrp="1"/>
          </p:cNvSpPr>
          <p:nvPr>
            <p:ph type="dt" sz="half" idx="10"/>
          </p:nvPr>
        </p:nvSpPr>
        <p:spPr/>
        <p:txBody>
          <a:bodyPr/>
          <a:lstStyle/>
          <a:p>
            <a:fld id="{EB712588-04B1-427B-82EE-E8DB90309F08}" type="datetimeFigureOut">
              <a:rPr lang="en-US" smtClean="0"/>
              <a:t>11/18/2023</a:t>
            </a:fld>
            <a:endParaRPr lang="en-US"/>
          </a:p>
        </p:txBody>
      </p:sp>
      <p:sp>
        <p:nvSpPr>
          <p:cNvPr id="6" name="Footer Placeholder 5">
            <a:extLst>
              <a:ext uri="{FF2B5EF4-FFF2-40B4-BE49-F238E27FC236}">
                <a16:creationId xmlns:a16="http://schemas.microsoft.com/office/drawing/2014/main" id="{5F5E3DAA-ED92-6876-A354-2AE0D78C770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7B50B2A-AD0E-CCB2-DBAD-6C5455652122}"/>
              </a:ext>
            </a:extLst>
          </p:cNvPr>
          <p:cNvSpPr>
            <a:spLocks noGrp="1"/>
          </p:cNvSpPr>
          <p:nvPr>
            <p:ph type="sldNum" sz="quarter" idx="12"/>
          </p:nvPr>
        </p:nvSpPr>
        <p:spPr/>
        <p:txBody>
          <a:bodyPr/>
          <a:lstStyle/>
          <a:p>
            <a:fld id="{6FF9F0C5-380F-41C2-899A-BAC0F0927E16}" type="slidenum">
              <a:rPr lang="en-US" smtClean="0"/>
              <a:t>‹#›</a:t>
            </a:fld>
            <a:endParaRPr lang="en-US"/>
          </a:p>
        </p:txBody>
      </p:sp>
    </p:spTree>
    <p:extLst>
      <p:ext uri="{BB962C8B-B14F-4D97-AF65-F5344CB8AC3E}">
        <p14:creationId xmlns:p14="http://schemas.microsoft.com/office/powerpoint/2010/main" val="3087071703"/>
      </p:ext>
    </p:extLst>
  </p:cSld>
  <p:clrMapOvr>
    <a:masterClrMapping/>
  </p:clrMapOvr>
  <mc:AlternateContent xmlns:mc="http://schemas.openxmlformats.org/markup-compatibility/2006" xmlns:p14="http://schemas.microsoft.com/office/powerpoint/2010/main">
    <mc:Choice Requires="p14">
      <p:transition spd="slow" p14:dur="1500">
        <p14:window/>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A1C319-CE2B-26B5-A87B-D6E6CD4830EC}"/>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AE5FD99-FE45-1325-4317-522E92BD6F0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1234D20-3059-ADC5-4542-E27A47D6333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85630F5-80A2-BBD6-A7A9-59934660ABB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407FE80-B82B-328E-5254-17D65F51B8C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492CCC4-5E63-3C4E-782E-4B4EEEF24B07}"/>
              </a:ext>
            </a:extLst>
          </p:cNvPr>
          <p:cNvSpPr>
            <a:spLocks noGrp="1"/>
          </p:cNvSpPr>
          <p:nvPr>
            <p:ph type="dt" sz="half" idx="10"/>
          </p:nvPr>
        </p:nvSpPr>
        <p:spPr/>
        <p:txBody>
          <a:bodyPr/>
          <a:lstStyle/>
          <a:p>
            <a:fld id="{B61BEF0D-F0BB-DE4B-95CE-6DB70DBA9567}" type="datetimeFigureOut">
              <a:rPr lang="en-US" smtClean="0"/>
              <a:pPr/>
              <a:t>11/18/2023</a:t>
            </a:fld>
            <a:endParaRPr lang="en-US"/>
          </a:p>
        </p:txBody>
      </p:sp>
      <p:sp>
        <p:nvSpPr>
          <p:cNvPr id="8" name="Footer Placeholder 7">
            <a:extLst>
              <a:ext uri="{FF2B5EF4-FFF2-40B4-BE49-F238E27FC236}">
                <a16:creationId xmlns:a16="http://schemas.microsoft.com/office/drawing/2014/main" id="{99D80EC5-5FDE-2EF1-4603-4F7F612A23B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34CBB79-4341-CD0C-7EF7-7E03861F5D5C}"/>
              </a:ext>
            </a:extLst>
          </p:cNvPr>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230158100"/>
      </p:ext>
    </p:extLst>
  </p:cSld>
  <p:clrMapOvr>
    <a:masterClrMapping/>
  </p:clrMapOvr>
  <mc:AlternateContent xmlns:mc="http://schemas.openxmlformats.org/markup-compatibility/2006" xmlns:p14="http://schemas.microsoft.com/office/powerpoint/2010/main">
    <mc:Choice Requires="p14">
      <p:transition spd="slow" p14:dur="1500">
        <p14:window/>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B6967E-D92A-8E67-B82F-A8411C21EC9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D8CA7E0-8EE5-C457-301F-09765EEC34B2}"/>
              </a:ext>
            </a:extLst>
          </p:cNvPr>
          <p:cNvSpPr>
            <a:spLocks noGrp="1"/>
          </p:cNvSpPr>
          <p:nvPr>
            <p:ph type="dt" sz="half" idx="10"/>
          </p:nvPr>
        </p:nvSpPr>
        <p:spPr/>
        <p:txBody>
          <a:bodyPr/>
          <a:lstStyle/>
          <a:p>
            <a:fld id="{B61BEF0D-F0BB-DE4B-95CE-6DB70DBA9567}" type="datetimeFigureOut">
              <a:rPr lang="en-US" smtClean="0"/>
              <a:pPr/>
              <a:t>11/18/2023</a:t>
            </a:fld>
            <a:endParaRPr lang="en-US"/>
          </a:p>
        </p:txBody>
      </p:sp>
      <p:sp>
        <p:nvSpPr>
          <p:cNvPr id="4" name="Footer Placeholder 3">
            <a:extLst>
              <a:ext uri="{FF2B5EF4-FFF2-40B4-BE49-F238E27FC236}">
                <a16:creationId xmlns:a16="http://schemas.microsoft.com/office/drawing/2014/main" id="{0F9AE9BE-D14B-4839-5BCB-D127A3998B4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1693380-A0DF-7EB4-74B1-5CE523368974}"/>
              </a:ext>
            </a:extLst>
          </p:cNvPr>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1827332261"/>
      </p:ext>
    </p:extLst>
  </p:cSld>
  <p:clrMapOvr>
    <a:masterClrMapping/>
  </p:clrMapOvr>
  <mc:AlternateContent xmlns:mc="http://schemas.openxmlformats.org/markup-compatibility/2006" xmlns:p14="http://schemas.microsoft.com/office/powerpoint/2010/main">
    <mc:Choice Requires="p14">
      <p:transition spd="slow" p14:dur="1500">
        <p14:window/>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C9CDC8E-B6E2-59DE-D161-F70E47C52F89}"/>
              </a:ext>
            </a:extLst>
          </p:cNvPr>
          <p:cNvSpPr>
            <a:spLocks noGrp="1"/>
          </p:cNvSpPr>
          <p:nvPr>
            <p:ph type="dt" sz="half" idx="10"/>
          </p:nvPr>
        </p:nvSpPr>
        <p:spPr/>
        <p:txBody>
          <a:bodyPr/>
          <a:lstStyle/>
          <a:p>
            <a:fld id="{B61BEF0D-F0BB-DE4B-95CE-6DB70DBA9567}" type="datetimeFigureOut">
              <a:rPr lang="en-US" smtClean="0"/>
              <a:pPr/>
              <a:t>11/18/2023</a:t>
            </a:fld>
            <a:endParaRPr lang="en-US"/>
          </a:p>
        </p:txBody>
      </p:sp>
      <p:sp>
        <p:nvSpPr>
          <p:cNvPr id="3" name="Footer Placeholder 2">
            <a:extLst>
              <a:ext uri="{FF2B5EF4-FFF2-40B4-BE49-F238E27FC236}">
                <a16:creationId xmlns:a16="http://schemas.microsoft.com/office/drawing/2014/main" id="{986D7BA2-BBBA-C475-A196-226A679CF19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A8432A2-9261-90D6-9A32-771BDDBD4BEF}"/>
              </a:ext>
            </a:extLst>
          </p:cNvPr>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3853129063"/>
      </p:ext>
    </p:extLst>
  </p:cSld>
  <p:clrMapOvr>
    <a:masterClrMapping/>
  </p:clrMapOvr>
  <mc:AlternateContent xmlns:mc="http://schemas.openxmlformats.org/markup-compatibility/2006" xmlns:p14="http://schemas.microsoft.com/office/powerpoint/2010/main">
    <mc:Choice Requires="p14">
      <p:transition spd="slow" p14:dur="1500">
        <p14:window/>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0E2382-1E01-41D0-9EBA-5A34AE10994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AFC61F7-B0DD-15BB-C960-B770ED4301A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A0EBF4A-4041-81A7-0325-A2C9A9BA2B3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24C2990-F0D1-9AD5-192F-CE0C2BA9AC8B}"/>
              </a:ext>
            </a:extLst>
          </p:cNvPr>
          <p:cNvSpPr>
            <a:spLocks noGrp="1"/>
          </p:cNvSpPr>
          <p:nvPr>
            <p:ph type="dt" sz="half" idx="10"/>
          </p:nvPr>
        </p:nvSpPr>
        <p:spPr/>
        <p:txBody>
          <a:bodyPr/>
          <a:lstStyle/>
          <a:p>
            <a:fld id="{42A54C80-263E-416B-A8E0-580EDEADCBDC}" type="datetimeFigureOut">
              <a:rPr lang="en-US" smtClean="0"/>
              <a:t>11/18/2023</a:t>
            </a:fld>
            <a:endParaRPr lang="en-US"/>
          </a:p>
        </p:txBody>
      </p:sp>
      <p:sp>
        <p:nvSpPr>
          <p:cNvPr id="6" name="Footer Placeholder 5">
            <a:extLst>
              <a:ext uri="{FF2B5EF4-FFF2-40B4-BE49-F238E27FC236}">
                <a16:creationId xmlns:a16="http://schemas.microsoft.com/office/drawing/2014/main" id="{EFA9E8BE-1D70-BC79-76B7-E1332AF176A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5AFDEFE-29BF-6B45-7C06-89D05A2B5BCC}"/>
              </a:ext>
            </a:extLst>
          </p:cNvPr>
          <p:cNvSpPr>
            <a:spLocks noGrp="1"/>
          </p:cNvSpPr>
          <p:nvPr>
            <p:ph type="sldNum" sz="quarter" idx="12"/>
          </p:nvPr>
        </p:nvSpPr>
        <p:spPr/>
        <p:txBody>
          <a:bodyPr/>
          <a:lstStyle/>
          <a:p>
            <a:fld id="{519954A3-9DFD-4C44-94BA-B95130A3BA1C}" type="slidenum">
              <a:rPr lang="en-US" smtClean="0"/>
              <a:t>‹#›</a:t>
            </a:fld>
            <a:endParaRPr lang="en-US"/>
          </a:p>
        </p:txBody>
      </p:sp>
    </p:spTree>
    <p:extLst>
      <p:ext uri="{BB962C8B-B14F-4D97-AF65-F5344CB8AC3E}">
        <p14:creationId xmlns:p14="http://schemas.microsoft.com/office/powerpoint/2010/main" val="653232094"/>
      </p:ext>
    </p:extLst>
  </p:cSld>
  <p:clrMapOvr>
    <a:masterClrMapping/>
  </p:clrMapOvr>
  <mc:AlternateContent xmlns:mc="http://schemas.openxmlformats.org/markup-compatibility/2006" xmlns:p14="http://schemas.microsoft.com/office/powerpoint/2010/main">
    <mc:Choice Requires="p14">
      <p:transition spd="slow" p14:dur="1500">
        <p14:window/>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AFD6AA-D0A8-1EB1-5D5F-82CAD745AF6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F19AA01-665B-6AA7-9F3B-9BA265662F7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F4B5ECC-2E3E-8237-458E-E4212BD5451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A166523-1BFC-82C6-E29A-14CADD078865}"/>
              </a:ext>
            </a:extLst>
          </p:cNvPr>
          <p:cNvSpPr>
            <a:spLocks noGrp="1"/>
          </p:cNvSpPr>
          <p:nvPr>
            <p:ph type="dt" sz="half" idx="10"/>
          </p:nvPr>
        </p:nvSpPr>
        <p:spPr/>
        <p:txBody>
          <a:bodyPr/>
          <a:lstStyle/>
          <a:p>
            <a:fld id="{B61BEF0D-F0BB-DE4B-95CE-6DB70DBA9567}" type="datetimeFigureOut">
              <a:rPr lang="en-US" smtClean="0"/>
              <a:pPr/>
              <a:t>11/18/2023</a:t>
            </a:fld>
            <a:endParaRPr lang="en-US"/>
          </a:p>
        </p:txBody>
      </p:sp>
      <p:sp>
        <p:nvSpPr>
          <p:cNvPr id="6" name="Footer Placeholder 5">
            <a:extLst>
              <a:ext uri="{FF2B5EF4-FFF2-40B4-BE49-F238E27FC236}">
                <a16:creationId xmlns:a16="http://schemas.microsoft.com/office/drawing/2014/main" id="{28ECBF2E-D1C2-4692-DC0E-92AB66F56EF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4E5159B-B6CB-7FC2-DB3F-94D7C1A52E7E}"/>
              </a:ext>
            </a:extLst>
          </p:cNvPr>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3688215990"/>
      </p:ext>
    </p:extLst>
  </p:cSld>
  <p:clrMapOvr>
    <a:masterClrMapping/>
  </p:clrMapOvr>
  <mc:AlternateContent xmlns:mc="http://schemas.openxmlformats.org/markup-compatibility/2006" xmlns:p14="http://schemas.microsoft.com/office/powerpoint/2010/main">
    <mc:Choice Requires="p14">
      <p:transition spd="slow" p14:dur="1500">
        <p14:window/>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53A444-25DD-DD77-D0B2-D8DD320CD0A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9EE446C7-7B48-52CD-A83E-FCC86699890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709D269-769B-333B-08AB-55C1442C52DD}"/>
              </a:ext>
            </a:extLst>
          </p:cNvPr>
          <p:cNvSpPr>
            <a:spLocks noGrp="1"/>
          </p:cNvSpPr>
          <p:nvPr>
            <p:ph type="dt" sz="half" idx="10"/>
          </p:nvPr>
        </p:nvSpPr>
        <p:spPr/>
        <p:txBody>
          <a:bodyPr/>
          <a:lstStyle/>
          <a:p>
            <a:fld id="{55C6B4A9-1611-4792-9094-5F34BCA07E0B}" type="datetimeFigureOut">
              <a:rPr lang="en-US" smtClean="0"/>
              <a:t>11/18/2023</a:t>
            </a:fld>
            <a:endParaRPr lang="en-US"/>
          </a:p>
        </p:txBody>
      </p:sp>
      <p:sp>
        <p:nvSpPr>
          <p:cNvPr id="5" name="Footer Placeholder 4">
            <a:extLst>
              <a:ext uri="{FF2B5EF4-FFF2-40B4-BE49-F238E27FC236}">
                <a16:creationId xmlns:a16="http://schemas.microsoft.com/office/drawing/2014/main" id="{3B2210A9-5BDE-4CF9-D74E-87E8143696C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7460CF8-618D-9C93-BAE2-E6452C069F92}"/>
              </a:ext>
            </a:extLst>
          </p:cNvPr>
          <p:cNvSpPr>
            <a:spLocks noGrp="1"/>
          </p:cNvSpPr>
          <p:nvPr>
            <p:ph type="sldNum" sz="quarter" idx="12"/>
          </p:nvPr>
        </p:nvSpPr>
        <p:spPr/>
        <p:txBody>
          <a:bodyPr/>
          <a:lstStyle/>
          <a:p>
            <a:fld id="{89333C77-0158-454C-844F-B7AB9BD7DAD4}" type="slidenum">
              <a:rPr lang="en-US" smtClean="0"/>
              <a:t>‹#›</a:t>
            </a:fld>
            <a:endParaRPr lang="en-US"/>
          </a:p>
        </p:txBody>
      </p:sp>
    </p:spTree>
    <p:extLst>
      <p:ext uri="{BB962C8B-B14F-4D97-AF65-F5344CB8AC3E}">
        <p14:creationId xmlns:p14="http://schemas.microsoft.com/office/powerpoint/2010/main" val="719642070"/>
      </p:ext>
    </p:extLst>
  </p:cSld>
  <p:clrMapOvr>
    <a:masterClrMapping/>
  </p:clrMapOvr>
  <mc:AlternateContent xmlns:mc="http://schemas.openxmlformats.org/markup-compatibility/2006" xmlns:p14="http://schemas.microsoft.com/office/powerpoint/2010/main">
    <mc:Choice Requires="p14">
      <p:transition spd="slow" p14:dur="1500">
        <p14:window/>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41794D0-82F0-58B0-B268-CEA2CA143F54}"/>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50A0E980-9301-B6BB-D7B5-90F7BA2B5C2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F7F6A53-95E7-5B9D-A28A-753D18518F2B}"/>
              </a:ext>
            </a:extLst>
          </p:cNvPr>
          <p:cNvSpPr>
            <a:spLocks noGrp="1"/>
          </p:cNvSpPr>
          <p:nvPr>
            <p:ph type="dt" sz="half" idx="10"/>
          </p:nvPr>
        </p:nvSpPr>
        <p:spPr/>
        <p:txBody>
          <a:bodyPr/>
          <a:lstStyle/>
          <a:p>
            <a:fld id="{B61BEF0D-F0BB-DE4B-95CE-6DB70DBA9567}" type="datetimeFigureOut">
              <a:rPr lang="en-US" smtClean="0"/>
              <a:pPr/>
              <a:t>11/18/2023</a:t>
            </a:fld>
            <a:endParaRPr lang="en-US"/>
          </a:p>
        </p:txBody>
      </p:sp>
      <p:sp>
        <p:nvSpPr>
          <p:cNvPr id="5" name="Footer Placeholder 4">
            <a:extLst>
              <a:ext uri="{FF2B5EF4-FFF2-40B4-BE49-F238E27FC236}">
                <a16:creationId xmlns:a16="http://schemas.microsoft.com/office/drawing/2014/main" id="{3C5EA16D-1808-C2F2-A0B6-AD8131FB70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F3DB41E-DEC8-5090-E3EF-6B55652C595F}"/>
              </a:ext>
            </a:extLst>
          </p:cNvPr>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3533841600"/>
      </p:ext>
    </p:extLst>
  </p:cSld>
  <p:clrMapOvr>
    <a:masterClrMapping/>
  </p:clrMapOvr>
  <mc:AlternateContent xmlns:mc="http://schemas.openxmlformats.org/markup-compatibility/2006" xmlns:p14="http://schemas.microsoft.com/office/powerpoint/2010/main">
    <mc:Choice Requires="p14">
      <p:transition spd="slow" p14:dur="1500">
        <p14:window/>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9C9DF0B-12BA-4ECB-B7CD-085F38C5DCC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C4BCB516-CB52-EF27-4763-642982C49C7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F426A5F-B02D-F09C-57B4-C5005E1EEAE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1BEF0D-F0BB-DE4B-95CE-6DB70DBA9567}" type="datetimeFigureOut">
              <a:rPr lang="en-US" smtClean="0"/>
              <a:pPr/>
              <a:t>11/18/2023</a:t>
            </a:fld>
            <a:endParaRPr lang="en-US"/>
          </a:p>
        </p:txBody>
      </p:sp>
      <p:sp>
        <p:nvSpPr>
          <p:cNvPr id="5" name="Footer Placeholder 4">
            <a:extLst>
              <a:ext uri="{FF2B5EF4-FFF2-40B4-BE49-F238E27FC236}">
                <a16:creationId xmlns:a16="http://schemas.microsoft.com/office/drawing/2014/main" id="{DC1A787C-4599-BDE5-94AD-DF0D12278DD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71D89285-F290-B9DB-DDF0-355CFB07473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7F1E4F-1CFF-5643-939E-217C01CDF565}" type="slidenum">
              <a:rPr lang="en-US" smtClean="0"/>
              <a:pPr/>
              <a:t>‹#›</a:t>
            </a:fld>
            <a:endParaRPr lang="en-US"/>
          </a:p>
        </p:txBody>
      </p:sp>
    </p:spTree>
    <p:extLst>
      <p:ext uri="{BB962C8B-B14F-4D97-AF65-F5344CB8AC3E}">
        <p14:creationId xmlns:p14="http://schemas.microsoft.com/office/powerpoint/2010/main" val="3794379803"/>
      </p:ext>
    </p:extLst>
  </p:cSld>
  <p:clrMap bg1="lt1" tx1="dk1" bg2="lt2" tx2="dk2" accent1="accent1" accent2="accent2" accent3="accent3" accent4="accent4" accent5="accent5" accent6="accent6" hlink="hlink" folHlink="folHlink"/>
  <p:sldLayoutIdLst>
    <p:sldLayoutId id="2147484468" r:id="rId1"/>
    <p:sldLayoutId id="2147484469" r:id="rId2"/>
    <p:sldLayoutId id="2147484470" r:id="rId3"/>
    <p:sldLayoutId id="2147484471" r:id="rId4"/>
    <p:sldLayoutId id="2147484472" r:id="rId5"/>
    <p:sldLayoutId id="2147484473" r:id="rId6"/>
    <p:sldLayoutId id="2147484474" r:id="rId7"/>
    <p:sldLayoutId id="2147484475" r:id="rId8"/>
    <p:sldLayoutId id="2147484476" r:id="rId9"/>
    <p:sldLayoutId id="2147484477" r:id="rId10"/>
    <p:sldLayoutId id="2147484478" r:id="rId11"/>
  </p:sldLayoutIdLst>
  <mc:AlternateContent xmlns:mc="http://schemas.openxmlformats.org/markup-compatibility/2006" xmlns:p14="http://schemas.microsoft.com/office/powerpoint/2010/main">
    <mc:Choice Requires="p14">
      <p:transition spd="slow" p14:dur="1500">
        <p14:window/>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hyperlink" Target="https://creativecommons.org/licenses/by/3.0/" TargetMode="External"/><Relationship Id="rId4" Type="http://schemas.openxmlformats.org/officeDocument/2006/relationships/hyperlink" Target="https://bg.copernicus.org/articles/15/5715/2018/" TargetMode="External"/></Relationships>
</file>

<file path=ppt/slides/_rels/slide3.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12" name="Rectangle 1111">
            <a:extLst>
              <a:ext uri="{FF2B5EF4-FFF2-40B4-BE49-F238E27FC236}">
                <a16:creationId xmlns:a16="http://schemas.microsoft.com/office/drawing/2014/main" id="{06DA9DF9-31F7-4056-B42E-878CC92417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9FBABFE-5140-51D8-2391-0BC5C4245315}"/>
              </a:ext>
            </a:extLst>
          </p:cNvPr>
          <p:cNvSpPr>
            <a:spLocks noGrp="1"/>
          </p:cNvSpPr>
          <p:nvPr>
            <p:ph type="title"/>
          </p:nvPr>
        </p:nvSpPr>
        <p:spPr>
          <a:xfrm>
            <a:off x="-3048" y="186267"/>
            <a:ext cx="6173892" cy="4567137"/>
          </a:xfrm>
        </p:spPr>
        <p:txBody>
          <a:bodyPr vert="horz" lIns="91440" tIns="45720" rIns="91440" bIns="45720" rtlCol="0" anchor="b">
            <a:normAutofit/>
          </a:bodyPr>
          <a:lstStyle/>
          <a:p>
            <a:r>
              <a:rPr lang="en-US"/>
              <a:t>  Hydrothermal vents  </a:t>
            </a:r>
            <a:br>
              <a:rPr lang="en-US"/>
            </a:br>
            <a:r>
              <a:rPr lang="en-US"/>
              <a:t>by </a:t>
            </a:r>
            <a:br>
              <a:rPr lang="en-US"/>
            </a:br>
            <a:r>
              <a:rPr lang="en-US"/>
              <a:t>Yolie &amp; Liz </a:t>
            </a:r>
            <a:endParaRPr lang="en-US" dirty="0"/>
          </a:p>
        </p:txBody>
      </p:sp>
      <p:pic>
        <p:nvPicPr>
          <p:cNvPr id="1026" name="Picture 2" descr="A close-up of a blue explosion&#10;&#10;Description automatically generated">
            <a:extLst>
              <a:ext uri="{FF2B5EF4-FFF2-40B4-BE49-F238E27FC236}">
                <a16:creationId xmlns:a16="http://schemas.microsoft.com/office/drawing/2014/main" id="{98AECC15-B744-5D05-CB2F-987886D9A0D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4816" r="2" b="7090"/>
          <a:stretch/>
        </p:blipFill>
        <p:spPr bwMode="auto">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1384327"/>
      </p:ext>
    </p:extLst>
  </p:cSld>
  <p:clrMapOvr>
    <a:masterClrMapping/>
  </p:clrMapOvr>
  <mc:AlternateContent xmlns:mc="http://schemas.openxmlformats.org/markup-compatibility/2006" xmlns:p14="http://schemas.microsoft.com/office/powerpoint/2010/main">
    <mc:Choice Requires="p14">
      <p:transition spd="slow" p14:dur="1500">
        <p14:window/>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pic>
        <p:nvPicPr>
          <p:cNvPr id="4" name="Picture 3" descr="A close-up of a map&#10;&#10;Description automatically generated">
            <a:extLst>
              <a:ext uri="{FF2B5EF4-FFF2-40B4-BE49-F238E27FC236}">
                <a16:creationId xmlns:a16="http://schemas.microsoft.com/office/drawing/2014/main" id="{A7CB89F0-4BAA-6FD9-E281-74FBF64F2072}"/>
              </a:ext>
            </a:extLst>
          </p:cNvPr>
          <p:cNvPicPr>
            <a:picLocks noChangeAspect="1"/>
          </p:cNvPicPr>
          <p:nvPr/>
        </p:nvPicPr>
        <p:blipFill rotWithShape="1">
          <a:blip r:embed="rId3">
            <a:extLst>
              <a:ext uri="{837473B0-CC2E-450A-ABE3-18F120FF3D39}">
                <a1611:picAttrSrcUrl xmlns:a1611="http://schemas.microsoft.com/office/drawing/2016/11/main" r:id="rId4"/>
              </a:ext>
            </a:extLst>
          </a:blip>
          <a:srcRect t="1612" b="6175"/>
          <a:stretch/>
        </p:blipFill>
        <p:spPr>
          <a:xfrm>
            <a:off x="20" y="10"/>
            <a:ext cx="12191980" cy="6857990"/>
          </a:xfrm>
          <a:prstGeom prst="rect">
            <a:avLst/>
          </a:prstGeom>
        </p:spPr>
      </p:pic>
      <p:sp>
        <p:nvSpPr>
          <p:cNvPr id="2" name="Title 1">
            <a:extLst>
              <a:ext uri="{FF2B5EF4-FFF2-40B4-BE49-F238E27FC236}">
                <a16:creationId xmlns:a16="http://schemas.microsoft.com/office/drawing/2014/main" id="{89C8D4B6-96B1-D79E-F214-6603490305C3}"/>
              </a:ext>
            </a:extLst>
          </p:cNvPr>
          <p:cNvSpPr>
            <a:spLocks noGrp="1"/>
          </p:cNvSpPr>
          <p:nvPr>
            <p:ph type="title"/>
          </p:nvPr>
        </p:nvSpPr>
        <p:spPr>
          <a:xfrm>
            <a:off x="3970867" y="558800"/>
            <a:ext cx="7535333" cy="1413933"/>
          </a:xfrm>
        </p:spPr>
        <p:txBody>
          <a:bodyPr>
            <a:normAutofit/>
          </a:bodyPr>
          <a:lstStyle/>
          <a:p>
            <a:pPr>
              <a:lnSpc>
                <a:spcPct val="90000"/>
              </a:lnSpc>
            </a:pPr>
            <a:r>
              <a:rPr lang="en-US" sz="3100">
                <a:solidFill>
                  <a:schemeClr val="bg1"/>
                </a:solidFill>
                <a:effectLst/>
                <a:latin typeface="Arial" panose="020B0604020202020204" pitchFamily="34" charset="0"/>
                <a:ea typeface="Cambria" panose="02040503050406030204" pitchFamily="18" charset="0"/>
                <a:cs typeface="Times" panose="02020603050405020304" pitchFamily="18" charset="0"/>
              </a:rPr>
              <a:t>*</a:t>
            </a:r>
            <a:r>
              <a:rPr lang="en-US" sz="3100">
                <a:solidFill>
                  <a:schemeClr val="bg1"/>
                </a:solidFill>
                <a:effectLst/>
                <a:latin typeface="Algerian" panose="04020705040A02060702" pitchFamily="82" charset="0"/>
                <a:ea typeface="ADLaM Display" panose="020F0502020204030204" pitchFamily="2" charset="0"/>
                <a:cs typeface="ADLaM Display" panose="020F0502020204030204" pitchFamily="2" charset="0"/>
              </a:rPr>
              <a:t>Geographic distribution of biome</a:t>
            </a:r>
            <a:r>
              <a:rPr lang="en-US" sz="3100">
                <a:solidFill>
                  <a:schemeClr val="bg1"/>
                </a:solidFill>
                <a:effectLst/>
                <a:latin typeface="Arial" panose="020B0604020202020204" pitchFamily="34" charset="0"/>
                <a:ea typeface="Cambria" panose="02040503050406030204" pitchFamily="18" charset="0"/>
                <a:cs typeface="Times" panose="02020603050405020304" pitchFamily="18" charset="0"/>
              </a:rPr>
              <a:t>*</a:t>
            </a:r>
            <a:br>
              <a:rPr lang="en-US" sz="3100">
                <a:solidFill>
                  <a:schemeClr val="bg1"/>
                </a:solidFill>
                <a:effectLst/>
                <a:latin typeface="Cambria" panose="02040503050406030204" pitchFamily="18" charset="0"/>
                <a:ea typeface="Cambria" panose="02040503050406030204" pitchFamily="18" charset="0"/>
                <a:cs typeface="Times New Roman" panose="02020603050405020304" pitchFamily="18" charset="0"/>
              </a:rPr>
            </a:br>
            <a:endParaRPr lang="en-US" sz="3100">
              <a:solidFill>
                <a:schemeClr val="bg1"/>
              </a:solidFill>
            </a:endParaRPr>
          </a:p>
        </p:txBody>
      </p:sp>
      <p:sp>
        <p:nvSpPr>
          <p:cNvPr id="3" name="Content Placeholder 2">
            <a:extLst>
              <a:ext uri="{FF2B5EF4-FFF2-40B4-BE49-F238E27FC236}">
                <a16:creationId xmlns:a16="http://schemas.microsoft.com/office/drawing/2014/main" id="{C1BCB6C4-1D2E-11A7-B810-A9532A56471D}"/>
              </a:ext>
            </a:extLst>
          </p:cNvPr>
          <p:cNvSpPr>
            <a:spLocks noGrp="1"/>
          </p:cNvSpPr>
          <p:nvPr>
            <p:ph idx="1"/>
          </p:nvPr>
        </p:nvSpPr>
        <p:spPr>
          <a:xfrm>
            <a:off x="3970867" y="2048933"/>
            <a:ext cx="7532156" cy="3742267"/>
          </a:xfrm>
        </p:spPr>
        <p:txBody>
          <a:bodyPr vert="horz" lIns="91440" tIns="45720" rIns="91440" bIns="45720" rtlCol="0">
            <a:normAutofit/>
          </a:bodyPr>
          <a:lstStyle/>
          <a:p>
            <a:pPr marL="0">
              <a:lnSpc>
                <a:spcPct val="90000"/>
              </a:lnSpc>
              <a:spcBef>
                <a:spcPts val="0"/>
              </a:spcBef>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700">
                <a:solidFill>
                  <a:schemeClr val="bg1"/>
                </a:solidFill>
                <a:effectLst/>
                <a:latin typeface="Arial"/>
                <a:ea typeface="Cambria"/>
                <a:cs typeface="Times"/>
              </a:rPr>
              <a:t>Key Features</a:t>
            </a:r>
            <a:r>
              <a:rPr lang="en-US" sz="700">
                <a:solidFill>
                  <a:schemeClr val="bg1"/>
                </a:solidFill>
                <a:latin typeface="Arial"/>
                <a:ea typeface="Cambria"/>
                <a:cs typeface="Times"/>
              </a:rPr>
              <a:t> </a:t>
            </a:r>
            <a:endParaRPr lang="en-US" sz="700">
              <a:solidFill>
                <a:schemeClr val="bg1"/>
              </a:solidFill>
              <a:effectLst/>
              <a:latin typeface="Cambria" panose="02040503050406030204" pitchFamily="18" charset="0"/>
              <a:ea typeface="Cambria" panose="02040503050406030204" pitchFamily="18" charset="0"/>
              <a:cs typeface="Times New Roman" panose="02020603050405020304" pitchFamily="18" charset="0"/>
            </a:endParaRPr>
          </a:p>
          <a:p>
            <a:pPr>
              <a:lnSpc>
                <a:spcPct val="90000"/>
              </a:lnSpc>
              <a:spcBef>
                <a:spcPts val="0"/>
              </a:spcBef>
              <a:buFont typeface="Wingdings" panose="05000000000000000000" pitchFamily="2" charset="2"/>
              <a:buChar cha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700">
                <a:solidFill>
                  <a:schemeClr val="bg1"/>
                </a:solidFill>
                <a:effectLst/>
                <a:latin typeface="Arial"/>
                <a:ea typeface="Cambria"/>
                <a:cs typeface="Times"/>
              </a:rPr>
              <a:t>Abiotic features of the biome</a:t>
            </a:r>
            <a:r>
              <a:rPr lang="en-US" sz="700">
                <a:solidFill>
                  <a:schemeClr val="bg1"/>
                </a:solidFill>
                <a:latin typeface="Arial"/>
                <a:ea typeface="Cambria"/>
                <a:cs typeface="Times"/>
              </a:rPr>
              <a:t> </a:t>
            </a:r>
            <a:endParaRPr lang="en-US" sz="700">
              <a:solidFill>
                <a:schemeClr val="bg1"/>
              </a:solidFill>
              <a:effectLst/>
              <a:latin typeface="Cambria" panose="02040503050406030204" pitchFamily="18" charset="0"/>
              <a:ea typeface="Cambria" panose="02040503050406030204" pitchFamily="18" charset="0"/>
              <a:cs typeface="Times New Roman" panose="02020603050405020304" pitchFamily="18" charset="0"/>
            </a:endParaRPr>
          </a:p>
          <a:p>
            <a:pPr lvl="1">
              <a:lnSpc>
                <a:spcPct val="90000"/>
              </a:lnSpc>
              <a:spcBef>
                <a:spcPts val="0"/>
              </a:spcBef>
              <a:buFont typeface="Courier New" panose="02070309020205020404" pitchFamily="49" charset="0"/>
              <a:buChar char="o"/>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700">
                <a:solidFill>
                  <a:schemeClr val="bg1"/>
                </a:solidFill>
                <a:effectLst/>
                <a:latin typeface="Arial"/>
                <a:ea typeface="Cambria"/>
                <a:cs typeface="Times"/>
              </a:rPr>
              <a:t>Climate</a:t>
            </a:r>
            <a:r>
              <a:rPr lang="en-US" sz="700">
                <a:solidFill>
                  <a:schemeClr val="bg1"/>
                </a:solidFill>
                <a:latin typeface="Arial"/>
                <a:ea typeface="Cambria"/>
                <a:cs typeface="Times"/>
              </a:rPr>
              <a:t> </a:t>
            </a:r>
            <a:endParaRPr lang="en-US" sz="700">
              <a:solidFill>
                <a:schemeClr val="bg1"/>
              </a:solidFill>
              <a:effectLst/>
              <a:latin typeface="Cambria" panose="02040503050406030204" pitchFamily="18" charset="0"/>
              <a:ea typeface="Cambria" panose="02040503050406030204" pitchFamily="18" charset="0"/>
              <a:cs typeface="Times New Roman" panose="02020603050405020304" pitchFamily="18" charset="0"/>
            </a:endParaRPr>
          </a:p>
          <a:p>
            <a:pPr lvl="2">
              <a:lnSpc>
                <a:spcPct val="90000"/>
              </a:lnSpc>
              <a:spcBef>
                <a:spcPts val="0"/>
              </a:spcBef>
              <a:buFont typeface="Wingdings" panose="05000000000000000000" pitchFamily="2" charset="2"/>
              <a:buChar cha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700">
                <a:solidFill>
                  <a:schemeClr val="bg1"/>
                </a:solidFill>
                <a:effectLst/>
                <a:latin typeface="Arial"/>
                <a:ea typeface="Cambria"/>
                <a:cs typeface="Times"/>
              </a:rPr>
              <a:t>Temperature</a:t>
            </a:r>
            <a:r>
              <a:rPr lang="en-US" sz="700">
                <a:solidFill>
                  <a:schemeClr val="bg1"/>
                </a:solidFill>
                <a:latin typeface="Arial"/>
                <a:ea typeface="Cambria"/>
                <a:cs typeface="Times"/>
              </a:rPr>
              <a:t> </a:t>
            </a:r>
            <a:r>
              <a:rPr lang="en-US" sz="700">
                <a:solidFill>
                  <a:schemeClr val="bg1"/>
                </a:solidFill>
                <a:effectLst/>
                <a:latin typeface="Arial"/>
                <a:ea typeface="Cambria"/>
                <a:cs typeface="Helvetica"/>
              </a:rPr>
              <a:t> :it’s</a:t>
            </a:r>
            <a:r>
              <a:rPr lang="en-US" sz="700">
                <a:solidFill>
                  <a:schemeClr val="bg1"/>
                </a:solidFill>
                <a:latin typeface="Arial"/>
                <a:ea typeface="Cambria"/>
                <a:cs typeface="Helvetica"/>
              </a:rPr>
              <a:t> </a:t>
            </a:r>
            <a:r>
              <a:rPr lang="en-US" sz="700">
                <a:solidFill>
                  <a:schemeClr val="bg1"/>
                </a:solidFill>
                <a:effectLst/>
                <a:latin typeface="Arial"/>
                <a:ea typeface="Cambria"/>
                <a:cs typeface="Helvetica"/>
              </a:rPr>
              <a:t> over 700° Fahrenheit</a:t>
            </a:r>
          </a:p>
          <a:p>
            <a:pPr lvl="2">
              <a:lnSpc>
                <a:spcPct val="90000"/>
              </a:lnSpc>
              <a:spcBef>
                <a:spcPts val="0"/>
              </a:spcBef>
              <a:buFont typeface="Wingdings" panose="05000000000000000000" pitchFamily="2" charset="2"/>
              <a:buChar cha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700">
                <a:solidFill>
                  <a:schemeClr val="bg1"/>
                </a:solidFill>
                <a:effectLst/>
                <a:latin typeface="Arial"/>
                <a:ea typeface="Cambria"/>
                <a:cs typeface="Times"/>
              </a:rPr>
              <a:t>Precipitatio</a:t>
            </a:r>
            <a:r>
              <a:rPr lang="en-US" sz="700">
                <a:solidFill>
                  <a:schemeClr val="bg1"/>
                </a:solidFill>
                <a:latin typeface="Arial"/>
                <a:ea typeface="Cambria"/>
                <a:cs typeface="Times"/>
              </a:rPr>
              <a:t>n: </a:t>
            </a:r>
            <a:r>
              <a:rPr lang="en-US" sz="700">
                <a:solidFill>
                  <a:schemeClr val="bg1"/>
                </a:solidFill>
                <a:latin typeface="Arial"/>
                <a:ea typeface="Cambria"/>
                <a:cs typeface="Helvetica"/>
              </a:rPr>
              <a:t> </a:t>
            </a:r>
            <a:r>
              <a:rPr lang="en-US" sz="700">
                <a:solidFill>
                  <a:schemeClr val="bg1"/>
                </a:solidFill>
                <a:effectLst/>
                <a:latin typeface="Arial"/>
                <a:ea typeface="Cambria"/>
                <a:cs typeface="Helvetica"/>
              </a:rPr>
              <a:t>Its rapid chemical reactions cause sulfur and other minerals to precipitate</a:t>
            </a:r>
          </a:p>
          <a:p>
            <a:pPr marL="1143000" marR="0" lvl="2" indent="-228600">
              <a:lnSpc>
                <a:spcPct val="90000"/>
              </a:lnSpc>
              <a:spcBef>
                <a:spcPts val="0"/>
              </a:spcBef>
              <a:spcAft>
                <a:spcPts val="0"/>
              </a:spcAft>
              <a:buFont typeface="Wingdings" panose="05000000000000000000" pitchFamily="2" charset="2"/>
              <a:buChar cha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endParaRPr lang="en-US" sz="700">
              <a:solidFill>
                <a:schemeClr val="bg1"/>
              </a:solidFill>
              <a:effectLst/>
              <a:latin typeface="Arial" panose="020B0604020202020204" pitchFamily="34" charset="0"/>
              <a:ea typeface="Cambria" panose="02040503050406030204" pitchFamily="18" charset="0"/>
              <a:cs typeface="Helvetica" panose="020B0604020202020204" pitchFamily="34" charset="0"/>
            </a:endParaRPr>
          </a:p>
          <a:p>
            <a:pPr marL="1143000" marR="0" lvl="2" indent="-228600">
              <a:lnSpc>
                <a:spcPct val="90000"/>
              </a:lnSpc>
              <a:spcBef>
                <a:spcPts val="0"/>
              </a:spcBef>
              <a:spcAft>
                <a:spcPts val="0"/>
              </a:spcAft>
              <a:buFont typeface="Wingdings" panose="05000000000000000000" pitchFamily="2" charset="2"/>
              <a:buChar cha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endParaRPr lang="en-US" sz="700">
              <a:solidFill>
                <a:schemeClr val="bg1"/>
              </a:solidFill>
              <a:latin typeface="Arial" panose="020B0604020202020204" pitchFamily="34" charset="0"/>
              <a:ea typeface="Cambria" panose="02040503050406030204" pitchFamily="18" charset="0"/>
              <a:cs typeface="Helvetica" panose="020B0604020202020204" pitchFamily="34" charset="0"/>
            </a:endParaRPr>
          </a:p>
          <a:p>
            <a:pPr marL="1143000" marR="0" lvl="2" indent="-228600">
              <a:lnSpc>
                <a:spcPct val="90000"/>
              </a:lnSpc>
              <a:spcBef>
                <a:spcPts val="0"/>
              </a:spcBef>
              <a:spcAft>
                <a:spcPts val="0"/>
              </a:spcAft>
              <a:buFont typeface="Wingdings" panose="05000000000000000000" pitchFamily="2" charset="2"/>
              <a:buChar cha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endParaRPr lang="en-US" sz="700">
              <a:solidFill>
                <a:schemeClr val="bg1"/>
              </a:solidFill>
              <a:effectLst/>
              <a:latin typeface="Arial" panose="020B0604020202020204" pitchFamily="34" charset="0"/>
              <a:ea typeface="Cambria" panose="02040503050406030204" pitchFamily="18" charset="0"/>
              <a:cs typeface="Helvetica" panose="020B0604020202020204" pitchFamily="34" charset="0"/>
            </a:endParaRPr>
          </a:p>
          <a:p>
            <a:pPr marL="1143000" marR="0" lvl="2" indent="-228600">
              <a:lnSpc>
                <a:spcPct val="90000"/>
              </a:lnSpc>
              <a:spcBef>
                <a:spcPts val="0"/>
              </a:spcBef>
              <a:spcAft>
                <a:spcPts val="0"/>
              </a:spcAft>
              <a:buFont typeface="Wingdings" panose="05000000000000000000" pitchFamily="2" charset="2"/>
              <a:buChar cha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endParaRPr lang="en-US" sz="700">
              <a:solidFill>
                <a:schemeClr val="bg1"/>
              </a:solidFill>
              <a:latin typeface="Arial" panose="020B0604020202020204" pitchFamily="34" charset="0"/>
              <a:ea typeface="Cambria" panose="02040503050406030204" pitchFamily="18" charset="0"/>
              <a:cs typeface="Helvetica" panose="020B0604020202020204" pitchFamily="34" charset="0"/>
            </a:endParaRPr>
          </a:p>
          <a:p>
            <a:pPr marL="1143000" marR="0" lvl="2" indent="-228600">
              <a:lnSpc>
                <a:spcPct val="90000"/>
              </a:lnSpc>
              <a:spcBef>
                <a:spcPts val="0"/>
              </a:spcBef>
              <a:spcAft>
                <a:spcPts val="0"/>
              </a:spcAft>
              <a:buFont typeface="Wingdings" panose="05000000000000000000" pitchFamily="2" charset="2"/>
              <a:buChar cha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endParaRPr lang="en-US" sz="700">
              <a:solidFill>
                <a:schemeClr val="bg1"/>
              </a:solidFill>
              <a:effectLst/>
              <a:latin typeface="Arial" panose="020B0604020202020204" pitchFamily="34" charset="0"/>
              <a:ea typeface="Cambria" panose="02040503050406030204" pitchFamily="18" charset="0"/>
              <a:cs typeface="Helvetica" panose="020B0604020202020204" pitchFamily="34" charset="0"/>
            </a:endParaRPr>
          </a:p>
          <a:p>
            <a:pPr marL="1143000" marR="0" lvl="2" indent="-228600">
              <a:lnSpc>
                <a:spcPct val="90000"/>
              </a:lnSpc>
              <a:spcBef>
                <a:spcPts val="0"/>
              </a:spcBef>
              <a:spcAft>
                <a:spcPts val="0"/>
              </a:spcAft>
              <a:buFont typeface="Wingdings" panose="05000000000000000000" pitchFamily="2" charset="2"/>
              <a:buChar cha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endParaRPr lang="en-US" sz="700">
              <a:solidFill>
                <a:schemeClr val="bg1"/>
              </a:solidFill>
              <a:latin typeface="Arial" panose="020B0604020202020204" pitchFamily="34" charset="0"/>
              <a:ea typeface="Cambria" panose="02040503050406030204" pitchFamily="18" charset="0"/>
              <a:cs typeface="Helvetica" panose="020B0604020202020204" pitchFamily="34" charset="0"/>
            </a:endParaRPr>
          </a:p>
          <a:p>
            <a:pPr marL="1143000" marR="0" lvl="2" indent="-228600">
              <a:lnSpc>
                <a:spcPct val="90000"/>
              </a:lnSpc>
              <a:spcBef>
                <a:spcPts val="0"/>
              </a:spcBef>
              <a:spcAft>
                <a:spcPts val="0"/>
              </a:spcAft>
              <a:buFont typeface="Wingdings" panose="05000000000000000000" pitchFamily="2" charset="2"/>
              <a:buChar cha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endParaRPr lang="en-US" sz="700">
              <a:solidFill>
                <a:schemeClr val="bg1"/>
              </a:solidFill>
              <a:effectLst/>
              <a:latin typeface="Arial" panose="020B0604020202020204" pitchFamily="34" charset="0"/>
              <a:ea typeface="Cambria" panose="02040503050406030204" pitchFamily="18" charset="0"/>
              <a:cs typeface="Helvetica" panose="020B0604020202020204" pitchFamily="34" charset="0"/>
            </a:endParaRPr>
          </a:p>
          <a:p>
            <a:pPr lvl="2">
              <a:lnSpc>
                <a:spcPct val="90000"/>
              </a:lnSpc>
              <a:spcBef>
                <a:spcPts val="0"/>
              </a:spcBef>
              <a:buFont typeface="Wingdings" panose="05000000000000000000" pitchFamily="2" charset="2"/>
              <a:buChar cha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700">
                <a:solidFill>
                  <a:schemeClr val="bg1"/>
                </a:solidFill>
                <a:effectLst/>
                <a:latin typeface="Arial"/>
                <a:ea typeface="Cambria"/>
                <a:cs typeface="Helvetica"/>
              </a:rPr>
              <a:t>Other : Hydrothermal vents are considered one of the most extreme and dynamic environments on Earth, with temperatures ranging from 4 to 400°C, high pressure conditions, a complete absence of light, and abrupt chemical and pH gradients</a:t>
            </a:r>
            <a:r>
              <a:rPr lang="en-US" sz="700">
                <a:solidFill>
                  <a:schemeClr val="bg1"/>
                </a:solidFill>
                <a:latin typeface="Arial"/>
                <a:ea typeface="Cambria"/>
                <a:cs typeface="Helvetica"/>
              </a:rPr>
              <a:t> </a:t>
            </a:r>
            <a:endParaRPr lang="en-US" sz="700">
              <a:solidFill>
                <a:schemeClr val="bg1"/>
              </a:solidFill>
              <a:effectLst/>
              <a:latin typeface="Arial" panose="020B0604020202020204" pitchFamily="34" charset="0"/>
              <a:ea typeface="Cambria" panose="02040503050406030204" pitchFamily="18" charset="0"/>
              <a:cs typeface="Times" panose="02020603050405020304" pitchFamily="18" charset="0"/>
            </a:endParaRPr>
          </a:p>
          <a:p>
            <a:pPr marL="742950" marR="0" lvl="1" indent="-285750">
              <a:lnSpc>
                <a:spcPct val="90000"/>
              </a:lnSpc>
              <a:spcBef>
                <a:spcPts val="0"/>
              </a:spcBef>
              <a:spcAft>
                <a:spcPts val="0"/>
              </a:spcAft>
              <a:buFont typeface="Courier New" panose="02070309020205020404" pitchFamily="49" charset="0"/>
              <a:buChar char="o"/>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endParaRPr lang="en-US" sz="700">
              <a:solidFill>
                <a:schemeClr val="bg1"/>
              </a:solidFill>
              <a:latin typeface="Arial" panose="020B0604020202020204" pitchFamily="34" charset="0"/>
              <a:ea typeface="Cambria" panose="02040503050406030204" pitchFamily="18" charset="0"/>
              <a:cs typeface="Times" panose="02020603050405020304" pitchFamily="18" charset="0"/>
            </a:endParaRPr>
          </a:p>
          <a:p>
            <a:pPr marL="742950" marR="0" lvl="1" indent="-285750">
              <a:lnSpc>
                <a:spcPct val="90000"/>
              </a:lnSpc>
              <a:spcBef>
                <a:spcPts val="0"/>
              </a:spcBef>
              <a:spcAft>
                <a:spcPts val="0"/>
              </a:spcAft>
              <a:buFont typeface="Courier New" panose="02070309020205020404" pitchFamily="49" charset="0"/>
              <a:buChar char="o"/>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endParaRPr lang="en-US" sz="700">
              <a:solidFill>
                <a:schemeClr val="bg1"/>
              </a:solidFill>
              <a:effectLst/>
              <a:latin typeface="Arial" panose="020B0604020202020204" pitchFamily="34" charset="0"/>
              <a:ea typeface="Cambria" panose="02040503050406030204" pitchFamily="18" charset="0"/>
              <a:cs typeface="Times" panose="02020603050405020304" pitchFamily="18" charset="0"/>
            </a:endParaRPr>
          </a:p>
          <a:p>
            <a:pPr marL="742950" marR="0" lvl="1" indent="-285750">
              <a:lnSpc>
                <a:spcPct val="90000"/>
              </a:lnSpc>
              <a:spcBef>
                <a:spcPts val="0"/>
              </a:spcBef>
              <a:spcAft>
                <a:spcPts val="0"/>
              </a:spcAft>
              <a:buFont typeface="Courier New" panose="02070309020205020404" pitchFamily="49" charset="0"/>
              <a:buChar char="o"/>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endParaRPr lang="en-US" sz="700">
              <a:solidFill>
                <a:schemeClr val="bg1"/>
              </a:solidFill>
              <a:latin typeface="Arial" panose="020B0604020202020204" pitchFamily="34" charset="0"/>
              <a:ea typeface="Cambria" panose="02040503050406030204" pitchFamily="18" charset="0"/>
              <a:cs typeface="Times" panose="02020603050405020304" pitchFamily="18" charset="0"/>
            </a:endParaRPr>
          </a:p>
          <a:p>
            <a:pPr marL="742950" marR="0" lvl="1" indent="-285750">
              <a:lnSpc>
                <a:spcPct val="90000"/>
              </a:lnSpc>
              <a:spcBef>
                <a:spcPts val="0"/>
              </a:spcBef>
              <a:spcAft>
                <a:spcPts val="0"/>
              </a:spcAft>
              <a:buFont typeface="Courier New" panose="02070309020205020404" pitchFamily="49" charset="0"/>
              <a:buChar char="o"/>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endParaRPr lang="en-US" sz="700">
              <a:solidFill>
                <a:schemeClr val="bg1"/>
              </a:solidFill>
              <a:effectLst/>
              <a:latin typeface="Arial" panose="020B0604020202020204" pitchFamily="34" charset="0"/>
              <a:ea typeface="Cambria" panose="02040503050406030204" pitchFamily="18" charset="0"/>
              <a:cs typeface="Times" panose="02020603050405020304" pitchFamily="18" charset="0"/>
            </a:endParaRPr>
          </a:p>
          <a:p>
            <a:pPr marL="742950" marR="0" lvl="1" indent="-285750">
              <a:lnSpc>
                <a:spcPct val="90000"/>
              </a:lnSpc>
              <a:spcBef>
                <a:spcPts val="0"/>
              </a:spcBef>
              <a:spcAft>
                <a:spcPts val="0"/>
              </a:spcAft>
              <a:buFont typeface="Courier New" panose="02070309020205020404" pitchFamily="49" charset="0"/>
              <a:buChar char="o"/>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endParaRPr lang="en-US" sz="700">
              <a:solidFill>
                <a:schemeClr val="bg1"/>
              </a:solidFill>
              <a:latin typeface="Arial" panose="020B0604020202020204" pitchFamily="34" charset="0"/>
              <a:ea typeface="Cambria" panose="02040503050406030204" pitchFamily="18" charset="0"/>
              <a:cs typeface="Times" panose="02020603050405020304" pitchFamily="18" charset="0"/>
            </a:endParaRPr>
          </a:p>
          <a:p>
            <a:pPr lvl="1">
              <a:lnSpc>
                <a:spcPct val="90000"/>
              </a:lnSpc>
              <a:spcBef>
                <a:spcPts val="0"/>
              </a:spcBef>
              <a:buFont typeface="Courier New" panose="02070309020205020404" pitchFamily="49" charset="0"/>
              <a:buChar char="o"/>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700">
                <a:solidFill>
                  <a:schemeClr val="bg1"/>
                </a:solidFill>
                <a:latin typeface="Arial"/>
                <a:ea typeface="Cambria"/>
                <a:cs typeface="Arial"/>
              </a:rPr>
              <a:t>Geologic features, soil, other?</a:t>
            </a:r>
            <a:endParaRPr lang="en-US" sz="700">
              <a:solidFill>
                <a:schemeClr val="bg1"/>
              </a:solidFill>
              <a:effectLst/>
              <a:latin typeface="Arial"/>
              <a:ea typeface="Cambria"/>
              <a:cs typeface="Times"/>
            </a:endParaRPr>
          </a:p>
          <a:p>
            <a:pPr lvl="1">
              <a:lnSpc>
                <a:spcPct val="90000"/>
              </a:lnSpc>
              <a:spcBef>
                <a:spcPts val="0"/>
              </a:spcBef>
              <a:buFont typeface="Courier New" panose="02070309020205020404" pitchFamily="49" charset="0"/>
              <a:buChar char="o"/>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700">
                <a:solidFill>
                  <a:schemeClr val="bg1"/>
                </a:solidFill>
                <a:effectLst/>
                <a:latin typeface="Arial"/>
                <a:ea typeface="Cambria"/>
                <a:cs typeface="Helvetica"/>
              </a:rPr>
              <a:t>sea water percolating down through fissures in the ocean crust in the vicinity of spreading centers or subduction zones(places on earth where two tectonic plates move away or toward one another ).The cold seawater is heated by hot magma and reemerges to form the vents .seawater in hydrothermal vents may reach temperature of over 700degree</a:t>
            </a:r>
            <a:r>
              <a:rPr lang="en-US" sz="700">
                <a:solidFill>
                  <a:schemeClr val="bg1"/>
                </a:solidFill>
                <a:latin typeface="Arial"/>
                <a:ea typeface="Cambria"/>
                <a:cs typeface="Helvetica"/>
              </a:rPr>
              <a:t> </a:t>
            </a:r>
            <a:r>
              <a:rPr lang="en-US" sz="700">
                <a:solidFill>
                  <a:schemeClr val="bg1"/>
                </a:solidFill>
                <a:effectLst/>
                <a:latin typeface="Arial"/>
                <a:ea typeface="Cambria"/>
                <a:cs typeface="Helvetica"/>
              </a:rPr>
              <a:t> Fahrenheit .</a:t>
            </a:r>
            <a:endParaRPr lang="en-US" sz="700">
              <a:solidFill>
                <a:schemeClr val="bg1"/>
              </a:solidFill>
            </a:endParaRPr>
          </a:p>
          <a:p>
            <a:pPr marL="0" marR="0">
              <a:lnSpc>
                <a:spcPct val="90000"/>
              </a:lnSpc>
              <a:spcBef>
                <a:spcPts val="0"/>
              </a:spcBef>
              <a:spcAft>
                <a:spcPts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endParaRPr lang="en-US" sz="700">
              <a:solidFill>
                <a:schemeClr val="bg1"/>
              </a:solidFill>
              <a:effectLst/>
              <a:latin typeface="Arial"/>
              <a:ea typeface="Cambria"/>
              <a:cs typeface="Helvetica"/>
            </a:endParaRPr>
          </a:p>
          <a:p>
            <a:pPr marL="0" indent="0">
              <a:lnSpc>
                <a:spcPct val="90000"/>
              </a:lnSpc>
              <a:spcBef>
                <a:spcPts val="0"/>
              </a:spcBef>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endParaRPr lang="en-US" sz="700">
              <a:solidFill>
                <a:schemeClr val="bg1"/>
              </a:solidFill>
              <a:effectLst/>
              <a:latin typeface="Arial" panose="020B0604020202020204" pitchFamily="34" charset="0"/>
              <a:ea typeface="Cambria" panose="02040503050406030204" pitchFamily="18" charset="0"/>
              <a:cs typeface="Times" panose="02020603050405020304" pitchFamily="18" charset="0"/>
            </a:endParaRPr>
          </a:p>
          <a:p>
            <a:pPr marL="0" marR="0" indent="0">
              <a:lnSpc>
                <a:spcPct val="90000"/>
              </a:lnSpc>
              <a:spcBef>
                <a:spcPts val="0"/>
              </a:spcBef>
              <a:spcAft>
                <a:spcPts val="0"/>
              </a:spcAft>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endParaRPr lang="en-US" sz="700">
              <a:solidFill>
                <a:schemeClr val="bg1"/>
              </a:solidFill>
              <a:latin typeface="Arial" panose="020B0604020202020204" pitchFamily="34" charset="0"/>
              <a:ea typeface="Cambria" panose="02040503050406030204" pitchFamily="18" charset="0"/>
              <a:cs typeface="Times" panose="02020603050405020304" pitchFamily="18" charset="0"/>
            </a:endParaRPr>
          </a:p>
          <a:p>
            <a:pPr marL="0" marR="0" indent="0">
              <a:lnSpc>
                <a:spcPct val="90000"/>
              </a:lnSpc>
              <a:spcBef>
                <a:spcPts val="0"/>
              </a:spcBef>
              <a:spcAft>
                <a:spcPts val="0"/>
              </a:spcAft>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endParaRPr lang="en-US" sz="700">
              <a:solidFill>
                <a:schemeClr val="bg1"/>
              </a:solidFill>
              <a:effectLst/>
              <a:latin typeface="Arial" panose="020B0604020202020204" pitchFamily="34" charset="0"/>
              <a:ea typeface="Cambria" panose="02040503050406030204" pitchFamily="18" charset="0"/>
              <a:cs typeface="Times" panose="02020603050405020304" pitchFamily="18" charset="0"/>
            </a:endParaRPr>
          </a:p>
          <a:p>
            <a:pPr marL="0" marR="0" indent="0">
              <a:lnSpc>
                <a:spcPct val="90000"/>
              </a:lnSpc>
              <a:spcBef>
                <a:spcPts val="0"/>
              </a:spcBef>
              <a:spcAft>
                <a:spcPts val="0"/>
              </a:spcAft>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endParaRPr lang="en-US" sz="700">
              <a:solidFill>
                <a:schemeClr val="bg1"/>
              </a:solidFill>
              <a:latin typeface="Arial" panose="020B0604020202020204" pitchFamily="34" charset="0"/>
              <a:ea typeface="Cambria" panose="02040503050406030204" pitchFamily="18" charset="0"/>
              <a:cs typeface="Times" panose="02020603050405020304" pitchFamily="18" charset="0"/>
            </a:endParaRPr>
          </a:p>
          <a:p>
            <a:pPr marL="0" marR="0" indent="0">
              <a:lnSpc>
                <a:spcPct val="90000"/>
              </a:lnSpc>
              <a:spcBef>
                <a:spcPts val="0"/>
              </a:spcBef>
              <a:spcAft>
                <a:spcPts val="0"/>
              </a:spcAft>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endParaRPr lang="en-US" sz="700">
              <a:solidFill>
                <a:schemeClr val="bg1"/>
              </a:solidFill>
              <a:effectLst/>
              <a:latin typeface="Arial" panose="020B0604020202020204" pitchFamily="34" charset="0"/>
              <a:ea typeface="Cambria" panose="02040503050406030204" pitchFamily="18" charset="0"/>
              <a:cs typeface="Times" panose="02020603050405020304" pitchFamily="18" charset="0"/>
            </a:endParaRPr>
          </a:p>
          <a:p>
            <a:pPr marL="0" marR="0" indent="0">
              <a:lnSpc>
                <a:spcPct val="90000"/>
              </a:lnSpc>
              <a:spcBef>
                <a:spcPts val="0"/>
              </a:spcBef>
              <a:spcAft>
                <a:spcPts val="0"/>
              </a:spcAft>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endParaRPr lang="en-US" sz="700">
              <a:solidFill>
                <a:schemeClr val="bg1"/>
              </a:solidFill>
              <a:latin typeface="Arial" panose="020B0604020202020204" pitchFamily="34" charset="0"/>
              <a:ea typeface="Cambria" panose="02040503050406030204" pitchFamily="18" charset="0"/>
              <a:cs typeface="Times" panose="02020603050405020304" pitchFamily="18" charset="0"/>
            </a:endParaRPr>
          </a:p>
          <a:p>
            <a:pPr marL="0" marR="0" indent="0">
              <a:lnSpc>
                <a:spcPct val="90000"/>
              </a:lnSpc>
              <a:spcBef>
                <a:spcPts val="0"/>
              </a:spcBef>
              <a:spcAft>
                <a:spcPts val="0"/>
              </a:spcAft>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endParaRPr lang="en-US" sz="700">
              <a:solidFill>
                <a:schemeClr val="bg1"/>
              </a:solidFill>
              <a:effectLst/>
              <a:latin typeface="Arial" panose="020B0604020202020204" pitchFamily="34" charset="0"/>
              <a:ea typeface="Cambria" panose="02040503050406030204" pitchFamily="18" charset="0"/>
              <a:cs typeface="Times" panose="02020603050405020304" pitchFamily="18" charset="0"/>
            </a:endParaRPr>
          </a:p>
          <a:p>
            <a:pPr marL="0" marR="0" indent="0">
              <a:lnSpc>
                <a:spcPct val="90000"/>
              </a:lnSpc>
              <a:spcBef>
                <a:spcPts val="0"/>
              </a:spcBef>
              <a:spcAft>
                <a:spcPts val="0"/>
              </a:spcAft>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endParaRPr lang="en-US" sz="700">
              <a:solidFill>
                <a:schemeClr val="bg1"/>
              </a:solidFill>
              <a:latin typeface="Arial" panose="020B0604020202020204" pitchFamily="34" charset="0"/>
              <a:ea typeface="Cambria" panose="02040503050406030204" pitchFamily="18" charset="0"/>
              <a:cs typeface="Times" panose="02020603050405020304" pitchFamily="18" charset="0"/>
            </a:endParaRPr>
          </a:p>
          <a:p>
            <a:pPr marL="0" marR="0" indent="0">
              <a:lnSpc>
                <a:spcPct val="90000"/>
              </a:lnSpc>
              <a:spcBef>
                <a:spcPts val="0"/>
              </a:spcBef>
              <a:spcAft>
                <a:spcPts val="0"/>
              </a:spcAft>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endParaRPr lang="en-US" sz="700">
              <a:solidFill>
                <a:schemeClr val="bg1"/>
              </a:solidFill>
              <a:effectLst/>
              <a:latin typeface="Arial" panose="020B0604020202020204" pitchFamily="34" charset="0"/>
              <a:ea typeface="Cambria" panose="02040503050406030204" pitchFamily="18" charset="0"/>
              <a:cs typeface="Times" panose="02020603050405020304" pitchFamily="18" charset="0"/>
            </a:endParaRPr>
          </a:p>
          <a:p>
            <a:pPr marL="0" marR="0" indent="0">
              <a:lnSpc>
                <a:spcPct val="90000"/>
              </a:lnSpc>
              <a:spcBef>
                <a:spcPts val="0"/>
              </a:spcBef>
              <a:spcAft>
                <a:spcPts val="0"/>
              </a:spcAft>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endParaRPr lang="en-US" sz="700">
              <a:solidFill>
                <a:schemeClr val="bg1"/>
              </a:solidFill>
              <a:latin typeface="Arial" panose="020B0604020202020204" pitchFamily="34" charset="0"/>
              <a:ea typeface="Cambria" panose="02040503050406030204" pitchFamily="18" charset="0"/>
              <a:cs typeface="Times" panose="02020603050405020304" pitchFamily="18" charset="0"/>
            </a:endParaRPr>
          </a:p>
          <a:p>
            <a:pPr marL="0" marR="0" indent="0">
              <a:lnSpc>
                <a:spcPct val="90000"/>
              </a:lnSpc>
              <a:spcBef>
                <a:spcPts val="0"/>
              </a:spcBef>
              <a:spcAft>
                <a:spcPts val="0"/>
              </a:spcAft>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endParaRPr lang="en-US" sz="700">
              <a:solidFill>
                <a:schemeClr val="bg1"/>
              </a:solidFill>
              <a:effectLst/>
              <a:latin typeface="Arial" panose="020B0604020202020204" pitchFamily="34" charset="0"/>
              <a:ea typeface="Cambria" panose="02040503050406030204" pitchFamily="18" charset="0"/>
              <a:cs typeface="Times" panose="02020603050405020304" pitchFamily="18" charset="0"/>
            </a:endParaRPr>
          </a:p>
          <a:p>
            <a:pPr marL="0" marR="0" indent="0">
              <a:lnSpc>
                <a:spcPct val="90000"/>
              </a:lnSpc>
              <a:spcBef>
                <a:spcPts val="0"/>
              </a:spcBef>
              <a:spcAft>
                <a:spcPts val="0"/>
              </a:spcAft>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endParaRPr lang="en-US" sz="700">
              <a:solidFill>
                <a:schemeClr val="bg1"/>
              </a:solidFill>
              <a:latin typeface="Arial" panose="020B0604020202020204" pitchFamily="34" charset="0"/>
              <a:ea typeface="Cambria" panose="02040503050406030204" pitchFamily="18" charset="0"/>
              <a:cs typeface="Times" panose="02020603050405020304" pitchFamily="18" charset="0"/>
            </a:endParaRPr>
          </a:p>
          <a:p>
            <a:pPr marL="0" marR="0" indent="0">
              <a:lnSpc>
                <a:spcPct val="90000"/>
              </a:lnSpc>
              <a:spcBef>
                <a:spcPts val="0"/>
              </a:spcBef>
              <a:spcAft>
                <a:spcPts val="0"/>
              </a:spcAft>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endParaRPr lang="en-US" sz="700">
              <a:solidFill>
                <a:schemeClr val="bg1"/>
              </a:solidFill>
              <a:effectLst/>
              <a:latin typeface="Arial" panose="020B0604020202020204" pitchFamily="34" charset="0"/>
              <a:ea typeface="Cambria" panose="02040503050406030204" pitchFamily="18" charset="0"/>
              <a:cs typeface="Times" panose="02020603050405020304" pitchFamily="18" charset="0"/>
            </a:endParaRPr>
          </a:p>
          <a:p>
            <a:pPr marL="0" marR="0" indent="0">
              <a:lnSpc>
                <a:spcPct val="90000"/>
              </a:lnSpc>
              <a:spcBef>
                <a:spcPts val="0"/>
              </a:spcBef>
              <a:spcAft>
                <a:spcPts val="0"/>
              </a:spcAft>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endParaRPr lang="en-US" sz="700">
              <a:solidFill>
                <a:schemeClr val="bg1"/>
              </a:solidFill>
              <a:latin typeface="Arial" panose="020B0604020202020204" pitchFamily="34" charset="0"/>
              <a:ea typeface="Cambria" panose="02040503050406030204" pitchFamily="18" charset="0"/>
              <a:cs typeface="Times" panose="02020603050405020304" pitchFamily="18" charset="0"/>
            </a:endParaRPr>
          </a:p>
          <a:p>
            <a:pPr marL="0" marR="0" indent="0">
              <a:lnSpc>
                <a:spcPct val="90000"/>
              </a:lnSpc>
              <a:spcBef>
                <a:spcPts val="0"/>
              </a:spcBef>
              <a:spcAft>
                <a:spcPts val="0"/>
              </a:spcAft>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endParaRPr lang="en-US" sz="700">
              <a:solidFill>
                <a:schemeClr val="bg1"/>
              </a:solidFill>
              <a:effectLst/>
              <a:latin typeface="Arial" panose="020B0604020202020204" pitchFamily="34" charset="0"/>
              <a:ea typeface="Cambria" panose="02040503050406030204" pitchFamily="18" charset="0"/>
              <a:cs typeface="Times" panose="02020603050405020304" pitchFamily="18" charset="0"/>
            </a:endParaRPr>
          </a:p>
          <a:p>
            <a:pPr marL="0" marR="0" indent="0">
              <a:lnSpc>
                <a:spcPct val="90000"/>
              </a:lnSpc>
              <a:spcBef>
                <a:spcPts val="0"/>
              </a:spcBef>
              <a:spcAft>
                <a:spcPts val="0"/>
              </a:spcAft>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endParaRPr lang="en-US" sz="700">
              <a:solidFill>
                <a:schemeClr val="bg1"/>
              </a:solidFill>
              <a:latin typeface="Arial" panose="020B0604020202020204" pitchFamily="34" charset="0"/>
              <a:ea typeface="Cambria" panose="02040503050406030204" pitchFamily="18" charset="0"/>
              <a:cs typeface="Times" panose="02020603050405020304" pitchFamily="18" charset="0"/>
            </a:endParaRPr>
          </a:p>
          <a:p>
            <a:pPr marL="0" marR="0" indent="0">
              <a:lnSpc>
                <a:spcPct val="90000"/>
              </a:lnSpc>
              <a:spcBef>
                <a:spcPts val="0"/>
              </a:spcBef>
              <a:spcAft>
                <a:spcPts val="0"/>
              </a:spcAft>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endParaRPr lang="en-US" sz="700">
              <a:solidFill>
                <a:schemeClr val="bg1"/>
              </a:solidFill>
              <a:effectLst/>
              <a:latin typeface="Cambria" panose="02040503050406030204" pitchFamily="18" charset="0"/>
              <a:ea typeface="Cambria" panose="02040503050406030204" pitchFamily="18" charset="0"/>
              <a:cs typeface="Times New Roman" panose="02020603050405020304" pitchFamily="18" charset="0"/>
            </a:endParaRPr>
          </a:p>
          <a:p>
            <a:pPr>
              <a:lnSpc>
                <a:spcPct val="90000"/>
              </a:lnSpc>
            </a:pPr>
            <a:endParaRPr lang="en-US" sz="700">
              <a:solidFill>
                <a:schemeClr val="bg1"/>
              </a:solidFill>
            </a:endParaRPr>
          </a:p>
        </p:txBody>
      </p:sp>
      <p:sp>
        <p:nvSpPr>
          <p:cNvPr id="5" name="TextBox 4">
            <a:extLst>
              <a:ext uri="{FF2B5EF4-FFF2-40B4-BE49-F238E27FC236}">
                <a16:creationId xmlns:a16="http://schemas.microsoft.com/office/drawing/2014/main" id="{74A68271-E1B4-8D45-2578-E28DD7080515}"/>
              </a:ext>
            </a:extLst>
          </p:cNvPr>
          <p:cNvSpPr txBox="1"/>
          <p:nvPr/>
        </p:nvSpPr>
        <p:spPr>
          <a:xfrm>
            <a:off x="9952284" y="6657945"/>
            <a:ext cx="2239716"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4">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5">
                  <a:extLst>
                    <a:ext uri="{A12FA001-AC4F-418D-AE19-62706E023703}">
                      <ahyp:hlinkClr xmlns:ahyp="http://schemas.microsoft.com/office/drawing/2018/hyperlinkcolor" val="tx"/>
                    </a:ext>
                  </a:extLst>
                </a:hlinkClick>
              </a:rPr>
              <a:t>CC BY</a:t>
            </a:r>
            <a:r>
              <a:rPr lang="en-US" sz="700">
                <a:solidFill>
                  <a:srgbClr val="FFFFFF"/>
                </a:solidFill>
              </a:rPr>
              <a:t>.</a:t>
            </a:r>
          </a:p>
        </p:txBody>
      </p:sp>
    </p:spTree>
    <p:extLst>
      <p:ext uri="{BB962C8B-B14F-4D97-AF65-F5344CB8AC3E}">
        <p14:creationId xmlns:p14="http://schemas.microsoft.com/office/powerpoint/2010/main" val="2841580000"/>
      </p:ext>
    </p:extLst>
  </p:cSld>
  <p:clrMapOvr>
    <a:masterClrMapping/>
  </p:clrMapOvr>
  <mc:AlternateContent xmlns:mc="http://schemas.openxmlformats.org/markup-compatibility/2006" xmlns:p14="http://schemas.microsoft.com/office/powerpoint/2010/main">
    <mc:Choice Requires="p14">
      <p:transition spd="slow" p14:dur="1500">
        <p14:window/>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2"/>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DD713B6-B502-F6B1-D264-27A7E19E4FD2}"/>
              </a:ext>
            </a:extLst>
          </p:cNvPr>
          <p:cNvSpPr>
            <a:spLocks noGrp="1"/>
          </p:cNvSpPr>
          <p:nvPr>
            <p:ph idx="1"/>
          </p:nvPr>
        </p:nvSpPr>
        <p:spPr>
          <a:xfrm>
            <a:off x="6021524" y="-3216"/>
            <a:ext cx="6177930" cy="14475788"/>
          </a:xfrm>
        </p:spPr>
        <p:txBody>
          <a:bodyPr vert="horz" lIns="91440" tIns="45720" rIns="91440" bIns="45720" rtlCol="0" anchor="t">
            <a:normAutofit/>
          </a:bodyPr>
          <a:lstStyle/>
          <a:p>
            <a:pPr marL="457200" marR="0" lvl="1" indent="0">
              <a:lnSpc>
                <a:spcPct val="110000"/>
              </a:lnSpc>
              <a:spcBef>
                <a:spcPts val="0"/>
              </a:spcBef>
              <a:spcAft>
                <a:spcPts val="0"/>
              </a:spcAft>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1300">
                <a:effectLst/>
                <a:latin typeface="Arial"/>
                <a:ea typeface="Cambria"/>
                <a:cs typeface="Times"/>
              </a:rPr>
              <a:t>Species diversity - Overall species diversity (low, medium, high?)</a:t>
            </a:r>
          </a:p>
          <a:p>
            <a:pPr marL="0" marR="0">
              <a:lnSpc>
                <a:spcPct val="110000"/>
              </a:lnSpc>
              <a:spcBef>
                <a:spcPts val="0"/>
              </a:spcBef>
              <a:spcAft>
                <a:spcPts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7200">
                <a:effectLst/>
                <a:latin typeface="Arial" panose="020B0604020202020204" pitchFamily="34" charset="0"/>
                <a:ea typeface="Cambria" panose="02040503050406030204" pitchFamily="18" charset="0"/>
                <a:cs typeface="Helvetica" panose="020B0604020202020204" pitchFamily="34" charset="0"/>
              </a:rPr>
              <a:t>                   </a:t>
            </a:r>
            <a:endParaRPr lang="en-US" sz="7200">
              <a:effectLst/>
              <a:latin typeface="Cambria" panose="02040503050406030204" pitchFamily="18" charset="0"/>
              <a:ea typeface="Cambria" panose="02040503050406030204" pitchFamily="18" charset="0"/>
              <a:cs typeface="Times New Roman" panose="02020603050405020304" pitchFamily="18" charset="0"/>
            </a:endParaRPr>
          </a:p>
          <a:p>
            <a:pPr marL="0">
              <a:lnSpc>
                <a:spcPct val="110000"/>
              </a:lnSpc>
              <a:spcBef>
                <a:spcPts val="0"/>
              </a:spcBef>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7200">
                <a:latin typeface="Arial"/>
                <a:ea typeface="Cambria"/>
                <a:cs typeface="Helvetica"/>
              </a:rPr>
              <a:t>  </a:t>
            </a:r>
            <a:r>
              <a:rPr lang="en-US" sz="1600">
                <a:effectLst/>
                <a:latin typeface="Arial"/>
                <a:ea typeface="Cambria"/>
                <a:cs typeface="Helvetica"/>
              </a:rPr>
              <a:t> tubeworms, mussels, clams, barnacles, shrimps, limpets, and snails.</a:t>
            </a:r>
          </a:p>
          <a:p>
            <a:pPr marL="0" marR="0" indent="0">
              <a:lnSpc>
                <a:spcPct val="110000"/>
              </a:lnSpc>
              <a:spcBef>
                <a:spcPts val="0"/>
              </a:spcBef>
              <a:spcAft>
                <a:spcPts val="0"/>
              </a:spcAft>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1600" b="0" i="0">
                <a:effectLst/>
                <a:latin typeface="Times New Roman"/>
                <a:cs typeface="Times New Roman"/>
              </a:rPr>
              <a:t>Many vent species are like terrestrial weeds—fast growing and good at dispersing to new sites. Like weeds, they reproduce prolifically, releasing large numbers of eggs or larvae that are carried far and wide by ocean currents. Being weedy helps them colonize habitats that might last only a few years to a few decades.</a:t>
            </a:r>
            <a:endParaRPr lang="en-US" sz="1600">
              <a:effectLst/>
              <a:latin typeface="Times New Roman"/>
              <a:ea typeface="Cambria" panose="02040503050406030204" pitchFamily="18" charset="0"/>
              <a:cs typeface="Times New Roman"/>
            </a:endParaRPr>
          </a:p>
          <a:p>
            <a:pPr marL="0" marR="0">
              <a:lnSpc>
                <a:spcPct val="110000"/>
              </a:lnSpc>
              <a:spcBef>
                <a:spcPts val="0"/>
              </a:spcBef>
              <a:spcAft>
                <a:spcPts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endParaRPr lang="en-US" sz="1600">
              <a:effectLst/>
              <a:latin typeface="Cambria" panose="02040503050406030204" pitchFamily="18" charset="0"/>
              <a:ea typeface="Cambria" panose="02040503050406030204" pitchFamily="18" charset="0"/>
              <a:cs typeface="Times New Roman" panose="02020603050405020304" pitchFamily="18" charset="0"/>
            </a:endParaRPr>
          </a:p>
          <a:p>
            <a:pPr marL="742950" marR="0" lvl="1" indent="-285750">
              <a:lnSpc>
                <a:spcPct val="110000"/>
              </a:lnSpc>
              <a:spcBef>
                <a:spcPts val="0"/>
              </a:spcBef>
              <a:spcAft>
                <a:spcPts val="0"/>
              </a:spcAft>
              <a:buFont typeface="Courier New" panose="02070309020205020404" pitchFamily="49" charset="0"/>
              <a:buChar char="o"/>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1600">
                <a:effectLst/>
                <a:latin typeface="Arial"/>
                <a:ea typeface="Cambria"/>
                <a:cs typeface="Times"/>
              </a:rPr>
              <a:t>Dominant plants (at least 3)</a:t>
            </a:r>
          </a:p>
          <a:p>
            <a:pPr marL="1143000" marR="0" lvl="2" indent="-228600">
              <a:lnSpc>
                <a:spcPct val="110000"/>
              </a:lnSpc>
              <a:spcBef>
                <a:spcPts val="0"/>
              </a:spcBef>
              <a:spcAft>
                <a:spcPts val="0"/>
              </a:spcAft>
              <a:buFont typeface="Wingdings" panose="05000000000000000000" pitchFamily="2" charset="2"/>
              <a:buChar cha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a:effectLst/>
                <a:latin typeface="Roboto"/>
                <a:ea typeface="Cambria"/>
                <a:cs typeface="Times New Roman"/>
              </a:rPr>
              <a:t>the giant tube worm </a:t>
            </a:r>
            <a:r>
              <a:rPr lang="en-US" err="1">
                <a:effectLst/>
                <a:latin typeface="Roboto"/>
                <a:ea typeface="Cambria"/>
                <a:cs typeface="Times New Roman"/>
              </a:rPr>
              <a:t>Riftia</a:t>
            </a:r>
            <a:r>
              <a:rPr lang="en-US">
                <a:effectLst/>
                <a:latin typeface="Roboto"/>
                <a:ea typeface="Cambria"/>
                <a:cs typeface="Times New Roman"/>
              </a:rPr>
              <a:t> </a:t>
            </a:r>
            <a:r>
              <a:rPr lang="en-US" err="1">
                <a:solidFill>
                  <a:schemeClr val="accent2">
                    <a:lumMod val="75000"/>
                  </a:schemeClr>
                </a:solidFill>
                <a:effectLst/>
                <a:latin typeface="Roboto"/>
                <a:ea typeface="Cambria"/>
                <a:cs typeface="Times New Roman"/>
              </a:rPr>
              <a:t>pachyptila</a:t>
            </a:r>
            <a:r>
              <a:rPr lang="en-US">
                <a:solidFill>
                  <a:schemeClr val="accent2">
                    <a:lumMod val="75000"/>
                  </a:schemeClr>
                </a:solidFill>
                <a:effectLst/>
                <a:latin typeface="Roboto"/>
                <a:ea typeface="Cambria"/>
                <a:cs typeface="Times New Roman"/>
              </a:rPr>
              <a:t>-</a:t>
            </a:r>
            <a:r>
              <a:rPr lang="en-US" b="0" i="0">
                <a:solidFill>
                  <a:schemeClr val="accent2">
                    <a:lumMod val="75000"/>
                  </a:schemeClr>
                </a:solidFill>
                <a:effectLst/>
                <a:latin typeface="Google Sans"/>
              </a:rPr>
              <a:t>grow where hot, mineral-laden water flows out of the deep seafloor</a:t>
            </a:r>
          </a:p>
          <a:p>
            <a:pPr lvl="2">
              <a:lnSpc>
                <a:spcPct val="110000"/>
              </a:lnSpc>
              <a:spcBef>
                <a:spcPts val="0"/>
              </a:spcBef>
              <a:buFont typeface="Wingdings" panose="05000000000000000000" pitchFamily="2" charset="2"/>
              <a:buChar cha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endParaRPr lang="en-US">
              <a:solidFill>
                <a:schemeClr val="accent2">
                  <a:lumMod val="75000"/>
                </a:schemeClr>
              </a:solidFill>
              <a:latin typeface="Google Sans"/>
            </a:endParaRPr>
          </a:p>
          <a:p>
            <a:pPr lvl="2">
              <a:lnSpc>
                <a:spcPct val="110000"/>
              </a:lnSpc>
              <a:spcBef>
                <a:spcPts val="0"/>
              </a:spcBef>
              <a:buFont typeface="Wingdings" panose="05000000000000000000" pitchFamily="2" charset="2"/>
              <a:buChar cha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endParaRPr lang="en-US">
              <a:solidFill>
                <a:schemeClr val="accent2">
                  <a:lumMod val="75000"/>
                </a:schemeClr>
              </a:solidFill>
              <a:latin typeface="Google Sans"/>
            </a:endParaRPr>
          </a:p>
        </p:txBody>
      </p:sp>
      <p:pic>
        <p:nvPicPr>
          <p:cNvPr id="2050" name="Picture 2" descr="PDF] Biodiversity and Biogeography of hydrothermal Vent Species | Semantic  Scholar">
            <a:extLst>
              <a:ext uri="{FF2B5EF4-FFF2-40B4-BE49-F238E27FC236}">
                <a16:creationId xmlns:a16="http://schemas.microsoft.com/office/drawing/2014/main" id="{D6EB1500-07F3-4625-8DDE-E5B5191C7F8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7" r="11078" b="-1"/>
          <a:stretch/>
        </p:blipFill>
        <p:spPr bwMode="auto">
          <a:xfrm flipV="1">
            <a:off x="1127641" y="543452"/>
            <a:ext cx="3532141" cy="2169437"/>
          </a:xfrm>
          <a:prstGeom prst="rect">
            <a:avLst/>
          </a:prstGeom>
          <a:noFill/>
          <a:ln w="12700">
            <a:solidFill>
              <a:schemeClr val="tx1"/>
            </a:solidFill>
          </a:ln>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251E2E28-DBB5-93DA-53C3-F889B38C9B85}"/>
              </a:ext>
            </a:extLst>
          </p:cNvPr>
          <p:cNvPicPr>
            <a:picLocks noChangeAspect="1"/>
          </p:cNvPicPr>
          <p:nvPr/>
        </p:nvPicPr>
        <p:blipFill rotWithShape="1">
          <a:blip r:embed="rId4"/>
          <a:srcRect l="21904" r="24746" b="-2"/>
          <a:stretch/>
        </p:blipFill>
        <p:spPr>
          <a:xfrm>
            <a:off x="962043" y="2934835"/>
            <a:ext cx="1072784" cy="1321215"/>
          </a:xfrm>
          <a:prstGeom prst="rect">
            <a:avLst/>
          </a:prstGeom>
          <a:ln w="12700">
            <a:solidFill>
              <a:schemeClr val="tx1"/>
            </a:solidFill>
          </a:ln>
        </p:spPr>
      </p:pic>
      <p:pic>
        <p:nvPicPr>
          <p:cNvPr id="4" name="Picture 3">
            <a:extLst>
              <a:ext uri="{FF2B5EF4-FFF2-40B4-BE49-F238E27FC236}">
                <a16:creationId xmlns:a16="http://schemas.microsoft.com/office/drawing/2014/main" id="{6532AC56-154C-74E2-22F2-BF2DCDC43A5E}"/>
              </a:ext>
            </a:extLst>
          </p:cNvPr>
          <p:cNvPicPr>
            <a:picLocks noChangeAspect="1"/>
          </p:cNvPicPr>
          <p:nvPr/>
        </p:nvPicPr>
        <p:blipFill rotWithShape="1">
          <a:blip r:embed="rId5"/>
          <a:srcRect l="5762" r="22530" b="-1"/>
          <a:stretch/>
        </p:blipFill>
        <p:spPr>
          <a:xfrm>
            <a:off x="2130843" y="2839306"/>
            <a:ext cx="1208528" cy="1494159"/>
          </a:xfrm>
          <a:prstGeom prst="rect">
            <a:avLst/>
          </a:prstGeom>
          <a:ln w="12700">
            <a:solidFill>
              <a:schemeClr val="tx1"/>
            </a:solidFill>
          </a:ln>
        </p:spPr>
      </p:pic>
      <p:pic>
        <p:nvPicPr>
          <p:cNvPr id="1026" name="Picture 2" descr="Riftia pachyptila - Wikipedia">
            <a:extLst>
              <a:ext uri="{FF2B5EF4-FFF2-40B4-BE49-F238E27FC236}">
                <a16:creationId xmlns:a16="http://schemas.microsoft.com/office/drawing/2014/main" id="{E2F0BD68-3C68-B4BE-811D-95EEA17B198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40701" y="4507458"/>
            <a:ext cx="1712438" cy="95896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Let's do Some Zoology! — Calyptogena magnifica …is a large species of clam ...">
            <a:extLst>
              <a:ext uri="{FF2B5EF4-FFF2-40B4-BE49-F238E27FC236}">
                <a16:creationId xmlns:a16="http://schemas.microsoft.com/office/drawing/2014/main" id="{FA0FAAA0-4905-03E9-A9D7-453D9EA6B93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735107" y="4547174"/>
            <a:ext cx="1289178" cy="862577"/>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Pompeii Worm (Alvinella pompejana)">
            <a:extLst>
              <a:ext uri="{FF2B5EF4-FFF2-40B4-BE49-F238E27FC236}">
                <a16:creationId xmlns:a16="http://schemas.microsoft.com/office/drawing/2014/main" id="{B53538B1-9B7B-0EE6-D0D8-7C463AFAEE8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460275" y="2876385"/>
            <a:ext cx="1643001" cy="998351"/>
          </a:xfrm>
          <a:prstGeom prst="rect">
            <a:avLst/>
          </a:prstGeom>
          <a:noFill/>
          <a:extLst>
            <a:ext uri="{909E8E84-426E-40DD-AFC4-6F175D3DCCD1}">
              <a14:hiddenFill xmlns:a14="http://schemas.microsoft.com/office/drawing/2010/main">
                <a:solidFill>
                  <a:srgbClr val="FFFFFF"/>
                </a:solidFill>
              </a14:hiddenFill>
            </a:ext>
          </a:extLst>
        </p:spPr>
      </p:pic>
      <p:cxnSp>
        <p:nvCxnSpPr>
          <p:cNvPr id="7" name="Straight Arrow Connector 6">
            <a:extLst>
              <a:ext uri="{FF2B5EF4-FFF2-40B4-BE49-F238E27FC236}">
                <a16:creationId xmlns:a16="http://schemas.microsoft.com/office/drawing/2014/main" id="{099A76C6-EA2A-CE94-CB5D-C4CF8B022D12}"/>
              </a:ext>
            </a:extLst>
          </p:cNvPr>
          <p:cNvCxnSpPr>
            <a:cxnSpLocks/>
            <a:stCxn id="1030" idx="3"/>
          </p:cNvCxnSpPr>
          <p:nvPr/>
        </p:nvCxnSpPr>
        <p:spPr>
          <a:xfrm flipV="1">
            <a:off x="5103276" y="3341407"/>
            <a:ext cx="3482459" cy="3415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11CEB3D2-10AF-C9CE-8806-345A82B18C66}"/>
              </a:ext>
            </a:extLst>
          </p:cNvPr>
          <p:cNvCxnSpPr>
            <a:cxnSpLocks/>
            <a:stCxn id="1028" idx="3"/>
          </p:cNvCxnSpPr>
          <p:nvPr/>
        </p:nvCxnSpPr>
        <p:spPr>
          <a:xfrm flipV="1">
            <a:off x="4024285" y="3138474"/>
            <a:ext cx="4473222" cy="183998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1F9FC9CC-4F2E-8B23-6003-81D1FF56054B}"/>
              </a:ext>
            </a:extLst>
          </p:cNvPr>
          <p:cNvCxnSpPr>
            <a:cxnSpLocks/>
            <a:stCxn id="1026" idx="3"/>
          </p:cNvCxnSpPr>
          <p:nvPr/>
        </p:nvCxnSpPr>
        <p:spPr>
          <a:xfrm flipV="1">
            <a:off x="2553139" y="2625597"/>
            <a:ext cx="6219803" cy="236134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9E016BEF-CEB3-E0F3-803E-22FCA2671E22}"/>
              </a:ext>
            </a:extLst>
          </p:cNvPr>
          <p:cNvCxnSpPr>
            <a:cxnSpLocks/>
          </p:cNvCxnSpPr>
          <p:nvPr/>
        </p:nvCxnSpPr>
        <p:spPr>
          <a:xfrm>
            <a:off x="3179170" y="3493419"/>
            <a:ext cx="4708175" cy="87297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id="{0A927203-C445-40B2-5C78-F1AC618C887E}"/>
              </a:ext>
            </a:extLst>
          </p:cNvPr>
          <p:cNvCxnSpPr>
            <a:cxnSpLocks/>
          </p:cNvCxnSpPr>
          <p:nvPr/>
        </p:nvCxnSpPr>
        <p:spPr>
          <a:xfrm>
            <a:off x="2058975" y="3925105"/>
            <a:ext cx="5495693" cy="75656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8C9B649E-421F-12F9-E9AC-57698129133F}"/>
              </a:ext>
            </a:extLst>
          </p:cNvPr>
          <p:cNvCxnSpPr>
            <a:cxnSpLocks/>
          </p:cNvCxnSpPr>
          <p:nvPr/>
        </p:nvCxnSpPr>
        <p:spPr>
          <a:xfrm>
            <a:off x="4763463" y="1784655"/>
            <a:ext cx="3375069" cy="247139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3569875"/>
      </p:ext>
    </p:extLst>
  </p:cSld>
  <p:clrMapOvr>
    <a:masterClrMapping/>
  </p:clrMapOvr>
  <mc:AlternateContent xmlns:mc="http://schemas.openxmlformats.org/markup-compatibility/2006" xmlns:p14="http://schemas.microsoft.com/office/powerpoint/2010/main">
    <mc:Choice Requires="p14">
      <p:transition spd="slow" p14:dur="1500">
        <p14:window/>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3D6910-7008-A929-7EF1-1986ABFDC956}"/>
              </a:ext>
            </a:extLst>
          </p:cNvPr>
          <p:cNvSpPr>
            <a:spLocks noGrp="1"/>
          </p:cNvSpPr>
          <p:nvPr>
            <p:ph type="ctrTitle"/>
          </p:nvPr>
        </p:nvSpPr>
        <p:spPr>
          <a:xfrm>
            <a:off x="807397" y="643467"/>
            <a:ext cx="6269128" cy="4595283"/>
          </a:xfrm>
        </p:spPr>
        <p:txBody>
          <a:bodyPr anchor="ctr">
            <a:normAutofit fontScale="90000"/>
          </a:bodyPr>
          <a:lstStyle/>
          <a:p>
            <a:pPr marL="285750" lvl="2" indent="-285750" algn="l">
              <a:lnSpc>
                <a:spcPct val="90000"/>
              </a:lnSpc>
              <a:buFont typeface="Wingdings"/>
              <a:buChar char="▪"/>
            </a:pPr>
            <a:r>
              <a:rPr lang="en-US" sz="1700">
                <a:highlight>
                  <a:srgbClr val="FF0000"/>
                </a:highlight>
                <a:latin typeface="Arial"/>
                <a:cs typeface="Arial"/>
              </a:rPr>
              <a:t>the large white clam Calyptogena magnifica-</a:t>
            </a:r>
            <a:r>
              <a:rPr lang="en-US" sz="1700"/>
              <a:t>specially adapted to life round hydrothermal vents by the chemosymbiotic bacteria it harbours in its gills which oxidize hydrogen sulfide seeping from the vents</a:t>
            </a:r>
            <a:endParaRPr lang="en-US" sz="1700">
              <a:latin typeface="Arial"/>
              <a:cs typeface="Arial"/>
            </a:endParaRPr>
          </a:p>
          <a:p>
            <a:pPr marL="171450" lvl="2" indent="-171450" algn="l">
              <a:lnSpc>
                <a:spcPct val="90000"/>
              </a:lnSpc>
              <a:buFont typeface="Arial"/>
              <a:buChar char="•"/>
            </a:pPr>
            <a:br>
              <a:rPr lang="en-US" sz="1700">
                <a:latin typeface="Arial"/>
                <a:cs typeface="Arial"/>
              </a:rPr>
            </a:br>
            <a:br>
              <a:rPr lang="en-US" sz="1700">
                <a:latin typeface="Arial"/>
                <a:cs typeface="Arial"/>
              </a:rPr>
            </a:br>
            <a:br>
              <a:rPr lang="en-US" sz="1700">
                <a:latin typeface="Arial"/>
                <a:cs typeface="Arial"/>
              </a:rPr>
            </a:br>
            <a:br>
              <a:rPr lang="en-US" sz="1700">
                <a:latin typeface="Arial"/>
                <a:cs typeface="Arial"/>
              </a:rPr>
            </a:br>
            <a:br>
              <a:rPr lang="en-US" sz="1700">
                <a:latin typeface="Arial"/>
                <a:cs typeface="Arial"/>
              </a:rPr>
            </a:br>
            <a:r>
              <a:rPr lang="en-US" sz="1700">
                <a:highlight>
                  <a:srgbClr val="FF0000"/>
                </a:highlight>
                <a:latin typeface="Arial"/>
                <a:cs typeface="Arial"/>
              </a:rPr>
              <a:t>mytilid musel and the Pompeii worm Alvinella pompejana</a:t>
            </a:r>
            <a:r>
              <a:rPr lang="en-US" sz="1700">
                <a:latin typeface="Arial"/>
                <a:cs typeface="Arial"/>
              </a:rPr>
              <a:t>.-</a:t>
            </a:r>
            <a:r>
              <a:rPr lang="en-US" sz="1700">
                <a:latin typeface="Lucida Sans Unicode"/>
                <a:cs typeface="Lucida Sans Unicode"/>
              </a:rPr>
              <a:t>Pompeii worms were initially discovered by French researchers in the early 1980's and are described as deep-sea polychaetes that reside in tubes near hydrothermal vents along the seafloor. They can reach up to 5 inches in length and are pale gray with red tentacle-like gills on their heads. Perhaps most fascinating, is that their tail end is often resting in temperatures as high as 176º F, while their feather-like head sticks out of the tubes into water that is a much cooler 72º F. Scientists are attempting to understand how Pompeii worms can withstand such extreme temperatures by studying the bacteria that form a "fleece-like" covering on their backs</a:t>
            </a:r>
            <a:endParaRPr lang="en-US" sz="1700"/>
          </a:p>
          <a:p>
            <a:pPr algn="l">
              <a:lnSpc>
                <a:spcPct val="90000"/>
              </a:lnSpc>
            </a:pPr>
            <a:endParaRPr lang="en-US" sz="1700"/>
          </a:p>
        </p:txBody>
      </p:sp>
      <p:sp>
        <p:nvSpPr>
          <p:cNvPr id="3" name="Subtitle 2">
            <a:extLst>
              <a:ext uri="{FF2B5EF4-FFF2-40B4-BE49-F238E27FC236}">
                <a16:creationId xmlns:a16="http://schemas.microsoft.com/office/drawing/2014/main" id="{639623C9-1190-CE08-D7E2-702D945100B3}"/>
              </a:ext>
            </a:extLst>
          </p:cNvPr>
          <p:cNvSpPr>
            <a:spLocks noGrp="1"/>
          </p:cNvSpPr>
          <p:nvPr>
            <p:ph type="subTitle" idx="1"/>
          </p:nvPr>
        </p:nvSpPr>
        <p:spPr>
          <a:xfrm>
            <a:off x="8466897" y="643467"/>
            <a:ext cx="2930445" cy="4595283"/>
          </a:xfrm>
        </p:spPr>
        <p:txBody>
          <a:bodyPr anchor="ctr">
            <a:normAutofit/>
          </a:bodyPr>
          <a:lstStyle/>
          <a:p>
            <a:pPr algn="l"/>
            <a:r>
              <a:rPr lang="en-US"/>
              <a:t>More info about </a:t>
            </a:r>
            <a:r>
              <a:rPr lang="en-US">
                <a:latin typeface="Arial"/>
                <a:cs typeface="Arial"/>
              </a:rPr>
              <a:t>Species diversity</a:t>
            </a:r>
            <a:r>
              <a:rPr lang="en-US"/>
              <a:t> </a:t>
            </a:r>
          </a:p>
        </p:txBody>
      </p:sp>
    </p:spTree>
    <p:extLst>
      <p:ext uri="{BB962C8B-B14F-4D97-AF65-F5344CB8AC3E}">
        <p14:creationId xmlns:p14="http://schemas.microsoft.com/office/powerpoint/2010/main" val="197610732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500">
        <p14:window/>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5115E8-C13C-27A9-5E30-1DC0CE278CC2}"/>
              </a:ext>
            </a:extLst>
          </p:cNvPr>
          <p:cNvSpPr>
            <a:spLocks noGrp="1"/>
          </p:cNvSpPr>
          <p:nvPr>
            <p:ph type="ctrTitle"/>
          </p:nvPr>
        </p:nvSpPr>
        <p:spPr>
          <a:xfrm>
            <a:off x="829734" y="854529"/>
            <a:ext cx="5799665" cy="5148943"/>
          </a:xfrm>
        </p:spPr>
        <p:txBody>
          <a:bodyPr anchor="ctr">
            <a:normAutofit fontScale="90000"/>
          </a:bodyPr>
          <a:lstStyle/>
          <a:p>
            <a:pPr marL="1143000" lvl="2" indent="-228600">
              <a:lnSpc>
                <a:spcPct val="90000"/>
              </a:lnSpc>
              <a:buFont typeface="Wingdings" panose="05000000000000000000" pitchFamily="2" charset="2"/>
              <a:buChar cha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br>
              <a:rPr lang="en-US" sz="1500">
                <a:effectLst/>
                <a:latin typeface="Cambria" panose="02040503050406030204" pitchFamily="18" charset="0"/>
                <a:ea typeface="Cambria" panose="02040503050406030204" pitchFamily="18" charset="0"/>
                <a:cs typeface="Times New Roman" panose="02020603050405020304" pitchFamily="18" charset="0"/>
              </a:rPr>
            </a:br>
            <a:r>
              <a:rPr lang="en-US" sz="1500">
                <a:latin typeface="Arial"/>
                <a:ea typeface="Cambria"/>
                <a:cs typeface="Helvetica"/>
              </a:rPr>
              <a:t>                                  </a:t>
            </a:r>
            <a:br>
              <a:rPr lang="en-US" sz="1500">
                <a:latin typeface="Cambria"/>
                <a:ea typeface="Cambria"/>
                <a:cs typeface="Times New Roman"/>
              </a:rPr>
            </a:br>
            <a:r>
              <a:rPr lang="en-US" sz="1500">
                <a:latin typeface="Cambria"/>
                <a:ea typeface="Cambria"/>
                <a:cs typeface="Times New Roman"/>
              </a:rPr>
              <a:t>             </a:t>
            </a:r>
            <a:r>
              <a:rPr lang="en-US" sz="1500">
                <a:effectLst/>
                <a:latin typeface="Cambria"/>
                <a:ea typeface="Cambria"/>
                <a:cs typeface="Times New Roman"/>
              </a:rPr>
              <a:t> </a:t>
            </a:r>
            <a:r>
              <a:rPr lang="en-US" sz="1500">
                <a:effectLst/>
                <a:latin typeface="Arial"/>
                <a:ea typeface="Cambria"/>
                <a:cs typeface="Times"/>
              </a:rPr>
              <a:t>Dominant animals (at least 3)</a:t>
            </a:r>
            <a:br>
              <a:rPr lang="en-US" sz="1500">
                <a:effectLst/>
                <a:latin typeface="Cambria" panose="02040503050406030204" pitchFamily="18" charset="0"/>
                <a:ea typeface="Cambria" panose="02040503050406030204" pitchFamily="18" charset="0"/>
                <a:cs typeface="Times New Roman" panose="02020603050405020304" pitchFamily="18" charset="0"/>
              </a:rPr>
            </a:br>
            <a:r>
              <a:rPr lang="en-US" sz="1500">
                <a:latin typeface="Roboto"/>
                <a:ea typeface="Cambria"/>
                <a:cs typeface="Times New Roman"/>
              </a:rPr>
              <a:t>                     </a:t>
            </a:r>
            <a:br>
              <a:rPr lang="en-US" sz="1500">
                <a:latin typeface="Roboto"/>
                <a:ea typeface="Cambria"/>
                <a:cs typeface="Times New Roman"/>
              </a:rPr>
            </a:br>
            <a:br>
              <a:rPr lang="en-US" sz="1500">
                <a:highlight>
                  <a:srgbClr val="FF00FF"/>
                </a:highlight>
                <a:latin typeface="Roboto"/>
                <a:ea typeface="Cambria"/>
                <a:cs typeface="Times New Roman"/>
              </a:rPr>
            </a:br>
            <a:r>
              <a:rPr lang="en-US" sz="1500">
                <a:highlight>
                  <a:srgbClr val="FF00FF"/>
                </a:highlight>
                <a:latin typeface="Roboto"/>
                <a:ea typeface="Cambria"/>
                <a:cs typeface="Times New Roman"/>
              </a:rPr>
              <a:t>     scaly-foot  </a:t>
            </a:r>
            <a:r>
              <a:rPr lang="en-US" sz="1500">
                <a:effectLst/>
                <a:highlight>
                  <a:srgbClr val="FF00FF"/>
                </a:highlight>
                <a:latin typeface="Roboto"/>
                <a:ea typeface="Cambria"/>
                <a:cs typeface="Times New Roman"/>
              </a:rPr>
              <a:t>gastropods</a:t>
            </a:r>
            <a:r>
              <a:rPr lang="en-US" sz="1500">
                <a:effectLst/>
                <a:latin typeface="Roboto"/>
                <a:ea typeface="Cambria"/>
                <a:cs typeface="Times New Roman"/>
              </a:rPr>
              <a:t>-</a:t>
            </a:r>
            <a:r>
              <a:rPr lang="en-US" sz="1500" b="0" i="0">
                <a:effectLst/>
                <a:latin typeface="Google Sans"/>
              </a:rPr>
              <a:t>endemic to three known hydrothermal vent fields along deep sea ridges in the Indian ocean, as such it has a limited distribution and a fractured range in a specialist environment upon which it is reliant for its food producing chemosynthetic bacteria.</a:t>
            </a:r>
            <a:br>
              <a:rPr lang="en-US" sz="1500">
                <a:effectLst/>
                <a:latin typeface="Roboto" panose="02000000000000000000" pitchFamily="2" charset="0"/>
                <a:ea typeface="Cambria" panose="02040503050406030204" pitchFamily="18" charset="0"/>
                <a:cs typeface="Times New Roman" panose="02020603050405020304" pitchFamily="18" charset="0"/>
              </a:rPr>
            </a:br>
            <a:r>
              <a:rPr lang="en-US" sz="1500">
                <a:effectLst/>
                <a:latin typeface="Arial"/>
                <a:ea typeface="Cambria"/>
                <a:cs typeface="Times"/>
              </a:rPr>
              <a:t> </a:t>
            </a:r>
            <a:r>
              <a:rPr lang="en-US" sz="1500" err="1">
                <a:effectLst/>
                <a:highlight>
                  <a:srgbClr val="FF00FF"/>
                </a:highlight>
                <a:latin typeface="Roboto"/>
                <a:ea typeface="Cambria"/>
                <a:cs typeface="Times New Roman"/>
              </a:rPr>
              <a:t>Chrysomallon</a:t>
            </a:r>
            <a:r>
              <a:rPr lang="en-US" sz="1500">
                <a:effectLst/>
                <a:highlight>
                  <a:srgbClr val="FF00FF"/>
                </a:highlight>
                <a:latin typeface="Roboto"/>
                <a:ea typeface="Cambria"/>
                <a:cs typeface="Times New Roman"/>
              </a:rPr>
              <a:t> </a:t>
            </a:r>
            <a:r>
              <a:rPr lang="en-US" sz="1500" err="1">
                <a:effectLst/>
                <a:highlight>
                  <a:srgbClr val="FF00FF"/>
                </a:highlight>
                <a:latin typeface="Roboto"/>
                <a:ea typeface="Cambria"/>
                <a:cs typeface="Times New Roman"/>
              </a:rPr>
              <a:t>squamiferum</a:t>
            </a:r>
            <a:r>
              <a:rPr lang="en-US" sz="1500">
                <a:highlight>
                  <a:srgbClr val="FF00FF"/>
                </a:highlight>
                <a:latin typeface="Roboto"/>
                <a:ea typeface="Cambria"/>
                <a:cs typeface="Times New Roman"/>
              </a:rPr>
              <a:t>  </a:t>
            </a:r>
            <a:r>
              <a:rPr lang="en-US" sz="1500">
                <a:effectLst/>
                <a:latin typeface="Roboto"/>
                <a:ea typeface="Cambria"/>
                <a:cs typeface="Times New Roman"/>
              </a:rPr>
              <a:t> -</a:t>
            </a:r>
            <a:r>
              <a:rPr lang="en-US" sz="1500">
                <a:latin typeface="Roboto"/>
                <a:ea typeface="Cambria"/>
                <a:cs typeface="Times New Roman"/>
              </a:rPr>
              <a:t>      </a:t>
            </a:r>
            <a:r>
              <a:rPr lang="en-US" sz="1500">
                <a:latin typeface="Google Sans"/>
                <a:ea typeface="Cambria"/>
                <a:cs typeface="Times New Roman"/>
              </a:rPr>
              <a:t> </a:t>
            </a:r>
            <a:r>
              <a:rPr lang="en-US" sz="1500" b="0" i="0">
                <a:effectLst/>
                <a:latin typeface="Google Sans"/>
              </a:rPr>
              <a:t>one of the most peculiar deep-sea hydrothermal-vent gastropods, and it is the only known extant animal that incorporates iron sulfide into its skeleton</a:t>
            </a:r>
            <a:r>
              <a:rPr lang="en-US" sz="1500">
                <a:latin typeface="Roboto"/>
                <a:ea typeface="Cambria"/>
                <a:cs typeface="Times New Roman"/>
              </a:rPr>
              <a:t>                                   </a:t>
            </a:r>
            <a:br>
              <a:rPr lang="en-US" sz="1500">
                <a:latin typeface="Cambria"/>
                <a:ea typeface="Cambria"/>
                <a:cs typeface="Times New Roman"/>
              </a:rPr>
            </a:br>
            <a:r>
              <a:rPr lang="en-US" sz="1500">
                <a:latin typeface="Cambria"/>
                <a:ea typeface="Cambria"/>
                <a:cs typeface="Times New Roman"/>
              </a:rPr>
              <a:t>          </a:t>
            </a:r>
            <a:br>
              <a:rPr lang="en-US" sz="1500">
                <a:latin typeface="Cambria"/>
                <a:ea typeface="Cambria"/>
                <a:cs typeface="Times New Roman"/>
              </a:rPr>
            </a:br>
            <a:br>
              <a:rPr lang="en-US" sz="1500">
                <a:latin typeface="Cambria"/>
                <a:ea typeface="Cambria"/>
                <a:cs typeface="Times New Roman"/>
              </a:rPr>
            </a:br>
            <a:br>
              <a:rPr lang="en-US" sz="1500">
                <a:latin typeface="Cambria"/>
                <a:ea typeface="Cambria"/>
                <a:cs typeface="Times New Roman"/>
              </a:rPr>
            </a:br>
            <a:br>
              <a:rPr lang="en-US" sz="1500">
                <a:latin typeface="Cambria"/>
                <a:ea typeface="Cambria"/>
                <a:cs typeface="Times New Roman"/>
              </a:rPr>
            </a:br>
            <a:br>
              <a:rPr lang="en-US" sz="1500">
                <a:latin typeface="Cambria"/>
                <a:ea typeface="Cambria"/>
                <a:cs typeface="Times New Roman"/>
              </a:rPr>
            </a:br>
            <a:r>
              <a:rPr lang="en-US" sz="1500">
                <a:effectLst/>
                <a:highlight>
                  <a:srgbClr val="FF00FF"/>
                </a:highlight>
                <a:latin typeface="Roboto"/>
                <a:ea typeface="Cambria"/>
                <a:cs typeface="Times New Roman"/>
              </a:rPr>
              <a:t>yeti crabs</a:t>
            </a:r>
            <a:r>
              <a:rPr lang="en-US" sz="1500">
                <a:latin typeface="Arial"/>
                <a:ea typeface="Cambria"/>
                <a:cs typeface="Helvetica"/>
              </a:rPr>
              <a:t> -A</a:t>
            </a:r>
            <a:r>
              <a:rPr lang="en-US" sz="1500" b="0" i="0">
                <a:effectLst/>
                <a:latin typeface="Elysio-Regular"/>
              </a:rPr>
              <a:t>re crustaceans that have large quantities of hair-like structures called setae covering their bodies.</a:t>
            </a:r>
            <a:br>
              <a:rPr lang="en-US" sz="1500">
                <a:effectLst/>
                <a:latin typeface="Cambria" panose="02040503050406030204" pitchFamily="18" charset="0"/>
                <a:ea typeface="Cambria" panose="02040503050406030204" pitchFamily="18" charset="0"/>
                <a:cs typeface="Times New Roman" panose="02020603050405020304" pitchFamily="18" charset="0"/>
              </a:rPr>
            </a:br>
            <a:r>
              <a:rPr lang="en-US" sz="1500">
                <a:latin typeface="Arial"/>
                <a:ea typeface="Cambria"/>
                <a:cs typeface="Helvetica"/>
              </a:rPr>
              <a:t>                         </a:t>
            </a:r>
            <a:r>
              <a:rPr lang="en-US" sz="1500">
                <a:effectLst/>
                <a:latin typeface="Arial"/>
                <a:ea typeface="Cambria"/>
                <a:cs typeface="Helvetica"/>
              </a:rPr>
              <a:t> </a:t>
            </a:r>
            <a:br>
              <a:rPr lang="en-US" sz="1500">
                <a:effectLst/>
                <a:latin typeface="Cambria" panose="02040503050406030204" pitchFamily="18" charset="0"/>
                <a:ea typeface="Cambria" panose="02040503050406030204" pitchFamily="18" charset="0"/>
                <a:cs typeface="Times New Roman" panose="02020603050405020304" pitchFamily="18" charset="0"/>
              </a:rPr>
            </a:br>
            <a:r>
              <a:rPr lang="en-US" sz="1500">
                <a:effectLst/>
                <a:highlight>
                  <a:srgbClr val="FF00FF"/>
                </a:highlight>
                <a:latin typeface="Arial"/>
                <a:ea typeface="Cambria"/>
                <a:cs typeface="Times"/>
              </a:rPr>
              <a:t>Particular adaptations</a:t>
            </a:r>
            <a:r>
              <a:rPr lang="en-US" sz="1500">
                <a:effectLst/>
                <a:latin typeface="Arial"/>
                <a:ea typeface="Cambria"/>
                <a:cs typeface="Times"/>
              </a:rPr>
              <a:t> of the plants and animals to that biome</a:t>
            </a:r>
            <a:br>
              <a:rPr lang="en-US" sz="1500">
                <a:effectLst/>
                <a:latin typeface="Cambria" panose="02040503050406030204" pitchFamily="18" charset="0"/>
                <a:ea typeface="Cambria" panose="02040503050406030204" pitchFamily="18" charset="0"/>
                <a:cs typeface="Times New Roman" panose="02020603050405020304" pitchFamily="18" charset="0"/>
              </a:rPr>
            </a:br>
            <a:r>
              <a:rPr lang="en-US" sz="1500">
                <a:latin typeface="Arial"/>
                <a:ea typeface="Cambria"/>
                <a:cs typeface="Times"/>
              </a:rPr>
              <a:t>---- </a:t>
            </a:r>
            <a:r>
              <a:rPr lang="en-US" sz="1500">
                <a:effectLst/>
                <a:latin typeface="Arial"/>
                <a:ea typeface="Cambria"/>
                <a:cs typeface="Times"/>
              </a:rPr>
              <a:t>don't rely on sunlight and photosynthesis.</a:t>
            </a:r>
            <a:br>
              <a:rPr lang="en-US" sz="1500">
                <a:effectLst/>
                <a:latin typeface="Cambria" panose="02040503050406030204" pitchFamily="18" charset="0"/>
                <a:ea typeface="Cambria" panose="02040503050406030204" pitchFamily="18" charset="0"/>
                <a:cs typeface="Times New Roman" panose="02020603050405020304" pitchFamily="18" charset="0"/>
              </a:rPr>
            </a:br>
            <a:br>
              <a:rPr lang="en-US" sz="1500">
                <a:latin typeface="Cambria"/>
                <a:ea typeface="Cambria"/>
                <a:cs typeface="Times New Roman"/>
              </a:rPr>
            </a:br>
            <a:br>
              <a:rPr lang="en-US" sz="1500">
                <a:latin typeface="Cambria"/>
                <a:ea typeface="Cambria"/>
                <a:cs typeface="Times New Roman"/>
              </a:rPr>
            </a:br>
            <a:r>
              <a:rPr lang="en-US" sz="1500">
                <a:latin typeface="Roboto"/>
                <a:ea typeface="Cambria"/>
                <a:cs typeface="Times New Roman"/>
              </a:rPr>
              <a:t>----</a:t>
            </a:r>
            <a:r>
              <a:rPr lang="en-US" sz="1500">
                <a:effectLst/>
                <a:latin typeface="Roboto"/>
                <a:ea typeface="Cambria"/>
                <a:cs typeface="Times New Roman"/>
              </a:rPr>
              <a:t>bacteria use a process called chemosynthesis to convert minerals and other chemicals in the water into energy.</a:t>
            </a:r>
            <a:r>
              <a:rPr lang="en-US" sz="1500">
                <a:effectLst/>
                <a:latin typeface="Arial"/>
                <a:ea typeface="Cambria"/>
                <a:cs typeface="Times"/>
              </a:rPr>
              <a:t> </a:t>
            </a:r>
            <a:br>
              <a:rPr lang="en-US" sz="1500">
                <a:effectLst/>
                <a:latin typeface="Cambria" panose="02040503050406030204" pitchFamily="18" charset="0"/>
                <a:ea typeface="Cambria" panose="02040503050406030204" pitchFamily="18" charset="0"/>
                <a:cs typeface="Times New Roman" panose="02020603050405020304" pitchFamily="18" charset="0"/>
              </a:rPr>
            </a:br>
            <a:br>
              <a:rPr lang="en-US" sz="1500">
                <a:latin typeface="Cambria"/>
                <a:ea typeface="Cambria"/>
                <a:cs typeface="Times New Roman"/>
              </a:rPr>
            </a:br>
            <a:br>
              <a:rPr lang="en-US" sz="1500">
                <a:latin typeface="Cambria"/>
                <a:ea typeface="Cambria"/>
                <a:cs typeface="Times New Roman"/>
              </a:rPr>
            </a:br>
            <a:r>
              <a:rPr lang="en-US" sz="1500">
                <a:latin typeface="Roboto"/>
                <a:ea typeface="Cambria"/>
                <a:cs typeface="Times New Roman"/>
              </a:rPr>
              <a:t>-----</a:t>
            </a:r>
            <a:r>
              <a:rPr lang="en-US" sz="1500">
                <a:effectLst/>
                <a:latin typeface="Roboto"/>
                <a:ea typeface="Cambria"/>
                <a:cs typeface="Times New Roman"/>
              </a:rPr>
              <a:t>and photosynthesis</a:t>
            </a:r>
            <a:br>
              <a:rPr lang="en-US" sz="1500">
                <a:effectLst/>
                <a:latin typeface="Cambria" panose="02040503050406030204" pitchFamily="18" charset="0"/>
                <a:ea typeface="Cambria" panose="02040503050406030204" pitchFamily="18" charset="0"/>
                <a:cs typeface="Times New Roman" panose="02020603050405020304" pitchFamily="18" charset="0"/>
              </a:rPr>
            </a:br>
            <a:endParaRPr lang="en-US" sz="1500"/>
          </a:p>
        </p:txBody>
      </p:sp>
      <p:sp>
        <p:nvSpPr>
          <p:cNvPr id="3" name="Subtitle 2">
            <a:extLst>
              <a:ext uri="{FF2B5EF4-FFF2-40B4-BE49-F238E27FC236}">
                <a16:creationId xmlns:a16="http://schemas.microsoft.com/office/drawing/2014/main" id="{B9C5FA82-B967-EC5D-9D8F-B834A6220E03}"/>
              </a:ext>
            </a:extLst>
          </p:cNvPr>
          <p:cNvSpPr>
            <a:spLocks noGrp="1"/>
          </p:cNvSpPr>
          <p:nvPr>
            <p:ph type="subTitle" idx="1"/>
          </p:nvPr>
        </p:nvSpPr>
        <p:spPr>
          <a:xfrm>
            <a:off x="6847781" y="1827906"/>
            <a:ext cx="3425445" cy="3073400"/>
          </a:xfrm>
        </p:spPr>
        <p:txBody>
          <a:bodyPr anchor="ctr">
            <a:normAutofit/>
          </a:bodyPr>
          <a:lstStyle/>
          <a:p>
            <a:pPr algn="l"/>
            <a:r>
              <a:rPr lang="en-US" sz="2000">
                <a:solidFill>
                  <a:srgbClr val="FFFFFF"/>
                </a:solidFill>
              </a:rPr>
              <a:t>To be continued   info  about  species diversity </a:t>
            </a:r>
          </a:p>
        </p:txBody>
      </p:sp>
    </p:spTree>
    <p:extLst>
      <p:ext uri="{BB962C8B-B14F-4D97-AF65-F5344CB8AC3E}">
        <p14:creationId xmlns:p14="http://schemas.microsoft.com/office/powerpoint/2010/main" val="2088831191"/>
      </p:ext>
    </p:extLst>
  </p:cSld>
  <p:clrMapOvr>
    <a:masterClrMapping/>
  </p:clrMapOvr>
  <mc:AlternateContent xmlns:mc="http://schemas.openxmlformats.org/markup-compatibility/2006" xmlns:p14="http://schemas.microsoft.com/office/powerpoint/2010/main">
    <mc:Choice Requires="p14">
      <p:transition spd="slow" p14:dur="1500">
        <p14:window/>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C3F55F-4C11-356F-2682-1E00638A8088}"/>
              </a:ext>
            </a:extLst>
          </p:cNvPr>
          <p:cNvSpPr>
            <a:spLocks noGrp="1"/>
          </p:cNvSpPr>
          <p:nvPr>
            <p:ph type="title"/>
          </p:nvPr>
        </p:nvSpPr>
        <p:spPr>
          <a:xfrm>
            <a:off x="1083018" y="-2146"/>
            <a:ext cx="10197494" cy="1099457"/>
          </a:xfrm>
        </p:spPr>
        <p:txBody>
          <a:bodyPr>
            <a:normAutofit/>
          </a:bodyPr>
          <a:lstStyle/>
          <a:p>
            <a:r>
              <a:rPr lang="en-US"/>
              <a:t>Fun facts </a:t>
            </a:r>
          </a:p>
        </p:txBody>
      </p:sp>
      <p:graphicFrame>
        <p:nvGraphicFramePr>
          <p:cNvPr id="5" name="Content Placeholder 2">
            <a:extLst>
              <a:ext uri="{FF2B5EF4-FFF2-40B4-BE49-F238E27FC236}">
                <a16:creationId xmlns:a16="http://schemas.microsoft.com/office/drawing/2014/main" id="{16EE9318-A81F-2508-238C-BC6E2E17FF16}"/>
              </a:ext>
            </a:extLst>
          </p:cNvPr>
          <p:cNvGraphicFramePr>
            <a:graphicFrameLocks noGrp="1"/>
          </p:cNvGraphicFramePr>
          <p:nvPr>
            <p:ph idx="1"/>
            <p:extLst>
              <p:ext uri="{D42A27DB-BD31-4B8C-83A1-F6EECF244321}">
                <p14:modId xmlns:p14="http://schemas.microsoft.com/office/powerpoint/2010/main" val="4116726712"/>
              </p:ext>
            </p:extLst>
          </p:nvPr>
        </p:nvGraphicFramePr>
        <p:xfrm>
          <a:off x="1179609" y="617727"/>
          <a:ext cx="9618133" cy="534917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95186020"/>
      </p:ext>
    </p:extLst>
  </p:cSld>
  <p:clrMapOvr>
    <a:masterClrMapping/>
  </p:clrMapOvr>
  <mc:AlternateContent xmlns:mc="http://schemas.openxmlformats.org/markup-compatibility/2006" xmlns:p14="http://schemas.microsoft.com/office/powerpoint/2010/main">
    <mc:Choice Requires="p14">
      <p:transition spd="slow" p14:dur="1500">
        <p14:window/>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bdd49d6e-c0f5-4d3f-842a-486e2172f0ce"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F62E9D1F841F5E4684FF92EB77569632" ma:contentTypeVersion="12" ma:contentTypeDescription="Create a new document." ma:contentTypeScope="" ma:versionID="8337e26025d5b5f013423a4e4b51f3ae">
  <xsd:schema xmlns:xsd="http://www.w3.org/2001/XMLSchema" xmlns:xs="http://www.w3.org/2001/XMLSchema" xmlns:p="http://schemas.microsoft.com/office/2006/metadata/properties" xmlns:ns3="bdd49d6e-c0f5-4d3f-842a-486e2172f0ce" xmlns:ns4="65519416-dd00-44e2-86cb-3e8b8702e9df" targetNamespace="http://schemas.microsoft.com/office/2006/metadata/properties" ma:root="true" ma:fieldsID="6ffe6bf518d6658d79f7b32d0c1f53aa" ns3:_="" ns4:_="">
    <xsd:import namespace="bdd49d6e-c0f5-4d3f-842a-486e2172f0ce"/>
    <xsd:import namespace="65519416-dd00-44e2-86cb-3e8b8702e9df"/>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KeyPoints" minOccurs="0"/>
                <xsd:element ref="ns3:MediaServiceKeyPoints" minOccurs="0"/>
                <xsd:element ref="ns3:MediaServiceAutoTags" minOccurs="0"/>
                <xsd:element ref="ns3:MediaServiceGenerationTime" minOccurs="0"/>
                <xsd:element ref="ns3:MediaServiceEventHashCode" minOccurs="0"/>
                <xsd:element ref="ns3:_activity" minOccurs="0"/>
                <xsd:element ref="ns3: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dd49d6e-c0f5-4d3f-842a-486e2172f0c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_activity" ma:index="18" nillable="true" ma:displayName="_activity" ma:hidden="true" ma:internalName="_activity">
      <xsd:simpleType>
        <xsd:restriction base="dms:Note"/>
      </xsd:simple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5519416-dd00-44e2-86cb-3e8b8702e9df"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A81DF85-19C1-404E-8CDB-C79AF6B8BE36}">
  <ds:schemaRefs>
    <ds:schemaRef ds:uri="http://schemas.microsoft.com/sharepoint/v3/contenttype/forms"/>
  </ds:schemaRefs>
</ds:datastoreItem>
</file>

<file path=customXml/itemProps2.xml><?xml version="1.0" encoding="utf-8"?>
<ds:datastoreItem xmlns:ds="http://schemas.openxmlformats.org/officeDocument/2006/customXml" ds:itemID="{A97EBFEB-6845-48D1-A4B6-E1A3BC4816D6}">
  <ds:schemaRefs>
    <ds:schemaRef ds:uri="http://purl.org/dc/terms/"/>
    <ds:schemaRef ds:uri="http://purl.org/dc/dcmitype/"/>
    <ds:schemaRef ds:uri="http://schemas.microsoft.com/office/2006/metadata/properties"/>
    <ds:schemaRef ds:uri="http://schemas.microsoft.com/office/infopath/2007/PartnerControls"/>
    <ds:schemaRef ds:uri="http://schemas.microsoft.com/office/2006/documentManagement/types"/>
    <ds:schemaRef ds:uri="http://purl.org/dc/elements/1.1/"/>
    <ds:schemaRef ds:uri="bdd49d6e-c0f5-4d3f-842a-486e2172f0ce"/>
    <ds:schemaRef ds:uri="http://schemas.openxmlformats.org/package/2006/metadata/core-properties"/>
    <ds:schemaRef ds:uri="65519416-dd00-44e2-86cb-3e8b8702e9df"/>
    <ds:schemaRef ds:uri="http://www.w3.org/XML/1998/namespace"/>
  </ds:schemaRefs>
</ds:datastoreItem>
</file>

<file path=customXml/itemProps3.xml><?xml version="1.0" encoding="utf-8"?>
<ds:datastoreItem xmlns:ds="http://schemas.openxmlformats.org/officeDocument/2006/customXml" ds:itemID="{C45D6577-12A4-47A4-B859-2AE7C13E327E}">
  <ds:schemaRefs>
    <ds:schemaRef ds:uri="65519416-dd00-44e2-86cb-3e8b8702e9df"/>
    <ds:schemaRef ds:uri="bdd49d6e-c0f5-4d3f-842a-486e2172f0c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
  <TotalTime>0</TotalTime>
  <Words>846</Words>
  <Application>Microsoft Office PowerPoint</Application>
  <PresentationFormat>Widescreen</PresentationFormat>
  <Paragraphs>56</Paragraphs>
  <Slides>6</Slides>
  <Notes>0</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6</vt:i4>
      </vt:variant>
    </vt:vector>
  </HeadingPairs>
  <TitlesOfParts>
    <vt:vector size="19" baseType="lpstr">
      <vt:lpstr>Algerian</vt:lpstr>
      <vt:lpstr>Arial</vt:lpstr>
      <vt:lpstr>Calibri</vt:lpstr>
      <vt:lpstr>Calibri Light</vt:lpstr>
      <vt:lpstr>Cambria</vt:lpstr>
      <vt:lpstr>Courier New</vt:lpstr>
      <vt:lpstr>Elysio-Regular</vt:lpstr>
      <vt:lpstr>Google Sans</vt:lpstr>
      <vt:lpstr>Lucida Sans Unicode</vt:lpstr>
      <vt:lpstr>Roboto</vt:lpstr>
      <vt:lpstr>Times New Roman</vt:lpstr>
      <vt:lpstr>Wingdings</vt:lpstr>
      <vt:lpstr>Office Theme</vt:lpstr>
      <vt:lpstr>  Hydrothermal vents   by  Yolie &amp; Liz </vt:lpstr>
      <vt:lpstr>*Geographic distribution of biome* </vt:lpstr>
      <vt:lpstr>PowerPoint Presentation</vt:lpstr>
      <vt:lpstr>the large white clam Calyptogena magnifica-specially adapted to life round hydrothermal vents by the chemosymbiotic bacteria it harbours in its gills which oxidize hydrogen sulfide seeping from the vents      mytilid musel and the Pompeii worm Alvinella pompejana.-Pompeii worms were initially discovered by French researchers in the early 1980's and are described as deep-sea polychaetes that reside in tubes near hydrothermal vents along the seafloor. They can reach up to 5 inches in length and are pale gray with red tentacle-like gills on their heads. Perhaps most fascinating, is that their tail end is often resting in temperatures as high as 176º F, while their feather-like head sticks out of the tubes into water that is a much cooler 72º F. Scientists are attempting to understand how Pompeii worms can withstand such extreme temperatures by studying the bacteria that form a "fleece-like" covering on their backs </vt:lpstr>
      <vt:lpstr>                                                  Dominant animals (at least 3)                             scaly-foot  gastropods-endemic to three known hydrothermal vent fields along deep sea ridges in the Indian ocean, as such it has a limited distribution and a fractured range in a specialist environment upon which it is reliant for its food producing chemosynthetic bacteria.  Chrysomallon squamiferum   -       one of the most peculiar deep-sea hydrothermal-vent gastropods, and it is the only known extant animal that incorporates iron sulfide into its skeleton                                                   yeti crabs -Are crustaceans that have large quantities of hair-like structures called setae covering their bodies.                            Particular adaptations of the plants and animals to that biome ---- don't rely on sunlight and photosynthesis.   ----bacteria use a process called chemosynthesis to convert minerals and other chemicals in the water into energy.    -----and photosynthesis </vt:lpstr>
      <vt:lpstr>Fun facts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Yoldine</dc:creator>
  <cp:lastModifiedBy>Francois, Yoldine - 11</cp:lastModifiedBy>
  <cp:revision>2</cp:revision>
  <dcterms:created xsi:type="dcterms:W3CDTF">2023-11-15T18:26:22Z</dcterms:created>
  <dcterms:modified xsi:type="dcterms:W3CDTF">2023-11-18T20:44:49Z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0x010100F62E9D1F841F5E4684FF92EB77569632</vt:lpwstr>
  </property>
</Properties>
</file>