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6" r:id="rId2"/>
    <p:sldId id="257" r:id="rId3"/>
    <p:sldId id="258" r:id="rId4"/>
    <p:sldId id="259" r:id="rId5"/>
    <p:sldId id="262" r:id="rId6"/>
    <p:sldId id="263" r:id="rId7"/>
    <p:sldId id="260"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35CC8A3-751D-6584-5CB1-A00637734033}" v="119" dt="2023-08-07T03:13:02.038"/>
    <p1510:client id="{F3F3D106-003A-F1D4-144F-76BF39A477B5}" v="155" dt="2023-08-07T04:56:51.13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6"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diagrams/_rels/data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ata3.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25.svg"/></Relationships>
</file>

<file path=ppt/diagrams/_rels/data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4" Type="http://schemas.openxmlformats.org/officeDocument/2006/relationships/image" Target="../media/image30.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25.svg"/></Relationships>
</file>

<file path=ppt/diagrams/_rels/drawing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svg"/><Relationship Id="rId1" Type="http://schemas.openxmlformats.org/officeDocument/2006/relationships/image" Target="../media/image27.png"/><Relationship Id="rId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a:alpha val="0"/>
      </a:schemeClr>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FE4DE2-E082-470E-AE5B-BD786E5B983E}" type="doc">
      <dgm:prSet loTypeId="urn:microsoft.com/office/officeart/2005/8/layout/matrix3" loCatId="matrix" qsTypeId="urn:microsoft.com/office/officeart/2005/8/quickstyle/simple5" qsCatId="simple" csTypeId="urn:microsoft.com/office/officeart/2005/8/colors/accent1_2" csCatId="accent1"/>
      <dgm:spPr/>
      <dgm:t>
        <a:bodyPr/>
        <a:lstStyle/>
        <a:p>
          <a:endParaRPr lang="en-US"/>
        </a:p>
      </dgm:t>
    </dgm:pt>
    <dgm:pt modelId="{3CCFB937-BFCA-4580-A6C6-025D41AE9D54}">
      <dgm:prSet/>
      <dgm:spPr/>
      <dgm:t>
        <a:bodyPr/>
        <a:lstStyle/>
        <a:p>
          <a:r>
            <a:rPr lang="en-US" dirty="0"/>
            <a:t>In unique, there was a complex interplay between Christianity and Islam during the medieval era in the Iberian Peninsula</a:t>
          </a:r>
          <a:r>
            <a:rPr lang="en-US" dirty="0">
              <a:latin typeface="Calibri Light" panose="020F0302020204030204"/>
            </a:rPr>
            <a:t>.</a:t>
          </a:r>
          <a:endParaRPr lang="en-US" dirty="0"/>
        </a:p>
      </dgm:t>
    </dgm:pt>
    <dgm:pt modelId="{45980496-1176-453C-8367-D589C7434C22}" type="parTrans" cxnId="{18C80442-A606-4A3B-B33B-F95F1617D9E6}">
      <dgm:prSet/>
      <dgm:spPr/>
      <dgm:t>
        <a:bodyPr/>
        <a:lstStyle/>
        <a:p>
          <a:endParaRPr lang="en-US"/>
        </a:p>
      </dgm:t>
    </dgm:pt>
    <dgm:pt modelId="{5F255A20-944F-4587-9C62-F763E58806E8}" type="sibTrans" cxnId="{18C80442-A606-4A3B-B33B-F95F1617D9E6}">
      <dgm:prSet/>
      <dgm:spPr/>
      <dgm:t>
        <a:bodyPr/>
        <a:lstStyle/>
        <a:p>
          <a:endParaRPr lang="en-US"/>
        </a:p>
      </dgm:t>
    </dgm:pt>
    <dgm:pt modelId="{8EC3F0AA-6B69-4EF7-929E-3F1D5F12F607}">
      <dgm:prSet/>
      <dgm:spPr/>
      <dgm:t>
        <a:bodyPr/>
        <a:lstStyle/>
        <a:p>
          <a:pPr rtl="0"/>
          <a:r>
            <a:rPr lang="en-US" dirty="0"/>
            <a:t>The Mudéjar style was one of the most fascinating cultural phenomena to emerge at this time</a:t>
          </a:r>
          <a:r>
            <a:rPr lang="en-US" dirty="0">
              <a:latin typeface="Calibri Light" panose="020F0302020204030204"/>
            </a:rPr>
            <a:t>.</a:t>
          </a:r>
        </a:p>
      </dgm:t>
    </dgm:pt>
    <dgm:pt modelId="{40DAF9D0-B68E-4BAC-9574-732D6F8536ED}" type="parTrans" cxnId="{AF01CFD1-0897-4D19-B1DB-254D9E92A3F4}">
      <dgm:prSet/>
      <dgm:spPr/>
      <dgm:t>
        <a:bodyPr/>
        <a:lstStyle/>
        <a:p>
          <a:endParaRPr lang="en-US"/>
        </a:p>
      </dgm:t>
    </dgm:pt>
    <dgm:pt modelId="{2A42EFD2-E67A-475A-9850-EBE5246A399D}" type="sibTrans" cxnId="{AF01CFD1-0897-4D19-B1DB-254D9E92A3F4}">
      <dgm:prSet/>
      <dgm:spPr/>
      <dgm:t>
        <a:bodyPr/>
        <a:lstStyle/>
        <a:p>
          <a:endParaRPr lang="en-US"/>
        </a:p>
      </dgm:t>
    </dgm:pt>
    <dgm:pt modelId="{228E095C-B4D1-4607-9D03-DA1051C71732}">
      <dgm:prSet/>
      <dgm:spPr/>
      <dgm:t>
        <a:bodyPr/>
        <a:lstStyle/>
        <a:p>
          <a:r>
            <a:rPr lang="en-US" dirty="0"/>
            <a:t>The term ‘Mudéjar’, which means "those permitted to remain" in Arabic, refers to the Muslim population that remained in areas under Christian rule after the Reconquista</a:t>
          </a:r>
          <a:r>
            <a:rPr lang="en-US" dirty="0">
              <a:latin typeface="Calibri Light" panose="020F0302020204030204"/>
            </a:rPr>
            <a:t>.</a:t>
          </a:r>
          <a:endParaRPr lang="en-US" dirty="0"/>
        </a:p>
      </dgm:t>
    </dgm:pt>
    <dgm:pt modelId="{E08473E7-0DB0-4D12-8C54-0C2E62E33966}" type="parTrans" cxnId="{FCF27E4A-EEFD-4256-B0B6-DCFBA5E21969}">
      <dgm:prSet/>
      <dgm:spPr/>
      <dgm:t>
        <a:bodyPr/>
        <a:lstStyle/>
        <a:p>
          <a:endParaRPr lang="en-US"/>
        </a:p>
      </dgm:t>
    </dgm:pt>
    <dgm:pt modelId="{5536A176-D3CC-427A-9932-5DD5867348F7}" type="sibTrans" cxnId="{FCF27E4A-EEFD-4256-B0B6-DCFBA5E21969}">
      <dgm:prSet/>
      <dgm:spPr/>
      <dgm:t>
        <a:bodyPr/>
        <a:lstStyle/>
        <a:p>
          <a:endParaRPr lang="en-US"/>
        </a:p>
      </dgm:t>
    </dgm:pt>
    <dgm:pt modelId="{63C27246-01F8-4E9C-BC61-655CB4DD7154}">
      <dgm:prSet/>
      <dgm:spPr/>
      <dgm:t>
        <a:bodyPr/>
        <a:lstStyle/>
        <a:p>
          <a:r>
            <a:rPr lang="en-US" dirty="0"/>
            <a:t>This distinctive cultural and artistic movement produced stunning architectural and artistic works that still enthrall and inspire people today because of the captivating fusion of Islamic and Christian influences</a:t>
          </a:r>
          <a:r>
            <a:rPr lang="en-US" dirty="0">
              <a:latin typeface="Calibri Light" panose="020F0302020204030204"/>
            </a:rPr>
            <a:t>.</a:t>
          </a:r>
          <a:endParaRPr lang="en-US" dirty="0"/>
        </a:p>
      </dgm:t>
    </dgm:pt>
    <dgm:pt modelId="{7BFDD503-189E-49AE-A338-CE7FAE5BC578}" type="parTrans" cxnId="{9CD4E8E6-79EF-4922-B258-939565E87313}">
      <dgm:prSet/>
      <dgm:spPr/>
      <dgm:t>
        <a:bodyPr/>
        <a:lstStyle/>
        <a:p>
          <a:endParaRPr lang="en-US"/>
        </a:p>
      </dgm:t>
    </dgm:pt>
    <dgm:pt modelId="{B74B4C39-10DA-4B3E-9D82-911D160D5494}" type="sibTrans" cxnId="{9CD4E8E6-79EF-4922-B258-939565E87313}">
      <dgm:prSet/>
      <dgm:spPr/>
      <dgm:t>
        <a:bodyPr/>
        <a:lstStyle/>
        <a:p>
          <a:endParaRPr lang="en-US"/>
        </a:p>
      </dgm:t>
    </dgm:pt>
    <dgm:pt modelId="{2FACC9B0-4427-41B2-BF04-6C9E0587FBEE}" type="pres">
      <dgm:prSet presAssocID="{52FE4DE2-E082-470E-AE5B-BD786E5B983E}" presName="matrix" presStyleCnt="0">
        <dgm:presLayoutVars>
          <dgm:chMax val="1"/>
          <dgm:dir/>
          <dgm:resizeHandles val="exact"/>
        </dgm:presLayoutVars>
      </dgm:prSet>
      <dgm:spPr/>
    </dgm:pt>
    <dgm:pt modelId="{5FC9498D-CCFA-4991-B512-9721B0B9B3C4}" type="pres">
      <dgm:prSet presAssocID="{52FE4DE2-E082-470E-AE5B-BD786E5B983E}" presName="diamond" presStyleLbl="bgShp" presStyleIdx="0" presStyleCnt="1"/>
      <dgm:spPr/>
    </dgm:pt>
    <dgm:pt modelId="{A279634E-3BD2-4DE8-ABFD-1221AB371D72}" type="pres">
      <dgm:prSet presAssocID="{52FE4DE2-E082-470E-AE5B-BD786E5B983E}" presName="quad1" presStyleLbl="node1" presStyleIdx="0" presStyleCnt="4">
        <dgm:presLayoutVars>
          <dgm:chMax val="0"/>
          <dgm:chPref val="0"/>
          <dgm:bulletEnabled val="1"/>
        </dgm:presLayoutVars>
      </dgm:prSet>
      <dgm:spPr/>
    </dgm:pt>
    <dgm:pt modelId="{C6178E01-A85E-4AB6-8629-2A56FEBBE9B4}" type="pres">
      <dgm:prSet presAssocID="{52FE4DE2-E082-470E-AE5B-BD786E5B983E}" presName="quad2" presStyleLbl="node1" presStyleIdx="1" presStyleCnt="4">
        <dgm:presLayoutVars>
          <dgm:chMax val="0"/>
          <dgm:chPref val="0"/>
          <dgm:bulletEnabled val="1"/>
        </dgm:presLayoutVars>
      </dgm:prSet>
      <dgm:spPr/>
    </dgm:pt>
    <dgm:pt modelId="{A60C6D8D-7371-499F-A6CF-BD6C125D389F}" type="pres">
      <dgm:prSet presAssocID="{52FE4DE2-E082-470E-AE5B-BD786E5B983E}" presName="quad3" presStyleLbl="node1" presStyleIdx="2" presStyleCnt="4">
        <dgm:presLayoutVars>
          <dgm:chMax val="0"/>
          <dgm:chPref val="0"/>
          <dgm:bulletEnabled val="1"/>
        </dgm:presLayoutVars>
      </dgm:prSet>
      <dgm:spPr/>
    </dgm:pt>
    <dgm:pt modelId="{69330471-1FDA-47F3-894D-EC64691A9A91}" type="pres">
      <dgm:prSet presAssocID="{52FE4DE2-E082-470E-AE5B-BD786E5B983E}" presName="quad4" presStyleLbl="node1" presStyleIdx="3" presStyleCnt="4">
        <dgm:presLayoutVars>
          <dgm:chMax val="0"/>
          <dgm:chPref val="0"/>
          <dgm:bulletEnabled val="1"/>
        </dgm:presLayoutVars>
      </dgm:prSet>
      <dgm:spPr/>
    </dgm:pt>
  </dgm:ptLst>
  <dgm:cxnLst>
    <dgm:cxn modelId="{46926D04-B259-4A61-8989-F248F669EC9E}" type="presOf" srcId="{63C27246-01F8-4E9C-BC61-655CB4DD7154}" destId="{69330471-1FDA-47F3-894D-EC64691A9A91}" srcOrd="0" destOrd="0" presId="urn:microsoft.com/office/officeart/2005/8/layout/matrix3"/>
    <dgm:cxn modelId="{9762A522-6FC9-45A5-A0E1-9A371470AFA8}" type="presOf" srcId="{228E095C-B4D1-4607-9D03-DA1051C71732}" destId="{A60C6D8D-7371-499F-A6CF-BD6C125D389F}" srcOrd="0" destOrd="0" presId="urn:microsoft.com/office/officeart/2005/8/layout/matrix3"/>
    <dgm:cxn modelId="{34156D5E-8E24-4896-BDA6-ADE38F430707}" type="presOf" srcId="{52FE4DE2-E082-470E-AE5B-BD786E5B983E}" destId="{2FACC9B0-4427-41B2-BF04-6C9E0587FBEE}" srcOrd="0" destOrd="0" presId="urn:microsoft.com/office/officeart/2005/8/layout/matrix3"/>
    <dgm:cxn modelId="{18C80442-A606-4A3B-B33B-F95F1617D9E6}" srcId="{52FE4DE2-E082-470E-AE5B-BD786E5B983E}" destId="{3CCFB937-BFCA-4580-A6C6-025D41AE9D54}" srcOrd="0" destOrd="0" parTransId="{45980496-1176-453C-8367-D589C7434C22}" sibTransId="{5F255A20-944F-4587-9C62-F763E58806E8}"/>
    <dgm:cxn modelId="{FCF27E4A-EEFD-4256-B0B6-DCFBA5E21969}" srcId="{52FE4DE2-E082-470E-AE5B-BD786E5B983E}" destId="{228E095C-B4D1-4607-9D03-DA1051C71732}" srcOrd="2" destOrd="0" parTransId="{E08473E7-0DB0-4D12-8C54-0C2E62E33966}" sibTransId="{5536A176-D3CC-427A-9932-5DD5867348F7}"/>
    <dgm:cxn modelId="{2731A974-1782-455F-86F8-C83DBF25D4BB}" type="presOf" srcId="{3CCFB937-BFCA-4580-A6C6-025D41AE9D54}" destId="{A279634E-3BD2-4DE8-ABFD-1221AB371D72}" srcOrd="0" destOrd="0" presId="urn:microsoft.com/office/officeart/2005/8/layout/matrix3"/>
    <dgm:cxn modelId="{FD659A91-714B-4968-B5D1-E4D9BB3BEB11}" type="presOf" srcId="{8EC3F0AA-6B69-4EF7-929E-3F1D5F12F607}" destId="{C6178E01-A85E-4AB6-8629-2A56FEBBE9B4}" srcOrd="0" destOrd="0" presId="urn:microsoft.com/office/officeart/2005/8/layout/matrix3"/>
    <dgm:cxn modelId="{AF01CFD1-0897-4D19-B1DB-254D9E92A3F4}" srcId="{52FE4DE2-E082-470E-AE5B-BD786E5B983E}" destId="{8EC3F0AA-6B69-4EF7-929E-3F1D5F12F607}" srcOrd="1" destOrd="0" parTransId="{40DAF9D0-B68E-4BAC-9574-732D6F8536ED}" sibTransId="{2A42EFD2-E67A-475A-9850-EBE5246A399D}"/>
    <dgm:cxn modelId="{9CD4E8E6-79EF-4922-B258-939565E87313}" srcId="{52FE4DE2-E082-470E-AE5B-BD786E5B983E}" destId="{63C27246-01F8-4E9C-BC61-655CB4DD7154}" srcOrd="3" destOrd="0" parTransId="{7BFDD503-189E-49AE-A338-CE7FAE5BC578}" sibTransId="{B74B4C39-10DA-4B3E-9D82-911D160D5494}"/>
    <dgm:cxn modelId="{AC54DC64-411B-431A-BD0E-9D9B7542BD79}" type="presParOf" srcId="{2FACC9B0-4427-41B2-BF04-6C9E0587FBEE}" destId="{5FC9498D-CCFA-4991-B512-9721B0B9B3C4}" srcOrd="0" destOrd="0" presId="urn:microsoft.com/office/officeart/2005/8/layout/matrix3"/>
    <dgm:cxn modelId="{B7080DB9-601B-47FB-83BE-7DA90A7832DE}" type="presParOf" srcId="{2FACC9B0-4427-41B2-BF04-6C9E0587FBEE}" destId="{A279634E-3BD2-4DE8-ABFD-1221AB371D72}" srcOrd="1" destOrd="0" presId="urn:microsoft.com/office/officeart/2005/8/layout/matrix3"/>
    <dgm:cxn modelId="{8E5770F5-7A61-471B-8473-7FABB16B08C4}" type="presParOf" srcId="{2FACC9B0-4427-41B2-BF04-6C9E0587FBEE}" destId="{C6178E01-A85E-4AB6-8629-2A56FEBBE9B4}" srcOrd="2" destOrd="0" presId="urn:microsoft.com/office/officeart/2005/8/layout/matrix3"/>
    <dgm:cxn modelId="{639911FC-3F72-48D9-A09D-E9C72B733689}" type="presParOf" srcId="{2FACC9B0-4427-41B2-BF04-6C9E0587FBEE}" destId="{A60C6D8D-7371-499F-A6CF-BD6C125D389F}" srcOrd="3" destOrd="0" presId="urn:microsoft.com/office/officeart/2005/8/layout/matrix3"/>
    <dgm:cxn modelId="{971CD969-3C49-4F37-8269-8EE8E7A3F956}" type="presParOf" srcId="{2FACC9B0-4427-41B2-BF04-6C9E0587FBEE}" destId="{69330471-1FDA-47F3-894D-EC64691A9A91}" srcOrd="4" destOrd="0" presId="urn:microsoft.com/office/officeart/2005/8/layout/matrix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E44D98C-6583-400F-B153-1E7C252707C9}" type="doc">
      <dgm:prSet loTypeId="urn:microsoft.com/office/officeart/2018/2/layout/IconVerticalSolidList" loCatId="icon" qsTypeId="urn:microsoft.com/office/officeart/2005/8/quickstyle/simple1" qsCatId="simple" csTypeId="urn:microsoft.com/office/officeart/2018/5/colors/Iconchunking_neutralbg_accent2_2" csCatId="accent2" phldr="1"/>
      <dgm:spPr/>
      <dgm:t>
        <a:bodyPr/>
        <a:lstStyle/>
        <a:p>
          <a:endParaRPr lang="en-US"/>
        </a:p>
      </dgm:t>
    </dgm:pt>
    <dgm:pt modelId="{F8FAF3E7-6355-4870-B648-C62F81BCD528}">
      <dgm:prSet/>
      <dgm:spPr/>
      <dgm:t>
        <a:bodyPr/>
        <a:lstStyle/>
        <a:p>
          <a:pPr>
            <a:lnSpc>
              <a:spcPct val="100000"/>
            </a:lnSpc>
          </a:pPr>
          <a:r>
            <a:rPr lang="en-US" dirty="0"/>
            <a:t>Islamic geometric patterns, elaborate ornamentation, and architectural forms were combined with Christian structural principles by </a:t>
          </a:r>
          <a:r>
            <a:rPr lang="en-US" dirty="0" err="1"/>
            <a:t>Mudéjar</a:t>
          </a:r>
          <a:r>
            <a:rPr lang="en-US" dirty="0"/>
            <a:t> artisans and architects.</a:t>
          </a:r>
        </a:p>
      </dgm:t>
    </dgm:pt>
    <dgm:pt modelId="{3635EDEC-FF63-4BD7-A65F-26D168D0CD53}" type="parTrans" cxnId="{3BC0CAAF-7C89-4EE3-B5BE-A54B428F808E}">
      <dgm:prSet/>
      <dgm:spPr/>
      <dgm:t>
        <a:bodyPr/>
        <a:lstStyle/>
        <a:p>
          <a:endParaRPr lang="en-US"/>
        </a:p>
      </dgm:t>
    </dgm:pt>
    <dgm:pt modelId="{92C81F8E-4715-46A3-B14A-45D5CB2DB3F2}" type="sibTrans" cxnId="{3BC0CAAF-7C89-4EE3-B5BE-A54B428F808E}">
      <dgm:prSet/>
      <dgm:spPr/>
      <dgm:t>
        <a:bodyPr/>
        <a:lstStyle/>
        <a:p>
          <a:endParaRPr lang="en-US"/>
        </a:p>
      </dgm:t>
    </dgm:pt>
    <dgm:pt modelId="{F0C592EE-17C7-4879-B3E0-EB40A78FB21C}">
      <dgm:prSet/>
      <dgm:spPr/>
      <dgm:t>
        <a:bodyPr/>
        <a:lstStyle/>
        <a:p>
          <a:pPr>
            <a:lnSpc>
              <a:spcPct val="100000"/>
            </a:lnSpc>
          </a:pPr>
          <a:r>
            <a:rPr lang="en-US" dirty="0"/>
            <a:t>In </a:t>
          </a:r>
          <a:r>
            <a:rPr lang="en-US" dirty="0" err="1"/>
            <a:t>Mudéjar</a:t>
          </a:r>
          <a:r>
            <a:rPr lang="en-US" dirty="0"/>
            <a:t> architecture, colorful ceramic tilework and stucco ornamentation are common.</a:t>
          </a:r>
        </a:p>
      </dgm:t>
    </dgm:pt>
    <dgm:pt modelId="{E48500AD-1F42-4F20-9C3C-7DB1DFC1211F}" type="parTrans" cxnId="{E0749C93-B068-4EB9-980B-935A4A4CB54F}">
      <dgm:prSet/>
      <dgm:spPr/>
      <dgm:t>
        <a:bodyPr/>
        <a:lstStyle/>
        <a:p>
          <a:endParaRPr lang="en-US"/>
        </a:p>
      </dgm:t>
    </dgm:pt>
    <dgm:pt modelId="{F6011294-A481-47C7-B723-E1F941E3E500}" type="sibTrans" cxnId="{E0749C93-B068-4EB9-980B-935A4A4CB54F}">
      <dgm:prSet/>
      <dgm:spPr/>
      <dgm:t>
        <a:bodyPr/>
        <a:lstStyle/>
        <a:p>
          <a:endParaRPr lang="en-US"/>
        </a:p>
      </dgm:t>
    </dgm:pt>
    <dgm:pt modelId="{87013E59-7F86-481D-9AFD-68088865A2F2}">
      <dgm:prSet/>
      <dgm:spPr/>
      <dgm:t>
        <a:bodyPr/>
        <a:lstStyle/>
        <a:p>
          <a:pPr>
            <a:lnSpc>
              <a:spcPct val="100000"/>
            </a:lnSpc>
          </a:pPr>
          <a:r>
            <a:rPr lang="en-US" dirty="0" err="1"/>
            <a:t>Mudéjar</a:t>
          </a:r>
          <a:r>
            <a:rPr lang="en-US" dirty="0"/>
            <a:t> tiles vivid hues and intricate designs were reminiscent of those in Al-Andalus architecture.</a:t>
          </a:r>
        </a:p>
      </dgm:t>
    </dgm:pt>
    <dgm:pt modelId="{3CC70E6B-5284-4A71-AD6E-51DF148A102C}" type="parTrans" cxnId="{08418B71-BA09-4ABB-8E12-DE4E9BF01947}">
      <dgm:prSet/>
      <dgm:spPr/>
      <dgm:t>
        <a:bodyPr/>
        <a:lstStyle/>
        <a:p>
          <a:endParaRPr lang="en-US"/>
        </a:p>
      </dgm:t>
    </dgm:pt>
    <dgm:pt modelId="{2C632C41-DB16-4C3D-A9BA-77E74C970FD3}" type="sibTrans" cxnId="{08418B71-BA09-4ABB-8E12-DE4E9BF01947}">
      <dgm:prSet/>
      <dgm:spPr/>
      <dgm:t>
        <a:bodyPr/>
        <a:lstStyle/>
        <a:p>
          <a:endParaRPr lang="en-US"/>
        </a:p>
      </dgm:t>
    </dgm:pt>
    <dgm:pt modelId="{098F0C9F-EF70-46F2-8D94-E170B2332986}">
      <dgm:prSet/>
      <dgm:spPr/>
      <dgm:t>
        <a:bodyPr/>
        <a:lstStyle/>
        <a:p>
          <a:pPr>
            <a:lnSpc>
              <a:spcPct val="100000"/>
            </a:lnSpc>
          </a:pPr>
          <a:r>
            <a:rPr lang="en-US" dirty="0"/>
            <a:t>Moroccan artisans and craftspeople were known for their extraordinary talent in a variety of artistic mediums, such as intricate calligraphy, woodcarving, and tilework.</a:t>
          </a:r>
        </a:p>
      </dgm:t>
    </dgm:pt>
    <dgm:pt modelId="{8F5C5D2C-5A61-4BE0-B570-2E455E01F0E5}" type="parTrans" cxnId="{28F8CD22-8A5C-48A1-8085-D8E6B40D17FF}">
      <dgm:prSet/>
      <dgm:spPr/>
      <dgm:t>
        <a:bodyPr/>
        <a:lstStyle/>
        <a:p>
          <a:endParaRPr lang="en-US"/>
        </a:p>
      </dgm:t>
    </dgm:pt>
    <dgm:pt modelId="{FE655C30-C89F-42FC-AD2E-EA2CD56C0039}" type="sibTrans" cxnId="{28F8CD22-8A5C-48A1-8085-D8E6B40D17FF}">
      <dgm:prSet/>
      <dgm:spPr/>
      <dgm:t>
        <a:bodyPr/>
        <a:lstStyle/>
        <a:p>
          <a:endParaRPr lang="en-US"/>
        </a:p>
      </dgm:t>
    </dgm:pt>
    <dgm:pt modelId="{1E46E0FD-01D2-4802-BAD6-DA136A45EB38}" type="pres">
      <dgm:prSet presAssocID="{4E44D98C-6583-400F-B153-1E7C252707C9}" presName="root" presStyleCnt="0">
        <dgm:presLayoutVars>
          <dgm:dir/>
          <dgm:resizeHandles val="exact"/>
        </dgm:presLayoutVars>
      </dgm:prSet>
      <dgm:spPr/>
    </dgm:pt>
    <dgm:pt modelId="{DDE19511-36CB-4DD0-8B4C-48553307D161}" type="pres">
      <dgm:prSet presAssocID="{F8FAF3E7-6355-4870-B648-C62F81BCD528}" presName="compNode" presStyleCnt="0"/>
      <dgm:spPr/>
    </dgm:pt>
    <dgm:pt modelId="{E21ABC25-1A4D-439E-954D-854F386E1175}" type="pres">
      <dgm:prSet presAssocID="{F8FAF3E7-6355-4870-B648-C62F81BCD528}" presName="bgRect" presStyleLbl="bgShp" presStyleIdx="0" presStyleCnt="4"/>
      <dgm:spPr/>
    </dgm:pt>
    <dgm:pt modelId="{3C11A7D1-B7FE-4D5C-ACDC-4D89BB0B07AD}" type="pres">
      <dgm:prSet presAssocID="{F8FAF3E7-6355-4870-B648-C62F81BCD528}"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ine Decoration"/>
        </a:ext>
      </dgm:extLst>
    </dgm:pt>
    <dgm:pt modelId="{B383A383-10EF-448A-99FE-B9A07EC2760B}" type="pres">
      <dgm:prSet presAssocID="{F8FAF3E7-6355-4870-B648-C62F81BCD528}" presName="spaceRect" presStyleCnt="0"/>
      <dgm:spPr/>
    </dgm:pt>
    <dgm:pt modelId="{09003098-9545-44CA-A982-25254F7A4AD9}" type="pres">
      <dgm:prSet presAssocID="{F8FAF3E7-6355-4870-B648-C62F81BCD528}" presName="parTx" presStyleLbl="revTx" presStyleIdx="0" presStyleCnt="4">
        <dgm:presLayoutVars>
          <dgm:chMax val="0"/>
          <dgm:chPref val="0"/>
        </dgm:presLayoutVars>
      </dgm:prSet>
      <dgm:spPr/>
    </dgm:pt>
    <dgm:pt modelId="{9BECA970-5B95-48C4-BB5B-5ECF1588072F}" type="pres">
      <dgm:prSet presAssocID="{92C81F8E-4715-46A3-B14A-45D5CB2DB3F2}" presName="sibTrans" presStyleCnt="0"/>
      <dgm:spPr/>
    </dgm:pt>
    <dgm:pt modelId="{AFF4F1AF-E740-4CC7-B4FD-4893145D8B1A}" type="pres">
      <dgm:prSet presAssocID="{F0C592EE-17C7-4879-B3E0-EB40A78FB21C}" presName="compNode" presStyleCnt="0"/>
      <dgm:spPr/>
    </dgm:pt>
    <dgm:pt modelId="{A989389A-8E0A-4022-8929-87A4F452949F}" type="pres">
      <dgm:prSet presAssocID="{F0C592EE-17C7-4879-B3E0-EB40A78FB21C}" presName="bgRect" presStyleLbl="bgShp" presStyleIdx="1" presStyleCnt="4"/>
      <dgm:spPr/>
    </dgm:pt>
    <dgm:pt modelId="{A0DC7440-1A8D-4327-A2F6-DD80EE3374D9}" type="pres">
      <dgm:prSet presAssocID="{F0C592EE-17C7-4879-B3E0-EB40A78FB21C}"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aint"/>
        </a:ext>
      </dgm:extLst>
    </dgm:pt>
    <dgm:pt modelId="{6A715D05-218A-465F-B883-4328EEB3046B}" type="pres">
      <dgm:prSet presAssocID="{F0C592EE-17C7-4879-B3E0-EB40A78FB21C}" presName="spaceRect" presStyleCnt="0"/>
      <dgm:spPr/>
    </dgm:pt>
    <dgm:pt modelId="{1729255B-4A3E-41F6-B7AA-5A53742BADE3}" type="pres">
      <dgm:prSet presAssocID="{F0C592EE-17C7-4879-B3E0-EB40A78FB21C}" presName="parTx" presStyleLbl="revTx" presStyleIdx="1" presStyleCnt="4">
        <dgm:presLayoutVars>
          <dgm:chMax val="0"/>
          <dgm:chPref val="0"/>
        </dgm:presLayoutVars>
      </dgm:prSet>
      <dgm:spPr/>
    </dgm:pt>
    <dgm:pt modelId="{D34F0E3A-A361-4F89-B2A5-33D3A7C43D7B}" type="pres">
      <dgm:prSet presAssocID="{F6011294-A481-47C7-B723-E1F941E3E500}" presName="sibTrans" presStyleCnt="0"/>
      <dgm:spPr/>
    </dgm:pt>
    <dgm:pt modelId="{DF7B67E5-3A8F-43AC-840B-46C97EE329F7}" type="pres">
      <dgm:prSet presAssocID="{87013E59-7F86-481D-9AFD-68088865A2F2}" presName="compNode" presStyleCnt="0"/>
      <dgm:spPr/>
    </dgm:pt>
    <dgm:pt modelId="{C6092AAC-8B10-444A-9F54-1346FC82EE12}" type="pres">
      <dgm:prSet presAssocID="{87013E59-7F86-481D-9AFD-68088865A2F2}" presName="bgRect" presStyleLbl="bgShp" presStyleIdx="2" presStyleCnt="4"/>
      <dgm:spPr/>
    </dgm:pt>
    <dgm:pt modelId="{A638D0BB-EEEA-4378-9576-0D5107ADF026}" type="pres">
      <dgm:prSet presAssocID="{87013E59-7F86-481D-9AFD-68088865A2F2}"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anabata Tree"/>
        </a:ext>
      </dgm:extLst>
    </dgm:pt>
    <dgm:pt modelId="{B20D4077-AE19-45C6-B5AB-2F3768C6A4E0}" type="pres">
      <dgm:prSet presAssocID="{87013E59-7F86-481D-9AFD-68088865A2F2}" presName="spaceRect" presStyleCnt="0"/>
      <dgm:spPr/>
    </dgm:pt>
    <dgm:pt modelId="{390C77D8-4232-4214-B199-F8CE02692898}" type="pres">
      <dgm:prSet presAssocID="{87013E59-7F86-481D-9AFD-68088865A2F2}" presName="parTx" presStyleLbl="revTx" presStyleIdx="2" presStyleCnt="4">
        <dgm:presLayoutVars>
          <dgm:chMax val="0"/>
          <dgm:chPref val="0"/>
        </dgm:presLayoutVars>
      </dgm:prSet>
      <dgm:spPr/>
    </dgm:pt>
    <dgm:pt modelId="{93D70005-3183-4F03-86B2-844A0A519258}" type="pres">
      <dgm:prSet presAssocID="{2C632C41-DB16-4C3D-A9BA-77E74C970FD3}" presName="sibTrans" presStyleCnt="0"/>
      <dgm:spPr/>
    </dgm:pt>
    <dgm:pt modelId="{D8906353-E0AC-4151-8F26-6BF43486687A}" type="pres">
      <dgm:prSet presAssocID="{098F0C9F-EF70-46F2-8D94-E170B2332986}" presName="compNode" presStyleCnt="0"/>
      <dgm:spPr/>
    </dgm:pt>
    <dgm:pt modelId="{E8FC48EF-8928-4A75-9E09-61B6A29E8A0A}" type="pres">
      <dgm:prSet presAssocID="{098F0C9F-EF70-46F2-8D94-E170B2332986}" presName="bgRect" presStyleLbl="bgShp" presStyleIdx="3" presStyleCnt="4"/>
      <dgm:spPr/>
    </dgm:pt>
    <dgm:pt modelId="{21D86150-E2FB-4006-A431-523AE11E2765}" type="pres">
      <dgm:prSet presAssocID="{098F0C9F-EF70-46F2-8D94-E170B233298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Artist"/>
        </a:ext>
      </dgm:extLst>
    </dgm:pt>
    <dgm:pt modelId="{A6DE6EF6-7F82-4E5D-BABD-217BC35BC786}" type="pres">
      <dgm:prSet presAssocID="{098F0C9F-EF70-46F2-8D94-E170B2332986}" presName="spaceRect" presStyleCnt="0"/>
      <dgm:spPr/>
    </dgm:pt>
    <dgm:pt modelId="{8C9633C0-D8F9-4E80-8A05-CF496D099F88}" type="pres">
      <dgm:prSet presAssocID="{098F0C9F-EF70-46F2-8D94-E170B2332986}" presName="parTx" presStyleLbl="revTx" presStyleIdx="3" presStyleCnt="4">
        <dgm:presLayoutVars>
          <dgm:chMax val="0"/>
          <dgm:chPref val="0"/>
        </dgm:presLayoutVars>
      </dgm:prSet>
      <dgm:spPr/>
    </dgm:pt>
  </dgm:ptLst>
  <dgm:cxnLst>
    <dgm:cxn modelId="{28F8CD22-8A5C-48A1-8085-D8E6B40D17FF}" srcId="{4E44D98C-6583-400F-B153-1E7C252707C9}" destId="{098F0C9F-EF70-46F2-8D94-E170B2332986}" srcOrd="3" destOrd="0" parTransId="{8F5C5D2C-5A61-4BE0-B570-2E455E01F0E5}" sibTransId="{FE655C30-C89F-42FC-AD2E-EA2CD56C0039}"/>
    <dgm:cxn modelId="{08418B71-BA09-4ABB-8E12-DE4E9BF01947}" srcId="{4E44D98C-6583-400F-B153-1E7C252707C9}" destId="{87013E59-7F86-481D-9AFD-68088865A2F2}" srcOrd="2" destOrd="0" parTransId="{3CC70E6B-5284-4A71-AD6E-51DF148A102C}" sibTransId="{2C632C41-DB16-4C3D-A9BA-77E74C970FD3}"/>
    <dgm:cxn modelId="{AC379255-A29A-47F6-A37D-4BD0E63FA42C}" type="presOf" srcId="{F8FAF3E7-6355-4870-B648-C62F81BCD528}" destId="{09003098-9545-44CA-A982-25254F7A4AD9}" srcOrd="0" destOrd="0" presId="urn:microsoft.com/office/officeart/2018/2/layout/IconVerticalSolidList"/>
    <dgm:cxn modelId="{E0749C93-B068-4EB9-980B-935A4A4CB54F}" srcId="{4E44D98C-6583-400F-B153-1E7C252707C9}" destId="{F0C592EE-17C7-4879-B3E0-EB40A78FB21C}" srcOrd="1" destOrd="0" parTransId="{E48500AD-1F42-4F20-9C3C-7DB1DFC1211F}" sibTransId="{F6011294-A481-47C7-B723-E1F941E3E500}"/>
    <dgm:cxn modelId="{3B310B99-07A8-4159-930E-0E7A0B477866}" type="presOf" srcId="{87013E59-7F86-481D-9AFD-68088865A2F2}" destId="{390C77D8-4232-4214-B199-F8CE02692898}" srcOrd="0" destOrd="0" presId="urn:microsoft.com/office/officeart/2018/2/layout/IconVerticalSolidList"/>
    <dgm:cxn modelId="{93F03C9C-343F-49E9-85CF-3B061F078939}" type="presOf" srcId="{098F0C9F-EF70-46F2-8D94-E170B2332986}" destId="{8C9633C0-D8F9-4E80-8A05-CF496D099F88}" srcOrd="0" destOrd="0" presId="urn:microsoft.com/office/officeart/2018/2/layout/IconVerticalSolidList"/>
    <dgm:cxn modelId="{3BC0CAAF-7C89-4EE3-B5BE-A54B428F808E}" srcId="{4E44D98C-6583-400F-B153-1E7C252707C9}" destId="{F8FAF3E7-6355-4870-B648-C62F81BCD528}" srcOrd="0" destOrd="0" parTransId="{3635EDEC-FF63-4BD7-A65F-26D168D0CD53}" sibTransId="{92C81F8E-4715-46A3-B14A-45D5CB2DB3F2}"/>
    <dgm:cxn modelId="{4B6F29D0-7AD0-4F36-8BB0-1559B4D4E163}" type="presOf" srcId="{4E44D98C-6583-400F-B153-1E7C252707C9}" destId="{1E46E0FD-01D2-4802-BAD6-DA136A45EB38}" srcOrd="0" destOrd="0" presId="urn:microsoft.com/office/officeart/2018/2/layout/IconVerticalSolidList"/>
    <dgm:cxn modelId="{83A00CE3-7628-4077-AEA5-889CA38D11B8}" type="presOf" srcId="{F0C592EE-17C7-4879-B3E0-EB40A78FB21C}" destId="{1729255B-4A3E-41F6-B7AA-5A53742BADE3}" srcOrd="0" destOrd="0" presId="urn:microsoft.com/office/officeart/2018/2/layout/IconVerticalSolidList"/>
    <dgm:cxn modelId="{39C32CF4-EE1E-414F-AB99-B086E601F6A2}" type="presParOf" srcId="{1E46E0FD-01D2-4802-BAD6-DA136A45EB38}" destId="{DDE19511-36CB-4DD0-8B4C-48553307D161}" srcOrd="0" destOrd="0" presId="urn:microsoft.com/office/officeart/2018/2/layout/IconVerticalSolidList"/>
    <dgm:cxn modelId="{B15819B3-8872-46B1-8F1B-3A92C2C2BA83}" type="presParOf" srcId="{DDE19511-36CB-4DD0-8B4C-48553307D161}" destId="{E21ABC25-1A4D-439E-954D-854F386E1175}" srcOrd="0" destOrd="0" presId="urn:microsoft.com/office/officeart/2018/2/layout/IconVerticalSolidList"/>
    <dgm:cxn modelId="{02CD4678-872D-4D2B-AB08-4477FB23FBEF}" type="presParOf" srcId="{DDE19511-36CB-4DD0-8B4C-48553307D161}" destId="{3C11A7D1-B7FE-4D5C-ACDC-4D89BB0B07AD}" srcOrd="1" destOrd="0" presId="urn:microsoft.com/office/officeart/2018/2/layout/IconVerticalSolidList"/>
    <dgm:cxn modelId="{9D4ECA74-DF0A-4F64-99A4-49F535989F75}" type="presParOf" srcId="{DDE19511-36CB-4DD0-8B4C-48553307D161}" destId="{B383A383-10EF-448A-99FE-B9A07EC2760B}" srcOrd="2" destOrd="0" presId="urn:microsoft.com/office/officeart/2018/2/layout/IconVerticalSolidList"/>
    <dgm:cxn modelId="{061B1FB7-612D-4652-A301-08BF0C255870}" type="presParOf" srcId="{DDE19511-36CB-4DD0-8B4C-48553307D161}" destId="{09003098-9545-44CA-A982-25254F7A4AD9}" srcOrd="3" destOrd="0" presId="urn:microsoft.com/office/officeart/2018/2/layout/IconVerticalSolidList"/>
    <dgm:cxn modelId="{AB4C9709-EC8A-40E2-ADD1-3B813C60642E}" type="presParOf" srcId="{1E46E0FD-01D2-4802-BAD6-DA136A45EB38}" destId="{9BECA970-5B95-48C4-BB5B-5ECF1588072F}" srcOrd="1" destOrd="0" presId="urn:microsoft.com/office/officeart/2018/2/layout/IconVerticalSolidList"/>
    <dgm:cxn modelId="{001B0F72-9F7F-4043-86BF-7A8CE8FEA221}" type="presParOf" srcId="{1E46E0FD-01D2-4802-BAD6-DA136A45EB38}" destId="{AFF4F1AF-E740-4CC7-B4FD-4893145D8B1A}" srcOrd="2" destOrd="0" presId="urn:microsoft.com/office/officeart/2018/2/layout/IconVerticalSolidList"/>
    <dgm:cxn modelId="{D5E13B52-8C74-45EC-B545-9D54C573E1F7}" type="presParOf" srcId="{AFF4F1AF-E740-4CC7-B4FD-4893145D8B1A}" destId="{A989389A-8E0A-4022-8929-87A4F452949F}" srcOrd="0" destOrd="0" presId="urn:microsoft.com/office/officeart/2018/2/layout/IconVerticalSolidList"/>
    <dgm:cxn modelId="{79B7A04D-2891-44DC-917F-DCFEDD08DFF3}" type="presParOf" srcId="{AFF4F1AF-E740-4CC7-B4FD-4893145D8B1A}" destId="{A0DC7440-1A8D-4327-A2F6-DD80EE3374D9}" srcOrd="1" destOrd="0" presId="urn:microsoft.com/office/officeart/2018/2/layout/IconVerticalSolidList"/>
    <dgm:cxn modelId="{BA10E829-3A88-4042-90E6-6654069F814B}" type="presParOf" srcId="{AFF4F1AF-E740-4CC7-B4FD-4893145D8B1A}" destId="{6A715D05-218A-465F-B883-4328EEB3046B}" srcOrd="2" destOrd="0" presId="urn:microsoft.com/office/officeart/2018/2/layout/IconVerticalSolidList"/>
    <dgm:cxn modelId="{0140CCDE-69F3-4D51-9D6C-F8C5ABE54D5D}" type="presParOf" srcId="{AFF4F1AF-E740-4CC7-B4FD-4893145D8B1A}" destId="{1729255B-4A3E-41F6-B7AA-5A53742BADE3}" srcOrd="3" destOrd="0" presId="urn:microsoft.com/office/officeart/2018/2/layout/IconVerticalSolidList"/>
    <dgm:cxn modelId="{8577DAE8-02AE-4D53-A76A-41405C652EAD}" type="presParOf" srcId="{1E46E0FD-01D2-4802-BAD6-DA136A45EB38}" destId="{D34F0E3A-A361-4F89-B2A5-33D3A7C43D7B}" srcOrd="3" destOrd="0" presId="urn:microsoft.com/office/officeart/2018/2/layout/IconVerticalSolidList"/>
    <dgm:cxn modelId="{14EF6E67-33BF-4257-B5FD-68855A6A6EAF}" type="presParOf" srcId="{1E46E0FD-01D2-4802-BAD6-DA136A45EB38}" destId="{DF7B67E5-3A8F-43AC-840B-46C97EE329F7}" srcOrd="4" destOrd="0" presId="urn:microsoft.com/office/officeart/2018/2/layout/IconVerticalSolidList"/>
    <dgm:cxn modelId="{5DC79CE7-40BD-42E8-ABBB-D9A371765DC0}" type="presParOf" srcId="{DF7B67E5-3A8F-43AC-840B-46C97EE329F7}" destId="{C6092AAC-8B10-444A-9F54-1346FC82EE12}" srcOrd="0" destOrd="0" presId="urn:microsoft.com/office/officeart/2018/2/layout/IconVerticalSolidList"/>
    <dgm:cxn modelId="{0B0AA7D2-015D-45E7-A31E-A277D167DC8E}" type="presParOf" srcId="{DF7B67E5-3A8F-43AC-840B-46C97EE329F7}" destId="{A638D0BB-EEEA-4378-9576-0D5107ADF026}" srcOrd="1" destOrd="0" presId="urn:microsoft.com/office/officeart/2018/2/layout/IconVerticalSolidList"/>
    <dgm:cxn modelId="{2CC5DFA1-351F-4D65-871C-F0F889771D70}" type="presParOf" srcId="{DF7B67E5-3A8F-43AC-840B-46C97EE329F7}" destId="{B20D4077-AE19-45C6-B5AB-2F3768C6A4E0}" srcOrd="2" destOrd="0" presId="urn:microsoft.com/office/officeart/2018/2/layout/IconVerticalSolidList"/>
    <dgm:cxn modelId="{BB99A42B-636C-43AC-ADDF-EAB9CE4DD37F}" type="presParOf" srcId="{DF7B67E5-3A8F-43AC-840B-46C97EE329F7}" destId="{390C77D8-4232-4214-B199-F8CE02692898}" srcOrd="3" destOrd="0" presId="urn:microsoft.com/office/officeart/2018/2/layout/IconVerticalSolidList"/>
    <dgm:cxn modelId="{8D9181E4-5160-4D6E-9B3A-C6DA39DF200E}" type="presParOf" srcId="{1E46E0FD-01D2-4802-BAD6-DA136A45EB38}" destId="{93D70005-3183-4F03-86B2-844A0A519258}" srcOrd="5" destOrd="0" presId="urn:microsoft.com/office/officeart/2018/2/layout/IconVerticalSolidList"/>
    <dgm:cxn modelId="{FFC930AF-AD5B-40FB-A062-70D0B1213640}" type="presParOf" srcId="{1E46E0FD-01D2-4802-BAD6-DA136A45EB38}" destId="{D8906353-E0AC-4151-8F26-6BF43486687A}" srcOrd="6" destOrd="0" presId="urn:microsoft.com/office/officeart/2018/2/layout/IconVerticalSolidList"/>
    <dgm:cxn modelId="{8C7785A4-F436-4DDE-A8A9-156E4F9058A6}" type="presParOf" srcId="{D8906353-E0AC-4151-8F26-6BF43486687A}" destId="{E8FC48EF-8928-4A75-9E09-61B6A29E8A0A}" srcOrd="0" destOrd="0" presId="urn:microsoft.com/office/officeart/2018/2/layout/IconVerticalSolidList"/>
    <dgm:cxn modelId="{9583B638-DA0A-47D1-8E49-210BCF390838}" type="presParOf" srcId="{D8906353-E0AC-4151-8F26-6BF43486687A}" destId="{21D86150-E2FB-4006-A431-523AE11E2765}" srcOrd="1" destOrd="0" presId="urn:microsoft.com/office/officeart/2018/2/layout/IconVerticalSolidList"/>
    <dgm:cxn modelId="{92B9E2AE-5BF4-4D46-ACD0-264EFFA52915}" type="presParOf" srcId="{D8906353-E0AC-4151-8F26-6BF43486687A}" destId="{A6DE6EF6-7F82-4E5D-BABD-217BC35BC786}" srcOrd="2" destOrd="0" presId="urn:microsoft.com/office/officeart/2018/2/layout/IconVerticalSolidList"/>
    <dgm:cxn modelId="{D9B2572D-B5B6-4E6C-A901-23FCAE682A61}" type="presParOf" srcId="{D8906353-E0AC-4151-8F26-6BF43486687A}" destId="{8C9633C0-D8F9-4E80-8A05-CF496D099F88}"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F2E8F12-B650-468F-BBE0-7C377C25AD2C}"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6C3087F0-FBDD-4DB6-8C30-E4B0F3953353}">
      <dgm:prSet/>
      <dgm:spPr/>
      <dgm:t>
        <a:bodyPr/>
        <a:lstStyle/>
        <a:p>
          <a:pPr>
            <a:lnSpc>
              <a:spcPct val="100000"/>
            </a:lnSpc>
          </a:pPr>
          <a:r>
            <a:rPr lang="en-US" dirty="0">
              <a:latin typeface="Calibri Light" panose="020F0302020204030204"/>
            </a:rPr>
            <a:t>ARCHITECTURAL INFLUENCE</a:t>
          </a:r>
          <a:r>
            <a:rPr lang="en-US" dirty="0"/>
            <a:t>:</a:t>
          </a:r>
          <a:r>
            <a:rPr lang="en-US" dirty="0">
              <a:latin typeface="Calibri Light" panose="020F0302020204030204"/>
            </a:rPr>
            <a:t> </a:t>
          </a:r>
          <a:endParaRPr lang="en-US" dirty="0"/>
        </a:p>
      </dgm:t>
    </dgm:pt>
    <dgm:pt modelId="{40FB44F8-D866-4B5A-B6FD-C8989430B80C}" type="parTrans" cxnId="{018594ED-E796-410A-8001-C273CE44ACAF}">
      <dgm:prSet/>
      <dgm:spPr/>
      <dgm:t>
        <a:bodyPr/>
        <a:lstStyle/>
        <a:p>
          <a:endParaRPr lang="en-US"/>
        </a:p>
      </dgm:t>
    </dgm:pt>
    <dgm:pt modelId="{1B69A55B-9F7A-409F-8218-BDE7027E8C94}" type="sibTrans" cxnId="{018594ED-E796-410A-8001-C273CE44ACAF}">
      <dgm:prSet/>
      <dgm:spPr/>
      <dgm:t>
        <a:bodyPr/>
        <a:lstStyle/>
        <a:p>
          <a:endParaRPr lang="en-US"/>
        </a:p>
      </dgm:t>
    </dgm:pt>
    <dgm:pt modelId="{7400ED2A-19C8-4E6B-990C-FB16DFEAA8FA}">
      <dgm:prSet/>
      <dgm:spPr/>
      <dgm:t>
        <a:bodyPr/>
        <a:lstStyle/>
        <a:p>
          <a:pPr>
            <a:lnSpc>
              <a:spcPct val="100000"/>
            </a:lnSpc>
          </a:pPr>
          <a:r>
            <a:rPr lang="en-US" dirty="0"/>
            <a:t>Decorative tilework, horseshoe arches, intricate geometric patterns, and the use of brick and stucco are all features of Mudéjar architecture.</a:t>
          </a:r>
        </a:p>
      </dgm:t>
    </dgm:pt>
    <dgm:pt modelId="{6A56CB93-EEFD-4457-880D-CF68E91BE668}" type="parTrans" cxnId="{8031BFAC-EF8E-47BF-8EFA-3467A4204B91}">
      <dgm:prSet/>
      <dgm:spPr/>
      <dgm:t>
        <a:bodyPr/>
        <a:lstStyle/>
        <a:p>
          <a:endParaRPr lang="en-US"/>
        </a:p>
      </dgm:t>
    </dgm:pt>
    <dgm:pt modelId="{A9CE5062-516B-470B-B3C5-5B0F34386E93}" type="sibTrans" cxnId="{8031BFAC-EF8E-47BF-8EFA-3467A4204B91}">
      <dgm:prSet/>
      <dgm:spPr/>
      <dgm:t>
        <a:bodyPr/>
        <a:lstStyle/>
        <a:p>
          <a:endParaRPr lang="en-US"/>
        </a:p>
      </dgm:t>
    </dgm:pt>
    <dgm:pt modelId="{7981DFE5-E98E-41D5-AC98-D72A627E6E39}">
      <dgm:prSet/>
      <dgm:spPr/>
      <dgm:t>
        <a:bodyPr/>
        <a:lstStyle/>
        <a:p>
          <a:pPr>
            <a:lnSpc>
              <a:spcPct val="100000"/>
            </a:lnSpc>
          </a:pPr>
          <a:r>
            <a:rPr lang="en-US" dirty="0">
              <a:latin typeface="Calibri Light" panose="020F0302020204030204"/>
            </a:rPr>
            <a:t>ARTISTIC EXPRESSION</a:t>
          </a:r>
          <a:r>
            <a:rPr lang="en-US" dirty="0"/>
            <a:t>:</a:t>
          </a:r>
          <a:r>
            <a:rPr lang="en-US" dirty="0">
              <a:latin typeface="Calibri Light" panose="020F0302020204030204"/>
            </a:rPr>
            <a:t> </a:t>
          </a:r>
          <a:endParaRPr lang="en-US" dirty="0"/>
        </a:p>
      </dgm:t>
    </dgm:pt>
    <dgm:pt modelId="{452D8A40-6019-43B5-85E3-97D8994A0DAF}" type="parTrans" cxnId="{83BC34BC-A62A-4898-9720-C0CBCCE368AC}">
      <dgm:prSet/>
      <dgm:spPr/>
      <dgm:t>
        <a:bodyPr/>
        <a:lstStyle/>
        <a:p>
          <a:endParaRPr lang="en-US"/>
        </a:p>
      </dgm:t>
    </dgm:pt>
    <dgm:pt modelId="{D4644704-5071-429B-9062-28E81D07E434}" type="sibTrans" cxnId="{83BC34BC-A62A-4898-9720-C0CBCCE368AC}">
      <dgm:prSet/>
      <dgm:spPr/>
      <dgm:t>
        <a:bodyPr/>
        <a:lstStyle/>
        <a:p>
          <a:endParaRPr lang="en-US"/>
        </a:p>
      </dgm:t>
    </dgm:pt>
    <dgm:pt modelId="{35A00CC9-33DD-4ABB-B465-FDF40FF60A3A}">
      <dgm:prSet/>
      <dgm:spPr/>
      <dgm:t>
        <a:bodyPr/>
        <a:lstStyle/>
        <a:p>
          <a:pPr>
            <a:lnSpc>
              <a:spcPct val="100000"/>
            </a:lnSpc>
          </a:pPr>
          <a:r>
            <a:rPr lang="en-US" dirty="0"/>
            <a:t>Mudéjar art included metalwork, ceramics, woodworking, and other artistic disciplines in addition to architecture.</a:t>
          </a:r>
        </a:p>
      </dgm:t>
    </dgm:pt>
    <dgm:pt modelId="{A189EC26-F0DB-4CC4-B250-894588B72E22}" type="parTrans" cxnId="{B6E997EB-42FD-48A2-8470-279CFD383978}">
      <dgm:prSet/>
      <dgm:spPr/>
      <dgm:t>
        <a:bodyPr/>
        <a:lstStyle/>
        <a:p>
          <a:endParaRPr lang="en-US"/>
        </a:p>
      </dgm:t>
    </dgm:pt>
    <dgm:pt modelId="{8F6CFB55-35DA-4FAA-AD73-BEF2CBA6876F}" type="sibTrans" cxnId="{B6E997EB-42FD-48A2-8470-279CFD383978}">
      <dgm:prSet/>
      <dgm:spPr/>
      <dgm:t>
        <a:bodyPr/>
        <a:lstStyle/>
        <a:p>
          <a:endParaRPr lang="en-US"/>
        </a:p>
      </dgm:t>
    </dgm:pt>
    <dgm:pt modelId="{C8471424-2AFB-4D6D-92F9-B80535E129CC}" type="pres">
      <dgm:prSet presAssocID="{0F2E8F12-B650-468F-BBE0-7C377C25AD2C}" presName="root" presStyleCnt="0">
        <dgm:presLayoutVars>
          <dgm:dir/>
          <dgm:resizeHandles val="exact"/>
        </dgm:presLayoutVars>
      </dgm:prSet>
      <dgm:spPr/>
    </dgm:pt>
    <dgm:pt modelId="{B0F79EE2-5962-492A-8AD3-64355D98C300}" type="pres">
      <dgm:prSet presAssocID="{6C3087F0-FBDD-4DB6-8C30-E4B0F3953353}" presName="compNode" presStyleCnt="0"/>
      <dgm:spPr/>
    </dgm:pt>
    <dgm:pt modelId="{F28690A6-4AC9-4682-9CFE-6E0F84FB527A}" type="pres">
      <dgm:prSet presAssocID="{6C3087F0-FBDD-4DB6-8C30-E4B0F395335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ity"/>
        </a:ext>
      </dgm:extLst>
    </dgm:pt>
    <dgm:pt modelId="{58BDA3AF-5E3B-48CD-A2FB-F86DBCD41E0C}" type="pres">
      <dgm:prSet presAssocID="{6C3087F0-FBDD-4DB6-8C30-E4B0F3953353}" presName="spaceRect" presStyleCnt="0"/>
      <dgm:spPr/>
    </dgm:pt>
    <dgm:pt modelId="{3C2DB4D9-2EAB-4FC1-9AC4-50390084BCE8}" type="pres">
      <dgm:prSet presAssocID="{6C3087F0-FBDD-4DB6-8C30-E4B0F3953353}" presName="textRect" presStyleLbl="revTx" presStyleIdx="0" presStyleCnt="4">
        <dgm:presLayoutVars>
          <dgm:chMax val="1"/>
          <dgm:chPref val="1"/>
        </dgm:presLayoutVars>
      </dgm:prSet>
      <dgm:spPr/>
    </dgm:pt>
    <dgm:pt modelId="{7D98F2F5-9605-42B3-BC13-E30BC65126C1}" type="pres">
      <dgm:prSet presAssocID="{1B69A55B-9F7A-409F-8218-BDE7027E8C94}" presName="sibTrans" presStyleCnt="0"/>
      <dgm:spPr/>
    </dgm:pt>
    <dgm:pt modelId="{CABAB989-6DD3-425C-907F-6B7BAE9C76C7}" type="pres">
      <dgm:prSet presAssocID="{7400ED2A-19C8-4E6B-990C-FB16DFEAA8FA}" presName="compNode" presStyleCnt="0"/>
      <dgm:spPr/>
    </dgm:pt>
    <dgm:pt modelId="{3C052551-1F0F-4A55-AD4B-9A828CEDD15F}" type="pres">
      <dgm:prSet presAssocID="{7400ED2A-19C8-4E6B-990C-FB16DFEAA8F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orseshoe"/>
        </a:ext>
      </dgm:extLst>
    </dgm:pt>
    <dgm:pt modelId="{CAC635A9-BC1E-45F2-9625-1B2C5266CEDF}" type="pres">
      <dgm:prSet presAssocID="{7400ED2A-19C8-4E6B-990C-FB16DFEAA8FA}" presName="spaceRect" presStyleCnt="0"/>
      <dgm:spPr/>
    </dgm:pt>
    <dgm:pt modelId="{43588B99-F986-4051-85F1-967D19939A01}" type="pres">
      <dgm:prSet presAssocID="{7400ED2A-19C8-4E6B-990C-FB16DFEAA8FA}" presName="textRect" presStyleLbl="revTx" presStyleIdx="1" presStyleCnt="4">
        <dgm:presLayoutVars>
          <dgm:chMax val="1"/>
          <dgm:chPref val="1"/>
        </dgm:presLayoutVars>
      </dgm:prSet>
      <dgm:spPr/>
    </dgm:pt>
    <dgm:pt modelId="{D014B651-514F-4DEA-94CC-FE06CE2F2C17}" type="pres">
      <dgm:prSet presAssocID="{A9CE5062-516B-470B-B3C5-5B0F34386E93}" presName="sibTrans" presStyleCnt="0"/>
      <dgm:spPr/>
    </dgm:pt>
    <dgm:pt modelId="{1E84764C-A6B2-4836-9D7D-803120BB1A85}" type="pres">
      <dgm:prSet presAssocID="{7981DFE5-E98E-41D5-AC98-D72A627E6E39}" presName="compNode" presStyleCnt="0"/>
      <dgm:spPr/>
    </dgm:pt>
    <dgm:pt modelId="{587A82C8-99A8-405C-921F-7E637689F144}" type="pres">
      <dgm:prSet presAssocID="{7981DFE5-E98E-41D5-AC98-D72A627E6E3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Artist"/>
        </a:ext>
      </dgm:extLst>
    </dgm:pt>
    <dgm:pt modelId="{B365151E-F769-40F8-BC55-1833F61BEA97}" type="pres">
      <dgm:prSet presAssocID="{7981DFE5-E98E-41D5-AC98-D72A627E6E39}" presName="spaceRect" presStyleCnt="0"/>
      <dgm:spPr/>
    </dgm:pt>
    <dgm:pt modelId="{BEE22D12-02FB-42DA-BDDC-A2AC9D6640DA}" type="pres">
      <dgm:prSet presAssocID="{7981DFE5-E98E-41D5-AC98-D72A627E6E39}" presName="textRect" presStyleLbl="revTx" presStyleIdx="2" presStyleCnt="4">
        <dgm:presLayoutVars>
          <dgm:chMax val="1"/>
          <dgm:chPref val="1"/>
        </dgm:presLayoutVars>
      </dgm:prSet>
      <dgm:spPr/>
    </dgm:pt>
    <dgm:pt modelId="{9E941075-A38C-4966-A74C-1031F112EE8F}" type="pres">
      <dgm:prSet presAssocID="{D4644704-5071-429B-9062-28E81D07E434}" presName="sibTrans" presStyleCnt="0"/>
      <dgm:spPr/>
    </dgm:pt>
    <dgm:pt modelId="{6DBBD2A0-FA89-43EB-8796-77D38D938089}" type="pres">
      <dgm:prSet presAssocID="{35A00CC9-33DD-4ABB-B465-FDF40FF60A3A}" presName="compNode" presStyleCnt="0"/>
      <dgm:spPr/>
    </dgm:pt>
    <dgm:pt modelId="{6CE4D16F-1E7C-49AB-AAC7-2C350207AC00}" type="pres">
      <dgm:prSet presAssocID="{35A00CC9-33DD-4ABB-B465-FDF40FF60A3A}"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aw blade"/>
        </a:ext>
      </dgm:extLst>
    </dgm:pt>
    <dgm:pt modelId="{5DDA7B71-197F-410F-B27B-CA70BFC65735}" type="pres">
      <dgm:prSet presAssocID="{35A00CC9-33DD-4ABB-B465-FDF40FF60A3A}" presName="spaceRect" presStyleCnt="0"/>
      <dgm:spPr/>
    </dgm:pt>
    <dgm:pt modelId="{F98F25F9-A16E-4CF7-BA84-02BD4080AFDE}" type="pres">
      <dgm:prSet presAssocID="{35A00CC9-33DD-4ABB-B465-FDF40FF60A3A}" presName="textRect" presStyleLbl="revTx" presStyleIdx="3" presStyleCnt="4">
        <dgm:presLayoutVars>
          <dgm:chMax val="1"/>
          <dgm:chPref val="1"/>
        </dgm:presLayoutVars>
      </dgm:prSet>
      <dgm:spPr/>
    </dgm:pt>
  </dgm:ptLst>
  <dgm:cxnLst>
    <dgm:cxn modelId="{F069C61B-FD53-40F5-9326-2F8BCD82212F}" type="presOf" srcId="{6C3087F0-FBDD-4DB6-8C30-E4B0F3953353}" destId="{3C2DB4D9-2EAB-4FC1-9AC4-50390084BCE8}" srcOrd="0" destOrd="0" presId="urn:microsoft.com/office/officeart/2018/2/layout/IconLabelList"/>
    <dgm:cxn modelId="{D6FDE77F-81AC-495E-BB85-1D51457F1912}" type="presOf" srcId="{35A00CC9-33DD-4ABB-B465-FDF40FF60A3A}" destId="{F98F25F9-A16E-4CF7-BA84-02BD4080AFDE}" srcOrd="0" destOrd="0" presId="urn:microsoft.com/office/officeart/2018/2/layout/IconLabelList"/>
    <dgm:cxn modelId="{30B566AA-1F8C-4774-B363-E057B0E7A5DC}" type="presOf" srcId="{0F2E8F12-B650-468F-BBE0-7C377C25AD2C}" destId="{C8471424-2AFB-4D6D-92F9-B80535E129CC}" srcOrd="0" destOrd="0" presId="urn:microsoft.com/office/officeart/2018/2/layout/IconLabelList"/>
    <dgm:cxn modelId="{8031BFAC-EF8E-47BF-8EFA-3467A4204B91}" srcId="{0F2E8F12-B650-468F-BBE0-7C377C25AD2C}" destId="{7400ED2A-19C8-4E6B-990C-FB16DFEAA8FA}" srcOrd="1" destOrd="0" parTransId="{6A56CB93-EEFD-4457-880D-CF68E91BE668}" sibTransId="{A9CE5062-516B-470B-B3C5-5B0F34386E93}"/>
    <dgm:cxn modelId="{83BC34BC-A62A-4898-9720-C0CBCCE368AC}" srcId="{0F2E8F12-B650-468F-BBE0-7C377C25AD2C}" destId="{7981DFE5-E98E-41D5-AC98-D72A627E6E39}" srcOrd="2" destOrd="0" parTransId="{452D8A40-6019-43B5-85E3-97D8994A0DAF}" sibTransId="{D4644704-5071-429B-9062-28E81D07E434}"/>
    <dgm:cxn modelId="{4E4A6BCF-BF3B-4BE2-8B0F-5AA7EBDC947F}" type="presOf" srcId="{7400ED2A-19C8-4E6B-990C-FB16DFEAA8FA}" destId="{43588B99-F986-4051-85F1-967D19939A01}" srcOrd="0" destOrd="0" presId="urn:microsoft.com/office/officeart/2018/2/layout/IconLabelList"/>
    <dgm:cxn modelId="{4DE82DE2-9BCE-4572-A172-B0AC758E432A}" type="presOf" srcId="{7981DFE5-E98E-41D5-AC98-D72A627E6E39}" destId="{BEE22D12-02FB-42DA-BDDC-A2AC9D6640DA}" srcOrd="0" destOrd="0" presId="urn:microsoft.com/office/officeart/2018/2/layout/IconLabelList"/>
    <dgm:cxn modelId="{B6E997EB-42FD-48A2-8470-279CFD383978}" srcId="{0F2E8F12-B650-468F-BBE0-7C377C25AD2C}" destId="{35A00CC9-33DD-4ABB-B465-FDF40FF60A3A}" srcOrd="3" destOrd="0" parTransId="{A189EC26-F0DB-4CC4-B250-894588B72E22}" sibTransId="{8F6CFB55-35DA-4FAA-AD73-BEF2CBA6876F}"/>
    <dgm:cxn modelId="{018594ED-E796-410A-8001-C273CE44ACAF}" srcId="{0F2E8F12-B650-468F-BBE0-7C377C25AD2C}" destId="{6C3087F0-FBDD-4DB6-8C30-E4B0F3953353}" srcOrd="0" destOrd="0" parTransId="{40FB44F8-D866-4B5A-B6FD-C8989430B80C}" sibTransId="{1B69A55B-9F7A-409F-8218-BDE7027E8C94}"/>
    <dgm:cxn modelId="{F9823671-4F20-41FB-933A-606C704BEF3F}" type="presParOf" srcId="{C8471424-2AFB-4D6D-92F9-B80535E129CC}" destId="{B0F79EE2-5962-492A-8AD3-64355D98C300}" srcOrd="0" destOrd="0" presId="urn:microsoft.com/office/officeart/2018/2/layout/IconLabelList"/>
    <dgm:cxn modelId="{277A8C5F-E43E-4A7F-8535-58734D795C64}" type="presParOf" srcId="{B0F79EE2-5962-492A-8AD3-64355D98C300}" destId="{F28690A6-4AC9-4682-9CFE-6E0F84FB527A}" srcOrd="0" destOrd="0" presId="urn:microsoft.com/office/officeart/2018/2/layout/IconLabelList"/>
    <dgm:cxn modelId="{4D2180ED-EEB5-4D26-94DF-B664DEC76A40}" type="presParOf" srcId="{B0F79EE2-5962-492A-8AD3-64355D98C300}" destId="{58BDA3AF-5E3B-48CD-A2FB-F86DBCD41E0C}" srcOrd="1" destOrd="0" presId="urn:microsoft.com/office/officeart/2018/2/layout/IconLabelList"/>
    <dgm:cxn modelId="{A3822CD3-268B-4A8B-99DE-2891612BDF4B}" type="presParOf" srcId="{B0F79EE2-5962-492A-8AD3-64355D98C300}" destId="{3C2DB4D9-2EAB-4FC1-9AC4-50390084BCE8}" srcOrd="2" destOrd="0" presId="urn:microsoft.com/office/officeart/2018/2/layout/IconLabelList"/>
    <dgm:cxn modelId="{055891AD-9198-4E16-9A25-2C3105AB6CA1}" type="presParOf" srcId="{C8471424-2AFB-4D6D-92F9-B80535E129CC}" destId="{7D98F2F5-9605-42B3-BC13-E30BC65126C1}" srcOrd="1" destOrd="0" presId="urn:microsoft.com/office/officeart/2018/2/layout/IconLabelList"/>
    <dgm:cxn modelId="{56B33965-E0BB-4D83-9B56-A7F630F76C05}" type="presParOf" srcId="{C8471424-2AFB-4D6D-92F9-B80535E129CC}" destId="{CABAB989-6DD3-425C-907F-6B7BAE9C76C7}" srcOrd="2" destOrd="0" presId="urn:microsoft.com/office/officeart/2018/2/layout/IconLabelList"/>
    <dgm:cxn modelId="{06CACC8A-99CE-49D5-A9C7-1063FCAF0EDD}" type="presParOf" srcId="{CABAB989-6DD3-425C-907F-6B7BAE9C76C7}" destId="{3C052551-1F0F-4A55-AD4B-9A828CEDD15F}" srcOrd="0" destOrd="0" presId="urn:microsoft.com/office/officeart/2018/2/layout/IconLabelList"/>
    <dgm:cxn modelId="{5A17172B-7EF5-4A1B-B41D-2A3DC6FDA0F6}" type="presParOf" srcId="{CABAB989-6DD3-425C-907F-6B7BAE9C76C7}" destId="{CAC635A9-BC1E-45F2-9625-1B2C5266CEDF}" srcOrd="1" destOrd="0" presId="urn:microsoft.com/office/officeart/2018/2/layout/IconLabelList"/>
    <dgm:cxn modelId="{A508EA81-46BD-4EDE-8639-C553C2BF5F95}" type="presParOf" srcId="{CABAB989-6DD3-425C-907F-6B7BAE9C76C7}" destId="{43588B99-F986-4051-85F1-967D19939A01}" srcOrd="2" destOrd="0" presId="urn:microsoft.com/office/officeart/2018/2/layout/IconLabelList"/>
    <dgm:cxn modelId="{BE045657-4776-4778-B590-BE3A41350C11}" type="presParOf" srcId="{C8471424-2AFB-4D6D-92F9-B80535E129CC}" destId="{D014B651-514F-4DEA-94CC-FE06CE2F2C17}" srcOrd="3" destOrd="0" presId="urn:microsoft.com/office/officeart/2018/2/layout/IconLabelList"/>
    <dgm:cxn modelId="{D0B47D88-643F-4E96-B5C6-746E31E464B7}" type="presParOf" srcId="{C8471424-2AFB-4D6D-92F9-B80535E129CC}" destId="{1E84764C-A6B2-4836-9D7D-803120BB1A85}" srcOrd="4" destOrd="0" presId="urn:microsoft.com/office/officeart/2018/2/layout/IconLabelList"/>
    <dgm:cxn modelId="{4B1F0C5E-CBE0-49D5-9300-5E8C4D551662}" type="presParOf" srcId="{1E84764C-A6B2-4836-9D7D-803120BB1A85}" destId="{587A82C8-99A8-405C-921F-7E637689F144}" srcOrd="0" destOrd="0" presId="urn:microsoft.com/office/officeart/2018/2/layout/IconLabelList"/>
    <dgm:cxn modelId="{A05B971C-BAC7-4FCA-9093-53C3B3C58ADA}" type="presParOf" srcId="{1E84764C-A6B2-4836-9D7D-803120BB1A85}" destId="{B365151E-F769-40F8-BC55-1833F61BEA97}" srcOrd="1" destOrd="0" presId="urn:microsoft.com/office/officeart/2018/2/layout/IconLabelList"/>
    <dgm:cxn modelId="{A931546C-D632-4076-AE56-247BBB91F442}" type="presParOf" srcId="{1E84764C-A6B2-4836-9D7D-803120BB1A85}" destId="{BEE22D12-02FB-42DA-BDDC-A2AC9D6640DA}" srcOrd="2" destOrd="0" presId="urn:microsoft.com/office/officeart/2018/2/layout/IconLabelList"/>
    <dgm:cxn modelId="{594AA9FA-2513-4293-BBC7-763E33B85A8F}" type="presParOf" srcId="{C8471424-2AFB-4D6D-92F9-B80535E129CC}" destId="{9E941075-A38C-4966-A74C-1031F112EE8F}" srcOrd="5" destOrd="0" presId="urn:microsoft.com/office/officeart/2018/2/layout/IconLabelList"/>
    <dgm:cxn modelId="{7F29C078-348B-46B7-A753-76193C09E9DD}" type="presParOf" srcId="{C8471424-2AFB-4D6D-92F9-B80535E129CC}" destId="{6DBBD2A0-FA89-43EB-8796-77D38D938089}" srcOrd="6" destOrd="0" presId="urn:microsoft.com/office/officeart/2018/2/layout/IconLabelList"/>
    <dgm:cxn modelId="{2653C790-AAE1-4EE9-AC35-CAB203A1BA27}" type="presParOf" srcId="{6DBBD2A0-FA89-43EB-8796-77D38D938089}" destId="{6CE4D16F-1E7C-49AB-AAC7-2C350207AC00}" srcOrd="0" destOrd="0" presId="urn:microsoft.com/office/officeart/2018/2/layout/IconLabelList"/>
    <dgm:cxn modelId="{F9B29237-8F07-4419-B860-03DA67B1B310}" type="presParOf" srcId="{6DBBD2A0-FA89-43EB-8796-77D38D938089}" destId="{5DDA7B71-197F-410F-B27B-CA70BFC65735}" srcOrd="1" destOrd="0" presId="urn:microsoft.com/office/officeart/2018/2/layout/IconLabelList"/>
    <dgm:cxn modelId="{06F6ACDB-AEF1-41C5-ACFE-EEB82D9CC274}" type="presParOf" srcId="{6DBBD2A0-FA89-43EB-8796-77D38D938089}" destId="{F98F25F9-A16E-4CF7-BA84-02BD4080AFDE}"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F2E8F12-B650-468F-BBE0-7C377C25AD2C}" type="doc">
      <dgm:prSet loTypeId="urn:microsoft.com/office/officeart/2018/2/layout/IconVerticalSolidList" loCatId="icon" qsTypeId="urn:microsoft.com/office/officeart/2005/8/quickstyle/simple1" qsCatId="simple" csTypeId="urn:microsoft.com/office/officeart/2018/5/colors/Iconchunking_neutralbg_accent6_2" csCatId="accent6" phldr="1"/>
      <dgm:spPr/>
      <dgm:t>
        <a:bodyPr/>
        <a:lstStyle/>
        <a:p>
          <a:endParaRPr lang="en-US"/>
        </a:p>
      </dgm:t>
    </dgm:pt>
    <dgm:pt modelId="{6C3087F0-FBDD-4DB6-8C30-E4B0F3953353}">
      <dgm:prSet/>
      <dgm:spPr/>
      <dgm:t>
        <a:bodyPr/>
        <a:lstStyle/>
        <a:p>
          <a:pPr rtl="0"/>
          <a:r>
            <a:rPr lang="en-US" u="none" dirty="0">
              <a:latin typeface="Times New Roman"/>
              <a:cs typeface="Times New Roman"/>
            </a:rPr>
            <a:t>CULTURAL IDENTITY &amp; HYBRIDITY:</a:t>
          </a:r>
          <a:r>
            <a:rPr lang="en-US" dirty="0">
              <a:latin typeface="Times New Roman"/>
              <a:cs typeface="Times New Roman"/>
            </a:rPr>
            <a:t> </a:t>
          </a:r>
          <a:r>
            <a:rPr lang="en-US" dirty="0">
              <a:latin typeface="Calibri Light" panose="020F0302020204030204"/>
            </a:rPr>
            <a:t> </a:t>
          </a:r>
          <a:endParaRPr lang="en-US" dirty="0">
            <a:latin typeface="Calibri Light"/>
            <a:cs typeface="Calibri Light"/>
          </a:endParaRPr>
        </a:p>
      </dgm:t>
    </dgm:pt>
    <dgm:pt modelId="{40FB44F8-D866-4B5A-B6FD-C8989430B80C}" type="parTrans" cxnId="{018594ED-E796-410A-8001-C273CE44ACAF}">
      <dgm:prSet/>
      <dgm:spPr/>
      <dgm:t>
        <a:bodyPr/>
        <a:lstStyle/>
        <a:p>
          <a:endParaRPr lang="en-US"/>
        </a:p>
      </dgm:t>
    </dgm:pt>
    <dgm:pt modelId="{1B69A55B-9F7A-409F-8218-BDE7027E8C94}" type="sibTrans" cxnId="{018594ED-E796-410A-8001-C273CE44ACAF}">
      <dgm:prSet/>
      <dgm:spPr/>
      <dgm:t>
        <a:bodyPr/>
        <a:lstStyle/>
        <a:p>
          <a:endParaRPr lang="en-US"/>
        </a:p>
      </dgm:t>
    </dgm:pt>
    <dgm:pt modelId="{7981DFE5-E98E-41D5-AC98-D72A627E6E39}">
      <dgm:prSet phldr="0"/>
      <dgm:spPr/>
      <dgm:t>
        <a:bodyPr/>
        <a:lstStyle/>
        <a:p>
          <a:pPr rtl="0"/>
          <a:r>
            <a:rPr lang="en-US" u="none" dirty="0">
              <a:latin typeface="Times New Roman"/>
              <a:cs typeface="Times New Roman"/>
            </a:rPr>
            <a:t>CROSSING BOUNDARIES</a:t>
          </a:r>
          <a:r>
            <a:rPr lang="en-US" u="sng" dirty="0">
              <a:latin typeface="Times New Roman"/>
              <a:cs typeface="Times New Roman"/>
            </a:rPr>
            <a:t>:</a:t>
          </a:r>
          <a:endParaRPr lang="en-US" dirty="0"/>
        </a:p>
      </dgm:t>
    </dgm:pt>
    <dgm:pt modelId="{452D8A40-6019-43B5-85E3-97D8994A0DAF}" type="parTrans" cxnId="{83BC34BC-A62A-4898-9720-C0CBCCE368AC}">
      <dgm:prSet/>
      <dgm:spPr/>
      <dgm:t>
        <a:bodyPr/>
        <a:lstStyle/>
        <a:p>
          <a:endParaRPr lang="en-US"/>
        </a:p>
      </dgm:t>
    </dgm:pt>
    <dgm:pt modelId="{D4644704-5071-429B-9062-28E81D07E434}" type="sibTrans" cxnId="{83BC34BC-A62A-4898-9720-C0CBCCE368AC}">
      <dgm:prSet/>
      <dgm:spPr/>
      <dgm:t>
        <a:bodyPr/>
        <a:lstStyle/>
        <a:p>
          <a:endParaRPr lang="en-US"/>
        </a:p>
      </dgm:t>
    </dgm:pt>
    <dgm:pt modelId="{35A00CC9-33DD-4ABB-B465-FDF40FF60A3A}">
      <dgm:prSet phldr="0"/>
      <dgm:spPr/>
      <dgm:t>
        <a:bodyPr/>
        <a:lstStyle/>
        <a:p>
          <a:pPr rtl="0"/>
          <a:r>
            <a:rPr lang="en-US" dirty="0">
              <a:latin typeface="Times New Roman"/>
              <a:cs typeface="Times New Roman"/>
            </a:rPr>
            <a:t>Despite changes in political boundaries and power structures, the </a:t>
          </a:r>
          <a:r>
            <a:rPr lang="en-US" dirty="0" err="1">
              <a:latin typeface="Times New Roman"/>
              <a:cs typeface="Times New Roman"/>
            </a:rPr>
            <a:t>Mudéjar</a:t>
          </a:r>
          <a:r>
            <a:rPr lang="en-US" dirty="0">
              <a:latin typeface="Times New Roman"/>
              <a:cs typeface="Times New Roman"/>
            </a:rPr>
            <a:t> style endured. As societal norms and architectural styles changed over time, it continued to change. This persistence shows how historical interactions continue to influence artistic expression today.</a:t>
          </a:r>
          <a:endParaRPr lang="en-US" dirty="0"/>
        </a:p>
      </dgm:t>
    </dgm:pt>
    <dgm:pt modelId="{A189EC26-F0DB-4CC4-B250-894588B72E22}" type="parTrans" cxnId="{B6E997EB-42FD-48A2-8470-279CFD383978}">
      <dgm:prSet/>
      <dgm:spPr/>
      <dgm:t>
        <a:bodyPr/>
        <a:lstStyle/>
        <a:p>
          <a:endParaRPr lang="en-US"/>
        </a:p>
      </dgm:t>
    </dgm:pt>
    <dgm:pt modelId="{8F6CFB55-35DA-4FAA-AD73-BEF2CBA6876F}" type="sibTrans" cxnId="{B6E997EB-42FD-48A2-8470-279CFD383978}">
      <dgm:prSet/>
      <dgm:spPr/>
      <dgm:t>
        <a:bodyPr/>
        <a:lstStyle/>
        <a:p>
          <a:endParaRPr lang="en-US"/>
        </a:p>
      </dgm:t>
    </dgm:pt>
    <dgm:pt modelId="{074D3E53-AD98-4514-BBFA-EE6D0C1DABBE}">
      <dgm:prSet phldr="0"/>
      <dgm:spPr/>
      <dgm:t>
        <a:bodyPr/>
        <a:lstStyle/>
        <a:p>
          <a:r>
            <a:rPr lang="en-US" dirty="0">
              <a:latin typeface="Times New Roman"/>
              <a:cs typeface="Times New Roman"/>
            </a:rPr>
            <a:t>The fusion of elements from various traditions in the </a:t>
          </a:r>
          <a:r>
            <a:rPr lang="en-US" dirty="0" err="1">
              <a:latin typeface="Times New Roman"/>
              <a:cs typeface="Times New Roman"/>
            </a:rPr>
            <a:t>Mudéjar</a:t>
          </a:r>
          <a:r>
            <a:rPr lang="en-US" dirty="0">
              <a:latin typeface="Times New Roman"/>
              <a:cs typeface="Times New Roman"/>
            </a:rPr>
            <a:t> style is a singular example of cultural hybridity. It served as a visual illustration of the complex interactions between various religious and cultural communities by reflecting their coexistence. </a:t>
          </a:r>
          <a:endParaRPr lang="en-US" dirty="0"/>
        </a:p>
      </dgm:t>
    </dgm:pt>
    <dgm:pt modelId="{5A6B151E-1941-451E-BA88-661EFB2A28E6}" type="parTrans" cxnId="{5EF25515-612B-49B6-B85E-44F7233F90AC}">
      <dgm:prSet/>
      <dgm:spPr/>
    </dgm:pt>
    <dgm:pt modelId="{886ADABE-7DC3-4138-B64C-44180279F3E0}" type="sibTrans" cxnId="{5EF25515-612B-49B6-B85E-44F7233F90AC}">
      <dgm:prSet/>
      <dgm:spPr/>
    </dgm:pt>
    <dgm:pt modelId="{0FE3BFC8-897A-40C1-973E-28AE3091FFE0}" type="pres">
      <dgm:prSet presAssocID="{0F2E8F12-B650-468F-BBE0-7C377C25AD2C}" presName="root" presStyleCnt="0">
        <dgm:presLayoutVars>
          <dgm:dir/>
          <dgm:resizeHandles val="exact"/>
        </dgm:presLayoutVars>
      </dgm:prSet>
      <dgm:spPr/>
    </dgm:pt>
    <dgm:pt modelId="{FA6D80E5-D563-4BD0-85F4-639FA00FE25D}" type="pres">
      <dgm:prSet presAssocID="{6C3087F0-FBDD-4DB6-8C30-E4B0F3953353}" presName="compNode" presStyleCnt="0"/>
      <dgm:spPr/>
    </dgm:pt>
    <dgm:pt modelId="{3CBB6D42-0020-4149-862E-15AC9BAD5D01}" type="pres">
      <dgm:prSet presAssocID="{6C3087F0-FBDD-4DB6-8C30-E4B0F3953353}" presName="bgRect" presStyleLbl="bgShp" presStyleIdx="0" presStyleCnt="4"/>
      <dgm:spPr/>
    </dgm:pt>
    <dgm:pt modelId="{438D4345-A5F7-42E0-9865-15063E57A06C}" type="pres">
      <dgm:prSet presAssocID="{6C3087F0-FBDD-4DB6-8C30-E4B0F395335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ity"/>
        </a:ext>
      </dgm:extLst>
    </dgm:pt>
    <dgm:pt modelId="{F72DF710-183A-48D2-8E4B-131711C97B40}" type="pres">
      <dgm:prSet presAssocID="{6C3087F0-FBDD-4DB6-8C30-E4B0F3953353}" presName="spaceRect" presStyleCnt="0"/>
      <dgm:spPr/>
    </dgm:pt>
    <dgm:pt modelId="{91EC432F-3D7E-440E-AE3F-35543A75F196}" type="pres">
      <dgm:prSet presAssocID="{6C3087F0-FBDD-4DB6-8C30-E4B0F3953353}" presName="parTx" presStyleLbl="revTx" presStyleIdx="0" presStyleCnt="4">
        <dgm:presLayoutVars>
          <dgm:chMax val="0"/>
          <dgm:chPref val="0"/>
        </dgm:presLayoutVars>
      </dgm:prSet>
      <dgm:spPr/>
    </dgm:pt>
    <dgm:pt modelId="{77BE4DA4-E61B-4952-8987-4481CDB566F1}" type="pres">
      <dgm:prSet presAssocID="{1B69A55B-9F7A-409F-8218-BDE7027E8C94}" presName="sibTrans" presStyleCnt="0"/>
      <dgm:spPr/>
    </dgm:pt>
    <dgm:pt modelId="{CEE4EF48-DC02-4C03-BC94-26A085E51B50}" type="pres">
      <dgm:prSet presAssocID="{074D3E53-AD98-4514-BBFA-EE6D0C1DABBE}" presName="compNode" presStyleCnt="0"/>
      <dgm:spPr/>
    </dgm:pt>
    <dgm:pt modelId="{CE019250-088A-4233-9C05-6B8DF3C8733A}" type="pres">
      <dgm:prSet presAssocID="{074D3E53-AD98-4514-BBFA-EE6D0C1DABBE}" presName="bgRect" presStyleLbl="bgShp" presStyleIdx="1" presStyleCnt="4"/>
      <dgm:spPr/>
    </dgm:pt>
    <dgm:pt modelId="{BEFD372B-2599-433C-8226-7FB76FB6EC36}" type="pres">
      <dgm:prSet presAssocID="{074D3E53-AD98-4514-BBFA-EE6D0C1DABBE}" presName="iconRect" presStyleLbl="node1" presStyleIdx="1" presStyleCnt="4"/>
      <dgm:spPr>
        <a:ln>
          <a:noFill/>
        </a:ln>
      </dgm:spPr>
    </dgm:pt>
    <dgm:pt modelId="{E2F4E664-3D67-4D77-9923-E9E44878502B}" type="pres">
      <dgm:prSet presAssocID="{074D3E53-AD98-4514-BBFA-EE6D0C1DABBE}" presName="spaceRect" presStyleCnt="0"/>
      <dgm:spPr/>
    </dgm:pt>
    <dgm:pt modelId="{8FDB60A7-5C08-4DB2-B92A-6A3ABB8292B5}" type="pres">
      <dgm:prSet presAssocID="{074D3E53-AD98-4514-BBFA-EE6D0C1DABBE}" presName="parTx" presStyleLbl="revTx" presStyleIdx="1" presStyleCnt="4">
        <dgm:presLayoutVars>
          <dgm:chMax val="0"/>
          <dgm:chPref val="0"/>
        </dgm:presLayoutVars>
      </dgm:prSet>
      <dgm:spPr/>
    </dgm:pt>
    <dgm:pt modelId="{6A2CD709-2C0B-48E8-84E0-E03120D68454}" type="pres">
      <dgm:prSet presAssocID="{886ADABE-7DC3-4138-B64C-44180279F3E0}" presName="sibTrans" presStyleCnt="0"/>
      <dgm:spPr/>
    </dgm:pt>
    <dgm:pt modelId="{2FAEEB0C-214D-48E9-95A7-E4EBA9B0E0CD}" type="pres">
      <dgm:prSet presAssocID="{7981DFE5-E98E-41D5-AC98-D72A627E6E39}" presName="compNode" presStyleCnt="0"/>
      <dgm:spPr/>
    </dgm:pt>
    <dgm:pt modelId="{AA917F1D-014F-4A12-AD77-73E6EBE080FD}" type="pres">
      <dgm:prSet presAssocID="{7981DFE5-E98E-41D5-AC98-D72A627E6E39}" presName="bgRect" presStyleLbl="bgShp" presStyleIdx="2" presStyleCnt="4"/>
      <dgm:spPr/>
    </dgm:pt>
    <dgm:pt modelId="{83787853-DF41-438A-BB56-3FEFDE214C89}" type="pres">
      <dgm:prSet presAssocID="{7981DFE5-E98E-41D5-AC98-D72A627E6E39}" presName="iconRect" presStyleLbl="node1" presStyleIdx="2"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Artist"/>
        </a:ext>
      </dgm:extLst>
    </dgm:pt>
    <dgm:pt modelId="{AC64E5B6-9CA8-48E0-92FA-E0E0C77AC11C}" type="pres">
      <dgm:prSet presAssocID="{7981DFE5-E98E-41D5-AC98-D72A627E6E39}" presName="spaceRect" presStyleCnt="0"/>
      <dgm:spPr/>
    </dgm:pt>
    <dgm:pt modelId="{0E903642-4594-45D0-BF9C-01A7B73ABC02}" type="pres">
      <dgm:prSet presAssocID="{7981DFE5-E98E-41D5-AC98-D72A627E6E39}" presName="parTx" presStyleLbl="revTx" presStyleIdx="2" presStyleCnt="4">
        <dgm:presLayoutVars>
          <dgm:chMax val="0"/>
          <dgm:chPref val="0"/>
        </dgm:presLayoutVars>
      </dgm:prSet>
      <dgm:spPr/>
    </dgm:pt>
    <dgm:pt modelId="{7A72D2C9-BADF-4B7D-9B05-926DF5150CC3}" type="pres">
      <dgm:prSet presAssocID="{D4644704-5071-429B-9062-28E81D07E434}" presName="sibTrans" presStyleCnt="0"/>
      <dgm:spPr/>
    </dgm:pt>
    <dgm:pt modelId="{73EE1B10-F480-48CB-9180-DB22C907240D}" type="pres">
      <dgm:prSet presAssocID="{35A00CC9-33DD-4ABB-B465-FDF40FF60A3A}" presName="compNode" presStyleCnt="0"/>
      <dgm:spPr/>
    </dgm:pt>
    <dgm:pt modelId="{A511EAD9-F123-4281-A4BE-BE00D6442FB2}" type="pres">
      <dgm:prSet presAssocID="{35A00CC9-33DD-4ABB-B465-FDF40FF60A3A}" presName="bgRect" presStyleLbl="bgShp" presStyleIdx="3" presStyleCnt="4"/>
      <dgm:spPr/>
    </dgm:pt>
    <dgm:pt modelId="{293D173F-449B-4A79-B750-D14E0BA4869A}" type="pres">
      <dgm:prSet presAssocID="{35A00CC9-33DD-4ABB-B465-FDF40FF60A3A}" presName="iconRect" presStyleLbl="node1" presStyleIdx="3"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aw blade"/>
        </a:ext>
      </dgm:extLst>
    </dgm:pt>
    <dgm:pt modelId="{29ED5DB8-891F-44BA-A518-7EB7FD05D5C8}" type="pres">
      <dgm:prSet presAssocID="{35A00CC9-33DD-4ABB-B465-FDF40FF60A3A}" presName="spaceRect" presStyleCnt="0"/>
      <dgm:spPr/>
    </dgm:pt>
    <dgm:pt modelId="{C30CA8D6-3DF3-4E05-A679-7BD6B1DBDB09}" type="pres">
      <dgm:prSet presAssocID="{35A00CC9-33DD-4ABB-B465-FDF40FF60A3A}" presName="parTx" presStyleLbl="revTx" presStyleIdx="3" presStyleCnt="4">
        <dgm:presLayoutVars>
          <dgm:chMax val="0"/>
          <dgm:chPref val="0"/>
        </dgm:presLayoutVars>
      </dgm:prSet>
      <dgm:spPr/>
    </dgm:pt>
  </dgm:ptLst>
  <dgm:cxnLst>
    <dgm:cxn modelId="{5EF25515-612B-49B6-B85E-44F7233F90AC}" srcId="{0F2E8F12-B650-468F-BBE0-7C377C25AD2C}" destId="{074D3E53-AD98-4514-BBFA-EE6D0C1DABBE}" srcOrd="1" destOrd="0" parTransId="{5A6B151E-1941-451E-BA88-661EFB2A28E6}" sibTransId="{886ADABE-7DC3-4138-B64C-44180279F3E0}"/>
    <dgm:cxn modelId="{C9E95120-2CAA-4C2A-88A6-CAB70D0E64CA}" type="presOf" srcId="{074D3E53-AD98-4514-BBFA-EE6D0C1DABBE}" destId="{8FDB60A7-5C08-4DB2-B92A-6A3ABB8292B5}" srcOrd="0" destOrd="0" presId="urn:microsoft.com/office/officeart/2018/2/layout/IconVerticalSolidList"/>
    <dgm:cxn modelId="{EEB85976-C150-4DC5-A468-BF8C4B01BEDE}" type="presOf" srcId="{0F2E8F12-B650-468F-BBE0-7C377C25AD2C}" destId="{0FE3BFC8-897A-40C1-973E-28AE3091FFE0}" srcOrd="0" destOrd="0" presId="urn:microsoft.com/office/officeart/2018/2/layout/IconVerticalSolidList"/>
    <dgm:cxn modelId="{74557D77-00E7-4C1E-95AE-5C674B1D1488}" type="presOf" srcId="{7981DFE5-E98E-41D5-AC98-D72A627E6E39}" destId="{0E903642-4594-45D0-BF9C-01A7B73ABC02}" srcOrd="0" destOrd="0" presId="urn:microsoft.com/office/officeart/2018/2/layout/IconVerticalSolidList"/>
    <dgm:cxn modelId="{F488F29F-EB97-4021-BF42-CC215AA6C678}" type="presOf" srcId="{6C3087F0-FBDD-4DB6-8C30-E4B0F3953353}" destId="{91EC432F-3D7E-440E-AE3F-35543A75F196}" srcOrd="0" destOrd="0" presId="urn:microsoft.com/office/officeart/2018/2/layout/IconVerticalSolidList"/>
    <dgm:cxn modelId="{83BC34BC-A62A-4898-9720-C0CBCCE368AC}" srcId="{0F2E8F12-B650-468F-BBE0-7C377C25AD2C}" destId="{7981DFE5-E98E-41D5-AC98-D72A627E6E39}" srcOrd="2" destOrd="0" parTransId="{452D8A40-6019-43B5-85E3-97D8994A0DAF}" sibTransId="{D4644704-5071-429B-9062-28E81D07E434}"/>
    <dgm:cxn modelId="{981E90BD-6647-4CA2-831B-220D68904E69}" type="presOf" srcId="{35A00CC9-33DD-4ABB-B465-FDF40FF60A3A}" destId="{C30CA8D6-3DF3-4E05-A679-7BD6B1DBDB09}" srcOrd="0" destOrd="0" presId="urn:microsoft.com/office/officeart/2018/2/layout/IconVerticalSolidList"/>
    <dgm:cxn modelId="{B6E997EB-42FD-48A2-8470-279CFD383978}" srcId="{0F2E8F12-B650-468F-BBE0-7C377C25AD2C}" destId="{35A00CC9-33DD-4ABB-B465-FDF40FF60A3A}" srcOrd="3" destOrd="0" parTransId="{A189EC26-F0DB-4CC4-B250-894588B72E22}" sibTransId="{8F6CFB55-35DA-4FAA-AD73-BEF2CBA6876F}"/>
    <dgm:cxn modelId="{018594ED-E796-410A-8001-C273CE44ACAF}" srcId="{0F2E8F12-B650-468F-BBE0-7C377C25AD2C}" destId="{6C3087F0-FBDD-4DB6-8C30-E4B0F3953353}" srcOrd="0" destOrd="0" parTransId="{40FB44F8-D866-4B5A-B6FD-C8989430B80C}" sibTransId="{1B69A55B-9F7A-409F-8218-BDE7027E8C94}"/>
    <dgm:cxn modelId="{3605E4D0-F237-440F-876E-AE6C323E82A2}" type="presParOf" srcId="{0FE3BFC8-897A-40C1-973E-28AE3091FFE0}" destId="{FA6D80E5-D563-4BD0-85F4-639FA00FE25D}" srcOrd="0" destOrd="0" presId="urn:microsoft.com/office/officeart/2018/2/layout/IconVerticalSolidList"/>
    <dgm:cxn modelId="{B1331D7C-DC89-4195-8967-26007C88DBFB}" type="presParOf" srcId="{FA6D80E5-D563-4BD0-85F4-639FA00FE25D}" destId="{3CBB6D42-0020-4149-862E-15AC9BAD5D01}" srcOrd="0" destOrd="0" presId="urn:microsoft.com/office/officeart/2018/2/layout/IconVerticalSolidList"/>
    <dgm:cxn modelId="{D38583CA-3BC6-4AB8-9C06-F8F04B5FFECF}" type="presParOf" srcId="{FA6D80E5-D563-4BD0-85F4-639FA00FE25D}" destId="{438D4345-A5F7-42E0-9865-15063E57A06C}" srcOrd="1" destOrd="0" presId="urn:microsoft.com/office/officeart/2018/2/layout/IconVerticalSolidList"/>
    <dgm:cxn modelId="{3FE31D93-B4CC-416C-9F9F-7B42FE97BD7D}" type="presParOf" srcId="{FA6D80E5-D563-4BD0-85F4-639FA00FE25D}" destId="{F72DF710-183A-48D2-8E4B-131711C97B40}" srcOrd="2" destOrd="0" presId="urn:microsoft.com/office/officeart/2018/2/layout/IconVerticalSolidList"/>
    <dgm:cxn modelId="{361FEB96-2604-46BE-8297-8C7711826F81}" type="presParOf" srcId="{FA6D80E5-D563-4BD0-85F4-639FA00FE25D}" destId="{91EC432F-3D7E-440E-AE3F-35543A75F196}" srcOrd="3" destOrd="0" presId="urn:microsoft.com/office/officeart/2018/2/layout/IconVerticalSolidList"/>
    <dgm:cxn modelId="{D6AC613A-FD77-4442-B7A2-697281630B2D}" type="presParOf" srcId="{0FE3BFC8-897A-40C1-973E-28AE3091FFE0}" destId="{77BE4DA4-E61B-4952-8987-4481CDB566F1}" srcOrd="1" destOrd="0" presId="urn:microsoft.com/office/officeart/2018/2/layout/IconVerticalSolidList"/>
    <dgm:cxn modelId="{F4E51B26-2228-4955-A5C1-7C5CD6A535DF}" type="presParOf" srcId="{0FE3BFC8-897A-40C1-973E-28AE3091FFE0}" destId="{CEE4EF48-DC02-4C03-BC94-26A085E51B50}" srcOrd="2" destOrd="0" presId="urn:microsoft.com/office/officeart/2018/2/layout/IconVerticalSolidList"/>
    <dgm:cxn modelId="{CC564DFA-A46C-4047-95FE-3F0E78ACC89A}" type="presParOf" srcId="{CEE4EF48-DC02-4C03-BC94-26A085E51B50}" destId="{CE019250-088A-4233-9C05-6B8DF3C8733A}" srcOrd="0" destOrd="0" presId="urn:microsoft.com/office/officeart/2018/2/layout/IconVerticalSolidList"/>
    <dgm:cxn modelId="{F8CEF214-55B6-43E2-8CC4-4D7AF3F73229}" type="presParOf" srcId="{CEE4EF48-DC02-4C03-BC94-26A085E51B50}" destId="{BEFD372B-2599-433C-8226-7FB76FB6EC36}" srcOrd="1" destOrd="0" presId="urn:microsoft.com/office/officeart/2018/2/layout/IconVerticalSolidList"/>
    <dgm:cxn modelId="{F385B9BC-D159-4779-B2CA-5E3564F34C50}" type="presParOf" srcId="{CEE4EF48-DC02-4C03-BC94-26A085E51B50}" destId="{E2F4E664-3D67-4D77-9923-E9E44878502B}" srcOrd="2" destOrd="0" presId="urn:microsoft.com/office/officeart/2018/2/layout/IconVerticalSolidList"/>
    <dgm:cxn modelId="{E5425E7F-B434-49DE-AA9F-08945292DF5A}" type="presParOf" srcId="{CEE4EF48-DC02-4C03-BC94-26A085E51B50}" destId="{8FDB60A7-5C08-4DB2-B92A-6A3ABB8292B5}" srcOrd="3" destOrd="0" presId="urn:microsoft.com/office/officeart/2018/2/layout/IconVerticalSolidList"/>
    <dgm:cxn modelId="{D70F65F0-A67A-401E-B5E1-04F67638F1AB}" type="presParOf" srcId="{0FE3BFC8-897A-40C1-973E-28AE3091FFE0}" destId="{6A2CD709-2C0B-48E8-84E0-E03120D68454}" srcOrd="3" destOrd="0" presId="urn:microsoft.com/office/officeart/2018/2/layout/IconVerticalSolidList"/>
    <dgm:cxn modelId="{E609106F-8A2C-43BC-AA34-BAC6294995D5}" type="presParOf" srcId="{0FE3BFC8-897A-40C1-973E-28AE3091FFE0}" destId="{2FAEEB0C-214D-48E9-95A7-E4EBA9B0E0CD}" srcOrd="4" destOrd="0" presId="urn:microsoft.com/office/officeart/2018/2/layout/IconVerticalSolidList"/>
    <dgm:cxn modelId="{DBF7318F-B270-4EE9-A714-941DA699FA38}" type="presParOf" srcId="{2FAEEB0C-214D-48E9-95A7-E4EBA9B0E0CD}" destId="{AA917F1D-014F-4A12-AD77-73E6EBE080FD}" srcOrd="0" destOrd="0" presId="urn:microsoft.com/office/officeart/2018/2/layout/IconVerticalSolidList"/>
    <dgm:cxn modelId="{B17C1967-40C3-4638-8384-8F2963B5C1A4}" type="presParOf" srcId="{2FAEEB0C-214D-48E9-95A7-E4EBA9B0E0CD}" destId="{83787853-DF41-438A-BB56-3FEFDE214C89}" srcOrd="1" destOrd="0" presId="urn:microsoft.com/office/officeart/2018/2/layout/IconVerticalSolidList"/>
    <dgm:cxn modelId="{04581A08-7203-4CA6-9424-7EB8A44CF120}" type="presParOf" srcId="{2FAEEB0C-214D-48E9-95A7-E4EBA9B0E0CD}" destId="{AC64E5B6-9CA8-48E0-92FA-E0E0C77AC11C}" srcOrd="2" destOrd="0" presId="urn:microsoft.com/office/officeart/2018/2/layout/IconVerticalSolidList"/>
    <dgm:cxn modelId="{C41C4D36-860E-4BEB-8C10-1CD20D4260B8}" type="presParOf" srcId="{2FAEEB0C-214D-48E9-95A7-E4EBA9B0E0CD}" destId="{0E903642-4594-45D0-BF9C-01A7B73ABC02}" srcOrd="3" destOrd="0" presId="urn:microsoft.com/office/officeart/2018/2/layout/IconVerticalSolidList"/>
    <dgm:cxn modelId="{A3969D4E-96BD-478D-BB89-5F6C71D7675F}" type="presParOf" srcId="{0FE3BFC8-897A-40C1-973E-28AE3091FFE0}" destId="{7A72D2C9-BADF-4B7D-9B05-926DF5150CC3}" srcOrd="5" destOrd="0" presId="urn:microsoft.com/office/officeart/2018/2/layout/IconVerticalSolidList"/>
    <dgm:cxn modelId="{A20C0E99-7222-4D6C-9C7D-6C186E0A7EC2}" type="presParOf" srcId="{0FE3BFC8-897A-40C1-973E-28AE3091FFE0}" destId="{73EE1B10-F480-48CB-9180-DB22C907240D}" srcOrd="6" destOrd="0" presId="urn:microsoft.com/office/officeart/2018/2/layout/IconVerticalSolidList"/>
    <dgm:cxn modelId="{4823409D-FC4C-4DC0-B495-CD431CACD602}" type="presParOf" srcId="{73EE1B10-F480-48CB-9180-DB22C907240D}" destId="{A511EAD9-F123-4281-A4BE-BE00D6442FB2}" srcOrd="0" destOrd="0" presId="urn:microsoft.com/office/officeart/2018/2/layout/IconVerticalSolidList"/>
    <dgm:cxn modelId="{D7D76393-2832-45E4-84A5-B497F88A7371}" type="presParOf" srcId="{73EE1B10-F480-48CB-9180-DB22C907240D}" destId="{293D173F-449B-4A79-B750-D14E0BA4869A}" srcOrd="1" destOrd="0" presId="urn:microsoft.com/office/officeart/2018/2/layout/IconVerticalSolidList"/>
    <dgm:cxn modelId="{72858A22-71C8-49D8-8BB4-9CF50C6CE984}" type="presParOf" srcId="{73EE1B10-F480-48CB-9180-DB22C907240D}" destId="{29ED5DB8-891F-44BA-A518-7EB7FD05D5C8}" srcOrd="2" destOrd="0" presId="urn:microsoft.com/office/officeart/2018/2/layout/IconVerticalSolidList"/>
    <dgm:cxn modelId="{0C96B87E-3BE3-4DFA-8156-AB710BCAD66C}" type="presParOf" srcId="{73EE1B10-F480-48CB-9180-DB22C907240D}" destId="{C30CA8D6-3DF3-4E05-A679-7BD6B1DBDB09}"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3A26C5B-326F-4757-AF37-246803AE1EE3}"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986708BC-B755-48BF-BE82-4D9440993150}">
      <dgm:prSet/>
      <dgm:spPr/>
      <dgm:t>
        <a:bodyPr/>
        <a:lstStyle/>
        <a:p>
          <a:pPr>
            <a:defRPr cap="all"/>
          </a:pPr>
          <a:r>
            <a:rPr lang="en-US"/>
            <a:t>https://www.jstor.org/action/doBasicSearch?</a:t>
          </a:r>
        </a:p>
      </dgm:t>
    </dgm:pt>
    <dgm:pt modelId="{DD75C094-B638-4176-B92C-936F18DB3861}" type="parTrans" cxnId="{EC0663C0-76A9-4FAF-8722-BE029B5A4498}">
      <dgm:prSet/>
      <dgm:spPr/>
      <dgm:t>
        <a:bodyPr/>
        <a:lstStyle/>
        <a:p>
          <a:endParaRPr lang="en-US"/>
        </a:p>
      </dgm:t>
    </dgm:pt>
    <dgm:pt modelId="{BA179E26-4A4C-46DA-9D89-A085018EB86A}" type="sibTrans" cxnId="{EC0663C0-76A9-4FAF-8722-BE029B5A4498}">
      <dgm:prSet/>
      <dgm:spPr/>
      <dgm:t>
        <a:bodyPr/>
        <a:lstStyle/>
        <a:p>
          <a:endParaRPr lang="en-US"/>
        </a:p>
      </dgm:t>
    </dgm:pt>
    <dgm:pt modelId="{47374350-475E-4E38-8399-8CA20183B05F}">
      <dgm:prSet/>
      <dgm:spPr/>
      <dgm:t>
        <a:bodyPr/>
        <a:lstStyle/>
        <a:p>
          <a:pPr>
            <a:defRPr cap="all"/>
          </a:pPr>
          <a:r>
            <a:rPr lang="en-US"/>
            <a:t>Query=mudejar+art+and+architecture https://www.britannica.com/topic/Islamic-arts/Western-Islamic-art-Moorish</a:t>
          </a:r>
        </a:p>
      </dgm:t>
    </dgm:pt>
    <dgm:pt modelId="{E0F43373-582A-4ECA-BC77-6B231952CA74}" type="parTrans" cxnId="{EB705458-5C72-48D0-A193-690EF7447D8A}">
      <dgm:prSet/>
      <dgm:spPr/>
      <dgm:t>
        <a:bodyPr/>
        <a:lstStyle/>
        <a:p>
          <a:endParaRPr lang="en-US"/>
        </a:p>
      </dgm:t>
    </dgm:pt>
    <dgm:pt modelId="{DAC87D03-F24F-4152-BBE8-8C253995F915}" type="sibTrans" cxnId="{EB705458-5C72-48D0-A193-690EF7447D8A}">
      <dgm:prSet/>
      <dgm:spPr/>
      <dgm:t>
        <a:bodyPr/>
        <a:lstStyle/>
        <a:p>
          <a:endParaRPr lang="en-US"/>
        </a:p>
      </dgm:t>
    </dgm:pt>
    <dgm:pt modelId="{48B7B0B1-6FC8-48C3-B9D0-F8164BD30EF9}" type="pres">
      <dgm:prSet presAssocID="{43A26C5B-326F-4757-AF37-246803AE1EE3}" presName="root" presStyleCnt="0">
        <dgm:presLayoutVars>
          <dgm:dir/>
          <dgm:resizeHandles val="exact"/>
        </dgm:presLayoutVars>
      </dgm:prSet>
      <dgm:spPr/>
    </dgm:pt>
    <dgm:pt modelId="{A7C01621-17B8-402B-A63C-B7C799205728}" type="pres">
      <dgm:prSet presAssocID="{986708BC-B755-48BF-BE82-4D9440993150}" presName="compNode" presStyleCnt="0"/>
      <dgm:spPr/>
    </dgm:pt>
    <dgm:pt modelId="{BA8A51E0-022B-45EB-9744-CDAB1DED6798}" type="pres">
      <dgm:prSet presAssocID="{986708BC-B755-48BF-BE82-4D9440993150}" presName="iconBgRect" presStyleLbl="bgShp" presStyleIdx="0" presStyleCnt="2"/>
      <dgm:spPr/>
    </dgm:pt>
    <dgm:pt modelId="{8822C0B6-47B8-464D-96CF-DEBE92267CA1}" type="pres">
      <dgm:prSet presAssocID="{986708BC-B755-48BF-BE82-4D944099315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arth Globe Americas"/>
        </a:ext>
      </dgm:extLst>
    </dgm:pt>
    <dgm:pt modelId="{168B81F5-6CEB-4F08-9606-74158376F1CB}" type="pres">
      <dgm:prSet presAssocID="{986708BC-B755-48BF-BE82-4D9440993150}" presName="spaceRect" presStyleCnt="0"/>
      <dgm:spPr/>
    </dgm:pt>
    <dgm:pt modelId="{C70CDF4D-8A8A-4C98-9E3E-AB2D8EF15862}" type="pres">
      <dgm:prSet presAssocID="{986708BC-B755-48BF-BE82-4D9440993150}" presName="textRect" presStyleLbl="revTx" presStyleIdx="0" presStyleCnt="2">
        <dgm:presLayoutVars>
          <dgm:chMax val="1"/>
          <dgm:chPref val="1"/>
        </dgm:presLayoutVars>
      </dgm:prSet>
      <dgm:spPr/>
    </dgm:pt>
    <dgm:pt modelId="{5AD6EFFD-F9EF-4031-A005-7BD0CDAC64D8}" type="pres">
      <dgm:prSet presAssocID="{BA179E26-4A4C-46DA-9D89-A085018EB86A}" presName="sibTrans" presStyleCnt="0"/>
      <dgm:spPr/>
    </dgm:pt>
    <dgm:pt modelId="{B06D62A1-4E0C-47CA-8803-9F40EB9CB6EB}" type="pres">
      <dgm:prSet presAssocID="{47374350-475E-4E38-8399-8CA20183B05F}" presName="compNode" presStyleCnt="0"/>
      <dgm:spPr/>
    </dgm:pt>
    <dgm:pt modelId="{40C0443F-969E-448C-813D-3884BDAFF7D4}" type="pres">
      <dgm:prSet presAssocID="{47374350-475E-4E38-8399-8CA20183B05F}" presName="iconBgRect" presStyleLbl="bgShp" presStyleIdx="1" presStyleCnt="2"/>
      <dgm:spPr/>
    </dgm:pt>
    <dgm:pt modelId="{503F1F00-465B-47AF-8FD8-2D7FE438B3F0}" type="pres">
      <dgm:prSet presAssocID="{47374350-475E-4E38-8399-8CA20183B05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a:ext>
      </dgm:extLst>
    </dgm:pt>
    <dgm:pt modelId="{59055423-F71A-44E1-861E-B05C07323519}" type="pres">
      <dgm:prSet presAssocID="{47374350-475E-4E38-8399-8CA20183B05F}" presName="spaceRect" presStyleCnt="0"/>
      <dgm:spPr/>
    </dgm:pt>
    <dgm:pt modelId="{3EAFF089-D96F-45F8-A53E-9A4EF69ACA35}" type="pres">
      <dgm:prSet presAssocID="{47374350-475E-4E38-8399-8CA20183B05F}" presName="textRect" presStyleLbl="revTx" presStyleIdx="1" presStyleCnt="2">
        <dgm:presLayoutVars>
          <dgm:chMax val="1"/>
          <dgm:chPref val="1"/>
        </dgm:presLayoutVars>
      </dgm:prSet>
      <dgm:spPr/>
    </dgm:pt>
  </dgm:ptLst>
  <dgm:cxnLst>
    <dgm:cxn modelId="{83E8955B-2976-46D7-AE98-D78420980862}" type="presOf" srcId="{43A26C5B-326F-4757-AF37-246803AE1EE3}" destId="{48B7B0B1-6FC8-48C3-B9D0-F8164BD30EF9}" srcOrd="0" destOrd="0" presId="urn:microsoft.com/office/officeart/2018/5/layout/IconCircleLabelList"/>
    <dgm:cxn modelId="{EB705458-5C72-48D0-A193-690EF7447D8A}" srcId="{43A26C5B-326F-4757-AF37-246803AE1EE3}" destId="{47374350-475E-4E38-8399-8CA20183B05F}" srcOrd="1" destOrd="0" parTransId="{E0F43373-582A-4ECA-BC77-6B231952CA74}" sibTransId="{DAC87D03-F24F-4152-BBE8-8C253995F915}"/>
    <dgm:cxn modelId="{EC0663C0-76A9-4FAF-8722-BE029B5A4498}" srcId="{43A26C5B-326F-4757-AF37-246803AE1EE3}" destId="{986708BC-B755-48BF-BE82-4D9440993150}" srcOrd="0" destOrd="0" parTransId="{DD75C094-B638-4176-B92C-936F18DB3861}" sibTransId="{BA179E26-4A4C-46DA-9D89-A085018EB86A}"/>
    <dgm:cxn modelId="{9CD8A3C5-DAF5-43E6-9DA3-2DA0B1F9D641}" type="presOf" srcId="{986708BC-B755-48BF-BE82-4D9440993150}" destId="{C70CDF4D-8A8A-4C98-9E3E-AB2D8EF15862}" srcOrd="0" destOrd="0" presId="urn:microsoft.com/office/officeart/2018/5/layout/IconCircleLabelList"/>
    <dgm:cxn modelId="{668ED4CA-2872-44F9-8615-9A977E26AFA7}" type="presOf" srcId="{47374350-475E-4E38-8399-8CA20183B05F}" destId="{3EAFF089-D96F-45F8-A53E-9A4EF69ACA35}" srcOrd="0" destOrd="0" presId="urn:microsoft.com/office/officeart/2018/5/layout/IconCircleLabelList"/>
    <dgm:cxn modelId="{FDF6B839-2E21-4735-91E8-1E5D5855B84B}" type="presParOf" srcId="{48B7B0B1-6FC8-48C3-B9D0-F8164BD30EF9}" destId="{A7C01621-17B8-402B-A63C-B7C799205728}" srcOrd="0" destOrd="0" presId="urn:microsoft.com/office/officeart/2018/5/layout/IconCircleLabelList"/>
    <dgm:cxn modelId="{517008DC-E007-43C5-AF84-1D93655D7C52}" type="presParOf" srcId="{A7C01621-17B8-402B-A63C-B7C799205728}" destId="{BA8A51E0-022B-45EB-9744-CDAB1DED6798}" srcOrd="0" destOrd="0" presId="urn:microsoft.com/office/officeart/2018/5/layout/IconCircleLabelList"/>
    <dgm:cxn modelId="{E9F510C6-9431-4F95-B0AE-865E107C6E02}" type="presParOf" srcId="{A7C01621-17B8-402B-A63C-B7C799205728}" destId="{8822C0B6-47B8-464D-96CF-DEBE92267CA1}" srcOrd="1" destOrd="0" presId="urn:microsoft.com/office/officeart/2018/5/layout/IconCircleLabelList"/>
    <dgm:cxn modelId="{902EB43C-6FC8-4EC6-9469-190514F6EC17}" type="presParOf" srcId="{A7C01621-17B8-402B-A63C-B7C799205728}" destId="{168B81F5-6CEB-4F08-9606-74158376F1CB}" srcOrd="2" destOrd="0" presId="urn:microsoft.com/office/officeart/2018/5/layout/IconCircleLabelList"/>
    <dgm:cxn modelId="{EC2FD9F2-A284-4908-B5FE-67EB303CD9AE}" type="presParOf" srcId="{A7C01621-17B8-402B-A63C-B7C799205728}" destId="{C70CDF4D-8A8A-4C98-9E3E-AB2D8EF15862}" srcOrd="3" destOrd="0" presId="urn:microsoft.com/office/officeart/2018/5/layout/IconCircleLabelList"/>
    <dgm:cxn modelId="{84157B54-4164-469B-89CD-93B59D1C22D0}" type="presParOf" srcId="{48B7B0B1-6FC8-48C3-B9D0-F8164BD30EF9}" destId="{5AD6EFFD-F9EF-4031-A005-7BD0CDAC64D8}" srcOrd="1" destOrd="0" presId="urn:microsoft.com/office/officeart/2018/5/layout/IconCircleLabelList"/>
    <dgm:cxn modelId="{E8B5A4B1-6D81-47BD-90D6-8A27E75E16D8}" type="presParOf" srcId="{48B7B0B1-6FC8-48C3-B9D0-F8164BD30EF9}" destId="{B06D62A1-4E0C-47CA-8803-9F40EB9CB6EB}" srcOrd="2" destOrd="0" presId="urn:microsoft.com/office/officeart/2018/5/layout/IconCircleLabelList"/>
    <dgm:cxn modelId="{3F5C61D7-E15C-45BC-B71E-F757E9A08C46}" type="presParOf" srcId="{B06D62A1-4E0C-47CA-8803-9F40EB9CB6EB}" destId="{40C0443F-969E-448C-813D-3884BDAFF7D4}" srcOrd="0" destOrd="0" presId="urn:microsoft.com/office/officeart/2018/5/layout/IconCircleLabelList"/>
    <dgm:cxn modelId="{7421BD6A-5ECF-4A64-922C-A4AB8677FE51}" type="presParOf" srcId="{B06D62A1-4E0C-47CA-8803-9F40EB9CB6EB}" destId="{503F1F00-465B-47AF-8FD8-2D7FE438B3F0}" srcOrd="1" destOrd="0" presId="urn:microsoft.com/office/officeart/2018/5/layout/IconCircleLabelList"/>
    <dgm:cxn modelId="{D5AA96DF-3C8E-4F95-B5D4-BF50D061CE21}" type="presParOf" srcId="{B06D62A1-4E0C-47CA-8803-9F40EB9CB6EB}" destId="{59055423-F71A-44E1-861E-B05C07323519}" srcOrd="2" destOrd="0" presId="urn:microsoft.com/office/officeart/2018/5/layout/IconCircleLabelList"/>
    <dgm:cxn modelId="{F5F00C9D-CE37-4EFB-82DE-EFB863039D2F}" type="presParOf" srcId="{B06D62A1-4E0C-47CA-8803-9F40EB9CB6EB}" destId="{3EAFF089-D96F-45F8-A53E-9A4EF69ACA35}"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C9498D-CCFA-4991-B512-9721B0B9B3C4}">
      <dsp:nvSpPr>
        <dsp:cNvPr id="0" name=""/>
        <dsp:cNvSpPr/>
      </dsp:nvSpPr>
      <dsp:spPr>
        <a:xfrm>
          <a:off x="970396" y="0"/>
          <a:ext cx="5077891" cy="5077891"/>
        </a:xfrm>
        <a:prstGeom prst="diamond">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A279634E-3BD2-4DE8-ABFD-1221AB371D72}">
      <dsp:nvSpPr>
        <dsp:cNvPr id="0" name=""/>
        <dsp:cNvSpPr/>
      </dsp:nvSpPr>
      <dsp:spPr>
        <a:xfrm>
          <a:off x="1452796" y="482399"/>
          <a:ext cx="1980377" cy="1980377"/>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In unique, there was a complex interplay between Christianity and Islam during the medieval era in the Iberian Peninsula</a:t>
          </a:r>
          <a:r>
            <a:rPr lang="en-US" sz="1200" kern="1200" dirty="0">
              <a:latin typeface="Calibri Light" panose="020F0302020204030204"/>
            </a:rPr>
            <a:t>.</a:t>
          </a:r>
          <a:endParaRPr lang="en-US" sz="1200" kern="1200" dirty="0"/>
        </a:p>
      </dsp:txBody>
      <dsp:txXfrm>
        <a:off x="1549470" y="579073"/>
        <a:ext cx="1787029" cy="1787029"/>
      </dsp:txXfrm>
    </dsp:sp>
    <dsp:sp modelId="{C6178E01-A85E-4AB6-8629-2A56FEBBE9B4}">
      <dsp:nvSpPr>
        <dsp:cNvPr id="0" name=""/>
        <dsp:cNvSpPr/>
      </dsp:nvSpPr>
      <dsp:spPr>
        <a:xfrm>
          <a:off x="3585510" y="482399"/>
          <a:ext cx="1980377" cy="1980377"/>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rtl="0">
            <a:lnSpc>
              <a:spcPct val="90000"/>
            </a:lnSpc>
            <a:spcBef>
              <a:spcPct val="0"/>
            </a:spcBef>
            <a:spcAft>
              <a:spcPct val="35000"/>
            </a:spcAft>
            <a:buNone/>
          </a:pPr>
          <a:r>
            <a:rPr lang="en-US" sz="1200" kern="1200" dirty="0"/>
            <a:t>The Mudéjar style was one of the most fascinating cultural phenomena to emerge at this time</a:t>
          </a:r>
          <a:r>
            <a:rPr lang="en-US" sz="1200" kern="1200" dirty="0">
              <a:latin typeface="Calibri Light" panose="020F0302020204030204"/>
            </a:rPr>
            <a:t>.</a:t>
          </a:r>
        </a:p>
      </dsp:txBody>
      <dsp:txXfrm>
        <a:off x="3682184" y="579073"/>
        <a:ext cx="1787029" cy="1787029"/>
      </dsp:txXfrm>
    </dsp:sp>
    <dsp:sp modelId="{A60C6D8D-7371-499F-A6CF-BD6C125D389F}">
      <dsp:nvSpPr>
        <dsp:cNvPr id="0" name=""/>
        <dsp:cNvSpPr/>
      </dsp:nvSpPr>
      <dsp:spPr>
        <a:xfrm>
          <a:off x="1452796" y="2615113"/>
          <a:ext cx="1980377" cy="1980377"/>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The term ‘Mudéjar’, which means "those permitted to remain" in Arabic, refers to the Muslim population that remained in areas under Christian rule after the Reconquista</a:t>
          </a:r>
          <a:r>
            <a:rPr lang="en-US" sz="1200" kern="1200" dirty="0">
              <a:latin typeface="Calibri Light" panose="020F0302020204030204"/>
            </a:rPr>
            <a:t>.</a:t>
          </a:r>
          <a:endParaRPr lang="en-US" sz="1200" kern="1200" dirty="0"/>
        </a:p>
      </dsp:txBody>
      <dsp:txXfrm>
        <a:off x="1549470" y="2711787"/>
        <a:ext cx="1787029" cy="1787029"/>
      </dsp:txXfrm>
    </dsp:sp>
    <dsp:sp modelId="{69330471-1FDA-47F3-894D-EC64691A9A91}">
      <dsp:nvSpPr>
        <dsp:cNvPr id="0" name=""/>
        <dsp:cNvSpPr/>
      </dsp:nvSpPr>
      <dsp:spPr>
        <a:xfrm>
          <a:off x="3585510" y="2615113"/>
          <a:ext cx="1980377" cy="1980377"/>
        </a:xfrm>
        <a:prstGeom prst="round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ctr" defTabSz="533400">
            <a:lnSpc>
              <a:spcPct val="90000"/>
            </a:lnSpc>
            <a:spcBef>
              <a:spcPct val="0"/>
            </a:spcBef>
            <a:spcAft>
              <a:spcPct val="35000"/>
            </a:spcAft>
            <a:buNone/>
          </a:pPr>
          <a:r>
            <a:rPr lang="en-US" sz="1200" kern="1200" dirty="0"/>
            <a:t>This distinctive cultural and artistic movement produced stunning architectural and artistic works that still enthrall and inspire people today because of the captivating fusion of Islamic and Christian influences</a:t>
          </a:r>
          <a:r>
            <a:rPr lang="en-US" sz="1200" kern="1200" dirty="0">
              <a:latin typeface="Calibri Light" panose="020F0302020204030204"/>
            </a:rPr>
            <a:t>.</a:t>
          </a:r>
          <a:endParaRPr lang="en-US" sz="1200" kern="1200" dirty="0"/>
        </a:p>
      </dsp:txBody>
      <dsp:txXfrm>
        <a:off x="3682184" y="2711787"/>
        <a:ext cx="1787029" cy="17870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1ABC25-1A4D-439E-954D-854F386E1175}">
      <dsp:nvSpPr>
        <dsp:cNvPr id="0" name=""/>
        <dsp:cNvSpPr/>
      </dsp:nvSpPr>
      <dsp:spPr>
        <a:xfrm>
          <a:off x="0" y="1769"/>
          <a:ext cx="5649520" cy="896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11A7D1-B7FE-4D5C-ACDC-4D89BB0B07AD}">
      <dsp:nvSpPr>
        <dsp:cNvPr id="0" name=""/>
        <dsp:cNvSpPr/>
      </dsp:nvSpPr>
      <dsp:spPr>
        <a:xfrm>
          <a:off x="271291" y="203556"/>
          <a:ext cx="493257" cy="4932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9003098-9545-44CA-A982-25254F7A4AD9}">
      <dsp:nvSpPr>
        <dsp:cNvPr id="0" name=""/>
        <dsp:cNvSpPr/>
      </dsp:nvSpPr>
      <dsp:spPr>
        <a:xfrm>
          <a:off x="1035841" y="1769"/>
          <a:ext cx="4613678" cy="896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4915" tIns="94915" rIns="94915" bIns="94915" numCol="1" spcCol="1270" anchor="ctr" anchorCtr="0">
          <a:noAutofit/>
        </a:bodyPr>
        <a:lstStyle/>
        <a:p>
          <a:pPr marL="0" lvl="0" indent="0" algn="l" defTabSz="622300">
            <a:lnSpc>
              <a:spcPct val="100000"/>
            </a:lnSpc>
            <a:spcBef>
              <a:spcPct val="0"/>
            </a:spcBef>
            <a:spcAft>
              <a:spcPct val="35000"/>
            </a:spcAft>
            <a:buNone/>
          </a:pPr>
          <a:r>
            <a:rPr lang="en-US" sz="1400" kern="1200" dirty="0"/>
            <a:t>Islamic geometric patterns, elaborate ornamentation, and architectural forms were combined with Christian structural principles by </a:t>
          </a:r>
          <a:r>
            <a:rPr lang="en-US" sz="1400" kern="1200" dirty="0" err="1"/>
            <a:t>Mudéjar</a:t>
          </a:r>
          <a:r>
            <a:rPr lang="en-US" sz="1400" kern="1200" dirty="0"/>
            <a:t> artisans and architects.</a:t>
          </a:r>
        </a:p>
      </dsp:txBody>
      <dsp:txXfrm>
        <a:off x="1035841" y="1769"/>
        <a:ext cx="4613678" cy="896832"/>
      </dsp:txXfrm>
    </dsp:sp>
    <dsp:sp modelId="{A989389A-8E0A-4022-8929-87A4F452949F}">
      <dsp:nvSpPr>
        <dsp:cNvPr id="0" name=""/>
        <dsp:cNvSpPr/>
      </dsp:nvSpPr>
      <dsp:spPr>
        <a:xfrm>
          <a:off x="0" y="1122810"/>
          <a:ext cx="5649520" cy="896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DC7440-1A8D-4327-A2F6-DD80EE3374D9}">
      <dsp:nvSpPr>
        <dsp:cNvPr id="0" name=""/>
        <dsp:cNvSpPr/>
      </dsp:nvSpPr>
      <dsp:spPr>
        <a:xfrm>
          <a:off x="271291" y="1324597"/>
          <a:ext cx="493257" cy="4932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29255B-4A3E-41F6-B7AA-5A53742BADE3}">
      <dsp:nvSpPr>
        <dsp:cNvPr id="0" name=""/>
        <dsp:cNvSpPr/>
      </dsp:nvSpPr>
      <dsp:spPr>
        <a:xfrm>
          <a:off x="1035841" y="1122810"/>
          <a:ext cx="4613678" cy="896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4915" tIns="94915" rIns="94915" bIns="94915" numCol="1" spcCol="1270" anchor="ctr" anchorCtr="0">
          <a:noAutofit/>
        </a:bodyPr>
        <a:lstStyle/>
        <a:p>
          <a:pPr marL="0" lvl="0" indent="0" algn="l" defTabSz="622300">
            <a:lnSpc>
              <a:spcPct val="100000"/>
            </a:lnSpc>
            <a:spcBef>
              <a:spcPct val="0"/>
            </a:spcBef>
            <a:spcAft>
              <a:spcPct val="35000"/>
            </a:spcAft>
            <a:buNone/>
          </a:pPr>
          <a:r>
            <a:rPr lang="en-US" sz="1400" kern="1200" dirty="0"/>
            <a:t>In </a:t>
          </a:r>
          <a:r>
            <a:rPr lang="en-US" sz="1400" kern="1200" dirty="0" err="1"/>
            <a:t>Mudéjar</a:t>
          </a:r>
          <a:r>
            <a:rPr lang="en-US" sz="1400" kern="1200" dirty="0"/>
            <a:t> architecture, colorful ceramic tilework and stucco ornamentation are common.</a:t>
          </a:r>
        </a:p>
      </dsp:txBody>
      <dsp:txXfrm>
        <a:off x="1035841" y="1122810"/>
        <a:ext cx="4613678" cy="896832"/>
      </dsp:txXfrm>
    </dsp:sp>
    <dsp:sp modelId="{C6092AAC-8B10-444A-9F54-1346FC82EE12}">
      <dsp:nvSpPr>
        <dsp:cNvPr id="0" name=""/>
        <dsp:cNvSpPr/>
      </dsp:nvSpPr>
      <dsp:spPr>
        <a:xfrm>
          <a:off x="0" y="2243850"/>
          <a:ext cx="5649520" cy="896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638D0BB-EEEA-4378-9576-0D5107ADF026}">
      <dsp:nvSpPr>
        <dsp:cNvPr id="0" name=""/>
        <dsp:cNvSpPr/>
      </dsp:nvSpPr>
      <dsp:spPr>
        <a:xfrm>
          <a:off x="271291" y="2445637"/>
          <a:ext cx="493257" cy="4932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90C77D8-4232-4214-B199-F8CE02692898}">
      <dsp:nvSpPr>
        <dsp:cNvPr id="0" name=""/>
        <dsp:cNvSpPr/>
      </dsp:nvSpPr>
      <dsp:spPr>
        <a:xfrm>
          <a:off x="1035841" y="2243850"/>
          <a:ext cx="4613678" cy="896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4915" tIns="94915" rIns="94915" bIns="94915" numCol="1" spcCol="1270" anchor="ctr" anchorCtr="0">
          <a:noAutofit/>
        </a:bodyPr>
        <a:lstStyle/>
        <a:p>
          <a:pPr marL="0" lvl="0" indent="0" algn="l" defTabSz="622300">
            <a:lnSpc>
              <a:spcPct val="100000"/>
            </a:lnSpc>
            <a:spcBef>
              <a:spcPct val="0"/>
            </a:spcBef>
            <a:spcAft>
              <a:spcPct val="35000"/>
            </a:spcAft>
            <a:buNone/>
          </a:pPr>
          <a:r>
            <a:rPr lang="en-US" sz="1400" kern="1200" dirty="0" err="1"/>
            <a:t>Mudéjar</a:t>
          </a:r>
          <a:r>
            <a:rPr lang="en-US" sz="1400" kern="1200" dirty="0"/>
            <a:t> tiles vivid hues and intricate designs were reminiscent of those in Al-Andalus architecture.</a:t>
          </a:r>
        </a:p>
      </dsp:txBody>
      <dsp:txXfrm>
        <a:off x="1035841" y="2243850"/>
        <a:ext cx="4613678" cy="896832"/>
      </dsp:txXfrm>
    </dsp:sp>
    <dsp:sp modelId="{E8FC48EF-8928-4A75-9E09-61B6A29E8A0A}">
      <dsp:nvSpPr>
        <dsp:cNvPr id="0" name=""/>
        <dsp:cNvSpPr/>
      </dsp:nvSpPr>
      <dsp:spPr>
        <a:xfrm>
          <a:off x="0" y="3364891"/>
          <a:ext cx="5649520" cy="89683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D86150-E2FB-4006-A431-523AE11E2765}">
      <dsp:nvSpPr>
        <dsp:cNvPr id="0" name=""/>
        <dsp:cNvSpPr/>
      </dsp:nvSpPr>
      <dsp:spPr>
        <a:xfrm>
          <a:off x="271291" y="3566678"/>
          <a:ext cx="493257" cy="49325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9633C0-D8F9-4E80-8A05-CF496D099F88}">
      <dsp:nvSpPr>
        <dsp:cNvPr id="0" name=""/>
        <dsp:cNvSpPr/>
      </dsp:nvSpPr>
      <dsp:spPr>
        <a:xfrm>
          <a:off x="1035841" y="3364891"/>
          <a:ext cx="4613678" cy="89683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4915" tIns="94915" rIns="94915" bIns="94915" numCol="1" spcCol="1270" anchor="ctr" anchorCtr="0">
          <a:noAutofit/>
        </a:bodyPr>
        <a:lstStyle/>
        <a:p>
          <a:pPr marL="0" lvl="0" indent="0" algn="l" defTabSz="622300">
            <a:lnSpc>
              <a:spcPct val="100000"/>
            </a:lnSpc>
            <a:spcBef>
              <a:spcPct val="0"/>
            </a:spcBef>
            <a:spcAft>
              <a:spcPct val="35000"/>
            </a:spcAft>
            <a:buNone/>
          </a:pPr>
          <a:r>
            <a:rPr lang="en-US" sz="1400" kern="1200" dirty="0"/>
            <a:t>Moroccan artisans and craftspeople were known for their extraordinary talent in a variety of artistic mediums, such as intricate calligraphy, woodcarving, and tilework.</a:t>
          </a:r>
        </a:p>
      </dsp:txBody>
      <dsp:txXfrm>
        <a:off x="1035841" y="3364891"/>
        <a:ext cx="4613678" cy="89683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8690A6-4AC9-4682-9CFE-6E0F84FB527A}">
      <dsp:nvSpPr>
        <dsp:cNvPr id="0" name=""/>
        <dsp:cNvSpPr/>
      </dsp:nvSpPr>
      <dsp:spPr>
        <a:xfrm>
          <a:off x="1789405" y="419176"/>
          <a:ext cx="957249" cy="95724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C2DB4D9-2EAB-4FC1-9AC4-50390084BCE8}">
      <dsp:nvSpPr>
        <dsp:cNvPr id="0" name=""/>
        <dsp:cNvSpPr/>
      </dsp:nvSpPr>
      <dsp:spPr>
        <a:xfrm>
          <a:off x="1204419" y="1698562"/>
          <a:ext cx="212722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dirty="0">
              <a:latin typeface="Calibri Light" panose="020F0302020204030204"/>
            </a:rPr>
            <a:t>ARCHITECTURAL INFLUENCE</a:t>
          </a:r>
          <a:r>
            <a:rPr lang="en-US" sz="1100" kern="1200" dirty="0"/>
            <a:t>:</a:t>
          </a:r>
          <a:r>
            <a:rPr lang="en-US" sz="1100" kern="1200" dirty="0">
              <a:latin typeface="Calibri Light" panose="020F0302020204030204"/>
            </a:rPr>
            <a:t> </a:t>
          </a:r>
          <a:endParaRPr lang="en-US" sz="1100" kern="1200" dirty="0"/>
        </a:p>
      </dsp:txBody>
      <dsp:txXfrm>
        <a:off x="1204419" y="1698562"/>
        <a:ext cx="2127221" cy="720000"/>
      </dsp:txXfrm>
    </dsp:sp>
    <dsp:sp modelId="{3C052551-1F0F-4A55-AD4B-9A828CEDD15F}">
      <dsp:nvSpPr>
        <dsp:cNvPr id="0" name=""/>
        <dsp:cNvSpPr/>
      </dsp:nvSpPr>
      <dsp:spPr>
        <a:xfrm>
          <a:off x="4288891" y="419176"/>
          <a:ext cx="957249" cy="95724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588B99-F986-4051-85F1-967D19939A01}">
      <dsp:nvSpPr>
        <dsp:cNvPr id="0" name=""/>
        <dsp:cNvSpPr/>
      </dsp:nvSpPr>
      <dsp:spPr>
        <a:xfrm>
          <a:off x="3703905" y="1698562"/>
          <a:ext cx="212722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dirty="0"/>
            <a:t>Decorative tilework, horseshoe arches, intricate geometric patterns, and the use of brick and stucco are all features of Mudéjar architecture.</a:t>
          </a:r>
        </a:p>
      </dsp:txBody>
      <dsp:txXfrm>
        <a:off x="3703905" y="1698562"/>
        <a:ext cx="2127221" cy="720000"/>
      </dsp:txXfrm>
    </dsp:sp>
    <dsp:sp modelId="{587A82C8-99A8-405C-921F-7E637689F144}">
      <dsp:nvSpPr>
        <dsp:cNvPr id="0" name=""/>
        <dsp:cNvSpPr/>
      </dsp:nvSpPr>
      <dsp:spPr>
        <a:xfrm>
          <a:off x="1789405" y="2950367"/>
          <a:ext cx="957249" cy="95724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EE22D12-02FB-42DA-BDDC-A2AC9D6640DA}">
      <dsp:nvSpPr>
        <dsp:cNvPr id="0" name=""/>
        <dsp:cNvSpPr/>
      </dsp:nvSpPr>
      <dsp:spPr>
        <a:xfrm>
          <a:off x="1204419" y="4229753"/>
          <a:ext cx="212722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dirty="0">
              <a:latin typeface="Calibri Light" panose="020F0302020204030204"/>
            </a:rPr>
            <a:t>ARTISTIC EXPRESSION</a:t>
          </a:r>
          <a:r>
            <a:rPr lang="en-US" sz="1100" kern="1200" dirty="0"/>
            <a:t>:</a:t>
          </a:r>
          <a:r>
            <a:rPr lang="en-US" sz="1100" kern="1200" dirty="0">
              <a:latin typeface="Calibri Light" panose="020F0302020204030204"/>
            </a:rPr>
            <a:t> </a:t>
          </a:r>
          <a:endParaRPr lang="en-US" sz="1100" kern="1200" dirty="0"/>
        </a:p>
      </dsp:txBody>
      <dsp:txXfrm>
        <a:off x="1204419" y="4229753"/>
        <a:ext cx="2127221" cy="720000"/>
      </dsp:txXfrm>
    </dsp:sp>
    <dsp:sp modelId="{6CE4D16F-1E7C-49AB-AAC7-2C350207AC00}">
      <dsp:nvSpPr>
        <dsp:cNvPr id="0" name=""/>
        <dsp:cNvSpPr/>
      </dsp:nvSpPr>
      <dsp:spPr>
        <a:xfrm>
          <a:off x="4288891" y="2950367"/>
          <a:ext cx="957249" cy="95724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98F25F9-A16E-4CF7-BA84-02BD4080AFDE}">
      <dsp:nvSpPr>
        <dsp:cNvPr id="0" name=""/>
        <dsp:cNvSpPr/>
      </dsp:nvSpPr>
      <dsp:spPr>
        <a:xfrm>
          <a:off x="3703905" y="4229753"/>
          <a:ext cx="2127221"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kern="1200" dirty="0"/>
            <a:t>Mudéjar art included metalwork, ceramics, woodworking, and other artistic disciplines in addition to architecture.</a:t>
          </a:r>
        </a:p>
      </dsp:txBody>
      <dsp:txXfrm>
        <a:off x="3703905" y="4229753"/>
        <a:ext cx="2127221"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BB6D42-0020-4149-862E-15AC9BAD5D01}">
      <dsp:nvSpPr>
        <dsp:cNvPr id="0" name=""/>
        <dsp:cNvSpPr/>
      </dsp:nvSpPr>
      <dsp:spPr>
        <a:xfrm>
          <a:off x="0" y="1984"/>
          <a:ext cx="6852122" cy="10055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38D4345-A5F7-42E0-9865-15063E57A06C}">
      <dsp:nvSpPr>
        <dsp:cNvPr id="0" name=""/>
        <dsp:cNvSpPr/>
      </dsp:nvSpPr>
      <dsp:spPr>
        <a:xfrm>
          <a:off x="304182" y="228235"/>
          <a:ext cx="553059" cy="55305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1EC432F-3D7E-440E-AE3F-35543A75F196}">
      <dsp:nvSpPr>
        <dsp:cNvPr id="0" name=""/>
        <dsp:cNvSpPr/>
      </dsp:nvSpPr>
      <dsp:spPr>
        <a:xfrm>
          <a:off x="1161424" y="1984"/>
          <a:ext cx="5690697" cy="1005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422" tIns="106422" rIns="106422" bIns="106422" numCol="1" spcCol="1270" anchor="ctr" anchorCtr="0">
          <a:noAutofit/>
        </a:bodyPr>
        <a:lstStyle/>
        <a:p>
          <a:pPr marL="0" lvl="0" indent="0" algn="l" defTabSz="622300" rtl="0">
            <a:lnSpc>
              <a:spcPct val="90000"/>
            </a:lnSpc>
            <a:spcBef>
              <a:spcPct val="0"/>
            </a:spcBef>
            <a:spcAft>
              <a:spcPct val="35000"/>
            </a:spcAft>
            <a:buNone/>
          </a:pPr>
          <a:r>
            <a:rPr lang="en-US" sz="1400" u="none" kern="1200" dirty="0">
              <a:latin typeface="Times New Roman"/>
              <a:cs typeface="Times New Roman"/>
            </a:rPr>
            <a:t>CULTURAL IDENTITY &amp; HYBRIDITY:</a:t>
          </a:r>
          <a:r>
            <a:rPr lang="en-US" sz="1400" kern="1200" dirty="0">
              <a:latin typeface="Times New Roman"/>
              <a:cs typeface="Times New Roman"/>
            </a:rPr>
            <a:t> </a:t>
          </a:r>
          <a:r>
            <a:rPr lang="en-US" sz="1400" kern="1200" dirty="0">
              <a:latin typeface="Calibri Light" panose="020F0302020204030204"/>
            </a:rPr>
            <a:t> </a:t>
          </a:r>
          <a:endParaRPr lang="en-US" sz="1400" kern="1200" dirty="0">
            <a:latin typeface="Calibri Light"/>
            <a:cs typeface="Calibri Light"/>
          </a:endParaRPr>
        </a:p>
      </dsp:txBody>
      <dsp:txXfrm>
        <a:off x="1161424" y="1984"/>
        <a:ext cx="5690697" cy="1005562"/>
      </dsp:txXfrm>
    </dsp:sp>
    <dsp:sp modelId="{CE019250-088A-4233-9C05-6B8DF3C8733A}">
      <dsp:nvSpPr>
        <dsp:cNvPr id="0" name=""/>
        <dsp:cNvSpPr/>
      </dsp:nvSpPr>
      <dsp:spPr>
        <a:xfrm>
          <a:off x="0" y="1258936"/>
          <a:ext cx="6852122" cy="10055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FD372B-2599-433C-8226-7FB76FB6EC36}">
      <dsp:nvSpPr>
        <dsp:cNvPr id="0" name=""/>
        <dsp:cNvSpPr/>
      </dsp:nvSpPr>
      <dsp:spPr>
        <a:xfrm>
          <a:off x="304182" y="1485188"/>
          <a:ext cx="553059" cy="553059"/>
        </a:xfrm>
        <a:prstGeom prst="rect">
          <a:avLst/>
        </a:prstGeom>
        <a:solidFill>
          <a:schemeClr val="accent6">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FDB60A7-5C08-4DB2-B92A-6A3ABB8292B5}">
      <dsp:nvSpPr>
        <dsp:cNvPr id="0" name=""/>
        <dsp:cNvSpPr/>
      </dsp:nvSpPr>
      <dsp:spPr>
        <a:xfrm>
          <a:off x="1161424" y="1258936"/>
          <a:ext cx="5690697" cy="1005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422" tIns="106422" rIns="106422" bIns="106422" numCol="1" spcCol="1270" anchor="ctr" anchorCtr="0">
          <a:noAutofit/>
        </a:bodyPr>
        <a:lstStyle/>
        <a:p>
          <a:pPr marL="0" lvl="0" indent="0" algn="l" defTabSz="622300">
            <a:lnSpc>
              <a:spcPct val="90000"/>
            </a:lnSpc>
            <a:spcBef>
              <a:spcPct val="0"/>
            </a:spcBef>
            <a:spcAft>
              <a:spcPct val="35000"/>
            </a:spcAft>
            <a:buNone/>
          </a:pPr>
          <a:r>
            <a:rPr lang="en-US" sz="1400" kern="1200" dirty="0">
              <a:latin typeface="Times New Roman"/>
              <a:cs typeface="Times New Roman"/>
            </a:rPr>
            <a:t>The fusion of elements from various traditions in the </a:t>
          </a:r>
          <a:r>
            <a:rPr lang="en-US" sz="1400" kern="1200" dirty="0" err="1">
              <a:latin typeface="Times New Roman"/>
              <a:cs typeface="Times New Roman"/>
            </a:rPr>
            <a:t>Mudéjar</a:t>
          </a:r>
          <a:r>
            <a:rPr lang="en-US" sz="1400" kern="1200" dirty="0">
              <a:latin typeface="Times New Roman"/>
              <a:cs typeface="Times New Roman"/>
            </a:rPr>
            <a:t> style is a singular example of cultural hybridity. It served as a visual illustration of the complex interactions between various religious and cultural communities by reflecting their coexistence. </a:t>
          </a:r>
          <a:endParaRPr lang="en-US" sz="1400" kern="1200" dirty="0"/>
        </a:p>
      </dsp:txBody>
      <dsp:txXfrm>
        <a:off x="1161424" y="1258936"/>
        <a:ext cx="5690697" cy="1005562"/>
      </dsp:txXfrm>
    </dsp:sp>
    <dsp:sp modelId="{AA917F1D-014F-4A12-AD77-73E6EBE080FD}">
      <dsp:nvSpPr>
        <dsp:cNvPr id="0" name=""/>
        <dsp:cNvSpPr/>
      </dsp:nvSpPr>
      <dsp:spPr>
        <a:xfrm>
          <a:off x="0" y="2515889"/>
          <a:ext cx="6852122" cy="10055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787853-DF41-438A-BB56-3FEFDE214C89}">
      <dsp:nvSpPr>
        <dsp:cNvPr id="0" name=""/>
        <dsp:cNvSpPr/>
      </dsp:nvSpPr>
      <dsp:spPr>
        <a:xfrm>
          <a:off x="304182" y="2742141"/>
          <a:ext cx="553059" cy="55305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E903642-4594-45D0-BF9C-01A7B73ABC02}">
      <dsp:nvSpPr>
        <dsp:cNvPr id="0" name=""/>
        <dsp:cNvSpPr/>
      </dsp:nvSpPr>
      <dsp:spPr>
        <a:xfrm>
          <a:off x="1161424" y="2515889"/>
          <a:ext cx="5690697" cy="1005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422" tIns="106422" rIns="106422" bIns="106422" numCol="1" spcCol="1270" anchor="ctr" anchorCtr="0">
          <a:noAutofit/>
        </a:bodyPr>
        <a:lstStyle/>
        <a:p>
          <a:pPr marL="0" lvl="0" indent="0" algn="l" defTabSz="622300" rtl="0">
            <a:lnSpc>
              <a:spcPct val="90000"/>
            </a:lnSpc>
            <a:spcBef>
              <a:spcPct val="0"/>
            </a:spcBef>
            <a:spcAft>
              <a:spcPct val="35000"/>
            </a:spcAft>
            <a:buNone/>
          </a:pPr>
          <a:r>
            <a:rPr lang="en-US" sz="1400" u="none" kern="1200" dirty="0">
              <a:latin typeface="Times New Roman"/>
              <a:cs typeface="Times New Roman"/>
            </a:rPr>
            <a:t>CROSSING BOUNDARIES</a:t>
          </a:r>
          <a:r>
            <a:rPr lang="en-US" sz="1400" u="sng" kern="1200" dirty="0">
              <a:latin typeface="Times New Roman"/>
              <a:cs typeface="Times New Roman"/>
            </a:rPr>
            <a:t>:</a:t>
          </a:r>
          <a:endParaRPr lang="en-US" sz="1400" kern="1200" dirty="0"/>
        </a:p>
      </dsp:txBody>
      <dsp:txXfrm>
        <a:off x="1161424" y="2515889"/>
        <a:ext cx="5690697" cy="1005562"/>
      </dsp:txXfrm>
    </dsp:sp>
    <dsp:sp modelId="{A511EAD9-F123-4281-A4BE-BE00D6442FB2}">
      <dsp:nvSpPr>
        <dsp:cNvPr id="0" name=""/>
        <dsp:cNvSpPr/>
      </dsp:nvSpPr>
      <dsp:spPr>
        <a:xfrm>
          <a:off x="0" y="3772842"/>
          <a:ext cx="6852122" cy="1005562"/>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3D173F-449B-4A79-B750-D14E0BA4869A}">
      <dsp:nvSpPr>
        <dsp:cNvPr id="0" name=""/>
        <dsp:cNvSpPr/>
      </dsp:nvSpPr>
      <dsp:spPr>
        <a:xfrm>
          <a:off x="304182" y="3999094"/>
          <a:ext cx="553059" cy="55305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30CA8D6-3DF3-4E05-A679-7BD6B1DBDB09}">
      <dsp:nvSpPr>
        <dsp:cNvPr id="0" name=""/>
        <dsp:cNvSpPr/>
      </dsp:nvSpPr>
      <dsp:spPr>
        <a:xfrm>
          <a:off x="1161424" y="3772842"/>
          <a:ext cx="5690697" cy="10055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422" tIns="106422" rIns="106422" bIns="106422" numCol="1" spcCol="1270" anchor="ctr" anchorCtr="0">
          <a:noAutofit/>
        </a:bodyPr>
        <a:lstStyle/>
        <a:p>
          <a:pPr marL="0" lvl="0" indent="0" algn="l" defTabSz="622300" rtl="0">
            <a:lnSpc>
              <a:spcPct val="90000"/>
            </a:lnSpc>
            <a:spcBef>
              <a:spcPct val="0"/>
            </a:spcBef>
            <a:spcAft>
              <a:spcPct val="35000"/>
            </a:spcAft>
            <a:buNone/>
          </a:pPr>
          <a:r>
            <a:rPr lang="en-US" sz="1400" kern="1200" dirty="0">
              <a:latin typeface="Times New Roman"/>
              <a:cs typeface="Times New Roman"/>
            </a:rPr>
            <a:t>Despite changes in political boundaries and power structures, the </a:t>
          </a:r>
          <a:r>
            <a:rPr lang="en-US" sz="1400" kern="1200" dirty="0" err="1">
              <a:latin typeface="Times New Roman"/>
              <a:cs typeface="Times New Roman"/>
            </a:rPr>
            <a:t>Mudéjar</a:t>
          </a:r>
          <a:r>
            <a:rPr lang="en-US" sz="1400" kern="1200" dirty="0">
              <a:latin typeface="Times New Roman"/>
              <a:cs typeface="Times New Roman"/>
            </a:rPr>
            <a:t> style endured. As societal norms and architectural styles changed over time, it continued to change. This persistence shows how historical interactions continue to influence artistic expression today.</a:t>
          </a:r>
          <a:endParaRPr lang="en-US" sz="1400" kern="1200" dirty="0"/>
        </a:p>
      </dsp:txBody>
      <dsp:txXfrm>
        <a:off x="1161424" y="3772842"/>
        <a:ext cx="5690697" cy="10055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8A51E0-022B-45EB-9744-CDAB1DED6798}">
      <dsp:nvSpPr>
        <dsp:cNvPr id="0" name=""/>
        <dsp:cNvSpPr/>
      </dsp:nvSpPr>
      <dsp:spPr>
        <a:xfrm>
          <a:off x="2040228" y="467711"/>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822C0B6-47B8-464D-96CF-DEBE92267CA1}">
      <dsp:nvSpPr>
        <dsp:cNvPr id="0" name=""/>
        <dsp:cNvSpPr/>
      </dsp:nvSpPr>
      <dsp:spPr>
        <a:xfrm>
          <a:off x="2508228" y="935711"/>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70CDF4D-8A8A-4C98-9E3E-AB2D8EF15862}">
      <dsp:nvSpPr>
        <dsp:cNvPr id="0" name=""/>
        <dsp:cNvSpPr/>
      </dsp:nvSpPr>
      <dsp:spPr>
        <a:xfrm>
          <a:off x="1338228" y="334771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https://www.jstor.org/action/doBasicSearch?</a:t>
          </a:r>
        </a:p>
      </dsp:txBody>
      <dsp:txXfrm>
        <a:off x="1338228" y="3347712"/>
        <a:ext cx="3600000" cy="720000"/>
      </dsp:txXfrm>
    </dsp:sp>
    <dsp:sp modelId="{40C0443F-969E-448C-813D-3884BDAFF7D4}">
      <dsp:nvSpPr>
        <dsp:cNvPr id="0" name=""/>
        <dsp:cNvSpPr/>
      </dsp:nvSpPr>
      <dsp:spPr>
        <a:xfrm>
          <a:off x="6270228" y="467711"/>
          <a:ext cx="2196000" cy="2196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3F1F00-465B-47AF-8FD8-2D7FE438B3F0}">
      <dsp:nvSpPr>
        <dsp:cNvPr id="0" name=""/>
        <dsp:cNvSpPr/>
      </dsp:nvSpPr>
      <dsp:spPr>
        <a:xfrm>
          <a:off x="6738228" y="935711"/>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AFF089-D96F-45F8-A53E-9A4EF69ACA35}">
      <dsp:nvSpPr>
        <dsp:cNvPr id="0" name=""/>
        <dsp:cNvSpPr/>
      </dsp:nvSpPr>
      <dsp:spPr>
        <a:xfrm>
          <a:off x="5568228" y="334771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Query=mudejar+art+and+architecture https://www.britannica.com/topic/Islamic-arts/Western-Islamic-art-Moorish</a:t>
          </a:r>
        </a:p>
      </dsp:txBody>
      <dsp:txXfrm>
        <a:off x="5568228" y="3347712"/>
        <a:ext cx="3600000" cy="720000"/>
      </dsp:txXfrm>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3E53B3-CABB-4352-9DCD-E84A776FF0DA}" type="datetimeFigureOut">
              <a:rPr lang="en-IN" smtClean="0"/>
              <a:t>07-08-2023</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6E7C115-59D6-436F-BD39-B0E8B3DE2440}" type="slidenum">
              <a:rPr lang="en-IN" smtClean="0"/>
              <a:t>‹#›</a:t>
            </a:fld>
            <a:endParaRPr lang="en-IN"/>
          </a:p>
        </p:txBody>
      </p:sp>
    </p:spTree>
    <p:extLst>
      <p:ext uri="{BB962C8B-B14F-4D97-AF65-F5344CB8AC3E}">
        <p14:creationId xmlns:p14="http://schemas.microsoft.com/office/powerpoint/2010/main" val="18010989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dirty="0"/>
              <a:t>Hello Professor. A very good day to you. Here is my presentation on Mudejar Art and Architecture</a:t>
            </a:r>
          </a:p>
        </p:txBody>
      </p:sp>
      <p:sp>
        <p:nvSpPr>
          <p:cNvPr id="4" name="Slide Number Placeholder 3"/>
          <p:cNvSpPr>
            <a:spLocks noGrp="1"/>
          </p:cNvSpPr>
          <p:nvPr>
            <p:ph type="sldNum" sz="quarter" idx="5"/>
          </p:nvPr>
        </p:nvSpPr>
        <p:spPr/>
        <p:txBody>
          <a:bodyPr/>
          <a:lstStyle/>
          <a:p>
            <a:fld id="{26E7C115-59D6-436F-BD39-B0E8B3DE2440}" type="slidenum">
              <a:rPr lang="en-IN" smtClean="0"/>
              <a:t>1</a:t>
            </a:fld>
            <a:endParaRPr lang="en-IN"/>
          </a:p>
        </p:txBody>
      </p:sp>
    </p:spTree>
    <p:extLst>
      <p:ext uri="{BB962C8B-B14F-4D97-AF65-F5344CB8AC3E}">
        <p14:creationId xmlns:p14="http://schemas.microsoft.com/office/powerpoint/2010/main" val="12391789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dirty="0"/>
              <a:t>In unique, there was a complex interplay between Christianity and Islam during the medieval era in the Iberian Peninsula</a:t>
            </a:r>
            <a:r>
              <a:rPr lang="en-US" dirty="0">
                <a:latin typeface="Calibri Light" panose="020F0302020204030204"/>
              </a:rPr>
              <a:t>.</a:t>
            </a:r>
            <a:endParaRPr lang="en-US" dirty="0"/>
          </a:p>
          <a:p>
            <a:pPr lvl="0" rtl="0"/>
            <a:r>
              <a:rPr lang="en-US" dirty="0"/>
              <a:t>The </a:t>
            </a:r>
            <a:r>
              <a:rPr lang="en-US" dirty="0" err="1"/>
              <a:t>Mudéjar</a:t>
            </a:r>
            <a:r>
              <a:rPr lang="en-US" dirty="0"/>
              <a:t> style was one of the most fascinating cultural phenomena to emerge at this time</a:t>
            </a:r>
            <a:r>
              <a:rPr lang="en-US" dirty="0">
                <a:latin typeface="Calibri Light" panose="020F0302020204030204"/>
              </a:rPr>
              <a:t>.</a:t>
            </a:r>
          </a:p>
          <a:p>
            <a:pPr lvl="0"/>
            <a:r>
              <a:rPr lang="en-US" dirty="0"/>
              <a:t>The term ‘</a:t>
            </a:r>
            <a:r>
              <a:rPr lang="en-US" dirty="0" err="1"/>
              <a:t>Mudéjar</a:t>
            </a:r>
            <a:r>
              <a:rPr lang="en-US" dirty="0"/>
              <a:t>’, which means "those permitted to remain" in Arabic, refers to the Muslim population that remained in areas under Christian rule after the Reconquista</a:t>
            </a:r>
            <a:r>
              <a:rPr lang="en-US" dirty="0">
                <a:latin typeface="Calibri Light" panose="020F0302020204030204"/>
              </a:rPr>
              <a:t>.</a:t>
            </a:r>
            <a:endParaRPr lang="en-US" dirty="0"/>
          </a:p>
          <a:p>
            <a:pPr lvl="0"/>
            <a:r>
              <a:rPr lang="en-US" dirty="0"/>
              <a:t>This distinctive cultural and artistic movement produced stunning architectural and artistic works that still enthrall and inspire people today because of the captivating fusion of Islamic and Christian influences</a:t>
            </a:r>
            <a:r>
              <a:rPr lang="en-US" dirty="0">
                <a:latin typeface="Calibri Light" panose="020F0302020204030204"/>
              </a:rPr>
              <a:t>.</a:t>
            </a:r>
            <a:endParaRPr lang="en-US" dirty="0"/>
          </a:p>
          <a:p>
            <a:endParaRPr lang="en-IN" dirty="0"/>
          </a:p>
        </p:txBody>
      </p:sp>
      <p:sp>
        <p:nvSpPr>
          <p:cNvPr id="4" name="Slide Number Placeholder 3"/>
          <p:cNvSpPr>
            <a:spLocks noGrp="1"/>
          </p:cNvSpPr>
          <p:nvPr>
            <p:ph type="sldNum" sz="quarter" idx="5"/>
          </p:nvPr>
        </p:nvSpPr>
        <p:spPr/>
        <p:txBody>
          <a:bodyPr/>
          <a:lstStyle/>
          <a:p>
            <a:fld id="{26E7C115-59D6-436F-BD39-B0E8B3DE2440}" type="slidenum">
              <a:rPr lang="en-IN" smtClean="0"/>
              <a:t>2</a:t>
            </a:fld>
            <a:endParaRPr lang="en-IN"/>
          </a:p>
        </p:txBody>
      </p:sp>
    </p:spTree>
    <p:extLst>
      <p:ext uri="{BB962C8B-B14F-4D97-AF65-F5344CB8AC3E}">
        <p14:creationId xmlns:p14="http://schemas.microsoft.com/office/powerpoint/2010/main" val="20182568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nSpc>
                <a:spcPct val="100000"/>
              </a:lnSpc>
            </a:pPr>
            <a:r>
              <a:rPr lang="en-US" dirty="0"/>
              <a:t>Islamic geometric patterns, elaborate ornamentation, and architectural forms were combined with Christian structural principles by </a:t>
            </a:r>
            <a:r>
              <a:rPr lang="en-US" dirty="0" err="1"/>
              <a:t>Mudéjar</a:t>
            </a:r>
            <a:r>
              <a:rPr lang="en-US" dirty="0"/>
              <a:t> artisans and architects.</a:t>
            </a:r>
          </a:p>
          <a:p>
            <a:pPr lvl="0">
              <a:lnSpc>
                <a:spcPct val="100000"/>
              </a:lnSpc>
            </a:pPr>
            <a:r>
              <a:rPr lang="en-US" dirty="0"/>
              <a:t>In </a:t>
            </a:r>
            <a:r>
              <a:rPr lang="en-US" dirty="0" err="1"/>
              <a:t>Mudéjar</a:t>
            </a:r>
            <a:r>
              <a:rPr lang="en-US" dirty="0"/>
              <a:t> architecture, colorful ceramic tilework and stucco ornamentation are common.</a:t>
            </a:r>
          </a:p>
          <a:p>
            <a:pPr lvl="0">
              <a:lnSpc>
                <a:spcPct val="100000"/>
              </a:lnSpc>
            </a:pPr>
            <a:r>
              <a:rPr lang="en-US" dirty="0" err="1"/>
              <a:t>Mudéjar</a:t>
            </a:r>
            <a:r>
              <a:rPr lang="en-US" dirty="0"/>
              <a:t> tiles vivid hues and intricate designs were reminiscent of those in Al-Andalus architecture.</a:t>
            </a:r>
          </a:p>
          <a:p>
            <a:pPr lvl="0">
              <a:lnSpc>
                <a:spcPct val="100000"/>
              </a:lnSpc>
            </a:pPr>
            <a:r>
              <a:rPr lang="en-US" dirty="0"/>
              <a:t>Moroccan artisans and craftspeople were known for their extraordinary talent in a variety of artistic mediums, such as intricate calligraphy, woodcarving, and tilework.</a:t>
            </a:r>
          </a:p>
          <a:p>
            <a:endParaRPr lang="en-IN" dirty="0"/>
          </a:p>
        </p:txBody>
      </p:sp>
      <p:sp>
        <p:nvSpPr>
          <p:cNvPr id="4" name="Slide Number Placeholder 3"/>
          <p:cNvSpPr>
            <a:spLocks noGrp="1"/>
          </p:cNvSpPr>
          <p:nvPr>
            <p:ph type="sldNum" sz="quarter" idx="5"/>
          </p:nvPr>
        </p:nvSpPr>
        <p:spPr/>
        <p:txBody>
          <a:bodyPr/>
          <a:lstStyle/>
          <a:p>
            <a:fld id="{26E7C115-59D6-436F-BD39-B0E8B3DE2440}" type="slidenum">
              <a:rPr lang="en-IN" smtClean="0"/>
              <a:t>3</a:t>
            </a:fld>
            <a:endParaRPr lang="en-IN"/>
          </a:p>
        </p:txBody>
      </p:sp>
    </p:spTree>
    <p:extLst>
      <p:ext uri="{BB962C8B-B14F-4D97-AF65-F5344CB8AC3E}">
        <p14:creationId xmlns:p14="http://schemas.microsoft.com/office/powerpoint/2010/main" val="41544151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lnSpc>
                <a:spcPct val="100000"/>
              </a:lnSpc>
            </a:pPr>
            <a:r>
              <a:rPr lang="en-US" dirty="0">
                <a:latin typeface="Calibri Light" panose="020F0302020204030204"/>
              </a:rPr>
              <a:t>ARCHITECTURAL INFLUENCE</a:t>
            </a:r>
            <a:r>
              <a:rPr lang="en-US" dirty="0"/>
              <a:t>:</a:t>
            </a:r>
            <a:r>
              <a:rPr lang="en-US" dirty="0">
                <a:latin typeface="Calibri Light" panose="020F0302020204030204"/>
              </a:rPr>
              <a:t> </a:t>
            </a:r>
            <a:endParaRPr lang="en-US" dirty="0"/>
          </a:p>
          <a:p>
            <a:pPr lvl="0">
              <a:lnSpc>
                <a:spcPct val="100000"/>
              </a:lnSpc>
            </a:pPr>
            <a:r>
              <a:rPr lang="en-US" dirty="0"/>
              <a:t>Decorative tilework, horseshoe arches, intricate geometric patterns, and the use of brick and stucco are all features of </a:t>
            </a:r>
            <a:r>
              <a:rPr lang="en-US" dirty="0" err="1"/>
              <a:t>Mudéjar</a:t>
            </a:r>
            <a:r>
              <a:rPr lang="en-US" dirty="0"/>
              <a:t> architecture.</a:t>
            </a:r>
          </a:p>
          <a:p>
            <a:pPr lvl="0">
              <a:lnSpc>
                <a:spcPct val="100000"/>
              </a:lnSpc>
            </a:pPr>
            <a:r>
              <a:rPr lang="en-US" dirty="0">
                <a:latin typeface="Calibri Light" panose="020F0302020204030204"/>
              </a:rPr>
              <a:t>ARTISTIC EXPRESSION</a:t>
            </a:r>
            <a:r>
              <a:rPr lang="en-US" dirty="0"/>
              <a:t>:</a:t>
            </a:r>
            <a:r>
              <a:rPr lang="en-US" dirty="0">
                <a:latin typeface="Calibri Light" panose="020F0302020204030204"/>
              </a:rPr>
              <a:t> </a:t>
            </a:r>
            <a:endParaRPr lang="en-US" dirty="0"/>
          </a:p>
          <a:p>
            <a:pPr lvl="0">
              <a:lnSpc>
                <a:spcPct val="100000"/>
              </a:lnSpc>
            </a:pPr>
            <a:r>
              <a:rPr lang="en-US" dirty="0" err="1"/>
              <a:t>Mudéjar</a:t>
            </a:r>
            <a:r>
              <a:rPr lang="en-US" dirty="0"/>
              <a:t> art included metalwork, ceramics, woodworking, and other artistic disciplines in addition to architecture.</a:t>
            </a:r>
          </a:p>
          <a:p>
            <a:endParaRPr lang="en-IN" dirty="0"/>
          </a:p>
        </p:txBody>
      </p:sp>
      <p:sp>
        <p:nvSpPr>
          <p:cNvPr id="4" name="Slide Number Placeholder 3"/>
          <p:cNvSpPr>
            <a:spLocks noGrp="1"/>
          </p:cNvSpPr>
          <p:nvPr>
            <p:ph type="sldNum" sz="quarter" idx="5"/>
          </p:nvPr>
        </p:nvSpPr>
        <p:spPr/>
        <p:txBody>
          <a:bodyPr/>
          <a:lstStyle/>
          <a:p>
            <a:fld id="{26E7C115-59D6-436F-BD39-B0E8B3DE2440}" type="slidenum">
              <a:rPr lang="en-IN" smtClean="0"/>
              <a:t>4</a:t>
            </a:fld>
            <a:endParaRPr lang="en-IN"/>
          </a:p>
        </p:txBody>
      </p:sp>
    </p:spTree>
    <p:extLst>
      <p:ext uri="{BB962C8B-B14F-4D97-AF65-F5344CB8AC3E}">
        <p14:creationId xmlns:p14="http://schemas.microsoft.com/office/powerpoint/2010/main" val="23432471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rtl="0"/>
            <a:r>
              <a:rPr lang="en-US" u="none" dirty="0">
                <a:latin typeface="Times New Roman"/>
                <a:cs typeface="Times New Roman"/>
              </a:rPr>
              <a:t>CULTURAL IDENTITY &amp; HYBRIDITY:</a:t>
            </a:r>
            <a:r>
              <a:rPr lang="en-US" dirty="0">
                <a:latin typeface="Times New Roman"/>
                <a:cs typeface="Times New Roman"/>
              </a:rPr>
              <a:t> </a:t>
            </a:r>
            <a:r>
              <a:rPr lang="en-US" dirty="0">
                <a:latin typeface="Calibri Light" panose="020F0302020204030204"/>
              </a:rPr>
              <a:t> </a:t>
            </a:r>
            <a:endParaRPr lang="en-US" dirty="0">
              <a:latin typeface="Calibri Light"/>
              <a:cs typeface="Calibri Light"/>
            </a:endParaRPr>
          </a:p>
          <a:p>
            <a:pPr lvl="0"/>
            <a:r>
              <a:rPr lang="en-US" dirty="0">
                <a:latin typeface="Times New Roman"/>
                <a:cs typeface="Times New Roman"/>
              </a:rPr>
              <a:t>The fusion of elements from various traditions in the </a:t>
            </a:r>
            <a:r>
              <a:rPr lang="en-US" dirty="0" err="1">
                <a:latin typeface="Times New Roman"/>
                <a:cs typeface="Times New Roman"/>
              </a:rPr>
              <a:t>Mudéjar</a:t>
            </a:r>
            <a:r>
              <a:rPr lang="en-US" dirty="0">
                <a:latin typeface="Times New Roman"/>
                <a:cs typeface="Times New Roman"/>
              </a:rPr>
              <a:t> style is a singular example of cultural hybridity. It served as a visual illustration of the complex interactions between various religious and cultural communities by reflecting their coexistence. </a:t>
            </a:r>
            <a:endParaRPr lang="en-US" dirty="0"/>
          </a:p>
          <a:p>
            <a:pPr lvl="0" rtl="0"/>
            <a:r>
              <a:rPr lang="en-US" u="none" dirty="0">
                <a:latin typeface="Times New Roman"/>
                <a:cs typeface="Times New Roman"/>
              </a:rPr>
              <a:t>CROSSING BOUNDARIES</a:t>
            </a:r>
            <a:r>
              <a:rPr lang="en-US" u="sng" dirty="0">
                <a:latin typeface="Times New Roman"/>
                <a:cs typeface="Times New Roman"/>
              </a:rPr>
              <a:t>:</a:t>
            </a:r>
            <a:endParaRPr lang="en-US" dirty="0"/>
          </a:p>
          <a:p>
            <a:pPr lvl="0" rtl="0"/>
            <a:r>
              <a:rPr lang="en-US" dirty="0">
                <a:latin typeface="Times New Roman"/>
                <a:cs typeface="Times New Roman"/>
              </a:rPr>
              <a:t>Despite changes in political boundaries and power structures, the </a:t>
            </a:r>
            <a:r>
              <a:rPr lang="en-US" dirty="0" err="1">
                <a:latin typeface="Times New Roman"/>
                <a:cs typeface="Times New Roman"/>
              </a:rPr>
              <a:t>Mudéjar</a:t>
            </a:r>
            <a:r>
              <a:rPr lang="en-US" dirty="0">
                <a:latin typeface="Times New Roman"/>
                <a:cs typeface="Times New Roman"/>
              </a:rPr>
              <a:t> style endured. As societal norms and architectural styles changed over time, it continued to change. This persistence shows how historical interactions continue to influence artistic expression today.</a:t>
            </a:r>
            <a:endParaRPr lang="en-US" dirty="0"/>
          </a:p>
          <a:p>
            <a:endParaRPr lang="en-IN" dirty="0"/>
          </a:p>
        </p:txBody>
      </p:sp>
      <p:sp>
        <p:nvSpPr>
          <p:cNvPr id="4" name="Slide Number Placeholder 3"/>
          <p:cNvSpPr>
            <a:spLocks noGrp="1"/>
          </p:cNvSpPr>
          <p:nvPr>
            <p:ph type="sldNum" sz="quarter" idx="5"/>
          </p:nvPr>
        </p:nvSpPr>
        <p:spPr/>
        <p:txBody>
          <a:bodyPr/>
          <a:lstStyle/>
          <a:p>
            <a:fld id="{26E7C115-59D6-436F-BD39-B0E8B3DE2440}" type="slidenum">
              <a:rPr lang="en-IN" smtClean="0"/>
              <a:t>5</a:t>
            </a:fld>
            <a:endParaRPr lang="en-IN"/>
          </a:p>
        </p:txBody>
      </p:sp>
    </p:spTree>
    <p:extLst>
      <p:ext uri="{BB962C8B-B14F-4D97-AF65-F5344CB8AC3E}">
        <p14:creationId xmlns:p14="http://schemas.microsoft.com/office/powerpoint/2010/main" val="9349912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indent="-228600">
              <a:lnSpc>
                <a:spcPct val="90000"/>
              </a:lnSpc>
              <a:spcAft>
                <a:spcPts val="600"/>
              </a:spcAft>
              <a:buFont typeface="Arial" panose="020B0604020202020204" pitchFamily="34" charset="0"/>
              <a:buChar char="•"/>
            </a:pPr>
            <a:r>
              <a:rPr lang="en-US" sz="1200" dirty="0"/>
              <a:t>Eventually, the connections between Moroccan </a:t>
            </a:r>
            <a:r>
              <a:rPr lang="en-US" sz="1200" dirty="0" err="1"/>
              <a:t>Mudéjar</a:t>
            </a:r>
            <a:r>
              <a:rPr lang="en-US" sz="1200" dirty="0"/>
              <a:t> culture, North African culture, and other regions show how cultural continuity can cross contemporary national boundaries. </a:t>
            </a:r>
          </a:p>
          <a:p>
            <a:pPr indent="-228600">
              <a:lnSpc>
                <a:spcPct val="90000"/>
              </a:lnSpc>
              <a:spcAft>
                <a:spcPts val="600"/>
              </a:spcAft>
              <a:buFont typeface="Arial" panose="020B0604020202020204" pitchFamily="34" charset="0"/>
              <a:buChar char="•"/>
            </a:pPr>
            <a:r>
              <a:rPr lang="en-US" sz="1200" dirty="0"/>
              <a:t>The artistic and architectural legacy of the </a:t>
            </a:r>
            <a:r>
              <a:rPr lang="en-US" sz="1200" dirty="0" err="1"/>
              <a:t>Mudéjar</a:t>
            </a:r>
            <a:r>
              <a:rPr lang="en-US" sz="1200" dirty="0"/>
              <a:t> culture is evidence of the historical interactions' enduring influence, influencing artistic expression and cultural identity across geographical and temporal boundaries. We are reminded of the interconnectedness of human civilizations and the transformative power of cross-cultural fertilization by this rich tapestry of cultural exchange. </a:t>
            </a:r>
            <a:endParaRPr lang="en-US" sz="1200" dirty="0">
              <a:cs typeface="Calibri"/>
            </a:endParaRPr>
          </a:p>
          <a:p>
            <a:pPr indent="-228600">
              <a:lnSpc>
                <a:spcPct val="90000"/>
              </a:lnSpc>
              <a:spcAft>
                <a:spcPts val="600"/>
              </a:spcAft>
              <a:buFont typeface="Arial" panose="020B0604020202020204" pitchFamily="34" charset="0"/>
              <a:buChar char="•"/>
            </a:pPr>
            <a:endParaRPr lang="en-US" sz="1200" dirty="0">
              <a:cs typeface="Calibri"/>
            </a:endParaRPr>
          </a:p>
          <a:p>
            <a:pPr indent="-228600">
              <a:lnSpc>
                <a:spcPct val="90000"/>
              </a:lnSpc>
              <a:spcAft>
                <a:spcPts val="600"/>
              </a:spcAft>
              <a:buFont typeface="Arial" panose="020B0604020202020204" pitchFamily="34" charset="0"/>
              <a:buChar char="•"/>
            </a:pPr>
            <a:r>
              <a:rPr lang="en-US" sz="1200" dirty="0"/>
              <a:t>Despite shifting political boundaries and power structures, the </a:t>
            </a:r>
            <a:r>
              <a:rPr lang="en-US" sz="1200" dirty="0" err="1"/>
              <a:t>Mudéjar</a:t>
            </a:r>
            <a:r>
              <a:rPr lang="en-US" sz="1200" dirty="0"/>
              <a:t> style endured. As societal norms and architectural styles changed over time, it continued to change.</a:t>
            </a:r>
            <a:endParaRPr lang="en-US" sz="1200" dirty="0">
              <a:cs typeface="Calibri"/>
            </a:endParaRPr>
          </a:p>
          <a:p>
            <a:pPr indent="-228600">
              <a:lnSpc>
                <a:spcPct val="90000"/>
              </a:lnSpc>
              <a:spcAft>
                <a:spcPts val="600"/>
              </a:spcAft>
              <a:buFont typeface="Arial" panose="020B0604020202020204" pitchFamily="34" charset="0"/>
              <a:buChar char="•"/>
            </a:pPr>
            <a:r>
              <a:rPr lang="en-US" sz="1200" dirty="0"/>
              <a:t> This persistence shows how historical interactions continue to influence artistic expression today. </a:t>
            </a:r>
            <a:r>
              <a:rPr lang="en-US" sz="1200" dirty="0" err="1"/>
              <a:t>Mudéjar</a:t>
            </a:r>
            <a:r>
              <a:rPr lang="en-US" sz="1200" dirty="0"/>
              <a:t> culture's connections to North Africa and Morocco serve as an example of how cultural continuity can cross contemporary national boundaries.</a:t>
            </a:r>
            <a:endParaRPr lang="en-US" sz="1200" dirty="0">
              <a:cs typeface="Calibri"/>
            </a:endParaRPr>
          </a:p>
          <a:p>
            <a:pPr indent="-228600">
              <a:lnSpc>
                <a:spcPct val="90000"/>
              </a:lnSpc>
              <a:spcAft>
                <a:spcPts val="600"/>
              </a:spcAft>
              <a:buFont typeface="Arial" panose="020B0604020202020204" pitchFamily="34" charset="0"/>
              <a:buChar char="•"/>
            </a:pPr>
            <a:r>
              <a:rPr lang="en-US" sz="1200" dirty="0"/>
              <a:t> The artistic and architectural legacy of the </a:t>
            </a:r>
            <a:r>
              <a:rPr lang="en-US" sz="1200" dirty="0" err="1"/>
              <a:t>Mudéjar</a:t>
            </a:r>
            <a:r>
              <a:rPr lang="en-US" sz="1200" dirty="0"/>
              <a:t> culture is evidence of the historical interactions' enduring influence, influencing artistic expression and cultural identity across geographical and temporal boundaries. We are reminded of the interconnectedness of human civilizations and the transformative power of cross-cultural fertilization by this rich tapestry of cultural exchange. </a:t>
            </a:r>
            <a:endParaRPr lang="en-US" sz="1200" dirty="0">
              <a:cs typeface="Calibri"/>
            </a:endParaRPr>
          </a:p>
          <a:p>
            <a:endParaRPr lang="en-IN" dirty="0"/>
          </a:p>
        </p:txBody>
      </p:sp>
      <p:sp>
        <p:nvSpPr>
          <p:cNvPr id="4" name="Slide Number Placeholder 3"/>
          <p:cNvSpPr>
            <a:spLocks noGrp="1"/>
          </p:cNvSpPr>
          <p:nvPr>
            <p:ph type="sldNum" sz="quarter" idx="5"/>
          </p:nvPr>
        </p:nvSpPr>
        <p:spPr/>
        <p:txBody>
          <a:bodyPr/>
          <a:lstStyle/>
          <a:p>
            <a:fld id="{26E7C115-59D6-436F-BD39-B0E8B3DE2440}" type="slidenum">
              <a:rPr lang="en-IN" smtClean="0"/>
              <a:t>6</a:t>
            </a:fld>
            <a:endParaRPr lang="en-IN"/>
          </a:p>
        </p:txBody>
      </p:sp>
    </p:spTree>
    <p:extLst>
      <p:ext uri="{BB962C8B-B14F-4D97-AF65-F5344CB8AC3E}">
        <p14:creationId xmlns:p14="http://schemas.microsoft.com/office/powerpoint/2010/main" val="15010457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a:t>Thankyou.</a:t>
            </a:r>
          </a:p>
        </p:txBody>
      </p:sp>
      <p:sp>
        <p:nvSpPr>
          <p:cNvPr id="4" name="Slide Number Placeholder 3"/>
          <p:cNvSpPr>
            <a:spLocks noGrp="1"/>
          </p:cNvSpPr>
          <p:nvPr>
            <p:ph type="sldNum" sz="quarter" idx="5"/>
          </p:nvPr>
        </p:nvSpPr>
        <p:spPr/>
        <p:txBody>
          <a:bodyPr/>
          <a:lstStyle/>
          <a:p>
            <a:fld id="{26E7C115-59D6-436F-BD39-B0E8B3DE2440}" type="slidenum">
              <a:rPr lang="en-IN" smtClean="0"/>
              <a:t>7</a:t>
            </a:fld>
            <a:endParaRPr lang="en-IN"/>
          </a:p>
        </p:txBody>
      </p:sp>
    </p:spTree>
    <p:extLst>
      <p:ext uri="{BB962C8B-B14F-4D97-AF65-F5344CB8AC3E}">
        <p14:creationId xmlns:p14="http://schemas.microsoft.com/office/powerpoint/2010/main" val="18959388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E9EEE-16ED-4176-B32B-5AB272ABC34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D3C40F01-B648-46AB-9E5B-18067C2E048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2A3118A-983C-4BAB-A2F5-F241AF813A00}"/>
              </a:ext>
            </a:extLst>
          </p:cNvPr>
          <p:cNvSpPr>
            <a:spLocks noGrp="1"/>
          </p:cNvSpPr>
          <p:nvPr>
            <p:ph type="dt" sz="half" idx="10"/>
          </p:nvPr>
        </p:nvSpPr>
        <p:spPr/>
        <p:txBody>
          <a:bodyPr/>
          <a:lstStyle/>
          <a:p>
            <a:fld id="{4B524534-9969-4CB2-9ABD-C21CB6C0DCA9}" type="datetimeFigureOut">
              <a:rPr lang="en-US" smtClean="0"/>
              <a:t>8/7/2023</a:t>
            </a:fld>
            <a:endParaRPr lang="en-US"/>
          </a:p>
        </p:txBody>
      </p:sp>
      <p:sp>
        <p:nvSpPr>
          <p:cNvPr id="5" name="Footer Placeholder 4">
            <a:extLst>
              <a:ext uri="{FF2B5EF4-FFF2-40B4-BE49-F238E27FC236}">
                <a16:creationId xmlns:a16="http://schemas.microsoft.com/office/drawing/2014/main" id="{8FD13612-C528-4317-81AF-FF4A87278D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94E5F64-03B8-4684-BD50-660EC9D3ABB6}"/>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1599705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DC6E3-6B76-4F2D-97CC-E8B92535604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54B720C-0417-4857-96DB-ABBD0B12270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824CDB-185C-4254-8ED4-E5C2086EBB84}"/>
              </a:ext>
            </a:extLst>
          </p:cNvPr>
          <p:cNvSpPr>
            <a:spLocks noGrp="1"/>
          </p:cNvSpPr>
          <p:nvPr>
            <p:ph type="dt" sz="half" idx="10"/>
          </p:nvPr>
        </p:nvSpPr>
        <p:spPr/>
        <p:txBody>
          <a:bodyPr/>
          <a:lstStyle/>
          <a:p>
            <a:fld id="{4B524534-9969-4CB2-9ABD-C21CB6C0DCA9}" type="datetimeFigureOut">
              <a:rPr lang="en-US" smtClean="0"/>
              <a:t>8/7/2023</a:t>
            </a:fld>
            <a:endParaRPr lang="en-US"/>
          </a:p>
        </p:txBody>
      </p:sp>
      <p:sp>
        <p:nvSpPr>
          <p:cNvPr id="5" name="Footer Placeholder 4">
            <a:extLst>
              <a:ext uri="{FF2B5EF4-FFF2-40B4-BE49-F238E27FC236}">
                <a16:creationId xmlns:a16="http://schemas.microsoft.com/office/drawing/2014/main" id="{822DD368-6DBC-45CB-80C8-97060A180AE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E59FE74-6212-4D92-9932-D66EF8921D21}"/>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3245595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971F78-E800-43B6-A288-9CBD21FF9AC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68E8258-7259-466A-B848-0A7BDF69629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F2AE53-1AE6-4515-9E7C-4DF370399020}"/>
              </a:ext>
            </a:extLst>
          </p:cNvPr>
          <p:cNvSpPr>
            <a:spLocks noGrp="1"/>
          </p:cNvSpPr>
          <p:nvPr>
            <p:ph type="dt" sz="half" idx="10"/>
          </p:nvPr>
        </p:nvSpPr>
        <p:spPr/>
        <p:txBody>
          <a:bodyPr/>
          <a:lstStyle/>
          <a:p>
            <a:fld id="{4B524534-9969-4CB2-9ABD-C21CB6C0DCA9}" type="datetimeFigureOut">
              <a:rPr lang="en-US" smtClean="0"/>
              <a:t>8/7/2023</a:t>
            </a:fld>
            <a:endParaRPr lang="en-US"/>
          </a:p>
        </p:txBody>
      </p:sp>
      <p:sp>
        <p:nvSpPr>
          <p:cNvPr id="5" name="Footer Placeholder 4">
            <a:extLst>
              <a:ext uri="{FF2B5EF4-FFF2-40B4-BE49-F238E27FC236}">
                <a16:creationId xmlns:a16="http://schemas.microsoft.com/office/drawing/2014/main" id="{80D55D63-C6EE-4D5C-B7A9-95A1E6D180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463A6C-0F5A-4140-86D7-CEA5DA9D2F91}"/>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2057878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A1452A-1AAC-41B7-9698-E4A536710D9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F80F0C6-2ABB-45B6-AE72-F4B46AEA5C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196BF74-B5B0-48C9-8830-CBA5FA0ABEA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628EC25-05AD-42BA-9E6F-CB33230764C6}"/>
              </a:ext>
            </a:extLst>
          </p:cNvPr>
          <p:cNvSpPr>
            <a:spLocks noGrp="1"/>
          </p:cNvSpPr>
          <p:nvPr>
            <p:ph type="dt" sz="half" idx="10"/>
          </p:nvPr>
        </p:nvSpPr>
        <p:spPr/>
        <p:txBody>
          <a:bodyPr/>
          <a:lstStyle/>
          <a:p>
            <a:fld id="{4B524534-9969-4CB2-9ABD-C21CB6C0DCA9}" type="datetimeFigureOut">
              <a:rPr lang="en-US" smtClean="0"/>
              <a:t>8/7/2023</a:t>
            </a:fld>
            <a:endParaRPr lang="en-US"/>
          </a:p>
        </p:txBody>
      </p:sp>
      <p:sp>
        <p:nvSpPr>
          <p:cNvPr id="6" name="Footer Placeholder 5">
            <a:extLst>
              <a:ext uri="{FF2B5EF4-FFF2-40B4-BE49-F238E27FC236}">
                <a16:creationId xmlns:a16="http://schemas.microsoft.com/office/drawing/2014/main" id="{8C912A1E-D315-4BA7-ABB2-E712C20C992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7F485FA-A2AC-49CA-9A83-C92CE36BA44B}"/>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12812978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78BFD-420B-47B1-A399-28337F7FE03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C7B09AA-FB5C-43B5-B943-D56018E7A16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5D0E27-DA14-405A-9146-FD721CFD90B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FE33A21-3231-4570-9504-DEB8F019836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2927E2-FB38-41BF-B8D6-2EF618DE3EA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620403D-0D2B-4F1F-9759-5D2C6F2EF7DD}"/>
              </a:ext>
            </a:extLst>
          </p:cNvPr>
          <p:cNvSpPr>
            <a:spLocks noGrp="1"/>
          </p:cNvSpPr>
          <p:nvPr>
            <p:ph type="dt" sz="half" idx="10"/>
          </p:nvPr>
        </p:nvSpPr>
        <p:spPr/>
        <p:txBody>
          <a:bodyPr/>
          <a:lstStyle/>
          <a:p>
            <a:fld id="{4B524534-9969-4CB2-9ABD-C21CB6C0DCA9}" type="datetimeFigureOut">
              <a:rPr lang="en-US" smtClean="0"/>
              <a:t>8/7/2023</a:t>
            </a:fld>
            <a:endParaRPr lang="en-US"/>
          </a:p>
        </p:txBody>
      </p:sp>
      <p:sp>
        <p:nvSpPr>
          <p:cNvPr id="8" name="Footer Placeholder 7">
            <a:extLst>
              <a:ext uri="{FF2B5EF4-FFF2-40B4-BE49-F238E27FC236}">
                <a16:creationId xmlns:a16="http://schemas.microsoft.com/office/drawing/2014/main" id="{BAD5D7F8-7B2A-42B7-9364-8B44FD6A5E0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833F565-160A-49C2-AAC3-B286AF284C52}"/>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32488020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607B34-953F-46E2-9212-9C7904F30CEE}"/>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B27FD579-8E3D-4694-B59F-C72342EC3FFA}"/>
              </a:ext>
            </a:extLst>
          </p:cNvPr>
          <p:cNvSpPr>
            <a:spLocks noGrp="1"/>
          </p:cNvSpPr>
          <p:nvPr>
            <p:ph type="dt" sz="half" idx="10"/>
          </p:nvPr>
        </p:nvSpPr>
        <p:spPr/>
        <p:txBody>
          <a:bodyPr/>
          <a:lstStyle/>
          <a:p>
            <a:fld id="{4B524534-9969-4CB2-9ABD-C21CB6C0DCA9}" type="datetimeFigureOut">
              <a:rPr lang="en-US" smtClean="0"/>
              <a:t>8/7/2023</a:t>
            </a:fld>
            <a:endParaRPr lang="en-US"/>
          </a:p>
        </p:txBody>
      </p:sp>
      <p:sp>
        <p:nvSpPr>
          <p:cNvPr id="4" name="Footer Placeholder 3">
            <a:extLst>
              <a:ext uri="{FF2B5EF4-FFF2-40B4-BE49-F238E27FC236}">
                <a16:creationId xmlns:a16="http://schemas.microsoft.com/office/drawing/2014/main" id="{ED071574-27F1-4B7A-BAE3-2B6FCEC9906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6D8E433-95CB-4471-BE93-57D289ED6B5D}"/>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46692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ECB81F0-4DBF-48CB-B4EB-04051F47334B}"/>
              </a:ext>
            </a:extLst>
          </p:cNvPr>
          <p:cNvSpPr>
            <a:spLocks noGrp="1"/>
          </p:cNvSpPr>
          <p:nvPr>
            <p:ph type="dt" sz="half" idx="10"/>
          </p:nvPr>
        </p:nvSpPr>
        <p:spPr/>
        <p:txBody>
          <a:bodyPr/>
          <a:lstStyle/>
          <a:p>
            <a:fld id="{4B524534-9969-4CB2-9ABD-C21CB6C0DCA9}" type="datetimeFigureOut">
              <a:rPr lang="en-US" smtClean="0"/>
              <a:t>8/7/2023</a:t>
            </a:fld>
            <a:endParaRPr lang="en-US"/>
          </a:p>
        </p:txBody>
      </p:sp>
      <p:sp>
        <p:nvSpPr>
          <p:cNvPr id="3" name="Footer Placeholder 2">
            <a:extLst>
              <a:ext uri="{FF2B5EF4-FFF2-40B4-BE49-F238E27FC236}">
                <a16:creationId xmlns:a16="http://schemas.microsoft.com/office/drawing/2014/main" id="{0DC5B585-6DE1-4A09-91B3-11A8D113DB3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302F36D-2A84-4C8A-A101-3B1447C19DD9}"/>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2007616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8E10F9-CB47-4046-B486-183E7B046CE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8D03C747-7154-4E65-B288-C0F5444BCF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49D75969-9787-45FF-B02B-BD60FEF5187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EE74412-3327-4562-A9B1-E3CD35962F90}"/>
              </a:ext>
            </a:extLst>
          </p:cNvPr>
          <p:cNvSpPr>
            <a:spLocks noGrp="1"/>
          </p:cNvSpPr>
          <p:nvPr>
            <p:ph type="dt" sz="half" idx="10"/>
          </p:nvPr>
        </p:nvSpPr>
        <p:spPr/>
        <p:txBody>
          <a:bodyPr/>
          <a:lstStyle/>
          <a:p>
            <a:fld id="{4B524534-9969-4CB2-9ABD-C21CB6C0DCA9}" type="datetimeFigureOut">
              <a:rPr lang="en-US" smtClean="0"/>
              <a:t>8/7/2023</a:t>
            </a:fld>
            <a:endParaRPr lang="en-US"/>
          </a:p>
        </p:txBody>
      </p:sp>
      <p:sp>
        <p:nvSpPr>
          <p:cNvPr id="6" name="Footer Placeholder 5">
            <a:extLst>
              <a:ext uri="{FF2B5EF4-FFF2-40B4-BE49-F238E27FC236}">
                <a16:creationId xmlns:a16="http://schemas.microsoft.com/office/drawing/2014/main" id="{7BD53315-3633-4ECA-B2A4-A1F648A35BA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E8B3A6-1D67-450F-91D0-7BE4DC5E410B}"/>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3151805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B7C49-0AF4-4BCA-BD58-5CF270B44B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5234198-316F-4B5C-A8F3-7DA172AC0DD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6B99583-D413-498F-8CDE-5451E602FB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09C6A98-151E-46AB-88EA-1F904395DAD6}"/>
              </a:ext>
            </a:extLst>
          </p:cNvPr>
          <p:cNvSpPr>
            <a:spLocks noGrp="1"/>
          </p:cNvSpPr>
          <p:nvPr>
            <p:ph type="dt" sz="half" idx="10"/>
          </p:nvPr>
        </p:nvSpPr>
        <p:spPr/>
        <p:txBody>
          <a:bodyPr/>
          <a:lstStyle/>
          <a:p>
            <a:fld id="{4B524534-9969-4CB2-9ABD-C21CB6C0DCA9}" type="datetimeFigureOut">
              <a:rPr lang="en-US" smtClean="0"/>
              <a:t>8/7/2023</a:t>
            </a:fld>
            <a:endParaRPr lang="en-US"/>
          </a:p>
        </p:txBody>
      </p:sp>
      <p:sp>
        <p:nvSpPr>
          <p:cNvPr id="6" name="Footer Placeholder 5">
            <a:extLst>
              <a:ext uri="{FF2B5EF4-FFF2-40B4-BE49-F238E27FC236}">
                <a16:creationId xmlns:a16="http://schemas.microsoft.com/office/drawing/2014/main" id="{781FD373-EEFF-4D93-BEDB-FAB3980983F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31684BC-6EA4-40C1-BAC2-53CBBBBA8965}"/>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40668873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F275A-987F-4EB6-A02A-0F0B8350DFC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6EABF2B-AEBA-4F1F-BD9C-1FAC356CC73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3A9D9E-F4D3-4F95-A71F-9FA31CBABF8E}"/>
              </a:ext>
            </a:extLst>
          </p:cNvPr>
          <p:cNvSpPr>
            <a:spLocks noGrp="1"/>
          </p:cNvSpPr>
          <p:nvPr>
            <p:ph type="dt" sz="half" idx="10"/>
          </p:nvPr>
        </p:nvSpPr>
        <p:spPr/>
        <p:txBody>
          <a:bodyPr/>
          <a:lstStyle/>
          <a:p>
            <a:fld id="{4B524534-9969-4CB2-9ABD-C21CB6C0DCA9}" type="datetimeFigureOut">
              <a:rPr lang="en-US" smtClean="0"/>
              <a:t>8/7/2023</a:t>
            </a:fld>
            <a:endParaRPr lang="en-US"/>
          </a:p>
        </p:txBody>
      </p:sp>
      <p:sp>
        <p:nvSpPr>
          <p:cNvPr id="5" name="Footer Placeholder 4">
            <a:extLst>
              <a:ext uri="{FF2B5EF4-FFF2-40B4-BE49-F238E27FC236}">
                <a16:creationId xmlns:a16="http://schemas.microsoft.com/office/drawing/2014/main" id="{2DD0BFFA-6385-42DE-BC39-BADAE395538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B3FC63-CD2A-43FC-849B-2384A09A6B85}"/>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4136530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CA982B9-263E-4D5E-B6F5-C8C6D7DBDAF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64915C8-B3EF-48AE-92A3-4F945016D6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F64A600-AEDA-4D25-AA64-549A1B2DDCFB}"/>
              </a:ext>
            </a:extLst>
          </p:cNvPr>
          <p:cNvSpPr>
            <a:spLocks noGrp="1"/>
          </p:cNvSpPr>
          <p:nvPr>
            <p:ph type="dt" sz="half" idx="10"/>
          </p:nvPr>
        </p:nvSpPr>
        <p:spPr/>
        <p:txBody>
          <a:bodyPr/>
          <a:lstStyle/>
          <a:p>
            <a:fld id="{4B524534-9969-4CB2-9ABD-C21CB6C0DCA9}" type="datetimeFigureOut">
              <a:rPr lang="en-US" smtClean="0"/>
              <a:t>8/7/2023</a:t>
            </a:fld>
            <a:endParaRPr lang="en-US"/>
          </a:p>
        </p:txBody>
      </p:sp>
      <p:sp>
        <p:nvSpPr>
          <p:cNvPr id="5" name="Footer Placeholder 4">
            <a:extLst>
              <a:ext uri="{FF2B5EF4-FFF2-40B4-BE49-F238E27FC236}">
                <a16:creationId xmlns:a16="http://schemas.microsoft.com/office/drawing/2014/main" id="{C42D1FE4-F416-4606-A61E-0E45A90A3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5BFB76-0582-4C73-8D0D-370BEE6221A2}"/>
              </a:ext>
            </a:extLst>
          </p:cNvPr>
          <p:cNvSpPr>
            <a:spLocks noGrp="1"/>
          </p:cNvSpPr>
          <p:nvPr>
            <p:ph type="sldNum" sz="quarter" idx="12"/>
          </p:nvPr>
        </p:nvSpPr>
        <p:spPr/>
        <p:txBody>
          <a:bodyPr/>
          <a:lstStyle/>
          <a:p>
            <a:fld id="{51B785E3-51D0-49B5-A3F2-7F4742E743D6}" type="slidenum">
              <a:rPr lang="en-US" smtClean="0"/>
              <a:t>‹#›</a:t>
            </a:fld>
            <a:endParaRPr lang="en-US"/>
          </a:p>
        </p:txBody>
      </p:sp>
    </p:spTree>
    <p:extLst>
      <p:ext uri="{BB962C8B-B14F-4D97-AF65-F5344CB8AC3E}">
        <p14:creationId xmlns:p14="http://schemas.microsoft.com/office/powerpoint/2010/main" val="2638492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506709-0A5C-4421-BC1B-068DA5C42F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ADC4133-F497-49A1-A726-5A366B7E198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E213B9-C0F7-45D3-BD6C-98FC6F2D473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524534-9969-4CB2-9ABD-C21CB6C0DCA9}" type="datetimeFigureOut">
              <a:rPr lang="en-US" smtClean="0"/>
              <a:t>8/7/2023</a:t>
            </a:fld>
            <a:endParaRPr lang="en-US"/>
          </a:p>
        </p:txBody>
      </p:sp>
      <p:sp>
        <p:nvSpPr>
          <p:cNvPr id="5" name="Footer Placeholder 4">
            <a:extLst>
              <a:ext uri="{FF2B5EF4-FFF2-40B4-BE49-F238E27FC236}">
                <a16:creationId xmlns:a16="http://schemas.microsoft.com/office/drawing/2014/main" id="{522F9C1C-9F3E-47F1-B393-DFDEC0F4737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49B7061-2E1E-4D31-A140-9F1497C08B2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B785E3-51D0-49B5-A3F2-7F4742E743D6}" type="slidenum">
              <a:rPr lang="en-US" smtClean="0"/>
              <a:t>‹#›</a:t>
            </a:fld>
            <a:endParaRPr lang="en-US"/>
          </a:p>
        </p:txBody>
      </p:sp>
    </p:spTree>
    <p:extLst>
      <p:ext uri="{BB962C8B-B14F-4D97-AF65-F5344CB8AC3E}">
        <p14:creationId xmlns:p14="http://schemas.microsoft.com/office/powerpoint/2010/main" val="2296838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pn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2.pn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21.png"/><Relationship Id="rId7" Type="http://schemas.openxmlformats.org/officeDocument/2006/relationships/diagramColors" Target="../diagrams/colors4.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DA3C418-758E-4180-A5D0-8655D68045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8C8EF06-5EC3-4883-AFAF-D74FF46550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5135971" cy="687164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A statue in a building&#10;&#10;Description automatically generated">
            <a:extLst>
              <a:ext uri="{FF2B5EF4-FFF2-40B4-BE49-F238E27FC236}">
                <a16:creationId xmlns:a16="http://schemas.microsoft.com/office/drawing/2014/main" id="{4A3BF9F3-E33A-8FE4-6350-30DD6DF7BED5}"/>
              </a:ext>
            </a:extLst>
          </p:cNvPr>
          <p:cNvPicPr>
            <a:picLocks noChangeAspect="1"/>
          </p:cNvPicPr>
          <p:nvPr/>
        </p:nvPicPr>
        <p:blipFill rotWithShape="1">
          <a:blip r:embed="rId3"/>
          <a:srcRect t="1099" r="-2" b="-2"/>
          <a:stretch/>
        </p:blipFill>
        <p:spPr>
          <a:xfrm>
            <a:off x="2915455" y="10"/>
            <a:ext cx="9276545" cy="6857990"/>
          </a:xfrm>
          <a:custGeom>
            <a:avLst/>
            <a:gdLst/>
            <a:ahLst/>
            <a:cxnLst/>
            <a:rect l="l" t="t" r="r" b="b"/>
            <a:pathLst>
              <a:path w="9276545" h="6871647">
                <a:moveTo>
                  <a:pt x="9276545" y="0"/>
                </a:moveTo>
                <a:lnTo>
                  <a:pt x="9276545" y="6858000"/>
                </a:lnTo>
                <a:lnTo>
                  <a:pt x="1546051" y="6871647"/>
                </a:lnTo>
                <a:lnTo>
                  <a:pt x="1535751" y="6828910"/>
                </a:lnTo>
                <a:cubicBezTo>
                  <a:pt x="1530460" y="6775140"/>
                  <a:pt x="1515370" y="6618042"/>
                  <a:pt x="1514301" y="6549029"/>
                </a:cubicBezTo>
                <a:cubicBezTo>
                  <a:pt x="1518045" y="6491396"/>
                  <a:pt x="1528503" y="6450608"/>
                  <a:pt x="1529339" y="6414828"/>
                </a:cubicBezTo>
                <a:cubicBezTo>
                  <a:pt x="1525062" y="6359280"/>
                  <a:pt x="1502062" y="6307149"/>
                  <a:pt x="1493941" y="6268848"/>
                </a:cubicBezTo>
                <a:cubicBezTo>
                  <a:pt x="1502669" y="6254191"/>
                  <a:pt x="1469920" y="6200171"/>
                  <a:pt x="1480613" y="6185025"/>
                </a:cubicBezTo>
                <a:cubicBezTo>
                  <a:pt x="1481020" y="6164522"/>
                  <a:pt x="1458164" y="6060790"/>
                  <a:pt x="1443364" y="6018360"/>
                </a:cubicBezTo>
                <a:cubicBezTo>
                  <a:pt x="1426694" y="5970758"/>
                  <a:pt x="1390307" y="5920074"/>
                  <a:pt x="1380584" y="5899407"/>
                </a:cubicBezTo>
                <a:cubicBezTo>
                  <a:pt x="1370860" y="5878740"/>
                  <a:pt x="1392244" y="5920877"/>
                  <a:pt x="1385023" y="5894356"/>
                </a:cubicBezTo>
                <a:cubicBezTo>
                  <a:pt x="1377800" y="5867835"/>
                  <a:pt x="1345702" y="5770498"/>
                  <a:pt x="1337254" y="5740279"/>
                </a:cubicBezTo>
                <a:cubicBezTo>
                  <a:pt x="1353956" y="5738860"/>
                  <a:pt x="1323673" y="5722040"/>
                  <a:pt x="1334321" y="5713042"/>
                </a:cubicBezTo>
                <a:cubicBezTo>
                  <a:pt x="1343675" y="5706701"/>
                  <a:pt x="1336672" y="5700118"/>
                  <a:pt x="1335877" y="5692870"/>
                </a:cubicBezTo>
                <a:cubicBezTo>
                  <a:pt x="1343201" y="5683812"/>
                  <a:pt x="1329617" y="5652064"/>
                  <a:pt x="1319978" y="5643427"/>
                </a:cubicBezTo>
                <a:cubicBezTo>
                  <a:pt x="1286551" y="5622177"/>
                  <a:pt x="1310947" y="5579803"/>
                  <a:pt x="1285321" y="5562271"/>
                </a:cubicBezTo>
                <a:cubicBezTo>
                  <a:pt x="1281540" y="5556238"/>
                  <a:pt x="1279983" y="5550455"/>
                  <a:pt x="1279815" y="5544867"/>
                </a:cubicBezTo>
                <a:lnTo>
                  <a:pt x="1282507" y="5529404"/>
                </a:lnTo>
                <a:lnTo>
                  <a:pt x="1289604" y="5525378"/>
                </a:lnTo>
                <a:lnTo>
                  <a:pt x="1287766" y="5515726"/>
                </a:lnTo>
                <a:lnTo>
                  <a:pt x="1288829" y="5513051"/>
                </a:lnTo>
                <a:cubicBezTo>
                  <a:pt x="1290896" y="5507946"/>
                  <a:pt x="1292688" y="5502897"/>
                  <a:pt x="1293373" y="5497833"/>
                </a:cubicBezTo>
                <a:cubicBezTo>
                  <a:pt x="1288690" y="5483829"/>
                  <a:pt x="1272696" y="5459278"/>
                  <a:pt x="1260736" y="5429027"/>
                </a:cubicBezTo>
                <a:cubicBezTo>
                  <a:pt x="1238579" y="5396416"/>
                  <a:pt x="1238884" y="5351600"/>
                  <a:pt x="1221610" y="5316328"/>
                </a:cubicBezTo>
                <a:lnTo>
                  <a:pt x="1216099" y="5309330"/>
                </a:lnTo>
                <a:lnTo>
                  <a:pt x="1217278" y="5279477"/>
                </a:lnTo>
                <a:cubicBezTo>
                  <a:pt x="1221588" y="5274318"/>
                  <a:pt x="1222716" y="5266940"/>
                  <a:pt x="1218469" y="5260597"/>
                </a:cubicBezTo>
                <a:lnTo>
                  <a:pt x="1206220" y="5152555"/>
                </a:lnTo>
                <a:cubicBezTo>
                  <a:pt x="1205294" y="5116878"/>
                  <a:pt x="1196908" y="5101727"/>
                  <a:pt x="1212921" y="5046536"/>
                </a:cubicBezTo>
                <a:cubicBezTo>
                  <a:pt x="1234138" y="4987918"/>
                  <a:pt x="1204801" y="4903116"/>
                  <a:pt x="1212183" y="4837345"/>
                </a:cubicBezTo>
                <a:cubicBezTo>
                  <a:pt x="1183151" y="4802424"/>
                  <a:pt x="1209228" y="4821062"/>
                  <a:pt x="1202048" y="4784195"/>
                </a:cubicBezTo>
                <a:cubicBezTo>
                  <a:pt x="1202483" y="4760878"/>
                  <a:pt x="1202919" y="4737561"/>
                  <a:pt x="1203354" y="4714245"/>
                </a:cubicBezTo>
                <a:lnTo>
                  <a:pt x="1201502" y="4700836"/>
                </a:lnTo>
                <a:lnTo>
                  <a:pt x="1194919" y="4697224"/>
                </a:lnTo>
                <a:lnTo>
                  <a:pt x="1187792" y="4677162"/>
                </a:lnTo>
                <a:cubicBezTo>
                  <a:pt x="1186060" y="4669625"/>
                  <a:pt x="1185291" y="4661478"/>
                  <a:pt x="1186080" y="4652429"/>
                </a:cubicBezTo>
                <a:cubicBezTo>
                  <a:pt x="1199189" y="4622456"/>
                  <a:pt x="1167081" y="4571771"/>
                  <a:pt x="1184722" y="4534840"/>
                </a:cubicBezTo>
                <a:cubicBezTo>
                  <a:pt x="1182407" y="4499077"/>
                  <a:pt x="1175424" y="4460227"/>
                  <a:pt x="1172188" y="4437851"/>
                </a:cubicBezTo>
                <a:cubicBezTo>
                  <a:pt x="1161331" y="4428466"/>
                  <a:pt x="1178123" y="4398274"/>
                  <a:pt x="1165306" y="4400581"/>
                </a:cubicBezTo>
                <a:cubicBezTo>
                  <a:pt x="1171061" y="4389819"/>
                  <a:pt x="1173552" y="4346771"/>
                  <a:pt x="1168602" y="4335651"/>
                </a:cubicBezTo>
                <a:lnTo>
                  <a:pt x="1178384" y="4280215"/>
                </a:lnTo>
                <a:lnTo>
                  <a:pt x="1177294" y="4274660"/>
                </a:lnTo>
                <a:cubicBezTo>
                  <a:pt x="1177138" y="4268882"/>
                  <a:pt x="1177520" y="4251103"/>
                  <a:pt x="1177448" y="4245552"/>
                </a:cubicBezTo>
                <a:cubicBezTo>
                  <a:pt x="1177252" y="4244155"/>
                  <a:pt x="1177058" y="4242757"/>
                  <a:pt x="1176863" y="4241361"/>
                </a:cubicBezTo>
                <a:lnTo>
                  <a:pt x="1162386" y="4207167"/>
                </a:lnTo>
                <a:cubicBezTo>
                  <a:pt x="1162950" y="4202536"/>
                  <a:pt x="1174655" y="4199565"/>
                  <a:pt x="1174343" y="4192380"/>
                </a:cubicBezTo>
                <a:lnTo>
                  <a:pt x="1160516" y="4164062"/>
                </a:lnTo>
                <a:lnTo>
                  <a:pt x="1161365" y="4158623"/>
                </a:lnTo>
                <a:lnTo>
                  <a:pt x="1144878" y="4076261"/>
                </a:lnTo>
                <a:lnTo>
                  <a:pt x="1123687" y="4005692"/>
                </a:lnTo>
                <a:lnTo>
                  <a:pt x="1096720" y="3754257"/>
                </a:lnTo>
                <a:cubicBezTo>
                  <a:pt x="1083618" y="3639924"/>
                  <a:pt x="1064313" y="3636659"/>
                  <a:pt x="1047682" y="3517638"/>
                </a:cubicBezTo>
                <a:cubicBezTo>
                  <a:pt x="1048550" y="3477187"/>
                  <a:pt x="1049418" y="3436735"/>
                  <a:pt x="1050285" y="3396284"/>
                </a:cubicBezTo>
                <a:lnTo>
                  <a:pt x="1030166" y="3320814"/>
                </a:lnTo>
                <a:lnTo>
                  <a:pt x="1034128" y="3260443"/>
                </a:lnTo>
                <a:lnTo>
                  <a:pt x="1007751" y="3198916"/>
                </a:lnTo>
                <a:cubicBezTo>
                  <a:pt x="1003323" y="3193074"/>
                  <a:pt x="1001150" y="3187393"/>
                  <a:pt x="1000384" y="3181839"/>
                </a:cubicBezTo>
                <a:cubicBezTo>
                  <a:pt x="1000734" y="3176675"/>
                  <a:pt x="1001085" y="3171511"/>
                  <a:pt x="1001435" y="3166346"/>
                </a:cubicBezTo>
                <a:lnTo>
                  <a:pt x="968918" y="3112638"/>
                </a:lnTo>
                <a:cubicBezTo>
                  <a:pt x="957125" y="3092489"/>
                  <a:pt x="955617" y="3065232"/>
                  <a:pt x="934483" y="3031628"/>
                </a:cubicBezTo>
                <a:cubicBezTo>
                  <a:pt x="914631" y="2997037"/>
                  <a:pt x="908933" y="3005661"/>
                  <a:pt x="879229" y="2948196"/>
                </a:cubicBezTo>
                <a:cubicBezTo>
                  <a:pt x="850845" y="2897154"/>
                  <a:pt x="820829" y="2806798"/>
                  <a:pt x="798666" y="2761198"/>
                </a:cubicBezTo>
                <a:cubicBezTo>
                  <a:pt x="773970" y="2714562"/>
                  <a:pt x="758278" y="2715446"/>
                  <a:pt x="746962" y="2694939"/>
                </a:cubicBezTo>
                <a:lnTo>
                  <a:pt x="712796" y="2614779"/>
                </a:lnTo>
                <a:lnTo>
                  <a:pt x="697701" y="2600020"/>
                </a:lnTo>
                <a:cubicBezTo>
                  <a:pt x="697743" y="2598787"/>
                  <a:pt x="697784" y="2597555"/>
                  <a:pt x="697823" y="2596321"/>
                </a:cubicBezTo>
                <a:lnTo>
                  <a:pt x="679645" y="2572602"/>
                </a:lnTo>
                <a:lnTo>
                  <a:pt x="680789" y="2571831"/>
                </a:lnTo>
                <a:cubicBezTo>
                  <a:pt x="682946" y="2569560"/>
                  <a:pt x="683757" y="2566863"/>
                  <a:pt x="681771" y="2563200"/>
                </a:cubicBezTo>
                <a:cubicBezTo>
                  <a:pt x="705290" y="2562299"/>
                  <a:pt x="688388" y="2558438"/>
                  <a:pt x="680456" y="2547723"/>
                </a:cubicBezTo>
                <a:cubicBezTo>
                  <a:pt x="679482" y="2534148"/>
                  <a:pt x="677183" y="2493617"/>
                  <a:pt x="675922" y="2481749"/>
                </a:cubicBezTo>
                <a:lnTo>
                  <a:pt x="672894" y="2476509"/>
                </a:lnTo>
                <a:lnTo>
                  <a:pt x="673143" y="2476297"/>
                </a:lnTo>
                <a:cubicBezTo>
                  <a:pt x="673152" y="2474932"/>
                  <a:pt x="672405" y="2473126"/>
                  <a:pt x="670567" y="2470561"/>
                </a:cubicBezTo>
                <a:lnTo>
                  <a:pt x="667369" y="2466951"/>
                </a:lnTo>
                <a:lnTo>
                  <a:pt x="661495" y="2456785"/>
                </a:lnTo>
                <a:cubicBezTo>
                  <a:pt x="661510" y="2455387"/>
                  <a:pt x="661525" y="2453987"/>
                  <a:pt x="661540" y="2452588"/>
                </a:cubicBezTo>
                <a:lnTo>
                  <a:pt x="664540" y="2449913"/>
                </a:lnTo>
                <a:lnTo>
                  <a:pt x="663581" y="2449129"/>
                </a:lnTo>
                <a:cubicBezTo>
                  <a:pt x="653014" y="2444453"/>
                  <a:pt x="642406" y="2445872"/>
                  <a:pt x="663129" y="2426579"/>
                </a:cubicBezTo>
                <a:cubicBezTo>
                  <a:pt x="643271" y="2414167"/>
                  <a:pt x="657229" y="2404769"/>
                  <a:pt x="650205" y="2379928"/>
                </a:cubicBezTo>
                <a:cubicBezTo>
                  <a:pt x="634911" y="2374359"/>
                  <a:pt x="634260" y="2365346"/>
                  <a:pt x="638008" y="2354824"/>
                </a:cubicBezTo>
                <a:cubicBezTo>
                  <a:pt x="621083" y="2334576"/>
                  <a:pt x="620949" y="2310146"/>
                  <a:pt x="609851" y="2284299"/>
                </a:cubicBezTo>
                <a:lnTo>
                  <a:pt x="585585" y="2155739"/>
                </a:lnTo>
                <a:lnTo>
                  <a:pt x="581391" y="2152892"/>
                </a:lnTo>
                <a:cubicBezTo>
                  <a:pt x="578821" y="2150768"/>
                  <a:pt x="577525" y="2149149"/>
                  <a:pt x="577083" y="2147807"/>
                </a:cubicBezTo>
                <a:lnTo>
                  <a:pt x="577251" y="2147544"/>
                </a:lnTo>
                <a:lnTo>
                  <a:pt x="546845" y="2085601"/>
                </a:lnTo>
                <a:cubicBezTo>
                  <a:pt x="538270" y="2073917"/>
                  <a:pt x="486356" y="1955894"/>
                  <a:pt x="470837" y="1931362"/>
                </a:cubicBezTo>
                <a:lnTo>
                  <a:pt x="428154" y="1657167"/>
                </a:lnTo>
                <a:lnTo>
                  <a:pt x="392797" y="1510175"/>
                </a:lnTo>
                <a:cubicBezTo>
                  <a:pt x="380165" y="1504446"/>
                  <a:pt x="369910" y="1451095"/>
                  <a:pt x="372847" y="1440507"/>
                </a:cubicBezTo>
                <a:cubicBezTo>
                  <a:pt x="369015" y="1433783"/>
                  <a:pt x="338503" y="1376212"/>
                  <a:pt x="344479" y="1367690"/>
                </a:cubicBezTo>
                <a:cubicBezTo>
                  <a:pt x="332264" y="1342150"/>
                  <a:pt x="321736" y="1310521"/>
                  <a:pt x="299558" y="1287266"/>
                </a:cubicBezTo>
                <a:cubicBezTo>
                  <a:pt x="277380" y="1264010"/>
                  <a:pt x="259203" y="1269909"/>
                  <a:pt x="243216" y="1249403"/>
                </a:cubicBezTo>
                <a:cubicBezTo>
                  <a:pt x="227230" y="1228898"/>
                  <a:pt x="218454" y="1166841"/>
                  <a:pt x="203639" y="1164232"/>
                </a:cubicBezTo>
                <a:cubicBezTo>
                  <a:pt x="192352" y="1144923"/>
                  <a:pt x="198158" y="1133798"/>
                  <a:pt x="169195" y="1087898"/>
                </a:cubicBezTo>
                <a:cubicBezTo>
                  <a:pt x="139228" y="1002950"/>
                  <a:pt x="140891" y="969630"/>
                  <a:pt x="98775" y="910071"/>
                </a:cubicBezTo>
                <a:cubicBezTo>
                  <a:pt x="45025" y="831068"/>
                  <a:pt x="34038" y="817468"/>
                  <a:pt x="43820" y="712632"/>
                </a:cubicBezTo>
                <a:cubicBezTo>
                  <a:pt x="34816" y="659496"/>
                  <a:pt x="43273" y="613587"/>
                  <a:pt x="44748" y="591246"/>
                </a:cubicBezTo>
                <a:lnTo>
                  <a:pt x="36767" y="546725"/>
                </a:lnTo>
                <a:cubicBezTo>
                  <a:pt x="36093" y="528360"/>
                  <a:pt x="35418" y="509996"/>
                  <a:pt x="34744" y="491632"/>
                </a:cubicBezTo>
                <a:cubicBezTo>
                  <a:pt x="34670" y="458441"/>
                  <a:pt x="29296" y="473054"/>
                  <a:pt x="29222" y="439863"/>
                </a:cubicBezTo>
                <a:cubicBezTo>
                  <a:pt x="29152" y="439762"/>
                  <a:pt x="2578" y="397168"/>
                  <a:pt x="2507" y="397065"/>
                </a:cubicBezTo>
                <a:cubicBezTo>
                  <a:pt x="-7796" y="385479"/>
                  <a:pt x="17492" y="336832"/>
                  <a:pt x="9810" y="317232"/>
                </a:cubicBezTo>
                <a:lnTo>
                  <a:pt x="25323" y="268841"/>
                </a:lnTo>
                <a:cubicBezTo>
                  <a:pt x="20582" y="241406"/>
                  <a:pt x="55391" y="238509"/>
                  <a:pt x="50278" y="195107"/>
                </a:cubicBezTo>
                <a:cubicBezTo>
                  <a:pt x="49891" y="157638"/>
                  <a:pt x="41873" y="124837"/>
                  <a:pt x="47653" y="93413"/>
                </a:cubicBezTo>
                <a:cubicBezTo>
                  <a:pt x="41389" y="80245"/>
                  <a:pt x="38874" y="67990"/>
                  <a:pt x="48323" y="56668"/>
                </a:cubicBezTo>
                <a:cubicBezTo>
                  <a:pt x="46028" y="30349"/>
                  <a:pt x="37896" y="18658"/>
                  <a:pt x="38423" y="5323"/>
                </a:cubicBezTo>
                <a:lnTo>
                  <a:pt x="39875" y="1"/>
                </a:lnTo>
                <a:close/>
              </a:path>
            </a:pathLst>
          </a:custGeom>
        </p:spPr>
      </p:pic>
      <p:sp>
        <p:nvSpPr>
          <p:cNvPr id="2" name="Title"/>
          <p:cNvSpPr>
            <a:spLocks noGrp="1"/>
          </p:cNvSpPr>
          <p:nvPr>
            <p:ph type="ctrTitle"/>
          </p:nvPr>
        </p:nvSpPr>
        <p:spPr>
          <a:xfrm>
            <a:off x="490198" y="1221057"/>
            <a:ext cx="3161940" cy="2640247"/>
          </a:xfrm>
        </p:spPr>
        <p:txBody>
          <a:bodyPr vert="horz" lIns="91440" tIns="45720" rIns="91440" bIns="45720" rtlCol="0">
            <a:normAutofit/>
          </a:bodyPr>
          <a:lstStyle/>
          <a:p>
            <a:pPr algn="l"/>
            <a:r>
              <a:rPr lang="en-US" sz="3600" b="1" dirty="0">
                <a:solidFill>
                  <a:schemeClr val="tx1">
                    <a:lumMod val="85000"/>
                    <a:lumOff val="15000"/>
                  </a:schemeClr>
                </a:solidFill>
                <a:latin typeface="Times New Roman"/>
                <a:cs typeface="Calibri Light"/>
              </a:rPr>
              <a:t>MODULE 16</a:t>
            </a:r>
            <a:endParaRPr lang="en-US" sz="3600" b="1" kern="1200" dirty="0">
              <a:solidFill>
                <a:schemeClr val="tx1">
                  <a:lumMod val="85000"/>
                  <a:lumOff val="15000"/>
                </a:schemeClr>
              </a:solidFill>
              <a:latin typeface="Times New Roman"/>
              <a:cs typeface="Calibri Light"/>
            </a:endParaRPr>
          </a:p>
        </p:txBody>
      </p:sp>
    </p:spTree>
  </p:cSld>
  <p:clrMapOvr>
    <a:masterClrMapping/>
  </p:clrMapOvr>
  <mc:AlternateContent xmlns:mc="http://schemas.openxmlformats.org/markup-compatibility/2006">
    <mc:Choice xmlns:p14="http://schemas.microsoft.com/office/powerpoint/2010/main" Requires="p14">
      <p:transition spd="slow" p14:dur="2000" advTm="8630"/>
    </mc:Choice>
    <mc:Fallback>
      <p:transition spd="slow" advTm="863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0" name="Rectangle 3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513788" y="365125"/>
            <a:ext cx="4840010" cy="734066"/>
          </a:xfrm>
        </p:spPr>
        <p:txBody>
          <a:bodyPr>
            <a:normAutofit/>
          </a:bodyPr>
          <a:lstStyle/>
          <a:p>
            <a:r>
              <a:rPr lang="en-US" sz="2800" dirty="0">
                <a:latin typeface="Times New Roman"/>
                <a:cs typeface="Calibri Light"/>
              </a:rPr>
              <a:t>INTRODUCTION</a:t>
            </a:r>
            <a:endParaRPr lang="en-US" sz="2800" dirty="0">
              <a:latin typeface="Times New Roman"/>
              <a:cs typeface="Times New Roman"/>
            </a:endParaRPr>
          </a:p>
        </p:txBody>
      </p:sp>
      <p:pic>
        <p:nvPicPr>
          <p:cNvPr id="35" name="Picture 35" descr="A stone castle with a castle in the background&#10;&#10;Description automatically generated">
            <a:extLst>
              <a:ext uri="{FF2B5EF4-FFF2-40B4-BE49-F238E27FC236}">
                <a16:creationId xmlns:a16="http://schemas.microsoft.com/office/drawing/2014/main" id="{5EBFDB28-833C-BFCD-D7FD-7374497B19BE}"/>
              </a:ext>
            </a:extLst>
          </p:cNvPr>
          <p:cNvPicPr>
            <a:picLocks noChangeAspect="1"/>
          </p:cNvPicPr>
          <p:nvPr/>
        </p:nvPicPr>
        <p:blipFill rotWithShape="1">
          <a:blip r:embed="rId3"/>
          <a:srcRect l="24453" r="16012"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graphicFrame>
        <p:nvGraphicFramePr>
          <p:cNvPr id="5" name="Content Placeholder">
            <a:extLst>
              <a:ext uri="{FF2B5EF4-FFF2-40B4-BE49-F238E27FC236}">
                <a16:creationId xmlns:a16="http://schemas.microsoft.com/office/drawing/2014/main" id="{24CA3EF3-840D-2658-AD6D-E0549345F877}"/>
              </a:ext>
            </a:extLst>
          </p:cNvPr>
          <p:cNvGraphicFramePr>
            <a:graphicFrameLocks noGrp="1"/>
          </p:cNvGraphicFramePr>
          <p:nvPr>
            <p:ph idx="1"/>
            <p:extLst>
              <p:ext uri="{D42A27DB-BD31-4B8C-83A1-F6EECF244321}">
                <p14:modId xmlns:p14="http://schemas.microsoft.com/office/powerpoint/2010/main" val="1268689188"/>
              </p:ext>
            </p:extLst>
          </p:nvPr>
        </p:nvGraphicFramePr>
        <p:xfrm>
          <a:off x="5311760" y="1099072"/>
          <a:ext cx="7018685" cy="50778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mc:AlternateContent xmlns:mc="http://schemas.openxmlformats.org/markup-compatibility/2006">
    <mc:Choice xmlns:p14="http://schemas.microsoft.com/office/powerpoint/2010/main" Requires="p14">
      <p:transition spd="slow" p14:dur="2000" advTm="17581"/>
    </mc:Choice>
    <mc:Fallback>
      <p:transition spd="slow" advTm="1758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cNvSpPr>
            <a:spLocks noGrp="1"/>
          </p:cNvSpPr>
          <p:nvPr>
            <p:ph type="ctrTitle"/>
          </p:nvPr>
        </p:nvSpPr>
        <p:spPr>
          <a:xfrm>
            <a:off x="1316722" y="-63539"/>
            <a:ext cx="8665323" cy="832739"/>
          </a:xfrm>
        </p:spPr>
        <p:txBody>
          <a:bodyPr anchor="b">
            <a:noAutofit/>
          </a:bodyPr>
          <a:lstStyle/>
          <a:p>
            <a:pPr algn="ctr"/>
            <a:r>
              <a:rPr lang="en-US" sz="2800" dirty="0">
                <a:cs typeface="Calibri Light"/>
              </a:rPr>
              <a:t>CONNECTION TO MOROCCO &amp; MAHAGREB</a:t>
            </a:r>
            <a:endParaRPr lang="en-US" sz="2800" dirty="0"/>
          </a:p>
        </p:txBody>
      </p:sp>
      <p:grpSp>
        <p:nvGrpSpPr>
          <p:cNvPr id="80" name="Group 79">
            <a:extLst>
              <a:ext uri="{FF2B5EF4-FFF2-40B4-BE49-F238E27FC236}">
                <a16:creationId xmlns:a16="http://schemas.microsoft.com/office/drawing/2014/main" id="{1FD67D68-9B83-C338-8342-3348D8F2234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81" name="Rectangle 80">
              <a:extLst>
                <a:ext uri="{FF2B5EF4-FFF2-40B4-BE49-F238E27FC236}">
                  <a16:creationId xmlns:a16="http://schemas.microsoft.com/office/drawing/2014/main" id="{1E397F34-6B84-0D3B-0F29-B1D134B3B8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2" name="Rectangle 81">
              <a:extLst>
                <a:ext uri="{FF2B5EF4-FFF2-40B4-BE49-F238E27FC236}">
                  <a16:creationId xmlns:a16="http://schemas.microsoft.com/office/drawing/2014/main" id="{9BD98075-BFC1-BE9C-7FB7-23FE55E433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5" name="Content Placeholder">
            <a:extLst>
              <a:ext uri="{FF2B5EF4-FFF2-40B4-BE49-F238E27FC236}">
                <a16:creationId xmlns:a16="http://schemas.microsoft.com/office/drawing/2014/main" id="{3B24C3DC-EA72-D806-F192-A2EADC60E6FB}"/>
              </a:ext>
            </a:extLst>
          </p:cNvPr>
          <p:cNvGraphicFramePr>
            <a:graphicFrameLocks noGrp="1"/>
          </p:cNvGraphicFramePr>
          <p:nvPr>
            <p:ph idx="1"/>
            <p:extLst>
              <p:ext uri="{D42A27DB-BD31-4B8C-83A1-F6EECF244321}">
                <p14:modId xmlns:p14="http://schemas.microsoft.com/office/powerpoint/2010/main" val="3526035930"/>
              </p:ext>
            </p:extLst>
          </p:nvPr>
        </p:nvGraphicFramePr>
        <p:xfrm>
          <a:off x="876693" y="1717815"/>
          <a:ext cx="5649520" cy="42634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61" name="Picture 161" descr="A building with a blue roof&#10;&#10;Description automatically generated">
            <a:extLst>
              <a:ext uri="{FF2B5EF4-FFF2-40B4-BE49-F238E27FC236}">
                <a16:creationId xmlns:a16="http://schemas.microsoft.com/office/drawing/2014/main" id="{EDD23AB6-6BE1-9FE3-D2B5-7D7CAF2D6897}"/>
              </a:ext>
            </a:extLst>
          </p:cNvPr>
          <p:cNvPicPr>
            <a:picLocks noChangeAspect="1"/>
          </p:cNvPicPr>
          <p:nvPr/>
        </p:nvPicPr>
        <p:blipFill>
          <a:blip r:embed="rId8"/>
          <a:stretch>
            <a:fillRect/>
          </a:stretch>
        </p:blipFill>
        <p:spPr>
          <a:xfrm>
            <a:off x="7053331" y="2072395"/>
            <a:ext cx="4524777" cy="355033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cNvSpPr>
            <a:spLocks noGrp="1"/>
          </p:cNvSpPr>
          <p:nvPr>
            <p:ph type="ctrTitle"/>
          </p:nvPr>
        </p:nvSpPr>
        <p:spPr>
          <a:xfrm>
            <a:off x="1563568" y="-74271"/>
            <a:ext cx="9214222" cy="940062"/>
          </a:xfrm>
        </p:spPr>
        <p:txBody>
          <a:bodyPr anchor="b">
            <a:noAutofit/>
          </a:bodyPr>
          <a:lstStyle/>
          <a:p>
            <a:pPr algn="ctr"/>
            <a:r>
              <a:rPr lang="en-US" sz="2800" dirty="0"/>
              <a:t>KEY ASPECTS OF CULTURAL CONTINUITY</a:t>
            </a:r>
          </a:p>
        </p:txBody>
      </p:sp>
      <p:pic>
        <p:nvPicPr>
          <p:cNvPr id="4" name="Picture 4">
            <a:extLst>
              <a:ext uri="{FF2B5EF4-FFF2-40B4-BE49-F238E27FC236}">
                <a16:creationId xmlns:a16="http://schemas.microsoft.com/office/drawing/2014/main" id="{2DC8B9DE-BEE9-60EB-8390-BFA61215664F}"/>
              </a:ext>
            </a:extLst>
          </p:cNvPr>
          <p:cNvPicPr>
            <a:picLocks noChangeAspect="1"/>
          </p:cNvPicPr>
          <p:nvPr/>
        </p:nvPicPr>
        <p:blipFill rotWithShape="1">
          <a:blip r:embed="rId3"/>
          <a:srcRect l="13774" r="13196" b="-1"/>
          <a:stretch/>
        </p:blipFill>
        <p:spPr>
          <a:xfrm>
            <a:off x="7271565" y="1414034"/>
            <a:ext cx="4423236" cy="4040233"/>
          </a:xfrm>
          <a:prstGeom prst="rect">
            <a:avLst/>
          </a:prstGeom>
        </p:spPr>
      </p:pic>
      <p:grpSp>
        <p:nvGrpSpPr>
          <p:cNvPr id="11" name="Group 10">
            <a:extLst>
              <a:ext uri="{FF2B5EF4-FFF2-40B4-BE49-F238E27FC236}">
                <a16:creationId xmlns:a16="http://schemas.microsoft.com/office/drawing/2014/main" id="{434FA563-76F6-CDCF-AEA0-A7B78E4464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2" name="Rectangle 11">
              <a:extLst>
                <a:ext uri="{FF2B5EF4-FFF2-40B4-BE49-F238E27FC236}">
                  <a16:creationId xmlns:a16="http://schemas.microsoft.com/office/drawing/2014/main" id="{1D2E3CAA-F1BA-6695-301D-22564C3828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F3F0F2C-04A5-144D-BDCF-C38707289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6" name="Content Placeholder">
            <a:extLst>
              <a:ext uri="{FF2B5EF4-FFF2-40B4-BE49-F238E27FC236}">
                <a16:creationId xmlns:a16="http://schemas.microsoft.com/office/drawing/2014/main" id="{0BB245C8-5422-8677-D25C-5DA1AE53161F}"/>
              </a:ext>
            </a:extLst>
          </p:cNvPr>
          <p:cNvGraphicFramePr>
            <a:graphicFrameLocks noGrp="1"/>
          </p:cNvGraphicFramePr>
          <p:nvPr>
            <p:ph idx="1"/>
            <p:extLst>
              <p:ext uri="{D42A27DB-BD31-4B8C-83A1-F6EECF244321}">
                <p14:modId xmlns:p14="http://schemas.microsoft.com/office/powerpoint/2010/main" val="2693509048"/>
              </p:ext>
            </p:extLst>
          </p:nvPr>
        </p:nvGraphicFramePr>
        <p:xfrm>
          <a:off x="-3363" y="1148998"/>
          <a:ext cx="7035547" cy="536893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6" name="Rectangle 89">
            <a:extLst>
              <a:ext uri="{FF2B5EF4-FFF2-40B4-BE49-F238E27FC236}">
                <a16:creationId xmlns:a16="http://schemas.microsoft.com/office/drawing/2014/main" id="{F5897CCA-486C-491C-B4C1-5E5C95A827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831988" y="385474"/>
            <a:ext cx="6356606" cy="770044"/>
          </a:xfrm>
        </p:spPr>
        <p:txBody>
          <a:bodyPr>
            <a:normAutofit/>
          </a:bodyPr>
          <a:lstStyle/>
          <a:p>
            <a:r>
              <a:rPr lang="en-US" sz="2800" dirty="0"/>
              <a:t>KEY ASPECTS OF CULTURAL CONTINUITY</a:t>
            </a:r>
            <a:endParaRPr lang="en-US" sz="2800" dirty="0">
              <a:cs typeface="Calibri Light"/>
            </a:endParaRPr>
          </a:p>
        </p:txBody>
      </p:sp>
      <p:pic>
        <p:nvPicPr>
          <p:cNvPr id="85" name="Picture 85">
            <a:extLst>
              <a:ext uri="{FF2B5EF4-FFF2-40B4-BE49-F238E27FC236}">
                <a16:creationId xmlns:a16="http://schemas.microsoft.com/office/drawing/2014/main" id="{0BCFA9A5-9432-7BDF-E271-5D877D47B214}"/>
              </a:ext>
            </a:extLst>
          </p:cNvPr>
          <p:cNvPicPr>
            <a:picLocks noChangeAspect="1"/>
          </p:cNvPicPr>
          <p:nvPr/>
        </p:nvPicPr>
        <p:blipFill rotWithShape="1">
          <a:blip r:embed="rId3"/>
          <a:srcRect l="26881" r="19332"/>
          <a:stretch/>
        </p:blipFill>
        <p:spPr>
          <a:xfrm>
            <a:off x="7556409" y="557190"/>
            <a:ext cx="3995928" cy="5571896"/>
          </a:xfrm>
          <a:prstGeom prst="rect">
            <a:avLst/>
          </a:prstGeom>
          <a:effectLst/>
        </p:spPr>
      </p:pic>
      <p:graphicFrame>
        <p:nvGraphicFramePr>
          <p:cNvPr id="6" name="Content Placeholder">
            <a:extLst>
              <a:ext uri="{FF2B5EF4-FFF2-40B4-BE49-F238E27FC236}">
                <a16:creationId xmlns:a16="http://schemas.microsoft.com/office/drawing/2014/main" id="{0BB245C8-5422-8677-D25C-5DA1AE53161F}"/>
              </a:ext>
            </a:extLst>
          </p:cNvPr>
          <p:cNvGraphicFramePr>
            <a:graphicFrameLocks noGrp="1"/>
          </p:cNvGraphicFramePr>
          <p:nvPr>
            <p:ph idx="1"/>
            <p:extLst>
              <p:ext uri="{D42A27DB-BD31-4B8C-83A1-F6EECF244321}">
                <p14:modId xmlns:p14="http://schemas.microsoft.com/office/powerpoint/2010/main" val="3316188421"/>
              </p:ext>
            </p:extLst>
          </p:nvPr>
        </p:nvGraphicFramePr>
        <p:xfrm>
          <a:off x="338297" y="1348698"/>
          <a:ext cx="6852122" cy="478038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17225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8">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DF65B0F-67DD-981E-D990-B8E541AFD2B6}"/>
              </a:ext>
            </a:extLst>
          </p:cNvPr>
          <p:cNvSpPr>
            <a:spLocks noGrp="1"/>
          </p:cNvSpPr>
          <p:nvPr>
            <p:ph type="title"/>
          </p:nvPr>
        </p:nvSpPr>
        <p:spPr>
          <a:xfrm>
            <a:off x="1407018" y="150477"/>
            <a:ext cx="5262048" cy="798460"/>
          </a:xfrm>
        </p:spPr>
        <p:txBody>
          <a:bodyPr vert="horz" lIns="91440" tIns="45720" rIns="91440" bIns="45720" rtlCol="0" anchor="ctr">
            <a:normAutofit/>
          </a:bodyPr>
          <a:lstStyle/>
          <a:p>
            <a:r>
              <a:rPr lang="en-US" sz="2800" dirty="0"/>
              <a:t>POLITICAL INVOLVEMENT</a:t>
            </a:r>
          </a:p>
        </p:txBody>
      </p:sp>
      <p:sp>
        <p:nvSpPr>
          <p:cNvPr id="3" name="TextBox 2">
            <a:extLst>
              <a:ext uri="{FF2B5EF4-FFF2-40B4-BE49-F238E27FC236}">
                <a16:creationId xmlns:a16="http://schemas.microsoft.com/office/drawing/2014/main" id="{08C83AAE-1349-F9E6-07CA-E7EF0D3E88D8}"/>
              </a:ext>
            </a:extLst>
          </p:cNvPr>
          <p:cNvSpPr txBox="1"/>
          <p:nvPr/>
        </p:nvSpPr>
        <p:spPr>
          <a:xfrm>
            <a:off x="247919" y="948819"/>
            <a:ext cx="6293874" cy="5228144"/>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r>
              <a:rPr lang="en-US" sz="1700" dirty="0"/>
              <a:t>Eventually, the connections between Moroccan Mudéjar culture, North African culture, and other regions show how cultural continuity can cross contemporary national boundaries. </a:t>
            </a:r>
          </a:p>
          <a:p>
            <a:pPr indent="-228600">
              <a:lnSpc>
                <a:spcPct val="90000"/>
              </a:lnSpc>
              <a:spcAft>
                <a:spcPts val="600"/>
              </a:spcAft>
              <a:buFont typeface="Arial" panose="020B0604020202020204" pitchFamily="34" charset="0"/>
              <a:buChar char="•"/>
            </a:pPr>
            <a:r>
              <a:rPr lang="en-US" sz="1700" dirty="0"/>
              <a:t>The artistic and architectural legacy of the Mudéjar culture is evidence of the historical interactions' enduring influence, influencing artistic expression and cultural identity across geographical and temporal boundaries. We are reminded of the interconnectedness of human civilizations and the transformative power of cross-cultural fertilization by this rich tapestry of cultural exchange. </a:t>
            </a:r>
            <a:endParaRPr lang="en-US" sz="1700" dirty="0">
              <a:cs typeface="Calibri"/>
            </a:endParaRPr>
          </a:p>
          <a:p>
            <a:pPr indent="-228600">
              <a:lnSpc>
                <a:spcPct val="90000"/>
              </a:lnSpc>
              <a:spcAft>
                <a:spcPts val="600"/>
              </a:spcAft>
              <a:buFont typeface="Arial" panose="020B0604020202020204" pitchFamily="34" charset="0"/>
              <a:buChar char="•"/>
            </a:pPr>
            <a:endParaRPr lang="en-US" sz="1700" dirty="0">
              <a:cs typeface="Calibri"/>
            </a:endParaRPr>
          </a:p>
          <a:p>
            <a:pPr indent="-228600">
              <a:lnSpc>
                <a:spcPct val="90000"/>
              </a:lnSpc>
              <a:spcAft>
                <a:spcPts val="600"/>
              </a:spcAft>
              <a:buFont typeface="Arial" panose="020B0604020202020204" pitchFamily="34" charset="0"/>
              <a:buChar char="•"/>
            </a:pPr>
            <a:r>
              <a:rPr lang="en-US" sz="1700" dirty="0"/>
              <a:t>Despite shifting political boundaries and power structures, the Mudéjar style endured. As societal norms and architectural styles changed over time, it continued to change.</a:t>
            </a:r>
            <a:endParaRPr lang="en-US" sz="1700" dirty="0">
              <a:cs typeface="Calibri"/>
            </a:endParaRPr>
          </a:p>
          <a:p>
            <a:pPr indent="-228600">
              <a:lnSpc>
                <a:spcPct val="90000"/>
              </a:lnSpc>
              <a:spcAft>
                <a:spcPts val="600"/>
              </a:spcAft>
              <a:buFont typeface="Arial" panose="020B0604020202020204" pitchFamily="34" charset="0"/>
              <a:buChar char="•"/>
            </a:pPr>
            <a:r>
              <a:rPr lang="en-US" sz="1700" dirty="0"/>
              <a:t> This persistence shows how historical interactions continue to influence artistic expression today. Mudéjar culture's connections to North Africa and Morocco serve as an example of how cultural continuity can cross contemporary national boundaries.</a:t>
            </a:r>
            <a:endParaRPr lang="en-US" sz="1700" dirty="0">
              <a:cs typeface="Calibri"/>
            </a:endParaRPr>
          </a:p>
          <a:p>
            <a:pPr indent="-228600">
              <a:lnSpc>
                <a:spcPct val="90000"/>
              </a:lnSpc>
              <a:spcAft>
                <a:spcPts val="600"/>
              </a:spcAft>
              <a:buFont typeface="Arial" panose="020B0604020202020204" pitchFamily="34" charset="0"/>
              <a:buChar char="•"/>
            </a:pPr>
            <a:r>
              <a:rPr lang="en-US" sz="1700" dirty="0"/>
              <a:t> The artistic and architectural legacy of the Mudéjar culture is evidence of the historical interactions' enduring influence, influencing artistic expression and cultural identity across geographical and temporal boundaries. We are reminded of the interconnectedness of human civilizations and the transformative power of cross-cultural fertilization by this rich tapestry of cultural exchange. </a:t>
            </a:r>
            <a:endParaRPr lang="en-US" sz="1700" dirty="0">
              <a:cs typeface="Calibri"/>
            </a:endParaRPr>
          </a:p>
        </p:txBody>
      </p:sp>
      <p:pic>
        <p:nvPicPr>
          <p:cNvPr id="4" name="Picture 4" descr="A building with a tower&#10;&#10;Description automatically generated">
            <a:extLst>
              <a:ext uri="{FF2B5EF4-FFF2-40B4-BE49-F238E27FC236}">
                <a16:creationId xmlns:a16="http://schemas.microsoft.com/office/drawing/2014/main" id="{52092F74-782B-EA23-7F70-6C7490852A13}"/>
              </a:ext>
            </a:extLst>
          </p:cNvPr>
          <p:cNvPicPr>
            <a:picLocks noChangeAspect="1"/>
          </p:cNvPicPr>
          <p:nvPr/>
        </p:nvPicPr>
        <p:blipFill rotWithShape="1">
          <a:blip r:embed="rId3"/>
          <a:srcRect l="26746" r="15435"/>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120458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301F447-EEF7-48F5-AF73-7566EE7F64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841248" y="334644"/>
            <a:ext cx="10509504" cy="1076914"/>
          </a:xfrm>
        </p:spPr>
        <p:txBody>
          <a:bodyPr anchor="ctr">
            <a:normAutofit/>
          </a:bodyPr>
          <a:lstStyle/>
          <a:p>
            <a:pPr algn="ctr"/>
            <a:r>
              <a:rPr lang="en-US" sz="4000" dirty="0"/>
              <a:t>WORKS CITED</a:t>
            </a:r>
            <a:endParaRPr lang="en-US" dirty="0"/>
          </a:p>
        </p:txBody>
      </p:sp>
      <p:sp>
        <p:nvSpPr>
          <p:cNvPr id="11" name="Rectangle 10">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51299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a:extLst>
              <a:ext uri="{FF2B5EF4-FFF2-40B4-BE49-F238E27FC236}">
                <a16:creationId xmlns:a16="http://schemas.microsoft.com/office/drawing/2014/main" id="{A924E173-29EF-35B3-B2DE-841D3CF27E6F}"/>
              </a:ext>
            </a:extLst>
          </p:cNvPr>
          <p:cNvGraphicFramePr>
            <a:graphicFrameLocks noGrp="1"/>
          </p:cNvGraphicFramePr>
          <p:nvPr>
            <p:ph idx="1"/>
            <p:extLst>
              <p:ext uri="{D42A27DB-BD31-4B8C-83A1-F6EECF244321}">
                <p14:modId xmlns:p14="http://schemas.microsoft.com/office/powerpoint/2010/main" val="3491199218"/>
              </p:ext>
            </p:extLst>
          </p:nvPr>
        </p:nvGraphicFramePr>
        <p:xfrm>
          <a:off x="838200" y="1737360"/>
          <a:ext cx="10506456" cy="4535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24</TotalTime>
  <Words>1116</Words>
  <Application>Microsoft Office PowerPoint</Application>
  <PresentationFormat>Widescreen</PresentationFormat>
  <Paragraphs>62</Paragraphs>
  <Slides>7</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Times New Roman</vt:lpstr>
      <vt:lpstr>Office Theme</vt:lpstr>
      <vt:lpstr>MODULE 16</vt:lpstr>
      <vt:lpstr>INTRODUCTION</vt:lpstr>
      <vt:lpstr>CONNECTION TO MOROCCO &amp; MAHAGREB</vt:lpstr>
      <vt:lpstr>KEY ASPECTS OF CULTURAL CONTINUITY</vt:lpstr>
      <vt:lpstr>KEY ASPECTS OF CULTURAL CONTINUITY</vt:lpstr>
      <vt:lpstr>POLITICAL INVOLVEMENT</vt:lpstr>
      <vt:lpstr>WORKS CITED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Ms. Sarika Joshi</cp:lastModifiedBy>
  <cp:revision>193</cp:revision>
  <dcterms:created xsi:type="dcterms:W3CDTF">2023-08-07T02:55:15Z</dcterms:created>
  <dcterms:modified xsi:type="dcterms:W3CDTF">2023-08-07T22:05:08Z</dcterms:modified>
</cp:coreProperties>
</file>