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handoutMasterIdLst>
    <p:handoutMasterId r:id="rId34"/>
  </p:handoutMasterIdLst>
  <p:sldIdLst>
    <p:sldId id="294" r:id="rId5"/>
    <p:sldId id="309" r:id="rId6"/>
    <p:sldId id="310" r:id="rId7"/>
    <p:sldId id="311" r:id="rId8"/>
    <p:sldId id="308" r:id="rId9"/>
    <p:sldId id="307" r:id="rId10"/>
    <p:sldId id="296" r:id="rId11"/>
    <p:sldId id="295" r:id="rId12"/>
    <p:sldId id="305" r:id="rId13"/>
    <p:sldId id="301" r:id="rId14"/>
    <p:sldId id="306" r:id="rId15"/>
    <p:sldId id="300" r:id="rId16"/>
    <p:sldId id="304" r:id="rId17"/>
    <p:sldId id="316" r:id="rId18"/>
    <p:sldId id="329" r:id="rId19"/>
    <p:sldId id="317" r:id="rId20"/>
    <p:sldId id="334" r:id="rId21"/>
    <p:sldId id="318" r:id="rId22"/>
    <p:sldId id="314" r:id="rId23"/>
    <p:sldId id="320" r:id="rId24"/>
    <p:sldId id="324" r:id="rId25"/>
    <p:sldId id="327" r:id="rId26"/>
    <p:sldId id="326" r:id="rId27"/>
    <p:sldId id="330" r:id="rId28"/>
    <p:sldId id="315" r:id="rId29"/>
    <p:sldId id="332" r:id="rId30"/>
    <p:sldId id="333" r:id="rId31"/>
    <p:sldId id="322" r:id="rId3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72" userDrawn="1">
          <p15:clr>
            <a:srgbClr val="A4A3A4"/>
          </p15:clr>
        </p15:guide>
        <p15:guide id="2" pos="7056" userDrawn="1">
          <p15:clr>
            <a:srgbClr val="A4A3A4"/>
          </p15:clr>
        </p15:guide>
        <p15:guide id="3" pos="600" userDrawn="1">
          <p15:clr>
            <a:srgbClr val="A4A3A4"/>
          </p15:clr>
        </p15:guide>
        <p15:guide id="4" pos="458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9F792F"/>
    <a:srgbClr val="FFCC00"/>
    <a:srgbClr val="006A8A"/>
    <a:srgbClr val="1DC9FF"/>
    <a:srgbClr val="8FA971"/>
    <a:srgbClr val="F1EAE0"/>
    <a:srgbClr val="1C4C3C"/>
    <a:srgbClr val="785029"/>
    <a:srgbClr val="E3CEB2"/>
    <a:srgbClr val="6482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5F8350-181A-4F93-8D9E-134051198E57}" v="2" dt="2026-07-22T20:07:07.738"/>
  </p1510:revLst>
</p1510:revInfo>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53" autoAdjust="0"/>
    <p:restoredTop sz="73639" autoAdjust="0"/>
  </p:normalViewPr>
  <p:slideViewPr>
    <p:cSldViewPr snapToObjects="1" showGuides="1">
      <p:cViewPr varScale="1">
        <p:scale>
          <a:sx n="82" d="100"/>
          <a:sy n="82" d="100"/>
        </p:scale>
        <p:origin x="1296" y="56"/>
      </p:cViewPr>
      <p:guideLst>
        <p:guide orient="horz" pos="1272"/>
        <p:guide pos="7056"/>
        <p:guide pos="600"/>
        <p:guide pos="4584"/>
      </p:guideLst>
    </p:cSldViewPr>
  </p:slideViewPr>
  <p:outlineViewPr>
    <p:cViewPr>
      <p:scale>
        <a:sx n="33" d="100"/>
        <a:sy n="33" d="100"/>
      </p:scale>
      <p:origin x="0" y="-288"/>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84" d="100"/>
          <a:sy n="84" d="100"/>
        </p:scale>
        <p:origin x="3032" y="7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ny Owens" userId="98de21c6-fd5e-4796-a2f2-e0684cc6e79e" providerId="ADAL" clId="{A1402AB5-D0CC-440B-B596-24EBA58FCCFB}"/>
    <pc:docChg chg="undo custSel modSld">
      <pc:chgData name="Tony Owens" userId="98de21c6-fd5e-4796-a2f2-e0684cc6e79e" providerId="ADAL" clId="{A1402AB5-D0CC-440B-B596-24EBA58FCCFB}" dt="2026-07-23T00:37:50.495" v="128" actId="20577"/>
      <pc:docMkLst>
        <pc:docMk/>
      </pc:docMkLst>
      <pc:sldChg chg="modSp mod modNotesTx">
        <pc:chgData name="Tony Owens" userId="98de21c6-fd5e-4796-a2f2-e0684cc6e79e" providerId="ADAL" clId="{A1402AB5-D0CC-440B-B596-24EBA58FCCFB}" dt="2026-07-23T00:37:50.495" v="128" actId="20577"/>
        <pc:sldMkLst>
          <pc:docMk/>
          <pc:sldMk cId="3467391092" sldId="309"/>
        </pc:sldMkLst>
        <pc:spChg chg="mod">
          <ac:chgData name="Tony Owens" userId="98de21c6-fd5e-4796-a2f2-e0684cc6e79e" providerId="ADAL" clId="{A1402AB5-D0CC-440B-B596-24EBA58FCCFB}" dt="2026-07-23T00:37:50.495" v="128" actId="20577"/>
          <ac:spMkLst>
            <pc:docMk/>
            <pc:sldMk cId="3467391092" sldId="309"/>
            <ac:spMk id="9" creationId="{0AC7DE10-4B5D-E04A-A435-69F9A8871A3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6480AC-C0DE-4E5E-9ECD-9AE37E3FCB79}"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8A04F340-E8E1-4146-9905-E7ADCAEAABD7}">
      <dgm:prSet phldrT="[Text]" phldr="0" custT="1"/>
      <dgm:spPr/>
      <dgm:t>
        <a:bodyPr/>
        <a:lstStyle/>
        <a:p>
          <a:r>
            <a:rPr lang="en-US" sz="1200" dirty="0"/>
            <a:t>The visual Management board  huddles are: </a:t>
          </a:r>
        </a:p>
        <a:p>
          <a:r>
            <a:rPr lang="en-US" sz="1200" dirty="0"/>
            <a:t>• Held daily in the mornings.</a:t>
          </a:r>
        </a:p>
        <a:p>
          <a:r>
            <a:rPr lang="en-US" sz="1200" dirty="0"/>
            <a:t>• Focused on performance and actions</a:t>
          </a:r>
          <a:endParaRPr lang="en-US" sz="1200" b="1" dirty="0">
            <a:latin typeface="+mn-lt"/>
          </a:endParaRPr>
        </a:p>
      </dgm:t>
    </dgm:pt>
    <dgm:pt modelId="{4EBD5EC2-45ED-4ED6-8376-97D155A911AE}" type="parTrans" cxnId="{E636BFFB-0404-4D4B-B3F0-C64FDFD9DDEF}">
      <dgm:prSet/>
      <dgm:spPr/>
      <dgm:t>
        <a:bodyPr/>
        <a:lstStyle/>
        <a:p>
          <a:pPr algn="ctr"/>
          <a:endParaRPr lang="en-US" sz="1800">
            <a:latin typeface="+mn-lt"/>
          </a:endParaRPr>
        </a:p>
      </dgm:t>
    </dgm:pt>
    <dgm:pt modelId="{F9CD2A04-6A34-4104-A971-391788B88F55}" type="sibTrans" cxnId="{E636BFFB-0404-4D4B-B3F0-C64FDFD9DDEF}">
      <dgm:prSet/>
      <dgm:spPr/>
      <dgm:t>
        <a:bodyPr/>
        <a:lstStyle/>
        <a:p>
          <a:pPr algn="ctr"/>
          <a:endParaRPr lang="en-US" sz="1800">
            <a:latin typeface="+mn-lt"/>
          </a:endParaRPr>
        </a:p>
      </dgm:t>
    </dgm:pt>
    <dgm:pt modelId="{FD9CA14A-483C-4869-B0C1-7C5FB7EEDBCC}">
      <dgm:prSet phldrT="[Text]" phldr="0" custT="1"/>
      <dgm:spPr/>
      <dgm:t>
        <a:bodyPr/>
        <a:lstStyle/>
        <a:p>
          <a:r>
            <a:rPr lang="en-US" sz="1200" dirty="0"/>
            <a:t> The (JDIAs &amp; LTAs) are: </a:t>
          </a:r>
        </a:p>
        <a:p>
          <a:r>
            <a:rPr lang="en-US" sz="1200" dirty="0"/>
            <a:t>• Clearly owned </a:t>
          </a:r>
        </a:p>
        <a:p>
          <a:r>
            <a:rPr lang="en-US" sz="1200" dirty="0"/>
            <a:t>• Actively followed up on</a:t>
          </a:r>
        </a:p>
        <a:p>
          <a:r>
            <a:rPr lang="en-US" sz="1200" dirty="0"/>
            <a:t>• Closed with impact confirmed</a:t>
          </a:r>
          <a:endParaRPr lang="en-US" sz="1200" b="1" dirty="0">
            <a:latin typeface="+mn-lt"/>
          </a:endParaRPr>
        </a:p>
      </dgm:t>
    </dgm:pt>
    <dgm:pt modelId="{914BB93C-EA8A-4B5B-8F06-30DA7C7F4B7B}" type="sibTrans" cxnId="{5EDA943F-300F-408A-A52E-3D5140FD5C22}">
      <dgm:prSet/>
      <dgm:spPr/>
      <dgm:t>
        <a:bodyPr/>
        <a:lstStyle/>
        <a:p>
          <a:pPr algn="ctr"/>
          <a:endParaRPr lang="en-US" sz="1800">
            <a:latin typeface="+mn-lt"/>
          </a:endParaRPr>
        </a:p>
      </dgm:t>
    </dgm:pt>
    <dgm:pt modelId="{8182A92F-45BA-4CD1-8E43-0B0810A50FEB}" type="parTrans" cxnId="{5EDA943F-300F-408A-A52E-3D5140FD5C22}">
      <dgm:prSet/>
      <dgm:spPr/>
      <dgm:t>
        <a:bodyPr/>
        <a:lstStyle/>
        <a:p>
          <a:pPr algn="ctr"/>
          <a:endParaRPr lang="en-US" sz="1800">
            <a:latin typeface="+mn-lt"/>
          </a:endParaRPr>
        </a:p>
      </dgm:t>
    </dgm:pt>
    <dgm:pt modelId="{D2FE027B-4161-41E1-B4D4-02AECB2E3FA0}">
      <dgm:prSet phldrT="[Text]" phldr="0" custT="1"/>
      <dgm:spPr/>
      <dgm:t>
        <a:bodyPr/>
        <a:lstStyle/>
        <a:p>
          <a:pPr>
            <a:defRPr b="1"/>
          </a:pPr>
          <a:r>
            <a:rPr lang="en-US" sz="1800" dirty="0">
              <a:solidFill>
                <a:schemeClr val="bg1"/>
              </a:solidFill>
              <a:latin typeface="+mn-lt"/>
            </a:rPr>
            <a:t>4</a:t>
          </a:r>
        </a:p>
      </dgm:t>
    </dgm:pt>
    <dgm:pt modelId="{4D59E06B-629C-40B5-96D3-423B7A56C945}" type="sibTrans" cxnId="{4F4F82A2-02F1-492B-96C1-46C070BEFCE3}">
      <dgm:prSet/>
      <dgm:spPr/>
      <dgm:t>
        <a:bodyPr/>
        <a:lstStyle/>
        <a:p>
          <a:pPr algn="ctr"/>
          <a:endParaRPr lang="en-US" sz="1800">
            <a:latin typeface="+mn-lt"/>
          </a:endParaRPr>
        </a:p>
      </dgm:t>
    </dgm:pt>
    <dgm:pt modelId="{88680CFE-3CE0-4842-B3D3-716D3B671238}" type="parTrans" cxnId="{4F4F82A2-02F1-492B-96C1-46C070BEFCE3}">
      <dgm:prSet/>
      <dgm:spPr/>
      <dgm:t>
        <a:bodyPr/>
        <a:lstStyle/>
        <a:p>
          <a:pPr algn="ctr"/>
          <a:endParaRPr lang="en-US" sz="1800">
            <a:latin typeface="+mn-lt"/>
          </a:endParaRPr>
        </a:p>
      </dgm:t>
    </dgm:pt>
    <dgm:pt modelId="{3CC73758-10C1-47F8-AFA7-1A986D4DDD60}">
      <dgm:prSet phldrT="[Text]" phldr="0" custT="1"/>
      <dgm:spPr/>
      <dgm:t>
        <a:bodyPr/>
        <a:lstStyle/>
        <a:p>
          <a:pPr>
            <a:defRPr b="1"/>
          </a:pPr>
          <a:r>
            <a:rPr lang="en-US" sz="1800" dirty="0">
              <a:solidFill>
                <a:schemeClr val="bg1"/>
              </a:solidFill>
              <a:latin typeface="+mn-lt"/>
            </a:rPr>
            <a:t>3</a:t>
          </a:r>
        </a:p>
      </dgm:t>
    </dgm:pt>
    <dgm:pt modelId="{D8170BBA-6035-4773-8431-FEDD687647FF}" type="sibTrans" cxnId="{4A69F85D-5C15-48FD-893A-B3050E1BADEB}">
      <dgm:prSet/>
      <dgm:spPr/>
      <dgm:t>
        <a:bodyPr/>
        <a:lstStyle/>
        <a:p>
          <a:pPr algn="ctr"/>
          <a:endParaRPr lang="en-US" sz="1800">
            <a:latin typeface="+mn-lt"/>
          </a:endParaRPr>
        </a:p>
      </dgm:t>
    </dgm:pt>
    <dgm:pt modelId="{FF6AE4B6-4A2F-49EE-9316-9AF55E77838B}" type="parTrans" cxnId="{4A69F85D-5C15-48FD-893A-B3050E1BADEB}">
      <dgm:prSet/>
      <dgm:spPr/>
      <dgm:t>
        <a:bodyPr/>
        <a:lstStyle/>
        <a:p>
          <a:pPr algn="ctr"/>
          <a:endParaRPr lang="en-US" sz="1800">
            <a:latin typeface="+mn-lt"/>
          </a:endParaRPr>
        </a:p>
      </dgm:t>
    </dgm:pt>
    <dgm:pt modelId="{91969DED-4CB8-4A14-A50B-3F7B848E46B5}">
      <dgm:prSet phldrT="[Text]" phldr="0" custT="1"/>
      <dgm:spPr/>
      <dgm:t>
        <a:bodyPr/>
        <a:lstStyle/>
        <a:p>
          <a:pPr>
            <a:defRPr b="1"/>
          </a:pPr>
          <a:r>
            <a:rPr lang="en-US" sz="1800" dirty="0">
              <a:solidFill>
                <a:schemeClr val="bg1"/>
              </a:solidFill>
              <a:latin typeface="+mn-lt"/>
            </a:rPr>
            <a:t>2</a:t>
          </a:r>
        </a:p>
      </dgm:t>
    </dgm:pt>
    <dgm:pt modelId="{81CA8AA2-C0C3-4381-BA8B-413EDD578B83}" type="sibTrans" cxnId="{537F2ED0-8BD0-4AD5-B60D-89B660EDA1AC}">
      <dgm:prSet/>
      <dgm:spPr/>
      <dgm:t>
        <a:bodyPr/>
        <a:lstStyle/>
        <a:p>
          <a:pPr algn="ctr"/>
          <a:endParaRPr lang="en-US" sz="1800">
            <a:latin typeface="+mn-lt"/>
          </a:endParaRPr>
        </a:p>
      </dgm:t>
    </dgm:pt>
    <dgm:pt modelId="{441CD73D-85E1-42A6-BCF8-362A3247E2F3}" type="parTrans" cxnId="{537F2ED0-8BD0-4AD5-B60D-89B660EDA1AC}">
      <dgm:prSet/>
      <dgm:spPr/>
      <dgm:t>
        <a:bodyPr/>
        <a:lstStyle/>
        <a:p>
          <a:pPr algn="ctr"/>
          <a:endParaRPr lang="en-US" sz="1800">
            <a:latin typeface="+mn-lt"/>
          </a:endParaRPr>
        </a:p>
      </dgm:t>
    </dgm:pt>
    <dgm:pt modelId="{A8C03FBB-4A75-4460-AEA6-DEAEB9C61496}">
      <dgm:prSet phldrT="[Text]" phldr="0" custT="1"/>
      <dgm:spPr/>
      <dgm:t>
        <a:bodyPr/>
        <a:lstStyle/>
        <a:p>
          <a:pPr>
            <a:defRPr b="1"/>
          </a:pPr>
          <a:r>
            <a:rPr lang="en-US" sz="1800" dirty="0">
              <a:solidFill>
                <a:schemeClr val="bg1"/>
              </a:solidFill>
              <a:latin typeface="+mn-lt"/>
            </a:rPr>
            <a:t>1</a:t>
          </a:r>
        </a:p>
      </dgm:t>
    </dgm:pt>
    <dgm:pt modelId="{67361508-930A-4A23-8CFC-BB56DA645C3C}" type="sibTrans" cxnId="{D3D81948-D963-4D1E-AE16-9705EAF510FC}">
      <dgm:prSet/>
      <dgm:spPr/>
      <dgm:t>
        <a:bodyPr/>
        <a:lstStyle/>
        <a:p>
          <a:pPr algn="ctr"/>
          <a:endParaRPr lang="en-US" sz="1800">
            <a:latin typeface="+mn-lt"/>
          </a:endParaRPr>
        </a:p>
      </dgm:t>
    </dgm:pt>
    <dgm:pt modelId="{4E972F7F-4B1B-47AA-A25B-1FFC561F1C76}" type="parTrans" cxnId="{D3D81948-D963-4D1E-AE16-9705EAF510FC}">
      <dgm:prSet/>
      <dgm:spPr/>
      <dgm:t>
        <a:bodyPr/>
        <a:lstStyle/>
        <a:p>
          <a:pPr algn="ctr"/>
          <a:endParaRPr lang="en-US" sz="1800">
            <a:latin typeface="+mn-lt"/>
          </a:endParaRPr>
        </a:p>
      </dgm:t>
    </dgm:pt>
    <dgm:pt modelId="{2ED84E05-E7CE-4649-B27C-5AF27DB9ABDC}">
      <dgm:prSet/>
      <dgm:spPr/>
      <dgm:t>
        <a:bodyPr/>
        <a:lstStyle/>
        <a:p>
          <a:pPr algn="ctr"/>
          <a:r>
            <a:rPr lang="en-US" dirty="0"/>
            <a:t>Hour-by-Hour boards and Power apps are updated correctly and on time every shift</a:t>
          </a:r>
        </a:p>
      </dgm:t>
    </dgm:pt>
    <dgm:pt modelId="{0D89B2E7-D589-4700-B09B-E37197AA6D44}" type="parTrans" cxnId="{27A282E5-4933-4A41-947E-7C76954709DF}">
      <dgm:prSet/>
      <dgm:spPr/>
      <dgm:t>
        <a:bodyPr/>
        <a:lstStyle/>
        <a:p>
          <a:endParaRPr lang="en-US"/>
        </a:p>
      </dgm:t>
    </dgm:pt>
    <dgm:pt modelId="{19FE2EC0-0508-4F9C-9ACA-6DAA55E5CF7C}" type="sibTrans" cxnId="{27A282E5-4933-4A41-947E-7C76954709DF}">
      <dgm:prSet/>
      <dgm:spPr/>
      <dgm:t>
        <a:bodyPr/>
        <a:lstStyle/>
        <a:p>
          <a:endParaRPr lang="en-US"/>
        </a:p>
      </dgm:t>
    </dgm:pt>
    <dgm:pt modelId="{52109D6E-F211-4CCB-A34B-A0BC04CAD09F}">
      <dgm:prSet phldrT="[Text]" phldr="0"/>
      <dgm:spPr/>
      <dgm:t>
        <a:bodyPr/>
        <a:lstStyle/>
        <a:p>
          <a:pPr algn="ctr"/>
          <a:r>
            <a:rPr lang="en-US" dirty="0"/>
            <a:t>If the process is not followed, results cannot be trusted</a:t>
          </a:r>
        </a:p>
      </dgm:t>
    </dgm:pt>
    <dgm:pt modelId="{9FA1A94B-2FA4-45F0-9B55-A4FFD641BB5F}" type="parTrans" cxnId="{E8FF4122-39EF-45C1-8A11-F80CF8E9D711}">
      <dgm:prSet/>
      <dgm:spPr/>
      <dgm:t>
        <a:bodyPr/>
        <a:lstStyle/>
        <a:p>
          <a:endParaRPr lang="en-US"/>
        </a:p>
      </dgm:t>
    </dgm:pt>
    <dgm:pt modelId="{6C8A1794-790F-4080-9E97-96D72E1D9E08}" type="sibTrans" cxnId="{E8FF4122-39EF-45C1-8A11-F80CF8E9D711}">
      <dgm:prSet/>
      <dgm:spPr/>
      <dgm:t>
        <a:bodyPr/>
        <a:lstStyle/>
        <a:p>
          <a:endParaRPr lang="en-US"/>
        </a:p>
      </dgm:t>
    </dgm:pt>
    <dgm:pt modelId="{9FFA803F-EA25-49D8-A073-96E9747E345F}" type="pres">
      <dgm:prSet presAssocID="{A66480AC-C0DE-4E5E-9ECD-9AE37E3FCB79}" presName="root" presStyleCnt="0">
        <dgm:presLayoutVars>
          <dgm:chMax/>
          <dgm:chPref/>
          <dgm:animLvl val="lvl"/>
        </dgm:presLayoutVars>
      </dgm:prSet>
      <dgm:spPr/>
    </dgm:pt>
    <dgm:pt modelId="{EE0E6265-BE99-48D1-8879-DB5A75D6D78E}" type="pres">
      <dgm:prSet presAssocID="{A66480AC-C0DE-4E5E-9ECD-9AE37E3FCB79}"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gm:spPr>
    </dgm:pt>
    <dgm:pt modelId="{BDA8F949-88B8-486D-9E41-ABA1463A8926}" type="pres">
      <dgm:prSet presAssocID="{A66480AC-C0DE-4E5E-9ECD-9AE37E3FCB79}" presName="nodes" presStyleCnt="0">
        <dgm:presLayoutVars>
          <dgm:chMax/>
          <dgm:chPref/>
          <dgm:animLvl val="lvl"/>
        </dgm:presLayoutVars>
      </dgm:prSet>
      <dgm:spPr/>
    </dgm:pt>
    <dgm:pt modelId="{A41AEE8D-8763-4311-BB07-B499A93D76EA}" type="pres">
      <dgm:prSet presAssocID="{A8C03FBB-4A75-4460-AEA6-DEAEB9C61496}" presName="composite" presStyleCnt="0"/>
      <dgm:spPr/>
    </dgm:pt>
    <dgm:pt modelId="{FE5C7F33-9326-49FB-89A3-8A20163AD994}" type="pres">
      <dgm:prSet presAssocID="{A8C03FBB-4A75-4460-AEA6-DEAEB9C61496}" presName="L1TextContainer" presStyleLbl="revTx" presStyleIdx="0" presStyleCnt="4">
        <dgm:presLayoutVars>
          <dgm:chMax val="1"/>
          <dgm:chPref val="1"/>
          <dgm:bulletEnabled val="1"/>
        </dgm:presLayoutVars>
      </dgm:prSet>
      <dgm:spPr/>
    </dgm:pt>
    <dgm:pt modelId="{C51067AB-548D-47E7-B9DD-C7A4C9600F8C}" type="pres">
      <dgm:prSet presAssocID="{A8C03FBB-4A75-4460-AEA6-DEAEB9C61496}" presName="L2TextContainerWrapper" presStyleCnt="0">
        <dgm:presLayoutVars>
          <dgm:chMax val="0"/>
          <dgm:chPref val="0"/>
          <dgm:bulletEnabled val="1"/>
        </dgm:presLayoutVars>
      </dgm:prSet>
      <dgm:spPr/>
    </dgm:pt>
    <dgm:pt modelId="{BA29120C-7C6B-4F62-9079-4AD528BC0744}" type="pres">
      <dgm:prSet presAssocID="{A8C03FBB-4A75-4460-AEA6-DEAEB9C61496}" presName="L2TextContainer" presStyleLbl="bgAcc1" presStyleIdx="0" presStyleCnt="4" custScaleX="91077" custLinFactNeighborX="6837" custLinFactNeighborY="-700"/>
      <dgm:spPr/>
    </dgm:pt>
    <dgm:pt modelId="{617B6CDA-9351-44EF-9011-41758FE93851}" type="pres">
      <dgm:prSet presAssocID="{A8C03FBB-4A75-4460-AEA6-DEAEB9C61496}" presName="FlexibleEmptyPlaceHolder" presStyleCnt="0"/>
      <dgm:spPr/>
    </dgm:pt>
    <dgm:pt modelId="{A95DB80B-444A-4D69-B205-3A801BB8524A}" type="pres">
      <dgm:prSet presAssocID="{A8C03FBB-4A75-4460-AEA6-DEAEB9C61496}" presName="ConnectLine" presStyleLbl="sibTrans1D1" presStyleIdx="0" presStyleCnt="4"/>
      <dgm:spPr>
        <a:noFill/>
        <a:ln w="6350" cap="flat" cmpd="sng" algn="ctr">
          <a:solidFill>
            <a:schemeClr val="accent1">
              <a:hueOff val="0"/>
              <a:satOff val="0"/>
              <a:lumOff val="0"/>
              <a:alphaOff val="0"/>
            </a:schemeClr>
          </a:solidFill>
          <a:prstDash val="dash"/>
          <a:miter lim="800000"/>
        </a:ln>
        <a:effectLst/>
      </dgm:spPr>
    </dgm:pt>
    <dgm:pt modelId="{FA19A0AA-8B0B-4AA8-A80D-08CFFDD3F112}" type="pres">
      <dgm:prSet presAssocID="{A8C03FBB-4A75-4460-AEA6-DEAEB9C61496}" presName="ConnectorPoint" presStyleLbl="alignNode1" presStyleIdx="0" presStyleCnt="4"/>
      <dgm:spPr/>
    </dgm:pt>
    <dgm:pt modelId="{C298CC98-EF08-4D23-94A2-F58DEE6D7DE4}" type="pres">
      <dgm:prSet presAssocID="{A8C03FBB-4A75-4460-AEA6-DEAEB9C61496}" presName="EmptyPlaceHolder" presStyleCnt="0"/>
      <dgm:spPr/>
    </dgm:pt>
    <dgm:pt modelId="{F3D981F8-7433-4E93-99E6-2B447306B973}" type="pres">
      <dgm:prSet presAssocID="{67361508-930A-4A23-8CFC-BB56DA645C3C}" presName="spaceBetweenRectangles" presStyleCnt="0"/>
      <dgm:spPr/>
    </dgm:pt>
    <dgm:pt modelId="{7D29DFA7-018B-45C9-AC1C-5CFC82FEE150}" type="pres">
      <dgm:prSet presAssocID="{91969DED-4CB8-4A14-A50B-3F7B848E46B5}" presName="composite" presStyleCnt="0"/>
      <dgm:spPr/>
    </dgm:pt>
    <dgm:pt modelId="{60D0713D-AF69-4AF8-B071-F65622790886}" type="pres">
      <dgm:prSet presAssocID="{91969DED-4CB8-4A14-A50B-3F7B848E46B5}" presName="L1TextContainer" presStyleLbl="revTx" presStyleIdx="1" presStyleCnt="4">
        <dgm:presLayoutVars>
          <dgm:chMax val="1"/>
          <dgm:chPref val="1"/>
          <dgm:bulletEnabled val="1"/>
        </dgm:presLayoutVars>
      </dgm:prSet>
      <dgm:spPr/>
    </dgm:pt>
    <dgm:pt modelId="{5DAA1547-FEA7-4F69-96D3-0E3A07601B1E}" type="pres">
      <dgm:prSet presAssocID="{91969DED-4CB8-4A14-A50B-3F7B848E46B5}" presName="L2TextContainerWrapper" presStyleCnt="0">
        <dgm:presLayoutVars>
          <dgm:chMax val="0"/>
          <dgm:chPref val="0"/>
          <dgm:bulletEnabled val="1"/>
        </dgm:presLayoutVars>
      </dgm:prSet>
      <dgm:spPr/>
    </dgm:pt>
    <dgm:pt modelId="{DADAA0C9-3E42-4088-8622-30E9F6EA139A}" type="pres">
      <dgm:prSet presAssocID="{91969DED-4CB8-4A14-A50B-3F7B848E46B5}" presName="L2TextContainer" presStyleLbl="bgAcc1" presStyleIdx="1" presStyleCnt="4" custScaleX="91077" custLinFactNeighborX="5383" custLinFactNeighborY="-15022"/>
      <dgm:spPr/>
    </dgm:pt>
    <dgm:pt modelId="{D2E61EE0-F306-43AF-AFF9-74A14B9CF379}" type="pres">
      <dgm:prSet presAssocID="{91969DED-4CB8-4A14-A50B-3F7B848E46B5}" presName="FlexibleEmptyPlaceHolder" presStyleCnt="0"/>
      <dgm:spPr/>
    </dgm:pt>
    <dgm:pt modelId="{DBD74D6B-057A-432C-9067-BF618C19EB2A}" type="pres">
      <dgm:prSet presAssocID="{91969DED-4CB8-4A14-A50B-3F7B848E46B5}" presName="ConnectLine" presStyleLbl="sibTrans1D1" presStyleIdx="1" presStyleCnt="4" custLinFactNeighborX="-32150" custLinFactNeighborY="-23253"/>
      <dgm:spPr>
        <a:noFill/>
        <a:ln w="6350" cap="flat" cmpd="sng" algn="ctr">
          <a:solidFill>
            <a:schemeClr val="accent1">
              <a:hueOff val="0"/>
              <a:satOff val="0"/>
              <a:lumOff val="0"/>
              <a:alphaOff val="0"/>
            </a:schemeClr>
          </a:solidFill>
          <a:prstDash val="dash"/>
          <a:miter lim="800000"/>
        </a:ln>
        <a:effectLst/>
      </dgm:spPr>
    </dgm:pt>
    <dgm:pt modelId="{0F979253-FD39-4920-BFCA-78C564B167EA}" type="pres">
      <dgm:prSet presAssocID="{91969DED-4CB8-4A14-A50B-3F7B848E46B5}" presName="ConnectorPoint" presStyleLbl="alignNode1" presStyleIdx="1" presStyleCnt="4"/>
      <dgm:spPr/>
    </dgm:pt>
    <dgm:pt modelId="{C9B4B298-E04C-4317-856D-E345FE5EC64B}" type="pres">
      <dgm:prSet presAssocID="{91969DED-4CB8-4A14-A50B-3F7B848E46B5}" presName="EmptyPlaceHolder" presStyleCnt="0"/>
      <dgm:spPr/>
    </dgm:pt>
    <dgm:pt modelId="{9B636147-AF19-40E0-BE7D-3BE8148CC024}" type="pres">
      <dgm:prSet presAssocID="{81CA8AA2-C0C3-4381-BA8B-413EDD578B83}" presName="spaceBetweenRectangles" presStyleCnt="0"/>
      <dgm:spPr/>
    </dgm:pt>
    <dgm:pt modelId="{76CB18D4-86E2-467C-A2CF-3ED9EFE66BEA}" type="pres">
      <dgm:prSet presAssocID="{3CC73758-10C1-47F8-AFA7-1A986D4DDD60}" presName="composite" presStyleCnt="0"/>
      <dgm:spPr/>
    </dgm:pt>
    <dgm:pt modelId="{E712D073-0B15-4887-9DCE-A27BCACBC178}" type="pres">
      <dgm:prSet presAssocID="{3CC73758-10C1-47F8-AFA7-1A986D4DDD60}" presName="L1TextContainer" presStyleLbl="revTx" presStyleIdx="2" presStyleCnt="4">
        <dgm:presLayoutVars>
          <dgm:chMax val="1"/>
          <dgm:chPref val="1"/>
          <dgm:bulletEnabled val="1"/>
        </dgm:presLayoutVars>
      </dgm:prSet>
      <dgm:spPr/>
    </dgm:pt>
    <dgm:pt modelId="{4C57E835-21E8-44E9-8CE3-1E2D478ECB2B}" type="pres">
      <dgm:prSet presAssocID="{3CC73758-10C1-47F8-AFA7-1A986D4DDD60}" presName="L2TextContainerWrapper" presStyleCnt="0">
        <dgm:presLayoutVars>
          <dgm:chMax val="0"/>
          <dgm:chPref val="0"/>
          <dgm:bulletEnabled val="1"/>
        </dgm:presLayoutVars>
      </dgm:prSet>
      <dgm:spPr/>
    </dgm:pt>
    <dgm:pt modelId="{E0D48281-565D-47A3-9B6C-576231178549}" type="pres">
      <dgm:prSet presAssocID="{3CC73758-10C1-47F8-AFA7-1A986D4DDD60}" presName="L2TextContainer" presStyleLbl="bgAcc1" presStyleIdx="2" presStyleCnt="4" custScaleX="91077" custLinFactNeighborX="5679" custLinFactNeighborY="42"/>
      <dgm:spPr/>
    </dgm:pt>
    <dgm:pt modelId="{E0365E95-CAD6-4660-956D-E490447A5CB4}" type="pres">
      <dgm:prSet presAssocID="{3CC73758-10C1-47F8-AFA7-1A986D4DDD60}" presName="FlexibleEmptyPlaceHolder" presStyleCnt="0"/>
      <dgm:spPr/>
    </dgm:pt>
    <dgm:pt modelId="{DCAE8A46-752C-4E82-84CE-E790E1F2918E}" type="pres">
      <dgm:prSet presAssocID="{3CC73758-10C1-47F8-AFA7-1A986D4DDD60}" presName="ConnectLine" presStyleLbl="sibTrans1D1" presStyleIdx="2" presStyleCnt="4"/>
      <dgm:spPr>
        <a:noFill/>
        <a:ln w="6350" cap="flat" cmpd="sng" algn="ctr">
          <a:solidFill>
            <a:schemeClr val="accent1">
              <a:hueOff val="0"/>
              <a:satOff val="0"/>
              <a:lumOff val="0"/>
              <a:alphaOff val="0"/>
            </a:schemeClr>
          </a:solidFill>
          <a:prstDash val="dash"/>
          <a:miter lim="800000"/>
        </a:ln>
        <a:effectLst/>
      </dgm:spPr>
    </dgm:pt>
    <dgm:pt modelId="{B6459BF8-D2C3-4018-9C28-98667DC203F4}" type="pres">
      <dgm:prSet presAssocID="{3CC73758-10C1-47F8-AFA7-1A986D4DDD60}" presName="ConnectorPoint" presStyleLbl="alignNode1" presStyleIdx="2" presStyleCnt="4"/>
      <dgm:spPr/>
    </dgm:pt>
    <dgm:pt modelId="{EAB0CCC2-BFF9-432D-BA8E-7ECAF2D92AF2}" type="pres">
      <dgm:prSet presAssocID="{3CC73758-10C1-47F8-AFA7-1A986D4DDD60}" presName="EmptyPlaceHolder" presStyleCnt="0"/>
      <dgm:spPr/>
    </dgm:pt>
    <dgm:pt modelId="{07073103-04B7-4C74-9AC8-048764100B10}" type="pres">
      <dgm:prSet presAssocID="{D8170BBA-6035-4773-8431-FEDD687647FF}" presName="spaceBetweenRectangles" presStyleCnt="0"/>
      <dgm:spPr/>
    </dgm:pt>
    <dgm:pt modelId="{C68762A5-E9DF-484F-B385-6C7E07325E98}" type="pres">
      <dgm:prSet presAssocID="{D2FE027B-4161-41E1-B4D4-02AECB2E3FA0}" presName="composite" presStyleCnt="0"/>
      <dgm:spPr/>
    </dgm:pt>
    <dgm:pt modelId="{F782935D-BBBD-4420-826A-F71C517659B6}" type="pres">
      <dgm:prSet presAssocID="{D2FE027B-4161-41E1-B4D4-02AECB2E3FA0}" presName="L1TextContainer" presStyleLbl="revTx" presStyleIdx="3" presStyleCnt="4">
        <dgm:presLayoutVars>
          <dgm:chMax val="1"/>
          <dgm:chPref val="1"/>
          <dgm:bulletEnabled val="1"/>
        </dgm:presLayoutVars>
      </dgm:prSet>
      <dgm:spPr/>
    </dgm:pt>
    <dgm:pt modelId="{3C71E446-482E-4CAC-8D42-2D4AC020412B}" type="pres">
      <dgm:prSet presAssocID="{D2FE027B-4161-41E1-B4D4-02AECB2E3FA0}" presName="L2TextContainerWrapper" presStyleCnt="0">
        <dgm:presLayoutVars>
          <dgm:chMax val="0"/>
          <dgm:chPref val="0"/>
          <dgm:bulletEnabled val="1"/>
        </dgm:presLayoutVars>
      </dgm:prSet>
      <dgm:spPr/>
    </dgm:pt>
    <dgm:pt modelId="{6C3A59BD-6D45-4573-B098-8CB5207F194D}" type="pres">
      <dgm:prSet presAssocID="{D2FE027B-4161-41E1-B4D4-02AECB2E3FA0}" presName="L2TextContainer" presStyleLbl="bgAcc1" presStyleIdx="3" presStyleCnt="4" custScaleX="91077" custLinFactNeighborX="6540" custLinFactNeighborY="2802"/>
      <dgm:spPr/>
    </dgm:pt>
    <dgm:pt modelId="{8EB042C8-D666-4667-A1E4-E0C87151B72F}" type="pres">
      <dgm:prSet presAssocID="{D2FE027B-4161-41E1-B4D4-02AECB2E3FA0}" presName="FlexibleEmptyPlaceHolder" presStyleCnt="0"/>
      <dgm:spPr/>
    </dgm:pt>
    <dgm:pt modelId="{086FB9B1-82B2-4197-8B33-6E7FF94F8D2E}" type="pres">
      <dgm:prSet presAssocID="{D2FE027B-4161-41E1-B4D4-02AECB2E3FA0}" presName="ConnectLine" presStyleLbl="sibTrans1D1" presStyleIdx="3" presStyleCnt="4"/>
      <dgm:spPr>
        <a:noFill/>
        <a:ln w="6350" cap="flat" cmpd="sng" algn="ctr">
          <a:solidFill>
            <a:schemeClr val="accent1">
              <a:hueOff val="0"/>
              <a:satOff val="0"/>
              <a:lumOff val="0"/>
              <a:alphaOff val="0"/>
            </a:schemeClr>
          </a:solidFill>
          <a:prstDash val="dash"/>
          <a:miter lim="800000"/>
        </a:ln>
        <a:effectLst/>
      </dgm:spPr>
    </dgm:pt>
    <dgm:pt modelId="{3F359E8B-7C7E-4FD9-B106-36CCBFC731D5}" type="pres">
      <dgm:prSet presAssocID="{D2FE027B-4161-41E1-B4D4-02AECB2E3FA0}" presName="ConnectorPoint" presStyleLbl="alignNode1" presStyleIdx="3" presStyleCnt="4"/>
      <dgm:spPr/>
    </dgm:pt>
    <dgm:pt modelId="{34434334-A935-4057-946F-93B826088F38}" type="pres">
      <dgm:prSet presAssocID="{D2FE027B-4161-41E1-B4D4-02AECB2E3FA0}" presName="EmptyPlaceHolder" presStyleCnt="0"/>
      <dgm:spPr/>
    </dgm:pt>
  </dgm:ptLst>
  <dgm:cxnLst>
    <dgm:cxn modelId="{64516513-C9B3-4B52-A434-6178ACAB3599}" type="presOf" srcId="{91969DED-4CB8-4A14-A50B-3F7B848E46B5}" destId="{60D0713D-AF69-4AF8-B071-F65622790886}" srcOrd="0" destOrd="0" presId="urn:microsoft.com/office/officeart/2016/7/layout/BasicTimeline"/>
    <dgm:cxn modelId="{E8FF4122-39EF-45C1-8A11-F80CF8E9D711}" srcId="{D2FE027B-4161-41E1-B4D4-02AECB2E3FA0}" destId="{52109D6E-F211-4CCB-A34B-A0BC04CAD09F}" srcOrd="0" destOrd="0" parTransId="{9FA1A94B-2FA4-45F0-9B55-A4FFD641BB5F}" sibTransId="{6C8A1794-790F-4080-9E97-96D72E1D9E08}"/>
    <dgm:cxn modelId="{22B7B42C-03AB-41A4-BEB0-4A1B9CC75CC5}" type="presOf" srcId="{52109D6E-F211-4CCB-A34B-A0BC04CAD09F}" destId="{6C3A59BD-6D45-4573-B098-8CB5207F194D}" srcOrd="0" destOrd="0" presId="urn:microsoft.com/office/officeart/2016/7/layout/BasicTimeline"/>
    <dgm:cxn modelId="{3760A536-08D8-4D45-9A8D-A21E58E17F8A}" type="presOf" srcId="{D2FE027B-4161-41E1-B4D4-02AECB2E3FA0}" destId="{F782935D-BBBD-4420-826A-F71C517659B6}" srcOrd="0" destOrd="0" presId="urn:microsoft.com/office/officeart/2016/7/layout/BasicTimeline"/>
    <dgm:cxn modelId="{5EDA943F-300F-408A-A52E-3D5140FD5C22}" srcId="{3CC73758-10C1-47F8-AFA7-1A986D4DDD60}" destId="{FD9CA14A-483C-4869-B0C1-7C5FB7EEDBCC}" srcOrd="0" destOrd="0" parTransId="{8182A92F-45BA-4CD1-8E43-0B0810A50FEB}" sibTransId="{914BB93C-EA8A-4B5B-8F06-30DA7C7F4B7B}"/>
    <dgm:cxn modelId="{4A69F85D-5C15-48FD-893A-B3050E1BADEB}" srcId="{A66480AC-C0DE-4E5E-9ECD-9AE37E3FCB79}" destId="{3CC73758-10C1-47F8-AFA7-1A986D4DDD60}" srcOrd="2" destOrd="0" parTransId="{FF6AE4B6-4A2F-49EE-9316-9AF55E77838B}" sibTransId="{D8170BBA-6035-4773-8431-FEDD687647FF}"/>
    <dgm:cxn modelId="{FC839664-E238-4623-9D7D-61546852000A}" type="presOf" srcId="{2ED84E05-E7CE-4649-B27C-5AF27DB9ABDC}" destId="{BA29120C-7C6B-4F62-9079-4AD528BC0744}" srcOrd="0" destOrd="0" presId="urn:microsoft.com/office/officeart/2016/7/layout/BasicTimeline"/>
    <dgm:cxn modelId="{D3D81948-D963-4D1E-AE16-9705EAF510FC}" srcId="{A66480AC-C0DE-4E5E-9ECD-9AE37E3FCB79}" destId="{A8C03FBB-4A75-4460-AEA6-DEAEB9C61496}" srcOrd="0" destOrd="0" parTransId="{4E972F7F-4B1B-47AA-A25B-1FFC561F1C76}" sibTransId="{67361508-930A-4A23-8CFC-BB56DA645C3C}"/>
    <dgm:cxn modelId="{41643976-DEF5-44B7-B9E7-888F3AEFC45F}" type="presOf" srcId="{3CC73758-10C1-47F8-AFA7-1A986D4DDD60}" destId="{E712D073-0B15-4887-9DCE-A27BCACBC178}" srcOrd="0" destOrd="0" presId="urn:microsoft.com/office/officeart/2016/7/layout/BasicTimeline"/>
    <dgm:cxn modelId="{E5C7B693-D4EE-4A4E-97D1-4621CA0D3E91}" type="presOf" srcId="{A8C03FBB-4A75-4460-AEA6-DEAEB9C61496}" destId="{FE5C7F33-9326-49FB-89A3-8A20163AD994}" srcOrd="0" destOrd="0" presId="urn:microsoft.com/office/officeart/2016/7/layout/BasicTimeline"/>
    <dgm:cxn modelId="{4F4F82A2-02F1-492B-96C1-46C070BEFCE3}" srcId="{A66480AC-C0DE-4E5E-9ECD-9AE37E3FCB79}" destId="{D2FE027B-4161-41E1-B4D4-02AECB2E3FA0}" srcOrd="3" destOrd="0" parTransId="{88680CFE-3CE0-4842-B3D3-716D3B671238}" sibTransId="{4D59E06B-629C-40B5-96D3-423B7A56C945}"/>
    <dgm:cxn modelId="{537F2ED0-8BD0-4AD5-B60D-89B660EDA1AC}" srcId="{A66480AC-C0DE-4E5E-9ECD-9AE37E3FCB79}" destId="{91969DED-4CB8-4A14-A50B-3F7B848E46B5}" srcOrd="1" destOrd="0" parTransId="{441CD73D-85E1-42A6-BCF8-362A3247E2F3}" sibTransId="{81CA8AA2-C0C3-4381-BA8B-413EDD578B83}"/>
    <dgm:cxn modelId="{27A282E5-4933-4A41-947E-7C76954709DF}" srcId="{A8C03FBB-4A75-4460-AEA6-DEAEB9C61496}" destId="{2ED84E05-E7CE-4649-B27C-5AF27DB9ABDC}" srcOrd="0" destOrd="0" parTransId="{0D89B2E7-D589-4700-B09B-E37197AA6D44}" sibTransId="{19FE2EC0-0508-4F9C-9ACA-6DAA55E5CF7C}"/>
    <dgm:cxn modelId="{403E30EA-CA23-4A5A-9D22-DF82F93CFF08}" type="presOf" srcId="{A66480AC-C0DE-4E5E-9ECD-9AE37E3FCB79}" destId="{9FFA803F-EA25-49D8-A073-96E9747E345F}" srcOrd="0" destOrd="0" presId="urn:microsoft.com/office/officeart/2016/7/layout/BasicTimeline"/>
    <dgm:cxn modelId="{252B4FF4-6466-43C7-8436-08B55881B5BC}" type="presOf" srcId="{FD9CA14A-483C-4869-B0C1-7C5FB7EEDBCC}" destId="{E0D48281-565D-47A3-9B6C-576231178549}" srcOrd="0" destOrd="0" presId="urn:microsoft.com/office/officeart/2016/7/layout/BasicTimeline"/>
    <dgm:cxn modelId="{9488AFF6-9066-454E-B3C3-57C8BC68F549}" type="presOf" srcId="{8A04F340-E8E1-4146-9905-E7ADCAEAABD7}" destId="{DADAA0C9-3E42-4088-8622-30E9F6EA139A}" srcOrd="0" destOrd="0" presId="urn:microsoft.com/office/officeart/2016/7/layout/BasicTimeline"/>
    <dgm:cxn modelId="{E636BFFB-0404-4D4B-B3F0-C64FDFD9DDEF}" srcId="{91969DED-4CB8-4A14-A50B-3F7B848E46B5}" destId="{8A04F340-E8E1-4146-9905-E7ADCAEAABD7}" srcOrd="0" destOrd="0" parTransId="{4EBD5EC2-45ED-4ED6-8376-97D155A911AE}" sibTransId="{F9CD2A04-6A34-4104-A971-391788B88F55}"/>
    <dgm:cxn modelId="{9C5E351C-4F83-42C9-8766-363923817116}" type="presParOf" srcId="{9FFA803F-EA25-49D8-A073-96E9747E345F}" destId="{EE0E6265-BE99-48D1-8879-DB5A75D6D78E}" srcOrd="0" destOrd="0" presId="urn:microsoft.com/office/officeart/2016/7/layout/BasicTimeline"/>
    <dgm:cxn modelId="{F4A239D2-791C-4FA7-8885-B0E1A7FEAC48}" type="presParOf" srcId="{9FFA803F-EA25-49D8-A073-96E9747E345F}" destId="{BDA8F949-88B8-486D-9E41-ABA1463A8926}" srcOrd="1" destOrd="0" presId="urn:microsoft.com/office/officeart/2016/7/layout/BasicTimeline"/>
    <dgm:cxn modelId="{14D4DBE1-C56F-48BE-A66B-2B0E85E7B755}" type="presParOf" srcId="{BDA8F949-88B8-486D-9E41-ABA1463A8926}" destId="{A41AEE8D-8763-4311-BB07-B499A93D76EA}" srcOrd="0" destOrd="0" presId="urn:microsoft.com/office/officeart/2016/7/layout/BasicTimeline"/>
    <dgm:cxn modelId="{2868F0B4-2D8C-4E60-A800-D7753FFE1445}" type="presParOf" srcId="{A41AEE8D-8763-4311-BB07-B499A93D76EA}" destId="{FE5C7F33-9326-49FB-89A3-8A20163AD994}" srcOrd="0" destOrd="0" presId="urn:microsoft.com/office/officeart/2016/7/layout/BasicTimeline"/>
    <dgm:cxn modelId="{6F72394A-7E16-45AE-B5C9-6D1224450F0E}" type="presParOf" srcId="{A41AEE8D-8763-4311-BB07-B499A93D76EA}" destId="{C51067AB-548D-47E7-B9DD-C7A4C9600F8C}" srcOrd="1" destOrd="0" presId="urn:microsoft.com/office/officeart/2016/7/layout/BasicTimeline"/>
    <dgm:cxn modelId="{2BF023E2-BD82-4543-9797-FF9FAF55B2A5}" type="presParOf" srcId="{C51067AB-548D-47E7-B9DD-C7A4C9600F8C}" destId="{BA29120C-7C6B-4F62-9079-4AD528BC0744}" srcOrd="0" destOrd="0" presId="urn:microsoft.com/office/officeart/2016/7/layout/BasicTimeline"/>
    <dgm:cxn modelId="{2E1DF8FC-1E3D-407B-8B7F-074787FD4D73}" type="presParOf" srcId="{C51067AB-548D-47E7-B9DD-C7A4C9600F8C}" destId="{617B6CDA-9351-44EF-9011-41758FE93851}" srcOrd="1" destOrd="0" presId="urn:microsoft.com/office/officeart/2016/7/layout/BasicTimeline"/>
    <dgm:cxn modelId="{4C3C8707-33EB-4053-85D9-0C1CF04E32CD}" type="presParOf" srcId="{A41AEE8D-8763-4311-BB07-B499A93D76EA}" destId="{A95DB80B-444A-4D69-B205-3A801BB8524A}" srcOrd="2" destOrd="0" presId="urn:microsoft.com/office/officeart/2016/7/layout/BasicTimeline"/>
    <dgm:cxn modelId="{1FE3BD8D-0AF3-46A6-AB51-EDAEC9EB4D89}" type="presParOf" srcId="{A41AEE8D-8763-4311-BB07-B499A93D76EA}" destId="{FA19A0AA-8B0B-4AA8-A80D-08CFFDD3F112}" srcOrd="3" destOrd="0" presId="urn:microsoft.com/office/officeart/2016/7/layout/BasicTimeline"/>
    <dgm:cxn modelId="{B5FDF500-80BD-45C8-BBEB-575AA1DAADE7}" type="presParOf" srcId="{A41AEE8D-8763-4311-BB07-B499A93D76EA}" destId="{C298CC98-EF08-4D23-94A2-F58DEE6D7DE4}" srcOrd="4" destOrd="0" presId="urn:microsoft.com/office/officeart/2016/7/layout/BasicTimeline"/>
    <dgm:cxn modelId="{90EDA9D9-5363-433C-811E-5513B52588D1}" type="presParOf" srcId="{BDA8F949-88B8-486D-9E41-ABA1463A8926}" destId="{F3D981F8-7433-4E93-99E6-2B447306B973}" srcOrd="1" destOrd="0" presId="urn:microsoft.com/office/officeart/2016/7/layout/BasicTimeline"/>
    <dgm:cxn modelId="{7935889E-4736-4C7F-8622-A330C126F16B}" type="presParOf" srcId="{BDA8F949-88B8-486D-9E41-ABA1463A8926}" destId="{7D29DFA7-018B-45C9-AC1C-5CFC82FEE150}" srcOrd="2" destOrd="0" presId="urn:microsoft.com/office/officeart/2016/7/layout/BasicTimeline"/>
    <dgm:cxn modelId="{EB2658D4-3F40-4748-AE39-624B8E620A96}" type="presParOf" srcId="{7D29DFA7-018B-45C9-AC1C-5CFC82FEE150}" destId="{60D0713D-AF69-4AF8-B071-F65622790886}" srcOrd="0" destOrd="0" presId="urn:microsoft.com/office/officeart/2016/7/layout/BasicTimeline"/>
    <dgm:cxn modelId="{51E99B0B-8CC3-4BC2-8250-4C73AF5F12E8}" type="presParOf" srcId="{7D29DFA7-018B-45C9-AC1C-5CFC82FEE150}" destId="{5DAA1547-FEA7-4F69-96D3-0E3A07601B1E}" srcOrd="1" destOrd="0" presId="urn:microsoft.com/office/officeart/2016/7/layout/BasicTimeline"/>
    <dgm:cxn modelId="{9826AAC2-4AE6-4C22-826D-5672547E59BD}" type="presParOf" srcId="{5DAA1547-FEA7-4F69-96D3-0E3A07601B1E}" destId="{DADAA0C9-3E42-4088-8622-30E9F6EA139A}" srcOrd="0" destOrd="0" presId="urn:microsoft.com/office/officeart/2016/7/layout/BasicTimeline"/>
    <dgm:cxn modelId="{EC270DFB-5C5B-40C9-8196-FC46A9C21D19}" type="presParOf" srcId="{5DAA1547-FEA7-4F69-96D3-0E3A07601B1E}" destId="{D2E61EE0-F306-43AF-AFF9-74A14B9CF379}" srcOrd="1" destOrd="0" presId="urn:microsoft.com/office/officeart/2016/7/layout/BasicTimeline"/>
    <dgm:cxn modelId="{CB792D24-F02F-48C4-AC1D-366893851161}" type="presParOf" srcId="{7D29DFA7-018B-45C9-AC1C-5CFC82FEE150}" destId="{DBD74D6B-057A-432C-9067-BF618C19EB2A}" srcOrd="2" destOrd="0" presId="urn:microsoft.com/office/officeart/2016/7/layout/BasicTimeline"/>
    <dgm:cxn modelId="{0B13E8C1-0B1E-425B-8D83-92D34782753B}" type="presParOf" srcId="{7D29DFA7-018B-45C9-AC1C-5CFC82FEE150}" destId="{0F979253-FD39-4920-BFCA-78C564B167EA}" srcOrd="3" destOrd="0" presId="urn:microsoft.com/office/officeart/2016/7/layout/BasicTimeline"/>
    <dgm:cxn modelId="{6B60A5F4-2BAC-4F3F-A227-CB4F69F166D3}" type="presParOf" srcId="{7D29DFA7-018B-45C9-AC1C-5CFC82FEE150}" destId="{C9B4B298-E04C-4317-856D-E345FE5EC64B}" srcOrd="4" destOrd="0" presId="urn:microsoft.com/office/officeart/2016/7/layout/BasicTimeline"/>
    <dgm:cxn modelId="{F632D135-41E2-43A9-9B84-8A9C50BA663F}" type="presParOf" srcId="{BDA8F949-88B8-486D-9E41-ABA1463A8926}" destId="{9B636147-AF19-40E0-BE7D-3BE8148CC024}" srcOrd="3" destOrd="0" presId="urn:microsoft.com/office/officeart/2016/7/layout/BasicTimeline"/>
    <dgm:cxn modelId="{3411521A-E802-4A42-B7EC-D46E6B3B7C96}" type="presParOf" srcId="{BDA8F949-88B8-486D-9E41-ABA1463A8926}" destId="{76CB18D4-86E2-467C-A2CF-3ED9EFE66BEA}" srcOrd="4" destOrd="0" presId="urn:microsoft.com/office/officeart/2016/7/layout/BasicTimeline"/>
    <dgm:cxn modelId="{88CD890C-B8E8-4CDA-B032-3A9A3F32FD79}" type="presParOf" srcId="{76CB18D4-86E2-467C-A2CF-3ED9EFE66BEA}" destId="{E712D073-0B15-4887-9DCE-A27BCACBC178}" srcOrd="0" destOrd="0" presId="urn:microsoft.com/office/officeart/2016/7/layout/BasicTimeline"/>
    <dgm:cxn modelId="{AB1754FF-81F0-4ADB-A662-440DA0FBE430}" type="presParOf" srcId="{76CB18D4-86E2-467C-A2CF-3ED9EFE66BEA}" destId="{4C57E835-21E8-44E9-8CE3-1E2D478ECB2B}" srcOrd="1" destOrd="0" presId="urn:microsoft.com/office/officeart/2016/7/layout/BasicTimeline"/>
    <dgm:cxn modelId="{03EB58B1-E5D1-49BD-8FE7-FF1A8E5CDD51}" type="presParOf" srcId="{4C57E835-21E8-44E9-8CE3-1E2D478ECB2B}" destId="{E0D48281-565D-47A3-9B6C-576231178549}" srcOrd="0" destOrd="0" presId="urn:microsoft.com/office/officeart/2016/7/layout/BasicTimeline"/>
    <dgm:cxn modelId="{C7D8A92C-6CBF-4FA3-931B-5668E18C280C}" type="presParOf" srcId="{4C57E835-21E8-44E9-8CE3-1E2D478ECB2B}" destId="{E0365E95-CAD6-4660-956D-E490447A5CB4}" srcOrd="1" destOrd="0" presId="urn:microsoft.com/office/officeart/2016/7/layout/BasicTimeline"/>
    <dgm:cxn modelId="{57009207-8976-4EFD-876A-EF1C91AB599A}" type="presParOf" srcId="{76CB18D4-86E2-467C-A2CF-3ED9EFE66BEA}" destId="{DCAE8A46-752C-4E82-84CE-E790E1F2918E}" srcOrd="2" destOrd="0" presId="urn:microsoft.com/office/officeart/2016/7/layout/BasicTimeline"/>
    <dgm:cxn modelId="{A5FB4889-2275-4DD2-ADF0-583A5D1AE1ED}" type="presParOf" srcId="{76CB18D4-86E2-467C-A2CF-3ED9EFE66BEA}" destId="{B6459BF8-D2C3-4018-9C28-98667DC203F4}" srcOrd="3" destOrd="0" presId="urn:microsoft.com/office/officeart/2016/7/layout/BasicTimeline"/>
    <dgm:cxn modelId="{8B3418BE-680A-4C04-AD26-F21B02D832B0}" type="presParOf" srcId="{76CB18D4-86E2-467C-A2CF-3ED9EFE66BEA}" destId="{EAB0CCC2-BFF9-432D-BA8E-7ECAF2D92AF2}" srcOrd="4" destOrd="0" presId="urn:microsoft.com/office/officeart/2016/7/layout/BasicTimeline"/>
    <dgm:cxn modelId="{A9042F53-7838-4B89-A14A-DC86E7759451}" type="presParOf" srcId="{BDA8F949-88B8-486D-9E41-ABA1463A8926}" destId="{07073103-04B7-4C74-9AC8-048764100B10}" srcOrd="5" destOrd="0" presId="urn:microsoft.com/office/officeart/2016/7/layout/BasicTimeline"/>
    <dgm:cxn modelId="{5290B18C-985B-476F-80AB-B000D2E28F60}" type="presParOf" srcId="{BDA8F949-88B8-486D-9E41-ABA1463A8926}" destId="{C68762A5-E9DF-484F-B385-6C7E07325E98}" srcOrd="6" destOrd="0" presId="urn:microsoft.com/office/officeart/2016/7/layout/BasicTimeline"/>
    <dgm:cxn modelId="{819C616E-63F8-4599-9A66-512521E8E9F5}" type="presParOf" srcId="{C68762A5-E9DF-484F-B385-6C7E07325E98}" destId="{F782935D-BBBD-4420-826A-F71C517659B6}" srcOrd="0" destOrd="0" presId="urn:microsoft.com/office/officeart/2016/7/layout/BasicTimeline"/>
    <dgm:cxn modelId="{8C54E232-1B89-4DC9-8E05-4736E6F4C528}" type="presParOf" srcId="{C68762A5-E9DF-484F-B385-6C7E07325E98}" destId="{3C71E446-482E-4CAC-8D42-2D4AC020412B}" srcOrd="1" destOrd="0" presId="urn:microsoft.com/office/officeart/2016/7/layout/BasicTimeline"/>
    <dgm:cxn modelId="{BC353777-539A-4864-BB21-346D8C4360C1}" type="presParOf" srcId="{3C71E446-482E-4CAC-8D42-2D4AC020412B}" destId="{6C3A59BD-6D45-4573-B098-8CB5207F194D}" srcOrd="0" destOrd="0" presId="urn:microsoft.com/office/officeart/2016/7/layout/BasicTimeline"/>
    <dgm:cxn modelId="{53E54228-74E4-4F6A-AAD7-71EB44BEEB36}" type="presParOf" srcId="{3C71E446-482E-4CAC-8D42-2D4AC020412B}" destId="{8EB042C8-D666-4667-A1E4-E0C87151B72F}" srcOrd="1" destOrd="0" presId="urn:microsoft.com/office/officeart/2016/7/layout/BasicTimeline"/>
    <dgm:cxn modelId="{CD2E3F26-566B-4E8C-9927-C3B42B77551C}" type="presParOf" srcId="{C68762A5-E9DF-484F-B385-6C7E07325E98}" destId="{086FB9B1-82B2-4197-8B33-6E7FF94F8D2E}" srcOrd="2" destOrd="0" presId="urn:microsoft.com/office/officeart/2016/7/layout/BasicTimeline"/>
    <dgm:cxn modelId="{7571835A-7BAA-40A1-945B-B991B049CBA7}" type="presParOf" srcId="{C68762A5-E9DF-484F-B385-6C7E07325E98}" destId="{3F359E8B-7C7E-4FD9-B106-36CCBFC731D5}" srcOrd="3" destOrd="0" presId="urn:microsoft.com/office/officeart/2016/7/layout/BasicTimeline"/>
    <dgm:cxn modelId="{7083DB71-225A-4FBD-A8B2-9CBA2B2F1649}" type="presParOf" srcId="{C68762A5-E9DF-484F-B385-6C7E07325E98}" destId="{34434334-A935-4057-946F-93B826088F38}" srcOrd="4" destOrd="0" presId="urn:microsoft.com/office/officeart/2016/7/layout/Basic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0E6265-BE99-48D1-8879-DB5A75D6D78E}">
      <dsp:nvSpPr>
        <dsp:cNvPr id="0" name=""/>
        <dsp:cNvSpPr/>
      </dsp:nvSpPr>
      <dsp:spPr>
        <a:xfrm>
          <a:off x="0" y="2423319"/>
          <a:ext cx="5861050"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FE5C7F33-9326-49FB-89A3-8A20163AD994}">
      <dsp:nvSpPr>
        <dsp:cNvPr id="0" name=""/>
        <dsp:cNvSpPr/>
      </dsp:nvSpPr>
      <dsp:spPr>
        <a:xfrm>
          <a:off x="130013" y="2602644"/>
          <a:ext cx="1881259" cy="547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00100">
            <a:lnSpc>
              <a:spcPct val="90000"/>
            </a:lnSpc>
            <a:spcBef>
              <a:spcPct val="0"/>
            </a:spcBef>
            <a:spcAft>
              <a:spcPct val="35000"/>
            </a:spcAft>
            <a:buNone/>
            <a:defRPr b="1"/>
          </a:pPr>
          <a:r>
            <a:rPr lang="en-US" sz="1800" kern="1200" dirty="0">
              <a:solidFill>
                <a:schemeClr val="bg1"/>
              </a:solidFill>
              <a:latin typeface="+mn-lt"/>
            </a:rPr>
            <a:t>1</a:t>
          </a:r>
        </a:p>
      </dsp:txBody>
      <dsp:txXfrm>
        <a:off x="130013" y="2602644"/>
        <a:ext cx="1881259" cy="547670"/>
      </dsp:txXfrm>
    </dsp:sp>
    <dsp:sp modelId="{BA29120C-7C6B-4F62-9079-4AD528BC0744}">
      <dsp:nvSpPr>
        <dsp:cNvPr id="0" name=""/>
        <dsp:cNvSpPr/>
      </dsp:nvSpPr>
      <dsp:spPr>
        <a:xfrm>
          <a:off x="221731" y="514295"/>
          <a:ext cx="1773305" cy="98129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533400">
            <a:lnSpc>
              <a:spcPct val="90000"/>
            </a:lnSpc>
            <a:spcBef>
              <a:spcPct val="0"/>
            </a:spcBef>
            <a:spcAft>
              <a:spcPct val="35000"/>
            </a:spcAft>
            <a:buNone/>
          </a:pPr>
          <a:r>
            <a:rPr lang="en-US" sz="1200" kern="1200" dirty="0"/>
            <a:t>Hour-by-Hour boards and Power apps are updated correctly and on time every shift</a:t>
          </a:r>
        </a:p>
      </dsp:txBody>
      <dsp:txXfrm>
        <a:off x="269634" y="562198"/>
        <a:ext cx="1677499" cy="885486"/>
      </dsp:txXfrm>
    </dsp:sp>
    <dsp:sp modelId="{A95DB80B-444A-4D69-B205-3A801BB8524A}">
      <dsp:nvSpPr>
        <dsp:cNvPr id="0" name=""/>
        <dsp:cNvSpPr/>
      </dsp:nvSpPr>
      <dsp:spPr>
        <a:xfrm>
          <a:off x="1070643" y="1502457"/>
          <a:ext cx="0" cy="92086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0D0713D-AF69-4AF8-B071-F65622790886}">
      <dsp:nvSpPr>
        <dsp:cNvPr id="0" name=""/>
        <dsp:cNvSpPr/>
      </dsp:nvSpPr>
      <dsp:spPr>
        <a:xfrm>
          <a:off x="1369934" y="1696323"/>
          <a:ext cx="1881259" cy="547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00100">
            <a:lnSpc>
              <a:spcPct val="90000"/>
            </a:lnSpc>
            <a:spcBef>
              <a:spcPct val="0"/>
            </a:spcBef>
            <a:spcAft>
              <a:spcPct val="35000"/>
            </a:spcAft>
            <a:buNone/>
            <a:defRPr b="1"/>
          </a:pPr>
          <a:r>
            <a:rPr lang="en-US" sz="1800" kern="1200" dirty="0">
              <a:solidFill>
                <a:schemeClr val="bg1"/>
              </a:solidFill>
              <a:latin typeface="+mn-lt"/>
            </a:rPr>
            <a:t>2</a:t>
          </a:r>
        </a:p>
      </dsp:txBody>
      <dsp:txXfrm>
        <a:off x="1369934" y="1696323"/>
        <a:ext cx="1881259" cy="547670"/>
      </dsp:txXfrm>
    </dsp:sp>
    <dsp:sp modelId="{FA19A0AA-8B0B-4AA8-A80D-08CFFDD3F112}">
      <dsp:nvSpPr>
        <dsp:cNvPr id="0" name=""/>
        <dsp:cNvSpPr/>
      </dsp:nvSpPr>
      <dsp:spPr>
        <a:xfrm>
          <a:off x="1034293" y="2386969"/>
          <a:ext cx="72699" cy="7269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DAA0C9-3E42-4088-8622-30E9F6EA139A}">
      <dsp:nvSpPr>
        <dsp:cNvPr id="0" name=""/>
        <dsp:cNvSpPr/>
      </dsp:nvSpPr>
      <dsp:spPr>
        <a:xfrm>
          <a:off x="1433343" y="3118481"/>
          <a:ext cx="1773305" cy="150245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The visual Management board  huddles are: </a:t>
          </a:r>
        </a:p>
        <a:p>
          <a:pPr marL="0" lvl="0" indent="0" algn="l" defTabSz="533400">
            <a:lnSpc>
              <a:spcPct val="90000"/>
            </a:lnSpc>
            <a:spcBef>
              <a:spcPct val="0"/>
            </a:spcBef>
            <a:spcAft>
              <a:spcPct val="35000"/>
            </a:spcAft>
            <a:buNone/>
          </a:pPr>
          <a:r>
            <a:rPr lang="en-US" sz="1200" kern="1200" dirty="0"/>
            <a:t>• Held daily in the mornings.</a:t>
          </a:r>
        </a:p>
        <a:p>
          <a:pPr marL="0" lvl="0" indent="0" algn="l" defTabSz="533400">
            <a:lnSpc>
              <a:spcPct val="90000"/>
            </a:lnSpc>
            <a:spcBef>
              <a:spcPct val="0"/>
            </a:spcBef>
            <a:spcAft>
              <a:spcPct val="35000"/>
            </a:spcAft>
            <a:buNone/>
          </a:pPr>
          <a:r>
            <a:rPr lang="en-US" sz="1200" kern="1200" dirty="0"/>
            <a:t>• Focused on performance and actions</a:t>
          </a:r>
          <a:endParaRPr lang="en-US" sz="1200" b="1" kern="1200" dirty="0">
            <a:latin typeface="+mn-lt"/>
          </a:endParaRPr>
        </a:p>
      </dsp:txBody>
      <dsp:txXfrm>
        <a:off x="1506687" y="3191825"/>
        <a:ext cx="1626617" cy="1355769"/>
      </dsp:txXfrm>
    </dsp:sp>
    <dsp:sp modelId="{DBD74D6B-057A-432C-9067-BF618C19EB2A}">
      <dsp:nvSpPr>
        <dsp:cNvPr id="0" name=""/>
        <dsp:cNvSpPr/>
      </dsp:nvSpPr>
      <dsp:spPr>
        <a:xfrm>
          <a:off x="2298990" y="2209191"/>
          <a:ext cx="0" cy="92086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E712D073-0B15-4887-9DCE-A27BCACBC178}">
      <dsp:nvSpPr>
        <dsp:cNvPr id="0" name=""/>
        <dsp:cNvSpPr/>
      </dsp:nvSpPr>
      <dsp:spPr>
        <a:xfrm>
          <a:off x="2609855" y="2602644"/>
          <a:ext cx="1881259" cy="547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00100">
            <a:lnSpc>
              <a:spcPct val="90000"/>
            </a:lnSpc>
            <a:spcBef>
              <a:spcPct val="0"/>
            </a:spcBef>
            <a:spcAft>
              <a:spcPct val="35000"/>
            </a:spcAft>
            <a:buNone/>
            <a:defRPr b="1"/>
          </a:pPr>
          <a:r>
            <a:rPr lang="en-US" sz="1800" kern="1200" dirty="0">
              <a:solidFill>
                <a:schemeClr val="bg1"/>
              </a:solidFill>
              <a:latin typeface="+mn-lt"/>
            </a:rPr>
            <a:t>3</a:t>
          </a:r>
        </a:p>
      </dsp:txBody>
      <dsp:txXfrm>
        <a:off x="2609855" y="2602644"/>
        <a:ext cx="1881259" cy="547670"/>
      </dsp:txXfrm>
    </dsp:sp>
    <dsp:sp modelId="{0F979253-FD39-4920-BFCA-78C564B167EA}">
      <dsp:nvSpPr>
        <dsp:cNvPr id="0" name=""/>
        <dsp:cNvSpPr/>
      </dsp:nvSpPr>
      <dsp:spPr>
        <a:xfrm>
          <a:off x="2274214" y="2386969"/>
          <a:ext cx="72699" cy="7269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D48281-565D-47A3-9B6C-576231178549}">
      <dsp:nvSpPr>
        <dsp:cNvPr id="0" name=""/>
        <dsp:cNvSpPr/>
      </dsp:nvSpPr>
      <dsp:spPr>
        <a:xfrm>
          <a:off x="2679027" y="631"/>
          <a:ext cx="1773305" cy="150245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 The (JDIAs &amp; LTAs) are: </a:t>
          </a:r>
        </a:p>
        <a:p>
          <a:pPr marL="0" lvl="0" indent="0" algn="l" defTabSz="533400">
            <a:lnSpc>
              <a:spcPct val="90000"/>
            </a:lnSpc>
            <a:spcBef>
              <a:spcPct val="0"/>
            </a:spcBef>
            <a:spcAft>
              <a:spcPct val="35000"/>
            </a:spcAft>
            <a:buNone/>
          </a:pPr>
          <a:r>
            <a:rPr lang="en-US" sz="1200" kern="1200" dirty="0"/>
            <a:t>• Clearly owned </a:t>
          </a:r>
        </a:p>
        <a:p>
          <a:pPr marL="0" lvl="0" indent="0" algn="l" defTabSz="533400">
            <a:lnSpc>
              <a:spcPct val="90000"/>
            </a:lnSpc>
            <a:spcBef>
              <a:spcPct val="0"/>
            </a:spcBef>
            <a:spcAft>
              <a:spcPct val="35000"/>
            </a:spcAft>
            <a:buNone/>
          </a:pPr>
          <a:r>
            <a:rPr lang="en-US" sz="1200" kern="1200" dirty="0"/>
            <a:t>• Actively followed up on</a:t>
          </a:r>
        </a:p>
        <a:p>
          <a:pPr marL="0" lvl="0" indent="0" algn="l" defTabSz="533400">
            <a:lnSpc>
              <a:spcPct val="90000"/>
            </a:lnSpc>
            <a:spcBef>
              <a:spcPct val="0"/>
            </a:spcBef>
            <a:spcAft>
              <a:spcPct val="35000"/>
            </a:spcAft>
            <a:buNone/>
          </a:pPr>
          <a:r>
            <a:rPr lang="en-US" sz="1200" kern="1200" dirty="0"/>
            <a:t>• Closed with impact confirmed</a:t>
          </a:r>
          <a:endParaRPr lang="en-US" sz="1200" b="1" kern="1200" dirty="0">
            <a:latin typeface="+mn-lt"/>
          </a:endParaRPr>
        </a:p>
      </dsp:txBody>
      <dsp:txXfrm>
        <a:off x="2752371" y="73975"/>
        <a:ext cx="1626617" cy="1355769"/>
      </dsp:txXfrm>
    </dsp:sp>
    <dsp:sp modelId="{DCAE8A46-752C-4E82-84CE-E790E1F2918E}">
      <dsp:nvSpPr>
        <dsp:cNvPr id="0" name=""/>
        <dsp:cNvSpPr/>
      </dsp:nvSpPr>
      <dsp:spPr>
        <a:xfrm>
          <a:off x="3550485" y="1502457"/>
          <a:ext cx="0" cy="92086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782935D-BBBD-4420-826A-F71C517659B6}">
      <dsp:nvSpPr>
        <dsp:cNvPr id="0" name=""/>
        <dsp:cNvSpPr/>
      </dsp:nvSpPr>
      <dsp:spPr>
        <a:xfrm>
          <a:off x="3849776" y="1696323"/>
          <a:ext cx="1881259" cy="547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00100">
            <a:lnSpc>
              <a:spcPct val="90000"/>
            </a:lnSpc>
            <a:spcBef>
              <a:spcPct val="0"/>
            </a:spcBef>
            <a:spcAft>
              <a:spcPct val="35000"/>
            </a:spcAft>
            <a:buNone/>
            <a:defRPr b="1"/>
          </a:pPr>
          <a:r>
            <a:rPr lang="en-US" sz="1800" kern="1200" dirty="0">
              <a:solidFill>
                <a:schemeClr val="bg1"/>
              </a:solidFill>
              <a:latin typeface="+mn-lt"/>
            </a:rPr>
            <a:t>4</a:t>
          </a:r>
        </a:p>
      </dsp:txBody>
      <dsp:txXfrm>
        <a:off x="3849776" y="1696323"/>
        <a:ext cx="1881259" cy="547670"/>
      </dsp:txXfrm>
    </dsp:sp>
    <dsp:sp modelId="{B6459BF8-D2C3-4018-9C28-98667DC203F4}">
      <dsp:nvSpPr>
        <dsp:cNvPr id="0" name=""/>
        <dsp:cNvSpPr/>
      </dsp:nvSpPr>
      <dsp:spPr>
        <a:xfrm>
          <a:off x="3514135" y="2386969"/>
          <a:ext cx="72699" cy="7269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3A59BD-6D45-4573-B098-8CB5207F194D}">
      <dsp:nvSpPr>
        <dsp:cNvPr id="0" name=""/>
        <dsp:cNvSpPr/>
      </dsp:nvSpPr>
      <dsp:spPr>
        <a:xfrm>
          <a:off x="3935712" y="3367334"/>
          <a:ext cx="1773305" cy="82635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533400">
            <a:lnSpc>
              <a:spcPct val="90000"/>
            </a:lnSpc>
            <a:spcBef>
              <a:spcPct val="0"/>
            </a:spcBef>
            <a:spcAft>
              <a:spcPct val="35000"/>
            </a:spcAft>
            <a:buNone/>
          </a:pPr>
          <a:r>
            <a:rPr lang="en-US" sz="1200" kern="1200" dirty="0"/>
            <a:t>If the process is not followed, results cannot be trusted</a:t>
          </a:r>
        </a:p>
      </dsp:txBody>
      <dsp:txXfrm>
        <a:off x="3976051" y="3407673"/>
        <a:ext cx="1692627" cy="745673"/>
      </dsp:txXfrm>
    </dsp:sp>
    <dsp:sp modelId="{086FB9B1-82B2-4197-8B33-6E7FF94F8D2E}">
      <dsp:nvSpPr>
        <dsp:cNvPr id="0" name=""/>
        <dsp:cNvSpPr/>
      </dsp:nvSpPr>
      <dsp:spPr>
        <a:xfrm>
          <a:off x="4790406" y="2423318"/>
          <a:ext cx="0" cy="92086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3F359E8B-7C7E-4FD9-B106-36CCBFC731D5}">
      <dsp:nvSpPr>
        <dsp:cNvPr id="0" name=""/>
        <dsp:cNvSpPr/>
      </dsp:nvSpPr>
      <dsp:spPr>
        <a:xfrm>
          <a:off x="4754056" y="2386969"/>
          <a:ext cx="72699" cy="7269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397ADA-28FC-D95C-9949-C2600B76E891}"/>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a:extLst>
              <a:ext uri="{FF2B5EF4-FFF2-40B4-BE49-F238E27FC236}">
                <a16:creationId xmlns:a16="http://schemas.microsoft.com/office/drawing/2014/main" id="{346638BB-B5C2-68A8-E3FA-52921DD00274}"/>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507502F-DB6E-469A-9C44-FB8EDEF15CAD}" type="datetimeFigureOut">
              <a:rPr lang="en-US" smtClean="0"/>
              <a:t>7/22/2026</a:t>
            </a:fld>
            <a:endParaRPr lang="en-US" dirty="0"/>
          </a:p>
        </p:txBody>
      </p:sp>
      <p:sp>
        <p:nvSpPr>
          <p:cNvPr id="4" name="Footer Placeholder 3">
            <a:extLst>
              <a:ext uri="{FF2B5EF4-FFF2-40B4-BE49-F238E27FC236}">
                <a16:creationId xmlns:a16="http://schemas.microsoft.com/office/drawing/2014/main" id="{ADD222EB-9CD6-7377-B538-2102EE87F358}"/>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C9DFD59-EA45-6CD0-571D-72EF11B8640F}"/>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7DA6A3EC-C558-4879-9E77-732F9A1F519B}" type="slidenum">
              <a:rPr lang="en-US" smtClean="0"/>
              <a:t>‹#›</a:t>
            </a:fld>
            <a:endParaRPr lang="en-US" dirty="0"/>
          </a:p>
        </p:txBody>
      </p:sp>
    </p:spTree>
    <p:extLst>
      <p:ext uri="{BB962C8B-B14F-4D97-AF65-F5344CB8AC3E}">
        <p14:creationId xmlns:p14="http://schemas.microsoft.com/office/powerpoint/2010/main" val="37041728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04817FE1-3397-4E25-A0AD-CD1F478AA284}" type="datetimeFigureOut">
              <a:rPr lang="en-US" smtClean="0"/>
              <a:t>7/22/2026</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503C4B0-A82C-497E-A667-41FFA619A478}" type="slidenum">
              <a:rPr lang="en-US" smtClean="0"/>
              <a:t>‹#›</a:t>
            </a:fld>
            <a:endParaRPr lang="en-US" dirty="0"/>
          </a:p>
        </p:txBody>
      </p:sp>
    </p:spTree>
    <p:extLst>
      <p:ext uri="{BB962C8B-B14F-4D97-AF65-F5344CB8AC3E}">
        <p14:creationId xmlns:p14="http://schemas.microsoft.com/office/powerpoint/2010/main" val="764574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sz="1100" dirty="0"/>
            </a:br>
            <a:br>
              <a:rPr lang="en-US" sz="1100" dirty="0"/>
            </a:br>
            <a:r>
              <a:rPr lang="en-US" sz="1100" dirty="0"/>
              <a:t>  Hello and welcome to today’s lean presentation on our Daily Management System.</a:t>
            </a:r>
          </a:p>
          <a:p>
            <a:endParaRPr lang="en-US" sz="1100" b="0" dirty="0"/>
          </a:p>
          <a:p>
            <a:r>
              <a:rPr lang="en-US" sz="1200" b="1" i="0" kern="1200" dirty="0">
                <a:solidFill>
                  <a:schemeClr val="tx1"/>
                </a:solidFill>
                <a:effectLst/>
                <a:latin typeface="+mn-lt"/>
                <a:ea typeface="+mn-ea"/>
                <a:cs typeface="+mn-cs"/>
              </a:rPr>
              <a:t>What is a Daily Management System?</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 Daily Management is a system allows us to know on a daily basis whether we are on track or off track to meeting our goals </a:t>
            </a:r>
            <a:r>
              <a:rPr lang="en-US" dirty="0"/>
              <a:t>through visual boards</a:t>
            </a:r>
            <a:r>
              <a:rPr lang="en-US" sz="1200" b="0" i="0" kern="1200" dirty="0">
                <a:solidFill>
                  <a:schemeClr val="tx1"/>
                </a:solidFill>
                <a:effectLst/>
                <a:latin typeface="+mn-lt"/>
                <a:ea typeface="+mn-ea"/>
                <a:cs typeface="+mn-cs"/>
              </a:rPr>
              <a:t>, rapid problem solving, and continuous improvement, rather than firefighting and try to solve the issues at the source.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main questions are: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Are we winning or losing, and what actions do we need to take to become successful.</a:t>
            </a:r>
          </a:p>
          <a:p>
            <a:endParaRPr lang="en-US" sz="1200" b="0" i="0" kern="1200" dirty="0">
              <a:solidFill>
                <a:schemeClr val="tx1"/>
              </a:solidFill>
              <a:effectLst/>
              <a:latin typeface="+mn-lt"/>
              <a:ea typeface="+mn-ea"/>
              <a:cs typeface="+mn-cs"/>
            </a:endParaRPr>
          </a:p>
          <a:p>
            <a:br>
              <a:rPr lang="en-US" sz="1100" b="0" dirty="0"/>
            </a:b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1</a:t>
            </a:fld>
            <a:endParaRPr lang="en-US" dirty="0"/>
          </a:p>
        </p:txBody>
      </p:sp>
    </p:spTree>
    <p:extLst>
      <p:ext uri="{BB962C8B-B14F-4D97-AF65-F5344CB8AC3E}">
        <p14:creationId xmlns:p14="http://schemas.microsoft.com/office/powerpoint/2010/main" val="127229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baseline="0" dirty="0">
                <a:solidFill>
                  <a:schemeClr val="bg1"/>
                </a:solidFill>
                <a:latin typeface="Lato" panose="020F0502020204030203" pitchFamily="34" charset="0"/>
              </a:rPr>
              <a:t>Today presentation we will be sharing:</a:t>
            </a:r>
          </a:p>
          <a:p>
            <a:endParaRPr lang="en-US" sz="1200" b="0" i="0" u="none" strike="noStrike" baseline="0" dirty="0">
              <a:solidFill>
                <a:schemeClr val="bg1"/>
              </a:solidFill>
              <a:latin typeface="Lato" panose="020F0502020204030203" pitchFamily="34" charset="0"/>
            </a:endParaRPr>
          </a:p>
          <a:p>
            <a:pPr marL="171450" indent="-171450">
              <a:buFont typeface="Arial" panose="020B0604020202020204" pitchFamily="34" charset="0"/>
              <a:buChar char="•"/>
            </a:pPr>
            <a:r>
              <a:rPr lang="en-US" sz="1200" b="0" i="0" u="none" strike="noStrike" baseline="0" dirty="0">
                <a:solidFill>
                  <a:schemeClr val="bg1"/>
                </a:solidFill>
                <a:latin typeface="Lato" panose="020F0502020204030203" pitchFamily="34" charset="0"/>
              </a:rPr>
              <a:t>RWDC’s Vision Statement</a:t>
            </a:r>
          </a:p>
          <a:p>
            <a:pPr marL="171450" indent="-171450">
              <a:buFont typeface="Arial" panose="020B0604020202020204" pitchFamily="34" charset="0"/>
              <a:buChar char="•"/>
            </a:pPr>
            <a:endParaRPr lang="en-US" sz="1200" b="0" i="0" u="none" strike="noStrike" baseline="0" dirty="0">
              <a:solidFill>
                <a:schemeClr val="bg1"/>
              </a:solidFill>
              <a:latin typeface="Lato" panose="020F0502020204030203" pitchFamily="34" charset="0"/>
            </a:endParaRPr>
          </a:p>
          <a:p>
            <a:pPr marL="171450" indent="-171450">
              <a:buFont typeface="Arial" panose="020B0604020202020204" pitchFamily="34" charset="0"/>
              <a:buChar char="•"/>
            </a:pPr>
            <a:r>
              <a:rPr lang="en-US" sz="1200" b="0" i="0" u="none" strike="noStrike" baseline="0" dirty="0">
                <a:solidFill>
                  <a:schemeClr val="bg1"/>
                </a:solidFill>
                <a:latin typeface="Lato" panose="020F0502020204030203" pitchFamily="34" charset="0"/>
              </a:rPr>
              <a:t>What is Daily Management</a:t>
            </a:r>
          </a:p>
          <a:p>
            <a:endParaRPr lang="en-US" sz="1200" b="0" i="0" u="none" strike="noStrike" baseline="0" dirty="0">
              <a:solidFill>
                <a:schemeClr val="bg1"/>
              </a:solidFill>
              <a:latin typeface="Lato" panose="020F0502020204030203" pitchFamily="34" charset="0"/>
            </a:endParaRPr>
          </a:p>
          <a:p>
            <a:pPr marL="171450" indent="-171450">
              <a:buFont typeface="Arial" panose="020B0604020202020204" pitchFamily="34" charset="0"/>
              <a:buChar char="•"/>
            </a:pPr>
            <a:r>
              <a:rPr lang="en-US" sz="1200" b="0" i="0" u="none" strike="noStrike" baseline="0" dirty="0">
                <a:solidFill>
                  <a:schemeClr val="bg1"/>
                </a:solidFill>
                <a:latin typeface="Lato" panose="020F0502020204030203" pitchFamily="34" charset="0"/>
              </a:rPr>
              <a:t>The Hour-by Hour Process</a:t>
            </a:r>
          </a:p>
          <a:p>
            <a:pPr marL="285750" indent="-285750">
              <a:buFont typeface="Arial" panose="020B0604020202020204" pitchFamily="34" charset="0"/>
              <a:buChar char="•"/>
            </a:pPr>
            <a:endParaRPr lang="en-US" sz="1200" b="0" i="0" u="none" strike="noStrike" baseline="0" dirty="0">
              <a:solidFill>
                <a:schemeClr val="bg1"/>
              </a:solidFill>
              <a:latin typeface="Lato" panose="020F0502020204030203" pitchFamily="34" charset="0"/>
            </a:endParaRPr>
          </a:p>
          <a:p>
            <a:r>
              <a:rPr lang="en-US" sz="1200" b="0" i="0" u="none" strike="noStrike" baseline="0" dirty="0">
                <a:solidFill>
                  <a:schemeClr val="bg1"/>
                </a:solidFill>
                <a:latin typeface="Arial" panose="020B0604020202020204" pitchFamily="34" charset="0"/>
              </a:rPr>
              <a:t>•   The </a:t>
            </a:r>
            <a:r>
              <a:rPr lang="en-US" sz="1200" b="0" i="0" u="none" strike="noStrike" baseline="0" dirty="0">
                <a:solidFill>
                  <a:schemeClr val="bg1"/>
                </a:solidFill>
                <a:latin typeface="Lato" panose="020F0502020204030203" pitchFamily="34" charset="0"/>
              </a:rPr>
              <a:t>SQCDP Process</a:t>
            </a:r>
          </a:p>
          <a:p>
            <a:endParaRPr lang="en-US" sz="1200" b="0" i="0" u="none" strike="noStrike" baseline="0" dirty="0">
              <a:solidFill>
                <a:schemeClr val="bg1"/>
              </a:solidFill>
              <a:latin typeface="Lato" panose="020F0502020204030203" pitchFamily="34" charset="0"/>
            </a:endParaRPr>
          </a:p>
          <a:p>
            <a:pPr marL="171450" indent="-171450">
              <a:buFont typeface="Arial" panose="020B0604020202020204" pitchFamily="34" charset="0"/>
              <a:buChar char="•"/>
            </a:pPr>
            <a:r>
              <a:rPr lang="en-US" sz="1200" b="0" i="0" u="none" strike="noStrike" baseline="0" dirty="0">
                <a:solidFill>
                  <a:schemeClr val="bg1"/>
                </a:solidFill>
                <a:latin typeface="Lato" panose="020F0502020204030203" pitchFamily="34" charset="0"/>
              </a:rPr>
              <a:t>Action – Accountability Boards</a:t>
            </a:r>
          </a:p>
          <a:p>
            <a:endParaRPr lang="en-US" sz="1200" b="0" i="0" u="none" strike="noStrike" baseline="0" dirty="0">
              <a:solidFill>
                <a:schemeClr val="bg1"/>
              </a:solidFill>
              <a:latin typeface="Lato" panose="020F0502020204030203" pitchFamily="34" charset="0"/>
            </a:endParaRPr>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a:t>
            </a:fld>
            <a:endParaRPr lang="en-US" dirty="0"/>
          </a:p>
        </p:txBody>
      </p:sp>
    </p:spTree>
    <p:extLst>
      <p:ext uri="{BB962C8B-B14F-4D97-AF65-F5344CB8AC3E}">
        <p14:creationId xmlns:p14="http://schemas.microsoft.com/office/powerpoint/2010/main" val="449883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RWDC’s Vision:</a:t>
            </a:r>
          </a:p>
          <a:p>
            <a:endParaRPr lang="en-US" dirty="0"/>
          </a:p>
          <a:p>
            <a:pPr marL="228600" lvl="1" indent="0">
              <a:lnSpc>
                <a:spcPct val="120000"/>
              </a:lnSpc>
              <a:spcAft>
                <a:spcPts val="2400"/>
              </a:spcAft>
              <a:buClr>
                <a:srgbClr val="80C680"/>
              </a:buClr>
              <a:buNone/>
            </a:pPr>
            <a:r>
              <a:rPr lang="en-US" dirty="0"/>
              <a:t> </a:t>
            </a:r>
            <a:r>
              <a:rPr lang="en-US" b="0" kern="1200" dirty="0">
                <a:solidFill>
                  <a:schemeClr val="tx1"/>
                </a:solidFill>
                <a:latin typeface="+mn-lt"/>
                <a:ea typeface="Times New Roman" panose="02020603050405020304" pitchFamily="18" charset="0"/>
                <a:cs typeface="+mn-cs"/>
              </a:rPr>
              <a:t>Is committed to providing products that meet all Global regulatory requirements and customer expectations. We are fully committed to providing a healthy and safe work environment with continuous improvement of our Integrated Management System, as a part of everything we do. </a:t>
            </a:r>
          </a:p>
          <a:p>
            <a:pPr marL="228600" lvl="1" indent="0">
              <a:lnSpc>
                <a:spcPct val="120000"/>
              </a:lnSpc>
              <a:spcAft>
                <a:spcPts val="2400"/>
              </a:spcAft>
              <a:buClr>
                <a:srgbClr val="80C680"/>
              </a:buClr>
              <a:buNone/>
            </a:pPr>
            <a:endParaRPr lang="en-US" b="0" kern="1200" dirty="0">
              <a:solidFill>
                <a:schemeClr val="tx1"/>
              </a:solidFill>
              <a:latin typeface="+mn-lt"/>
              <a:ea typeface="Times New Roman" panose="02020603050405020304" pitchFamily="18" charset="0"/>
              <a:cs typeface="+mn-cs"/>
            </a:endParaRPr>
          </a:p>
          <a:p>
            <a:pPr marL="228600" lvl="1" indent="0">
              <a:lnSpc>
                <a:spcPct val="120000"/>
              </a:lnSpc>
              <a:spcAft>
                <a:spcPts val="2400"/>
              </a:spcAft>
              <a:buClr>
                <a:srgbClr val="80C680"/>
              </a:buClr>
              <a:buNone/>
            </a:pPr>
            <a:r>
              <a:rPr lang="en-US" b="0" kern="1200" dirty="0">
                <a:solidFill>
                  <a:schemeClr val="tx1"/>
                </a:solidFill>
                <a:latin typeface="+mn-lt"/>
                <a:ea typeface="Times New Roman" panose="02020603050405020304" pitchFamily="18" charset="0"/>
                <a:cs typeface="+mn-cs"/>
              </a:rPr>
              <a:t>Is committed to adhering to all Global regulatory and legal requirements and to prevention of any negative environmental impact. We are fully committed to continuous improvement of our environmental stewardship system by measuring, controlling, and minimizing the ecological and carbon footprint of our operations and maximizing the positive impact of our products.</a:t>
            </a:r>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3</a:t>
            </a:fld>
            <a:endParaRPr lang="en-US" dirty="0"/>
          </a:p>
        </p:txBody>
      </p:sp>
    </p:spTree>
    <p:extLst>
      <p:ext uri="{BB962C8B-B14F-4D97-AF65-F5344CB8AC3E}">
        <p14:creationId xmlns:p14="http://schemas.microsoft.com/office/powerpoint/2010/main" val="271590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What is Daily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A discipline, daily process of gathering data, breaking problems down and developing sustainable solutions.</a:t>
            </a:r>
          </a:p>
          <a:p>
            <a:endParaRPr lang="en-US" sz="1200" dirty="0"/>
          </a:p>
          <a:p>
            <a:endParaRPr lang="en-US" sz="1200" dirty="0"/>
          </a:p>
          <a:p>
            <a:pPr marL="0" indent="0">
              <a:buNone/>
            </a:pPr>
            <a:r>
              <a:rPr lang="en-US" b="1" dirty="0"/>
              <a:t>Current State:</a:t>
            </a:r>
          </a:p>
          <a:p>
            <a:pPr marL="0" indent="0">
              <a:buNone/>
            </a:pPr>
            <a:endParaRPr lang="en-US" sz="1400" b="1" u="sng" dirty="0"/>
          </a:p>
          <a:p>
            <a:pPr marL="0" indent="0">
              <a:buNone/>
            </a:pPr>
            <a:r>
              <a:rPr lang="en-US" sz="1200" dirty="0"/>
              <a:t>• Spending too much time “fire-fighting”.</a:t>
            </a:r>
          </a:p>
          <a:p>
            <a:pPr marL="0" indent="0">
              <a:buNone/>
            </a:pPr>
            <a:r>
              <a:rPr lang="en-US" sz="1200" dirty="0"/>
              <a:t>• No time to plan or work on strategic projects.</a:t>
            </a:r>
          </a:p>
          <a:p>
            <a:pPr marL="0" indent="0">
              <a:buNone/>
            </a:pPr>
            <a:r>
              <a:rPr lang="en-US" sz="1200" dirty="0"/>
              <a:t>• Face same problems over and over again.</a:t>
            </a:r>
          </a:p>
          <a:p>
            <a:pPr marL="0" indent="0">
              <a:buNone/>
            </a:pPr>
            <a:r>
              <a:rPr lang="en-US" sz="1200" dirty="0"/>
              <a:t>• Never know if we will hit targets.</a:t>
            </a:r>
            <a:endParaRPr lang="en-US" sz="1400" b="1" u="sng" dirty="0"/>
          </a:p>
          <a:p>
            <a:pPr marL="0" indent="0">
              <a:buNone/>
            </a:pPr>
            <a:r>
              <a:rPr lang="en-US" sz="1200" dirty="0"/>
              <a:t>• Don’t have what we need to do a good job.</a:t>
            </a:r>
          </a:p>
          <a:p>
            <a:pPr marL="0" indent="0">
              <a:buNone/>
            </a:pPr>
            <a:r>
              <a:rPr lang="en-US" sz="1200" dirty="0"/>
              <a:t>• Constantly having to do “work-arounds”. </a:t>
            </a:r>
          </a:p>
          <a:p>
            <a:pPr marL="0" indent="0">
              <a:buNone/>
            </a:pPr>
            <a:r>
              <a:rPr lang="en-US" sz="1200" dirty="0"/>
              <a:t>• Not “set up to win”.</a:t>
            </a:r>
          </a:p>
          <a:p>
            <a:endParaRPr lang="en-US" sz="1200" dirty="0"/>
          </a:p>
          <a:p>
            <a:pPr marL="0" indent="0">
              <a:buNone/>
            </a:pPr>
            <a:r>
              <a:rPr lang="en-US" sz="1800" b="1" dirty="0">
                <a:solidFill>
                  <a:schemeClr val="bg1"/>
                </a:solidFill>
              </a:rPr>
              <a:t> </a:t>
            </a:r>
          </a:p>
          <a:p>
            <a:pPr marL="0" indent="0">
              <a:buNone/>
            </a:pPr>
            <a:r>
              <a:rPr lang="en-US" sz="1800" b="1" dirty="0">
                <a:solidFill>
                  <a:schemeClr val="bg1"/>
                </a:solidFill>
              </a:rPr>
              <a:t>Future State – the Goal:</a:t>
            </a:r>
          </a:p>
          <a:p>
            <a:pPr marL="0" indent="0">
              <a:buNone/>
            </a:pPr>
            <a:endParaRPr lang="en-US" sz="1400" b="1" u="sng" dirty="0">
              <a:solidFill>
                <a:schemeClr val="bg1"/>
              </a:solidFill>
            </a:endParaRPr>
          </a:p>
          <a:p>
            <a:pPr marL="0" indent="0">
              <a:buNone/>
            </a:pPr>
            <a:r>
              <a:rPr lang="en-US" sz="1400" dirty="0">
                <a:solidFill>
                  <a:schemeClr val="bg1"/>
                </a:solidFill>
              </a:rPr>
              <a:t>• </a:t>
            </a:r>
            <a:r>
              <a:rPr lang="en-US" sz="1200" dirty="0">
                <a:solidFill>
                  <a:schemeClr val="bg1"/>
                </a:solidFill>
              </a:rPr>
              <a:t>Transition to proactive leaders. </a:t>
            </a:r>
          </a:p>
          <a:p>
            <a:pPr marL="0" indent="0">
              <a:buNone/>
            </a:pPr>
            <a:r>
              <a:rPr lang="en-US" sz="1200" dirty="0">
                <a:solidFill>
                  <a:schemeClr val="bg1"/>
                </a:solidFill>
              </a:rPr>
              <a:t>• Manage and control priorities in order to continuously improve.</a:t>
            </a:r>
          </a:p>
          <a:p>
            <a:pPr marL="0" indent="0">
              <a:buNone/>
            </a:pPr>
            <a:r>
              <a:rPr lang="en-US" sz="1200" dirty="0">
                <a:solidFill>
                  <a:schemeClr val="bg1"/>
                </a:solidFill>
              </a:rPr>
              <a:t>• Confidently meet targets. </a:t>
            </a:r>
            <a:endParaRPr lang="en-US" sz="1400" b="1" u="sng" dirty="0">
              <a:solidFill>
                <a:schemeClr val="bg1"/>
              </a:solidFill>
            </a:endParaRPr>
          </a:p>
          <a:p>
            <a:pPr marL="0" indent="0">
              <a:buNone/>
            </a:pPr>
            <a:r>
              <a:rPr lang="en-US" sz="1200" dirty="0">
                <a:solidFill>
                  <a:schemeClr val="bg1"/>
                </a:solidFill>
              </a:rPr>
              <a:t>• Know clearly what they need to do. </a:t>
            </a:r>
          </a:p>
          <a:p>
            <a:pPr marL="0" indent="0">
              <a:buNone/>
            </a:pPr>
            <a:r>
              <a:rPr lang="en-US" sz="1200" dirty="0">
                <a:solidFill>
                  <a:schemeClr val="bg1"/>
                </a:solidFill>
              </a:rPr>
              <a:t>• Understand what good looks like. </a:t>
            </a:r>
          </a:p>
          <a:p>
            <a:pPr marL="0" indent="0">
              <a:buNone/>
            </a:pPr>
            <a:r>
              <a:rPr lang="en-US" sz="1200" dirty="0">
                <a:solidFill>
                  <a:schemeClr val="bg1"/>
                </a:solidFill>
              </a:rPr>
              <a:t>• Solve problems as they occur.</a:t>
            </a:r>
            <a:endParaRPr lang="en-US" sz="1200" dirty="0"/>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4</a:t>
            </a:fld>
            <a:endParaRPr lang="en-US" dirty="0"/>
          </a:p>
        </p:txBody>
      </p:sp>
    </p:spTree>
    <p:extLst>
      <p:ext uri="{BB962C8B-B14F-4D97-AF65-F5344CB8AC3E}">
        <p14:creationId xmlns:p14="http://schemas.microsoft.com/office/powerpoint/2010/main" val="29323734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Accountability to run the Daily Management System</a:t>
            </a:r>
          </a:p>
          <a:p>
            <a:endParaRPr lang="en-US" sz="1200" dirty="0"/>
          </a:p>
          <a:p>
            <a:r>
              <a:rPr lang="en-US" sz="1200" dirty="0"/>
              <a:t>Accountability means:  Owning the process – every day.</a:t>
            </a:r>
          </a:p>
          <a:p>
            <a:endParaRPr lang="en-US" sz="1200" dirty="0"/>
          </a:p>
          <a:p>
            <a:pPr marL="0" indent="0">
              <a:lnSpc>
                <a:spcPct val="100000"/>
              </a:lnSpc>
              <a:buNone/>
            </a:pPr>
            <a:r>
              <a:rPr lang="en-US" b="1" u="sng" dirty="0"/>
              <a:t>Management is accountable for:</a:t>
            </a:r>
          </a:p>
          <a:p>
            <a:pPr marL="0" indent="0">
              <a:lnSpc>
                <a:spcPct val="100000"/>
              </a:lnSpc>
              <a:buNone/>
            </a:pPr>
            <a:endParaRPr lang="en-US" sz="1200" b="1" u="sng" dirty="0"/>
          </a:p>
          <a:p>
            <a:pPr marL="0" indent="0">
              <a:lnSpc>
                <a:spcPct val="100000"/>
              </a:lnSpc>
              <a:buNone/>
            </a:pPr>
            <a:r>
              <a:rPr lang="en-US" sz="1400" b="1" u="sng" dirty="0"/>
              <a:t>Results</a:t>
            </a:r>
            <a:r>
              <a:rPr lang="en-US" sz="1400" b="1" dirty="0"/>
              <a:t> - </a:t>
            </a:r>
            <a:r>
              <a:rPr lang="en-US" sz="1200" dirty="0"/>
              <a:t>Meeting daily SQCDP targets and reacting immediately to deviations. </a:t>
            </a:r>
          </a:p>
          <a:p>
            <a:pPr marL="0" indent="0">
              <a:lnSpc>
                <a:spcPct val="100000"/>
              </a:lnSpc>
              <a:buNone/>
            </a:pPr>
            <a:endParaRPr lang="en-US" sz="1400" b="1" u="sng" dirty="0"/>
          </a:p>
          <a:p>
            <a:pPr marL="0" indent="0">
              <a:lnSpc>
                <a:spcPct val="100000"/>
              </a:lnSpc>
              <a:buNone/>
            </a:pPr>
            <a:r>
              <a:rPr lang="en-US" sz="1400" b="1" u="sng" dirty="0"/>
              <a:t>Process Adherence</a:t>
            </a:r>
            <a:r>
              <a:rPr lang="en-US" sz="1400" b="1" dirty="0"/>
              <a:t> - </a:t>
            </a:r>
            <a:r>
              <a:rPr lang="en-US" sz="1200" dirty="0"/>
              <a:t>Ensuring the Daily Management System is used as designed, Hour-by-Hour, SQCDP board, Actions, Escalation).</a:t>
            </a:r>
          </a:p>
          <a:p>
            <a:pPr marL="0" indent="0">
              <a:lnSpc>
                <a:spcPct val="100000"/>
              </a:lnSpc>
              <a:buNone/>
            </a:pPr>
            <a:endParaRPr lang="en-US" sz="1400" b="1" u="sng" dirty="0"/>
          </a:p>
          <a:p>
            <a:pPr marL="0" indent="0">
              <a:lnSpc>
                <a:spcPct val="100000"/>
              </a:lnSpc>
              <a:buNone/>
            </a:pPr>
            <a:r>
              <a:rPr lang="en-US" sz="1400" b="1" u="sng" dirty="0"/>
              <a:t>Problem Solving</a:t>
            </a:r>
            <a:r>
              <a:rPr lang="en-US" sz="1400" b="1" dirty="0"/>
              <a:t> - </a:t>
            </a:r>
            <a:r>
              <a:rPr lang="en-US" sz="1200" dirty="0"/>
              <a:t>Making sure problems are addressed at the right level, at the right speed. </a:t>
            </a:r>
          </a:p>
          <a:p>
            <a:pPr marL="0" indent="0">
              <a:lnSpc>
                <a:spcPct val="100000"/>
              </a:lnSpc>
              <a:buNone/>
            </a:pPr>
            <a:endParaRPr lang="en-US" sz="1400" b="1" u="sng" dirty="0"/>
          </a:p>
          <a:p>
            <a:pPr marL="0" indent="0">
              <a:lnSpc>
                <a:spcPct val="100000"/>
              </a:lnSpc>
              <a:buNone/>
            </a:pPr>
            <a:r>
              <a:rPr lang="en-US" sz="1400" b="1" u="sng" dirty="0"/>
              <a:t>People &amp; Standards</a:t>
            </a:r>
            <a:r>
              <a:rPr lang="en-US" sz="1400" b="1" dirty="0"/>
              <a:t> - </a:t>
            </a:r>
            <a:r>
              <a:rPr lang="en-US" sz="1200" dirty="0"/>
              <a:t>Coaching teams, enforcing standards, and creating stability on the shopfloor.</a:t>
            </a:r>
            <a:endParaRPr lang="en-US" sz="1200" b="1" u="sng" dirty="0"/>
          </a:p>
          <a:p>
            <a:pPr marL="0" indent="0">
              <a:lnSpc>
                <a:spcPct val="100000"/>
              </a:lnSpc>
              <a:buNone/>
            </a:pPr>
            <a:endParaRPr lang="en-US" b="1" u="sng" dirty="0"/>
          </a:p>
          <a:p>
            <a:pPr marL="0" indent="0">
              <a:lnSpc>
                <a:spcPct val="100000"/>
              </a:lnSpc>
              <a:buNone/>
            </a:pPr>
            <a:r>
              <a:rPr lang="en-US" b="1" u="sng" dirty="0"/>
              <a:t>What Accountability is NOT:</a:t>
            </a:r>
          </a:p>
          <a:p>
            <a:pPr marL="0" indent="0">
              <a:lnSpc>
                <a:spcPct val="100000"/>
              </a:lnSpc>
              <a:buNone/>
            </a:pPr>
            <a:r>
              <a:rPr lang="en-US" sz="1400" dirty="0">
                <a:solidFill>
                  <a:srgbClr val="C00000"/>
                </a:solidFill>
              </a:rPr>
              <a:t>   </a:t>
            </a:r>
            <a:r>
              <a:rPr lang="en-US" sz="1200" dirty="0"/>
              <a:t>Delegating the daily management system to operators only.</a:t>
            </a:r>
          </a:p>
          <a:p>
            <a:pPr marL="0" indent="0">
              <a:lnSpc>
                <a:spcPct val="100000"/>
              </a:lnSpc>
              <a:buNone/>
            </a:pPr>
            <a:r>
              <a:rPr lang="en-US" sz="1200" dirty="0">
                <a:solidFill>
                  <a:srgbClr val="C00000"/>
                </a:solidFill>
              </a:rPr>
              <a:t>   </a:t>
            </a:r>
            <a:r>
              <a:rPr lang="en-US" sz="1200" dirty="0"/>
              <a:t>Waiting for support functions to fix daily problems.</a:t>
            </a:r>
          </a:p>
          <a:p>
            <a:pPr marL="0" indent="0">
              <a:lnSpc>
                <a:spcPct val="100000"/>
              </a:lnSpc>
              <a:buNone/>
            </a:pPr>
            <a:r>
              <a:rPr lang="en-US" sz="1200" dirty="0">
                <a:solidFill>
                  <a:srgbClr val="C00000"/>
                </a:solidFill>
              </a:rPr>
              <a:t>   </a:t>
            </a:r>
            <a:r>
              <a:rPr lang="en-US" sz="1200" dirty="0"/>
              <a:t>Reviewing numbers without acting. </a:t>
            </a:r>
          </a:p>
          <a:p>
            <a:pPr marL="0" indent="0">
              <a:lnSpc>
                <a:spcPct val="100000"/>
              </a:lnSpc>
              <a:buNone/>
            </a:pPr>
            <a:r>
              <a:rPr lang="en-US" sz="1200" dirty="0">
                <a:solidFill>
                  <a:srgbClr val="C00000"/>
                </a:solidFill>
              </a:rPr>
              <a:t>   </a:t>
            </a:r>
            <a:r>
              <a:rPr lang="en-US" sz="1200" dirty="0"/>
              <a:t>Escalating everything instead of solving locally.</a:t>
            </a: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5</a:t>
            </a:fld>
            <a:endParaRPr lang="en-US" dirty="0"/>
          </a:p>
        </p:txBody>
      </p:sp>
    </p:spTree>
    <p:extLst>
      <p:ext uri="{BB962C8B-B14F-4D97-AF65-F5344CB8AC3E}">
        <p14:creationId xmlns:p14="http://schemas.microsoft.com/office/powerpoint/2010/main" val="4101896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Number 1: Accountability for Results.</a:t>
            </a:r>
          </a:p>
          <a:p>
            <a:endParaRPr lang="en-US" sz="1200" dirty="0"/>
          </a:p>
          <a:p>
            <a:r>
              <a:rPr lang="en-US" sz="1200" b="0" dirty="0"/>
              <a:t>Management is accountable for </a:t>
            </a:r>
            <a:r>
              <a:rPr lang="en-US" sz="1200" dirty="0"/>
              <a:t>daily performance, </a:t>
            </a:r>
            <a:r>
              <a:rPr lang="en-US" sz="1200" b="0" dirty="0"/>
              <a:t>not just monthly or quarterly outcomes</a:t>
            </a:r>
            <a:r>
              <a:rPr lang="en-US" sz="1200" dirty="0"/>
              <a:t>. </a:t>
            </a:r>
            <a:br>
              <a:rPr lang="en-US" sz="1200" dirty="0"/>
            </a:br>
            <a:endParaRPr lang="en-US" sz="1200" dirty="0"/>
          </a:p>
          <a:p>
            <a:r>
              <a:rPr lang="en-US" sz="1200" dirty="0"/>
              <a:t>This includes: </a:t>
            </a:r>
            <a:br>
              <a:rPr lang="en-US" sz="1200" dirty="0"/>
            </a:br>
            <a:br>
              <a:rPr lang="en-US" sz="1200" dirty="0"/>
            </a:br>
            <a:r>
              <a:rPr lang="en-US" sz="1200" dirty="0"/>
              <a:t>• </a:t>
            </a:r>
            <a:r>
              <a:rPr lang="en-US" sz="1200" b="0" dirty="0"/>
              <a:t>Reviewing the previous day performance before the start of work each morning. </a:t>
            </a:r>
            <a:br>
              <a:rPr lang="en-US" sz="1200" b="0" dirty="0"/>
            </a:br>
            <a:r>
              <a:rPr lang="en-US" sz="1200" b="0" dirty="0"/>
              <a:t>• Understanding gaps vs. target for each SQCDP key process indicators.</a:t>
            </a:r>
            <a:br>
              <a:rPr lang="en-US" sz="1200" dirty="0"/>
            </a:br>
            <a:r>
              <a:rPr lang="en-US" sz="1200" b="0" dirty="0"/>
              <a:t>• Ensuring no red indicator is left unexplained.</a:t>
            </a:r>
            <a:br>
              <a:rPr lang="en-US" sz="1200" dirty="0"/>
            </a:br>
            <a:r>
              <a:rPr lang="en-US" sz="1200" dirty="0"/>
              <a:t>• </a:t>
            </a:r>
            <a:r>
              <a:rPr lang="en-US" sz="1200" b="0" dirty="0"/>
              <a:t>Driving actions when targets are missed — immediately, not later.</a:t>
            </a:r>
          </a:p>
        </p:txBody>
      </p:sp>
      <p:sp>
        <p:nvSpPr>
          <p:cNvPr id="4" name="Slide Number Placeholder 3"/>
          <p:cNvSpPr>
            <a:spLocks noGrp="1"/>
          </p:cNvSpPr>
          <p:nvPr>
            <p:ph type="sldNum" sz="quarter" idx="5"/>
          </p:nvPr>
        </p:nvSpPr>
        <p:spPr/>
        <p:txBody>
          <a:bodyPr/>
          <a:lstStyle/>
          <a:p>
            <a:fld id="{2503C4B0-A82C-497E-A667-41FFA619A478}" type="slidenum">
              <a:rPr lang="en-US" smtClean="0"/>
              <a:t>6</a:t>
            </a:fld>
            <a:endParaRPr lang="en-US" dirty="0"/>
          </a:p>
        </p:txBody>
      </p:sp>
    </p:spTree>
    <p:extLst>
      <p:ext uri="{BB962C8B-B14F-4D97-AF65-F5344CB8AC3E}">
        <p14:creationId xmlns:p14="http://schemas.microsoft.com/office/powerpoint/2010/main" val="3099074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Number 2:  Accountability for the Daily Management Process.</a:t>
            </a:r>
          </a:p>
          <a:p>
            <a:endParaRPr lang="en-US"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Each Department Manager must ensure that the Daily Management System process is followed every day, without exceptions.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1. Hour by Hour boards and Power apps are updated correctly and on time every shift.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p>
          <a:p>
            <a:pPr lvl="0"/>
            <a:r>
              <a:rPr lang="en-US" sz="1400" dirty="0"/>
              <a:t>2. The Visual Management Board huddles are:  Held daily in the mornings and focused on performance and actions.</a:t>
            </a:r>
          </a:p>
          <a:p>
            <a:pPr lvl="0"/>
            <a:endParaRPr lang="en-US" sz="1400" dirty="0"/>
          </a:p>
          <a:p>
            <a:pPr lvl="0"/>
            <a:r>
              <a:rPr lang="en-US" sz="1400" dirty="0"/>
              <a:t>3. The Just do it and long-term actions are:  </a:t>
            </a:r>
          </a:p>
          <a:p>
            <a:pPr lvl="0"/>
            <a:endParaRPr lang="en-US" sz="1400" dirty="0"/>
          </a:p>
          <a:p>
            <a:pPr lvl="0"/>
            <a:r>
              <a:rPr lang="en-US" sz="1400" dirty="0"/>
              <a:t>    Clearly owned. </a:t>
            </a:r>
          </a:p>
          <a:p>
            <a:pPr lvl="0"/>
            <a:r>
              <a:rPr lang="en-US" sz="1400" dirty="0"/>
              <a:t>    Actively followed up on.</a:t>
            </a:r>
          </a:p>
          <a:p>
            <a:pPr lvl="0"/>
            <a:r>
              <a:rPr lang="en-US" sz="1400" dirty="0"/>
              <a:t>    Closed with impact confirmed.</a:t>
            </a:r>
          </a:p>
          <a:p>
            <a:pPr lvl="0"/>
            <a:endParaRPr lang="en-US" sz="1400" b="1"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4. If the process is not followed, results cannot be trusted.</a:t>
            </a:r>
          </a:p>
          <a:p>
            <a:pPr lvl="0"/>
            <a:endParaRPr lang="en-US" sz="1400" b="1" dirty="0">
              <a:latin typeface="+mn-lt"/>
            </a:endParaRPr>
          </a:p>
          <a:p>
            <a:endParaRPr lang="en-US" sz="1400" dirty="0"/>
          </a:p>
          <a:p>
            <a:endParaRPr lang="en-US" sz="1400" dirty="0"/>
          </a:p>
        </p:txBody>
      </p:sp>
      <p:sp>
        <p:nvSpPr>
          <p:cNvPr id="4" name="Slide Number Placeholder 3"/>
          <p:cNvSpPr>
            <a:spLocks noGrp="1"/>
          </p:cNvSpPr>
          <p:nvPr>
            <p:ph type="sldNum" sz="quarter" idx="5"/>
          </p:nvPr>
        </p:nvSpPr>
        <p:spPr/>
        <p:txBody>
          <a:bodyPr/>
          <a:lstStyle/>
          <a:p>
            <a:fld id="{2503C4B0-A82C-497E-A667-41FFA619A478}" type="slidenum">
              <a:rPr lang="en-US" smtClean="0"/>
              <a:t>7</a:t>
            </a:fld>
            <a:endParaRPr lang="en-US" dirty="0"/>
          </a:p>
        </p:txBody>
      </p:sp>
    </p:spTree>
    <p:extLst>
      <p:ext uri="{BB962C8B-B14F-4D97-AF65-F5344CB8AC3E}">
        <p14:creationId xmlns:p14="http://schemas.microsoft.com/office/powerpoint/2010/main" val="703748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Number 3: Accountability for Problem Solving.</a:t>
            </a:r>
          </a:p>
          <a:p>
            <a:endParaRPr lang="en-US" sz="1200" dirty="0"/>
          </a:p>
          <a:p>
            <a:r>
              <a:rPr lang="en-US" sz="1200" dirty="0"/>
              <a:t>Accountability does not mean solving every problem personally —  it means making sure every problem is solved. </a:t>
            </a:r>
          </a:p>
          <a:p>
            <a:endParaRPr lang="en-US" sz="1200" b="0" dirty="0"/>
          </a:p>
          <a:p>
            <a:r>
              <a:rPr lang="en-US" sz="1200" b="1" dirty="0"/>
              <a:t>All Management must ensure: </a:t>
            </a:r>
          </a:p>
          <a:p>
            <a:endParaRPr lang="en-US" sz="1200" b="1" dirty="0"/>
          </a:p>
          <a:p>
            <a:pPr marL="171450" indent="-171450">
              <a:buFont typeface="Wingdings" panose="05000000000000000000" pitchFamily="2" charset="2"/>
              <a:buChar char="Ø"/>
            </a:pPr>
            <a:r>
              <a:rPr lang="en-US" sz="1200" dirty="0"/>
              <a:t>Problems are addressed at the lowest possible level.</a:t>
            </a:r>
          </a:p>
          <a:p>
            <a:pPr marL="171450" indent="-171450" algn="l">
              <a:buFont typeface="Wingdings" panose="05000000000000000000" pitchFamily="2" charset="2"/>
              <a:buChar char="Ø"/>
            </a:pPr>
            <a:r>
              <a:rPr lang="en-US" sz="1200" dirty="0"/>
              <a:t>Just do it actions are executed quickly.</a:t>
            </a:r>
          </a:p>
          <a:p>
            <a:pPr marL="171450" indent="-171450" algn="l">
              <a:buFont typeface="Wingdings" panose="05000000000000000000" pitchFamily="2" charset="2"/>
              <a:buChar char="Ø"/>
            </a:pPr>
            <a:r>
              <a:rPr lang="en-US" sz="1200" dirty="0"/>
              <a:t>Long Term Actions are escalated only when necessary.</a:t>
            </a:r>
          </a:p>
          <a:p>
            <a:pPr marL="171450" indent="-171450" algn="l">
              <a:buFont typeface="Wingdings" panose="05000000000000000000" pitchFamily="2" charset="2"/>
              <a:buChar char="Ø"/>
            </a:pPr>
            <a:r>
              <a:rPr lang="en-US" sz="1200" dirty="0"/>
              <a:t>Root causes are investigated for recurring issues and the same problem does not appear again and again. </a:t>
            </a:r>
          </a:p>
          <a:p>
            <a:endParaRPr lang="en-US" sz="1200" dirty="0"/>
          </a:p>
          <a:p>
            <a:endParaRPr lang="en-US" dirty="0"/>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8</a:t>
            </a:fld>
            <a:endParaRPr lang="en-US" dirty="0"/>
          </a:p>
        </p:txBody>
      </p:sp>
    </p:spTree>
    <p:extLst>
      <p:ext uri="{BB962C8B-B14F-4D97-AF65-F5344CB8AC3E}">
        <p14:creationId xmlns:p14="http://schemas.microsoft.com/office/powerpoint/2010/main" val="842031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Number 4: Accountability for People, Standards &amp; Behavior.</a:t>
            </a:r>
          </a:p>
          <a:p>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t>Zone Managers are accountable for creating an environment where Daily Management works.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p>
          <a:p>
            <a:r>
              <a:rPr lang="en-US" sz="1200" b="1" dirty="0"/>
              <a:t>This includes, coaching teams on: </a:t>
            </a:r>
          </a:p>
          <a:p>
            <a:pPr marL="0" indent="0">
              <a:buFont typeface="Wingdings" panose="05000000000000000000" pitchFamily="2" charset="2"/>
              <a:buNone/>
            </a:pPr>
            <a:r>
              <a:rPr lang="en-US" sz="1200" kern="1200" dirty="0">
                <a:solidFill>
                  <a:schemeClr val="tx1"/>
                </a:solidFill>
                <a:latin typeface="+mn-lt"/>
                <a:ea typeface="+mn-ea"/>
                <a:cs typeface="+mn-cs"/>
              </a:rPr>
              <a:t>What does good looks like.</a:t>
            </a:r>
          </a:p>
          <a:p>
            <a:pPr marL="0" indent="0">
              <a:buFont typeface="Wingdings" panose="05000000000000000000" pitchFamily="2" charset="2"/>
              <a:buNone/>
            </a:pPr>
            <a:r>
              <a:rPr lang="en-US" sz="1200" kern="1200" dirty="0">
                <a:solidFill>
                  <a:schemeClr val="tx1"/>
                </a:solidFill>
                <a:latin typeface="+mn-lt"/>
                <a:ea typeface="+mn-ea"/>
                <a:cs typeface="+mn-cs"/>
              </a:rPr>
              <a:t>How to use visual management.</a:t>
            </a:r>
          </a:p>
          <a:p>
            <a:pPr marL="0" indent="0">
              <a:buFont typeface="Wingdings" panose="05000000000000000000" pitchFamily="2" charset="2"/>
              <a:buNone/>
            </a:pPr>
            <a:r>
              <a:rPr lang="en-US" sz="1200" kern="1200" dirty="0">
                <a:solidFill>
                  <a:schemeClr val="tx1"/>
                </a:solidFill>
                <a:latin typeface="+mn-lt"/>
                <a:ea typeface="+mn-ea"/>
                <a:cs typeface="+mn-cs"/>
              </a:rPr>
              <a:t>How to raise and solve problems. </a:t>
            </a:r>
          </a:p>
          <a:p>
            <a:pPr marL="0" indent="0">
              <a:buFont typeface="Wingdings" panose="05000000000000000000" pitchFamily="2" charset="2"/>
              <a:buNone/>
            </a:pPr>
            <a:r>
              <a:rPr lang="en-US" sz="1200" kern="1200" dirty="0">
                <a:solidFill>
                  <a:schemeClr val="tx1"/>
                </a:solidFill>
                <a:latin typeface="+mn-lt"/>
                <a:ea typeface="+mn-ea"/>
                <a:cs typeface="+mn-cs"/>
              </a:rPr>
              <a:t>Enforcing standards consistently. </a:t>
            </a:r>
          </a:p>
          <a:p>
            <a:pPr marL="0" indent="0">
              <a:buFont typeface="Wingdings" panose="05000000000000000000" pitchFamily="2" charset="2"/>
              <a:buNone/>
            </a:pPr>
            <a:r>
              <a:rPr lang="en-US" sz="1200" kern="1200" dirty="0">
                <a:solidFill>
                  <a:schemeClr val="tx1"/>
                </a:solidFill>
                <a:latin typeface="+mn-lt"/>
                <a:ea typeface="+mn-ea"/>
                <a:cs typeface="+mn-cs"/>
              </a:rPr>
              <a:t>Being present at the morning and afternoon huddles.</a:t>
            </a:r>
          </a:p>
          <a:p>
            <a:pPr marL="0" indent="0">
              <a:buFont typeface="Wingdings" panose="05000000000000000000" pitchFamily="2" charset="2"/>
              <a:buNone/>
            </a:pPr>
            <a:r>
              <a:rPr lang="en-US" sz="1200" kern="1200" dirty="0">
                <a:solidFill>
                  <a:schemeClr val="tx1"/>
                </a:solidFill>
                <a:latin typeface="+mn-lt"/>
                <a:ea typeface="+mn-ea"/>
                <a:cs typeface="+mn-cs"/>
              </a:rPr>
              <a:t>Role-modeling the expected behavior.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p>
          <a:p>
            <a:endParaRPr lang="en-US" sz="1200" dirty="0"/>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9</a:t>
            </a:fld>
            <a:endParaRPr lang="en-US" dirty="0"/>
          </a:p>
        </p:txBody>
      </p:sp>
    </p:spTree>
    <p:extLst>
      <p:ext uri="{BB962C8B-B14F-4D97-AF65-F5344CB8AC3E}">
        <p14:creationId xmlns:p14="http://schemas.microsoft.com/office/powerpoint/2010/main" val="2147577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Number 5:  Accountability verses Responsibility.</a:t>
            </a:r>
          </a:p>
          <a:p>
            <a:endParaRPr lang="en-US" sz="1200" dirty="0"/>
          </a:p>
          <a:p>
            <a:r>
              <a:rPr lang="en-US" b="0" dirty="0"/>
              <a:t>Operators and Shop floor personal are responsible for updating the Hour to Hour boards and executing actions as needed</a:t>
            </a:r>
            <a:r>
              <a:rPr lang="en-US" dirty="0"/>
              <a:t>.</a:t>
            </a:r>
          </a:p>
          <a:p>
            <a:endParaRPr lang="en-US" dirty="0"/>
          </a:p>
          <a:p>
            <a:pPr marL="0" indent="0">
              <a:buNone/>
            </a:pPr>
            <a:r>
              <a:rPr lang="en-US" sz="1200" b="1" dirty="0"/>
              <a:t>Zone Managers and supervisors are accountable for: </a:t>
            </a:r>
          </a:p>
          <a:p>
            <a:pPr marL="0" indent="0">
              <a:buNone/>
            </a:pPr>
            <a:r>
              <a:rPr lang="en-US" sz="1200" dirty="0"/>
              <a:t>The quality of the data. </a:t>
            </a:r>
          </a:p>
          <a:p>
            <a:pPr marL="0" indent="0">
              <a:buNone/>
            </a:pPr>
            <a:r>
              <a:rPr lang="en-US" sz="1200" dirty="0"/>
              <a:t>The speed of reaction. </a:t>
            </a:r>
          </a:p>
          <a:p>
            <a:pPr marL="0" indent="0">
              <a:buNone/>
            </a:pPr>
            <a:r>
              <a:rPr lang="en-US" sz="1200" dirty="0"/>
              <a:t>The effectiveness of actions. </a:t>
            </a:r>
          </a:p>
          <a:p>
            <a:pPr marL="0" indent="0">
              <a:buNone/>
            </a:pPr>
            <a:r>
              <a:rPr lang="en-US" sz="1200" dirty="0"/>
              <a:t>The sustainability of improvements. </a:t>
            </a:r>
          </a:p>
          <a:p>
            <a:pPr marL="0" indent="0">
              <a:buNone/>
            </a:pPr>
            <a:endParaRPr lang="en-US" sz="1200" dirty="0"/>
          </a:p>
          <a:p>
            <a:r>
              <a:rPr lang="en-US" sz="1200" b="0" dirty="0"/>
              <a:t>Daily Management only works when the line management owns it, visibly, consistently, and every day.</a:t>
            </a:r>
          </a:p>
          <a:p>
            <a:r>
              <a:rPr lang="en-US" sz="1200" b="0" dirty="0"/>
              <a:t>                                           </a:t>
            </a:r>
            <a:endParaRPr lang="en-US" dirty="0"/>
          </a:p>
          <a:p>
            <a:endParaRPr lang="en-US" dirty="0"/>
          </a:p>
          <a:p>
            <a:r>
              <a:rPr lang="en-US" dirty="0"/>
              <a:t> </a:t>
            </a:r>
            <a:endParaRPr lang="en-US" sz="1200" dirty="0"/>
          </a:p>
        </p:txBody>
      </p:sp>
      <p:sp>
        <p:nvSpPr>
          <p:cNvPr id="4" name="Slide Number Placeholder 3"/>
          <p:cNvSpPr>
            <a:spLocks noGrp="1"/>
          </p:cNvSpPr>
          <p:nvPr>
            <p:ph type="sldNum" sz="quarter" idx="5"/>
          </p:nvPr>
        </p:nvSpPr>
        <p:spPr/>
        <p:txBody>
          <a:bodyPr/>
          <a:lstStyle/>
          <a:p>
            <a:fld id="{2503C4B0-A82C-497E-A667-41FFA619A478}" type="slidenum">
              <a:rPr lang="en-US" smtClean="0"/>
              <a:t>10</a:t>
            </a:fld>
            <a:endParaRPr lang="en-US" dirty="0"/>
          </a:p>
        </p:txBody>
      </p:sp>
    </p:spTree>
    <p:extLst>
      <p:ext uri="{BB962C8B-B14F-4D97-AF65-F5344CB8AC3E}">
        <p14:creationId xmlns:p14="http://schemas.microsoft.com/office/powerpoint/2010/main" val="23815641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The Hour-by-Hour Process and what does that mean.</a:t>
            </a:r>
            <a:endParaRPr lang="en-US" b="1" dirty="0"/>
          </a:p>
        </p:txBody>
      </p:sp>
      <p:sp>
        <p:nvSpPr>
          <p:cNvPr id="4" name="Slide Number Placeholder 3"/>
          <p:cNvSpPr>
            <a:spLocks noGrp="1"/>
          </p:cNvSpPr>
          <p:nvPr>
            <p:ph type="sldNum" sz="quarter" idx="5"/>
          </p:nvPr>
        </p:nvSpPr>
        <p:spPr/>
        <p:txBody>
          <a:bodyPr/>
          <a:lstStyle/>
          <a:p>
            <a:fld id="{2503C4B0-A82C-497E-A667-41FFA619A478}" type="slidenum">
              <a:rPr lang="en-US" smtClean="0"/>
              <a:t>11</a:t>
            </a:fld>
            <a:endParaRPr lang="en-US" dirty="0"/>
          </a:p>
        </p:txBody>
      </p:sp>
    </p:spTree>
    <p:extLst>
      <p:ext uri="{BB962C8B-B14F-4D97-AF65-F5344CB8AC3E}">
        <p14:creationId xmlns:p14="http://schemas.microsoft.com/office/powerpoint/2010/main" val="1959614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Why do we need a Daily Management System.</a:t>
            </a:r>
          </a:p>
          <a:p>
            <a:endParaRPr lang="en-US" sz="1200" dirty="0"/>
          </a:p>
          <a:p>
            <a:r>
              <a:rPr lang="en-US" dirty="0"/>
              <a:t>1. To help reduce fire-fighting.</a:t>
            </a:r>
          </a:p>
          <a:p>
            <a:r>
              <a:rPr lang="en-US" dirty="0"/>
              <a:t>2. Trying to solve problems at the source.</a:t>
            </a:r>
          </a:p>
          <a:p>
            <a:r>
              <a:rPr lang="en-US" dirty="0"/>
              <a:t>3. Better, smoother communication among stakeholders, suppliers and customers.</a:t>
            </a:r>
          </a:p>
          <a:p>
            <a:r>
              <a:rPr lang="en-US" dirty="0"/>
              <a:t>4. And improving the value stream performance.</a:t>
            </a:r>
          </a:p>
          <a:p>
            <a:endParaRPr lang="en-US" dirty="0"/>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12</a:t>
            </a:fld>
            <a:endParaRPr lang="en-US" dirty="0"/>
          </a:p>
        </p:txBody>
      </p:sp>
    </p:spTree>
    <p:extLst>
      <p:ext uri="{BB962C8B-B14F-4D97-AF65-F5344CB8AC3E}">
        <p14:creationId xmlns:p14="http://schemas.microsoft.com/office/powerpoint/2010/main" val="3648898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none" strike="noStrike" kern="1200" dirty="0">
                <a:solidFill>
                  <a:schemeClr val="tx1"/>
                </a:solidFill>
                <a:effectLst/>
                <a:latin typeface="+mn-lt"/>
                <a:ea typeface="+mn-ea"/>
                <a:cs typeface="+mn-cs"/>
              </a:rPr>
              <a:t>An Hour by Hour board or process</a:t>
            </a:r>
            <a:r>
              <a:rPr lang="en-US" sz="1200" b="0" u="none" strike="noStrike" kern="1200" dirty="0">
                <a:solidFill>
                  <a:schemeClr val="tx1"/>
                </a:solidFill>
                <a:effectLst/>
                <a:latin typeface="+mn-lt"/>
                <a:ea typeface="+mn-ea"/>
                <a:cs typeface="+mn-cs"/>
              </a:rPr>
              <a:t> is also known as a production or tracking board,  is a visual management tool used in Lean manufacturing to track a shift's planned versus actual output in real-time. The boards are generally placed on the shop floor, and it allows the team to identify production gaps as they happen so issues can be fixed immediately. </a:t>
            </a:r>
          </a:p>
          <a:p>
            <a:endParaRPr lang="en-US" sz="1200" b="0" u="none" strike="noStrike" kern="1200" dirty="0">
              <a:solidFill>
                <a:schemeClr val="tx1"/>
              </a:solidFill>
              <a:effectLst/>
              <a:latin typeface="+mn-lt"/>
              <a:ea typeface="+mn-ea"/>
              <a:cs typeface="+mn-cs"/>
            </a:endParaRPr>
          </a:p>
          <a:p>
            <a:r>
              <a:rPr lang="en-US" sz="1200" dirty="0"/>
              <a:t>Every machine or workstation or zone with a production plan will have an Hour-by- Hour Tracking Board and reporting losses daily, even on weekends and even when operators are not assigned to a machine or workstation or zone. </a:t>
            </a:r>
            <a:endParaRPr lang="en-US" sz="1200" b="0" u="none" strike="noStrike" kern="1200" dirty="0">
              <a:solidFill>
                <a:schemeClr val="tx1"/>
              </a:solidFill>
              <a:effectLst/>
              <a:latin typeface="+mn-lt"/>
              <a:ea typeface="+mn-ea"/>
              <a:cs typeface="+mn-cs"/>
            </a:endParaRPr>
          </a:p>
          <a:p>
            <a:endParaRPr lang="en-US" sz="1200" b="0" u="none" strike="noStrike" kern="1200" dirty="0">
              <a:solidFill>
                <a:schemeClr val="tx1"/>
              </a:solidFill>
              <a:effectLst/>
              <a:latin typeface="+mn-lt"/>
              <a:ea typeface="+mn-ea"/>
              <a:cs typeface="+mn-cs"/>
            </a:endParaRPr>
          </a:p>
          <a:p>
            <a:r>
              <a:rPr lang="en-US" sz="1200" b="0" u="none" strike="noStrike" kern="1200" dirty="0">
                <a:solidFill>
                  <a:schemeClr val="tx1"/>
                </a:solidFill>
                <a:effectLst/>
                <a:latin typeface="+mn-lt"/>
                <a:ea typeface="+mn-ea"/>
                <a:cs typeface="+mn-cs"/>
              </a:rPr>
              <a:t>A standard Hour-by-Hour board tracks the following metrics on an hourly basis:</a:t>
            </a:r>
          </a:p>
          <a:p>
            <a:endParaRPr lang="en-US" sz="1200" b="0" u="none" strike="noStrike" kern="1200" dirty="0">
              <a:solidFill>
                <a:schemeClr val="tx1"/>
              </a:solidFill>
              <a:effectLst/>
              <a:latin typeface="+mn-lt"/>
              <a:ea typeface="+mn-ea"/>
              <a:cs typeface="+mn-cs"/>
            </a:endParaRPr>
          </a:p>
          <a:p>
            <a:r>
              <a:rPr lang="en-US" sz="1200" b="1" u="none" strike="noStrike" kern="1200" dirty="0">
                <a:solidFill>
                  <a:schemeClr val="tx1"/>
                </a:solidFill>
                <a:effectLst/>
                <a:latin typeface="+mn-lt"/>
                <a:ea typeface="+mn-ea"/>
                <a:cs typeface="+mn-cs"/>
              </a:rPr>
              <a:t>Hourly Target:</a:t>
            </a:r>
            <a:r>
              <a:rPr lang="en-US" sz="1200" b="0" u="none" strike="noStrike" kern="1200" dirty="0">
                <a:solidFill>
                  <a:schemeClr val="tx1"/>
                </a:solidFill>
                <a:effectLst/>
                <a:latin typeface="+mn-lt"/>
                <a:ea typeface="+mn-ea"/>
                <a:cs typeface="+mn-cs"/>
              </a:rPr>
              <a:t> The number of units or tasks expected to be completed in that specific 60-minute intervals.</a:t>
            </a:r>
          </a:p>
          <a:p>
            <a:r>
              <a:rPr lang="en-US" sz="1200" b="1" u="none" strike="noStrike" kern="1200" dirty="0">
                <a:solidFill>
                  <a:schemeClr val="tx1"/>
                </a:solidFill>
                <a:effectLst/>
                <a:latin typeface="+mn-lt"/>
                <a:ea typeface="+mn-ea"/>
                <a:cs typeface="+mn-cs"/>
              </a:rPr>
              <a:t>Actual Output:</a:t>
            </a:r>
            <a:r>
              <a:rPr lang="en-US" sz="1200" b="0" u="none" strike="noStrike" kern="1200" dirty="0">
                <a:solidFill>
                  <a:schemeClr val="tx1"/>
                </a:solidFill>
                <a:effectLst/>
                <a:latin typeface="+mn-lt"/>
                <a:ea typeface="+mn-ea"/>
                <a:cs typeface="+mn-cs"/>
              </a:rPr>
              <a:t> The number of good parts or kilograms are actually being produced.</a:t>
            </a:r>
          </a:p>
          <a:p>
            <a:r>
              <a:rPr lang="en-US" sz="1200" b="1" u="none" strike="noStrike" kern="1200" dirty="0">
                <a:solidFill>
                  <a:schemeClr val="tx1"/>
                </a:solidFill>
                <a:effectLst/>
                <a:latin typeface="+mn-lt"/>
                <a:ea typeface="+mn-ea"/>
                <a:cs typeface="+mn-cs"/>
              </a:rPr>
              <a:t>Variances:</a:t>
            </a:r>
            <a:r>
              <a:rPr lang="en-US" sz="1200" b="0" u="none" strike="noStrike" kern="1200" dirty="0">
                <a:solidFill>
                  <a:schemeClr val="tx1"/>
                </a:solidFill>
                <a:effectLst/>
                <a:latin typeface="+mn-lt"/>
                <a:ea typeface="+mn-ea"/>
                <a:cs typeface="+mn-cs"/>
              </a:rPr>
              <a:t> The gap between the target and the actual numbers.</a:t>
            </a:r>
          </a:p>
          <a:p>
            <a:r>
              <a:rPr lang="en-US" sz="1200" b="1" u="none" strike="noStrike" kern="1200" dirty="0">
                <a:solidFill>
                  <a:schemeClr val="tx1"/>
                </a:solidFill>
                <a:effectLst/>
                <a:latin typeface="+mn-lt"/>
                <a:ea typeface="+mn-ea"/>
                <a:cs typeface="+mn-cs"/>
              </a:rPr>
              <a:t>Downtime/Defects:</a:t>
            </a:r>
            <a:r>
              <a:rPr lang="en-US" sz="1200" b="0" u="none" strike="noStrike" kern="1200" dirty="0">
                <a:solidFill>
                  <a:schemeClr val="tx1"/>
                </a:solidFill>
                <a:effectLst/>
                <a:latin typeface="+mn-lt"/>
                <a:ea typeface="+mn-ea"/>
                <a:cs typeface="+mn-cs"/>
              </a:rPr>
              <a:t> Reasons for not meeting the target, machine stops, material shortages, quality issues, power outages, etc. </a:t>
            </a:r>
          </a:p>
          <a:p>
            <a:endParaRPr lang="en-US" sz="1200" b="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p:txBody>
      </p:sp>
      <p:sp>
        <p:nvSpPr>
          <p:cNvPr id="4" name="Slide Number Placeholder 3"/>
          <p:cNvSpPr>
            <a:spLocks noGrp="1"/>
          </p:cNvSpPr>
          <p:nvPr>
            <p:ph type="sldNum" sz="quarter" idx="5"/>
          </p:nvPr>
        </p:nvSpPr>
        <p:spPr/>
        <p:txBody>
          <a:bodyPr/>
          <a:lstStyle/>
          <a:p>
            <a:fld id="{2503C4B0-A82C-497E-A667-41FFA619A478}" type="slidenum">
              <a:rPr lang="en-US" smtClean="0"/>
              <a:t>13</a:t>
            </a:fld>
            <a:endParaRPr lang="en-US" dirty="0"/>
          </a:p>
        </p:txBody>
      </p:sp>
    </p:spTree>
    <p:extLst>
      <p:ext uri="{BB962C8B-B14F-4D97-AF65-F5344CB8AC3E}">
        <p14:creationId xmlns:p14="http://schemas.microsoft.com/office/powerpoint/2010/main" val="1177758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this slide we can see examples of Hour to Hour Production Boards found on a manufacturing production floor.</a:t>
            </a:r>
          </a:p>
        </p:txBody>
      </p:sp>
      <p:sp>
        <p:nvSpPr>
          <p:cNvPr id="4" name="Slide Number Placeholder 3"/>
          <p:cNvSpPr>
            <a:spLocks noGrp="1"/>
          </p:cNvSpPr>
          <p:nvPr>
            <p:ph type="sldNum" sz="quarter" idx="5"/>
          </p:nvPr>
        </p:nvSpPr>
        <p:spPr/>
        <p:txBody>
          <a:bodyPr/>
          <a:lstStyle/>
          <a:p>
            <a:fld id="{2503C4B0-A82C-497E-A667-41FFA619A478}" type="slidenum">
              <a:rPr lang="en-US" smtClean="0"/>
              <a:t>14</a:t>
            </a:fld>
            <a:endParaRPr lang="en-US" dirty="0"/>
          </a:p>
        </p:txBody>
      </p:sp>
    </p:spTree>
    <p:extLst>
      <p:ext uri="{BB962C8B-B14F-4D97-AF65-F5344CB8AC3E}">
        <p14:creationId xmlns:p14="http://schemas.microsoft.com/office/powerpoint/2010/main" val="20122482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46E71-D5E6-378C-EA2F-5985C49AF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CF76C2-5F91-FE30-55F1-85AB3A8CD1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BF8D78-6F8A-A34A-4450-8FEEB470F819}"/>
              </a:ext>
            </a:extLst>
          </p:cNvPr>
          <p:cNvSpPr>
            <a:spLocks noGrp="1"/>
          </p:cNvSpPr>
          <p:nvPr>
            <p:ph type="body" idx="1"/>
          </p:nvPr>
        </p:nvSpPr>
        <p:spPr/>
        <p:txBody>
          <a:bodyPr/>
          <a:lstStyle/>
          <a:p>
            <a:r>
              <a:rPr lang="en-US" sz="1200" b="1" dirty="0">
                <a:latin typeface="Lato" panose="020F0502020204030203" pitchFamily="34" charset="0"/>
              </a:rPr>
              <a:t>The Daily Management System Playbook</a:t>
            </a:r>
          </a:p>
          <a:p>
            <a:endParaRPr lang="en-US" sz="1200" b="0" dirty="0">
              <a:latin typeface="Lato" panose="020F0502020204030203" pitchFamily="34" charset="0"/>
            </a:endParaRPr>
          </a:p>
          <a:p>
            <a:r>
              <a:rPr lang="en-US" sz="1200" b="0" dirty="0">
                <a:latin typeface="Lato" panose="020F0502020204030203" pitchFamily="34" charset="0"/>
              </a:rPr>
              <a:t>The slide represents the SQCDP process and standards for the visual management system.</a:t>
            </a:r>
            <a:endParaRPr lang="en-US" dirty="0"/>
          </a:p>
        </p:txBody>
      </p:sp>
      <p:sp>
        <p:nvSpPr>
          <p:cNvPr id="4" name="Slide Number Placeholder 3">
            <a:extLst>
              <a:ext uri="{FF2B5EF4-FFF2-40B4-BE49-F238E27FC236}">
                <a16:creationId xmlns:a16="http://schemas.microsoft.com/office/drawing/2014/main" id="{C565F402-FD18-1922-2189-F7E2B22BB108}"/>
              </a:ext>
            </a:extLst>
          </p:cNvPr>
          <p:cNvSpPr>
            <a:spLocks noGrp="1"/>
          </p:cNvSpPr>
          <p:nvPr>
            <p:ph type="sldNum" sz="quarter" idx="5"/>
          </p:nvPr>
        </p:nvSpPr>
        <p:spPr/>
        <p:txBody>
          <a:bodyPr/>
          <a:lstStyle/>
          <a:p>
            <a:fld id="{2503C4B0-A82C-497E-A667-41FFA619A478}" type="slidenum">
              <a:rPr lang="en-US" smtClean="0"/>
              <a:t>15</a:t>
            </a:fld>
            <a:endParaRPr lang="en-US" dirty="0"/>
          </a:p>
        </p:txBody>
      </p:sp>
    </p:spTree>
    <p:extLst>
      <p:ext uri="{BB962C8B-B14F-4D97-AF65-F5344CB8AC3E}">
        <p14:creationId xmlns:p14="http://schemas.microsoft.com/office/powerpoint/2010/main" val="20014540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A </a:t>
            </a:r>
            <a:r>
              <a:rPr lang="en-US" sz="1200" b="1" kern="1200" dirty="0">
                <a:solidFill>
                  <a:schemeClr val="tx1"/>
                </a:solidFill>
                <a:latin typeface="+mn-lt"/>
                <a:ea typeface="+mn-ea"/>
                <a:cs typeface="+mn-cs"/>
              </a:rPr>
              <a:t>SQCDP visual management board </a:t>
            </a:r>
            <a:r>
              <a:rPr lang="en-US" sz="1200" kern="1200" dirty="0">
                <a:solidFill>
                  <a:schemeClr val="tx1"/>
                </a:solidFill>
                <a:latin typeface="+mn-lt"/>
                <a:ea typeface="+mn-ea"/>
                <a:cs typeface="+mn-cs"/>
              </a:rPr>
              <a:t>is used daily to easily visualize how teams perform on key indicators. The acronym stands for Safety, Quality, Cost, Delivery and People which all represent common and recommended indicators used within manufacturing companies. The purpose is to </a:t>
            </a:r>
            <a:r>
              <a:rPr lang="en-US" sz="1200" u="none" kern="1200" dirty="0">
                <a:solidFill>
                  <a:schemeClr val="tx1"/>
                </a:solidFill>
                <a:latin typeface="+mn-lt"/>
                <a:ea typeface="+mn-ea"/>
                <a:cs typeface="+mn-cs"/>
              </a:rPr>
              <a:t>highlight problems and drive improvements and</a:t>
            </a:r>
            <a:r>
              <a:rPr lang="en-US" sz="1200" kern="1200" dirty="0">
                <a:solidFill>
                  <a:schemeClr val="tx1"/>
                </a:solidFill>
                <a:latin typeface="+mn-lt"/>
                <a:ea typeface="+mn-ea"/>
                <a:cs typeface="+mn-cs"/>
              </a:rPr>
              <a:t> adapted to our current focus needs so that we are able to direct improvements to critical areas at RWDC.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bg1"/>
                </a:solidFill>
                <a:latin typeface="+mn-lt"/>
                <a:ea typeface="+mn-ea"/>
                <a:cs typeface="+mn-cs"/>
              </a:rPr>
              <a:t>Benefits of an SQCDP board 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bg1"/>
                </a:solidFill>
                <a:latin typeface="+mn-lt"/>
                <a:ea typeface="+mn-ea"/>
                <a:cs typeface="+mn-cs"/>
              </a:rPr>
              <a:t>Better control of daily work results.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bg1"/>
                </a:solidFill>
                <a:latin typeface="+mn-lt"/>
                <a:ea typeface="+mn-ea"/>
                <a:cs typeface="+mn-cs"/>
              </a:rPr>
              <a:t>Increased engagement and safety awareness.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bg1"/>
                </a:solidFill>
                <a:latin typeface="+mn-lt"/>
                <a:ea typeface="+mn-ea"/>
                <a:cs typeface="+mn-cs"/>
              </a:rPr>
              <a:t>Better control of improvement activities.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bg1"/>
                </a:solidFill>
                <a:latin typeface="+mn-lt"/>
                <a:ea typeface="+mn-ea"/>
                <a:cs typeface="+mn-cs"/>
              </a:rPr>
              <a:t>Improved quality in communication.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Daily visibility of errors and unmet standards makes it easy to see where accountability belongs.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When the board is placed in a public space, it encourages teams to stay focused, work smart and achieve targets.</a:t>
            </a:r>
            <a:endParaRPr lang="en-US" sz="1200" kern="1200" dirty="0">
              <a:solidFill>
                <a:schemeClr val="bg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dirty="0"/>
            </a:br>
            <a:endParaRPr lang="en-US" dirty="0"/>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16</a:t>
            </a:fld>
            <a:endParaRPr lang="en-US" dirty="0"/>
          </a:p>
        </p:txBody>
      </p:sp>
    </p:spTree>
    <p:extLst>
      <p:ext uri="{BB962C8B-B14F-4D97-AF65-F5344CB8AC3E}">
        <p14:creationId xmlns:p14="http://schemas.microsoft.com/office/powerpoint/2010/main" val="305022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Objectives of the Tier 1 SQCDP Daily Morning Huddles</a:t>
            </a:r>
          </a:p>
          <a:p>
            <a:endParaRPr lang="en-US" sz="1200" b="1" kern="1200" dirty="0">
              <a:solidFill>
                <a:schemeClr val="tx1"/>
              </a:solidFill>
              <a:latin typeface="+mn-lt"/>
              <a:ea typeface="+mn-ea"/>
              <a:cs typeface="+mn-cs"/>
            </a:endParaRPr>
          </a:p>
          <a:p>
            <a:pPr marL="171450" indent="-171450">
              <a:lnSpc>
                <a:spcPct val="90000"/>
              </a:lnSpc>
              <a:spcAft>
                <a:spcPts val="600"/>
              </a:spcAft>
              <a:buFont typeface="Wingdings" panose="05000000000000000000" pitchFamily="2" charset="2"/>
              <a:buChar char="ü"/>
            </a:pPr>
            <a:r>
              <a:rPr lang="en-US" sz="1200" b="0" i="0" u="none" strike="noStrike" baseline="0" dirty="0">
                <a:solidFill>
                  <a:schemeClr val="bg1"/>
                </a:solidFill>
              </a:rPr>
              <a:t>Monitor daily performance across Safety, Quality, Delivery, Productivity, Cost and People</a:t>
            </a:r>
          </a:p>
          <a:p>
            <a:pPr marL="171450" indent="-171450">
              <a:lnSpc>
                <a:spcPct val="90000"/>
              </a:lnSpc>
              <a:spcAft>
                <a:spcPts val="600"/>
              </a:spcAft>
              <a:buFont typeface="Wingdings" panose="05000000000000000000" pitchFamily="2" charset="2"/>
              <a:buChar char="ü"/>
            </a:pPr>
            <a:r>
              <a:rPr lang="en-US" sz="1200" b="0" i="0" u="none" strike="noStrike" baseline="0" dirty="0">
                <a:solidFill>
                  <a:schemeClr val="bg1"/>
                </a:solidFill>
              </a:rPr>
              <a:t>Promote real-time problem solving and cross-functional alignment</a:t>
            </a:r>
          </a:p>
          <a:p>
            <a:pPr marL="171450" indent="-171450">
              <a:lnSpc>
                <a:spcPct val="90000"/>
              </a:lnSpc>
              <a:spcAft>
                <a:spcPts val="600"/>
              </a:spcAft>
              <a:buFont typeface="Wingdings" panose="05000000000000000000" pitchFamily="2" charset="2"/>
              <a:buChar char="ü"/>
            </a:pPr>
            <a:r>
              <a:rPr lang="en-US" sz="1200" b="0" i="0" u="none" strike="noStrike" baseline="0" dirty="0">
                <a:solidFill>
                  <a:schemeClr val="bg1"/>
                </a:solidFill>
              </a:rPr>
              <a:t>Enable escalation of issues from process team (Tier 1) to plant level (Tier 2) and to business unit level (Tier 3)</a:t>
            </a:r>
          </a:p>
          <a:p>
            <a:pPr marL="171450" indent="-171450">
              <a:lnSpc>
                <a:spcPct val="90000"/>
              </a:lnSpc>
              <a:spcAft>
                <a:spcPts val="600"/>
              </a:spcAft>
              <a:buFont typeface="Wingdings" panose="05000000000000000000" pitchFamily="2" charset="2"/>
              <a:buChar char="ü"/>
            </a:pPr>
            <a:r>
              <a:rPr lang="en-US" sz="1200" b="0" i="0" u="none" strike="noStrike" baseline="0" dirty="0">
                <a:solidFill>
                  <a:schemeClr val="bg1"/>
                </a:solidFill>
              </a:rPr>
              <a:t>Drive a continuous improvement culture through daily accountability and collaboration</a:t>
            </a:r>
          </a:p>
          <a:p>
            <a:pPr marL="171450" indent="-171450">
              <a:lnSpc>
                <a:spcPct val="90000"/>
              </a:lnSpc>
              <a:spcAft>
                <a:spcPts val="600"/>
              </a:spcAft>
              <a:buFont typeface="Wingdings" panose="05000000000000000000" pitchFamily="2" charset="2"/>
              <a:buChar char="ü"/>
            </a:pPr>
            <a:r>
              <a:rPr lang="en-US" sz="1200" b="0" i="0" u="none" strike="noStrike" baseline="0" dirty="0">
                <a:solidFill>
                  <a:schemeClr val="bg1"/>
                </a:solidFill>
              </a:rPr>
              <a:t>Work better together, create a real sense of ‘Team ship’</a:t>
            </a:r>
          </a:p>
          <a:p>
            <a:pPr marL="171450" indent="-171450">
              <a:lnSpc>
                <a:spcPct val="90000"/>
              </a:lnSpc>
              <a:spcAft>
                <a:spcPts val="600"/>
              </a:spcAft>
              <a:buFont typeface="Wingdings" panose="05000000000000000000" pitchFamily="2" charset="2"/>
              <a:buChar char="ü"/>
            </a:pPr>
            <a:endParaRPr lang="en-US" sz="1200" b="0" i="0" u="none" strike="noStrike" baseline="0" dirty="0">
              <a:solidFill>
                <a:schemeClr val="bg1"/>
              </a:solidFill>
            </a:endParaRPr>
          </a:p>
          <a:p>
            <a:pPr marL="171450" indent="-171450">
              <a:lnSpc>
                <a:spcPct val="90000"/>
              </a:lnSpc>
              <a:spcAft>
                <a:spcPts val="600"/>
              </a:spcAft>
              <a:buFont typeface="Wingdings" panose="05000000000000000000" pitchFamily="2" charset="2"/>
              <a:buChar char="ü"/>
            </a:pPr>
            <a:r>
              <a:rPr lang="en-US" sz="1200" b="0" i="0" u="none" strike="noStrike" baseline="0" dirty="0">
                <a:solidFill>
                  <a:schemeClr val="bg1"/>
                </a:solidFill>
              </a:rPr>
              <a:t>TBD:</a:t>
            </a:r>
          </a:p>
          <a:p>
            <a:r>
              <a:rPr lang="en-US" sz="1200" b="0" i="1" u="none" strike="noStrike" kern="1200" baseline="0" dirty="0">
                <a:solidFill>
                  <a:schemeClr val="tx1"/>
                </a:solidFill>
                <a:latin typeface="+mn-lt"/>
                <a:ea typeface="+mn-ea"/>
                <a:cs typeface="+mn-cs"/>
              </a:rPr>
              <a:t>The morning operator brings / escalates anything of importance to the morning T1 SQPDC huddle. </a:t>
            </a:r>
          </a:p>
          <a:p>
            <a:r>
              <a:rPr lang="en-US" sz="1200" b="0" i="1" u="none" strike="noStrike" kern="1200" baseline="0" dirty="0">
                <a:solidFill>
                  <a:schemeClr val="tx1"/>
                </a:solidFill>
                <a:latin typeface="+mn-lt"/>
                <a:ea typeface="+mn-ea"/>
                <a:cs typeface="+mn-cs"/>
              </a:rPr>
              <a:t>❖ Ideally, the handover is done Face-to-Face (F2F) and between the leaving Shift Leader / operator and the incoming ones. </a:t>
            </a:r>
          </a:p>
          <a:p>
            <a:pPr marL="171450" indent="-171450">
              <a:lnSpc>
                <a:spcPct val="90000"/>
              </a:lnSpc>
              <a:spcAft>
                <a:spcPts val="600"/>
              </a:spcAft>
              <a:buFont typeface="Wingdings" panose="05000000000000000000" pitchFamily="2" charset="2"/>
              <a:buChar char="ü"/>
            </a:pP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17</a:t>
            </a:fld>
            <a:endParaRPr lang="en-US" dirty="0"/>
          </a:p>
        </p:txBody>
      </p:sp>
    </p:spTree>
    <p:extLst>
      <p:ext uri="{BB962C8B-B14F-4D97-AF65-F5344CB8AC3E}">
        <p14:creationId xmlns:p14="http://schemas.microsoft.com/office/powerpoint/2010/main" val="1612599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dirty="0">
              <a:latin typeface="Abadi" panose="020B06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latin typeface="Abadi" panose="020B0604020104020204" pitchFamily="34" charset="0"/>
              </a:rPr>
              <a:t>On this slide we have the safety cross standard and the daily safety cross standard is owned by a safety representative and can help </a:t>
            </a:r>
            <a:r>
              <a:rPr lang="en-US" sz="1200" b="0" i="0" kern="1200" dirty="0">
                <a:solidFill>
                  <a:schemeClr val="tx1"/>
                </a:solidFill>
                <a:effectLst/>
                <a:latin typeface="+mn-lt"/>
                <a:ea typeface="+mn-ea"/>
                <a:cs typeface="+mn-cs"/>
              </a:rPr>
              <a:t>monitor the safety incidents and help promote a safer working environment.</a:t>
            </a:r>
          </a:p>
          <a:p>
            <a:endParaRPr lang="en-US" sz="1200" b="0" dirty="0">
              <a:latin typeface="Abadi" panose="020B0604020104020204" pitchFamily="34" charset="0"/>
            </a:endParaRPr>
          </a:p>
          <a:p>
            <a:endParaRPr lang="en-US" sz="1200" b="1" dirty="0">
              <a:latin typeface="Abadi" panose="020B0604020104020204" pitchFamily="34" charset="0"/>
            </a:endParaRPr>
          </a:p>
          <a:p>
            <a:endParaRPr lang="en-US" sz="1200" b="1" dirty="0">
              <a:latin typeface="Abadi" panose="020B0604020104020204" pitchFamily="34" charset="0"/>
            </a:endParaRPr>
          </a:p>
          <a:p>
            <a:endParaRPr lang="en-US" sz="1200" b="1" dirty="0">
              <a:latin typeface="Abadi" panose="020B0604020104020204" pitchFamily="34" charset="0"/>
            </a:endParaRPr>
          </a:p>
          <a:p>
            <a:r>
              <a:rPr lang="en-US" sz="1200" b="1" dirty="0">
                <a:latin typeface="Abadi" panose="020B0604020104020204" pitchFamily="34" charset="0"/>
              </a:rPr>
              <a:t> </a:t>
            </a: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18</a:t>
            </a:fld>
            <a:endParaRPr lang="en-US" dirty="0"/>
          </a:p>
        </p:txBody>
      </p:sp>
    </p:spTree>
    <p:extLst>
      <p:ext uri="{BB962C8B-B14F-4D97-AF65-F5344CB8AC3E}">
        <p14:creationId xmlns:p14="http://schemas.microsoft.com/office/powerpoint/2010/main" val="2451130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In this presentation slide we have the daily incident body MAP which shows each incident and location where the incident took place on the human body and is very useful to help monitor repeated offenders throughout the ENTIRE year.</a:t>
            </a: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19</a:t>
            </a:fld>
            <a:endParaRPr lang="en-US" dirty="0"/>
          </a:p>
        </p:txBody>
      </p:sp>
    </p:spTree>
    <p:extLst>
      <p:ext uri="{BB962C8B-B14F-4D97-AF65-F5344CB8AC3E}">
        <p14:creationId xmlns:p14="http://schemas.microsoft.com/office/powerpoint/2010/main" val="14475614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latin typeface="Abadi" panose="020B0604020104020204" pitchFamily="34" charset="0"/>
              </a:rPr>
              <a:t>On this slide we have the daily quality standard and the daily quality standard is owned by quality, and this key performance indicator helps ensure product quality and also helps identify any quality issues like equipment downtime due to poor quality or contamination,</a:t>
            </a:r>
            <a:r>
              <a:rPr lang="en-US" dirty="0"/>
              <a:t> rework, or customer claims.</a:t>
            </a:r>
            <a:endParaRPr lang="en-US" sz="1200" b="0" dirty="0">
              <a:latin typeface="Abadi" panose="020B06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latin typeface="Abadi" panose="020B0604020104020204" pitchFamily="34" charset="0"/>
            </a:endParaRPr>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20</a:t>
            </a:fld>
            <a:endParaRPr lang="en-US" dirty="0"/>
          </a:p>
        </p:txBody>
      </p:sp>
    </p:spTree>
    <p:extLst>
      <p:ext uri="{BB962C8B-B14F-4D97-AF65-F5344CB8AC3E}">
        <p14:creationId xmlns:p14="http://schemas.microsoft.com/office/powerpoint/2010/main" val="2122263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Abadi" panose="020B0604020104020204" pitchFamily="34" charset="0"/>
              </a:rPr>
              <a:t>On this slide we have the daily cost and production standard and is owned by all Zone Managers and this </a:t>
            </a:r>
            <a:r>
              <a:rPr lang="en-US" sz="1200" b="0" dirty="0">
                <a:latin typeface="Abadi" panose="020B0604020104020204" pitchFamily="34" charset="0"/>
              </a:rPr>
              <a:t>key performance indicator </a:t>
            </a:r>
            <a:r>
              <a:rPr lang="en-US" sz="1200" dirty="0">
                <a:latin typeface="Abadi" panose="020B0604020104020204" pitchFamily="34" charset="0"/>
              </a:rPr>
              <a:t>helps </a:t>
            </a:r>
            <a:r>
              <a:rPr lang="en-US" sz="1200" b="0" i="0" kern="1200" dirty="0">
                <a:solidFill>
                  <a:schemeClr val="tx1"/>
                </a:solidFill>
                <a:effectLst/>
                <a:latin typeface="+mn-lt"/>
                <a:ea typeface="+mn-ea"/>
                <a:cs typeface="+mn-cs"/>
              </a:rPr>
              <a:t>identify if production cost stays within the daily budget – on target,  and production goals and efficiency metrics were achieved and or deviated from the normal process.</a:t>
            </a: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21</a:t>
            </a:fld>
            <a:endParaRPr lang="en-US" dirty="0"/>
          </a:p>
        </p:txBody>
      </p:sp>
    </p:spTree>
    <p:extLst>
      <p:ext uri="{BB962C8B-B14F-4D97-AF65-F5344CB8AC3E}">
        <p14:creationId xmlns:p14="http://schemas.microsoft.com/office/powerpoint/2010/main" val="3809450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latin typeface="Abadi" panose="020B0604020104020204" pitchFamily="34" charset="0"/>
              </a:rPr>
              <a:t>On this slide we have the daily delivery standard and this key performance indicator is owned by the shipping manager and this KPI helps us keep track </a:t>
            </a:r>
            <a:r>
              <a:rPr lang="en-US" sz="1200" b="0" i="0" kern="1200" dirty="0">
                <a:solidFill>
                  <a:schemeClr val="tx1"/>
                </a:solidFill>
                <a:effectLst/>
                <a:latin typeface="+mn-lt"/>
                <a:ea typeface="+mn-ea"/>
                <a:cs typeface="+mn-cs"/>
              </a:rPr>
              <a:t>of delivery of products on time or late deliveries or missed deadlines.</a:t>
            </a: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22</a:t>
            </a:fld>
            <a:endParaRPr lang="en-US" dirty="0"/>
          </a:p>
        </p:txBody>
      </p:sp>
    </p:spTree>
    <p:extLst>
      <p:ext uri="{BB962C8B-B14F-4D97-AF65-F5344CB8AC3E}">
        <p14:creationId xmlns:p14="http://schemas.microsoft.com/office/powerpoint/2010/main" val="38140915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latin typeface="Abadi" panose="020B0604020104020204" pitchFamily="34" charset="0"/>
              </a:rPr>
              <a:t>On this slide we have the daily people standard and this standard is owned by the Zone Managers and HR and this key performance indicator helps keep the workforce engaged by maintaining a motivated workforce, examples: where are we short on people, do we need to move people around, any training or communications to be cascaded.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latin typeface="Abadi" panose="020B06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23</a:t>
            </a:fld>
            <a:endParaRPr lang="en-US" dirty="0"/>
          </a:p>
        </p:txBody>
      </p:sp>
    </p:spTree>
    <p:extLst>
      <p:ext uri="{BB962C8B-B14F-4D97-AF65-F5344CB8AC3E}">
        <p14:creationId xmlns:p14="http://schemas.microsoft.com/office/powerpoint/2010/main" val="20061508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87E10-0C0D-7CD5-97A2-45BFB65256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22B82E-3BAD-6338-8AB4-C05F15866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9DB79-449C-450C-13EF-EC9A9E5372B0}"/>
              </a:ext>
            </a:extLst>
          </p:cNvPr>
          <p:cNvSpPr>
            <a:spLocks noGrp="1"/>
          </p:cNvSpPr>
          <p:nvPr>
            <p:ph type="body" idx="1"/>
          </p:nvPr>
        </p:nvSpPr>
        <p:spPr/>
        <p:txBody>
          <a:bodyPr/>
          <a:lstStyle/>
          <a:p>
            <a:r>
              <a:rPr lang="en-US" dirty="0"/>
              <a:t>Daily Management Playbook </a:t>
            </a:r>
          </a:p>
          <a:p>
            <a:endParaRPr lang="en-US" dirty="0"/>
          </a:p>
          <a:p>
            <a:r>
              <a:rPr lang="en-US" dirty="0"/>
              <a:t>Action Boards and Problem-Solving Boards.</a:t>
            </a:r>
          </a:p>
        </p:txBody>
      </p:sp>
      <p:sp>
        <p:nvSpPr>
          <p:cNvPr id="4" name="Slide Number Placeholder 3">
            <a:extLst>
              <a:ext uri="{FF2B5EF4-FFF2-40B4-BE49-F238E27FC236}">
                <a16:creationId xmlns:a16="http://schemas.microsoft.com/office/drawing/2014/main" id="{C1803B9D-E0E5-8A6D-B0F3-38EB8CC0D4A1}"/>
              </a:ext>
            </a:extLst>
          </p:cNvPr>
          <p:cNvSpPr>
            <a:spLocks noGrp="1"/>
          </p:cNvSpPr>
          <p:nvPr>
            <p:ph type="sldNum" sz="quarter" idx="5"/>
          </p:nvPr>
        </p:nvSpPr>
        <p:spPr/>
        <p:txBody>
          <a:bodyPr/>
          <a:lstStyle/>
          <a:p>
            <a:fld id="{2503C4B0-A82C-497E-A667-41FFA619A478}" type="slidenum">
              <a:rPr lang="en-US" smtClean="0"/>
              <a:t>24</a:t>
            </a:fld>
            <a:endParaRPr lang="en-US" dirty="0"/>
          </a:p>
        </p:txBody>
      </p:sp>
    </p:spTree>
    <p:extLst>
      <p:ext uri="{BB962C8B-B14F-4D97-AF65-F5344CB8AC3E}">
        <p14:creationId xmlns:p14="http://schemas.microsoft.com/office/powerpoint/2010/main" val="2676270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chemeClr val="bg1"/>
                </a:solidFill>
              </a:rPr>
              <a:t>An </a:t>
            </a:r>
            <a:r>
              <a:rPr lang="en-US" sz="1200" b="0" u="none" strike="noStrike" dirty="0">
                <a:solidFill>
                  <a:schemeClr val="bg1"/>
                </a:solidFill>
                <a:effectLst/>
              </a:rPr>
              <a:t>action and solution visual board</a:t>
            </a:r>
            <a:r>
              <a:rPr lang="en-US" sz="1200" b="0" dirty="0">
                <a:solidFill>
                  <a:schemeClr val="bg1"/>
                </a:solidFill>
              </a:rPr>
              <a:t> often called an action board, or accountability board is a dynamic tool that bridges the gap between your goals and the daily steps needed to achieve them. An action board maps out the </a:t>
            </a:r>
            <a:r>
              <a:rPr lang="en-US" sz="1200" b="0" u="none" strike="noStrike" dirty="0">
                <a:solidFill>
                  <a:schemeClr val="bg1"/>
                </a:solidFill>
                <a:effectLst/>
              </a:rPr>
              <a:t>how </a:t>
            </a:r>
            <a:r>
              <a:rPr lang="en-US" sz="1200" b="0" dirty="0">
                <a:solidFill>
                  <a:schemeClr val="bg1"/>
                </a:solidFill>
              </a:rPr>
              <a:t>by organizing specific tasks, obstacles, and solutions with the entire team.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r>
              <a:rPr lang="en-US" sz="1600" b="1" dirty="0">
                <a:solidFill>
                  <a:schemeClr val="bg1"/>
                </a:solidFill>
              </a:rPr>
              <a:t>The 4 Core Sections</a:t>
            </a:r>
          </a:p>
          <a:p>
            <a:endParaRPr lang="en-US" sz="1600" b="1" dirty="0">
              <a:solidFill>
                <a:schemeClr val="bg1"/>
              </a:solidFill>
            </a:endParaRPr>
          </a:p>
          <a:p>
            <a:pPr marL="0" indent="0">
              <a:buFont typeface="+mj-lt"/>
              <a:buNone/>
            </a:pPr>
            <a:r>
              <a:rPr lang="en-US" sz="1200" b="1" dirty="0">
                <a:solidFill>
                  <a:schemeClr val="bg1"/>
                </a:solidFill>
              </a:rPr>
              <a:t>1. Current State / The Obstacle:</a:t>
            </a:r>
            <a:r>
              <a:rPr lang="en-US" sz="1200" dirty="0">
                <a:solidFill>
                  <a:schemeClr val="bg1"/>
                </a:solidFill>
              </a:rPr>
              <a:t> What is standing in your way or currently slowing down your progress.</a:t>
            </a:r>
          </a:p>
          <a:p>
            <a:pPr marL="457200" indent="-457200">
              <a:buFont typeface="+mj-lt"/>
              <a:buAutoNum type="arabicPeriod"/>
            </a:pPr>
            <a:endParaRPr lang="en-US" sz="1200" dirty="0">
              <a:solidFill>
                <a:schemeClr val="bg1"/>
              </a:solidFill>
            </a:endParaRPr>
          </a:p>
          <a:p>
            <a:pPr marL="0" indent="0">
              <a:buFont typeface="+mj-lt"/>
              <a:buNone/>
            </a:pPr>
            <a:r>
              <a:rPr lang="en-US" sz="1200" b="1" dirty="0">
                <a:solidFill>
                  <a:schemeClr val="bg1"/>
                </a:solidFill>
              </a:rPr>
              <a:t>2. Action Steps:</a:t>
            </a:r>
            <a:r>
              <a:rPr lang="en-US" sz="1200" dirty="0">
                <a:solidFill>
                  <a:schemeClr val="bg1"/>
                </a:solidFill>
              </a:rPr>
              <a:t> A breakdown of the exact tasks required to move forward, complete with assigned owners and deadlines.</a:t>
            </a:r>
          </a:p>
          <a:p>
            <a:pPr marL="457200" indent="-457200">
              <a:buFont typeface="+mj-lt"/>
              <a:buAutoNum type="arabicPeriod"/>
            </a:pPr>
            <a:endParaRPr lang="en-US" sz="1200" dirty="0">
              <a:solidFill>
                <a:schemeClr val="bg1"/>
              </a:solidFill>
            </a:endParaRPr>
          </a:p>
          <a:p>
            <a:pPr marL="0" indent="0">
              <a:buFont typeface="+mj-lt"/>
              <a:buNone/>
            </a:pPr>
            <a:r>
              <a:rPr lang="en-US" sz="1200" b="1" dirty="0">
                <a:solidFill>
                  <a:schemeClr val="bg1"/>
                </a:solidFill>
              </a:rPr>
              <a:t>3. Solution / Countermeasure:</a:t>
            </a:r>
            <a:r>
              <a:rPr lang="en-US" sz="1200" dirty="0">
                <a:solidFill>
                  <a:schemeClr val="bg1"/>
                </a:solidFill>
              </a:rPr>
              <a:t> The actionable strategy you plan to execute to solve the obstacle.</a:t>
            </a:r>
          </a:p>
          <a:p>
            <a:pPr marL="0" indent="0">
              <a:buFont typeface="+mj-lt"/>
              <a:buNone/>
            </a:pPr>
            <a:endParaRPr lang="en-US" sz="1200" dirty="0">
              <a:solidFill>
                <a:schemeClr val="bg1"/>
              </a:solidFill>
            </a:endParaRPr>
          </a:p>
          <a:p>
            <a:pPr marL="0" indent="0">
              <a:buFont typeface="+mj-lt"/>
              <a:buNone/>
            </a:pPr>
            <a:r>
              <a:rPr lang="en-US" sz="1200" b="1" dirty="0">
                <a:solidFill>
                  <a:schemeClr val="bg1"/>
                </a:solidFill>
              </a:rPr>
              <a:t>4. Holding accountability </a:t>
            </a:r>
            <a:r>
              <a:rPr lang="en-US" sz="1200" dirty="0">
                <a:solidFill>
                  <a:schemeClr val="bg1"/>
                </a:solidFill>
              </a:rPr>
              <a:t>across the team.</a:t>
            </a:r>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25</a:t>
            </a:fld>
            <a:endParaRPr lang="en-US" dirty="0"/>
          </a:p>
        </p:txBody>
      </p:sp>
    </p:spTree>
    <p:extLst>
      <p:ext uri="{BB962C8B-B14F-4D97-AF65-F5344CB8AC3E}">
        <p14:creationId xmlns:p14="http://schemas.microsoft.com/office/powerpoint/2010/main" val="3268799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this slide shows some examples of visual action boards used at other manufacturing companies.  </a:t>
            </a:r>
          </a:p>
        </p:txBody>
      </p:sp>
      <p:sp>
        <p:nvSpPr>
          <p:cNvPr id="4" name="Slide Number Placeholder 3"/>
          <p:cNvSpPr>
            <a:spLocks noGrp="1"/>
          </p:cNvSpPr>
          <p:nvPr>
            <p:ph type="sldNum" sz="quarter" idx="5"/>
          </p:nvPr>
        </p:nvSpPr>
        <p:spPr/>
        <p:txBody>
          <a:bodyPr/>
          <a:lstStyle/>
          <a:p>
            <a:fld id="{2503C4B0-A82C-497E-A667-41FFA619A478}" type="slidenum">
              <a:rPr lang="en-US" smtClean="0"/>
              <a:t>26</a:t>
            </a:fld>
            <a:endParaRPr lang="en-US" dirty="0"/>
          </a:p>
        </p:txBody>
      </p:sp>
    </p:spTree>
    <p:extLst>
      <p:ext uri="{BB962C8B-B14F-4D97-AF65-F5344CB8AC3E}">
        <p14:creationId xmlns:p14="http://schemas.microsoft.com/office/powerpoint/2010/main" val="16048211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Courier New" panose="02070309020205020404" pitchFamily="49" charset="0"/>
              <a:buChar char="o"/>
            </a:pPr>
            <a:r>
              <a:rPr lang="en-US" b="1" dirty="0"/>
              <a:t>More to come </a:t>
            </a:r>
            <a:r>
              <a:rPr lang="en-US" b="1" dirty="0">
                <a:sym typeface="Wingdings" panose="05000000000000000000" pitchFamily="2" charset="2"/>
              </a:rPr>
              <a:t></a:t>
            </a:r>
            <a:endParaRPr lang="en-US" b="1" dirty="0"/>
          </a:p>
          <a:p>
            <a:pPr marL="285750" indent="-285750">
              <a:buFont typeface="Courier New" panose="02070309020205020404" pitchFamily="49" charset="0"/>
              <a:buChar char="o"/>
            </a:pPr>
            <a:endParaRPr lang="en-US" b="1" dirty="0"/>
          </a:p>
          <a:p>
            <a:pPr marL="285750" indent="-285750">
              <a:buFont typeface="Courier New" panose="02070309020205020404" pitchFamily="49" charset="0"/>
              <a:buChar char="o"/>
            </a:pPr>
            <a:r>
              <a:rPr lang="en-US" b="1" dirty="0"/>
              <a:t>Difficulty Matrix</a:t>
            </a:r>
          </a:p>
          <a:p>
            <a:pPr marL="285750" indent="-285750">
              <a:buFont typeface="Courier New" panose="02070309020205020404" pitchFamily="49" charset="0"/>
              <a:buChar char="o"/>
            </a:pPr>
            <a:r>
              <a:rPr lang="en-US" b="1" dirty="0"/>
              <a:t>Leader Standard Work Process &amp; Standards</a:t>
            </a:r>
          </a:p>
          <a:p>
            <a:pPr marL="285750" indent="-285750">
              <a:buFont typeface="Courier New" panose="02070309020205020404" pitchFamily="49" charset="0"/>
              <a:buChar char="o"/>
            </a:pPr>
            <a:r>
              <a:rPr lang="en-US" b="1" dirty="0"/>
              <a:t>Gemba Walks</a:t>
            </a:r>
          </a:p>
          <a:p>
            <a:pPr marL="285750" indent="-285750">
              <a:buFont typeface="Courier New" panose="02070309020205020404" pitchFamily="49" charset="0"/>
              <a:buChar char="o"/>
            </a:pPr>
            <a:r>
              <a:rPr lang="en-US" b="1" dirty="0"/>
              <a:t>Tier II Board</a:t>
            </a:r>
          </a:p>
          <a:p>
            <a:pPr marL="285750" indent="-285750">
              <a:buFont typeface="Courier New" panose="02070309020205020404" pitchFamily="49" charset="0"/>
              <a:buChar char="o"/>
            </a:pPr>
            <a:r>
              <a:rPr lang="en-US" b="1" dirty="0"/>
              <a:t>Two levels of audits ensures the DMS stays under control and is used efficiently – Hour to Hour Boards – SQPDC Board  Tier I - SQPDC Board  Tier II</a:t>
            </a:r>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27</a:t>
            </a:fld>
            <a:endParaRPr lang="en-US" dirty="0"/>
          </a:p>
        </p:txBody>
      </p:sp>
    </p:spTree>
    <p:extLst>
      <p:ext uri="{BB962C8B-B14F-4D97-AF65-F5344CB8AC3E}">
        <p14:creationId xmlns:p14="http://schemas.microsoft.com/office/powerpoint/2010/main" val="17384355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a:p>
            <a:r>
              <a:rPr lang="en-US" sz="1200" b="1" dirty="0"/>
              <a:t>Remember, lean isn't just about processes; it's also about people. </a:t>
            </a:r>
          </a:p>
          <a:p>
            <a:endParaRPr lang="en-US" sz="1200" b="0" dirty="0"/>
          </a:p>
          <a:p>
            <a:r>
              <a:rPr lang="en-US" sz="1200" b="0" dirty="0"/>
              <a:t>Most Lean organizations often report:</a:t>
            </a:r>
            <a:br>
              <a:rPr lang="en-US" sz="1200" b="0" dirty="0"/>
            </a:br>
            <a:br>
              <a:rPr lang="en-US" sz="1200" b="0" dirty="0"/>
            </a:br>
            <a:r>
              <a:rPr lang="en-US" sz="1200" b="0" dirty="0"/>
              <a:t>- Higher employee satisfaction.</a:t>
            </a:r>
            <a:br>
              <a:rPr lang="en-US" sz="1200" b="0" dirty="0"/>
            </a:br>
            <a:r>
              <a:rPr lang="en-US" sz="1200" b="0" dirty="0"/>
              <a:t>- Lower turnover rates, and more proactive employee involvement in problem-solving and continuous improvement efforts. </a:t>
            </a:r>
          </a:p>
          <a:p>
            <a:endParaRPr lang="en-US" sz="1200" b="0" dirty="0"/>
          </a:p>
          <a:p>
            <a:endParaRPr lang="en-US" sz="1200" b="0" dirty="0"/>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dirty="0"/>
            </a:br>
            <a:r>
              <a:rPr lang="en-US" dirty="0"/>
              <a:t>Thank you for you time - is there any questions?</a:t>
            </a:r>
          </a:p>
          <a:p>
            <a:endParaRPr lang="en-US" dirty="0"/>
          </a:p>
        </p:txBody>
      </p:sp>
      <p:sp>
        <p:nvSpPr>
          <p:cNvPr id="4" name="Slide Number Placeholder 3"/>
          <p:cNvSpPr>
            <a:spLocks noGrp="1"/>
          </p:cNvSpPr>
          <p:nvPr>
            <p:ph type="sldNum" sz="quarter" idx="5"/>
          </p:nvPr>
        </p:nvSpPr>
        <p:spPr/>
        <p:txBody>
          <a:bodyPr/>
          <a:lstStyle/>
          <a:p>
            <a:fld id="{2503C4B0-A82C-497E-A667-41FFA619A478}" type="slidenum">
              <a:rPr lang="en-US" smtClean="0"/>
              <a:t>28</a:t>
            </a:fld>
            <a:endParaRPr lang="en-US" dirty="0"/>
          </a:p>
        </p:txBody>
      </p:sp>
    </p:spTree>
    <p:extLst>
      <p:ext uri="{BB962C8B-B14F-4D97-AF65-F5344CB8AC3E}">
        <p14:creationId xmlns:p14="http://schemas.microsoft.com/office/powerpoint/2010/main" val="3335758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2DDD5-B179-8D33-E206-E8EC18C6525D}"/>
              </a:ext>
            </a:extLst>
          </p:cNvPr>
          <p:cNvSpPr>
            <a:spLocks noGrp="1"/>
          </p:cNvSpPr>
          <p:nvPr>
            <p:ph type="ctrTitle"/>
          </p:nvPr>
        </p:nvSpPr>
        <p:spPr>
          <a:xfrm>
            <a:off x="822960" y="822960"/>
            <a:ext cx="6840110" cy="4663440"/>
          </a:xfrm>
          <a:prstGeom prst="rect">
            <a:avLst/>
          </a:prstGeom>
        </p:spPr>
        <p:txBody>
          <a:bodyPr anchor="ctr">
            <a:noAutofit/>
          </a:bodyPr>
          <a:lstStyle>
            <a:lvl1pPr algn="l">
              <a:lnSpc>
                <a:spcPct val="100000"/>
              </a:lnSpc>
              <a:defRPr sz="6000" b="1" i="0" cap="all" baseline="0">
                <a:solidFill>
                  <a:schemeClr val="tx2"/>
                </a:solidFill>
                <a:latin typeface="+mj-lt"/>
              </a:defRPr>
            </a:lvl1pPr>
          </a:lstStyle>
          <a:p>
            <a:r>
              <a:rPr lang="en-US" noProof="0"/>
              <a:t>Click to edit Master title style</a:t>
            </a:r>
            <a:endParaRPr lang="en-US" noProof="0" dirty="0"/>
          </a:p>
        </p:txBody>
      </p:sp>
      <p:sp>
        <p:nvSpPr>
          <p:cNvPr id="3" name="Subtitle 2">
            <a:extLst>
              <a:ext uri="{FF2B5EF4-FFF2-40B4-BE49-F238E27FC236}">
                <a16:creationId xmlns:a16="http://schemas.microsoft.com/office/drawing/2014/main" id="{4B219809-9823-E5C1-322B-DCDB7769D492}"/>
              </a:ext>
            </a:extLst>
          </p:cNvPr>
          <p:cNvSpPr>
            <a:spLocks noGrp="1"/>
          </p:cNvSpPr>
          <p:nvPr>
            <p:ph type="subTitle" idx="1"/>
          </p:nvPr>
        </p:nvSpPr>
        <p:spPr>
          <a:xfrm>
            <a:off x="822960" y="5559552"/>
            <a:ext cx="6840110" cy="475938"/>
          </a:xfrm>
        </p:spPr>
        <p:txBody>
          <a:bodyPr/>
          <a:lstStyle>
            <a:lvl1pPr marL="0" indent="0" algn="l">
              <a:buNone/>
              <a:defRPr sz="2400">
                <a:solidFill>
                  <a:schemeClr val="tx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sp>
        <p:nvSpPr>
          <p:cNvPr id="17" name="Picture Placeholder 16">
            <a:extLst>
              <a:ext uri="{FF2B5EF4-FFF2-40B4-BE49-F238E27FC236}">
                <a16:creationId xmlns:a16="http://schemas.microsoft.com/office/drawing/2014/main" id="{4109FC96-A524-9411-F587-93938397D054}"/>
              </a:ext>
            </a:extLst>
          </p:cNvPr>
          <p:cNvSpPr>
            <a:spLocks noGrp="1"/>
          </p:cNvSpPr>
          <p:nvPr>
            <p:ph type="pic" sz="quarter" idx="11"/>
          </p:nvPr>
        </p:nvSpPr>
        <p:spPr>
          <a:xfrm>
            <a:off x="7793736" y="0"/>
            <a:ext cx="4398264" cy="6857999"/>
          </a:xfrm>
          <a:noFill/>
        </p:spPr>
        <p:txBody>
          <a:bodyPr anchor="t"/>
          <a:lstStyle>
            <a:lvl1pPr marL="0" indent="0" algn="ctr">
              <a:buNone/>
              <a:defRPr/>
            </a:lvl1pPr>
          </a:lstStyle>
          <a:p>
            <a:r>
              <a:rPr lang="en-US" noProof="0"/>
              <a:t>Click icon to add picture</a:t>
            </a:r>
            <a:endParaRPr lang="en-US" noProof="0" dirty="0"/>
          </a:p>
        </p:txBody>
      </p:sp>
    </p:spTree>
    <p:extLst>
      <p:ext uri="{BB962C8B-B14F-4D97-AF65-F5344CB8AC3E}">
        <p14:creationId xmlns:p14="http://schemas.microsoft.com/office/powerpoint/2010/main" val="4217870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74567E9-2483-C330-76B4-52F75C9504A9}"/>
              </a:ext>
            </a:extLst>
          </p:cNvPr>
          <p:cNvSpPr>
            <a:spLocks noGrp="1"/>
          </p:cNvSpPr>
          <p:nvPr>
            <p:ph type="title" hasCustomPrompt="1"/>
          </p:nvPr>
        </p:nvSpPr>
        <p:spPr>
          <a:xfrm>
            <a:off x="822960" y="822960"/>
            <a:ext cx="4389120" cy="192024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9" name="Content Placeholder 5">
            <a:extLst>
              <a:ext uri="{FF2B5EF4-FFF2-40B4-BE49-F238E27FC236}">
                <a16:creationId xmlns:a16="http://schemas.microsoft.com/office/drawing/2014/main" id="{380C9AC2-080F-B7EB-E5D9-98A11923C160}"/>
              </a:ext>
            </a:extLst>
          </p:cNvPr>
          <p:cNvSpPr>
            <a:spLocks noGrp="1"/>
          </p:cNvSpPr>
          <p:nvPr>
            <p:ph sz="quarter" idx="14"/>
          </p:nvPr>
        </p:nvSpPr>
        <p:spPr>
          <a:xfrm>
            <a:off x="822960" y="3529584"/>
            <a:ext cx="4389120" cy="2350008"/>
          </a:xfrm>
        </p:spPr>
        <p:txBody>
          <a:bodyPr/>
          <a:lstStyle>
            <a:lvl1pPr marL="285750" indent="-285750">
              <a:lnSpc>
                <a:spcPts val="2500"/>
              </a:lnSpc>
              <a:spcBef>
                <a:spcPts val="0"/>
              </a:spcBef>
              <a:spcAft>
                <a:spcPts val="1000"/>
              </a:spcAft>
              <a:buFont typeface="Arial" panose="020B0604020202020204" pitchFamily="34" charset="0"/>
              <a:buChar cha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Picture Placeholder 16">
            <a:extLst>
              <a:ext uri="{FF2B5EF4-FFF2-40B4-BE49-F238E27FC236}">
                <a16:creationId xmlns:a16="http://schemas.microsoft.com/office/drawing/2014/main" id="{A6C9DAC2-F86A-0D7B-2EA8-DAE9CF8E03B5}"/>
              </a:ext>
            </a:extLst>
          </p:cNvPr>
          <p:cNvSpPr>
            <a:spLocks noGrp="1"/>
          </p:cNvSpPr>
          <p:nvPr>
            <p:ph type="pic" sz="quarter" idx="13"/>
          </p:nvPr>
        </p:nvSpPr>
        <p:spPr>
          <a:xfrm>
            <a:off x="5690616" y="0"/>
            <a:ext cx="6501384" cy="6857999"/>
          </a:xfrm>
          <a:noFill/>
        </p:spPr>
        <p:txBody>
          <a:bodyPr anchor="t"/>
          <a:lstStyle>
            <a:lvl1pPr marL="0" indent="0" algn="ctr">
              <a:buNone/>
              <a:defRPr>
                <a:solidFill>
                  <a:schemeClr val="bg1"/>
                </a:solidFill>
              </a:defRPr>
            </a:lvl1pPr>
          </a:lstStyle>
          <a:p>
            <a:r>
              <a:rPr lang="en-US" noProof="0"/>
              <a:t>Click icon to add picture</a:t>
            </a:r>
            <a:endParaRPr lang="en-US" noProof="0" dirty="0"/>
          </a:p>
        </p:txBody>
      </p:sp>
      <p:sp>
        <p:nvSpPr>
          <p:cNvPr id="7" name="Footer Placeholder 6">
            <a:extLst>
              <a:ext uri="{FF2B5EF4-FFF2-40B4-BE49-F238E27FC236}">
                <a16:creationId xmlns:a16="http://schemas.microsoft.com/office/drawing/2014/main" id="{B5DF0DBE-FBE3-E653-13B1-8A27023E2F1E}"/>
              </a:ext>
            </a:extLst>
          </p:cNvPr>
          <p:cNvSpPr>
            <a:spLocks noGrp="1"/>
          </p:cNvSpPr>
          <p:nvPr>
            <p:ph type="ftr" sz="quarter" idx="11"/>
          </p:nvPr>
        </p:nvSpPr>
        <p:spPr>
          <a:xfrm>
            <a:off x="173736" y="6254496"/>
            <a:ext cx="4114800" cy="365125"/>
          </a:xfrm>
          <a:prstGeom prst="rect">
            <a:avLst/>
          </a:prstGeom>
        </p:spPr>
        <p:txBody>
          <a:bodyPr/>
          <a:lstStyle>
            <a:lvl1pPr>
              <a:defRPr>
                <a:solidFill>
                  <a:schemeClr val="bg1">
                    <a:alpha val="78000"/>
                  </a:schemeClr>
                </a:solidFill>
              </a:defRPr>
            </a:lvl1pPr>
          </a:lstStyle>
          <a:p>
            <a:endParaRPr lang="en-US" dirty="0"/>
          </a:p>
        </p:txBody>
      </p:sp>
      <p:sp>
        <p:nvSpPr>
          <p:cNvPr id="8" name="Slide Number Placeholder 7">
            <a:extLst>
              <a:ext uri="{FF2B5EF4-FFF2-40B4-BE49-F238E27FC236}">
                <a16:creationId xmlns:a16="http://schemas.microsoft.com/office/drawing/2014/main" id="{4339096C-E86B-C5A9-1F2F-E4FD0552DEF8}"/>
              </a:ext>
            </a:extLst>
          </p:cNvPr>
          <p:cNvSpPr>
            <a:spLocks noGrp="1"/>
          </p:cNvSpPr>
          <p:nvPr>
            <p:ph type="sldNum" sz="quarter" idx="12"/>
          </p:nvPr>
        </p:nvSpPr>
        <p:spPr/>
        <p:txBody>
          <a:bodyPr/>
          <a:lstStyle>
            <a:lvl1pPr>
              <a:defRPr>
                <a:solidFill>
                  <a:schemeClr val="bg1">
                    <a:alpha val="78000"/>
                  </a:schemeClr>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3317380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647C7-955C-FC73-3737-298D139F209D}"/>
              </a:ext>
            </a:extLst>
          </p:cNvPr>
          <p:cNvSpPr>
            <a:spLocks noGrp="1"/>
          </p:cNvSpPr>
          <p:nvPr>
            <p:ph type="title"/>
          </p:nvPr>
        </p:nvSpPr>
        <p:spPr>
          <a:xfrm>
            <a:off x="822960" y="822960"/>
            <a:ext cx="4754880" cy="4114800"/>
          </a:xfrm>
          <a:prstGeom prst="rect">
            <a:avLst/>
          </a:prstGeom>
        </p:spPr>
        <p:txBody>
          <a:bodyPr anchor="b">
            <a:noAutofit/>
          </a:bodyPr>
          <a:lstStyle>
            <a:lvl1pPr algn="r">
              <a:lnSpc>
                <a:spcPct val="100000"/>
              </a:lnSpc>
              <a:defRPr sz="5400" b="1">
                <a:solidFill>
                  <a:schemeClr val="bg1"/>
                </a:solidFill>
                <a:latin typeface="+mj-lt"/>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EA9653-6F42-EC48-B443-D3FF0CD0D4C1}"/>
              </a:ext>
            </a:extLst>
          </p:cNvPr>
          <p:cNvSpPr>
            <a:spLocks noGrp="1"/>
          </p:cNvSpPr>
          <p:nvPr>
            <p:ph type="body" idx="1"/>
          </p:nvPr>
        </p:nvSpPr>
        <p:spPr>
          <a:xfrm>
            <a:off x="822960" y="5175504"/>
            <a:ext cx="4754880" cy="914400"/>
          </a:xfrm>
        </p:spPr>
        <p:txBody>
          <a:bodyPr/>
          <a:lstStyle>
            <a:lvl1pPr marL="0" indent="0" algn="r">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Picture Placeholder 8">
            <a:extLst>
              <a:ext uri="{FF2B5EF4-FFF2-40B4-BE49-F238E27FC236}">
                <a16:creationId xmlns:a16="http://schemas.microsoft.com/office/drawing/2014/main" id="{37A5DB37-3750-510E-8CAA-D76AFD5CC5D8}"/>
              </a:ext>
            </a:extLst>
          </p:cNvPr>
          <p:cNvSpPr>
            <a:spLocks noGrp="1"/>
          </p:cNvSpPr>
          <p:nvPr>
            <p:ph type="pic" sz="quarter" idx="10"/>
          </p:nvPr>
        </p:nvSpPr>
        <p:spPr>
          <a:xfrm>
            <a:off x="6096000" y="0"/>
            <a:ext cx="6096000" cy="6858000"/>
          </a:xfrm>
          <a:solidFill>
            <a:schemeClr val="bg1">
              <a:lumMod val="95000"/>
            </a:schemeClr>
          </a:solidFill>
        </p:spPr>
        <p:txBody>
          <a:bodyPr anchor="t"/>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2925168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image">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0577E-706F-A37B-4229-35D618DD2969}"/>
              </a:ext>
            </a:extLst>
          </p:cNvPr>
          <p:cNvSpPr>
            <a:spLocks noGrp="1"/>
          </p:cNvSpPr>
          <p:nvPr>
            <p:ph type="title" hasCustomPrompt="1"/>
          </p:nvPr>
        </p:nvSpPr>
        <p:spPr>
          <a:xfrm>
            <a:off x="822960" y="822960"/>
            <a:ext cx="4937760" cy="192024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4" name="Content Placeholder 3">
            <a:extLst>
              <a:ext uri="{FF2B5EF4-FFF2-40B4-BE49-F238E27FC236}">
                <a16:creationId xmlns:a16="http://schemas.microsoft.com/office/drawing/2014/main" id="{A915BFF6-ADF4-B12B-F366-E1E7F245C3B3}"/>
              </a:ext>
            </a:extLst>
          </p:cNvPr>
          <p:cNvSpPr>
            <a:spLocks noGrp="1"/>
          </p:cNvSpPr>
          <p:nvPr>
            <p:ph sz="half" idx="2"/>
          </p:nvPr>
        </p:nvSpPr>
        <p:spPr>
          <a:xfrm>
            <a:off x="6263640" y="822960"/>
            <a:ext cx="5111496" cy="3566160"/>
          </a:xfrm>
        </p:spPr>
        <p:txBody>
          <a:bodyPr/>
          <a:lstStyle>
            <a:lvl1pPr marL="283464" indent="-283464">
              <a:defRPr sz="1800">
                <a:solidFill>
                  <a:schemeClr val="bg1"/>
                </a:solidFill>
              </a:defRPr>
            </a:lvl1pPr>
            <a:lvl2pPr indent="-283464">
              <a:defRPr sz="1600">
                <a:solidFill>
                  <a:schemeClr val="bg1"/>
                </a:solidFill>
              </a:defRPr>
            </a:lvl2pPr>
            <a:lvl3pPr indent="-283464">
              <a:defRPr sz="1400">
                <a:solidFill>
                  <a:schemeClr val="bg1"/>
                </a:solidFill>
              </a:defRPr>
            </a:lvl3pPr>
            <a:lvl4pPr indent="-283464">
              <a:defRPr sz="1400">
                <a:solidFill>
                  <a:schemeClr val="bg1"/>
                </a:solidFill>
              </a:defRPr>
            </a:lvl4pPr>
            <a:lvl5pPr indent="-283464">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Picture Placeholder 16">
            <a:extLst>
              <a:ext uri="{FF2B5EF4-FFF2-40B4-BE49-F238E27FC236}">
                <a16:creationId xmlns:a16="http://schemas.microsoft.com/office/drawing/2014/main" id="{6EAC12B0-20CC-C7DC-2FB8-1B9FE9CCFCCB}"/>
              </a:ext>
            </a:extLst>
          </p:cNvPr>
          <p:cNvSpPr>
            <a:spLocks noGrp="1"/>
          </p:cNvSpPr>
          <p:nvPr>
            <p:ph type="pic" sz="quarter" idx="14"/>
          </p:nvPr>
        </p:nvSpPr>
        <p:spPr>
          <a:xfrm>
            <a:off x="1" y="4471416"/>
            <a:ext cx="12192000" cy="2386584"/>
          </a:xfrm>
          <a:noFill/>
        </p:spPr>
        <p:txBody>
          <a:bodyPr anchor="t"/>
          <a:lstStyle>
            <a:lvl1pPr marL="0" indent="0" algn="ctr">
              <a:buNone/>
              <a:defRPr>
                <a:solidFill>
                  <a:schemeClr val="bg1"/>
                </a:solidFill>
              </a:defRPr>
            </a:lvl1pPr>
          </a:lstStyle>
          <a:p>
            <a:r>
              <a:rPr lang="en-US" noProof="0"/>
              <a:t>Click icon to add picture</a:t>
            </a:r>
            <a:endParaRPr lang="en-US" noProof="0" dirty="0"/>
          </a:p>
        </p:txBody>
      </p:sp>
      <p:sp>
        <p:nvSpPr>
          <p:cNvPr id="14" name="Footer Placeholder 13">
            <a:extLst>
              <a:ext uri="{FF2B5EF4-FFF2-40B4-BE49-F238E27FC236}">
                <a16:creationId xmlns:a16="http://schemas.microsoft.com/office/drawing/2014/main" id="{C78AC046-3CF2-802F-750B-B70D9B89A33E}"/>
              </a:ext>
            </a:extLst>
          </p:cNvPr>
          <p:cNvSpPr>
            <a:spLocks noGrp="1"/>
          </p:cNvSpPr>
          <p:nvPr>
            <p:ph type="ftr" sz="quarter" idx="12"/>
          </p:nvPr>
        </p:nvSpPr>
        <p:spPr>
          <a:xfrm>
            <a:off x="173736" y="6254496"/>
            <a:ext cx="4114800" cy="365125"/>
          </a:xfrm>
          <a:prstGeom prst="rect">
            <a:avLst/>
          </a:prstGeom>
        </p:spPr>
        <p:txBody>
          <a:bodyPr/>
          <a:lstStyle>
            <a:lvl1pPr>
              <a:defRPr>
                <a:solidFill>
                  <a:schemeClr val="bg1">
                    <a:alpha val="78000"/>
                  </a:schemeClr>
                </a:solidFill>
              </a:defRPr>
            </a:lvl1pPr>
          </a:lstStyle>
          <a:p>
            <a:endParaRPr lang="en-US" dirty="0"/>
          </a:p>
        </p:txBody>
      </p:sp>
      <p:sp>
        <p:nvSpPr>
          <p:cNvPr id="15" name="Slide Number Placeholder 14">
            <a:extLst>
              <a:ext uri="{FF2B5EF4-FFF2-40B4-BE49-F238E27FC236}">
                <a16:creationId xmlns:a16="http://schemas.microsoft.com/office/drawing/2014/main" id="{E9B26AA9-8344-BF2E-82C8-AF9EDF269B92}"/>
              </a:ext>
            </a:extLst>
          </p:cNvPr>
          <p:cNvSpPr>
            <a:spLocks noGrp="1"/>
          </p:cNvSpPr>
          <p:nvPr>
            <p:ph type="sldNum" sz="quarter" idx="13"/>
          </p:nvPr>
        </p:nvSpPr>
        <p:spPr/>
        <p:txBody>
          <a:bodyPr/>
          <a:lstStyle>
            <a:lvl1pPr>
              <a:defRPr>
                <a:solidFill>
                  <a:schemeClr val="bg1"/>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920933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mage and title">
    <p:bg>
      <p:bgPr>
        <a:solidFill>
          <a:schemeClr val="accent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74567E9-2483-C330-76B4-52F75C9504A9}"/>
              </a:ext>
            </a:extLst>
          </p:cNvPr>
          <p:cNvSpPr>
            <a:spLocks noGrp="1"/>
          </p:cNvSpPr>
          <p:nvPr>
            <p:ph type="title" hasCustomPrompt="1"/>
          </p:nvPr>
        </p:nvSpPr>
        <p:spPr>
          <a:xfrm>
            <a:off x="6675120" y="822960"/>
            <a:ext cx="4754880" cy="4114800"/>
          </a:xfrm>
          <a:prstGeom prst="rect">
            <a:avLst/>
          </a:prstGeom>
        </p:spPr>
        <p:txBody>
          <a:bodyPr anchor="b">
            <a:normAutofit/>
          </a:bodyPr>
          <a:lstStyle>
            <a:lvl1pPr>
              <a:defRPr sz="5400" b="1">
                <a:solidFill>
                  <a:schemeClr val="bg1"/>
                </a:solidFill>
                <a:latin typeface="+mj-lt"/>
              </a:defRPr>
            </a:lvl1pPr>
          </a:lstStyle>
          <a:p>
            <a:r>
              <a:rPr lang="en-US" dirty="0"/>
              <a:t>click to edit master title style</a:t>
            </a:r>
          </a:p>
        </p:txBody>
      </p:sp>
      <p:sp>
        <p:nvSpPr>
          <p:cNvPr id="2" name="Picture Placeholder 16">
            <a:extLst>
              <a:ext uri="{FF2B5EF4-FFF2-40B4-BE49-F238E27FC236}">
                <a16:creationId xmlns:a16="http://schemas.microsoft.com/office/drawing/2014/main" id="{A6C9DAC2-F86A-0D7B-2EA8-DAE9CF8E03B5}"/>
              </a:ext>
            </a:extLst>
          </p:cNvPr>
          <p:cNvSpPr>
            <a:spLocks noGrp="1"/>
          </p:cNvSpPr>
          <p:nvPr>
            <p:ph type="pic" sz="quarter" idx="13"/>
          </p:nvPr>
        </p:nvSpPr>
        <p:spPr>
          <a:xfrm>
            <a:off x="0" y="0"/>
            <a:ext cx="6099048" cy="6857999"/>
          </a:xfrm>
          <a:solidFill>
            <a:schemeClr val="bg1">
              <a:lumMod val="95000"/>
            </a:schemeClr>
          </a:solidFill>
        </p:spPr>
        <p:txBody>
          <a:bodyPr anchor="t"/>
          <a:lstStyle>
            <a:lvl1pPr marL="0" indent="0" algn="ctr">
              <a:buNone/>
              <a:defRPr>
                <a:solidFill>
                  <a:schemeClr val="tx1"/>
                </a:solidFill>
              </a:defRPr>
            </a:lvl1pPr>
          </a:lstStyle>
          <a:p>
            <a:r>
              <a:rPr lang="en-US" noProof="0"/>
              <a:t>Click icon to add picture</a:t>
            </a:r>
            <a:endParaRPr lang="en-US" noProof="0" dirty="0"/>
          </a:p>
        </p:txBody>
      </p:sp>
      <p:sp>
        <p:nvSpPr>
          <p:cNvPr id="3" name="Text Placeholder 2">
            <a:extLst>
              <a:ext uri="{FF2B5EF4-FFF2-40B4-BE49-F238E27FC236}">
                <a16:creationId xmlns:a16="http://schemas.microsoft.com/office/drawing/2014/main" id="{D248F38D-10C4-434A-0F9B-619CCAB674D3}"/>
              </a:ext>
            </a:extLst>
          </p:cNvPr>
          <p:cNvSpPr>
            <a:spLocks noGrp="1"/>
          </p:cNvSpPr>
          <p:nvPr>
            <p:ph type="body" idx="1"/>
          </p:nvPr>
        </p:nvSpPr>
        <p:spPr>
          <a:xfrm>
            <a:off x="6675120" y="5175504"/>
            <a:ext cx="4754880" cy="914400"/>
          </a:xfrm>
        </p:spPr>
        <p:txBody>
          <a:bodyPr/>
          <a:lstStyle>
            <a:lvl1pPr marL="0" indent="0" algn="l">
              <a:buFont typeface="Arial" panose="020B0604020202020204" pitchFamily="34" charset="0"/>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733502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tx2"/>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E9B473-9612-90C4-92F3-3DAB99570ABE}"/>
              </a:ext>
            </a:extLst>
          </p:cNvPr>
          <p:cNvSpPr>
            <a:spLocks noGrp="1"/>
          </p:cNvSpPr>
          <p:nvPr>
            <p:ph type="title" hasCustomPrompt="1"/>
          </p:nvPr>
        </p:nvSpPr>
        <p:spPr>
          <a:xfrm>
            <a:off x="822960" y="822960"/>
            <a:ext cx="4023360" cy="192024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B1119AD1-1029-1DE8-E36D-41EF92EDBFC2}"/>
              </a:ext>
            </a:extLst>
          </p:cNvPr>
          <p:cNvSpPr>
            <a:spLocks noGrp="1"/>
          </p:cNvSpPr>
          <p:nvPr>
            <p:ph idx="1"/>
          </p:nvPr>
        </p:nvSpPr>
        <p:spPr>
          <a:xfrm>
            <a:off x="822960" y="3529584"/>
            <a:ext cx="4023360" cy="1920240"/>
          </a:xfrm>
        </p:spPr>
        <p:txBody>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2">
            <a:extLst>
              <a:ext uri="{FF2B5EF4-FFF2-40B4-BE49-F238E27FC236}">
                <a16:creationId xmlns:a16="http://schemas.microsoft.com/office/drawing/2014/main" id="{E59FE3EB-4655-2339-C82A-C74B21F76556}"/>
              </a:ext>
            </a:extLst>
          </p:cNvPr>
          <p:cNvSpPr>
            <a:spLocks noGrp="1"/>
          </p:cNvSpPr>
          <p:nvPr>
            <p:ph idx="15"/>
          </p:nvPr>
        </p:nvSpPr>
        <p:spPr>
          <a:xfrm>
            <a:off x="5486400" y="822960"/>
            <a:ext cx="5861304" cy="4846320"/>
          </a:xfrm>
        </p:spPr>
        <p:txBody>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9">
            <a:extLst>
              <a:ext uri="{FF2B5EF4-FFF2-40B4-BE49-F238E27FC236}">
                <a16:creationId xmlns:a16="http://schemas.microsoft.com/office/drawing/2014/main" id="{E24F3A78-F067-8639-9E61-32AE80986E08}"/>
              </a:ext>
            </a:extLst>
          </p:cNvPr>
          <p:cNvSpPr>
            <a:spLocks noGrp="1"/>
          </p:cNvSpPr>
          <p:nvPr>
            <p:ph type="pic" sz="quarter" idx="12"/>
          </p:nvPr>
        </p:nvSpPr>
        <p:spPr>
          <a:xfrm>
            <a:off x="0" y="6007608"/>
            <a:ext cx="12192000" cy="850392"/>
          </a:xfrm>
          <a:prstGeom prst="rect">
            <a:avLst/>
          </a:prstGeom>
          <a:solidFill>
            <a:schemeClr val="accent1">
              <a:lumMod val="75000"/>
            </a:schemeClr>
          </a:solidFill>
        </p:spPr>
        <p:txBody>
          <a:bodyPr wrap="square">
            <a:noAutofit/>
          </a:bodyPr>
          <a:lstStyle>
            <a:lvl1pPr marL="0" indent="0" algn="l">
              <a:buNone/>
              <a:defRPr/>
            </a:lvl1pPr>
          </a:lstStyle>
          <a:p>
            <a:r>
              <a:rPr lang="en-US"/>
              <a:t>Click icon to add picture</a:t>
            </a:r>
            <a:endParaRPr lang="en-US" dirty="0"/>
          </a:p>
        </p:txBody>
      </p:sp>
      <p:sp>
        <p:nvSpPr>
          <p:cNvPr id="2" name="Footer Placeholder 1">
            <a:extLst>
              <a:ext uri="{FF2B5EF4-FFF2-40B4-BE49-F238E27FC236}">
                <a16:creationId xmlns:a16="http://schemas.microsoft.com/office/drawing/2014/main" id="{FFD9871F-9716-E693-46E0-C82668C233AA}"/>
              </a:ext>
            </a:extLst>
          </p:cNvPr>
          <p:cNvSpPr>
            <a:spLocks noGrp="1"/>
          </p:cNvSpPr>
          <p:nvPr>
            <p:ph type="ftr" sz="quarter" idx="13"/>
          </p:nvPr>
        </p:nvSpPr>
        <p:spPr>
          <a:xfrm>
            <a:off x="173736" y="6276547"/>
            <a:ext cx="4114800" cy="365125"/>
          </a:xfrm>
          <a:prstGeom prst="rect">
            <a:avLst/>
          </a:prstGeom>
        </p:spPr>
        <p:txBody>
          <a:bodyPr/>
          <a:lstStyle>
            <a:lvl1pPr>
              <a:defRPr>
                <a:solidFill>
                  <a:schemeClr val="bg1"/>
                </a:solidFill>
              </a:defRPr>
            </a:lvl1pPr>
          </a:lstStyle>
          <a:p>
            <a:endParaRPr lang="en-US" dirty="0"/>
          </a:p>
        </p:txBody>
      </p:sp>
      <p:sp>
        <p:nvSpPr>
          <p:cNvPr id="8" name="Slide Number Placeholder 7">
            <a:extLst>
              <a:ext uri="{FF2B5EF4-FFF2-40B4-BE49-F238E27FC236}">
                <a16:creationId xmlns:a16="http://schemas.microsoft.com/office/drawing/2014/main" id="{33B6AA57-B313-9EB7-BDE7-E6B64F9104E4}"/>
              </a:ext>
            </a:extLst>
          </p:cNvPr>
          <p:cNvSpPr>
            <a:spLocks noGrp="1"/>
          </p:cNvSpPr>
          <p:nvPr>
            <p:ph type="sldNum" sz="quarter" idx="14"/>
          </p:nvPr>
        </p:nvSpPr>
        <p:spPr/>
        <p:txBody>
          <a:bodyPr/>
          <a:lstStyle>
            <a:lvl1pPr>
              <a:defRPr>
                <a:solidFill>
                  <a:schemeClr val="bg1">
                    <a:alpha val="78000"/>
                  </a:schemeClr>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1126926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tx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74567E9-2483-C330-76B4-52F75C9504A9}"/>
              </a:ext>
            </a:extLst>
          </p:cNvPr>
          <p:cNvSpPr>
            <a:spLocks noGrp="1"/>
          </p:cNvSpPr>
          <p:nvPr>
            <p:ph type="title" hasCustomPrompt="1"/>
          </p:nvPr>
        </p:nvSpPr>
        <p:spPr>
          <a:xfrm>
            <a:off x="6812280" y="822960"/>
            <a:ext cx="4663440" cy="192024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9" name="Picture Placeholder 8">
            <a:extLst>
              <a:ext uri="{FF2B5EF4-FFF2-40B4-BE49-F238E27FC236}">
                <a16:creationId xmlns:a16="http://schemas.microsoft.com/office/drawing/2014/main" id="{37A5DB37-3750-510E-8CAA-D76AFD5CC5D8}"/>
              </a:ext>
            </a:extLst>
          </p:cNvPr>
          <p:cNvSpPr>
            <a:spLocks noGrp="1"/>
          </p:cNvSpPr>
          <p:nvPr>
            <p:ph type="pic" sz="quarter" idx="10"/>
          </p:nvPr>
        </p:nvSpPr>
        <p:spPr>
          <a:xfrm>
            <a:off x="0" y="0"/>
            <a:ext cx="6108192" cy="6858000"/>
          </a:xfrm>
          <a:solidFill>
            <a:schemeClr val="bg1">
              <a:lumMod val="95000"/>
            </a:schemeClr>
          </a:solidFill>
        </p:spPr>
        <p:txBody>
          <a:bodyPr anchor="ctr"/>
          <a:lstStyle>
            <a:lvl1pPr marL="0" indent="0" algn="ctr">
              <a:buNone/>
              <a:defRPr/>
            </a:lvl1pPr>
          </a:lstStyle>
          <a:p>
            <a:r>
              <a:rPr lang="en-US"/>
              <a:t>Click icon to add picture</a:t>
            </a:r>
            <a:endParaRPr lang="en-US" dirty="0"/>
          </a:p>
        </p:txBody>
      </p:sp>
      <p:sp>
        <p:nvSpPr>
          <p:cNvPr id="5" name="Content Placeholder 5">
            <a:extLst>
              <a:ext uri="{FF2B5EF4-FFF2-40B4-BE49-F238E27FC236}">
                <a16:creationId xmlns:a16="http://schemas.microsoft.com/office/drawing/2014/main" id="{71B91E2B-214A-27EB-DD9A-E9FF3D8BFBD7}"/>
              </a:ext>
            </a:extLst>
          </p:cNvPr>
          <p:cNvSpPr>
            <a:spLocks noGrp="1"/>
          </p:cNvSpPr>
          <p:nvPr>
            <p:ph sz="quarter" idx="14"/>
          </p:nvPr>
        </p:nvSpPr>
        <p:spPr>
          <a:xfrm>
            <a:off x="6812280" y="3529584"/>
            <a:ext cx="4663440" cy="2350008"/>
          </a:xfrm>
        </p:spPr>
        <p:txBody>
          <a:bodyPr/>
          <a:lstStyle>
            <a:lvl1pPr marL="285750" indent="-285750">
              <a:lnSpc>
                <a:spcPct val="90000"/>
              </a:lnSpc>
              <a:spcBef>
                <a:spcPts val="1000"/>
              </a:spcBef>
              <a:spcAft>
                <a:spcPts val="0"/>
              </a:spcAft>
              <a:buFont typeface="Arial" panose="020B0604020202020204" pitchFamily="34" charset="0"/>
              <a:buChar cha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Footer Placeholder 1">
            <a:extLst>
              <a:ext uri="{FF2B5EF4-FFF2-40B4-BE49-F238E27FC236}">
                <a16:creationId xmlns:a16="http://schemas.microsoft.com/office/drawing/2014/main" id="{CD0CFB59-AAC5-2429-8ABD-5C7810D2FE83}"/>
              </a:ext>
            </a:extLst>
          </p:cNvPr>
          <p:cNvSpPr>
            <a:spLocks noGrp="1"/>
          </p:cNvSpPr>
          <p:nvPr>
            <p:ph type="ftr" sz="quarter" idx="11"/>
          </p:nvPr>
        </p:nvSpPr>
        <p:spPr>
          <a:xfrm>
            <a:off x="6812280" y="6254496"/>
            <a:ext cx="4114800" cy="365125"/>
          </a:xfrm>
          <a:prstGeom prst="rect">
            <a:avLst/>
          </a:prstGeom>
        </p:spPr>
        <p:txBody>
          <a:bodyPr/>
          <a:lstStyle>
            <a:lvl1pPr>
              <a:defRPr>
                <a:solidFill>
                  <a:schemeClr val="bg1">
                    <a:alpha val="78000"/>
                  </a:schemeClr>
                </a:solidFill>
              </a:defRPr>
            </a:lvl1pPr>
          </a:lstStyle>
          <a:p>
            <a:endParaRPr lang="en-US" dirty="0"/>
          </a:p>
        </p:txBody>
      </p:sp>
      <p:sp>
        <p:nvSpPr>
          <p:cNvPr id="6" name="Slide Number Placeholder 5">
            <a:extLst>
              <a:ext uri="{FF2B5EF4-FFF2-40B4-BE49-F238E27FC236}">
                <a16:creationId xmlns:a16="http://schemas.microsoft.com/office/drawing/2014/main" id="{A4BBF308-C3AC-92A2-F532-FF8180F43036}"/>
              </a:ext>
            </a:extLst>
          </p:cNvPr>
          <p:cNvSpPr>
            <a:spLocks noGrp="1"/>
          </p:cNvSpPr>
          <p:nvPr>
            <p:ph type="sldNum" sz="quarter" idx="12"/>
          </p:nvPr>
        </p:nvSpPr>
        <p:spPr/>
        <p:txBody>
          <a:bodyPr/>
          <a:lstStyle>
            <a:lvl1pPr>
              <a:defRPr>
                <a:solidFill>
                  <a:schemeClr val="bg1">
                    <a:alpha val="78000"/>
                  </a:schemeClr>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3565274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5">
            <a:lumMod val="50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B294162-C98D-D8F6-47BD-4CE34B63F89E}"/>
              </a:ext>
            </a:extLst>
          </p:cNvPr>
          <p:cNvSpPr>
            <a:spLocks noGrp="1"/>
          </p:cNvSpPr>
          <p:nvPr>
            <p:ph type="title" hasCustomPrompt="1"/>
          </p:nvPr>
        </p:nvSpPr>
        <p:spPr>
          <a:xfrm>
            <a:off x="822960" y="1097280"/>
            <a:ext cx="10515600" cy="164592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4" name="Picture Placeholder 3">
            <a:extLst>
              <a:ext uri="{FF2B5EF4-FFF2-40B4-BE49-F238E27FC236}">
                <a16:creationId xmlns:a16="http://schemas.microsoft.com/office/drawing/2014/main" id="{A1BAF3EC-96ED-627A-D8DF-71B5521F8C59}"/>
              </a:ext>
            </a:extLst>
          </p:cNvPr>
          <p:cNvSpPr>
            <a:spLocks noGrp="1"/>
          </p:cNvSpPr>
          <p:nvPr>
            <p:ph type="pic" sz="quarter" idx="12"/>
          </p:nvPr>
        </p:nvSpPr>
        <p:spPr>
          <a:xfrm>
            <a:off x="0" y="-23150"/>
            <a:ext cx="12192000" cy="667512"/>
          </a:xfrm>
          <a:solidFill>
            <a:schemeClr val="accent1">
              <a:lumMod val="75000"/>
            </a:schemeClr>
          </a:solidFill>
        </p:spPr>
        <p:txBody>
          <a:bodyPr/>
          <a:lstStyle>
            <a:lvl1pPr marL="0" indent="0" algn="l">
              <a:buNone/>
              <a:defRPr sz="2000">
                <a:solidFill>
                  <a:schemeClr val="bg1"/>
                </a:solidFill>
              </a:defRPr>
            </a:lvl1pPr>
          </a:lstStyle>
          <a:p>
            <a:r>
              <a:rPr lang="en-US"/>
              <a:t>Click icon to add picture</a:t>
            </a:r>
            <a:endParaRPr lang="en-US" dirty="0"/>
          </a:p>
        </p:txBody>
      </p:sp>
      <p:sp>
        <p:nvSpPr>
          <p:cNvPr id="19" name="Content Placeholder 2">
            <a:extLst>
              <a:ext uri="{FF2B5EF4-FFF2-40B4-BE49-F238E27FC236}">
                <a16:creationId xmlns:a16="http://schemas.microsoft.com/office/drawing/2014/main" id="{EDED7F42-DE45-0982-D0EE-36467303760D}"/>
              </a:ext>
            </a:extLst>
          </p:cNvPr>
          <p:cNvSpPr>
            <a:spLocks noGrp="1"/>
          </p:cNvSpPr>
          <p:nvPr>
            <p:ph idx="1"/>
          </p:nvPr>
        </p:nvSpPr>
        <p:spPr>
          <a:xfrm>
            <a:off x="822960" y="3529584"/>
            <a:ext cx="4937760" cy="2103120"/>
          </a:xfrm>
        </p:spPr>
        <p:txBody>
          <a:bodyPr/>
          <a:lstStyle>
            <a:lvl1pPr marL="0" indent="0">
              <a:buNone/>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5">
            <a:extLst>
              <a:ext uri="{FF2B5EF4-FFF2-40B4-BE49-F238E27FC236}">
                <a16:creationId xmlns:a16="http://schemas.microsoft.com/office/drawing/2014/main" id="{6B366AA0-2DAB-8B01-E9CA-4EFD01184AB1}"/>
              </a:ext>
            </a:extLst>
          </p:cNvPr>
          <p:cNvSpPr>
            <a:spLocks noGrp="1"/>
          </p:cNvSpPr>
          <p:nvPr>
            <p:ph sz="quarter" idx="14"/>
          </p:nvPr>
        </p:nvSpPr>
        <p:spPr>
          <a:xfrm>
            <a:off x="6400800" y="3529584"/>
            <a:ext cx="4937760" cy="2103120"/>
          </a:xfrm>
        </p:spPr>
        <p:txBody>
          <a:bodyPr/>
          <a:lstStyle>
            <a:lvl1pPr marL="0" indent="0">
              <a:lnSpc>
                <a:spcPct val="90000"/>
              </a:lnSpc>
              <a:spcBef>
                <a:spcPts val="1000"/>
              </a:spcBef>
              <a:spcAft>
                <a:spcPts val="0"/>
              </a:spcAft>
              <a:buFont typeface="Arial" panose="020B0604020202020204" pitchFamily="34" charset="0"/>
              <a:buNone/>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Footer Placeholder 1">
            <a:extLst>
              <a:ext uri="{FF2B5EF4-FFF2-40B4-BE49-F238E27FC236}">
                <a16:creationId xmlns:a16="http://schemas.microsoft.com/office/drawing/2014/main" id="{EC3AD13A-778C-0B94-E890-F60B86ABB584}"/>
              </a:ext>
            </a:extLst>
          </p:cNvPr>
          <p:cNvSpPr>
            <a:spLocks noGrp="1"/>
          </p:cNvSpPr>
          <p:nvPr>
            <p:ph type="ftr" sz="quarter" idx="29"/>
          </p:nvPr>
        </p:nvSpPr>
        <p:spPr>
          <a:xfrm>
            <a:off x="173736" y="6254496"/>
            <a:ext cx="4114800" cy="365125"/>
          </a:xfrm>
          <a:prstGeom prst="rect">
            <a:avLst/>
          </a:prstGeom>
        </p:spPr>
        <p:txBody>
          <a:bodyPr/>
          <a:lstStyle>
            <a:lvl1pPr>
              <a:defRPr>
                <a:solidFill>
                  <a:schemeClr val="bg1"/>
                </a:solidFill>
              </a:defRPr>
            </a:lvl1pPr>
          </a:lstStyle>
          <a:p>
            <a:endParaRPr lang="en-US" dirty="0"/>
          </a:p>
        </p:txBody>
      </p:sp>
      <p:sp>
        <p:nvSpPr>
          <p:cNvPr id="3" name="Slide Number Placeholder 2">
            <a:extLst>
              <a:ext uri="{FF2B5EF4-FFF2-40B4-BE49-F238E27FC236}">
                <a16:creationId xmlns:a16="http://schemas.microsoft.com/office/drawing/2014/main" id="{2434822A-F2F6-6134-01C8-6CB9A884CDD6}"/>
              </a:ext>
            </a:extLst>
          </p:cNvPr>
          <p:cNvSpPr>
            <a:spLocks noGrp="1"/>
          </p:cNvSpPr>
          <p:nvPr>
            <p:ph type="sldNum" sz="quarter" idx="30"/>
          </p:nvPr>
        </p:nvSpPr>
        <p:spPr/>
        <p:txBody>
          <a:bodyPr/>
          <a:lstStyle>
            <a:lvl1pPr>
              <a:defRPr>
                <a:solidFill>
                  <a:schemeClr val="bg1"/>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4136719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2">
    <p:bg>
      <p:bgPr>
        <a:solidFill>
          <a:schemeClr val="accent2"/>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B294162-C98D-D8F6-47BD-4CE34B63F89E}"/>
              </a:ext>
            </a:extLst>
          </p:cNvPr>
          <p:cNvSpPr>
            <a:spLocks noGrp="1"/>
          </p:cNvSpPr>
          <p:nvPr>
            <p:ph type="title" hasCustomPrompt="1"/>
          </p:nvPr>
        </p:nvSpPr>
        <p:spPr>
          <a:xfrm>
            <a:off x="822960" y="1097280"/>
            <a:ext cx="10424160" cy="164592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4" name="Picture Placeholder 3">
            <a:extLst>
              <a:ext uri="{FF2B5EF4-FFF2-40B4-BE49-F238E27FC236}">
                <a16:creationId xmlns:a16="http://schemas.microsoft.com/office/drawing/2014/main" id="{A1BAF3EC-96ED-627A-D8DF-71B5521F8C59}"/>
              </a:ext>
            </a:extLst>
          </p:cNvPr>
          <p:cNvSpPr>
            <a:spLocks noGrp="1"/>
          </p:cNvSpPr>
          <p:nvPr>
            <p:ph type="pic" sz="quarter" idx="12"/>
          </p:nvPr>
        </p:nvSpPr>
        <p:spPr>
          <a:xfrm>
            <a:off x="0" y="0"/>
            <a:ext cx="12192000" cy="658368"/>
          </a:xfrm>
          <a:solidFill>
            <a:schemeClr val="accent2">
              <a:lumMod val="20000"/>
              <a:lumOff val="80000"/>
            </a:schemeClr>
          </a:solidFill>
        </p:spPr>
        <p:txBody>
          <a:bodyPr/>
          <a:lstStyle>
            <a:lvl1pPr marL="0" indent="0" algn="l">
              <a:buNone/>
              <a:defRPr sz="1800"/>
            </a:lvl1pPr>
          </a:lstStyle>
          <a:p>
            <a:r>
              <a:rPr lang="en-US"/>
              <a:t>Click icon to add picture</a:t>
            </a:r>
            <a:endParaRPr lang="en-US" dirty="0"/>
          </a:p>
        </p:txBody>
      </p:sp>
      <p:sp>
        <p:nvSpPr>
          <p:cNvPr id="8" name="Content Placeholder 2">
            <a:extLst>
              <a:ext uri="{FF2B5EF4-FFF2-40B4-BE49-F238E27FC236}">
                <a16:creationId xmlns:a16="http://schemas.microsoft.com/office/drawing/2014/main" id="{9ADC6F7A-27D8-EC45-FC60-C8858243DDB0}"/>
              </a:ext>
            </a:extLst>
          </p:cNvPr>
          <p:cNvSpPr>
            <a:spLocks noGrp="1"/>
          </p:cNvSpPr>
          <p:nvPr>
            <p:ph idx="1"/>
          </p:nvPr>
        </p:nvSpPr>
        <p:spPr>
          <a:xfrm>
            <a:off x="822960" y="3529584"/>
            <a:ext cx="3200400" cy="2286000"/>
          </a:xfrm>
        </p:spPr>
        <p:txBody>
          <a:bodyPr/>
          <a:lstStyle>
            <a:lvl1pPr marL="285750" indent="-285750">
              <a:buFont typeface="Arial" panose="020B0604020202020204" pitchFamily="34" charset="0"/>
              <a:buChar cha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ontent Placeholder 5">
            <a:extLst>
              <a:ext uri="{FF2B5EF4-FFF2-40B4-BE49-F238E27FC236}">
                <a16:creationId xmlns:a16="http://schemas.microsoft.com/office/drawing/2014/main" id="{2EA7E2BE-086F-5B51-B0E9-BDC91DF14B7B}"/>
              </a:ext>
            </a:extLst>
          </p:cNvPr>
          <p:cNvSpPr>
            <a:spLocks noGrp="1"/>
          </p:cNvSpPr>
          <p:nvPr>
            <p:ph sz="quarter" idx="15"/>
          </p:nvPr>
        </p:nvSpPr>
        <p:spPr>
          <a:xfrm>
            <a:off x="4261104" y="3529584"/>
            <a:ext cx="6986016" cy="2231136"/>
          </a:xfrm>
        </p:spPr>
        <p:txBody>
          <a:bodyPr/>
          <a:lstStyle>
            <a:lvl1pPr marL="0" indent="0">
              <a:lnSpc>
                <a:spcPct val="90000"/>
              </a:lnSpc>
              <a:spcBef>
                <a:spcPts val="1000"/>
              </a:spcBef>
              <a:spcAft>
                <a:spcPts val="0"/>
              </a:spcAft>
              <a:buFont typeface="Arial" panose="020B0604020202020204" pitchFamily="34" charset="0"/>
              <a:buNone/>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Footer Placeholder 1">
            <a:extLst>
              <a:ext uri="{FF2B5EF4-FFF2-40B4-BE49-F238E27FC236}">
                <a16:creationId xmlns:a16="http://schemas.microsoft.com/office/drawing/2014/main" id="{5C83E49A-BDF1-7E34-30FE-A4A45160F7AB}"/>
              </a:ext>
            </a:extLst>
          </p:cNvPr>
          <p:cNvSpPr>
            <a:spLocks noGrp="1"/>
          </p:cNvSpPr>
          <p:nvPr>
            <p:ph type="ftr" sz="quarter" idx="13"/>
          </p:nvPr>
        </p:nvSpPr>
        <p:spPr>
          <a:xfrm>
            <a:off x="173736" y="6254496"/>
            <a:ext cx="4114800" cy="365125"/>
          </a:xfrm>
          <a:prstGeom prst="rect">
            <a:avLst/>
          </a:prstGeom>
        </p:spPr>
        <p:txBody>
          <a:bodyPr/>
          <a:lstStyle>
            <a:lvl1pPr>
              <a:defRPr>
                <a:solidFill>
                  <a:schemeClr val="bg1">
                    <a:alpha val="78000"/>
                  </a:schemeClr>
                </a:solidFill>
              </a:defRPr>
            </a:lvl1pPr>
          </a:lstStyle>
          <a:p>
            <a:endParaRPr lang="en-US" dirty="0"/>
          </a:p>
        </p:txBody>
      </p:sp>
      <p:sp>
        <p:nvSpPr>
          <p:cNvPr id="6" name="Slide Number Placeholder 5">
            <a:extLst>
              <a:ext uri="{FF2B5EF4-FFF2-40B4-BE49-F238E27FC236}">
                <a16:creationId xmlns:a16="http://schemas.microsoft.com/office/drawing/2014/main" id="{CE10355B-1B69-AD49-6AB0-3D194609B2F5}"/>
              </a:ext>
            </a:extLst>
          </p:cNvPr>
          <p:cNvSpPr>
            <a:spLocks noGrp="1"/>
          </p:cNvSpPr>
          <p:nvPr>
            <p:ph type="sldNum" sz="quarter" idx="14"/>
          </p:nvPr>
        </p:nvSpPr>
        <p:spPr/>
        <p:txBody>
          <a:bodyPr/>
          <a:lstStyle>
            <a:lvl1pPr>
              <a:defRPr>
                <a:solidFill>
                  <a:schemeClr val="bg1">
                    <a:alpha val="78000"/>
                  </a:schemeClr>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4189783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tx2"/>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B294162-C98D-D8F6-47BD-4CE34B63F89E}"/>
              </a:ext>
            </a:extLst>
          </p:cNvPr>
          <p:cNvSpPr>
            <a:spLocks noGrp="1"/>
          </p:cNvSpPr>
          <p:nvPr>
            <p:ph type="title" hasCustomPrompt="1"/>
          </p:nvPr>
        </p:nvSpPr>
        <p:spPr>
          <a:xfrm>
            <a:off x="822960" y="1097280"/>
            <a:ext cx="10424160" cy="164592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4" name="Picture Placeholder 3">
            <a:extLst>
              <a:ext uri="{FF2B5EF4-FFF2-40B4-BE49-F238E27FC236}">
                <a16:creationId xmlns:a16="http://schemas.microsoft.com/office/drawing/2014/main" id="{A1BAF3EC-96ED-627A-D8DF-71B5521F8C59}"/>
              </a:ext>
            </a:extLst>
          </p:cNvPr>
          <p:cNvSpPr>
            <a:spLocks noGrp="1"/>
          </p:cNvSpPr>
          <p:nvPr>
            <p:ph type="pic" sz="quarter" idx="12"/>
          </p:nvPr>
        </p:nvSpPr>
        <p:spPr>
          <a:xfrm>
            <a:off x="0" y="0"/>
            <a:ext cx="12192000" cy="658368"/>
          </a:xfrm>
          <a:solidFill>
            <a:schemeClr val="accent1">
              <a:lumMod val="75000"/>
            </a:schemeClr>
          </a:solidFill>
        </p:spPr>
        <p:txBody>
          <a:bodyPr/>
          <a:lstStyle>
            <a:lvl1pPr marL="0" indent="0" algn="ctr">
              <a:buNone/>
              <a:defRPr/>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id="{B1119AD1-1029-1DE8-E36D-41EF92EDBFC2}"/>
              </a:ext>
            </a:extLst>
          </p:cNvPr>
          <p:cNvSpPr>
            <a:spLocks noGrp="1"/>
          </p:cNvSpPr>
          <p:nvPr>
            <p:ph idx="1"/>
          </p:nvPr>
        </p:nvSpPr>
        <p:spPr>
          <a:xfrm>
            <a:off x="914400" y="3529584"/>
            <a:ext cx="10360152" cy="2231136"/>
          </a:xfrm>
        </p:spPr>
        <p:txBody>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Footer Placeholder 1">
            <a:extLst>
              <a:ext uri="{FF2B5EF4-FFF2-40B4-BE49-F238E27FC236}">
                <a16:creationId xmlns:a16="http://schemas.microsoft.com/office/drawing/2014/main" id="{5C83E49A-BDF1-7E34-30FE-A4A45160F7AB}"/>
              </a:ext>
            </a:extLst>
          </p:cNvPr>
          <p:cNvSpPr>
            <a:spLocks noGrp="1"/>
          </p:cNvSpPr>
          <p:nvPr>
            <p:ph type="ftr" sz="quarter" idx="13"/>
          </p:nvPr>
        </p:nvSpPr>
        <p:spPr>
          <a:xfrm>
            <a:off x="173736" y="6254496"/>
            <a:ext cx="4114800" cy="365125"/>
          </a:xfrm>
          <a:prstGeom prst="rect">
            <a:avLst/>
          </a:prstGeom>
        </p:spPr>
        <p:txBody>
          <a:bodyPr/>
          <a:lstStyle>
            <a:lvl1pPr>
              <a:defRPr>
                <a:solidFill>
                  <a:schemeClr val="bg1">
                    <a:alpha val="78000"/>
                  </a:schemeClr>
                </a:solidFill>
              </a:defRPr>
            </a:lvl1pPr>
          </a:lstStyle>
          <a:p>
            <a:endParaRPr lang="en-US" dirty="0"/>
          </a:p>
        </p:txBody>
      </p:sp>
      <p:sp>
        <p:nvSpPr>
          <p:cNvPr id="6" name="Slide Number Placeholder 5">
            <a:extLst>
              <a:ext uri="{FF2B5EF4-FFF2-40B4-BE49-F238E27FC236}">
                <a16:creationId xmlns:a16="http://schemas.microsoft.com/office/drawing/2014/main" id="{CE10355B-1B69-AD49-6AB0-3D194609B2F5}"/>
              </a:ext>
            </a:extLst>
          </p:cNvPr>
          <p:cNvSpPr>
            <a:spLocks noGrp="1"/>
          </p:cNvSpPr>
          <p:nvPr>
            <p:ph type="sldNum" sz="quarter" idx="14"/>
          </p:nvPr>
        </p:nvSpPr>
        <p:spPr/>
        <p:txBody>
          <a:bodyPr/>
          <a:lstStyle>
            <a:lvl1pPr>
              <a:defRPr>
                <a:solidFill>
                  <a:schemeClr val="bg1">
                    <a:alpha val="78000"/>
                  </a:schemeClr>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1909347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74567E9-2483-C330-76B4-52F75C9504A9}"/>
              </a:ext>
            </a:extLst>
          </p:cNvPr>
          <p:cNvSpPr>
            <a:spLocks noGrp="1"/>
          </p:cNvSpPr>
          <p:nvPr>
            <p:ph type="title" hasCustomPrompt="1"/>
          </p:nvPr>
        </p:nvSpPr>
        <p:spPr>
          <a:xfrm>
            <a:off x="4370832" y="822960"/>
            <a:ext cx="7040880" cy="5212080"/>
          </a:xfrm>
          <a:prstGeom prst="rect">
            <a:avLst/>
          </a:prstGeom>
        </p:spPr>
        <p:txBody>
          <a:bodyPr anchor="ctr">
            <a:normAutofit/>
          </a:bodyPr>
          <a:lstStyle>
            <a:lvl1pPr>
              <a:defRPr sz="6000" b="1" cap="all" baseline="0">
                <a:solidFill>
                  <a:schemeClr val="tx2"/>
                </a:solidFill>
                <a:latin typeface="+mj-lt"/>
              </a:defRPr>
            </a:lvl1pPr>
          </a:lstStyle>
          <a:p>
            <a:r>
              <a:rPr lang="en-US" dirty="0"/>
              <a:t>click to edit master title style</a:t>
            </a:r>
          </a:p>
        </p:txBody>
      </p:sp>
      <p:sp>
        <p:nvSpPr>
          <p:cNvPr id="9" name="Picture Placeholder 8">
            <a:extLst>
              <a:ext uri="{FF2B5EF4-FFF2-40B4-BE49-F238E27FC236}">
                <a16:creationId xmlns:a16="http://schemas.microsoft.com/office/drawing/2014/main" id="{37A5DB37-3750-510E-8CAA-D76AFD5CC5D8}"/>
              </a:ext>
            </a:extLst>
          </p:cNvPr>
          <p:cNvSpPr>
            <a:spLocks noGrp="1"/>
          </p:cNvSpPr>
          <p:nvPr>
            <p:ph type="pic" sz="quarter" idx="10"/>
          </p:nvPr>
        </p:nvSpPr>
        <p:spPr>
          <a:xfrm>
            <a:off x="0" y="0"/>
            <a:ext cx="4133088" cy="6858000"/>
          </a:xfrm>
          <a:noFill/>
        </p:spPr>
        <p:txBody>
          <a:bodyPr anchor="ct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043759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accent5">
            <a:lumMod val="50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B294162-C98D-D8F6-47BD-4CE34B63F89E}"/>
              </a:ext>
            </a:extLst>
          </p:cNvPr>
          <p:cNvSpPr>
            <a:spLocks noGrp="1"/>
          </p:cNvSpPr>
          <p:nvPr>
            <p:ph type="title" hasCustomPrompt="1"/>
          </p:nvPr>
        </p:nvSpPr>
        <p:spPr>
          <a:xfrm>
            <a:off x="822960" y="1097280"/>
            <a:ext cx="10515600" cy="164592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4" name="Picture Placeholder 3">
            <a:extLst>
              <a:ext uri="{FF2B5EF4-FFF2-40B4-BE49-F238E27FC236}">
                <a16:creationId xmlns:a16="http://schemas.microsoft.com/office/drawing/2014/main" id="{A1BAF3EC-96ED-627A-D8DF-71B5521F8C59}"/>
              </a:ext>
            </a:extLst>
          </p:cNvPr>
          <p:cNvSpPr>
            <a:spLocks noGrp="1"/>
          </p:cNvSpPr>
          <p:nvPr>
            <p:ph type="pic" sz="quarter" idx="12"/>
          </p:nvPr>
        </p:nvSpPr>
        <p:spPr>
          <a:xfrm>
            <a:off x="0" y="-23150"/>
            <a:ext cx="12192000" cy="850392"/>
          </a:xfrm>
          <a:solidFill>
            <a:schemeClr val="accent1">
              <a:lumMod val="75000"/>
            </a:schemeClr>
          </a:solidFill>
        </p:spPr>
        <p:txBody>
          <a:bodyPr/>
          <a:lstStyle>
            <a:lvl1pPr marL="0" indent="0" algn="l">
              <a:buNone/>
              <a:defRPr sz="2000">
                <a:solidFill>
                  <a:schemeClr val="bg1"/>
                </a:solidFill>
              </a:defRPr>
            </a:lvl1pPr>
          </a:lstStyle>
          <a:p>
            <a:r>
              <a:rPr lang="en-US"/>
              <a:t>Click icon to add picture</a:t>
            </a:r>
            <a:endParaRPr lang="en-US" dirty="0"/>
          </a:p>
        </p:txBody>
      </p:sp>
      <p:sp>
        <p:nvSpPr>
          <p:cNvPr id="19" name="Content Placeholder 2">
            <a:extLst>
              <a:ext uri="{FF2B5EF4-FFF2-40B4-BE49-F238E27FC236}">
                <a16:creationId xmlns:a16="http://schemas.microsoft.com/office/drawing/2014/main" id="{EDED7F42-DE45-0982-D0EE-36467303760D}"/>
              </a:ext>
            </a:extLst>
          </p:cNvPr>
          <p:cNvSpPr>
            <a:spLocks noGrp="1"/>
          </p:cNvSpPr>
          <p:nvPr>
            <p:ph idx="1"/>
          </p:nvPr>
        </p:nvSpPr>
        <p:spPr>
          <a:xfrm>
            <a:off x="822960" y="3529584"/>
            <a:ext cx="7114032" cy="2103120"/>
          </a:xfrm>
        </p:spPr>
        <p:txBody>
          <a:bodyPr/>
          <a:lstStyle>
            <a:lvl1pPr marL="342900" indent="-342900">
              <a:buFont typeface="+mj-lt"/>
              <a:buAutoNum type="arabicPeriod"/>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5">
            <a:extLst>
              <a:ext uri="{FF2B5EF4-FFF2-40B4-BE49-F238E27FC236}">
                <a16:creationId xmlns:a16="http://schemas.microsoft.com/office/drawing/2014/main" id="{6B366AA0-2DAB-8B01-E9CA-4EFD01184AB1}"/>
              </a:ext>
            </a:extLst>
          </p:cNvPr>
          <p:cNvSpPr>
            <a:spLocks noGrp="1"/>
          </p:cNvSpPr>
          <p:nvPr>
            <p:ph sz="quarter" idx="14"/>
          </p:nvPr>
        </p:nvSpPr>
        <p:spPr>
          <a:xfrm>
            <a:off x="8321040" y="3529584"/>
            <a:ext cx="3017520" cy="2103120"/>
          </a:xfrm>
        </p:spPr>
        <p:txBody>
          <a:bodyPr/>
          <a:lstStyle>
            <a:lvl1pPr marL="0" indent="0" algn="ctr">
              <a:lnSpc>
                <a:spcPct val="90000"/>
              </a:lnSpc>
              <a:spcBef>
                <a:spcPts val="1000"/>
              </a:spcBef>
              <a:spcAft>
                <a:spcPts val="0"/>
              </a:spcAft>
              <a:buFont typeface="Arial" panose="020B0604020202020204" pitchFamily="34" charset="0"/>
              <a:buNone/>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Footer Placeholder 1">
            <a:extLst>
              <a:ext uri="{FF2B5EF4-FFF2-40B4-BE49-F238E27FC236}">
                <a16:creationId xmlns:a16="http://schemas.microsoft.com/office/drawing/2014/main" id="{EC3AD13A-778C-0B94-E890-F60B86ABB584}"/>
              </a:ext>
            </a:extLst>
          </p:cNvPr>
          <p:cNvSpPr>
            <a:spLocks noGrp="1"/>
          </p:cNvSpPr>
          <p:nvPr>
            <p:ph type="ftr" sz="quarter" idx="29"/>
          </p:nvPr>
        </p:nvSpPr>
        <p:spPr>
          <a:xfrm>
            <a:off x="173736" y="6254496"/>
            <a:ext cx="4114800" cy="365125"/>
          </a:xfrm>
          <a:prstGeom prst="rect">
            <a:avLst/>
          </a:prstGeom>
        </p:spPr>
        <p:txBody>
          <a:bodyPr/>
          <a:lstStyle>
            <a:lvl1pPr>
              <a:defRPr>
                <a:solidFill>
                  <a:schemeClr val="bg1"/>
                </a:solidFill>
              </a:defRPr>
            </a:lvl1pPr>
          </a:lstStyle>
          <a:p>
            <a:endParaRPr lang="en-US" dirty="0"/>
          </a:p>
        </p:txBody>
      </p:sp>
      <p:sp>
        <p:nvSpPr>
          <p:cNvPr id="3" name="Slide Number Placeholder 2">
            <a:extLst>
              <a:ext uri="{FF2B5EF4-FFF2-40B4-BE49-F238E27FC236}">
                <a16:creationId xmlns:a16="http://schemas.microsoft.com/office/drawing/2014/main" id="{2434822A-F2F6-6134-01C8-6CB9A884CDD6}"/>
              </a:ext>
            </a:extLst>
          </p:cNvPr>
          <p:cNvSpPr>
            <a:spLocks noGrp="1"/>
          </p:cNvSpPr>
          <p:nvPr>
            <p:ph type="sldNum" sz="quarter" idx="30"/>
          </p:nvPr>
        </p:nvSpPr>
        <p:spPr/>
        <p:txBody>
          <a:bodyPr/>
          <a:lstStyle>
            <a:lvl1pPr>
              <a:defRPr>
                <a:solidFill>
                  <a:schemeClr val="bg1"/>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2944710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4"/>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B294162-C98D-D8F6-47BD-4CE34B63F89E}"/>
              </a:ext>
            </a:extLst>
          </p:cNvPr>
          <p:cNvSpPr>
            <a:spLocks noGrp="1"/>
          </p:cNvSpPr>
          <p:nvPr>
            <p:ph type="title" hasCustomPrompt="1"/>
          </p:nvPr>
        </p:nvSpPr>
        <p:spPr>
          <a:xfrm>
            <a:off x="822960" y="822960"/>
            <a:ext cx="6126480" cy="1920240"/>
          </a:xfrm>
          <a:prstGeom prst="rect">
            <a:avLst/>
          </a:prstGeom>
        </p:spPr>
        <p:txBody>
          <a:bodyPr anchor="b">
            <a:normAutofit/>
          </a:bodyPr>
          <a:lstStyle>
            <a:lvl1pPr>
              <a:defRPr sz="3200" b="1">
                <a:solidFill>
                  <a:schemeClr val="bg1"/>
                </a:solidFill>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B1119AD1-1029-1DE8-E36D-41EF92EDBFC2}"/>
              </a:ext>
            </a:extLst>
          </p:cNvPr>
          <p:cNvSpPr>
            <a:spLocks noGrp="1"/>
          </p:cNvSpPr>
          <p:nvPr>
            <p:ph idx="1"/>
          </p:nvPr>
        </p:nvSpPr>
        <p:spPr>
          <a:xfrm>
            <a:off x="7242048" y="822960"/>
            <a:ext cx="4069080" cy="1901952"/>
          </a:xfrm>
        </p:spPr>
        <p:txBody>
          <a:bodyPr/>
          <a:lstStyle>
            <a:lvl1pPr marL="0" indent="0">
              <a:lnSpc>
                <a:spcPct val="150000"/>
              </a:lnSpc>
              <a:spcBef>
                <a:spcPts val="0"/>
              </a:spcBef>
              <a:spcAft>
                <a:spcPts val="600"/>
              </a:spcAft>
              <a:buNone/>
              <a:defRPr sz="1800">
                <a:solidFill>
                  <a:schemeClr val="bg1"/>
                </a:solidFill>
              </a:defRPr>
            </a:lvl1pPr>
            <a:lvl2pPr marL="283464">
              <a:defRPr sz="1600">
                <a:solidFill>
                  <a:schemeClr val="bg1"/>
                </a:solidFill>
              </a:defRPr>
            </a:lvl2pPr>
            <a:lvl3pPr marL="566928">
              <a:defRPr sz="1400">
                <a:solidFill>
                  <a:schemeClr val="bg1"/>
                </a:solidFill>
              </a:defRPr>
            </a:lvl3pPr>
            <a:lvl4pPr marL="859536">
              <a:defRPr sz="1200">
                <a:solidFill>
                  <a:schemeClr val="bg1"/>
                </a:solidFill>
              </a:defRPr>
            </a:lvl4pPr>
            <a:lvl5pPr marL="1152144">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icture Placeholder 8">
            <a:extLst>
              <a:ext uri="{FF2B5EF4-FFF2-40B4-BE49-F238E27FC236}">
                <a16:creationId xmlns:a16="http://schemas.microsoft.com/office/drawing/2014/main" id="{CFC01E54-865D-1B08-43CC-2D0128CECDAE}"/>
              </a:ext>
            </a:extLst>
          </p:cNvPr>
          <p:cNvSpPr>
            <a:spLocks noGrp="1"/>
          </p:cNvSpPr>
          <p:nvPr>
            <p:ph type="pic" sz="quarter" idx="10"/>
          </p:nvPr>
        </p:nvSpPr>
        <p:spPr>
          <a:xfrm>
            <a:off x="0" y="3557016"/>
            <a:ext cx="12192000" cy="3300984"/>
          </a:xfrm>
          <a:solidFill>
            <a:schemeClr val="accent4">
              <a:lumMod val="75000"/>
            </a:schemeClr>
          </a:solidFill>
        </p:spPr>
        <p:txBody>
          <a:bodyPr anchor="ctr"/>
          <a:lstStyle>
            <a:lvl1pPr marL="0" indent="0" algn="ctr">
              <a:buNone/>
              <a:defRPr>
                <a:solidFill>
                  <a:schemeClr val="bg1"/>
                </a:solidFill>
              </a:defRPr>
            </a:lvl1pPr>
          </a:lstStyle>
          <a:p>
            <a:r>
              <a:rPr lang="en-US"/>
              <a:t>Click icon to add picture</a:t>
            </a:r>
            <a:endParaRPr lang="en-US" dirty="0"/>
          </a:p>
        </p:txBody>
      </p:sp>
      <p:sp>
        <p:nvSpPr>
          <p:cNvPr id="2" name="Footer Placeholder 1">
            <a:extLst>
              <a:ext uri="{FF2B5EF4-FFF2-40B4-BE49-F238E27FC236}">
                <a16:creationId xmlns:a16="http://schemas.microsoft.com/office/drawing/2014/main" id="{72422ED3-8684-C41B-4675-BBDC2C8E5B5B}"/>
              </a:ext>
            </a:extLst>
          </p:cNvPr>
          <p:cNvSpPr>
            <a:spLocks noGrp="1"/>
          </p:cNvSpPr>
          <p:nvPr>
            <p:ph type="ftr" sz="quarter" idx="13"/>
          </p:nvPr>
        </p:nvSpPr>
        <p:spPr>
          <a:xfrm>
            <a:off x="173736" y="6254496"/>
            <a:ext cx="4114800" cy="365125"/>
          </a:xfrm>
          <a:prstGeom prst="rect">
            <a:avLst/>
          </a:prstGeom>
        </p:spPr>
        <p:txBody>
          <a:bodyPr/>
          <a:lstStyle>
            <a:lvl1pPr>
              <a:defRPr>
                <a:solidFill>
                  <a:schemeClr val="bg1">
                    <a:alpha val="78000"/>
                  </a:schemeClr>
                </a:solidFill>
              </a:defRPr>
            </a:lvl1pPr>
          </a:lstStyle>
          <a:p>
            <a:endParaRPr lang="en-US" dirty="0"/>
          </a:p>
        </p:txBody>
      </p:sp>
      <p:sp>
        <p:nvSpPr>
          <p:cNvPr id="9" name="Slide Number Placeholder 8">
            <a:extLst>
              <a:ext uri="{FF2B5EF4-FFF2-40B4-BE49-F238E27FC236}">
                <a16:creationId xmlns:a16="http://schemas.microsoft.com/office/drawing/2014/main" id="{F9CE6B05-7A34-DD4C-91AD-29F26B6F9CF5}"/>
              </a:ext>
            </a:extLst>
          </p:cNvPr>
          <p:cNvSpPr>
            <a:spLocks noGrp="1"/>
          </p:cNvSpPr>
          <p:nvPr>
            <p:ph type="sldNum" sz="quarter" idx="14"/>
          </p:nvPr>
        </p:nvSpPr>
        <p:spPr/>
        <p:txBody>
          <a:bodyPr/>
          <a:lstStyle>
            <a:lvl1pPr>
              <a:defRPr>
                <a:solidFill>
                  <a:schemeClr val="bg1">
                    <a:alpha val="78000"/>
                  </a:schemeClr>
                </a:solidFill>
              </a:defRPr>
            </a:lvl1pPr>
          </a:lstStyle>
          <a:p>
            <a:fld id="{8058A7CE-F400-7B46-9E16-10D36E8C32FD}" type="slidenum">
              <a:rPr lang="en-US" smtClean="0"/>
              <a:pPr/>
              <a:t>‹#›</a:t>
            </a:fld>
            <a:endParaRPr lang="en-US" dirty="0"/>
          </a:p>
        </p:txBody>
      </p:sp>
    </p:spTree>
    <p:extLst>
      <p:ext uri="{BB962C8B-B14F-4D97-AF65-F5344CB8AC3E}">
        <p14:creationId xmlns:p14="http://schemas.microsoft.com/office/powerpoint/2010/main" val="2126236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51F663A-C2C8-12B2-AE7C-318452D5FE6F}"/>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0AFBFC1D-3B9C-EFD1-A014-1F648ADDBD70}"/>
              </a:ext>
            </a:extLst>
          </p:cNvPr>
          <p:cNvSpPr>
            <a:spLocks noGrp="1"/>
          </p:cNvSpPr>
          <p:nvPr>
            <p:ph type="sldNum" sz="quarter" idx="4"/>
          </p:nvPr>
        </p:nvSpPr>
        <p:spPr>
          <a:xfrm>
            <a:off x="11347704" y="6181344"/>
            <a:ext cx="670560" cy="676656"/>
          </a:xfrm>
          <a:prstGeom prst="rect">
            <a:avLst/>
          </a:prstGeom>
        </p:spPr>
        <p:txBody>
          <a:bodyPr vert="horz" lIns="91440" tIns="45720" rIns="91440" bIns="45720" rtlCol="0" anchor="ctr">
            <a:noAutofit/>
          </a:bodyPr>
          <a:lstStyle>
            <a:lvl1pPr algn="ctr">
              <a:defRPr sz="1200" b="0">
                <a:solidFill>
                  <a:schemeClr val="tx1">
                    <a:alpha val="78000"/>
                  </a:schemeClr>
                </a:solidFill>
              </a:defRPr>
            </a:lvl1pPr>
          </a:lstStyle>
          <a:p>
            <a:fld id="{8058A7CE-F400-7B46-9E16-10D36E8C32FD}" type="slidenum">
              <a:rPr lang="en-US" smtClean="0"/>
              <a:pPr/>
              <a:t>‹#›</a:t>
            </a:fld>
            <a:endParaRPr lang="en-US" dirty="0"/>
          </a:p>
        </p:txBody>
      </p:sp>
      <p:sp>
        <p:nvSpPr>
          <p:cNvPr id="4" name="Title Placeholder 3">
            <a:extLst>
              <a:ext uri="{FF2B5EF4-FFF2-40B4-BE49-F238E27FC236}">
                <a16:creationId xmlns:a16="http://schemas.microsoft.com/office/drawing/2014/main" id="{B6EF3F5B-2BD7-A240-5E66-C3D2B092B8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2" name="Footer Placeholder 1">
            <a:extLst>
              <a:ext uri="{FF2B5EF4-FFF2-40B4-BE49-F238E27FC236}">
                <a16:creationId xmlns:a16="http://schemas.microsoft.com/office/drawing/2014/main" id="{6F9A4BCD-3A82-7BB7-3BDC-2B533BA405AF}"/>
              </a:ext>
            </a:extLst>
          </p:cNvPr>
          <p:cNvSpPr>
            <a:spLocks noGrp="1"/>
          </p:cNvSpPr>
          <p:nvPr>
            <p:ph type="ftr" sz="quarter" idx="3"/>
          </p:nvPr>
        </p:nvSpPr>
        <p:spPr>
          <a:xfrm>
            <a:off x="838200" y="6356350"/>
            <a:ext cx="41148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US" dirty="0"/>
          </a:p>
        </p:txBody>
      </p:sp>
    </p:spTree>
    <p:extLst>
      <p:ext uri="{BB962C8B-B14F-4D97-AF65-F5344CB8AC3E}">
        <p14:creationId xmlns:p14="http://schemas.microsoft.com/office/powerpoint/2010/main" val="87510906"/>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3" r:id="rId4"/>
    <p:sldLayoutId id="2147483669" r:id="rId5"/>
    <p:sldLayoutId id="2147483666" r:id="rId6"/>
    <p:sldLayoutId id="2147483661" r:id="rId7"/>
    <p:sldLayoutId id="2147483667" r:id="rId8"/>
    <p:sldLayoutId id="2147483670" r:id="rId9"/>
    <p:sldLayoutId id="2147483663" r:id="rId10"/>
    <p:sldLayoutId id="2147483671" r:id="rId11"/>
    <p:sldLayoutId id="2147483672" r:id="rId12"/>
    <p:sldLayoutId id="2147483664" r:id="rId13"/>
  </p:sldLayoutIdLst>
  <p:hf hdr="0" ftr="0" dt="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p:titleStyle>
    <p:bodyStyle>
      <a:lvl1pPr marL="283464" indent="-283464"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566928" indent="-283464"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859536" indent="-283464"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152144" indent="-283464"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1444752" indent="-283464"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441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9.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39.jpe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43.png"/><Relationship Id="rId4" Type="http://schemas.openxmlformats.org/officeDocument/2006/relationships/image" Target="../media/image42.jpg"/></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234BFB-7D61-E860-670D-35784D0A8C0C}"/>
              </a:ext>
            </a:extLst>
          </p:cNvPr>
          <p:cNvSpPr>
            <a:spLocks noGrp="1"/>
          </p:cNvSpPr>
          <p:nvPr>
            <p:ph type="title"/>
          </p:nvPr>
        </p:nvSpPr>
        <p:spPr>
          <a:xfrm>
            <a:off x="3429000" y="1190093"/>
            <a:ext cx="6523388" cy="1920240"/>
          </a:xfrm>
        </p:spPr>
        <p:txBody>
          <a:bodyPr anchor="b">
            <a:normAutofit fontScale="90000"/>
          </a:bodyPr>
          <a:lstStyle/>
          <a:p>
            <a:r>
              <a:rPr lang="en-US" sz="2500" dirty="0"/>
              <a:t>    </a:t>
            </a:r>
            <a:r>
              <a:rPr lang="en-US" sz="3100" dirty="0"/>
              <a:t>DMS Playbook - V1.0 </a:t>
            </a:r>
            <a:br>
              <a:rPr lang="en-US" sz="3100" dirty="0"/>
            </a:br>
            <a:r>
              <a:rPr lang="en-US" sz="3100" dirty="0"/>
              <a:t>            Athens, GA</a:t>
            </a:r>
            <a:br>
              <a:rPr lang="en-US" sz="2500" dirty="0"/>
            </a:br>
            <a:br>
              <a:rPr lang="en-US" sz="2500" dirty="0"/>
            </a:br>
            <a:br>
              <a:rPr lang="en-US" sz="2500" dirty="0"/>
            </a:br>
            <a:r>
              <a:rPr lang="en-US" sz="2500" dirty="0"/>
              <a:t>    </a:t>
            </a:r>
            <a:r>
              <a:rPr lang="en-US" sz="2500" b="0" dirty="0"/>
              <a:t>“Daily Management System”</a:t>
            </a:r>
            <a:br>
              <a:rPr lang="en-US" sz="2500" b="0" dirty="0"/>
            </a:br>
            <a:endParaRPr lang="en-US" sz="2500" b="0" dirty="0"/>
          </a:p>
        </p:txBody>
      </p:sp>
      <p:pic>
        <p:nvPicPr>
          <p:cNvPr id="7" name="Picture 6">
            <a:extLst>
              <a:ext uri="{FF2B5EF4-FFF2-40B4-BE49-F238E27FC236}">
                <a16:creationId xmlns:a16="http://schemas.microsoft.com/office/drawing/2014/main" id="{1773188C-FD81-49DF-D1D8-85CD7EC09273}"/>
              </a:ext>
            </a:extLst>
          </p:cNvPr>
          <p:cNvPicPr>
            <a:picLocks noChangeAspect="1"/>
          </p:cNvPicPr>
          <p:nvPr/>
        </p:nvPicPr>
        <p:blipFill>
          <a:blip r:embed="rId3"/>
          <a:srcRect r="1202" b="-1"/>
          <a:stretch>
            <a:fillRect/>
          </a:stretch>
        </p:blipFill>
        <p:spPr>
          <a:xfrm>
            <a:off x="386172" y="343395"/>
            <a:ext cx="1853440" cy="866327"/>
          </a:xfrm>
          <a:prstGeom prst="rect">
            <a:avLst/>
          </a:prstGeom>
          <a:noFill/>
        </p:spPr>
      </p:pic>
      <p:pic>
        <p:nvPicPr>
          <p:cNvPr id="8" name="Picture Placeholder 7" descr="Close-up of green leaf with dewdrops all over&#10;">
            <a:extLst>
              <a:ext uri="{FF2B5EF4-FFF2-40B4-BE49-F238E27FC236}">
                <a16:creationId xmlns:a16="http://schemas.microsoft.com/office/drawing/2014/main" id="{568165E1-339D-11F5-3CA4-F29470C8059C}"/>
              </a:ext>
            </a:extLst>
          </p:cNvPr>
          <p:cNvPicPr>
            <a:picLocks noGrp="1" noChangeAspect="1"/>
          </p:cNvPicPr>
          <p:nvPr>
            <p:ph type="pic" sz="quarter" idx="10"/>
          </p:nvPr>
        </p:nvPicPr>
        <p:blipFill rotWithShape="1">
          <a:blip r:embed="rId4" cstate="screen">
            <a:extLst>
              <a:ext uri="{28A0092B-C50C-407E-A947-70E740481C1C}">
                <a14:useLocalDpi xmlns:a14="http://schemas.microsoft.com/office/drawing/2010/main"/>
              </a:ext>
            </a:extLst>
          </a:blip>
          <a:srcRect t="28719" r="1" b="47253"/>
          <a:stretch>
            <a:fillRect/>
          </a:stretch>
        </p:blipFill>
        <p:spPr>
          <a:xfrm>
            <a:off x="20" y="3557016"/>
            <a:ext cx="12191980" cy="3300984"/>
          </a:xfrm>
          <a:noFill/>
        </p:spPr>
      </p:pic>
      <p:sp>
        <p:nvSpPr>
          <p:cNvPr id="2" name="Slide Number Placeholder 1">
            <a:extLst>
              <a:ext uri="{FF2B5EF4-FFF2-40B4-BE49-F238E27FC236}">
                <a16:creationId xmlns:a16="http://schemas.microsoft.com/office/drawing/2014/main" id="{7ED30639-2111-9414-1152-1718E679BC5A}"/>
              </a:ext>
            </a:extLst>
          </p:cNvPr>
          <p:cNvSpPr>
            <a:spLocks noGrp="1"/>
          </p:cNvSpPr>
          <p:nvPr>
            <p:ph type="sldNum" sz="quarter" idx="14"/>
          </p:nvPr>
        </p:nvSpPr>
        <p:spPr/>
        <p:txBody>
          <a:bodyPr/>
          <a:lstStyle/>
          <a:p>
            <a:fld id="{8058A7CE-F400-7B46-9E16-10D36E8C32FD}" type="slidenum">
              <a:rPr lang="en-US" smtClean="0"/>
              <a:pPr/>
              <a:t>1</a:t>
            </a:fld>
            <a:endParaRPr lang="en-US" dirty="0"/>
          </a:p>
        </p:txBody>
      </p:sp>
    </p:spTree>
    <p:extLst>
      <p:ext uri="{BB962C8B-B14F-4D97-AF65-F5344CB8AC3E}">
        <p14:creationId xmlns:p14="http://schemas.microsoft.com/office/powerpoint/2010/main" val="3574600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7" descr="School of gray fish">
            <a:extLst>
              <a:ext uri="{FF2B5EF4-FFF2-40B4-BE49-F238E27FC236}">
                <a16:creationId xmlns:a16="http://schemas.microsoft.com/office/drawing/2014/main" id="{3CA6982F-EE11-BC1C-9A53-DE687E24ED82}"/>
              </a:ext>
            </a:extLst>
          </p:cNvPr>
          <p:cNvPicPr>
            <a:picLocks noGrp="1" noChangeAspect="1"/>
          </p:cNvPicPr>
          <p:nvPr>
            <p:ph type="pic" sz="quarter" idx="14"/>
          </p:nvPr>
        </p:nvPicPr>
        <p:blipFill rotWithShape="1">
          <a:blip r:embed="rId3" cstate="email">
            <a:extLst>
              <a:ext uri="{28A0092B-C50C-407E-A947-70E740481C1C}">
                <a14:useLocalDpi xmlns:a14="http://schemas.microsoft.com/office/drawing/2010/main"/>
              </a:ext>
            </a:extLst>
          </a:blip>
          <a:srcRect t="6968" b="21198"/>
          <a:stretch>
            <a:fillRect/>
          </a:stretch>
        </p:blipFill>
        <p:spPr>
          <a:xfrm>
            <a:off x="1" y="4471416"/>
            <a:ext cx="12192000" cy="2386584"/>
          </a:xfrm>
          <a:noFill/>
        </p:spPr>
      </p:pic>
      <p:sp>
        <p:nvSpPr>
          <p:cNvPr id="2" name="Slide Number Placeholder 1">
            <a:extLst>
              <a:ext uri="{FF2B5EF4-FFF2-40B4-BE49-F238E27FC236}">
                <a16:creationId xmlns:a16="http://schemas.microsoft.com/office/drawing/2014/main" id="{27E466E9-8369-9E74-DD21-14FD52C61C7D}"/>
              </a:ext>
            </a:extLst>
          </p:cNvPr>
          <p:cNvSpPr>
            <a:spLocks noGrp="1"/>
          </p:cNvSpPr>
          <p:nvPr>
            <p:ph type="sldNum" sz="quarter" idx="13"/>
          </p:nvPr>
        </p:nvSpPr>
        <p:spPr/>
        <p:txBody>
          <a:bodyPr/>
          <a:lstStyle/>
          <a:p>
            <a:fld id="{8058A7CE-F400-7B46-9E16-10D36E8C32FD}" type="slidenum">
              <a:rPr lang="en-US" smtClean="0"/>
              <a:pPr/>
              <a:t>2</a:t>
            </a:fld>
            <a:endParaRPr lang="en-US" dirty="0"/>
          </a:p>
        </p:txBody>
      </p:sp>
      <p:pic>
        <p:nvPicPr>
          <p:cNvPr id="5" name="Picture 4">
            <a:extLst>
              <a:ext uri="{FF2B5EF4-FFF2-40B4-BE49-F238E27FC236}">
                <a16:creationId xmlns:a16="http://schemas.microsoft.com/office/drawing/2014/main" id="{FBB6516B-2E65-6659-EAF9-29302EF2C75B}"/>
              </a:ext>
            </a:extLst>
          </p:cNvPr>
          <p:cNvPicPr>
            <a:picLocks noChangeAspect="1"/>
          </p:cNvPicPr>
          <p:nvPr/>
        </p:nvPicPr>
        <p:blipFill>
          <a:blip r:embed="rId4"/>
          <a:srcRect r="1202" b="-1"/>
          <a:stretch>
            <a:fillRect/>
          </a:stretch>
        </p:blipFill>
        <p:spPr>
          <a:xfrm>
            <a:off x="228600" y="204037"/>
            <a:ext cx="2260211" cy="1056458"/>
          </a:xfrm>
          <a:prstGeom prst="rect">
            <a:avLst/>
          </a:prstGeom>
          <a:noFill/>
        </p:spPr>
      </p:pic>
      <p:sp>
        <p:nvSpPr>
          <p:cNvPr id="9" name="TextBox 8">
            <a:extLst>
              <a:ext uri="{FF2B5EF4-FFF2-40B4-BE49-F238E27FC236}">
                <a16:creationId xmlns:a16="http://schemas.microsoft.com/office/drawing/2014/main" id="{0AC7DE10-4B5D-E04A-A435-69F9A8871A3A}"/>
              </a:ext>
            </a:extLst>
          </p:cNvPr>
          <p:cNvSpPr txBox="1"/>
          <p:nvPr/>
        </p:nvSpPr>
        <p:spPr>
          <a:xfrm>
            <a:off x="4267200" y="501098"/>
            <a:ext cx="3962400" cy="3970318"/>
          </a:xfrm>
          <a:prstGeom prst="rect">
            <a:avLst/>
          </a:prstGeom>
          <a:noFill/>
        </p:spPr>
        <p:txBody>
          <a:bodyPr wrap="square">
            <a:spAutoFit/>
          </a:bodyPr>
          <a:lstStyle/>
          <a:p>
            <a:endParaRPr lang="en-US" sz="1800" b="0" i="0" u="none" strike="noStrike" baseline="0" dirty="0">
              <a:solidFill>
                <a:schemeClr val="bg1"/>
              </a:solidFill>
              <a:latin typeface="Lato" panose="020F0502020204030203" pitchFamily="34" charset="0"/>
            </a:endParaRPr>
          </a:p>
          <a:p>
            <a:pPr marL="285750" indent="-285750">
              <a:buFont typeface="Arial" panose="020B0604020202020204" pitchFamily="34" charset="0"/>
              <a:buChar char="•"/>
            </a:pPr>
            <a:r>
              <a:rPr lang="en-US" dirty="0">
                <a:solidFill>
                  <a:schemeClr val="bg1"/>
                </a:solidFill>
                <a:latin typeface="Lato" panose="020F0502020204030203" pitchFamily="34" charset="0"/>
              </a:rPr>
              <a:t>RWDC’S Vision Statement</a:t>
            </a:r>
          </a:p>
          <a:p>
            <a:pPr marL="285750" indent="-285750">
              <a:buFont typeface="Arial" panose="020B0604020202020204" pitchFamily="34" charset="0"/>
              <a:buChar char="•"/>
            </a:pPr>
            <a:endParaRPr lang="en-US" dirty="0">
              <a:solidFill>
                <a:schemeClr val="bg1"/>
              </a:solidFill>
              <a:latin typeface="Lato" panose="020F0502020204030203" pitchFamily="34" charset="0"/>
            </a:endParaRPr>
          </a:p>
          <a:p>
            <a:pPr marL="285750" indent="-285750">
              <a:buFont typeface="Arial" panose="020B0604020202020204" pitchFamily="34" charset="0"/>
              <a:buChar char="•"/>
            </a:pPr>
            <a:r>
              <a:rPr lang="en-US" sz="1800" b="0" i="0" u="none" strike="noStrike" baseline="0" dirty="0">
                <a:solidFill>
                  <a:schemeClr val="bg1"/>
                </a:solidFill>
                <a:latin typeface="Lato" panose="020F0502020204030203" pitchFamily="34" charset="0"/>
              </a:rPr>
              <a:t>What is Daily Management </a:t>
            </a:r>
          </a:p>
          <a:p>
            <a:endParaRPr lang="en-US" sz="1800" b="0" i="0" u="none" strike="noStrike" baseline="0" dirty="0">
              <a:solidFill>
                <a:schemeClr val="bg1"/>
              </a:solidFill>
              <a:latin typeface="Lato" panose="020F0502020204030203" pitchFamily="34" charset="0"/>
            </a:endParaRPr>
          </a:p>
          <a:p>
            <a:pPr marL="285750" indent="-285750">
              <a:buFont typeface="Arial" panose="020B0604020202020204" pitchFamily="34" charset="0"/>
              <a:buChar char="•"/>
            </a:pPr>
            <a:r>
              <a:rPr lang="en-US" sz="1800" b="0" i="0" u="none" strike="noStrike" baseline="0" dirty="0">
                <a:solidFill>
                  <a:schemeClr val="bg1"/>
                </a:solidFill>
                <a:latin typeface="Lato" panose="020F0502020204030203" pitchFamily="34" charset="0"/>
              </a:rPr>
              <a:t>Hour-by Hour Process &amp; Standards</a:t>
            </a:r>
          </a:p>
          <a:p>
            <a:pPr marL="285750" indent="-285750">
              <a:buFont typeface="Arial" panose="020B0604020202020204" pitchFamily="34" charset="0"/>
              <a:buChar char="•"/>
            </a:pPr>
            <a:endParaRPr lang="en-US" sz="1800" b="0" i="0" u="none" strike="noStrike" baseline="0" dirty="0">
              <a:solidFill>
                <a:schemeClr val="bg1"/>
              </a:solidFill>
              <a:latin typeface="Lato" panose="020F0502020204030203" pitchFamily="34" charset="0"/>
            </a:endParaRPr>
          </a:p>
          <a:p>
            <a:r>
              <a:rPr lang="en-US" sz="1800" b="0" i="0" u="none" strike="noStrike" baseline="0" dirty="0">
                <a:solidFill>
                  <a:schemeClr val="bg1"/>
                </a:solidFill>
                <a:latin typeface="Arial" panose="020B0604020202020204" pitchFamily="34" charset="0"/>
              </a:rPr>
              <a:t>•    </a:t>
            </a:r>
            <a:r>
              <a:rPr lang="en-US" sz="1800" b="0" i="0" u="none" strike="noStrike" baseline="0" dirty="0">
                <a:solidFill>
                  <a:schemeClr val="bg1"/>
                </a:solidFill>
                <a:latin typeface="Lato" panose="020F0502020204030203" pitchFamily="34" charset="0"/>
              </a:rPr>
              <a:t>SQCDP Process &amp; Standards</a:t>
            </a:r>
          </a:p>
          <a:p>
            <a:endParaRPr lang="en-US" dirty="0">
              <a:solidFill>
                <a:schemeClr val="bg1"/>
              </a:solidFill>
              <a:latin typeface="Lato" panose="020F0502020204030203" pitchFamily="34" charset="0"/>
            </a:endParaRPr>
          </a:p>
          <a:p>
            <a:pPr marL="285750" indent="-285750">
              <a:buFont typeface="Arial" panose="020B0604020202020204" pitchFamily="34" charset="0"/>
              <a:buChar char="•"/>
            </a:pPr>
            <a:r>
              <a:rPr lang="en-US" dirty="0">
                <a:solidFill>
                  <a:schemeClr val="bg1"/>
                </a:solidFill>
                <a:latin typeface="Lato" panose="020F0502020204030203" pitchFamily="34" charset="0"/>
              </a:rPr>
              <a:t>Action – Accountability Boards</a:t>
            </a:r>
          </a:p>
          <a:p>
            <a:endParaRPr lang="en-US" dirty="0">
              <a:solidFill>
                <a:schemeClr val="bg1"/>
              </a:solidFill>
              <a:latin typeface="Lato" panose="020F0502020204030203" pitchFamily="34" charset="0"/>
            </a:endParaRPr>
          </a:p>
          <a:p>
            <a:endParaRPr lang="en-US" sz="1800" b="0" i="0" u="none" strike="noStrike" baseline="0" dirty="0">
              <a:solidFill>
                <a:schemeClr val="bg1"/>
              </a:solidFill>
              <a:latin typeface="Lato" panose="020F0502020204030203" pitchFamily="34" charset="0"/>
            </a:endParaRPr>
          </a:p>
          <a:p>
            <a:endParaRPr lang="en-US" sz="1800" b="0" i="0" u="none" strike="noStrike" baseline="0" dirty="0">
              <a:solidFill>
                <a:schemeClr val="bg1"/>
              </a:solidFill>
              <a:latin typeface="Lato" panose="020F0502020204030203" pitchFamily="34" charset="0"/>
            </a:endParaRPr>
          </a:p>
        </p:txBody>
      </p:sp>
    </p:spTree>
    <p:extLst>
      <p:ext uri="{BB962C8B-B14F-4D97-AF65-F5344CB8AC3E}">
        <p14:creationId xmlns:p14="http://schemas.microsoft.com/office/powerpoint/2010/main" val="3467391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06451AA-AEB4-0B9E-B76E-611C2AA8DA4E}"/>
              </a:ext>
            </a:extLst>
          </p:cNvPr>
          <p:cNvSpPr>
            <a:spLocks noGrp="1"/>
          </p:cNvSpPr>
          <p:nvPr>
            <p:ph type="title"/>
          </p:nvPr>
        </p:nvSpPr>
        <p:spPr>
          <a:xfrm>
            <a:off x="171382" y="1346154"/>
            <a:ext cx="6126480" cy="671332"/>
          </a:xfrm>
        </p:spPr>
        <p:txBody>
          <a:bodyPr anchor="b">
            <a:normAutofit/>
          </a:bodyPr>
          <a:lstStyle/>
          <a:p>
            <a:r>
              <a:rPr lang="en-US" dirty="0"/>
              <a:t>          RWDC Vision </a:t>
            </a:r>
          </a:p>
        </p:txBody>
      </p:sp>
      <p:sp>
        <p:nvSpPr>
          <p:cNvPr id="4" name="Text Placeholder 3">
            <a:extLst>
              <a:ext uri="{FF2B5EF4-FFF2-40B4-BE49-F238E27FC236}">
                <a16:creationId xmlns:a16="http://schemas.microsoft.com/office/drawing/2014/main" id="{6EF967D8-05D3-0F64-4B0B-FE9B335F81EB}"/>
              </a:ext>
            </a:extLst>
          </p:cNvPr>
          <p:cNvSpPr>
            <a:spLocks noGrp="1"/>
          </p:cNvSpPr>
          <p:nvPr>
            <p:ph idx="1"/>
          </p:nvPr>
        </p:nvSpPr>
        <p:spPr>
          <a:xfrm>
            <a:off x="5715000" y="431450"/>
            <a:ext cx="6116077" cy="2722669"/>
          </a:xfrm>
        </p:spPr>
        <p:txBody>
          <a:bodyPr>
            <a:normAutofit fontScale="25000" lnSpcReduction="20000"/>
          </a:bodyPr>
          <a:lstStyle/>
          <a:p>
            <a:pPr marL="228600" lvl="1" indent="0">
              <a:lnSpc>
                <a:spcPct val="120000"/>
              </a:lnSpc>
              <a:spcAft>
                <a:spcPts val="2400"/>
              </a:spcAft>
              <a:buClr>
                <a:srgbClr val="80C680"/>
              </a:buClr>
              <a:buNone/>
            </a:pPr>
            <a:r>
              <a:rPr lang="en-US" sz="5600" b="1" dirty="0">
                <a:latin typeface="+mj-lt"/>
                <a:ea typeface="Times New Roman" panose="02020603050405020304" pitchFamily="18" charset="0"/>
              </a:rPr>
              <a:t>Is committed to providing products that meet all Global regulatory requirements and customer expectations. We are fully committed to providing a healthy and safe work environment with continuous improvement of our Integrated Management System, as a part of everything we do. </a:t>
            </a:r>
          </a:p>
          <a:p>
            <a:pPr marL="228600" lvl="1" indent="0">
              <a:lnSpc>
                <a:spcPct val="120000"/>
              </a:lnSpc>
              <a:spcAft>
                <a:spcPts val="2400"/>
              </a:spcAft>
              <a:buClr>
                <a:srgbClr val="80C680"/>
              </a:buClr>
              <a:buNone/>
            </a:pPr>
            <a:r>
              <a:rPr lang="en-US" sz="5600" b="1" dirty="0">
                <a:latin typeface="+mj-lt"/>
                <a:ea typeface="Times New Roman" panose="02020603050405020304" pitchFamily="18" charset="0"/>
              </a:rPr>
              <a:t>Is committed to adhering to all Global regulatory and legal requirements and to prevention of any negative environmental impact. We are fully committed to continuous improvement of our environmental stewardship system by measuring, controlling, and minimizing the ecological and carbon footprint of our operations and maximizing the positive impact of our products.</a:t>
            </a:r>
          </a:p>
          <a:p>
            <a:pPr marL="0" indent="0">
              <a:lnSpc>
                <a:spcPct val="140000"/>
              </a:lnSpc>
              <a:buNone/>
            </a:pPr>
            <a:endParaRPr lang="en-US" sz="1700" dirty="0"/>
          </a:p>
        </p:txBody>
      </p:sp>
      <p:pic>
        <p:nvPicPr>
          <p:cNvPr id="8" name="Picture Placeholder 7">
            <a:extLst>
              <a:ext uri="{FF2B5EF4-FFF2-40B4-BE49-F238E27FC236}">
                <a16:creationId xmlns:a16="http://schemas.microsoft.com/office/drawing/2014/main" id="{E9097923-9C75-4119-C8D2-3B366E26A9A3}"/>
              </a:ext>
            </a:extLst>
          </p:cNvPr>
          <p:cNvPicPr>
            <a:picLocks noGrp="1" noChangeAspect="1"/>
          </p:cNvPicPr>
          <p:nvPr>
            <p:ph type="pic" sz="quarter" idx="10"/>
          </p:nvPr>
        </p:nvPicPr>
        <p:blipFill>
          <a:blip r:embed="rId3"/>
          <a:srcRect t="6946" b="50749"/>
          <a:stretch>
            <a:fillRect/>
          </a:stretch>
        </p:blipFill>
        <p:spPr>
          <a:xfrm>
            <a:off x="0" y="3557016"/>
            <a:ext cx="12191980" cy="3300984"/>
          </a:xfrm>
          <a:prstGeom prst="rect">
            <a:avLst/>
          </a:prstGeom>
          <a:noFill/>
        </p:spPr>
      </p:pic>
      <p:sp>
        <p:nvSpPr>
          <p:cNvPr id="2" name="Left Brace 1">
            <a:extLst>
              <a:ext uri="{FF2B5EF4-FFF2-40B4-BE49-F238E27FC236}">
                <a16:creationId xmlns:a16="http://schemas.microsoft.com/office/drawing/2014/main" id="{D762509E-9DC7-7FDB-DAE4-15E0B862E37D}"/>
              </a:ext>
            </a:extLst>
          </p:cNvPr>
          <p:cNvSpPr/>
          <p:nvPr/>
        </p:nvSpPr>
        <p:spPr>
          <a:xfrm>
            <a:off x="4066208" y="431450"/>
            <a:ext cx="1873941" cy="2819401"/>
          </a:xfrm>
          <a:prstGeom prst="leftBrace">
            <a:avLst/>
          </a:prstGeom>
          <a:ln>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w="0"/>
              <a:effectLst>
                <a:outerShdw blurRad="38100" dist="19050" dir="2700000" algn="tl" rotWithShape="0">
                  <a:schemeClr val="dk1">
                    <a:alpha val="40000"/>
                  </a:schemeClr>
                </a:outerShdw>
              </a:effectLst>
            </a:endParaRPr>
          </a:p>
        </p:txBody>
      </p:sp>
      <p:sp>
        <p:nvSpPr>
          <p:cNvPr id="5" name="Slide Number Placeholder 4">
            <a:extLst>
              <a:ext uri="{FF2B5EF4-FFF2-40B4-BE49-F238E27FC236}">
                <a16:creationId xmlns:a16="http://schemas.microsoft.com/office/drawing/2014/main" id="{AD6CD864-262E-0DD2-20D8-55DA7F7CA06B}"/>
              </a:ext>
            </a:extLst>
          </p:cNvPr>
          <p:cNvSpPr>
            <a:spLocks noGrp="1"/>
          </p:cNvSpPr>
          <p:nvPr>
            <p:ph type="sldNum" sz="quarter" idx="14"/>
          </p:nvPr>
        </p:nvSpPr>
        <p:spPr/>
        <p:txBody>
          <a:bodyPr/>
          <a:lstStyle/>
          <a:p>
            <a:fld id="{8058A7CE-F400-7B46-9E16-10D36E8C32FD}" type="slidenum">
              <a:rPr lang="en-US" smtClean="0"/>
              <a:pPr/>
              <a:t>3</a:t>
            </a:fld>
            <a:endParaRPr lang="en-US" dirty="0"/>
          </a:p>
        </p:txBody>
      </p:sp>
    </p:spTree>
    <p:extLst>
      <p:ext uri="{BB962C8B-B14F-4D97-AF65-F5344CB8AC3E}">
        <p14:creationId xmlns:p14="http://schemas.microsoft.com/office/powerpoint/2010/main" val="350433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0E9FA75-2A66-EAE8-E898-09505E656D44}"/>
              </a:ext>
            </a:extLst>
          </p:cNvPr>
          <p:cNvSpPr>
            <a:spLocks noGrp="1"/>
          </p:cNvSpPr>
          <p:nvPr>
            <p:ph type="title"/>
          </p:nvPr>
        </p:nvSpPr>
        <p:spPr>
          <a:xfrm>
            <a:off x="3531435" y="141674"/>
            <a:ext cx="4937760" cy="474562"/>
          </a:xfrm>
        </p:spPr>
        <p:txBody>
          <a:bodyPr>
            <a:normAutofit fontScale="90000"/>
          </a:bodyPr>
          <a:lstStyle/>
          <a:p>
            <a:pPr algn="ctr"/>
            <a:r>
              <a:rPr lang="en-US" sz="2800" dirty="0"/>
              <a:t>What is Daily Management?</a:t>
            </a:r>
          </a:p>
        </p:txBody>
      </p:sp>
      <p:sp>
        <p:nvSpPr>
          <p:cNvPr id="19" name="Text Placeholder 18">
            <a:extLst>
              <a:ext uri="{FF2B5EF4-FFF2-40B4-BE49-F238E27FC236}">
                <a16:creationId xmlns:a16="http://schemas.microsoft.com/office/drawing/2014/main" id="{1E3714B9-8CEF-78EA-C58B-C141ED8D86FF}"/>
              </a:ext>
            </a:extLst>
          </p:cNvPr>
          <p:cNvSpPr>
            <a:spLocks noGrp="1"/>
          </p:cNvSpPr>
          <p:nvPr>
            <p:ph sz="half" idx="2"/>
          </p:nvPr>
        </p:nvSpPr>
        <p:spPr>
          <a:xfrm>
            <a:off x="762000" y="1759332"/>
            <a:ext cx="4018344" cy="4449194"/>
          </a:xfrm>
        </p:spPr>
        <p:txBody>
          <a:bodyPr/>
          <a:lstStyle/>
          <a:p>
            <a:pPr marL="0" indent="0">
              <a:buNone/>
            </a:pPr>
            <a:r>
              <a:rPr lang="en-US" b="1" dirty="0"/>
              <a:t>                    Current State </a:t>
            </a:r>
          </a:p>
          <a:p>
            <a:pPr marL="0" indent="0">
              <a:buNone/>
            </a:pPr>
            <a:r>
              <a:rPr lang="en-US" sz="1400" dirty="0"/>
              <a:t> </a:t>
            </a:r>
            <a:r>
              <a:rPr lang="en-US" sz="1400" u="sng" dirty="0"/>
              <a:t>Team </a:t>
            </a:r>
            <a:r>
              <a:rPr lang="en-US" sz="1400" b="1" u="sng" dirty="0"/>
              <a:t>Leaders:</a:t>
            </a:r>
          </a:p>
          <a:p>
            <a:pPr marL="0" indent="0">
              <a:buNone/>
            </a:pPr>
            <a:r>
              <a:rPr lang="en-US" sz="1200" dirty="0"/>
              <a:t>• Spend too much time “fire-fighting”</a:t>
            </a:r>
          </a:p>
          <a:p>
            <a:pPr marL="0" indent="0">
              <a:buNone/>
            </a:pPr>
            <a:r>
              <a:rPr lang="en-US" sz="1200" dirty="0"/>
              <a:t>• No time to plan or work on strategic projects </a:t>
            </a:r>
          </a:p>
          <a:p>
            <a:pPr marL="0" indent="0">
              <a:buNone/>
            </a:pPr>
            <a:r>
              <a:rPr lang="en-US" sz="1200" dirty="0"/>
              <a:t>• Face same problems repeat over and over again </a:t>
            </a:r>
          </a:p>
          <a:p>
            <a:pPr marL="0" indent="0">
              <a:buNone/>
            </a:pPr>
            <a:r>
              <a:rPr lang="en-US" sz="1200" dirty="0"/>
              <a:t>• Never know if we will hit targets</a:t>
            </a:r>
          </a:p>
          <a:p>
            <a:pPr marL="0" indent="0">
              <a:buNone/>
            </a:pPr>
            <a:endParaRPr lang="en-US" sz="1200" dirty="0"/>
          </a:p>
          <a:p>
            <a:pPr marL="0" indent="0">
              <a:buNone/>
            </a:pPr>
            <a:r>
              <a:rPr lang="en-US" sz="1400" b="1" dirty="0"/>
              <a:t>  </a:t>
            </a:r>
            <a:r>
              <a:rPr lang="en-US" sz="1400" b="1" u="sng" dirty="0"/>
              <a:t>Team Members: </a:t>
            </a:r>
          </a:p>
          <a:p>
            <a:pPr marL="0" indent="0">
              <a:buNone/>
            </a:pPr>
            <a:r>
              <a:rPr lang="en-US" sz="1200" dirty="0"/>
              <a:t>• Don’t have what we need to do a good job </a:t>
            </a:r>
          </a:p>
          <a:p>
            <a:pPr marL="0" indent="0">
              <a:buNone/>
            </a:pPr>
            <a:r>
              <a:rPr lang="en-US" sz="1200" dirty="0"/>
              <a:t>• Constantly having to do “work-arounds” </a:t>
            </a:r>
          </a:p>
          <a:p>
            <a:pPr marL="0" indent="0">
              <a:buNone/>
            </a:pPr>
            <a:r>
              <a:rPr lang="en-US" sz="1200" dirty="0"/>
              <a:t>• Not “set up to win”</a:t>
            </a:r>
          </a:p>
          <a:p>
            <a:pPr marL="0" indent="0">
              <a:buNone/>
            </a:pPr>
            <a:endParaRPr lang="en-US" dirty="0"/>
          </a:p>
        </p:txBody>
      </p:sp>
      <p:pic>
        <p:nvPicPr>
          <p:cNvPr id="13" name="Picture Placeholder 12" descr="Bull in a field in front of the mountains">
            <a:extLst>
              <a:ext uri="{FF2B5EF4-FFF2-40B4-BE49-F238E27FC236}">
                <a16:creationId xmlns:a16="http://schemas.microsoft.com/office/drawing/2014/main" id="{E523E000-5425-6E46-05C3-035CFBFBDDE3}"/>
              </a:ext>
            </a:extLst>
          </p:cNvPr>
          <p:cNvPicPr>
            <a:picLocks noGrp="1" noChangeAspect="1"/>
          </p:cNvPicPr>
          <p:nvPr>
            <p:ph type="pic" sz="quarter" idx="14"/>
          </p:nvPr>
        </p:nvPicPr>
        <p:blipFill>
          <a:blip r:embed="rId3"/>
          <a:srcRect t="41302" b="41302"/>
          <a:stretch/>
        </p:blipFill>
        <p:spPr>
          <a:xfrm>
            <a:off x="1" y="5984110"/>
            <a:ext cx="12192000" cy="873889"/>
          </a:xfrm>
        </p:spPr>
      </p:pic>
      <p:sp>
        <p:nvSpPr>
          <p:cNvPr id="4" name="Content Placeholder 3">
            <a:extLst>
              <a:ext uri="{FF2B5EF4-FFF2-40B4-BE49-F238E27FC236}">
                <a16:creationId xmlns:a16="http://schemas.microsoft.com/office/drawing/2014/main" id="{CC972209-7BEA-97FF-9AB1-7AC32EEB0BCD}"/>
              </a:ext>
            </a:extLst>
          </p:cNvPr>
          <p:cNvSpPr>
            <a:spLocks noGrp="1"/>
          </p:cNvSpPr>
          <p:nvPr>
            <p:ph idx="4294967295"/>
          </p:nvPr>
        </p:nvSpPr>
        <p:spPr>
          <a:xfrm>
            <a:off x="6516605" y="1705415"/>
            <a:ext cx="5675396" cy="4449193"/>
          </a:xfrm>
        </p:spPr>
        <p:txBody>
          <a:bodyPr/>
          <a:lstStyle/>
          <a:p>
            <a:pPr marL="0" indent="0">
              <a:buNone/>
            </a:pPr>
            <a:r>
              <a:rPr lang="en-US" sz="1800" b="1" dirty="0">
                <a:solidFill>
                  <a:schemeClr val="bg1"/>
                </a:solidFill>
              </a:rPr>
              <a:t>                             Future State</a:t>
            </a:r>
          </a:p>
          <a:p>
            <a:pPr marL="0" indent="0">
              <a:buNone/>
            </a:pPr>
            <a:r>
              <a:rPr lang="en-US" sz="1400" b="1" dirty="0">
                <a:solidFill>
                  <a:schemeClr val="bg1"/>
                </a:solidFill>
              </a:rPr>
              <a:t> </a:t>
            </a:r>
            <a:r>
              <a:rPr lang="en-US" sz="1400" b="1" u="sng" dirty="0">
                <a:solidFill>
                  <a:schemeClr val="bg1"/>
                </a:solidFill>
              </a:rPr>
              <a:t>Team Leaders: </a:t>
            </a:r>
          </a:p>
          <a:p>
            <a:pPr marL="0" indent="0">
              <a:buNone/>
            </a:pPr>
            <a:r>
              <a:rPr lang="en-US" sz="1400" dirty="0">
                <a:solidFill>
                  <a:schemeClr val="bg1"/>
                </a:solidFill>
              </a:rPr>
              <a:t>• </a:t>
            </a:r>
            <a:r>
              <a:rPr lang="en-US" sz="1200" dirty="0">
                <a:solidFill>
                  <a:schemeClr val="bg1"/>
                </a:solidFill>
              </a:rPr>
              <a:t>Transition to proactive leaders </a:t>
            </a:r>
          </a:p>
          <a:p>
            <a:pPr marL="0" indent="0">
              <a:buNone/>
            </a:pPr>
            <a:r>
              <a:rPr lang="en-US" sz="1200" dirty="0">
                <a:solidFill>
                  <a:schemeClr val="bg1"/>
                </a:solidFill>
              </a:rPr>
              <a:t>• Manage and control priorities in order to continuously improve </a:t>
            </a:r>
          </a:p>
          <a:p>
            <a:pPr marL="0" indent="0">
              <a:buNone/>
            </a:pPr>
            <a:r>
              <a:rPr lang="en-US" sz="1200" dirty="0">
                <a:solidFill>
                  <a:schemeClr val="bg1"/>
                </a:solidFill>
              </a:rPr>
              <a:t>• Confidently meet targets </a:t>
            </a:r>
          </a:p>
          <a:p>
            <a:pPr marL="0" indent="0">
              <a:buNone/>
            </a:pPr>
            <a:endParaRPr lang="en-US" sz="1400" dirty="0">
              <a:solidFill>
                <a:schemeClr val="bg1"/>
              </a:solidFill>
            </a:endParaRPr>
          </a:p>
          <a:p>
            <a:pPr marL="0" indent="0">
              <a:buNone/>
            </a:pPr>
            <a:endParaRPr lang="en-US" sz="1400" dirty="0">
              <a:solidFill>
                <a:schemeClr val="bg1"/>
              </a:solidFill>
            </a:endParaRPr>
          </a:p>
          <a:p>
            <a:pPr marL="0" indent="0">
              <a:buNone/>
            </a:pPr>
            <a:r>
              <a:rPr lang="en-US" sz="1400" dirty="0">
                <a:solidFill>
                  <a:schemeClr val="bg1"/>
                </a:solidFill>
              </a:rPr>
              <a:t>  </a:t>
            </a:r>
            <a:r>
              <a:rPr lang="en-US" sz="1400" b="1" u="sng" dirty="0">
                <a:solidFill>
                  <a:schemeClr val="bg1"/>
                </a:solidFill>
              </a:rPr>
              <a:t>Team Members:</a:t>
            </a:r>
          </a:p>
          <a:p>
            <a:pPr marL="0" indent="0">
              <a:buNone/>
            </a:pPr>
            <a:r>
              <a:rPr lang="en-US" sz="1200" dirty="0">
                <a:solidFill>
                  <a:schemeClr val="bg1"/>
                </a:solidFill>
              </a:rPr>
              <a:t>• Know clearly what they need to do </a:t>
            </a:r>
          </a:p>
          <a:p>
            <a:pPr marL="0" indent="0">
              <a:buNone/>
            </a:pPr>
            <a:r>
              <a:rPr lang="en-US" sz="1200" dirty="0">
                <a:solidFill>
                  <a:schemeClr val="bg1"/>
                </a:solidFill>
              </a:rPr>
              <a:t>• Understand what good looks like </a:t>
            </a:r>
          </a:p>
          <a:p>
            <a:pPr marL="0" indent="0">
              <a:buNone/>
            </a:pPr>
            <a:r>
              <a:rPr lang="en-US" sz="1200" dirty="0">
                <a:solidFill>
                  <a:schemeClr val="bg1"/>
                </a:solidFill>
              </a:rPr>
              <a:t>• Solve problems as they occur </a:t>
            </a:r>
          </a:p>
        </p:txBody>
      </p:sp>
      <p:sp>
        <p:nvSpPr>
          <p:cNvPr id="5" name="Arrow: Right 4">
            <a:extLst>
              <a:ext uri="{FF2B5EF4-FFF2-40B4-BE49-F238E27FC236}">
                <a16:creationId xmlns:a16="http://schemas.microsoft.com/office/drawing/2014/main" id="{6FE7E55C-137F-EC5A-168C-0FB054D1A747}"/>
              </a:ext>
            </a:extLst>
          </p:cNvPr>
          <p:cNvSpPr/>
          <p:nvPr/>
        </p:nvSpPr>
        <p:spPr>
          <a:xfrm>
            <a:off x="4804510" y="2235242"/>
            <a:ext cx="1230311" cy="961649"/>
          </a:xfrm>
          <a:prstGeom prst="righ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392C0D-2312-3E53-1BC4-CDBC3029A416}"/>
              </a:ext>
            </a:extLst>
          </p:cNvPr>
          <p:cNvSpPr txBox="1"/>
          <p:nvPr/>
        </p:nvSpPr>
        <p:spPr>
          <a:xfrm>
            <a:off x="2951833" y="703392"/>
            <a:ext cx="6096964" cy="646331"/>
          </a:xfrm>
          <a:prstGeom prst="rect">
            <a:avLst/>
          </a:prstGeom>
          <a:noFill/>
        </p:spPr>
        <p:txBody>
          <a:bodyPr wrap="square">
            <a:spAutoFit/>
          </a:bodyPr>
          <a:lstStyle/>
          <a:p>
            <a:pPr algn="ctr"/>
            <a:r>
              <a:rPr lang="en-US" sz="1800" dirty="0">
                <a:solidFill>
                  <a:schemeClr val="bg1"/>
                </a:solidFill>
              </a:rPr>
              <a:t>A disciplined, daily process of gathering data, breaking problems down and developing sustainable solutions</a:t>
            </a:r>
          </a:p>
        </p:txBody>
      </p:sp>
      <p:pic>
        <p:nvPicPr>
          <p:cNvPr id="7" name="Picture 6">
            <a:extLst>
              <a:ext uri="{FF2B5EF4-FFF2-40B4-BE49-F238E27FC236}">
                <a16:creationId xmlns:a16="http://schemas.microsoft.com/office/drawing/2014/main" id="{4357E49B-3549-240D-CAEC-9C394E4E2845}"/>
              </a:ext>
            </a:extLst>
          </p:cNvPr>
          <p:cNvPicPr>
            <a:picLocks noChangeAspect="1"/>
          </p:cNvPicPr>
          <p:nvPr/>
        </p:nvPicPr>
        <p:blipFill>
          <a:blip r:embed="rId4"/>
          <a:stretch>
            <a:fillRect/>
          </a:stretch>
        </p:blipFill>
        <p:spPr>
          <a:xfrm>
            <a:off x="10659834" y="241563"/>
            <a:ext cx="1230621" cy="1276200"/>
          </a:xfrm>
          <a:prstGeom prst="rect">
            <a:avLst/>
          </a:prstGeom>
        </p:spPr>
      </p:pic>
      <p:pic>
        <p:nvPicPr>
          <p:cNvPr id="9" name="Picture 8">
            <a:extLst>
              <a:ext uri="{FF2B5EF4-FFF2-40B4-BE49-F238E27FC236}">
                <a16:creationId xmlns:a16="http://schemas.microsoft.com/office/drawing/2014/main" id="{ADAFE0E3-EC73-E31F-7D01-8629F3045500}"/>
              </a:ext>
            </a:extLst>
          </p:cNvPr>
          <p:cNvPicPr>
            <a:picLocks noChangeAspect="1"/>
          </p:cNvPicPr>
          <p:nvPr/>
        </p:nvPicPr>
        <p:blipFill>
          <a:blip r:embed="rId5"/>
          <a:stretch>
            <a:fillRect/>
          </a:stretch>
        </p:blipFill>
        <p:spPr>
          <a:xfrm>
            <a:off x="304525" y="305211"/>
            <a:ext cx="1665588" cy="1148903"/>
          </a:xfrm>
          <a:prstGeom prst="rect">
            <a:avLst/>
          </a:prstGeom>
        </p:spPr>
      </p:pic>
      <p:sp>
        <p:nvSpPr>
          <p:cNvPr id="2" name="Slide Number Placeholder 1">
            <a:extLst>
              <a:ext uri="{FF2B5EF4-FFF2-40B4-BE49-F238E27FC236}">
                <a16:creationId xmlns:a16="http://schemas.microsoft.com/office/drawing/2014/main" id="{DD433742-8102-513E-204C-CE946A89D457}"/>
              </a:ext>
            </a:extLst>
          </p:cNvPr>
          <p:cNvSpPr>
            <a:spLocks noGrp="1"/>
          </p:cNvSpPr>
          <p:nvPr>
            <p:ph type="sldNum" sz="quarter" idx="13"/>
          </p:nvPr>
        </p:nvSpPr>
        <p:spPr/>
        <p:txBody>
          <a:bodyPr/>
          <a:lstStyle/>
          <a:p>
            <a:fld id="{8058A7CE-F400-7B46-9E16-10D36E8C32FD}" type="slidenum">
              <a:rPr lang="en-US" smtClean="0"/>
              <a:pPr/>
              <a:t>4</a:t>
            </a:fld>
            <a:endParaRPr lang="en-US" dirty="0"/>
          </a:p>
        </p:txBody>
      </p:sp>
      <p:sp>
        <p:nvSpPr>
          <p:cNvPr id="8" name="Arrow: Right 7">
            <a:extLst>
              <a:ext uri="{FF2B5EF4-FFF2-40B4-BE49-F238E27FC236}">
                <a16:creationId xmlns:a16="http://schemas.microsoft.com/office/drawing/2014/main" id="{D6176FBF-FDCA-159D-51D9-D358C5927262}"/>
              </a:ext>
            </a:extLst>
          </p:cNvPr>
          <p:cNvSpPr/>
          <p:nvPr/>
        </p:nvSpPr>
        <p:spPr>
          <a:xfrm>
            <a:off x="4831345" y="4082411"/>
            <a:ext cx="1230311" cy="961649"/>
          </a:xfrm>
          <a:prstGeom prst="righ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50541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EA47513-EEDB-7E18-A210-F20CDDF5FF2D}"/>
              </a:ext>
            </a:extLst>
          </p:cNvPr>
          <p:cNvSpPr>
            <a:spLocks noGrp="1"/>
          </p:cNvSpPr>
          <p:nvPr>
            <p:ph type="title"/>
          </p:nvPr>
        </p:nvSpPr>
        <p:spPr>
          <a:xfrm>
            <a:off x="2470231" y="-137215"/>
            <a:ext cx="7251538" cy="1637818"/>
          </a:xfrm>
        </p:spPr>
        <p:txBody>
          <a:bodyPr anchor="b" anchorCtr="0">
            <a:normAutofit fontScale="90000"/>
          </a:bodyPr>
          <a:lstStyle/>
          <a:p>
            <a:pPr algn="ctr">
              <a:lnSpc>
                <a:spcPct val="150000"/>
              </a:lnSpc>
            </a:pPr>
            <a:r>
              <a:rPr lang="en-US" sz="2400" dirty="0"/>
              <a:t>      </a:t>
            </a:r>
            <a:br>
              <a:rPr lang="en-US" sz="2400" dirty="0"/>
            </a:br>
            <a:r>
              <a:rPr lang="en-US" sz="2400" dirty="0"/>
              <a:t>  </a:t>
            </a:r>
            <a:br>
              <a:rPr lang="en-US" sz="2400" dirty="0"/>
            </a:br>
            <a:br>
              <a:rPr lang="en-US" sz="2400" dirty="0"/>
            </a:br>
            <a:br>
              <a:rPr lang="en-US" sz="2400" dirty="0"/>
            </a:br>
            <a:br>
              <a:rPr lang="en-US" sz="2400" dirty="0"/>
            </a:br>
            <a:r>
              <a:rPr lang="en-US" sz="2000" dirty="0"/>
              <a:t>Accountability to run the DMS </a:t>
            </a:r>
            <a:br>
              <a:rPr lang="en-US" sz="2400" dirty="0"/>
            </a:br>
            <a:r>
              <a:rPr lang="en-US" sz="1600" b="0" dirty="0"/>
              <a:t>Accountability Means</a:t>
            </a:r>
            <a:r>
              <a:rPr lang="en-US" sz="1600" b="0" dirty="0">
                <a:solidFill>
                  <a:srgbClr val="FFFF00"/>
                </a:solidFill>
              </a:rPr>
              <a:t>:  </a:t>
            </a:r>
            <a:r>
              <a:rPr lang="en-US" sz="1600" dirty="0">
                <a:solidFill>
                  <a:srgbClr val="FFC000"/>
                </a:solidFill>
              </a:rPr>
              <a:t>OWNING THE PROCESS – EVERY DAY</a:t>
            </a:r>
            <a:br>
              <a:rPr lang="en-US" sz="2400" dirty="0"/>
            </a:br>
            <a:endParaRPr lang="en-US" sz="2400" dirty="0"/>
          </a:p>
        </p:txBody>
      </p:sp>
      <p:sp>
        <p:nvSpPr>
          <p:cNvPr id="10" name="Content Placeholder 3">
            <a:extLst>
              <a:ext uri="{FF2B5EF4-FFF2-40B4-BE49-F238E27FC236}">
                <a16:creationId xmlns:a16="http://schemas.microsoft.com/office/drawing/2014/main" id="{B34F1638-A27B-9557-C43F-C3F20F68C442}"/>
              </a:ext>
            </a:extLst>
          </p:cNvPr>
          <p:cNvSpPr>
            <a:spLocks noGrp="1"/>
          </p:cNvSpPr>
          <p:nvPr>
            <p:ph sz="half" idx="2"/>
          </p:nvPr>
        </p:nvSpPr>
        <p:spPr>
          <a:xfrm>
            <a:off x="1524000" y="1528889"/>
            <a:ext cx="12088352" cy="3800221"/>
          </a:xfrm>
        </p:spPr>
        <p:txBody>
          <a:bodyPr anchor="ctr" anchorCtr="0"/>
          <a:lstStyle/>
          <a:p>
            <a:pPr marL="0" indent="0">
              <a:lnSpc>
                <a:spcPct val="100000"/>
              </a:lnSpc>
              <a:buNone/>
            </a:pPr>
            <a:r>
              <a:rPr lang="en-US" b="1" u="sng" dirty="0"/>
              <a:t>Management is accountable for:</a:t>
            </a:r>
          </a:p>
          <a:p>
            <a:pPr marL="0" indent="0">
              <a:lnSpc>
                <a:spcPct val="100000"/>
              </a:lnSpc>
              <a:buNone/>
            </a:pPr>
            <a:r>
              <a:rPr lang="en-US" sz="1400" dirty="0"/>
              <a:t>•</a:t>
            </a:r>
            <a:r>
              <a:rPr lang="en-US" dirty="0"/>
              <a:t> </a:t>
            </a:r>
            <a:r>
              <a:rPr lang="en-US" sz="1400" b="1" u="sng" dirty="0"/>
              <a:t>Results</a:t>
            </a:r>
            <a:r>
              <a:rPr lang="en-US" sz="1400" b="1" dirty="0"/>
              <a:t> - </a:t>
            </a:r>
            <a:r>
              <a:rPr lang="en-US" sz="1200" dirty="0"/>
              <a:t>Meeting daily SQCDP targets and reacting immediately to deviations </a:t>
            </a:r>
          </a:p>
          <a:p>
            <a:pPr marL="0" indent="0">
              <a:lnSpc>
                <a:spcPct val="100000"/>
              </a:lnSpc>
              <a:buNone/>
            </a:pPr>
            <a:r>
              <a:rPr lang="en-US" sz="1400" dirty="0"/>
              <a:t>• </a:t>
            </a:r>
            <a:r>
              <a:rPr lang="en-US" sz="1400" b="1" u="sng" dirty="0"/>
              <a:t>Process Adherence</a:t>
            </a:r>
            <a:r>
              <a:rPr lang="en-US" sz="1400" b="1" dirty="0"/>
              <a:t> - </a:t>
            </a:r>
            <a:r>
              <a:rPr lang="en-US" sz="1200" dirty="0"/>
              <a:t>Ensuring the Daily Management System is used as designed (Hour-by-Hour, SQCDP, Actions, Escalation)</a:t>
            </a:r>
          </a:p>
          <a:p>
            <a:pPr marL="0" indent="0">
              <a:lnSpc>
                <a:spcPct val="100000"/>
              </a:lnSpc>
              <a:buNone/>
            </a:pPr>
            <a:r>
              <a:rPr lang="en-US" sz="1400" dirty="0"/>
              <a:t>• </a:t>
            </a:r>
            <a:r>
              <a:rPr lang="en-US" sz="1400" b="1" u="sng" dirty="0"/>
              <a:t>Problem Solving</a:t>
            </a:r>
            <a:r>
              <a:rPr lang="en-US" sz="1400" b="1" dirty="0"/>
              <a:t> - </a:t>
            </a:r>
            <a:r>
              <a:rPr lang="en-US" sz="1200" dirty="0"/>
              <a:t>Making sure problems are addressed at the right level, at the right speed </a:t>
            </a:r>
          </a:p>
          <a:p>
            <a:pPr marL="0" indent="0">
              <a:lnSpc>
                <a:spcPct val="100000"/>
              </a:lnSpc>
              <a:buNone/>
            </a:pPr>
            <a:r>
              <a:rPr lang="en-US" sz="1400" dirty="0"/>
              <a:t>• </a:t>
            </a:r>
            <a:r>
              <a:rPr lang="en-US" sz="1400" b="1" u="sng" dirty="0"/>
              <a:t>People &amp; Standards</a:t>
            </a:r>
            <a:r>
              <a:rPr lang="en-US" sz="1400" b="1" dirty="0"/>
              <a:t> - </a:t>
            </a:r>
            <a:r>
              <a:rPr lang="en-US" sz="1200" dirty="0"/>
              <a:t>Coaching teams, enforcing standards, and creating stability on the shopfloor </a:t>
            </a:r>
            <a:endParaRPr lang="en-US" sz="1200" b="1" u="sng" dirty="0"/>
          </a:p>
          <a:p>
            <a:pPr marL="0" indent="0">
              <a:lnSpc>
                <a:spcPct val="100000"/>
              </a:lnSpc>
              <a:buNone/>
            </a:pPr>
            <a:endParaRPr lang="en-US" b="1" u="sng" dirty="0"/>
          </a:p>
          <a:p>
            <a:pPr marL="0" indent="0">
              <a:lnSpc>
                <a:spcPct val="100000"/>
              </a:lnSpc>
              <a:buNone/>
            </a:pPr>
            <a:r>
              <a:rPr lang="en-US" b="1" u="sng" dirty="0"/>
              <a:t>What Accountability is NOT:</a:t>
            </a:r>
          </a:p>
          <a:p>
            <a:pPr marL="0" indent="0">
              <a:lnSpc>
                <a:spcPct val="100000"/>
              </a:lnSpc>
              <a:buNone/>
            </a:pPr>
            <a:r>
              <a:rPr lang="en-US" sz="1400" dirty="0">
                <a:solidFill>
                  <a:srgbClr val="C00000"/>
                </a:solidFill>
              </a:rPr>
              <a:t>   </a:t>
            </a:r>
            <a:r>
              <a:rPr lang="en-US" sz="1200" dirty="0">
                <a:solidFill>
                  <a:srgbClr val="C00000"/>
                </a:solidFill>
              </a:rPr>
              <a:t>X</a:t>
            </a:r>
            <a:r>
              <a:rPr lang="en-US" sz="1200" dirty="0"/>
              <a:t> Delegating the daily management system to operators only </a:t>
            </a:r>
          </a:p>
          <a:p>
            <a:pPr marL="0" indent="0">
              <a:lnSpc>
                <a:spcPct val="100000"/>
              </a:lnSpc>
              <a:buNone/>
            </a:pPr>
            <a:r>
              <a:rPr lang="en-US" sz="1200" dirty="0">
                <a:solidFill>
                  <a:srgbClr val="C00000"/>
                </a:solidFill>
              </a:rPr>
              <a:t>   X </a:t>
            </a:r>
            <a:r>
              <a:rPr lang="en-US" sz="1200" dirty="0"/>
              <a:t>Waiting for support functions to “fix” daily problems</a:t>
            </a:r>
          </a:p>
          <a:p>
            <a:pPr marL="0" indent="0">
              <a:lnSpc>
                <a:spcPct val="100000"/>
              </a:lnSpc>
              <a:buNone/>
            </a:pPr>
            <a:r>
              <a:rPr lang="en-US" sz="1200" dirty="0">
                <a:solidFill>
                  <a:srgbClr val="C00000"/>
                </a:solidFill>
              </a:rPr>
              <a:t>   X</a:t>
            </a:r>
            <a:r>
              <a:rPr lang="en-US" sz="1200" dirty="0"/>
              <a:t> Reviewing numbers without acting </a:t>
            </a:r>
          </a:p>
          <a:p>
            <a:pPr marL="0" indent="0">
              <a:lnSpc>
                <a:spcPct val="100000"/>
              </a:lnSpc>
              <a:buNone/>
            </a:pPr>
            <a:r>
              <a:rPr lang="en-US" sz="1200" dirty="0">
                <a:solidFill>
                  <a:srgbClr val="C00000"/>
                </a:solidFill>
              </a:rPr>
              <a:t>   X </a:t>
            </a:r>
            <a:r>
              <a:rPr lang="en-US" sz="1200" dirty="0"/>
              <a:t>Escalating everything instead of solving locally</a:t>
            </a:r>
          </a:p>
        </p:txBody>
      </p:sp>
      <p:pic>
        <p:nvPicPr>
          <p:cNvPr id="8" name="Picture Placeholder 7" descr="Abstract">
            <a:extLst>
              <a:ext uri="{FF2B5EF4-FFF2-40B4-BE49-F238E27FC236}">
                <a16:creationId xmlns:a16="http://schemas.microsoft.com/office/drawing/2014/main" id="{04FC4C54-02AE-6F78-5D5A-C4A3504334F2}"/>
              </a:ext>
            </a:extLst>
          </p:cNvPr>
          <p:cNvPicPr>
            <a:picLocks noGrp="1" noChangeAspect="1"/>
          </p:cNvPicPr>
          <p:nvPr>
            <p:ph type="pic" sz="quarter" idx="14"/>
          </p:nvPr>
        </p:nvPicPr>
        <p:blipFill>
          <a:blip r:embed="rId3"/>
          <a:srcRect t="76" b="76"/>
          <a:stretch/>
        </p:blipFill>
        <p:spPr>
          <a:xfrm>
            <a:off x="0" y="5445887"/>
            <a:ext cx="12192000" cy="1412112"/>
          </a:xfrm>
        </p:spPr>
      </p:pic>
      <p:sp>
        <p:nvSpPr>
          <p:cNvPr id="2" name="Slide Number Placeholder 1">
            <a:extLst>
              <a:ext uri="{FF2B5EF4-FFF2-40B4-BE49-F238E27FC236}">
                <a16:creationId xmlns:a16="http://schemas.microsoft.com/office/drawing/2014/main" id="{89188B57-65A2-07EC-EF68-9754807C9470}"/>
              </a:ext>
            </a:extLst>
          </p:cNvPr>
          <p:cNvSpPr>
            <a:spLocks noGrp="1"/>
          </p:cNvSpPr>
          <p:nvPr>
            <p:ph type="sldNum" sz="quarter" idx="13"/>
          </p:nvPr>
        </p:nvSpPr>
        <p:spPr/>
        <p:txBody>
          <a:bodyPr/>
          <a:lstStyle/>
          <a:p>
            <a:fld id="{8058A7CE-F400-7B46-9E16-10D36E8C32FD}" type="slidenum">
              <a:rPr lang="en-US" smtClean="0"/>
              <a:pPr/>
              <a:t>5</a:t>
            </a:fld>
            <a:endParaRPr lang="en-US" dirty="0"/>
          </a:p>
        </p:txBody>
      </p:sp>
    </p:spTree>
    <p:extLst>
      <p:ext uri="{BB962C8B-B14F-4D97-AF65-F5344CB8AC3E}">
        <p14:creationId xmlns:p14="http://schemas.microsoft.com/office/powerpoint/2010/main" val="1253946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D13A66-9DEF-E164-8D4B-10D0BC2EDA51}"/>
              </a:ext>
            </a:extLst>
          </p:cNvPr>
          <p:cNvSpPr>
            <a:spLocks noGrp="1"/>
          </p:cNvSpPr>
          <p:nvPr>
            <p:ph type="title"/>
          </p:nvPr>
        </p:nvSpPr>
        <p:spPr>
          <a:xfrm>
            <a:off x="5943600" y="1905000"/>
            <a:ext cx="5729468" cy="4413363"/>
          </a:xfrm>
        </p:spPr>
        <p:txBody>
          <a:bodyPr anchor="b">
            <a:normAutofit fontScale="90000"/>
          </a:bodyPr>
          <a:lstStyle/>
          <a:p>
            <a:pPr algn="ctr">
              <a:lnSpc>
                <a:spcPct val="150000"/>
              </a:lnSpc>
            </a:pPr>
            <a:r>
              <a:rPr lang="en-US" sz="2200" dirty="0"/>
              <a:t>1. Accountability for Results</a:t>
            </a:r>
            <a:br>
              <a:rPr lang="en-US" sz="2200" dirty="0"/>
            </a:br>
            <a:r>
              <a:rPr lang="en-US" sz="2200" dirty="0"/>
              <a:t> </a:t>
            </a:r>
            <a:br>
              <a:rPr lang="en-US" sz="1800" dirty="0"/>
            </a:br>
            <a:br>
              <a:rPr lang="en-US" sz="1800" dirty="0"/>
            </a:br>
            <a:r>
              <a:rPr lang="en-US" sz="1600" b="0" dirty="0"/>
              <a:t>Management is accountable for </a:t>
            </a:r>
            <a:r>
              <a:rPr lang="en-US" sz="1600" dirty="0"/>
              <a:t>daily performance, </a:t>
            </a:r>
            <a:r>
              <a:rPr lang="en-US" sz="1600" b="0" dirty="0"/>
              <a:t>not just monthly or quarterly outcomes</a:t>
            </a:r>
            <a:r>
              <a:rPr lang="en-US" sz="1600" dirty="0"/>
              <a:t>. </a:t>
            </a:r>
            <a:br>
              <a:rPr lang="en-US" sz="1600" dirty="0"/>
            </a:br>
            <a:br>
              <a:rPr lang="en-US" sz="1400" dirty="0"/>
            </a:br>
            <a:br>
              <a:rPr lang="en-US" sz="1600" dirty="0"/>
            </a:br>
            <a:r>
              <a:rPr lang="en-US" sz="1600" dirty="0"/>
              <a:t>This includes: </a:t>
            </a:r>
            <a:br>
              <a:rPr lang="en-US" sz="1600" dirty="0"/>
            </a:br>
            <a:br>
              <a:rPr lang="en-US" sz="1600" dirty="0"/>
            </a:br>
            <a:r>
              <a:rPr lang="en-US" sz="1600" dirty="0"/>
              <a:t>• </a:t>
            </a:r>
            <a:r>
              <a:rPr lang="en-US" sz="1600" b="0" dirty="0"/>
              <a:t>Reviewing previous day performance before the start of work </a:t>
            </a:r>
            <a:br>
              <a:rPr lang="en-US" sz="1600" b="0" dirty="0"/>
            </a:br>
            <a:r>
              <a:rPr lang="en-US" sz="1600" b="0" dirty="0"/>
              <a:t>• Understanding gaps vs. target for each SQCDP dimension</a:t>
            </a:r>
            <a:br>
              <a:rPr lang="en-US" sz="1600" dirty="0"/>
            </a:br>
            <a:r>
              <a:rPr lang="en-US" sz="1600" b="0" dirty="0"/>
              <a:t>• Ensuring no red indicator is left unexplained </a:t>
            </a:r>
            <a:br>
              <a:rPr lang="en-US" sz="1600" dirty="0"/>
            </a:br>
            <a:r>
              <a:rPr lang="en-US" sz="1600" dirty="0"/>
              <a:t>• </a:t>
            </a:r>
            <a:r>
              <a:rPr lang="en-US" sz="1600" b="0" dirty="0"/>
              <a:t>Driving actions when targets are missed — immediately, not later </a:t>
            </a:r>
            <a:br>
              <a:rPr lang="en-US" sz="1600" dirty="0"/>
            </a:br>
            <a:br>
              <a:rPr lang="en-US" sz="1600" dirty="0"/>
            </a:br>
            <a:r>
              <a:rPr lang="en-US" sz="1600" dirty="0"/>
              <a:t> </a:t>
            </a:r>
            <a:br>
              <a:rPr lang="en-US" sz="1600" dirty="0"/>
            </a:br>
            <a:endParaRPr lang="en-US" sz="1300" dirty="0"/>
          </a:p>
        </p:txBody>
      </p:sp>
      <p:pic>
        <p:nvPicPr>
          <p:cNvPr id="6" name="Picture Placeholder 5" descr="Close up of jellyfish">
            <a:extLst>
              <a:ext uri="{FF2B5EF4-FFF2-40B4-BE49-F238E27FC236}">
                <a16:creationId xmlns:a16="http://schemas.microsoft.com/office/drawing/2014/main" id="{06D8610D-D09E-3B31-5241-9A495032FE6A}"/>
              </a:ext>
            </a:extLst>
          </p:cNvPr>
          <p:cNvPicPr>
            <a:picLocks noGrp="1" noChangeAspect="1"/>
          </p:cNvPicPr>
          <p:nvPr>
            <p:ph type="pic" sz="quarter" idx="13"/>
          </p:nvPr>
        </p:nvPicPr>
        <p:blipFill>
          <a:blip r:embed="rId3"/>
          <a:srcRect r="75"/>
          <a:stretch>
            <a:fillRect/>
          </a:stretch>
        </p:blipFill>
        <p:spPr>
          <a:xfrm>
            <a:off x="20" y="10"/>
            <a:ext cx="5325015" cy="6857989"/>
          </a:xfrm>
          <a:noFill/>
        </p:spPr>
      </p:pic>
    </p:spTree>
    <p:extLst>
      <p:ext uri="{BB962C8B-B14F-4D97-AF65-F5344CB8AC3E}">
        <p14:creationId xmlns:p14="http://schemas.microsoft.com/office/powerpoint/2010/main" val="3273313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99A9F5-BB05-D21C-7988-A26F41AD3CB3}"/>
              </a:ext>
            </a:extLst>
          </p:cNvPr>
          <p:cNvSpPr>
            <a:spLocks noGrp="1"/>
          </p:cNvSpPr>
          <p:nvPr>
            <p:ph type="title"/>
          </p:nvPr>
        </p:nvSpPr>
        <p:spPr>
          <a:xfrm>
            <a:off x="822960" y="822960"/>
            <a:ext cx="4023360" cy="826432"/>
          </a:xfrm>
        </p:spPr>
        <p:txBody>
          <a:bodyPr>
            <a:noAutofit/>
          </a:bodyPr>
          <a:lstStyle/>
          <a:p>
            <a:pPr algn="ctr"/>
            <a:r>
              <a:rPr lang="en-US" sz="2000" dirty="0"/>
              <a:t>2. Accountability for the Daily Management Process</a:t>
            </a:r>
          </a:p>
        </p:txBody>
      </p:sp>
      <p:sp>
        <p:nvSpPr>
          <p:cNvPr id="6" name="Content Placeholder 5">
            <a:extLst>
              <a:ext uri="{FF2B5EF4-FFF2-40B4-BE49-F238E27FC236}">
                <a16:creationId xmlns:a16="http://schemas.microsoft.com/office/drawing/2014/main" id="{2200E462-821F-C4FB-0C97-C7245850826F}"/>
              </a:ext>
            </a:extLst>
          </p:cNvPr>
          <p:cNvSpPr>
            <a:spLocks noGrp="1"/>
          </p:cNvSpPr>
          <p:nvPr>
            <p:ph idx="1"/>
          </p:nvPr>
        </p:nvSpPr>
        <p:spPr>
          <a:xfrm>
            <a:off x="392382" y="2951544"/>
            <a:ext cx="4884516" cy="758837"/>
          </a:xfrm>
        </p:spPr>
        <p:txBody>
          <a:bodyPr/>
          <a:lstStyle/>
          <a:p>
            <a:r>
              <a:rPr lang="en-US" sz="1400" dirty="0"/>
              <a:t>Each Department Manager must ensure that the Daily Management System process is followed every day, without exceptions</a:t>
            </a:r>
          </a:p>
          <a:p>
            <a:endParaRPr lang="en-US" sz="1400" dirty="0"/>
          </a:p>
          <a:p>
            <a:endParaRPr lang="en-US" dirty="0"/>
          </a:p>
        </p:txBody>
      </p:sp>
      <p:graphicFrame>
        <p:nvGraphicFramePr>
          <p:cNvPr id="8" name="Content Placeholder 7" descr="A timeline of the product launch">
            <a:extLst>
              <a:ext uri="{FF2B5EF4-FFF2-40B4-BE49-F238E27FC236}">
                <a16:creationId xmlns:a16="http://schemas.microsoft.com/office/drawing/2014/main" id="{A0BA8EFE-4CD2-930C-21F2-E090CC3D2511}"/>
              </a:ext>
            </a:extLst>
          </p:cNvPr>
          <p:cNvGraphicFramePr>
            <a:graphicFrameLocks noGrp="1"/>
          </p:cNvGraphicFramePr>
          <p:nvPr>
            <p:ph idx="15"/>
            <p:extLst>
              <p:ext uri="{D42A27DB-BD31-4B8C-83A1-F6EECF244321}">
                <p14:modId xmlns:p14="http://schemas.microsoft.com/office/powerpoint/2010/main" val="2776733948"/>
              </p:ext>
            </p:extLst>
          </p:nvPr>
        </p:nvGraphicFramePr>
        <p:xfrm>
          <a:off x="5486400" y="822325"/>
          <a:ext cx="5861050" cy="4846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3" name="Picture Placeholder 22" descr="Close up of plants">
            <a:extLst>
              <a:ext uri="{FF2B5EF4-FFF2-40B4-BE49-F238E27FC236}">
                <a16:creationId xmlns:a16="http://schemas.microsoft.com/office/drawing/2014/main" id="{593CD6F3-5CA4-AF73-B39D-4194516B2340}"/>
              </a:ext>
            </a:extLst>
          </p:cNvPr>
          <p:cNvPicPr>
            <a:picLocks noGrp="1" noChangeAspect="1"/>
          </p:cNvPicPr>
          <p:nvPr>
            <p:ph type="pic" sz="quarter" idx="12"/>
          </p:nvPr>
        </p:nvPicPr>
        <p:blipFill>
          <a:blip r:embed="rId8"/>
          <a:srcRect t="149" b="149"/>
          <a:stretch/>
        </p:blipFill>
        <p:spPr>
          <a:xfrm>
            <a:off x="0" y="6007608"/>
            <a:ext cx="12192000" cy="850392"/>
          </a:xfrm>
        </p:spPr>
      </p:pic>
      <p:sp>
        <p:nvSpPr>
          <p:cNvPr id="2" name="Slide Number Placeholder 1">
            <a:extLst>
              <a:ext uri="{FF2B5EF4-FFF2-40B4-BE49-F238E27FC236}">
                <a16:creationId xmlns:a16="http://schemas.microsoft.com/office/drawing/2014/main" id="{6A854F9F-53C6-28E2-3CCC-CCED863D9762}"/>
              </a:ext>
            </a:extLst>
          </p:cNvPr>
          <p:cNvSpPr>
            <a:spLocks noGrp="1"/>
          </p:cNvSpPr>
          <p:nvPr>
            <p:ph type="sldNum" sz="quarter" idx="14"/>
          </p:nvPr>
        </p:nvSpPr>
        <p:spPr/>
        <p:txBody>
          <a:bodyPr/>
          <a:lstStyle/>
          <a:p>
            <a:fld id="{8058A7CE-F400-7B46-9E16-10D36E8C32FD}" type="slidenum">
              <a:rPr lang="en-US" smtClean="0"/>
              <a:pPr/>
              <a:t>7</a:t>
            </a:fld>
            <a:endParaRPr lang="en-US" dirty="0"/>
          </a:p>
        </p:txBody>
      </p:sp>
    </p:spTree>
    <p:extLst>
      <p:ext uri="{BB962C8B-B14F-4D97-AF65-F5344CB8AC3E}">
        <p14:creationId xmlns:p14="http://schemas.microsoft.com/office/powerpoint/2010/main" val="3758443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27" name="Title 26">
            <a:extLst>
              <a:ext uri="{FF2B5EF4-FFF2-40B4-BE49-F238E27FC236}">
                <a16:creationId xmlns:a16="http://schemas.microsoft.com/office/drawing/2014/main" id="{0495CC77-4D09-9F18-CCCC-D99591447B71}"/>
              </a:ext>
            </a:extLst>
          </p:cNvPr>
          <p:cNvSpPr>
            <a:spLocks noGrp="1"/>
          </p:cNvSpPr>
          <p:nvPr>
            <p:ph type="title"/>
          </p:nvPr>
        </p:nvSpPr>
        <p:spPr>
          <a:xfrm>
            <a:off x="3390900" y="998431"/>
            <a:ext cx="5410200" cy="581049"/>
          </a:xfrm>
        </p:spPr>
        <p:txBody>
          <a:bodyPr>
            <a:normAutofit/>
          </a:bodyPr>
          <a:lstStyle/>
          <a:p>
            <a:pPr algn="ctr"/>
            <a:r>
              <a:rPr lang="en-US" sz="2000" dirty="0"/>
              <a:t>3. Accountability for Problem Solving</a:t>
            </a:r>
          </a:p>
        </p:txBody>
      </p:sp>
      <p:pic>
        <p:nvPicPr>
          <p:cNvPr id="45" name="Picture Placeholder 44" descr="Abstract image">
            <a:extLst>
              <a:ext uri="{FF2B5EF4-FFF2-40B4-BE49-F238E27FC236}">
                <a16:creationId xmlns:a16="http://schemas.microsoft.com/office/drawing/2014/main" id="{D22FD467-11FE-0FB5-05CF-BDBA6A8CD845}"/>
              </a:ext>
            </a:extLst>
          </p:cNvPr>
          <p:cNvPicPr>
            <a:picLocks noGrp="1"/>
          </p:cNvPicPr>
          <p:nvPr>
            <p:ph type="pic" sz="quarter" idx="12"/>
          </p:nvPr>
        </p:nvPicPr>
        <p:blipFill>
          <a:blip r:embed="rId3"/>
          <a:srcRect t="45889" b="45889"/>
          <a:stretch/>
        </p:blipFill>
        <p:spPr>
          <a:xfrm>
            <a:off x="0" y="-23150"/>
            <a:ext cx="12192000" cy="667512"/>
          </a:xfrm>
        </p:spPr>
      </p:pic>
      <p:sp>
        <p:nvSpPr>
          <p:cNvPr id="9" name="Text Placeholder 8">
            <a:extLst>
              <a:ext uri="{FF2B5EF4-FFF2-40B4-BE49-F238E27FC236}">
                <a16:creationId xmlns:a16="http://schemas.microsoft.com/office/drawing/2014/main" id="{6F9701AA-7DBD-E12C-6FDF-7742AC594CC3}"/>
              </a:ext>
            </a:extLst>
          </p:cNvPr>
          <p:cNvSpPr>
            <a:spLocks noGrp="1"/>
          </p:cNvSpPr>
          <p:nvPr>
            <p:ph idx="1"/>
          </p:nvPr>
        </p:nvSpPr>
        <p:spPr>
          <a:xfrm>
            <a:off x="1447800" y="2514600"/>
            <a:ext cx="9524999" cy="3124200"/>
          </a:xfrm>
        </p:spPr>
        <p:txBody>
          <a:bodyPr/>
          <a:lstStyle/>
          <a:p>
            <a:r>
              <a:rPr lang="en-US" sz="1400" dirty="0"/>
              <a:t>Accountability does not mean solving every problem personally —  it means making sure every problem is solved. </a:t>
            </a:r>
          </a:p>
          <a:p>
            <a:endParaRPr lang="en-US" sz="1400" dirty="0"/>
          </a:p>
          <a:p>
            <a:r>
              <a:rPr lang="en-US" sz="1400" b="1" dirty="0"/>
              <a:t>                                                          All Management must ensure: </a:t>
            </a:r>
          </a:p>
          <a:p>
            <a:r>
              <a:rPr lang="en-US" sz="1400" dirty="0"/>
              <a:t>                                                        • Problems are addressed at the lowest possible level </a:t>
            </a:r>
          </a:p>
          <a:p>
            <a:r>
              <a:rPr lang="en-US" sz="1400" dirty="0"/>
              <a:t>                                                        • JDIAs are executed quickly – (Just Do It Actions)</a:t>
            </a:r>
          </a:p>
          <a:p>
            <a:r>
              <a:rPr lang="en-US" sz="1400" dirty="0"/>
              <a:t>                                                        • LTAs are escalated only when necessary – (Long Term Actions)</a:t>
            </a:r>
          </a:p>
          <a:p>
            <a:r>
              <a:rPr lang="en-US" sz="1400" dirty="0"/>
              <a:t>                                                        • Root causes are investigated for recurring issues </a:t>
            </a:r>
          </a:p>
          <a:p>
            <a:r>
              <a:rPr lang="en-US" sz="1400" dirty="0"/>
              <a:t>                                                        • The same problem does not appear again and again </a:t>
            </a:r>
          </a:p>
          <a:p>
            <a:endParaRPr lang="en-US" sz="1400" dirty="0"/>
          </a:p>
          <a:p>
            <a:r>
              <a:rPr lang="en-US" sz="1400" dirty="0"/>
              <a:t> </a:t>
            </a:r>
            <a:endParaRPr lang="en-US" sz="1400" i="1" dirty="0"/>
          </a:p>
        </p:txBody>
      </p:sp>
      <p:sp>
        <p:nvSpPr>
          <p:cNvPr id="2" name="Slide Number Placeholder 1">
            <a:extLst>
              <a:ext uri="{FF2B5EF4-FFF2-40B4-BE49-F238E27FC236}">
                <a16:creationId xmlns:a16="http://schemas.microsoft.com/office/drawing/2014/main" id="{F47E9EA3-7374-AD28-E338-5B371B660C1F}"/>
              </a:ext>
            </a:extLst>
          </p:cNvPr>
          <p:cNvSpPr>
            <a:spLocks noGrp="1"/>
          </p:cNvSpPr>
          <p:nvPr>
            <p:ph type="sldNum" sz="quarter" idx="30"/>
          </p:nvPr>
        </p:nvSpPr>
        <p:spPr/>
        <p:txBody>
          <a:bodyPr/>
          <a:lstStyle/>
          <a:p>
            <a:fld id="{8058A7CE-F400-7B46-9E16-10D36E8C32FD}" type="slidenum">
              <a:rPr lang="en-US" smtClean="0"/>
              <a:pPr/>
              <a:t>8</a:t>
            </a:fld>
            <a:endParaRPr lang="en-US" dirty="0"/>
          </a:p>
        </p:txBody>
      </p:sp>
    </p:spTree>
    <p:extLst>
      <p:ext uri="{BB962C8B-B14F-4D97-AF65-F5344CB8AC3E}">
        <p14:creationId xmlns:p14="http://schemas.microsoft.com/office/powerpoint/2010/main" val="2477064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D96B25F-1BBC-028F-2886-86951B4AA813}"/>
              </a:ext>
            </a:extLst>
          </p:cNvPr>
          <p:cNvSpPr>
            <a:spLocks noGrp="1"/>
          </p:cNvSpPr>
          <p:nvPr>
            <p:ph type="title"/>
          </p:nvPr>
        </p:nvSpPr>
        <p:spPr>
          <a:xfrm>
            <a:off x="2707837" y="1035348"/>
            <a:ext cx="6776326" cy="598411"/>
          </a:xfrm>
        </p:spPr>
        <p:txBody>
          <a:bodyPr>
            <a:normAutofit/>
          </a:bodyPr>
          <a:lstStyle/>
          <a:p>
            <a:r>
              <a:rPr lang="en-US" sz="2000" dirty="0"/>
              <a:t>4. Accountability for People, Standards &amp; Behavior</a:t>
            </a:r>
          </a:p>
        </p:txBody>
      </p:sp>
      <p:pic>
        <p:nvPicPr>
          <p:cNvPr id="16" name="Picture Placeholder 15" descr="Close up of peacock feathers">
            <a:extLst>
              <a:ext uri="{FF2B5EF4-FFF2-40B4-BE49-F238E27FC236}">
                <a16:creationId xmlns:a16="http://schemas.microsoft.com/office/drawing/2014/main" id="{7305B876-E28E-D690-C27B-94A45B156599}"/>
              </a:ext>
            </a:extLst>
          </p:cNvPr>
          <p:cNvPicPr>
            <a:picLocks noGrp="1" noChangeAspect="1"/>
          </p:cNvPicPr>
          <p:nvPr>
            <p:ph type="pic" sz="quarter" idx="12"/>
          </p:nvPr>
        </p:nvPicPr>
        <p:blipFill>
          <a:blip r:embed="rId3"/>
          <a:srcRect l="34" r="34"/>
          <a:stretch/>
        </p:blipFill>
        <p:spPr>
          <a:xfrm>
            <a:off x="0" y="0"/>
            <a:ext cx="12192000" cy="658368"/>
          </a:xfrm>
        </p:spPr>
      </p:pic>
      <p:sp>
        <p:nvSpPr>
          <p:cNvPr id="23" name="Content Placeholder 22">
            <a:extLst>
              <a:ext uri="{FF2B5EF4-FFF2-40B4-BE49-F238E27FC236}">
                <a16:creationId xmlns:a16="http://schemas.microsoft.com/office/drawing/2014/main" id="{6A4434E4-FC32-97D1-48E9-FD93D9A992A3}"/>
              </a:ext>
            </a:extLst>
          </p:cNvPr>
          <p:cNvSpPr>
            <a:spLocks noGrp="1"/>
          </p:cNvSpPr>
          <p:nvPr>
            <p:ph idx="1"/>
          </p:nvPr>
        </p:nvSpPr>
        <p:spPr>
          <a:xfrm>
            <a:off x="2133600" y="2286000"/>
            <a:ext cx="11366340" cy="694678"/>
          </a:xfrm>
        </p:spPr>
        <p:txBody>
          <a:bodyPr/>
          <a:lstStyle/>
          <a:p>
            <a:r>
              <a:rPr lang="en-US" sz="1400" b="1" dirty="0"/>
              <a:t>Zone Managers are accountable for creating an environment where Daily Management works.</a:t>
            </a:r>
          </a:p>
        </p:txBody>
      </p:sp>
      <p:sp>
        <p:nvSpPr>
          <p:cNvPr id="3" name="Content Placeholder 2">
            <a:extLst>
              <a:ext uri="{FF2B5EF4-FFF2-40B4-BE49-F238E27FC236}">
                <a16:creationId xmlns:a16="http://schemas.microsoft.com/office/drawing/2014/main" id="{99A1A35B-9D07-6521-0049-1961B0869CFD}"/>
              </a:ext>
            </a:extLst>
          </p:cNvPr>
          <p:cNvSpPr>
            <a:spLocks noGrp="1"/>
          </p:cNvSpPr>
          <p:nvPr>
            <p:ph sz="quarter" idx="15"/>
          </p:nvPr>
        </p:nvSpPr>
        <p:spPr>
          <a:xfrm>
            <a:off x="3810000" y="2633339"/>
            <a:ext cx="5181600" cy="3505200"/>
          </a:xfrm>
        </p:spPr>
        <p:txBody>
          <a:bodyPr/>
          <a:lstStyle/>
          <a:p>
            <a:endParaRPr lang="en-US" sz="1400" b="1" dirty="0"/>
          </a:p>
          <a:p>
            <a:r>
              <a:rPr lang="en-US" sz="1400" b="1" dirty="0"/>
              <a:t>This includes - Coaching teams on: </a:t>
            </a:r>
          </a:p>
          <a:p>
            <a:pPr marL="285750" indent="-285750">
              <a:buFont typeface="Wingdings" panose="05000000000000000000" pitchFamily="2" charset="2"/>
              <a:buChar char="q"/>
            </a:pPr>
            <a:r>
              <a:rPr lang="en-US" sz="1400" dirty="0">
                <a:latin typeface="+mj-lt"/>
              </a:rPr>
              <a:t>What does good looks like.</a:t>
            </a:r>
          </a:p>
          <a:p>
            <a:pPr marL="285750" indent="-285750">
              <a:buFont typeface="Wingdings" panose="05000000000000000000" pitchFamily="2" charset="2"/>
              <a:buChar char="q"/>
            </a:pPr>
            <a:r>
              <a:rPr lang="en-US" sz="1400" dirty="0">
                <a:latin typeface="+mj-lt"/>
              </a:rPr>
              <a:t>How to use visual management.</a:t>
            </a:r>
          </a:p>
          <a:p>
            <a:pPr marL="285750" indent="-285750">
              <a:buFont typeface="Wingdings" panose="05000000000000000000" pitchFamily="2" charset="2"/>
              <a:buChar char="q"/>
            </a:pPr>
            <a:r>
              <a:rPr lang="en-US" sz="1400" dirty="0">
                <a:latin typeface="+mj-lt"/>
              </a:rPr>
              <a:t>How to raise and solve problems. </a:t>
            </a:r>
          </a:p>
          <a:p>
            <a:pPr marL="285750" indent="-285750">
              <a:buFont typeface="Wingdings" panose="05000000000000000000" pitchFamily="2" charset="2"/>
              <a:buChar char="q"/>
            </a:pPr>
            <a:r>
              <a:rPr lang="en-US" sz="1400" dirty="0">
                <a:latin typeface="+mj-lt"/>
              </a:rPr>
              <a:t>Enforcing standards consistently. </a:t>
            </a:r>
          </a:p>
          <a:p>
            <a:pPr marL="285750" indent="-285750">
              <a:buFont typeface="Wingdings" panose="05000000000000000000" pitchFamily="2" charset="2"/>
              <a:buChar char="q"/>
            </a:pPr>
            <a:r>
              <a:rPr lang="en-US" sz="1400" dirty="0">
                <a:latin typeface="+mj-lt"/>
              </a:rPr>
              <a:t>Being present at the morning and afternoon huddles.</a:t>
            </a:r>
          </a:p>
          <a:p>
            <a:pPr marL="285750" indent="-285750">
              <a:buFont typeface="Wingdings" panose="05000000000000000000" pitchFamily="2" charset="2"/>
              <a:buChar char="q"/>
            </a:pPr>
            <a:r>
              <a:rPr lang="en-US" sz="1400" dirty="0">
                <a:latin typeface="+mj-lt"/>
              </a:rPr>
              <a:t>Role-modeling the expected behavior.</a:t>
            </a:r>
          </a:p>
          <a:p>
            <a:endParaRPr lang="en-US" dirty="0"/>
          </a:p>
          <a:p>
            <a:endParaRPr lang="en-US" sz="1400" dirty="0"/>
          </a:p>
          <a:p>
            <a:r>
              <a:rPr lang="en-US" sz="1400" dirty="0"/>
              <a:t>“Teams watch what a leader </a:t>
            </a:r>
            <a:r>
              <a:rPr lang="en-US" sz="1400" i="1" dirty="0"/>
              <a:t>does</a:t>
            </a:r>
            <a:r>
              <a:rPr lang="en-US" sz="1400" dirty="0"/>
              <a:t>, not always what they say”.</a:t>
            </a:r>
          </a:p>
        </p:txBody>
      </p:sp>
      <p:sp>
        <p:nvSpPr>
          <p:cNvPr id="2" name="Slide Number Placeholder 1">
            <a:extLst>
              <a:ext uri="{FF2B5EF4-FFF2-40B4-BE49-F238E27FC236}">
                <a16:creationId xmlns:a16="http://schemas.microsoft.com/office/drawing/2014/main" id="{A3CEED34-3778-0EDC-5267-B5983142CFAA}"/>
              </a:ext>
            </a:extLst>
          </p:cNvPr>
          <p:cNvSpPr>
            <a:spLocks noGrp="1"/>
          </p:cNvSpPr>
          <p:nvPr>
            <p:ph type="sldNum" sz="quarter" idx="14"/>
          </p:nvPr>
        </p:nvSpPr>
        <p:spPr/>
        <p:txBody>
          <a:bodyPr/>
          <a:lstStyle/>
          <a:p>
            <a:fld id="{8058A7CE-F400-7B46-9E16-10D36E8C32FD}" type="slidenum">
              <a:rPr lang="en-US" smtClean="0"/>
              <a:pPr/>
              <a:t>9</a:t>
            </a:fld>
            <a:endParaRPr lang="en-US" dirty="0"/>
          </a:p>
        </p:txBody>
      </p:sp>
    </p:spTree>
    <p:extLst>
      <p:ext uri="{BB962C8B-B14F-4D97-AF65-F5344CB8AC3E}">
        <p14:creationId xmlns:p14="http://schemas.microsoft.com/office/powerpoint/2010/main" val="683520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D96B25F-1BBC-028F-2886-86951B4AA813}"/>
              </a:ext>
            </a:extLst>
          </p:cNvPr>
          <p:cNvSpPr>
            <a:spLocks noGrp="1"/>
          </p:cNvSpPr>
          <p:nvPr>
            <p:ph type="title"/>
          </p:nvPr>
        </p:nvSpPr>
        <p:spPr>
          <a:xfrm>
            <a:off x="973513" y="1893454"/>
            <a:ext cx="5242560" cy="434109"/>
          </a:xfrm>
        </p:spPr>
        <p:txBody>
          <a:bodyPr>
            <a:normAutofit/>
          </a:bodyPr>
          <a:lstStyle/>
          <a:p>
            <a:r>
              <a:rPr lang="en-US" sz="1800" dirty="0"/>
              <a:t>5. Accountability vs. Responsibility</a:t>
            </a:r>
          </a:p>
        </p:txBody>
      </p:sp>
      <p:pic>
        <p:nvPicPr>
          <p:cNvPr id="18" name="Picture Placeholder 17" descr="Close up of plants">
            <a:extLst>
              <a:ext uri="{FF2B5EF4-FFF2-40B4-BE49-F238E27FC236}">
                <a16:creationId xmlns:a16="http://schemas.microsoft.com/office/drawing/2014/main" id="{C5658170-4985-06FB-A21B-B719FD4E6592}"/>
              </a:ext>
            </a:extLst>
          </p:cNvPr>
          <p:cNvPicPr>
            <a:picLocks noGrp="1" noChangeAspect="1"/>
          </p:cNvPicPr>
          <p:nvPr>
            <p:ph type="pic" sz="quarter" idx="12"/>
          </p:nvPr>
        </p:nvPicPr>
        <p:blipFill rotWithShape="1">
          <a:blip r:embed="rId3" cstate="email">
            <a:extLst>
              <a:ext uri="{28A0092B-C50C-407E-A947-70E740481C1C}">
                <a14:useLocalDpi xmlns:a14="http://schemas.microsoft.com/office/drawing/2010/main"/>
              </a:ext>
            </a:extLst>
          </a:blip>
          <a:srcRect l="120" r="120"/>
          <a:stretch/>
        </p:blipFill>
        <p:spPr>
          <a:xfrm>
            <a:off x="0" y="0"/>
            <a:ext cx="12131040" cy="1645920"/>
          </a:xfrm>
        </p:spPr>
      </p:pic>
      <p:sp>
        <p:nvSpPr>
          <p:cNvPr id="3" name="Content Placeholder 2">
            <a:extLst>
              <a:ext uri="{FF2B5EF4-FFF2-40B4-BE49-F238E27FC236}">
                <a16:creationId xmlns:a16="http://schemas.microsoft.com/office/drawing/2014/main" id="{CF091EFF-FD7F-96CD-A3E3-A7EAEF587914}"/>
              </a:ext>
            </a:extLst>
          </p:cNvPr>
          <p:cNvSpPr>
            <a:spLocks noGrp="1"/>
          </p:cNvSpPr>
          <p:nvPr>
            <p:ph idx="1"/>
          </p:nvPr>
        </p:nvSpPr>
        <p:spPr>
          <a:xfrm>
            <a:off x="1746505" y="2743200"/>
            <a:ext cx="9601199" cy="2382981"/>
          </a:xfrm>
        </p:spPr>
        <p:txBody>
          <a:bodyPr/>
          <a:lstStyle/>
          <a:p>
            <a:pPr marL="0" indent="0">
              <a:buNone/>
            </a:pPr>
            <a:r>
              <a:rPr lang="en-US" b="1" dirty="0"/>
              <a:t>• Operators / Shop floor are responsible </a:t>
            </a:r>
            <a:r>
              <a:rPr lang="en-US" dirty="0"/>
              <a:t>for updating the Hour to Hour  boards and executing actions as needed. </a:t>
            </a:r>
          </a:p>
          <a:p>
            <a:pPr marL="0" indent="0">
              <a:buNone/>
            </a:pPr>
            <a:endParaRPr lang="en-US" dirty="0"/>
          </a:p>
          <a:p>
            <a:pPr marL="0" indent="0">
              <a:buNone/>
            </a:pPr>
            <a:r>
              <a:rPr lang="en-US" b="1" dirty="0"/>
              <a:t>           Managers and supervisors are accountable for: </a:t>
            </a:r>
          </a:p>
          <a:p>
            <a:pPr marL="0" indent="0">
              <a:buNone/>
            </a:pPr>
            <a:r>
              <a:rPr lang="en-US" dirty="0"/>
              <a:t>          • </a:t>
            </a:r>
            <a:r>
              <a:rPr lang="en-US" sz="1400" dirty="0"/>
              <a:t>The quality of the data </a:t>
            </a:r>
          </a:p>
          <a:p>
            <a:pPr marL="0" indent="0">
              <a:buNone/>
            </a:pPr>
            <a:r>
              <a:rPr lang="en-US" sz="1400" dirty="0"/>
              <a:t>            • The speed of reaction </a:t>
            </a:r>
          </a:p>
          <a:p>
            <a:pPr marL="0" indent="0">
              <a:buNone/>
            </a:pPr>
            <a:r>
              <a:rPr lang="en-US" sz="1400" dirty="0"/>
              <a:t>            • The effectiveness of actions </a:t>
            </a:r>
          </a:p>
          <a:p>
            <a:pPr marL="0" indent="0">
              <a:buNone/>
            </a:pPr>
            <a:r>
              <a:rPr lang="en-US" sz="1400" dirty="0"/>
              <a:t>            • The sustainability of improvements </a:t>
            </a:r>
          </a:p>
          <a:p>
            <a:pPr marL="0" indent="0">
              <a:buNone/>
            </a:pPr>
            <a:r>
              <a:rPr lang="en-US" i="1" dirty="0"/>
              <a:t> </a:t>
            </a:r>
          </a:p>
          <a:p>
            <a:pPr marL="0" indent="0">
              <a:buNone/>
            </a:pPr>
            <a:endParaRPr lang="en-US" dirty="0"/>
          </a:p>
        </p:txBody>
      </p:sp>
      <p:sp>
        <p:nvSpPr>
          <p:cNvPr id="8" name="Title 2">
            <a:extLst>
              <a:ext uri="{FF2B5EF4-FFF2-40B4-BE49-F238E27FC236}">
                <a16:creationId xmlns:a16="http://schemas.microsoft.com/office/drawing/2014/main" id="{B64B6FB9-83CC-E5E0-73E0-66CADCADFD32}"/>
              </a:ext>
            </a:extLst>
          </p:cNvPr>
          <p:cNvSpPr txBox="1">
            <a:spLocks/>
          </p:cNvSpPr>
          <p:nvPr/>
        </p:nvSpPr>
        <p:spPr>
          <a:xfrm>
            <a:off x="3352800" y="6007494"/>
            <a:ext cx="10129005" cy="85050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1" kern="1200">
                <a:solidFill>
                  <a:schemeClr val="bg1"/>
                </a:solidFill>
                <a:latin typeface="+mj-lt"/>
                <a:ea typeface="+mj-ea"/>
                <a:cs typeface="+mj-cs"/>
              </a:defRPr>
            </a:lvl1pPr>
          </a:lstStyle>
          <a:p>
            <a:r>
              <a:rPr lang="en-US" sz="1800" b="0" dirty="0"/>
              <a:t>→ </a:t>
            </a:r>
            <a:r>
              <a:rPr lang="en-US" sz="1600" b="0" dirty="0"/>
              <a:t>Daily Management only works when line management owns it </a:t>
            </a:r>
          </a:p>
          <a:p>
            <a:r>
              <a:rPr lang="en-US" sz="1600" b="0" dirty="0"/>
              <a:t>                                           – visibly , consistently, and every day – </a:t>
            </a:r>
          </a:p>
          <a:p>
            <a:endParaRPr lang="en-US" dirty="0"/>
          </a:p>
        </p:txBody>
      </p:sp>
      <p:sp>
        <p:nvSpPr>
          <p:cNvPr id="2" name="Slide Number Placeholder 1">
            <a:extLst>
              <a:ext uri="{FF2B5EF4-FFF2-40B4-BE49-F238E27FC236}">
                <a16:creationId xmlns:a16="http://schemas.microsoft.com/office/drawing/2014/main" id="{38B5EF35-81EE-E391-8C32-78E2E7EBE67A}"/>
              </a:ext>
            </a:extLst>
          </p:cNvPr>
          <p:cNvSpPr>
            <a:spLocks noGrp="1"/>
          </p:cNvSpPr>
          <p:nvPr>
            <p:ph type="sldNum" sz="quarter" idx="14"/>
          </p:nvPr>
        </p:nvSpPr>
        <p:spPr/>
        <p:txBody>
          <a:bodyPr/>
          <a:lstStyle/>
          <a:p>
            <a:fld id="{8058A7CE-F400-7B46-9E16-10D36E8C32FD}" type="slidenum">
              <a:rPr lang="en-US" smtClean="0"/>
              <a:pPr/>
              <a:t>10</a:t>
            </a:fld>
            <a:endParaRPr lang="en-US" dirty="0"/>
          </a:p>
        </p:txBody>
      </p:sp>
    </p:spTree>
    <p:extLst>
      <p:ext uri="{BB962C8B-B14F-4D97-AF65-F5344CB8AC3E}">
        <p14:creationId xmlns:p14="http://schemas.microsoft.com/office/powerpoint/2010/main" val="2339104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EAEB2A6-C71F-0538-4083-5C97297C2C85}"/>
              </a:ext>
            </a:extLst>
          </p:cNvPr>
          <p:cNvSpPr>
            <a:spLocks noGrp="1"/>
          </p:cNvSpPr>
          <p:nvPr>
            <p:ph type="title"/>
          </p:nvPr>
        </p:nvSpPr>
        <p:spPr>
          <a:xfrm>
            <a:off x="6858000" y="1219200"/>
            <a:ext cx="4953000" cy="3470393"/>
          </a:xfrm>
        </p:spPr>
        <p:txBody>
          <a:bodyPr anchor="b" anchorCtr="0">
            <a:normAutofit/>
          </a:bodyPr>
          <a:lstStyle/>
          <a:p>
            <a:r>
              <a:rPr lang="en-US" sz="2800" dirty="0"/>
              <a:t>          DMS Playbook </a:t>
            </a:r>
            <a:br>
              <a:rPr lang="en-US" sz="2400" dirty="0"/>
            </a:br>
            <a:br>
              <a:rPr lang="en-US" sz="2400" dirty="0"/>
            </a:br>
            <a:br>
              <a:rPr lang="en-US" sz="2400" dirty="0"/>
            </a:br>
            <a:r>
              <a:rPr lang="en-US" sz="2400" dirty="0"/>
              <a:t>      “Hour-by-Hour Process” </a:t>
            </a:r>
            <a:br>
              <a:rPr lang="en-US" sz="2600" dirty="0"/>
            </a:br>
            <a:br>
              <a:rPr lang="en-US" sz="2600" dirty="0"/>
            </a:br>
            <a:br>
              <a:rPr lang="en-US" sz="2600" dirty="0"/>
            </a:br>
            <a:br>
              <a:rPr lang="en-US" sz="2600" dirty="0"/>
            </a:br>
            <a:endParaRPr lang="en-US" sz="2600" dirty="0"/>
          </a:p>
        </p:txBody>
      </p:sp>
      <p:pic>
        <p:nvPicPr>
          <p:cNvPr id="6" name="Picture 5">
            <a:extLst>
              <a:ext uri="{FF2B5EF4-FFF2-40B4-BE49-F238E27FC236}">
                <a16:creationId xmlns:a16="http://schemas.microsoft.com/office/drawing/2014/main" id="{4B1C9F47-193E-E9C9-0A06-6E9942493609}"/>
              </a:ext>
            </a:extLst>
          </p:cNvPr>
          <p:cNvPicPr>
            <a:picLocks noChangeAspect="1"/>
          </p:cNvPicPr>
          <p:nvPr/>
        </p:nvPicPr>
        <p:blipFill>
          <a:blip r:embed="rId3"/>
          <a:srcRect l="21594" r="20822" b="1"/>
          <a:stretch>
            <a:fillRect/>
          </a:stretch>
        </p:blipFill>
        <p:spPr>
          <a:xfrm>
            <a:off x="20" y="10"/>
            <a:ext cx="6099028" cy="6857989"/>
          </a:xfrm>
          <a:prstGeom prst="rect">
            <a:avLst/>
          </a:prstGeom>
          <a:noFill/>
        </p:spPr>
      </p:pic>
      <p:sp>
        <p:nvSpPr>
          <p:cNvPr id="9" name="Text Placeholder 3">
            <a:extLst>
              <a:ext uri="{FF2B5EF4-FFF2-40B4-BE49-F238E27FC236}">
                <a16:creationId xmlns:a16="http://schemas.microsoft.com/office/drawing/2014/main" id="{67086A52-E48E-00F5-DEEC-5C1FE69E98BA}"/>
              </a:ext>
            </a:extLst>
          </p:cNvPr>
          <p:cNvSpPr>
            <a:spLocks noGrp="1"/>
          </p:cNvSpPr>
          <p:nvPr>
            <p:ph type="body" idx="1"/>
          </p:nvPr>
        </p:nvSpPr>
        <p:spPr>
          <a:xfrm>
            <a:off x="11049582" y="6089275"/>
            <a:ext cx="998162" cy="491822"/>
          </a:xfrm>
        </p:spPr>
        <p:txBody>
          <a:bodyPr/>
          <a:lstStyle/>
          <a:p>
            <a:r>
              <a:rPr lang="en-US" dirty="0"/>
              <a:t>                           </a:t>
            </a:r>
            <a:r>
              <a:rPr lang="en-US" sz="800" dirty="0"/>
              <a:t>CONTENT</a:t>
            </a:r>
          </a:p>
        </p:txBody>
      </p:sp>
    </p:spTree>
    <p:extLst>
      <p:ext uri="{BB962C8B-B14F-4D97-AF65-F5344CB8AC3E}">
        <p14:creationId xmlns:p14="http://schemas.microsoft.com/office/powerpoint/2010/main" val="1388082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3C4AD93-49F4-3F73-D8BF-3FB8377517B4}"/>
              </a:ext>
            </a:extLst>
          </p:cNvPr>
          <p:cNvSpPr>
            <a:spLocks noGrp="1"/>
          </p:cNvSpPr>
          <p:nvPr>
            <p:ph type="title"/>
          </p:nvPr>
        </p:nvSpPr>
        <p:spPr>
          <a:xfrm>
            <a:off x="5407466" y="685800"/>
            <a:ext cx="5786547" cy="468833"/>
          </a:xfrm>
        </p:spPr>
        <p:txBody>
          <a:bodyPr anchor="b">
            <a:normAutofit/>
          </a:bodyPr>
          <a:lstStyle/>
          <a:p>
            <a:r>
              <a:rPr lang="en-US" sz="1800" dirty="0"/>
              <a:t>Why do we need a Daily Management System</a:t>
            </a:r>
          </a:p>
        </p:txBody>
      </p:sp>
      <p:pic>
        <p:nvPicPr>
          <p:cNvPr id="7" name="Picture 6">
            <a:extLst>
              <a:ext uri="{FF2B5EF4-FFF2-40B4-BE49-F238E27FC236}">
                <a16:creationId xmlns:a16="http://schemas.microsoft.com/office/drawing/2014/main" id="{9DEF55F9-A1D2-CF63-D6C7-4EC6D9286193}"/>
              </a:ext>
            </a:extLst>
          </p:cNvPr>
          <p:cNvPicPr>
            <a:picLocks noChangeAspect="1"/>
          </p:cNvPicPr>
          <p:nvPr/>
        </p:nvPicPr>
        <p:blipFill>
          <a:blip r:embed="rId3"/>
          <a:srcRect t="13779" r="1" b="5664"/>
          <a:stretch>
            <a:fillRect/>
          </a:stretch>
        </p:blipFill>
        <p:spPr>
          <a:xfrm>
            <a:off x="20" y="10"/>
            <a:ext cx="4313714" cy="6857990"/>
          </a:xfrm>
          <a:prstGeom prst="rect">
            <a:avLst/>
          </a:prstGeom>
          <a:noFill/>
        </p:spPr>
      </p:pic>
      <p:pic>
        <p:nvPicPr>
          <p:cNvPr id="18" name="Picture 17">
            <a:extLst>
              <a:ext uri="{FF2B5EF4-FFF2-40B4-BE49-F238E27FC236}">
                <a16:creationId xmlns:a16="http://schemas.microsoft.com/office/drawing/2014/main" id="{2B0EBE6A-3825-DB44-631B-BD4842ABE112}"/>
              </a:ext>
            </a:extLst>
          </p:cNvPr>
          <p:cNvPicPr>
            <a:picLocks noChangeAspect="1"/>
          </p:cNvPicPr>
          <p:nvPr/>
        </p:nvPicPr>
        <p:blipFill>
          <a:blip r:embed="rId4"/>
          <a:srcRect t="7547" r="3" b="3659"/>
          <a:stretch>
            <a:fillRect/>
          </a:stretch>
        </p:blipFill>
        <p:spPr>
          <a:xfrm>
            <a:off x="5002800" y="2057400"/>
            <a:ext cx="6595877" cy="3323804"/>
          </a:xfrm>
          <a:prstGeom prst="rect">
            <a:avLst/>
          </a:prstGeom>
          <a:noFill/>
        </p:spPr>
      </p:pic>
      <p:sp>
        <p:nvSpPr>
          <p:cNvPr id="2" name="Slide Number Placeholder 1">
            <a:extLst>
              <a:ext uri="{FF2B5EF4-FFF2-40B4-BE49-F238E27FC236}">
                <a16:creationId xmlns:a16="http://schemas.microsoft.com/office/drawing/2014/main" id="{9AE2D661-DA07-CD9C-CD39-ACA6CCD91B12}"/>
              </a:ext>
            </a:extLst>
          </p:cNvPr>
          <p:cNvSpPr>
            <a:spLocks noGrp="1"/>
          </p:cNvSpPr>
          <p:nvPr>
            <p:ph type="sldNum" sz="quarter" idx="12"/>
          </p:nvPr>
        </p:nvSpPr>
        <p:spPr/>
        <p:txBody>
          <a:bodyPr/>
          <a:lstStyle/>
          <a:p>
            <a:fld id="{8058A7CE-F400-7B46-9E16-10D36E8C32FD}" type="slidenum">
              <a:rPr lang="en-US" smtClean="0"/>
              <a:pPr/>
              <a:t>12</a:t>
            </a:fld>
            <a:endParaRPr lang="en-US" dirty="0"/>
          </a:p>
        </p:txBody>
      </p:sp>
    </p:spTree>
    <p:extLst>
      <p:ext uri="{BB962C8B-B14F-4D97-AF65-F5344CB8AC3E}">
        <p14:creationId xmlns:p14="http://schemas.microsoft.com/office/powerpoint/2010/main" val="2800796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59B32F8-EA90-B183-AAD3-9C1D536D3268}"/>
              </a:ext>
            </a:extLst>
          </p:cNvPr>
          <p:cNvSpPr>
            <a:spLocks noGrp="1"/>
          </p:cNvSpPr>
          <p:nvPr>
            <p:ph idx="1"/>
          </p:nvPr>
        </p:nvSpPr>
        <p:spPr>
          <a:xfrm>
            <a:off x="5736239" y="746571"/>
            <a:ext cx="6354368" cy="4908234"/>
          </a:xfrm>
        </p:spPr>
        <p:txBody>
          <a:bodyPr anchor="b" anchorCtr="0"/>
          <a:lstStyle/>
          <a:p>
            <a:r>
              <a:rPr lang="en-US" sz="1200" dirty="0"/>
              <a:t>✓ Every machine or workstation or zone with a Production Plan will have an Hour-by- Hour Tracking Board and reporting losses daily, even on weekends and even when operators are not assigned to a machine or workstation or zone. </a:t>
            </a:r>
          </a:p>
          <a:p>
            <a:r>
              <a:rPr lang="en-US" sz="1200" dirty="0"/>
              <a:t>✓ Our Visual Management standard will allow for quick understanding of the health of a machine, workstation, process team, plant and site. It will be standardized across all zones. </a:t>
            </a:r>
          </a:p>
          <a:p>
            <a:r>
              <a:rPr lang="en-US" sz="1200" dirty="0"/>
              <a:t>✓ The process to capture loss time, prioritize them and action solutions for permanent resolution will also be standard. </a:t>
            </a:r>
          </a:p>
          <a:p>
            <a:r>
              <a:rPr lang="en-US" sz="1200" dirty="0"/>
              <a:t>✓ Leader Standard Work (LSW) will explain what everyone’s roles &amp; responsibilities are, from the operator to CEO. If someone is not present on a given day, deputies will already be identified so the Daily Management process never stops. </a:t>
            </a:r>
          </a:p>
          <a:p>
            <a:r>
              <a:rPr lang="en-US" sz="1200" dirty="0"/>
              <a:t>✓ Everyone will know how to solve a problem. We will identify 2 levels of actions: Just-Do-Its (JDIs) or Plan-Do-Check-Act (PDCAs) to help us solve problems quickly. </a:t>
            </a:r>
          </a:p>
          <a:p>
            <a:r>
              <a:rPr lang="en-US" sz="1200" dirty="0"/>
              <a:t>✓ Management and support functions will engage in Gemba walks to assess how Daily We will only feedback on the DMS process, </a:t>
            </a:r>
            <a:r>
              <a:rPr lang="en-US" sz="1200" b="1" dirty="0"/>
              <a:t>never on the people.</a:t>
            </a:r>
          </a:p>
        </p:txBody>
      </p:sp>
      <p:pic>
        <p:nvPicPr>
          <p:cNvPr id="5" name="Picture Placeholder 7" descr="School of gray fish">
            <a:extLst>
              <a:ext uri="{FF2B5EF4-FFF2-40B4-BE49-F238E27FC236}">
                <a16:creationId xmlns:a16="http://schemas.microsoft.com/office/drawing/2014/main" id="{E7D5CDD0-E353-C5E9-9C7A-A367052ED001}"/>
              </a:ext>
            </a:extLst>
          </p:cNvPr>
          <p:cNvPicPr>
            <a:picLocks noGrp="1" noChangeAspect="1"/>
          </p:cNvPicPr>
          <p:nvPr>
            <p:ph type="pic" sz="quarter" idx="10"/>
          </p:nvPr>
        </p:nvPicPr>
        <p:blipFill rotWithShape="1">
          <a:blip r:embed="rId3"/>
          <a:srcRect t="138" b="138"/>
          <a:stretch>
            <a:fillRect/>
          </a:stretch>
        </p:blipFill>
        <p:spPr>
          <a:xfrm>
            <a:off x="2209800" y="6139441"/>
            <a:ext cx="8101315" cy="615402"/>
          </a:xfrm>
          <a:effectLst>
            <a:glow rad="127000">
              <a:schemeClr val="accent1"/>
            </a:glow>
          </a:effectLst>
        </p:spPr>
      </p:pic>
      <p:pic>
        <p:nvPicPr>
          <p:cNvPr id="6" name="Picture 5">
            <a:extLst>
              <a:ext uri="{FF2B5EF4-FFF2-40B4-BE49-F238E27FC236}">
                <a16:creationId xmlns:a16="http://schemas.microsoft.com/office/drawing/2014/main" id="{5340A723-BC15-A8C2-CC46-A2924297B3B8}"/>
              </a:ext>
            </a:extLst>
          </p:cNvPr>
          <p:cNvPicPr>
            <a:picLocks noChangeAspect="1"/>
          </p:cNvPicPr>
          <p:nvPr/>
        </p:nvPicPr>
        <p:blipFill>
          <a:blip r:embed="rId4"/>
          <a:stretch>
            <a:fillRect/>
          </a:stretch>
        </p:blipFill>
        <p:spPr>
          <a:xfrm>
            <a:off x="492189" y="746571"/>
            <a:ext cx="5136794" cy="5043133"/>
          </a:xfrm>
          <a:prstGeom prst="rect">
            <a:avLst/>
          </a:prstGeom>
        </p:spPr>
      </p:pic>
      <p:sp>
        <p:nvSpPr>
          <p:cNvPr id="2" name="Slide Number Placeholder 1">
            <a:extLst>
              <a:ext uri="{FF2B5EF4-FFF2-40B4-BE49-F238E27FC236}">
                <a16:creationId xmlns:a16="http://schemas.microsoft.com/office/drawing/2014/main" id="{71D8F83C-F08C-758A-D9F5-64D5E1643742}"/>
              </a:ext>
            </a:extLst>
          </p:cNvPr>
          <p:cNvSpPr>
            <a:spLocks noGrp="1"/>
          </p:cNvSpPr>
          <p:nvPr>
            <p:ph type="sldNum" sz="quarter" idx="14"/>
          </p:nvPr>
        </p:nvSpPr>
        <p:spPr/>
        <p:txBody>
          <a:bodyPr/>
          <a:lstStyle/>
          <a:p>
            <a:fld id="{8058A7CE-F400-7B46-9E16-10D36E8C32FD}" type="slidenum">
              <a:rPr lang="en-US" smtClean="0"/>
              <a:pPr/>
              <a:t>13</a:t>
            </a:fld>
            <a:endParaRPr lang="en-US" dirty="0"/>
          </a:p>
        </p:txBody>
      </p:sp>
    </p:spTree>
    <p:extLst>
      <p:ext uri="{BB962C8B-B14F-4D97-AF65-F5344CB8AC3E}">
        <p14:creationId xmlns:p14="http://schemas.microsoft.com/office/powerpoint/2010/main" val="715994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4DAA5472-3C40-FAE4-50A8-1CA10A448FAE}"/>
              </a:ext>
            </a:extLst>
          </p:cNvPr>
          <p:cNvPicPr>
            <a:picLocks noGrp="1" noChangeAspect="1"/>
          </p:cNvPicPr>
          <p:nvPr>
            <p:ph type="pic" sz="quarter" idx="10"/>
          </p:nvPr>
        </p:nvPicPr>
        <p:blipFill>
          <a:blip r:embed="rId3"/>
          <a:srcRect t="39610" b="39610"/>
          <a:stretch/>
        </p:blipFill>
        <p:spPr>
          <a:xfrm flipV="1">
            <a:off x="4718375" y="6724008"/>
            <a:ext cx="105499" cy="45719"/>
          </a:xfrm>
          <a:prstGeom prst="rect">
            <a:avLst/>
          </a:prstGeom>
          <a:solidFill>
            <a:srgbClr val="00698A">
              <a:lumMod val="75000"/>
            </a:srgbClr>
          </a:solidFill>
        </p:spPr>
      </p:pic>
      <p:sp>
        <p:nvSpPr>
          <p:cNvPr id="5" name="Title 1">
            <a:extLst>
              <a:ext uri="{FF2B5EF4-FFF2-40B4-BE49-F238E27FC236}">
                <a16:creationId xmlns:a16="http://schemas.microsoft.com/office/drawing/2014/main" id="{223D5F9F-8138-CA1A-0EC9-7C802D97B312}"/>
              </a:ext>
            </a:extLst>
          </p:cNvPr>
          <p:cNvSpPr>
            <a:spLocks noGrp="1"/>
          </p:cNvSpPr>
          <p:nvPr>
            <p:ph type="title"/>
          </p:nvPr>
        </p:nvSpPr>
        <p:spPr>
          <a:xfrm>
            <a:off x="3276600" y="46287"/>
            <a:ext cx="6127750" cy="734992"/>
          </a:xfrm>
        </p:spPr>
        <p:txBody>
          <a:bodyPr>
            <a:normAutofit/>
          </a:bodyPr>
          <a:lstStyle/>
          <a:p>
            <a:r>
              <a:rPr lang="en-US" dirty="0"/>
              <a:t>Hour to Hour Board Examples</a:t>
            </a:r>
          </a:p>
        </p:txBody>
      </p:sp>
      <p:pic>
        <p:nvPicPr>
          <p:cNvPr id="7" name="Content Placeholder 6" descr="Flow and the metal fabricator: Making it visual">
            <a:extLst>
              <a:ext uri="{FF2B5EF4-FFF2-40B4-BE49-F238E27FC236}">
                <a16:creationId xmlns:a16="http://schemas.microsoft.com/office/drawing/2014/main" id="{C571A656-C1F7-F5A1-63BC-690B13DDBD1A}"/>
              </a:ext>
            </a:extLst>
          </p:cNvPr>
          <p:cNvPicPr>
            <a:picLocks noGrp="1" noChangeAspect="1"/>
          </p:cNvPicPr>
          <p:nvPr>
            <p:ph idx="1"/>
          </p:nvPr>
        </p:nvPicPr>
        <p:blipFill>
          <a:blip r:embed="rId4"/>
          <a:stretch>
            <a:fillRect/>
          </a:stretch>
        </p:blipFill>
        <p:spPr>
          <a:xfrm>
            <a:off x="4167457" y="1086157"/>
            <a:ext cx="3755218" cy="2817419"/>
          </a:xfrm>
          <a:prstGeom prst="rect">
            <a:avLst/>
          </a:prstGeom>
        </p:spPr>
      </p:pic>
      <p:pic>
        <p:nvPicPr>
          <p:cNvPr id="8" name="Picture 7">
            <a:extLst>
              <a:ext uri="{FF2B5EF4-FFF2-40B4-BE49-F238E27FC236}">
                <a16:creationId xmlns:a16="http://schemas.microsoft.com/office/drawing/2014/main" id="{202DDC5E-F037-B5D5-380E-AC2F835EFAF2}"/>
              </a:ext>
            </a:extLst>
          </p:cNvPr>
          <p:cNvPicPr>
            <a:picLocks noChangeAspect="1"/>
          </p:cNvPicPr>
          <p:nvPr/>
        </p:nvPicPr>
        <p:blipFill>
          <a:blip r:embed="rId5"/>
          <a:stretch>
            <a:fillRect/>
          </a:stretch>
        </p:blipFill>
        <p:spPr>
          <a:xfrm>
            <a:off x="656132" y="1269515"/>
            <a:ext cx="2879313" cy="2159485"/>
          </a:xfrm>
          <a:prstGeom prst="rect">
            <a:avLst/>
          </a:prstGeom>
        </p:spPr>
      </p:pic>
      <p:pic>
        <p:nvPicPr>
          <p:cNvPr id="9" name="Picture 8">
            <a:extLst>
              <a:ext uri="{FF2B5EF4-FFF2-40B4-BE49-F238E27FC236}">
                <a16:creationId xmlns:a16="http://schemas.microsoft.com/office/drawing/2014/main" id="{30054F84-6CBA-2D0B-1736-B93931C8CE39}"/>
              </a:ext>
            </a:extLst>
          </p:cNvPr>
          <p:cNvPicPr>
            <a:picLocks noChangeAspect="1"/>
          </p:cNvPicPr>
          <p:nvPr/>
        </p:nvPicPr>
        <p:blipFill>
          <a:blip r:embed="rId6"/>
          <a:stretch>
            <a:fillRect/>
          </a:stretch>
        </p:blipFill>
        <p:spPr>
          <a:xfrm>
            <a:off x="656133" y="4038757"/>
            <a:ext cx="2879313" cy="2159485"/>
          </a:xfrm>
          <a:prstGeom prst="rect">
            <a:avLst/>
          </a:prstGeom>
        </p:spPr>
      </p:pic>
      <p:pic>
        <p:nvPicPr>
          <p:cNvPr id="15" name="Picture 14">
            <a:extLst>
              <a:ext uri="{FF2B5EF4-FFF2-40B4-BE49-F238E27FC236}">
                <a16:creationId xmlns:a16="http://schemas.microsoft.com/office/drawing/2014/main" id="{FCD56995-E314-618C-0990-02F15853BABF}"/>
              </a:ext>
            </a:extLst>
          </p:cNvPr>
          <p:cNvPicPr>
            <a:picLocks noChangeAspect="1"/>
          </p:cNvPicPr>
          <p:nvPr/>
        </p:nvPicPr>
        <p:blipFill>
          <a:blip r:embed="rId7"/>
          <a:stretch>
            <a:fillRect/>
          </a:stretch>
        </p:blipFill>
        <p:spPr>
          <a:xfrm>
            <a:off x="8520182" y="950975"/>
            <a:ext cx="3107211" cy="5247267"/>
          </a:xfrm>
          <a:prstGeom prst="rect">
            <a:avLst/>
          </a:prstGeom>
        </p:spPr>
      </p:pic>
      <p:sp>
        <p:nvSpPr>
          <p:cNvPr id="2" name="Slide Number Placeholder 1">
            <a:extLst>
              <a:ext uri="{FF2B5EF4-FFF2-40B4-BE49-F238E27FC236}">
                <a16:creationId xmlns:a16="http://schemas.microsoft.com/office/drawing/2014/main" id="{56645448-5058-1517-96E1-CA9935275FB8}"/>
              </a:ext>
            </a:extLst>
          </p:cNvPr>
          <p:cNvSpPr>
            <a:spLocks noGrp="1"/>
          </p:cNvSpPr>
          <p:nvPr>
            <p:ph type="sldNum" sz="quarter" idx="14"/>
          </p:nvPr>
        </p:nvSpPr>
        <p:spPr/>
        <p:txBody>
          <a:bodyPr/>
          <a:lstStyle/>
          <a:p>
            <a:fld id="{8058A7CE-F400-7B46-9E16-10D36E8C32FD}" type="slidenum">
              <a:rPr lang="en-US" smtClean="0"/>
              <a:pPr/>
              <a:t>14</a:t>
            </a:fld>
            <a:endParaRPr lang="en-US" dirty="0"/>
          </a:p>
        </p:txBody>
      </p:sp>
      <p:pic>
        <p:nvPicPr>
          <p:cNvPr id="4" name="Picture 3">
            <a:extLst>
              <a:ext uri="{FF2B5EF4-FFF2-40B4-BE49-F238E27FC236}">
                <a16:creationId xmlns:a16="http://schemas.microsoft.com/office/drawing/2014/main" id="{C144C320-4840-F7F7-7797-356AC3CC33C1}"/>
              </a:ext>
            </a:extLst>
          </p:cNvPr>
          <p:cNvPicPr>
            <a:picLocks noChangeAspect="1"/>
          </p:cNvPicPr>
          <p:nvPr/>
        </p:nvPicPr>
        <p:blipFill>
          <a:blip r:embed="rId8"/>
          <a:stretch>
            <a:fillRect/>
          </a:stretch>
        </p:blipFill>
        <p:spPr>
          <a:xfrm>
            <a:off x="4167457" y="4283600"/>
            <a:ext cx="3755218" cy="2018551"/>
          </a:xfrm>
          <a:prstGeom prst="rect">
            <a:avLst/>
          </a:prstGeom>
        </p:spPr>
      </p:pic>
    </p:spTree>
    <p:extLst>
      <p:ext uri="{BB962C8B-B14F-4D97-AF65-F5344CB8AC3E}">
        <p14:creationId xmlns:p14="http://schemas.microsoft.com/office/powerpoint/2010/main" val="893465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CBDF4-EF28-6A01-BE78-DB9E5DC6C39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AFAC81D-1A02-9375-80CF-F6982FC70E91}"/>
              </a:ext>
            </a:extLst>
          </p:cNvPr>
          <p:cNvSpPr>
            <a:spLocks noGrp="1"/>
          </p:cNvSpPr>
          <p:nvPr>
            <p:ph type="title"/>
          </p:nvPr>
        </p:nvSpPr>
        <p:spPr>
          <a:xfrm>
            <a:off x="6858000" y="1219200"/>
            <a:ext cx="4953000" cy="4419600"/>
          </a:xfrm>
        </p:spPr>
        <p:txBody>
          <a:bodyPr anchor="b" anchorCtr="0">
            <a:normAutofit/>
          </a:bodyPr>
          <a:lstStyle/>
          <a:p>
            <a:pPr algn="ctr"/>
            <a:r>
              <a:rPr lang="en-US" sz="2800" dirty="0"/>
              <a:t> DMS Playbook </a:t>
            </a:r>
            <a:br>
              <a:rPr lang="en-US" sz="2400" dirty="0"/>
            </a:br>
            <a:br>
              <a:rPr lang="en-US" sz="2400" dirty="0"/>
            </a:br>
            <a:br>
              <a:rPr lang="en-US" sz="2400" dirty="0"/>
            </a:br>
            <a:r>
              <a:rPr lang="en-US" sz="2400" b="0" dirty="0"/>
              <a:t>Tier 1 </a:t>
            </a:r>
            <a:br>
              <a:rPr lang="en-US" sz="2400" dirty="0"/>
            </a:br>
            <a:r>
              <a:rPr lang="en-US" sz="2400" b="0" dirty="0">
                <a:latin typeface="Lato" panose="020F0502020204030203" pitchFamily="34" charset="0"/>
              </a:rPr>
              <a:t>SQCDP Board</a:t>
            </a:r>
            <a:br>
              <a:rPr lang="en-US" sz="2400" b="0" dirty="0">
                <a:latin typeface="Lato" panose="020F0502020204030203" pitchFamily="34" charset="0"/>
              </a:rPr>
            </a:br>
            <a:r>
              <a:rPr lang="en-US" sz="2400" b="0" dirty="0">
                <a:latin typeface="Lato" panose="020F0502020204030203" pitchFamily="34" charset="0"/>
              </a:rPr>
              <a:t>Process &amp; Standards</a:t>
            </a:r>
            <a:br>
              <a:rPr lang="en-US" sz="2600" dirty="0"/>
            </a:br>
            <a:br>
              <a:rPr lang="en-US" sz="2600" dirty="0"/>
            </a:br>
            <a:br>
              <a:rPr lang="en-US" sz="2600" dirty="0"/>
            </a:br>
            <a:br>
              <a:rPr lang="en-US" sz="2600" dirty="0"/>
            </a:br>
            <a:endParaRPr lang="en-US" sz="2600" dirty="0"/>
          </a:p>
        </p:txBody>
      </p:sp>
      <p:pic>
        <p:nvPicPr>
          <p:cNvPr id="6" name="Picture 5">
            <a:extLst>
              <a:ext uri="{FF2B5EF4-FFF2-40B4-BE49-F238E27FC236}">
                <a16:creationId xmlns:a16="http://schemas.microsoft.com/office/drawing/2014/main" id="{D94E7D3F-700D-C1A7-7269-273785214F29}"/>
              </a:ext>
            </a:extLst>
          </p:cNvPr>
          <p:cNvPicPr>
            <a:picLocks noChangeAspect="1"/>
          </p:cNvPicPr>
          <p:nvPr/>
        </p:nvPicPr>
        <p:blipFill>
          <a:blip r:embed="rId3"/>
          <a:srcRect l="21594" r="20822" b="1"/>
          <a:stretch>
            <a:fillRect/>
          </a:stretch>
        </p:blipFill>
        <p:spPr>
          <a:xfrm>
            <a:off x="20" y="10"/>
            <a:ext cx="6099028" cy="6857989"/>
          </a:xfrm>
          <a:prstGeom prst="rect">
            <a:avLst/>
          </a:prstGeom>
          <a:noFill/>
        </p:spPr>
      </p:pic>
      <p:sp>
        <p:nvSpPr>
          <p:cNvPr id="9" name="Text Placeholder 3">
            <a:extLst>
              <a:ext uri="{FF2B5EF4-FFF2-40B4-BE49-F238E27FC236}">
                <a16:creationId xmlns:a16="http://schemas.microsoft.com/office/drawing/2014/main" id="{B5BCE27C-EF24-06F9-8D33-A521A8A3C6BE}"/>
              </a:ext>
            </a:extLst>
          </p:cNvPr>
          <p:cNvSpPr>
            <a:spLocks noGrp="1"/>
          </p:cNvSpPr>
          <p:nvPr>
            <p:ph type="body" idx="1"/>
          </p:nvPr>
        </p:nvSpPr>
        <p:spPr>
          <a:xfrm>
            <a:off x="11049582" y="6089275"/>
            <a:ext cx="998162" cy="491822"/>
          </a:xfrm>
        </p:spPr>
        <p:txBody>
          <a:bodyPr/>
          <a:lstStyle/>
          <a:p>
            <a:r>
              <a:rPr lang="en-US" dirty="0"/>
              <a:t>                           </a:t>
            </a:r>
            <a:r>
              <a:rPr lang="en-US" sz="800" dirty="0"/>
              <a:t>CONTENT</a:t>
            </a:r>
          </a:p>
        </p:txBody>
      </p:sp>
    </p:spTree>
    <p:extLst>
      <p:ext uri="{BB962C8B-B14F-4D97-AF65-F5344CB8AC3E}">
        <p14:creationId xmlns:p14="http://schemas.microsoft.com/office/powerpoint/2010/main" val="2532841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95BCA14-7D85-6948-8A91-E1AF5557F622}"/>
              </a:ext>
            </a:extLst>
          </p:cNvPr>
          <p:cNvPicPr>
            <a:picLocks noChangeAspect="1"/>
          </p:cNvPicPr>
          <p:nvPr/>
        </p:nvPicPr>
        <p:blipFill>
          <a:blip r:embed="rId3"/>
          <a:stretch>
            <a:fillRect/>
          </a:stretch>
        </p:blipFill>
        <p:spPr>
          <a:xfrm>
            <a:off x="1465147" y="2139303"/>
            <a:ext cx="4130470" cy="2209800"/>
          </a:xfrm>
          <a:prstGeom prst="rect">
            <a:avLst/>
          </a:prstGeom>
          <a:noFill/>
        </p:spPr>
      </p:pic>
      <p:pic>
        <p:nvPicPr>
          <p:cNvPr id="3" name="Picture Placeholder 2">
            <a:extLst>
              <a:ext uri="{FF2B5EF4-FFF2-40B4-BE49-F238E27FC236}">
                <a16:creationId xmlns:a16="http://schemas.microsoft.com/office/drawing/2014/main" id="{55A7E945-8D43-B289-849E-61110052197E}"/>
              </a:ext>
            </a:extLst>
          </p:cNvPr>
          <p:cNvPicPr>
            <a:picLocks noGrp="1" noChangeAspect="1"/>
          </p:cNvPicPr>
          <p:nvPr>
            <p:ph type="pic" sz="quarter" idx="12"/>
          </p:nvPr>
        </p:nvPicPr>
        <p:blipFill>
          <a:blip r:embed="rId4"/>
          <a:srcRect t="39581" b="39581"/>
          <a:stretch/>
        </p:blipFill>
        <p:spPr>
          <a:xfrm>
            <a:off x="0" y="12700"/>
            <a:ext cx="12192000" cy="658813"/>
          </a:xfrm>
          <a:prstGeom prst="rect">
            <a:avLst/>
          </a:prstGeom>
          <a:solidFill>
            <a:srgbClr val="345496">
              <a:lumMod val="20000"/>
              <a:lumOff val="80000"/>
            </a:srgbClr>
          </a:solidFill>
        </p:spPr>
      </p:pic>
      <p:sp>
        <p:nvSpPr>
          <p:cNvPr id="16" name="Content Placeholder 15">
            <a:extLst>
              <a:ext uri="{FF2B5EF4-FFF2-40B4-BE49-F238E27FC236}">
                <a16:creationId xmlns:a16="http://schemas.microsoft.com/office/drawing/2014/main" id="{3F04A6B6-187D-75F4-0233-514F29695A65}"/>
              </a:ext>
            </a:extLst>
          </p:cNvPr>
          <p:cNvSpPr>
            <a:spLocks noGrp="1"/>
          </p:cNvSpPr>
          <p:nvPr>
            <p:ph sz="quarter" idx="15"/>
          </p:nvPr>
        </p:nvSpPr>
        <p:spPr>
          <a:xfrm>
            <a:off x="455222" y="1066489"/>
            <a:ext cx="11204973" cy="820539"/>
          </a:xfrm>
        </p:spPr>
        <p:txBody>
          <a:bodyPr/>
          <a:lstStyle/>
          <a:p>
            <a:r>
              <a:rPr lang="en-US" sz="1300" dirty="0">
                <a:latin typeface="+mj-lt"/>
              </a:rPr>
              <a:t>A </a:t>
            </a:r>
            <a:r>
              <a:rPr lang="en-US" sz="1300" b="1" dirty="0">
                <a:latin typeface="+mj-lt"/>
              </a:rPr>
              <a:t>SQCDP visual management board </a:t>
            </a:r>
            <a:r>
              <a:rPr lang="en-US" sz="1300" dirty="0">
                <a:latin typeface="+mj-lt"/>
              </a:rPr>
              <a:t>is used in daily shop floor management to easily visualize how teams perform on key indicators. The acronym stands for Safety, Quality, Cost, Delivery and People which all represent common and recommended indicators used within manufacturing companies. The purpose is to </a:t>
            </a:r>
            <a:r>
              <a:rPr lang="en-US" sz="1300" u="sng" dirty="0">
                <a:latin typeface="+mj-lt"/>
              </a:rPr>
              <a:t>highlight problems and drive improvements</a:t>
            </a:r>
            <a:r>
              <a:rPr lang="en-US" sz="1300" dirty="0">
                <a:latin typeface="+mj-lt"/>
              </a:rPr>
              <a:t>, and the board should therefore be adapted to your current focus needs so that you are able to direct improvements to critical areas. </a:t>
            </a:r>
            <a:br>
              <a:rPr lang="en-US" dirty="0"/>
            </a:br>
            <a:endParaRPr lang="en-US" dirty="0"/>
          </a:p>
          <a:p>
            <a:r>
              <a:rPr lang="en-US" sz="1400" dirty="0"/>
              <a:t>                                                                                                                                                      The SQCDP board can include:</a:t>
            </a:r>
          </a:p>
        </p:txBody>
      </p:sp>
      <p:sp>
        <p:nvSpPr>
          <p:cNvPr id="18" name="TextBox 17">
            <a:extLst>
              <a:ext uri="{FF2B5EF4-FFF2-40B4-BE49-F238E27FC236}">
                <a16:creationId xmlns:a16="http://schemas.microsoft.com/office/drawing/2014/main" id="{BB1DB6BE-A0F2-C71B-E354-EF95676C2F91}"/>
              </a:ext>
            </a:extLst>
          </p:cNvPr>
          <p:cNvSpPr txBox="1"/>
          <p:nvPr/>
        </p:nvSpPr>
        <p:spPr>
          <a:xfrm>
            <a:off x="483736" y="4367784"/>
            <a:ext cx="5791200" cy="1938992"/>
          </a:xfrm>
          <a:prstGeom prst="rect">
            <a:avLst/>
          </a:prstGeom>
          <a:noFill/>
        </p:spPr>
        <p:txBody>
          <a:bodyPr wrap="square">
            <a:spAutoFit/>
          </a:bodyPr>
          <a:lstStyle/>
          <a:p>
            <a:pPr algn="ctr">
              <a:lnSpc>
                <a:spcPct val="200000"/>
              </a:lnSpc>
            </a:pPr>
            <a:r>
              <a:rPr lang="en-US" sz="1200" b="1" dirty="0">
                <a:solidFill>
                  <a:schemeClr val="bg1"/>
                </a:solidFill>
                <a:latin typeface="+mj-lt"/>
              </a:rPr>
              <a:t>Benefits of an SQCDP board:</a:t>
            </a:r>
          </a:p>
          <a:p>
            <a:pPr marL="171450" indent="-171450" algn="ctr">
              <a:lnSpc>
                <a:spcPct val="200000"/>
              </a:lnSpc>
              <a:buFont typeface="Wingdings" panose="05000000000000000000" pitchFamily="2" charset="2"/>
              <a:buChar char="ü"/>
            </a:pPr>
            <a:r>
              <a:rPr lang="en-US" sz="1200" b="0" dirty="0">
                <a:solidFill>
                  <a:schemeClr val="bg1"/>
                </a:solidFill>
                <a:latin typeface="+mj-lt"/>
              </a:rPr>
              <a:t>Better control of daily work results</a:t>
            </a:r>
          </a:p>
          <a:p>
            <a:pPr marL="171450" indent="-171450" algn="ctr">
              <a:buFont typeface="Wingdings" panose="05000000000000000000" pitchFamily="2" charset="2"/>
              <a:buChar char="ü"/>
            </a:pPr>
            <a:r>
              <a:rPr lang="en-US" sz="1200" b="0" dirty="0">
                <a:solidFill>
                  <a:schemeClr val="bg1"/>
                </a:solidFill>
                <a:latin typeface="+mj-lt"/>
              </a:rPr>
              <a:t>Increased engagement and safety awareness</a:t>
            </a:r>
          </a:p>
          <a:p>
            <a:pPr marL="171450" indent="-171450" algn="ctr">
              <a:buFont typeface="Wingdings" panose="05000000000000000000" pitchFamily="2" charset="2"/>
              <a:buChar char="ü"/>
            </a:pPr>
            <a:r>
              <a:rPr lang="en-US" sz="1200" b="0" dirty="0">
                <a:solidFill>
                  <a:schemeClr val="bg1"/>
                </a:solidFill>
                <a:latin typeface="+mj-lt"/>
              </a:rPr>
              <a:t>Better control of improvement activities</a:t>
            </a:r>
          </a:p>
          <a:p>
            <a:pPr marL="171450" indent="-171450" algn="ctr">
              <a:buFont typeface="Wingdings" panose="05000000000000000000" pitchFamily="2" charset="2"/>
              <a:buChar char="ü"/>
            </a:pPr>
            <a:r>
              <a:rPr lang="en-US" sz="1200" b="0" dirty="0">
                <a:solidFill>
                  <a:schemeClr val="bg1"/>
                </a:solidFill>
                <a:latin typeface="+mj-lt"/>
              </a:rPr>
              <a:t>Improved quality in communication</a:t>
            </a:r>
          </a:p>
          <a:p>
            <a:pPr marL="171450" indent="-171450" algn="ctr">
              <a:buFont typeface="Wingdings" panose="05000000000000000000" pitchFamily="2" charset="2"/>
              <a:buChar char="ü"/>
            </a:pPr>
            <a:r>
              <a:rPr lang="en-US" sz="1200" dirty="0">
                <a:solidFill>
                  <a:schemeClr val="bg1"/>
                </a:solidFill>
              </a:rPr>
              <a:t>Daily visibility of errors and unmet standards makes it easy to see where accountability belongs. When the board is placed in a public space, it encourages teams to stay focused, work smart and achieve targets</a:t>
            </a:r>
            <a:endParaRPr lang="en-US" sz="1200" dirty="0">
              <a:solidFill>
                <a:schemeClr val="bg1"/>
              </a:solidFill>
              <a:latin typeface="+mj-lt"/>
            </a:endParaRPr>
          </a:p>
        </p:txBody>
      </p:sp>
      <p:sp>
        <p:nvSpPr>
          <p:cNvPr id="25" name="Content Placeholder 22">
            <a:extLst>
              <a:ext uri="{FF2B5EF4-FFF2-40B4-BE49-F238E27FC236}">
                <a16:creationId xmlns:a16="http://schemas.microsoft.com/office/drawing/2014/main" id="{E0866603-C2D7-E8FF-59BE-50777C765004}"/>
              </a:ext>
            </a:extLst>
          </p:cNvPr>
          <p:cNvSpPr>
            <a:spLocks noGrp="1"/>
          </p:cNvSpPr>
          <p:nvPr>
            <p:ph idx="1"/>
          </p:nvPr>
        </p:nvSpPr>
        <p:spPr>
          <a:xfrm>
            <a:off x="7010400" y="2554225"/>
            <a:ext cx="4494123" cy="3627119"/>
          </a:xfrm>
        </p:spPr>
        <p:txBody>
          <a:bodyPr numCol="2"/>
          <a:lstStyle/>
          <a:p>
            <a:pPr>
              <a:lnSpc>
                <a:spcPct val="100000"/>
              </a:lnSpc>
            </a:pPr>
            <a:r>
              <a:rPr lang="en-US" sz="1200" b="1" dirty="0">
                <a:latin typeface="+mj-lt"/>
              </a:rPr>
              <a:t>Safety</a:t>
            </a:r>
            <a:br>
              <a:rPr lang="en-US" sz="1200" dirty="0"/>
            </a:br>
            <a:r>
              <a:rPr lang="en-US" sz="1200" dirty="0"/>
              <a:t>Accidents</a:t>
            </a:r>
            <a:br>
              <a:rPr lang="en-US" sz="1200" dirty="0"/>
            </a:br>
            <a:r>
              <a:rPr lang="en-US" sz="1200" dirty="0"/>
              <a:t>Close calls</a:t>
            </a:r>
            <a:br>
              <a:rPr lang="en-US" sz="1200" dirty="0"/>
            </a:br>
            <a:r>
              <a:rPr lang="en-US" sz="1200" dirty="0"/>
              <a:t>Safety violations</a:t>
            </a:r>
            <a:br>
              <a:rPr lang="en-US" sz="1200" dirty="0"/>
            </a:br>
            <a:r>
              <a:rPr lang="en-US" sz="1200" dirty="0"/>
              <a:t>Unsafe work</a:t>
            </a:r>
            <a:br>
              <a:rPr lang="en-US" sz="1200" dirty="0"/>
            </a:br>
            <a:r>
              <a:rPr lang="en-US" sz="1200" dirty="0"/>
              <a:t>Identified risks</a:t>
            </a:r>
            <a:br>
              <a:rPr lang="en-US" sz="1200" dirty="0"/>
            </a:br>
            <a:r>
              <a:rPr lang="en-US" sz="1200" dirty="0"/>
              <a:t>Days without injuries</a:t>
            </a:r>
            <a:endParaRPr lang="en-US" sz="1200" b="1" dirty="0"/>
          </a:p>
          <a:p>
            <a:pPr>
              <a:lnSpc>
                <a:spcPct val="100000"/>
              </a:lnSpc>
            </a:pPr>
            <a:r>
              <a:rPr lang="en-US" sz="1200" b="1" dirty="0">
                <a:latin typeface="+mj-lt"/>
              </a:rPr>
              <a:t>Quality</a:t>
            </a:r>
            <a:br>
              <a:rPr lang="en-US" sz="1200" dirty="0"/>
            </a:br>
            <a:r>
              <a:rPr lang="en-US" sz="1200" dirty="0"/>
              <a:t>Number of nonconformities</a:t>
            </a:r>
            <a:br>
              <a:rPr lang="en-US" sz="1200" dirty="0"/>
            </a:br>
            <a:r>
              <a:rPr lang="en-US" sz="1200" dirty="0"/>
              <a:t>Customer claims</a:t>
            </a:r>
            <a:br>
              <a:rPr lang="en-US" sz="1200" dirty="0"/>
            </a:br>
            <a:r>
              <a:rPr lang="en-US" sz="1200" dirty="0"/>
              <a:t>First-Time Right / OEE</a:t>
            </a:r>
          </a:p>
          <a:p>
            <a:pPr>
              <a:lnSpc>
                <a:spcPct val="100000"/>
              </a:lnSpc>
            </a:pPr>
            <a:r>
              <a:rPr lang="en-US" sz="1200" b="1" dirty="0">
                <a:latin typeface="+mj-lt"/>
              </a:rPr>
              <a:t>Cost/Production</a:t>
            </a:r>
            <a:br>
              <a:rPr lang="en-US" sz="1200" dirty="0"/>
            </a:br>
            <a:r>
              <a:rPr lang="en-US" sz="1200" dirty="0"/>
              <a:t>Waste and scrap Downtime</a:t>
            </a:r>
            <a:br>
              <a:rPr lang="en-US" sz="1200" dirty="0"/>
            </a:br>
            <a:r>
              <a:rPr lang="en-US" sz="1200" dirty="0"/>
              <a:t>Overtime costs</a:t>
            </a:r>
            <a:br>
              <a:rPr lang="en-US" sz="1200" dirty="0"/>
            </a:br>
            <a:r>
              <a:rPr lang="en-US" sz="1200" dirty="0"/>
              <a:t>Inventory cost</a:t>
            </a:r>
          </a:p>
          <a:p>
            <a:pPr>
              <a:lnSpc>
                <a:spcPct val="100000"/>
              </a:lnSpc>
            </a:pPr>
            <a:r>
              <a:rPr lang="en-US" sz="1200" b="1" dirty="0">
                <a:latin typeface="+mj-lt"/>
              </a:rPr>
              <a:t>Delivery</a:t>
            </a:r>
            <a:br>
              <a:rPr lang="en-US" sz="1200" dirty="0"/>
            </a:br>
            <a:r>
              <a:rPr lang="en-US" sz="1200" dirty="0"/>
              <a:t>Volume, plan -vs- actual</a:t>
            </a:r>
            <a:br>
              <a:rPr lang="en-US" sz="1200" dirty="0"/>
            </a:br>
            <a:r>
              <a:rPr lang="en-US" sz="1200" dirty="0"/>
              <a:t>On-time delivery</a:t>
            </a:r>
            <a:br>
              <a:rPr lang="en-US" sz="1200" dirty="0"/>
            </a:br>
            <a:r>
              <a:rPr lang="en-US" sz="1200" dirty="0"/>
              <a:t>Lead time</a:t>
            </a:r>
          </a:p>
          <a:p>
            <a:pPr>
              <a:lnSpc>
                <a:spcPct val="100000"/>
              </a:lnSpc>
            </a:pPr>
            <a:r>
              <a:rPr lang="en-US" sz="1200" b="1" dirty="0">
                <a:latin typeface="+mj-lt"/>
              </a:rPr>
              <a:t>People</a:t>
            </a:r>
            <a:br>
              <a:rPr lang="en-US" sz="1200" dirty="0"/>
            </a:br>
            <a:r>
              <a:rPr lang="en-US" sz="1200" dirty="0"/>
              <a:t>Motivation</a:t>
            </a:r>
            <a:br>
              <a:rPr lang="en-US" sz="1200" dirty="0"/>
            </a:br>
            <a:r>
              <a:rPr lang="en-US" sz="1200" dirty="0"/>
              <a:t>Personnel changes</a:t>
            </a:r>
            <a:br>
              <a:rPr lang="en-US" sz="1200" dirty="0"/>
            </a:br>
            <a:r>
              <a:rPr lang="en-US" sz="1200" dirty="0"/>
              <a:t>Skill development</a:t>
            </a:r>
          </a:p>
        </p:txBody>
      </p:sp>
      <p:sp>
        <p:nvSpPr>
          <p:cNvPr id="4" name="Slide Number Placeholder 3">
            <a:extLst>
              <a:ext uri="{FF2B5EF4-FFF2-40B4-BE49-F238E27FC236}">
                <a16:creationId xmlns:a16="http://schemas.microsoft.com/office/drawing/2014/main" id="{B7A5653B-F39D-135C-CEA4-F58F1BABE7B6}"/>
              </a:ext>
            </a:extLst>
          </p:cNvPr>
          <p:cNvSpPr>
            <a:spLocks noGrp="1"/>
          </p:cNvSpPr>
          <p:nvPr>
            <p:ph type="sldNum" sz="quarter" idx="14"/>
          </p:nvPr>
        </p:nvSpPr>
        <p:spPr/>
        <p:txBody>
          <a:bodyPr/>
          <a:lstStyle/>
          <a:p>
            <a:fld id="{8058A7CE-F400-7B46-9E16-10D36E8C32FD}" type="slidenum">
              <a:rPr lang="en-US" smtClean="0"/>
              <a:pPr/>
              <a:t>16</a:t>
            </a:fld>
            <a:endParaRPr lang="en-US" dirty="0"/>
          </a:p>
        </p:txBody>
      </p:sp>
    </p:spTree>
    <p:extLst>
      <p:ext uri="{BB962C8B-B14F-4D97-AF65-F5344CB8AC3E}">
        <p14:creationId xmlns:p14="http://schemas.microsoft.com/office/powerpoint/2010/main" val="809475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70540C7B-E239-35EF-AC6D-99F5B5F6180C}"/>
              </a:ext>
            </a:extLst>
          </p:cNvPr>
          <p:cNvSpPr>
            <a:spLocks noGrp="1"/>
          </p:cNvSpPr>
          <p:nvPr>
            <p:ph type="title"/>
          </p:nvPr>
        </p:nvSpPr>
        <p:spPr>
          <a:xfrm>
            <a:off x="609600" y="1143000"/>
            <a:ext cx="4587240" cy="1429512"/>
          </a:xfrm>
        </p:spPr>
        <p:txBody>
          <a:bodyPr vert="horz" lIns="91440" tIns="45720" rIns="91440" bIns="45720" rtlCol="0" anchor="b">
            <a:normAutofit/>
          </a:bodyPr>
          <a:lstStyle/>
          <a:p>
            <a:pPr algn="ctr"/>
            <a:r>
              <a:rPr lang="en-US" sz="2400" b="1" kern="1200" dirty="0">
                <a:latin typeface="+mj-lt"/>
                <a:ea typeface="+mj-ea"/>
                <a:cs typeface="+mj-cs"/>
              </a:rPr>
              <a:t>Objectives of the Tier 1  </a:t>
            </a:r>
            <a:br>
              <a:rPr lang="en-US" sz="2400" b="1" kern="1200" dirty="0">
                <a:latin typeface="+mj-lt"/>
                <a:ea typeface="+mj-ea"/>
                <a:cs typeface="+mj-cs"/>
              </a:rPr>
            </a:br>
            <a:r>
              <a:rPr lang="en-US" sz="2400" b="1" kern="1200" dirty="0">
                <a:latin typeface="+mj-lt"/>
                <a:ea typeface="+mj-ea"/>
                <a:cs typeface="+mj-cs"/>
              </a:rPr>
              <a:t>SQCDP Daily Huddles</a:t>
            </a:r>
            <a:br>
              <a:rPr lang="en-US" b="1" kern="1200" dirty="0">
                <a:latin typeface="+mj-lt"/>
                <a:ea typeface="+mj-ea"/>
                <a:cs typeface="+mj-cs"/>
              </a:rPr>
            </a:br>
            <a:endParaRPr lang="en-US" b="1" kern="1200" dirty="0">
              <a:latin typeface="+mj-lt"/>
              <a:ea typeface="+mj-ea"/>
              <a:cs typeface="+mj-cs"/>
            </a:endParaRPr>
          </a:p>
        </p:txBody>
      </p:sp>
      <p:sp>
        <p:nvSpPr>
          <p:cNvPr id="6" name="TextBox 5">
            <a:extLst>
              <a:ext uri="{FF2B5EF4-FFF2-40B4-BE49-F238E27FC236}">
                <a16:creationId xmlns:a16="http://schemas.microsoft.com/office/drawing/2014/main" id="{5852CD18-F0C4-D9BC-A526-05BA32F01191}"/>
              </a:ext>
            </a:extLst>
          </p:cNvPr>
          <p:cNvSpPr txBox="1"/>
          <p:nvPr/>
        </p:nvSpPr>
        <p:spPr>
          <a:xfrm>
            <a:off x="6367272" y="685800"/>
            <a:ext cx="5215128" cy="2191512"/>
          </a:xfrm>
          <a:prstGeom prst="rect">
            <a:avLst/>
          </a:prstGeom>
        </p:spPr>
        <p:txBody>
          <a:bodyPr vert="horz" lIns="91440" tIns="45720" rIns="91440" bIns="45720" rtlCol="0">
            <a:noAutofit/>
          </a:bodyPr>
          <a:lstStyle/>
          <a:p>
            <a:pPr marL="171450" indent="-171450">
              <a:lnSpc>
                <a:spcPct val="90000"/>
              </a:lnSpc>
              <a:spcAft>
                <a:spcPts val="600"/>
              </a:spcAft>
              <a:buFont typeface="Wingdings" panose="05000000000000000000" pitchFamily="2" charset="2"/>
              <a:buChar char="ü"/>
            </a:pPr>
            <a:r>
              <a:rPr lang="en-US" sz="1500" b="0" i="0" u="none" strike="noStrike" baseline="0" dirty="0">
                <a:solidFill>
                  <a:schemeClr val="bg1"/>
                </a:solidFill>
              </a:rPr>
              <a:t>Monitor daily performance across Safety, Quality, Delivery, Productivity and Cost</a:t>
            </a:r>
          </a:p>
          <a:p>
            <a:pPr marL="171450" indent="-171450">
              <a:lnSpc>
                <a:spcPct val="90000"/>
              </a:lnSpc>
              <a:spcAft>
                <a:spcPts val="600"/>
              </a:spcAft>
              <a:buFont typeface="Wingdings" panose="05000000000000000000" pitchFamily="2" charset="2"/>
              <a:buChar char="ü"/>
            </a:pPr>
            <a:r>
              <a:rPr lang="en-US" sz="1500" b="0" i="0" u="none" strike="noStrike" baseline="0" dirty="0">
                <a:solidFill>
                  <a:schemeClr val="bg1"/>
                </a:solidFill>
              </a:rPr>
              <a:t>Promote real-time problem solving and cross-functional alignment</a:t>
            </a:r>
          </a:p>
          <a:p>
            <a:pPr marL="171450" indent="-171450">
              <a:lnSpc>
                <a:spcPct val="90000"/>
              </a:lnSpc>
              <a:spcAft>
                <a:spcPts val="600"/>
              </a:spcAft>
              <a:buFont typeface="Wingdings" panose="05000000000000000000" pitchFamily="2" charset="2"/>
              <a:buChar char="ü"/>
            </a:pPr>
            <a:r>
              <a:rPr lang="en-US" sz="1500" b="0" i="0" u="none" strike="noStrike" baseline="0" dirty="0">
                <a:solidFill>
                  <a:schemeClr val="bg1"/>
                </a:solidFill>
              </a:rPr>
              <a:t>Enable escalation of issues from process team (Tier 1) to plant level (Tier 2) and to business unit level (Tier 3)</a:t>
            </a:r>
          </a:p>
          <a:p>
            <a:pPr marL="171450" indent="-171450">
              <a:lnSpc>
                <a:spcPct val="90000"/>
              </a:lnSpc>
              <a:spcAft>
                <a:spcPts val="600"/>
              </a:spcAft>
              <a:buFont typeface="Wingdings" panose="05000000000000000000" pitchFamily="2" charset="2"/>
              <a:buChar char="ü"/>
            </a:pPr>
            <a:r>
              <a:rPr lang="en-US" sz="1500" b="0" i="0" u="none" strike="noStrike" baseline="0" dirty="0">
                <a:solidFill>
                  <a:schemeClr val="bg1"/>
                </a:solidFill>
              </a:rPr>
              <a:t>Drive a continuous improvement culture through daily accountability and collaboration</a:t>
            </a:r>
          </a:p>
          <a:p>
            <a:pPr marL="171450" indent="-171450">
              <a:lnSpc>
                <a:spcPct val="90000"/>
              </a:lnSpc>
              <a:spcAft>
                <a:spcPts val="600"/>
              </a:spcAft>
              <a:buFont typeface="Wingdings" panose="05000000000000000000" pitchFamily="2" charset="2"/>
              <a:buChar char="ü"/>
            </a:pPr>
            <a:r>
              <a:rPr lang="en-US" sz="1500" b="0" i="0" u="none" strike="noStrike" baseline="0" dirty="0">
                <a:solidFill>
                  <a:schemeClr val="bg1"/>
                </a:solidFill>
              </a:rPr>
              <a:t>Work better together, create a real sense of ‘Team ship’</a:t>
            </a:r>
          </a:p>
        </p:txBody>
      </p:sp>
      <p:pic>
        <p:nvPicPr>
          <p:cNvPr id="9" name="Picture 8">
            <a:extLst>
              <a:ext uri="{FF2B5EF4-FFF2-40B4-BE49-F238E27FC236}">
                <a16:creationId xmlns:a16="http://schemas.microsoft.com/office/drawing/2014/main" id="{EF1E0EA0-0DEB-FB1A-4233-CD4453542EAB}"/>
              </a:ext>
            </a:extLst>
          </p:cNvPr>
          <p:cNvPicPr>
            <a:picLocks noChangeAspect="1"/>
          </p:cNvPicPr>
          <p:nvPr/>
        </p:nvPicPr>
        <p:blipFill>
          <a:blip r:embed="rId3"/>
          <a:srcRect b="30577"/>
          <a:stretch>
            <a:fillRect/>
          </a:stretch>
        </p:blipFill>
        <p:spPr>
          <a:xfrm>
            <a:off x="20" y="3557016"/>
            <a:ext cx="12191980" cy="3300984"/>
          </a:xfrm>
          <a:prstGeom prst="rect">
            <a:avLst/>
          </a:prstGeom>
          <a:noFill/>
        </p:spPr>
      </p:pic>
      <p:sp>
        <p:nvSpPr>
          <p:cNvPr id="19" name="Slide Number Placeholder 4">
            <a:extLst>
              <a:ext uri="{FF2B5EF4-FFF2-40B4-BE49-F238E27FC236}">
                <a16:creationId xmlns:a16="http://schemas.microsoft.com/office/drawing/2014/main" id="{EAE28826-5F8A-608E-FA88-AADD8402B15F}"/>
              </a:ext>
            </a:extLst>
          </p:cNvPr>
          <p:cNvSpPr>
            <a:spLocks noGrp="1"/>
          </p:cNvSpPr>
          <p:nvPr>
            <p:ph type="sldNum" sz="quarter" idx="14"/>
          </p:nvPr>
        </p:nvSpPr>
        <p:spPr>
          <a:xfrm>
            <a:off x="11347704" y="6181344"/>
            <a:ext cx="670560" cy="676656"/>
          </a:xfrm>
        </p:spPr>
        <p:txBody>
          <a:bodyPr vert="horz" lIns="91440" tIns="45720" rIns="91440" bIns="45720" rtlCol="0" anchor="ctr">
            <a:normAutofit/>
          </a:bodyPr>
          <a:lstStyle/>
          <a:p>
            <a:pPr>
              <a:spcAft>
                <a:spcPts val="600"/>
              </a:spcAft>
            </a:pPr>
            <a:fld id="{8058A7CE-F400-7B46-9E16-10D36E8C32FD}" type="slidenum">
              <a:rPr lang="en-US" smtClean="0"/>
              <a:pPr>
                <a:spcAft>
                  <a:spcPts val="600"/>
                </a:spcAft>
              </a:pPr>
              <a:t>17</a:t>
            </a:fld>
            <a:endParaRPr lang="en-US"/>
          </a:p>
        </p:txBody>
      </p:sp>
    </p:spTree>
    <p:extLst>
      <p:ext uri="{BB962C8B-B14F-4D97-AF65-F5344CB8AC3E}">
        <p14:creationId xmlns:p14="http://schemas.microsoft.com/office/powerpoint/2010/main" val="4075112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33093D-59D5-7685-EBA9-8CAE05A8998A}"/>
              </a:ext>
            </a:extLst>
          </p:cNvPr>
          <p:cNvPicPr>
            <a:picLocks noChangeAspect="1"/>
          </p:cNvPicPr>
          <p:nvPr/>
        </p:nvPicPr>
        <p:blipFill>
          <a:blip r:embed="rId3"/>
          <a:stretch>
            <a:fillRect/>
          </a:stretch>
        </p:blipFill>
        <p:spPr>
          <a:xfrm>
            <a:off x="6324600" y="1495488"/>
            <a:ext cx="4987257" cy="3867023"/>
          </a:xfrm>
          <a:prstGeom prst="rect">
            <a:avLst/>
          </a:prstGeom>
        </p:spPr>
      </p:pic>
      <p:sp>
        <p:nvSpPr>
          <p:cNvPr id="23" name="Content Placeholder 22">
            <a:extLst>
              <a:ext uri="{FF2B5EF4-FFF2-40B4-BE49-F238E27FC236}">
                <a16:creationId xmlns:a16="http://schemas.microsoft.com/office/drawing/2014/main" id="{A3C1743F-106E-291F-A8F2-7F24CE91A439}"/>
              </a:ext>
            </a:extLst>
          </p:cNvPr>
          <p:cNvSpPr>
            <a:spLocks noGrp="1"/>
          </p:cNvSpPr>
          <p:nvPr>
            <p:ph idx="15"/>
          </p:nvPr>
        </p:nvSpPr>
        <p:spPr>
          <a:xfrm>
            <a:off x="478154" y="648409"/>
            <a:ext cx="5001244" cy="394970"/>
          </a:xfrm>
        </p:spPr>
        <p:txBody>
          <a:bodyPr/>
          <a:lstStyle/>
          <a:p>
            <a:pPr marL="0" indent="0">
              <a:buNone/>
            </a:pPr>
            <a:r>
              <a:rPr lang="en-US" sz="2000" b="1" dirty="0"/>
              <a:t>SQCDP</a:t>
            </a:r>
            <a:r>
              <a:rPr lang="en-US" sz="2000" b="1" dirty="0">
                <a:latin typeface="Abadi" panose="020B0604020104020204" pitchFamily="34" charset="0"/>
              </a:rPr>
              <a:t> – Daily Safety Cross Standard </a:t>
            </a:r>
          </a:p>
        </p:txBody>
      </p:sp>
      <p:sp>
        <p:nvSpPr>
          <p:cNvPr id="30" name="Content Placeholder 29">
            <a:extLst>
              <a:ext uri="{FF2B5EF4-FFF2-40B4-BE49-F238E27FC236}">
                <a16:creationId xmlns:a16="http://schemas.microsoft.com/office/drawing/2014/main" id="{06CC2845-3C23-B1EF-A3D6-7ADA86F3001F}"/>
              </a:ext>
            </a:extLst>
          </p:cNvPr>
          <p:cNvSpPr>
            <a:spLocks noGrp="1"/>
          </p:cNvSpPr>
          <p:nvPr>
            <p:ph idx="1"/>
          </p:nvPr>
        </p:nvSpPr>
        <p:spPr>
          <a:xfrm>
            <a:off x="228600" y="1371600"/>
            <a:ext cx="4904337" cy="3931531"/>
          </a:xfrm>
          <a:solidFill>
            <a:schemeClr val="tx2"/>
          </a:solidFill>
        </p:spPr>
        <p:txBody>
          <a:bodyPr/>
          <a:lstStyle/>
          <a:p>
            <a:pPr marL="457200" lvl="1" indent="-173038">
              <a:lnSpc>
                <a:spcPct val="100000"/>
              </a:lnSpc>
              <a:spcAft>
                <a:spcPts val="600"/>
              </a:spcAft>
            </a:pPr>
            <a:r>
              <a:rPr lang="en-US" sz="1200" b="1" dirty="0">
                <a:latin typeface="+mj-lt"/>
              </a:rPr>
              <a:t>Owner:      </a:t>
            </a:r>
            <a:r>
              <a:rPr lang="en-US" sz="1200" dirty="0">
                <a:latin typeface="+mj-lt"/>
              </a:rPr>
              <a:t>Safety </a:t>
            </a:r>
          </a:p>
          <a:p>
            <a:pPr marL="466344" lvl="1" indent="-182880">
              <a:lnSpc>
                <a:spcPct val="100000"/>
              </a:lnSpc>
              <a:spcAft>
                <a:spcPts val="600"/>
              </a:spcAft>
            </a:pPr>
            <a:r>
              <a:rPr lang="en-US" sz="1200" b="1" dirty="0">
                <a:latin typeface="+mj-lt"/>
              </a:rPr>
              <a:t>Populated by:  </a:t>
            </a:r>
            <a:r>
              <a:rPr lang="en-US" sz="1200" dirty="0">
                <a:latin typeface="+mj-lt"/>
              </a:rPr>
              <a:t>Managers / Leaders / Safety Representative</a:t>
            </a:r>
          </a:p>
          <a:p>
            <a:pPr marL="466344" lvl="1" indent="-182880">
              <a:lnSpc>
                <a:spcPct val="100000"/>
              </a:lnSpc>
              <a:spcAft>
                <a:spcPts val="600"/>
              </a:spcAft>
            </a:pPr>
            <a:endParaRPr lang="en-US" sz="1200" dirty="0">
              <a:latin typeface="+mj-lt"/>
            </a:endParaRPr>
          </a:p>
          <a:p>
            <a:pPr marL="283464" lvl="1" indent="0">
              <a:lnSpc>
                <a:spcPct val="100000"/>
              </a:lnSpc>
              <a:spcAft>
                <a:spcPts val="600"/>
              </a:spcAft>
              <a:buNone/>
            </a:pPr>
            <a:r>
              <a:rPr lang="en-US" sz="1200" b="1" dirty="0"/>
              <a:t>                       Flow: If Red / Amber / Blue</a:t>
            </a:r>
            <a:endParaRPr lang="en-US" sz="1200" b="1" dirty="0">
              <a:latin typeface="+mj-lt"/>
            </a:endParaRPr>
          </a:p>
          <a:p>
            <a:pPr marL="626364" lvl="1" indent="-171450">
              <a:lnSpc>
                <a:spcPct val="100000"/>
              </a:lnSpc>
              <a:spcAft>
                <a:spcPts val="600"/>
              </a:spcAft>
              <a:buFont typeface="Wingdings" panose="05000000000000000000" pitchFamily="2" charset="2"/>
              <a:buChar char="ü"/>
            </a:pPr>
            <a:r>
              <a:rPr lang="en-US" sz="1200" dirty="0">
                <a:latin typeface="+mj-lt"/>
              </a:rPr>
              <a:t>Accidents</a:t>
            </a:r>
          </a:p>
          <a:p>
            <a:pPr marL="626364" lvl="1" indent="-171450">
              <a:lnSpc>
                <a:spcPct val="100000"/>
              </a:lnSpc>
              <a:spcAft>
                <a:spcPts val="600"/>
              </a:spcAft>
              <a:buFont typeface="Wingdings" panose="05000000000000000000" pitchFamily="2" charset="2"/>
              <a:buChar char="ü"/>
            </a:pPr>
            <a:r>
              <a:rPr lang="en-US" sz="1200" dirty="0">
                <a:latin typeface="+mj-lt"/>
              </a:rPr>
              <a:t>Close Calls</a:t>
            </a:r>
          </a:p>
          <a:p>
            <a:pPr marL="626364" lvl="1" indent="-171450">
              <a:lnSpc>
                <a:spcPct val="100000"/>
              </a:lnSpc>
              <a:spcAft>
                <a:spcPts val="600"/>
              </a:spcAft>
              <a:buFont typeface="Wingdings" panose="05000000000000000000" pitchFamily="2" charset="2"/>
              <a:buChar char="ü"/>
            </a:pPr>
            <a:r>
              <a:rPr lang="en-US" sz="1200" dirty="0">
                <a:latin typeface="+mj-lt"/>
              </a:rPr>
              <a:t>Safety Violations</a:t>
            </a:r>
          </a:p>
          <a:p>
            <a:pPr marL="626364" lvl="1" indent="-171450">
              <a:lnSpc>
                <a:spcPct val="100000"/>
              </a:lnSpc>
              <a:spcAft>
                <a:spcPts val="600"/>
              </a:spcAft>
              <a:buFont typeface="Wingdings" panose="05000000000000000000" pitchFamily="2" charset="2"/>
              <a:buChar char="ü"/>
            </a:pPr>
            <a:r>
              <a:rPr lang="en-US" sz="1200" dirty="0">
                <a:latin typeface="+mj-lt"/>
              </a:rPr>
              <a:t>Unsafe Work</a:t>
            </a:r>
          </a:p>
          <a:p>
            <a:pPr marL="626364" lvl="1" indent="-171450">
              <a:lnSpc>
                <a:spcPct val="100000"/>
              </a:lnSpc>
              <a:spcAft>
                <a:spcPts val="600"/>
              </a:spcAft>
              <a:buFont typeface="Wingdings" panose="05000000000000000000" pitchFamily="2" charset="2"/>
              <a:buChar char="ü"/>
            </a:pPr>
            <a:r>
              <a:rPr lang="en-US" sz="1200" dirty="0">
                <a:latin typeface="+mj-lt"/>
              </a:rPr>
              <a:t>Identify Risk</a:t>
            </a:r>
          </a:p>
          <a:p>
            <a:pPr marL="626364" lvl="1" indent="-171450">
              <a:lnSpc>
                <a:spcPct val="100000"/>
              </a:lnSpc>
              <a:spcAft>
                <a:spcPts val="600"/>
              </a:spcAft>
              <a:buFont typeface="Wingdings" panose="05000000000000000000" pitchFamily="2" charset="2"/>
              <a:buChar char="ü"/>
            </a:pPr>
            <a:r>
              <a:rPr lang="en-US" sz="1200" dirty="0">
                <a:latin typeface="+mj-lt"/>
              </a:rPr>
              <a:t>Days without injuries</a:t>
            </a:r>
          </a:p>
          <a:p>
            <a:pPr marL="626364" lvl="1" indent="-171450">
              <a:lnSpc>
                <a:spcPct val="100000"/>
              </a:lnSpc>
              <a:spcAft>
                <a:spcPts val="600"/>
              </a:spcAft>
              <a:buFont typeface="Wingdings" panose="05000000000000000000" pitchFamily="2" charset="2"/>
              <a:buChar char="ü"/>
            </a:pPr>
            <a:r>
              <a:rPr lang="en-US" sz="1200" dirty="0">
                <a:latin typeface="+mj-lt"/>
              </a:rPr>
              <a:t>All incidents assign short-term actions.</a:t>
            </a:r>
          </a:p>
          <a:p>
            <a:pPr marL="626364" lvl="1" indent="-171450">
              <a:lnSpc>
                <a:spcPct val="100000"/>
              </a:lnSpc>
              <a:spcAft>
                <a:spcPts val="600"/>
              </a:spcAft>
              <a:buFont typeface="Wingdings" panose="05000000000000000000" pitchFamily="2" charset="2"/>
              <a:buChar char="ü"/>
            </a:pPr>
            <a:r>
              <a:rPr lang="en-US" sz="1200" dirty="0">
                <a:latin typeface="+mj-lt"/>
              </a:rPr>
              <a:t> Communicate upcoming safety trainings.</a:t>
            </a:r>
          </a:p>
          <a:p>
            <a:pPr marL="626364" lvl="1" indent="-171450">
              <a:lnSpc>
                <a:spcPct val="100000"/>
              </a:lnSpc>
              <a:spcAft>
                <a:spcPts val="600"/>
              </a:spcAft>
              <a:buFont typeface="Wingdings" panose="05000000000000000000" pitchFamily="2" charset="2"/>
              <a:buChar char="ü"/>
            </a:pPr>
            <a:r>
              <a:rPr lang="en-US" sz="1200" dirty="0">
                <a:latin typeface="+mj-lt"/>
              </a:rPr>
              <a:t> Discuss open action items or any ongoing concerns. </a:t>
            </a:r>
          </a:p>
          <a:p>
            <a:pPr marL="626364" lvl="1" indent="-171450">
              <a:lnSpc>
                <a:spcPct val="100000"/>
              </a:lnSpc>
              <a:spcAft>
                <a:spcPts val="600"/>
              </a:spcAft>
              <a:buFont typeface="Wingdings" panose="05000000000000000000" pitchFamily="2" charset="2"/>
              <a:buChar char="ü"/>
            </a:pPr>
            <a:endParaRPr lang="en-US" dirty="0">
              <a:latin typeface="+mj-lt"/>
            </a:endParaRPr>
          </a:p>
          <a:p>
            <a:pPr marL="626364" lvl="1" indent="-171450">
              <a:lnSpc>
                <a:spcPct val="100000"/>
              </a:lnSpc>
              <a:spcAft>
                <a:spcPts val="600"/>
              </a:spcAft>
              <a:buFont typeface="Wingdings" panose="05000000000000000000" pitchFamily="2" charset="2"/>
              <a:buChar char="ü"/>
            </a:pPr>
            <a:endParaRPr lang="en-US" sz="1200" dirty="0">
              <a:latin typeface="+mj-lt"/>
            </a:endParaRPr>
          </a:p>
          <a:p>
            <a:pPr marL="626364" lvl="1" indent="-171450">
              <a:lnSpc>
                <a:spcPct val="100000"/>
              </a:lnSpc>
              <a:spcAft>
                <a:spcPts val="600"/>
              </a:spcAft>
              <a:buFont typeface="Wingdings" panose="05000000000000000000" pitchFamily="2" charset="2"/>
              <a:buChar char="ü"/>
            </a:pPr>
            <a:endParaRPr lang="en-US" sz="1200" dirty="0">
              <a:latin typeface="+mj-lt"/>
            </a:endParaRPr>
          </a:p>
          <a:p>
            <a:pPr marL="454914" lvl="1" indent="0">
              <a:lnSpc>
                <a:spcPct val="100000"/>
              </a:lnSpc>
              <a:spcAft>
                <a:spcPts val="600"/>
              </a:spcAft>
              <a:buNone/>
            </a:pPr>
            <a:r>
              <a:rPr lang="en-US" sz="1200" dirty="0">
                <a:latin typeface="+mj-lt"/>
              </a:rPr>
              <a:t> </a:t>
            </a:r>
            <a:r>
              <a:rPr lang="en-US" sz="1200" b="1" dirty="0">
                <a:latin typeface="+mj-lt"/>
              </a:rPr>
              <a:t> </a:t>
            </a:r>
            <a:endParaRPr lang="en-US" sz="1200" b="1" dirty="0"/>
          </a:p>
          <a:p>
            <a:pPr marL="454914" lvl="1" indent="0">
              <a:lnSpc>
                <a:spcPct val="100000"/>
              </a:lnSpc>
              <a:spcAft>
                <a:spcPts val="600"/>
              </a:spcAft>
              <a:buNone/>
            </a:pPr>
            <a:endParaRPr lang="en-US" sz="1200" b="1" dirty="0">
              <a:latin typeface="+mj-lt"/>
            </a:endParaRPr>
          </a:p>
          <a:p>
            <a:pPr marL="626364" lvl="1" indent="-171450">
              <a:lnSpc>
                <a:spcPct val="100000"/>
              </a:lnSpc>
              <a:spcAft>
                <a:spcPts val="600"/>
              </a:spcAft>
              <a:buFont typeface="Wingdings" panose="05000000000000000000" pitchFamily="2" charset="2"/>
              <a:buChar char="ü"/>
            </a:pPr>
            <a:endParaRPr lang="en-US" sz="1200" dirty="0">
              <a:latin typeface="+mj-lt"/>
            </a:endParaRPr>
          </a:p>
          <a:p>
            <a:pPr marL="626364" lvl="1" indent="-171450">
              <a:lnSpc>
                <a:spcPct val="100000"/>
              </a:lnSpc>
              <a:spcAft>
                <a:spcPts val="600"/>
              </a:spcAft>
            </a:pPr>
            <a:endParaRPr lang="en-US" sz="1200" b="1" dirty="0"/>
          </a:p>
          <a:p>
            <a:pPr marL="626364" lvl="1" indent="-171450">
              <a:lnSpc>
                <a:spcPct val="100000"/>
              </a:lnSpc>
              <a:spcAft>
                <a:spcPts val="600"/>
              </a:spcAft>
              <a:buFont typeface="Wingdings" panose="05000000000000000000" pitchFamily="2" charset="2"/>
              <a:buChar char="ü"/>
            </a:pPr>
            <a:endParaRPr lang="en-US" sz="1200" b="1" dirty="0"/>
          </a:p>
          <a:p>
            <a:pPr marL="626364" lvl="1" indent="-171450">
              <a:lnSpc>
                <a:spcPct val="100000"/>
              </a:lnSpc>
              <a:spcAft>
                <a:spcPts val="600"/>
              </a:spcAft>
              <a:buFont typeface="Wingdings" panose="05000000000000000000" pitchFamily="2" charset="2"/>
              <a:buChar char="ü"/>
            </a:pPr>
            <a:endParaRPr lang="en-US" sz="1200" dirty="0">
              <a:latin typeface="+mj-lt"/>
            </a:endParaRPr>
          </a:p>
          <a:p>
            <a:pPr marL="454914" lvl="1" indent="-171450">
              <a:lnSpc>
                <a:spcPct val="100000"/>
              </a:lnSpc>
              <a:spcAft>
                <a:spcPts val="600"/>
              </a:spcAft>
              <a:buFontTx/>
              <a:buChar char="-"/>
            </a:pPr>
            <a:endParaRPr lang="en-US" sz="800" dirty="0"/>
          </a:p>
          <a:p>
            <a:pPr marL="283464" lvl="1" indent="0">
              <a:lnSpc>
                <a:spcPct val="100000"/>
              </a:lnSpc>
              <a:spcAft>
                <a:spcPts val="600"/>
              </a:spcAft>
              <a:buNone/>
            </a:pPr>
            <a:endParaRPr lang="en-US" sz="800" dirty="0"/>
          </a:p>
        </p:txBody>
      </p:sp>
      <p:sp>
        <p:nvSpPr>
          <p:cNvPr id="32" name="Picture Placeholder 31">
            <a:extLst>
              <a:ext uri="{FF2B5EF4-FFF2-40B4-BE49-F238E27FC236}">
                <a16:creationId xmlns:a16="http://schemas.microsoft.com/office/drawing/2014/main" id="{D036771A-CBBF-37D2-CF2B-BA8F6875A686}"/>
              </a:ext>
            </a:extLst>
          </p:cNvPr>
          <p:cNvSpPr>
            <a:spLocks noGrp="1"/>
          </p:cNvSpPr>
          <p:nvPr>
            <p:ph type="pic" sz="quarter" idx="12"/>
          </p:nvPr>
        </p:nvSpPr>
        <p:spPr/>
        <p:txBody>
          <a:bodyPr/>
          <a:lstStyle/>
          <a:p>
            <a:endParaRPr lang="en-US"/>
          </a:p>
        </p:txBody>
      </p:sp>
      <p:pic>
        <p:nvPicPr>
          <p:cNvPr id="28" name="Picture 27">
            <a:extLst>
              <a:ext uri="{FF2B5EF4-FFF2-40B4-BE49-F238E27FC236}">
                <a16:creationId xmlns:a16="http://schemas.microsoft.com/office/drawing/2014/main" id="{CFBE253E-26D9-C26B-628B-B69454728DA6}"/>
              </a:ext>
            </a:extLst>
          </p:cNvPr>
          <p:cNvPicPr>
            <a:picLocks noChangeAspect="1"/>
          </p:cNvPicPr>
          <p:nvPr/>
        </p:nvPicPr>
        <p:blipFill>
          <a:blip r:embed="rId4"/>
          <a:stretch>
            <a:fillRect/>
          </a:stretch>
        </p:blipFill>
        <p:spPr>
          <a:xfrm>
            <a:off x="4784436" y="6136835"/>
            <a:ext cx="2660073" cy="591430"/>
          </a:xfrm>
          <a:prstGeom prst="rect">
            <a:avLst/>
          </a:prstGeom>
        </p:spPr>
      </p:pic>
      <p:sp>
        <p:nvSpPr>
          <p:cNvPr id="7" name="Teardrop 6">
            <a:extLst>
              <a:ext uri="{FF2B5EF4-FFF2-40B4-BE49-F238E27FC236}">
                <a16:creationId xmlns:a16="http://schemas.microsoft.com/office/drawing/2014/main" id="{12D2D25F-E42F-1FD2-1CDE-A26AB0059DB7}"/>
              </a:ext>
            </a:extLst>
          </p:cNvPr>
          <p:cNvSpPr/>
          <p:nvPr/>
        </p:nvSpPr>
        <p:spPr>
          <a:xfrm>
            <a:off x="980233" y="2411681"/>
            <a:ext cx="195448" cy="152400"/>
          </a:xfrm>
          <a:prstGeom prst="teardrop">
            <a:avLst/>
          </a:prstGeom>
          <a:solidFill>
            <a:srgbClr val="FFCC00"/>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0" name="Teardrop 9">
            <a:extLst>
              <a:ext uri="{FF2B5EF4-FFF2-40B4-BE49-F238E27FC236}">
                <a16:creationId xmlns:a16="http://schemas.microsoft.com/office/drawing/2014/main" id="{43897C68-5F1E-B02D-2408-97BDEABD13FE}"/>
              </a:ext>
            </a:extLst>
          </p:cNvPr>
          <p:cNvSpPr/>
          <p:nvPr/>
        </p:nvSpPr>
        <p:spPr>
          <a:xfrm>
            <a:off x="1162154" y="2411681"/>
            <a:ext cx="195448" cy="152400"/>
          </a:xfrm>
          <a:prstGeom prst="teardrop">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2" name="Teardrop 11">
            <a:extLst>
              <a:ext uri="{FF2B5EF4-FFF2-40B4-BE49-F238E27FC236}">
                <a16:creationId xmlns:a16="http://schemas.microsoft.com/office/drawing/2014/main" id="{F9882F65-174A-8D11-7643-538EDF9CDAEC}"/>
              </a:ext>
            </a:extLst>
          </p:cNvPr>
          <p:cNvSpPr/>
          <p:nvPr/>
        </p:nvSpPr>
        <p:spPr>
          <a:xfrm>
            <a:off x="800395" y="2411681"/>
            <a:ext cx="195448" cy="152400"/>
          </a:xfrm>
          <a:prstGeom prst="teardrop">
            <a:avLst/>
          </a:prstGeom>
          <a:solidFill>
            <a:srgbClr val="C00000"/>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3F2D34C4-D765-18FB-CE94-7F1EB67ECAB8}"/>
              </a:ext>
            </a:extLst>
          </p:cNvPr>
          <p:cNvSpPr>
            <a:spLocks noGrp="1"/>
          </p:cNvSpPr>
          <p:nvPr>
            <p:ph type="sldNum" sz="quarter" idx="14"/>
          </p:nvPr>
        </p:nvSpPr>
        <p:spPr/>
        <p:txBody>
          <a:bodyPr/>
          <a:lstStyle/>
          <a:p>
            <a:fld id="{8058A7CE-F400-7B46-9E16-10D36E8C32FD}" type="slidenum">
              <a:rPr lang="en-US" smtClean="0"/>
              <a:pPr/>
              <a:t>18</a:t>
            </a:fld>
            <a:endParaRPr lang="en-US" dirty="0"/>
          </a:p>
        </p:txBody>
      </p:sp>
      <p:sp>
        <p:nvSpPr>
          <p:cNvPr id="4" name="TextBox 3">
            <a:extLst>
              <a:ext uri="{FF2B5EF4-FFF2-40B4-BE49-F238E27FC236}">
                <a16:creationId xmlns:a16="http://schemas.microsoft.com/office/drawing/2014/main" id="{B6B83FBF-EF3B-DE05-3455-4D96BDE8025E}"/>
              </a:ext>
            </a:extLst>
          </p:cNvPr>
          <p:cNvSpPr txBox="1"/>
          <p:nvPr/>
        </p:nvSpPr>
        <p:spPr>
          <a:xfrm>
            <a:off x="6629400" y="1495488"/>
            <a:ext cx="2819400" cy="369332"/>
          </a:xfrm>
          <a:prstGeom prst="rect">
            <a:avLst/>
          </a:prstGeom>
          <a:noFill/>
        </p:spPr>
        <p:txBody>
          <a:bodyPr wrap="square">
            <a:spAutoFit/>
          </a:bodyPr>
          <a:lstStyle/>
          <a:p>
            <a:pPr marL="0" marR="0" indent="0" algn="l">
              <a:buNone/>
            </a:pPr>
            <a:r>
              <a:rPr lang="en-US" sz="1800" b="0" i="0" dirty="0">
                <a:effectLst/>
                <a:latin typeface="avantGarde"/>
              </a:rPr>
              <a:t>Visual Management Boards</a:t>
            </a:r>
          </a:p>
        </p:txBody>
      </p:sp>
    </p:spTree>
    <p:extLst>
      <p:ext uri="{BB962C8B-B14F-4D97-AF65-F5344CB8AC3E}">
        <p14:creationId xmlns:p14="http://schemas.microsoft.com/office/powerpoint/2010/main" val="4218721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06453EA-DF13-5B8E-D719-9CB468868607}"/>
              </a:ext>
            </a:extLst>
          </p:cNvPr>
          <p:cNvSpPr>
            <a:spLocks noGrp="1"/>
          </p:cNvSpPr>
          <p:nvPr>
            <p:ph type="title"/>
          </p:nvPr>
        </p:nvSpPr>
        <p:spPr>
          <a:xfrm>
            <a:off x="188845" y="106313"/>
            <a:ext cx="2704826" cy="6182388"/>
          </a:xfrm>
        </p:spPr>
        <p:txBody>
          <a:bodyPr>
            <a:normAutofit/>
          </a:bodyPr>
          <a:lstStyle/>
          <a:p>
            <a:r>
              <a:rPr lang="en-US" sz="1600" dirty="0"/>
              <a:t>SQCDP– daily Incident Body Map </a:t>
            </a:r>
            <a:r>
              <a:rPr lang="en-US" sz="1600" dirty="0">
                <a:solidFill>
                  <a:srgbClr val="00B050"/>
                </a:solidFill>
              </a:rPr>
              <a:t>Safety</a:t>
            </a:r>
            <a:r>
              <a:rPr lang="en-US" sz="1600" dirty="0">
                <a:solidFill>
                  <a:schemeClr val="tx2">
                    <a:lumMod val="60000"/>
                    <a:lumOff val="40000"/>
                  </a:schemeClr>
                </a:solidFill>
              </a:rPr>
              <a:t> </a:t>
            </a:r>
            <a:r>
              <a:rPr lang="en-US" sz="1600" dirty="0"/>
              <a:t>Standard</a:t>
            </a:r>
            <a:br>
              <a:rPr lang="en-US" sz="1600" dirty="0"/>
            </a:br>
            <a:br>
              <a:rPr lang="en-US" sz="800" dirty="0"/>
            </a:br>
            <a:br>
              <a:rPr lang="en-US" sz="800" dirty="0">
                <a:latin typeface="Aptos" panose="020B0004020202020204" pitchFamily="34" charset="0"/>
              </a:rPr>
            </a:br>
            <a:r>
              <a:rPr lang="en-US" sz="800" dirty="0">
                <a:solidFill>
                  <a:schemeClr val="accent2">
                    <a:lumMod val="75000"/>
                  </a:schemeClr>
                </a:solidFill>
                <a:latin typeface="Aptos" panose="020B0004020202020204" pitchFamily="34" charset="0"/>
              </a:rPr>
              <a:t>1. Site?</a:t>
            </a: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 </a:t>
            </a: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2. Department?</a:t>
            </a: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 </a:t>
            </a: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3. current year only (YY)?</a:t>
            </a: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 </a:t>
            </a: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4. If there are no incidents in the month, put a black dot at Zero on the corresponding month. </a:t>
            </a:r>
            <a:br>
              <a:rPr lang="en-US" sz="800" dirty="0">
                <a:solidFill>
                  <a:schemeClr val="accent2">
                    <a:lumMod val="75000"/>
                  </a:schemeClr>
                </a:solidFill>
                <a:latin typeface="Aptos" panose="020B0004020202020204" pitchFamily="34" charset="0"/>
              </a:rPr>
            </a:b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5. Each reportable incident gets reported and tagged with an event number in the order they appear in a calendar year. </a:t>
            </a:r>
            <a:br>
              <a:rPr lang="en-US" sz="800" dirty="0">
                <a:solidFill>
                  <a:schemeClr val="accent2">
                    <a:lumMod val="75000"/>
                  </a:schemeClr>
                </a:solidFill>
                <a:latin typeface="Aptos" panose="020B0004020202020204" pitchFamily="34" charset="0"/>
              </a:rPr>
            </a:br>
            <a:br>
              <a:rPr lang="en-US" sz="800" dirty="0">
                <a:solidFill>
                  <a:schemeClr val="accent2">
                    <a:lumMod val="75000"/>
                  </a:schemeClr>
                </a:solidFill>
                <a:latin typeface="Aptos" panose="020B0004020202020204" pitchFamily="34" charset="0"/>
              </a:rPr>
            </a:br>
            <a:br>
              <a:rPr lang="en-US" sz="800" dirty="0">
                <a:solidFill>
                  <a:schemeClr val="accent2">
                    <a:lumMod val="75000"/>
                  </a:schemeClr>
                </a:solidFill>
                <a:latin typeface="Aptos" panose="020B0004020202020204" pitchFamily="34" charset="0"/>
              </a:rPr>
            </a:b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6. How to record incidents: a) For Reportable incidents, create a red bar chart and use the 1st tier of the month cell for them. b) For First-Aid incidents, create an amber bar chart and use the 2nd tier of the month cell for them. c) For Near-Miss incidents, create a blue bar and use the last tier of the month cell area. d) If more than 1 incident occur for a category, stack the bars on top of each other. </a:t>
            </a:r>
            <a:br>
              <a:rPr lang="en-US" sz="800" dirty="0">
                <a:solidFill>
                  <a:schemeClr val="accent2">
                    <a:lumMod val="75000"/>
                  </a:schemeClr>
                </a:solidFill>
                <a:latin typeface="Aptos" panose="020B0004020202020204" pitchFamily="34" charset="0"/>
              </a:rPr>
            </a:br>
            <a:br>
              <a:rPr lang="en-US" sz="800" dirty="0">
                <a:solidFill>
                  <a:schemeClr val="accent2">
                    <a:lumMod val="75000"/>
                  </a:schemeClr>
                </a:solidFill>
                <a:latin typeface="Aptos" panose="020B0004020202020204" pitchFamily="34" charset="0"/>
              </a:rPr>
            </a:br>
            <a:r>
              <a:rPr lang="en-US" sz="800" dirty="0">
                <a:solidFill>
                  <a:schemeClr val="accent2">
                    <a:lumMod val="75000"/>
                  </a:schemeClr>
                </a:solidFill>
                <a:latin typeface="Aptos" panose="020B0004020202020204" pitchFamily="34" charset="0"/>
              </a:rPr>
              <a:t>7. On the Incidents Body Map, indicate all incidents by tagging it with the event number and drawing the appropriate symbol (Triangle, X or Circle). Green is used to indicate events that happened in the front part of the body; blue is used for incidents that happened in the back of the body.</a:t>
            </a:r>
          </a:p>
        </p:txBody>
      </p:sp>
      <p:pic>
        <p:nvPicPr>
          <p:cNvPr id="12" name="Picture 11">
            <a:extLst>
              <a:ext uri="{FF2B5EF4-FFF2-40B4-BE49-F238E27FC236}">
                <a16:creationId xmlns:a16="http://schemas.microsoft.com/office/drawing/2014/main" id="{CF36F0FF-5CAA-DB0D-8A56-C6FAD313C106}"/>
              </a:ext>
            </a:extLst>
          </p:cNvPr>
          <p:cNvPicPr>
            <a:picLocks noChangeAspect="1"/>
          </p:cNvPicPr>
          <p:nvPr/>
        </p:nvPicPr>
        <p:blipFill>
          <a:blip r:embed="rId3"/>
          <a:stretch>
            <a:fillRect/>
          </a:stretch>
        </p:blipFill>
        <p:spPr>
          <a:xfrm>
            <a:off x="2788513" y="239026"/>
            <a:ext cx="9214642" cy="6281167"/>
          </a:xfrm>
          <a:prstGeom prst="rect">
            <a:avLst/>
          </a:prstGeom>
        </p:spPr>
      </p:pic>
      <p:sp>
        <p:nvSpPr>
          <p:cNvPr id="5" name="TextBox 4">
            <a:extLst>
              <a:ext uri="{FF2B5EF4-FFF2-40B4-BE49-F238E27FC236}">
                <a16:creationId xmlns:a16="http://schemas.microsoft.com/office/drawing/2014/main" id="{F8AFB9D4-E48A-AC3D-1380-CC695BA72C3D}"/>
              </a:ext>
            </a:extLst>
          </p:cNvPr>
          <p:cNvSpPr txBox="1"/>
          <p:nvPr/>
        </p:nvSpPr>
        <p:spPr>
          <a:xfrm>
            <a:off x="4876800" y="6530988"/>
            <a:ext cx="2891166" cy="369332"/>
          </a:xfrm>
          <a:prstGeom prst="rect">
            <a:avLst/>
          </a:prstGeom>
          <a:noFill/>
        </p:spPr>
        <p:txBody>
          <a:bodyPr wrap="square">
            <a:spAutoFit/>
          </a:bodyPr>
          <a:lstStyle/>
          <a:p>
            <a:pPr marL="0" marR="0" indent="0" algn="l">
              <a:buNone/>
            </a:pPr>
            <a:r>
              <a:rPr lang="en-US" sz="1800" b="0" i="0" dirty="0">
                <a:effectLst/>
                <a:latin typeface="avantGarde"/>
              </a:rPr>
              <a:t>Visual Management Board</a:t>
            </a:r>
          </a:p>
        </p:txBody>
      </p:sp>
    </p:spTree>
    <p:extLst>
      <p:ext uri="{BB962C8B-B14F-4D97-AF65-F5344CB8AC3E}">
        <p14:creationId xmlns:p14="http://schemas.microsoft.com/office/powerpoint/2010/main" val="3248231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81FBC20-EF00-DEBE-76E0-5C58694D29B4}"/>
              </a:ext>
            </a:extLst>
          </p:cNvPr>
          <p:cNvPicPr>
            <a:picLocks noGrp="1" noChangeAspect="1"/>
          </p:cNvPicPr>
          <p:nvPr>
            <p:ph idx="1"/>
          </p:nvPr>
        </p:nvPicPr>
        <p:blipFill>
          <a:blip r:embed="rId3"/>
          <a:stretch>
            <a:fillRect/>
          </a:stretch>
        </p:blipFill>
        <p:spPr>
          <a:xfrm>
            <a:off x="7296124" y="1235033"/>
            <a:ext cx="4411425" cy="3411615"/>
          </a:xfrm>
          <a:prstGeom prst="rect">
            <a:avLst/>
          </a:prstGeom>
        </p:spPr>
      </p:pic>
      <p:sp>
        <p:nvSpPr>
          <p:cNvPr id="4" name="Content Placeholder 3">
            <a:extLst>
              <a:ext uri="{FF2B5EF4-FFF2-40B4-BE49-F238E27FC236}">
                <a16:creationId xmlns:a16="http://schemas.microsoft.com/office/drawing/2014/main" id="{FBA817DA-831E-F253-06AF-C79E33AC00E5}"/>
              </a:ext>
            </a:extLst>
          </p:cNvPr>
          <p:cNvSpPr>
            <a:spLocks noGrp="1"/>
          </p:cNvSpPr>
          <p:nvPr>
            <p:ph idx="15"/>
          </p:nvPr>
        </p:nvSpPr>
        <p:spPr>
          <a:xfrm>
            <a:off x="4016374" y="143966"/>
            <a:ext cx="4159250" cy="434340"/>
          </a:xfrm>
        </p:spPr>
        <p:txBody>
          <a:bodyPr/>
          <a:lstStyle/>
          <a:p>
            <a:pPr marL="0" indent="0">
              <a:buNone/>
            </a:pPr>
            <a:r>
              <a:rPr lang="en-US" sz="2000" b="1" dirty="0"/>
              <a:t>SQCDP</a:t>
            </a:r>
            <a:r>
              <a:rPr lang="en-US" sz="2000" b="1" dirty="0">
                <a:latin typeface="Abadi" panose="020B0604020104020204" pitchFamily="34" charset="0"/>
              </a:rPr>
              <a:t> – Daily Quality Standard</a:t>
            </a:r>
          </a:p>
        </p:txBody>
      </p:sp>
      <p:sp>
        <p:nvSpPr>
          <p:cNvPr id="5" name="Picture Placeholder 4">
            <a:extLst>
              <a:ext uri="{FF2B5EF4-FFF2-40B4-BE49-F238E27FC236}">
                <a16:creationId xmlns:a16="http://schemas.microsoft.com/office/drawing/2014/main" id="{0480650F-20AA-3661-A092-F38954970E22}"/>
              </a:ext>
            </a:extLst>
          </p:cNvPr>
          <p:cNvSpPr>
            <a:spLocks noGrp="1"/>
          </p:cNvSpPr>
          <p:nvPr>
            <p:ph type="pic" sz="quarter" idx="12"/>
          </p:nvPr>
        </p:nvSpPr>
        <p:spPr>
          <a:xfrm>
            <a:off x="16715" y="6016752"/>
            <a:ext cx="12192000" cy="850392"/>
          </a:xfrm>
        </p:spPr>
        <p:txBody>
          <a:bodyPr/>
          <a:lstStyle/>
          <a:p>
            <a:endParaRPr lang="en-US"/>
          </a:p>
        </p:txBody>
      </p:sp>
      <p:pic>
        <p:nvPicPr>
          <p:cNvPr id="9" name="Picture 8">
            <a:extLst>
              <a:ext uri="{FF2B5EF4-FFF2-40B4-BE49-F238E27FC236}">
                <a16:creationId xmlns:a16="http://schemas.microsoft.com/office/drawing/2014/main" id="{11977E21-3A8D-1688-3E95-9111C06338CA}"/>
              </a:ext>
            </a:extLst>
          </p:cNvPr>
          <p:cNvPicPr>
            <a:picLocks noChangeAspect="1"/>
          </p:cNvPicPr>
          <p:nvPr/>
        </p:nvPicPr>
        <p:blipFill>
          <a:blip r:embed="rId4"/>
          <a:stretch>
            <a:fillRect/>
          </a:stretch>
        </p:blipFill>
        <p:spPr>
          <a:xfrm>
            <a:off x="4876800" y="6057663"/>
            <a:ext cx="2372155" cy="724137"/>
          </a:xfrm>
          <a:prstGeom prst="rect">
            <a:avLst/>
          </a:prstGeom>
        </p:spPr>
      </p:pic>
      <p:sp>
        <p:nvSpPr>
          <p:cNvPr id="12" name="Content Placeholder 2">
            <a:extLst>
              <a:ext uri="{FF2B5EF4-FFF2-40B4-BE49-F238E27FC236}">
                <a16:creationId xmlns:a16="http://schemas.microsoft.com/office/drawing/2014/main" id="{E0BD2B1B-B328-E2CE-E0D2-3E0A21AE3D34}"/>
              </a:ext>
            </a:extLst>
          </p:cNvPr>
          <p:cNvSpPr txBox="1">
            <a:spLocks/>
          </p:cNvSpPr>
          <p:nvPr/>
        </p:nvSpPr>
        <p:spPr>
          <a:xfrm>
            <a:off x="457200" y="637967"/>
            <a:ext cx="6791755" cy="5263237"/>
          </a:xfrm>
          <a:prstGeom prst="rect">
            <a:avLst/>
          </a:prstGeom>
        </p:spPr>
        <p:txBody>
          <a:bodyPr vert="horz" lIns="91440" tIns="45720" rIns="91440" bIns="45720" rtlCol="0">
            <a:noAutofit/>
          </a:bodyPr>
          <a:lstStyle>
            <a:lvl1pPr marL="283464" indent="-283464" algn="l" defTabSz="914400" rtl="0" eaLnBrk="1" latinLnBrk="0" hangingPunct="1">
              <a:lnSpc>
                <a:spcPct val="90000"/>
              </a:lnSpc>
              <a:spcBef>
                <a:spcPts val="1000"/>
              </a:spcBef>
              <a:buFont typeface="Arial" panose="020B0604020202020204" pitchFamily="34" charset="0"/>
              <a:buChar char="•"/>
              <a:defRPr sz="1800" kern="1200">
                <a:solidFill>
                  <a:schemeClr val="bg1"/>
                </a:solidFill>
                <a:latin typeface="+mn-lt"/>
                <a:ea typeface="+mn-ea"/>
                <a:cs typeface="+mn-cs"/>
              </a:defRPr>
            </a:lvl1pPr>
            <a:lvl2pPr marL="566928" indent="-283464"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2pPr>
            <a:lvl3pPr marL="859536" indent="-283464" algn="l" defTabSz="914400" rtl="0" eaLnBrk="1" latinLnBrk="0" hangingPunct="1">
              <a:lnSpc>
                <a:spcPct val="90000"/>
              </a:lnSpc>
              <a:spcBef>
                <a:spcPts val="500"/>
              </a:spcBef>
              <a:buFont typeface="Arial" panose="020B0604020202020204" pitchFamily="34" charset="0"/>
              <a:buChar char="•"/>
              <a:defRPr sz="1400" kern="1200">
                <a:solidFill>
                  <a:schemeClr val="bg1"/>
                </a:solidFill>
                <a:latin typeface="+mn-lt"/>
                <a:ea typeface="+mn-ea"/>
                <a:cs typeface="+mn-cs"/>
              </a:defRPr>
            </a:lvl3pPr>
            <a:lvl4pPr marL="1152144" indent="-283464" algn="l" defTabSz="914400" rtl="0" eaLnBrk="1" latinLnBrk="0" hangingPunct="1">
              <a:lnSpc>
                <a:spcPct val="90000"/>
              </a:lnSpc>
              <a:spcBef>
                <a:spcPts val="500"/>
              </a:spcBef>
              <a:buFont typeface="Arial" panose="020B0604020202020204" pitchFamily="34" charset="0"/>
              <a:buChar char="•"/>
              <a:defRPr sz="1200" kern="1200">
                <a:solidFill>
                  <a:schemeClr val="bg1"/>
                </a:solidFill>
                <a:latin typeface="+mn-lt"/>
                <a:ea typeface="+mn-ea"/>
                <a:cs typeface="+mn-cs"/>
              </a:defRPr>
            </a:lvl4pPr>
            <a:lvl5pPr marL="1444752" indent="-283464" algn="l" defTabSz="914400" rtl="0" eaLnBrk="1" latinLnBrk="0" hangingPunct="1">
              <a:lnSpc>
                <a:spcPct val="90000"/>
              </a:lnSpc>
              <a:spcBef>
                <a:spcPts val="500"/>
              </a:spcBef>
              <a:buFont typeface="Arial" panose="020B0604020202020204" pitchFamily="34" charset="0"/>
              <a:buChar char="•"/>
              <a:defRPr sz="12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ü"/>
            </a:pPr>
            <a:r>
              <a:rPr lang="en-US" sz="1200" b="1" dirty="0">
                <a:latin typeface="+mj-lt"/>
              </a:rPr>
              <a:t>Owner:	       </a:t>
            </a:r>
            <a:r>
              <a:rPr lang="en-US" sz="1200" dirty="0">
                <a:latin typeface="+mj-lt"/>
              </a:rPr>
              <a:t>Quality Lab / Quality Dept.</a:t>
            </a:r>
          </a:p>
          <a:p>
            <a:pPr>
              <a:lnSpc>
                <a:spcPct val="100000"/>
              </a:lnSpc>
              <a:buFont typeface="Wingdings" panose="05000000000000000000" pitchFamily="2" charset="2"/>
              <a:buChar char="ü"/>
            </a:pPr>
            <a:r>
              <a:rPr lang="en-US" sz="1200" b="1" dirty="0">
                <a:latin typeface="+mj-lt"/>
              </a:rPr>
              <a:t>Populated by:    </a:t>
            </a:r>
            <a:r>
              <a:rPr lang="en-US" sz="1200" dirty="0">
                <a:latin typeface="+mj-lt"/>
              </a:rPr>
              <a:t> Quality Representative </a:t>
            </a:r>
          </a:p>
          <a:p>
            <a:pPr marL="0" indent="0">
              <a:buNone/>
            </a:pPr>
            <a:r>
              <a:rPr lang="en-US" sz="1200" b="1" dirty="0"/>
              <a:t>🔴 Flow: If Red</a:t>
            </a:r>
          </a:p>
          <a:p>
            <a:pPr marL="0" indent="0">
              <a:buNone/>
            </a:pPr>
            <a:r>
              <a:rPr lang="en-US" sz="1100" b="1" dirty="0"/>
              <a:t>1. Reason for Red:</a:t>
            </a:r>
            <a:r>
              <a:rPr lang="en-US" sz="1100" dirty="0"/>
              <a:t> </a:t>
            </a:r>
          </a:p>
          <a:p>
            <a:pPr marL="0" indent="0">
              <a:buNone/>
            </a:pPr>
            <a:r>
              <a:rPr lang="en-US" sz="1200" dirty="0"/>
              <a:t>State the specific cause. Be concrete and factual. Examples: staffing shortage, equipment downtime,  poor quality or contamination, rework, or customer claims.</a:t>
            </a:r>
          </a:p>
          <a:p>
            <a:pPr marL="0" indent="0">
              <a:buNone/>
            </a:pPr>
            <a:r>
              <a:rPr lang="en-US" sz="1100" b="1" dirty="0"/>
              <a:t>2. Immediate Controls / Actions:</a:t>
            </a:r>
          </a:p>
          <a:p>
            <a:pPr marL="0" indent="0">
              <a:buNone/>
            </a:pPr>
            <a:r>
              <a:rPr lang="en-US" sz="1100" dirty="0"/>
              <a:t>Identify what you will do today to prevent another red day.  Examples: reassigning CIP’s and investigating dead zones, and adding verification steps, escalating maintenance, and troubleshooting the issues especially if it’s a customer complaint.</a:t>
            </a:r>
          </a:p>
          <a:p>
            <a:pPr marL="0" indent="0">
              <a:buNone/>
            </a:pPr>
            <a:r>
              <a:rPr lang="en-US" sz="1100" b="1" dirty="0"/>
              <a:t>3. Failure Highlight + Preventive Actions:</a:t>
            </a:r>
          </a:p>
          <a:p>
            <a:pPr marL="0" indent="0">
              <a:buNone/>
            </a:pPr>
            <a:r>
              <a:rPr lang="en-US" sz="1100" dirty="0"/>
              <a:t> Call out what failed in the process or system. Then assign actions to investigate root cause and prevent recurrence. Examples: root‑cause analysis, SOP review, retraining, equipment inspection, data validation.</a:t>
            </a:r>
          </a:p>
          <a:p>
            <a:pPr marL="0" indent="0">
              <a:buNone/>
            </a:pPr>
            <a:r>
              <a:rPr lang="en-US" sz="1100" b="1" dirty="0"/>
              <a:t>4. Ongoing Concerns:</a:t>
            </a:r>
          </a:p>
          <a:p>
            <a:pPr marL="0" indent="0">
              <a:buNone/>
            </a:pPr>
            <a:r>
              <a:rPr lang="en-US" sz="1100" dirty="0"/>
              <a:t>Note anything still at risk. Examples: unstable process, pending repairs, staffing gaps, supplier delays, recurring defects, capital.</a:t>
            </a:r>
          </a:p>
          <a:p>
            <a:pPr marL="0" indent="0">
              <a:buNone/>
            </a:pPr>
            <a:r>
              <a:rPr lang="en-US" sz="1100" b="1" dirty="0"/>
              <a:t>🟢 Flow: If Green</a:t>
            </a:r>
          </a:p>
          <a:p>
            <a:pPr marL="0" indent="0">
              <a:buNone/>
            </a:pPr>
            <a:r>
              <a:rPr lang="en-US" sz="1100" b="1" dirty="0"/>
              <a:t>1. What Did We Do Differently:</a:t>
            </a:r>
          </a:p>
          <a:p>
            <a:pPr marL="0" indent="0">
              <a:buNone/>
            </a:pPr>
            <a:r>
              <a:rPr lang="en-US" sz="1100" dirty="0"/>
              <a:t> Highlight the behaviors, controls, or process changes that drove success. </a:t>
            </a:r>
          </a:p>
          <a:p>
            <a:pPr marL="0" indent="0">
              <a:buNone/>
            </a:pPr>
            <a:r>
              <a:rPr lang="en-US" sz="1100" dirty="0"/>
              <a:t>*</a:t>
            </a:r>
            <a:r>
              <a:rPr lang="en-US" sz="1100" i="1" dirty="0"/>
              <a:t>Examples: better prioritization – better organized, improved communication, early escalation, stronger staffing alignment, proactive checks.</a:t>
            </a:r>
          </a:p>
          <a:p>
            <a:pPr marL="0" indent="0">
              <a:lnSpc>
                <a:spcPct val="100000"/>
              </a:lnSpc>
              <a:buNone/>
            </a:pPr>
            <a:endParaRPr lang="en-US" sz="1200" dirty="0">
              <a:latin typeface="+mj-lt"/>
            </a:endParaRPr>
          </a:p>
          <a:p>
            <a:pPr marL="0" indent="0">
              <a:lnSpc>
                <a:spcPct val="100000"/>
              </a:lnSpc>
              <a:buNone/>
            </a:pPr>
            <a:endParaRPr lang="en-US" sz="1200" dirty="0">
              <a:latin typeface="+mj-lt"/>
            </a:endParaRPr>
          </a:p>
        </p:txBody>
      </p:sp>
      <p:sp>
        <p:nvSpPr>
          <p:cNvPr id="2" name="Slide Number Placeholder 1">
            <a:extLst>
              <a:ext uri="{FF2B5EF4-FFF2-40B4-BE49-F238E27FC236}">
                <a16:creationId xmlns:a16="http://schemas.microsoft.com/office/drawing/2014/main" id="{68178DF2-CB6C-EDB5-4C47-9BAB80899D57}"/>
              </a:ext>
            </a:extLst>
          </p:cNvPr>
          <p:cNvSpPr>
            <a:spLocks noGrp="1"/>
          </p:cNvSpPr>
          <p:nvPr>
            <p:ph type="sldNum" sz="quarter" idx="14"/>
          </p:nvPr>
        </p:nvSpPr>
        <p:spPr/>
        <p:txBody>
          <a:bodyPr/>
          <a:lstStyle/>
          <a:p>
            <a:fld id="{8058A7CE-F400-7B46-9E16-10D36E8C32FD}" type="slidenum">
              <a:rPr lang="en-US" smtClean="0"/>
              <a:pPr/>
              <a:t>20</a:t>
            </a:fld>
            <a:endParaRPr lang="en-US" dirty="0"/>
          </a:p>
        </p:txBody>
      </p:sp>
    </p:spTree>
    <p:extLst>
      <p:ext uri="{BB962C8B-B14F-4D97-AF65-F5344CB8AC3E}">
        <p14:creationId xmlns:p14="http://schemas.microsoft.com/office/powerpoint/2010/main" val="189813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8EDAA40B-00C6-D479-4F03-ED79FC396CF7}"/>
              </a:ext>
            </a:extLst>
          </p:cNvPr>
          <p:cNvSpPr>
            <a:spLocks noGrp="1"/>
          </p:cNvSpPr>
          <p:nvPr>
            <p:ph type="title"/>
          </p:nvPr>
        </p:nvSpPr>
        <p:spPr>
          <a:xfrm>
            <a:off x="686292" y="811993"/>
            <a:ext cx="4968240" cy="609600"/>
          </a:xfrm>
        </p:spPr>
        <p:txBody>
          <a:bodyPr>
            <a:normAutofit fontScale="90000"/>
          </a:bodyPr>
          <a:lstStyle/>
          <a:p>
            <a:r>
              <a:rPr lang="en-US" sz="2000" dirty="0"/>
              <a:t>SQCDP</a:t>
            </a:r>
            <a:r>
              <a:rPr lang="en-US" sz="2000" dirty="0">
                <a:latin typeface="Abadi" panose="020B0604020104020204" pitchFamily="34" charset="0"/>
              </a:rPr>
              <a:t> – Daily Cost/Production Standard </a:t>
            </a:r>
            <a:br>
              <a:rPr lang="en-US" dirty="0">
                <a:latin typeface="Abadi" panose="020B0604020104020204" pitchFamily="34" charset="0"/>
              </a:rPr>
            </a:br>
            <a:endParaRPr lang="en-US" dirty="0"/>
          </a:p>
        </p:txBody>
      </p:sp>
      <p:sp>
        <p:nvSpPr>
          <p:cNvPr id="18" name="Picture Placeholder 2">
            <a:extLst>
              <a:ext uri="{FF2B5EF4-FFF2-40B4-BE49-F238E27FC236}">
                <a16:creationId xmlns:a16="http://schemas.microsoft.com/office/drawing/2014/main" id="{6B852A07-234F-466C-9F3B-661B9ADAC3FC}"/>
              </a:ext>
            </a:extLst>
          </p:cNvPr>
          <p:cNvSpPr>
            <a:spLocks noGrp="1"/>
          </p:cNvSpPr>
          <p:nvPr>
            <p:ph type="pic" sz="quarter" idx="12"/>
          </p:nvPr>
        </p:nvSpPr>
        <p:spPr>
          <a:xfrm>
            <a:off x="0" y="5972972"/>
            <a:ext cx="12192000" cy="850392"/>
          </a:xfrm>
        </p:spPr>
        <p:txBody>
          <a:bodyPr/>
          <a:lstStyle/>
          <a:p>
            <a:endParaRPr lang="en-US"/>
          </a:p>
        </p:txBody>
      </p:sp>
      <p:sp>
        <p:nvSpPr>
          <p:cNvPr id="14" name="TextBox 13">
            <a:extLst>
              <a:ext uri="{FF2B5EF4-FFF2-40B4-BE49-F238E27FC236}">
                <a16:creationId xmlns:a16="http://schemas.microsoft.com/office/drawing/2014/main" id="{673FF7C9-FC4C-1893-BC1E-81F50F617C98}"/>
              </a:ext>
            </a:extLst>
          </p:cNvPr>
          <p:cNvSpPr txBox="1"/>
          <p:nvPr/>
        </p:nvSpPr>
        <p:spPr>
          <a:xfrm>
            <a:off x="655320" y="1774435"/>
            <a:ext cx="4674747" cy="3919919"/>
          </a:xfrm>
          <a:prstGeom prst="rect">
            <a:avLst/>
          </a:prstGeom>
          <a:noFill/>
        </p:spPr>
        <p:txBody>
          <a:bodyPr wrap="square">
            <a:spAutoFit/>
          </a:bodyPr>
          <a:lstStyle/>
          <a:p>
            <a:pPr>
              <a:lnSpc>
                <a:spcPts val="1755"/>
              </a:lnSpc>
            </a:pPr>
            <a:r>
              <a:rPr lang="en-US" sz="1200" b="1" dirty="0"/>
              <a:t>🟢 </a:t>
            </a:r>
            <a:r>
              <a:rPr lang="en-US" sz="1200" b="1" dirty="0">
                <a:solidFill>
                  <a:schemeClr val="bg1"/>
                </a:solidFill>
              </a:rPr>
              <a:t>Flow: If Green:</a:t>
            </a:r>
          </a:p>
          <a:p>
            <a:pPr>
              <a:lnSpc>
                <a:spcPts val="1755"/>
              </a:lnSpc>
            </a:pPr>
            <a:endParaRPr lang="en-US" sz="1200" b="1" dirty="0">
              <a:solidFill>
                <a:schemeClr val="bg1"/>
              </a:solidFill>
            </a:endParaRPr>
          </a:p>
          <a:p>
            <a:pPr marL="171450" indent="-171450">
              <a:lnSpc>
                <a:spcPts val="1755"/>
              </a:lnSpc>
              <a:buFont typeface="Wingdings" panose="05000000000000000000" pitchFamily="2" charset="2"/>
              <a:buChar char="ü"/>
            </a:pPr>
            <a:r>
              <a:rPr lang="en-US" sz="1200" dirty="0">
                <a:solidFill>
                  <a:schemeClr val="bg1"/>
                </a:solidFill>
              </a:rPr>
              <a:t>   Production costs stayed within the daily budget - On target. Production goals and efficiency metrics were achieved.</a:t>
            </a:r>
            <a:endParaRPr lang="en-US" sz="1200" b="1" dirty="0">
              <a:solidFill>
                <a:schemeClr val="bg1"/>
              </a:solidFill>
            </a:endParaRPr>
          </a:p>
          <a:p>
            <a:pPr>
              <a:lnSpc>
                <a:spcPts val="1755"/>
              </a:lnSpc>
            </a:pPr>
            <a:endParaRPr lang="en-US" sz="1200" b="1" dirty="0"/>
          </a:p>
          <a:p>
            <a:pPr>
              <a:lnSpc>
                <a:spcPts val="1755"/>
              </a:lnSpc>
            </a:pPr>
            <a:r>
              <a:rPr lang="en-US" sz="1200" b="1" dirty="0"/>
              <a:t>🔴 </a:t>
            </a:r>
            <a:r>
              <a:rPr lang="en-US" sz="1200" b="1" dirty="0">
                <a:solidFill>
                  <a:schemeClr val="bg1"/>
                </a:solidFill>
              </a:rPr>
              <a:t>Flow: If Red:</a:t>
            </a:r>
          </a:p>
          <a:p>
            <a:pPr>
              <a:lnSpc>
                <a:spcPts val="1755"/>
              </a:lnSpc>
            </a:pPr>
            <a:endParaRPr lang="en-US" b="0" i="0" dirty="0">
              <a:solidFill>
                <a:schemeClr val="bg1"/>
              </a:solidFill>
              <a:effectLst/>
              <a:latin typeface="Instrument Sans"/>
            </a:endParaRPr>
          </a:p>
          <a:p>
            <a:pPr marL="285750" indent="-285750" algn="l">
              <a:lnSpc>
                <a:spcPts val="1755"/>
              </a:lnSpc>
              <a:spcAft>
                <a:spcPts val="750"/>
              </a:spcAft>
              <a:buFont typeface="Wingdings" panose="05000000000000000000" pitchFamily="2" charset="2"/>
              <a:buChar char="ü"/>
            </a:pPr>
            <a:r>
              <a:rPr lang="en-US" sz="1200" b="0" i="0" dirty="0">
                <a:solidFill>
                  <a:schemeClr val="bg1"/>
                </a:solidFill>
                <a:effectLst/>
                <a:latin typeface="+mj-lt"/>
              </a:rPr>
              <a:t>Cost deviations – (Deviated from the </a:t>
            </a:r>
            <a:r>
              <a:rPr lang="en-US" sz="1200" dirty="0">
                <a:solidFill>
                  <a:schemeClr val="bg1"/>
                </a:solidFill>
                <a:latin typeface="+mj-lt"/>
              </a:rPr>
              <a:t>normal </a:t>
            </a:r>
            <a:r>
              <a:rPr lang="en-US" sz="1200" b="0" i="0" dirty="0">
                <a:solidFill>
                  <a:schemeClr val="bg1"/>
                </a:solidFill>
                <a:effectLst/>
                <a:latin typeface="+mj-lt"/>
              </a:rPr>
              <a:t>process?)</a:t>
            </a:r>
          </a:p>
          <a:p>
            <a:pPr marL="285750" indent="-285750" algn="l">
              <a:lnSpc>
                <a:spcPts val="1755"/>
              </a:lnSpc>
              <a:spcAft>
                <a:spcPts val="750"/>
              </a:spcAft>
              <a:buFont typeface="Wingdings" panose="05000000000000000000" pitchFamily="2" charset="2"/>
              <a:buChar char="ü"/>
            </a:pPr>
            <a:r>
              <a:rPr lang="en-US" sz="1200" b="0" i="0" dirty="0">
                <a:solidFill>
                  <a:schemeClr val="bg1"/>
                </a:solidFill>
                <a:effectLst/>
                <a:latin typeface="+mj-lt"/>
              </a:rPr>
              <a:t>Waste and scrap</a:t>
            </a:r>
          </a:p>
          <a:p>
            <a:pPr marL="285750" indent="-285750" algn="l">
              <a:lnSpc>
                <a:spcPts val="1755"/>
              </a:lnSpc>
              <a:spcAft>
                <a:spcPts val="750"/>
              </a:spcAft>
              <a:buFont typeface="Wingdings" panose="05000000000000000000" pitchFamily="2" charset="2"/>
              <a:buChar char="ü"/>
            </a:pPr>
            <a:r>
              <a:rPr lang="en-US" sz="1200" b="0" i="0" dirty="0">
                <a:solidFill>
                  <a:schemeClr val="bg1"/>
                </a:solidFill>
                <a:effectLst/>
                <a:latin typeface="+mj-lt"/>
              </a:rPr>
              <a:t>Overtime costs</a:t>
            </a:r>
          </a:p>
          <a:p>
            <a:pPr marL="285750" indent="-285750" algn="l">
              <a:lnSpc>
                <a:spcPts val="1755"/>
              </a:lnSpc>
              <a:spcAft>
                <a:spcPts val="750"/>
              </a:spcAft>
              <a:buFont typeface="Wingdings" panose="05000000000000000000" pitchFamily="2" charset="2"/>
              <a:buChar char="ü"/>
            </a:pPr>
            <a:r>
              <a:rPr lang="en-US" sz="1200" b="0" i="0" dirty="0">
                <a:solidFill>
                  <a:schemeClr val="bg1"/>
                </a:solidFill>
                <a:effectLst/>
                <a:latin typeface="+mj-lt"/>
              </a:rPr>
              <a:t>Inventory costs</a:t>
            </a:r>
          </a:p>
          <a:p>
            <a:pPr marL="285750" indent="-285750" algn="l">
              <a:lnSpc>
                <a:spcPts val="1755"/>
              </a:lnSpc>
              <a:spcAft>
                <a:spcPts val="750"/>
              </a:spcAft>
              <a:buFont typeface="Wingdings" panose="05000000000000000000" pitchFamily="2" charset="2"/>
              <a:buChar char="ü"/>
            </a:pPr>
            <a:r>
              <a:rPr lang="en-US" sz="1200" dirty="0">
                <a:solidFill>
                  <a:schemeClr val="bg1"/>
                </a:solidFill>
                <a:latin typeface="+mj-lt"/>
              </a:rPr>
              <a:t>Machine Downtime or Waiting</a:t>
            </a:r>
          </a:p>
          <a:p>
            <a:pPr marL="285750" indent="-285750" algn="l">
              <a:lnSpc>
                <a:spcPts val="1755"/>
              </a:lnSpc>
              <a:spcAft>
                <a:spcPts val="750"/>
              </a:spcAft>
              <a:buFont typeface="Wingdings" panose="05000000000000000000" pitchFamily="2" charset="2"/>
              <a:buChar char="ü"/>
            </a:pPr>
            <a:r>
              <a:rPr lang="en-US" sz="1200" dirty="0">
                <a:solidFill>
                  <a:schemeClr val="bg1"/>
                </a:solidFill>
                <a:latin typeface="+mj-lt"/>
              </a:rPr>
              <a:t>OEE below 45% </a:t>
            </a:r>
            <a:endParaRPr lang="en-US" sz="1200" b="0" i="0" dirty="0">
              <a:solidFill>
                <a:schemeClr val="bg1"/>
              </a:solidFill>
              <a:effectLst/>
              <a:latin typeface="+mj-lt"/>
            </a:endParaRPr>
          </a:p>
          <a:p>
            <a:pPr marL="285750" indent="-285750" algn="l">
              <a:lnSpc>
                <a:spcPts val="1755"/>
              </a:lnSpc>
              <a:spcAft>
                <a:spcPts val="750"/>
              </a:spcAft>
              <a:buFont typeface="Wingdings" panose="05000000000000000000" pitchFamily="2" charset="2"/>
              <a:buChar char="ü"/>
            </a:pPr>
            <a:r>
              <a:rPr lang="en-US" sz="1200" dirty="0">
                <a:solidFill>
                  <a:schemeClr val="bg1"/>
                </a:solidFill>
                <a:latin typeface="+mj-lt"/>
              </a:rPr>
              <a:t>Lost Time Hours</a:t>
            </a:r>
            <a:endParaRPr lang="en-US" sz="1200" b="0" i="0" dirty="0">
              <a:solidFill>
                <a:schemeClr val="bg1"/>
              </a:solidFill>
              <a:effectLst/>
              <a:latin typeface="+mj-lt"/>
            </a:endParaRPr>
          </a:p>
        </p:txBody>
      </p:sp>
      <p:sp>
        <p:nvSpPr>
          <p:cNvPr id="25" name="TextBox 24">
            <a:extLst>
              <a:ext uri="{FF2B5EF4-FFF2-40B4-BE49-F238E27FC236}">
                <a16:creationId xmlns:a16="http://schemas.microsoft.com/office/drawing/2014/main" id="{398EC11C-76A5-C142-9962-9AD977835053}"/>
              </a:ext>
            </a:extLst>
          </p:cNvPr>
          <p:cNvSpPr txBox="1"/>
          <p:nvPr/>
        </p:nvSpPr>
        <p:spPr>
          <a:xfrm>
            <a:off x="554077" y="1109281"/>
            <a:ext cx="6109854" cy="602729"/>
          </a:xfrm>
          <a:prstGeom prst="rect">
            <a:avLst/>
          </a:prstGeom>
          <a:noFill/>
        </p:spPr>
        <p:txBody>
          <a:bodyPr wrap="square">
            <a:spAutoFit/>
          </a:bodyPr>
          <a:lstStyle/>
          <a:p>
            <a:pPr marL="457200" marR="0" lvl="1" indent="-173038" algn="l" defTabSz="914400" rtl="0" eaLnBrk="1" fontAlgn="auto" latinLnBrk="0" hangingPunct="1">
              <a:lnSpc>
                <a:spcPct val="100000"/>
              </a:lnSpc>
              <a:spcBef>
                <a:spcPts val="500"/>
              </a:spcBef>
              <a:spcAft>
                <a:spcPts val="60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Owner</a:t>
            </a:r>
            <a:r>
              <a:rPr lang="en-US" sz="1200" b="1" dirty="0">
                <a:solidFill>
                  <a:srgbClr val="FFFFFF"/>
                </a:solidFill>
                <a:latin typeface="Avenir Next LT Pro"/>
              </a:rPr>
              <a:t>s</a:t>
            </a: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      </a:t>
            </a:r>
            <a:r>
              <a:rPr lang="en-US" sz="1200" dirty="0">
                <a:solidFill>
                  <a:srgbClr val="FFFFFF"/>
                </a:solidFill>
                <a:latin typeface="Avenir Next LT Pro"/>
              </a:rPr>
              <a:t>Upstream / Downstream / Finishing</a:t>
            </a:r>
            <a:endParaRPr kumimoji="0" lang="en-US" sz="1200" i="0" u="none" strike="noStrike" kern="1200" cap="none" spc="0" normalizeH="0" baseline="0" noProof="0" dirty="0">
              <a:ln>
                <a:noFill/>
              </a:ln>
              <a:solidFill>
                <a:srgbClr val="FFFFFF"/>
              </a:solidFill>
              <a:effectLst/>
              <a:uLnTx/>
              <a:uFillTx/>
              <a:latin typeface="Avenir Next LT Pro"/>
              <a:ea typeface="+mn-ea"/>
              <a:cs typeface="+mn-cs"/>
            </a:endParaRPr>
          </a:p>
          <a:p>
            <a:pPr marL="466344" marR="0" lvl="1" indent="-182880" algn="l" defTabSz="914400" rtl="0" eaLnBrk="1" fontAlgn="auto" latinLnBrk="0" hangingPunct="1">
              <a:lnSpc>
                <a:spcPct val="100000"/>
              </a:lnSpc>
              <a:spcBef>
                <a:spcPts val="500"/>
              </a:spcBef>
              <a:spcAft>
                <a:spcPts val="60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Populated by:  </a:t>
            </a:r>
            <a:r>
              <a:rPr kumimoji="0" lang="en-US" sz="1200" i="0" u="none" strike="noStrike" kern="1200" cap="none" spc="0" normalizeH="0" baseline="0" noProof="0" dirty="0">
                <a:ln>
                  <a:noFill/>
                </a:ln>
                <a:solidFill>
                  <a:srgbClr val="FFFFFF"/>
                </a:solidFill>
                <a:effectLst/>
                <a:uLnTx/>
                <a:uFillTx/>
                <a:latin typeface="Avenir Next LT Pro"/>
                <a:ea typeface="+mn-ea"/>
                <a:cs typeface="+mn-cs"/>
              </a:rPr>
              <a:t>Zone </a:t>
            </a:r>
            <a:r>
              <a:rPr kumimoji="0" lang="en-US" sz="1200" b="0" i="0" u="none" strike="noStrike" kern="1200" cap="none" spc="0" normalizeH="0" baseline="0" noProof="0" dirty="0">
                <a:ln>
                  <a:noFill/>
                </a:ln>
                <a:solidFill>
                  <a:srgbClr val="FFFFFF"/>
                </a:solidFill>
                <a:effectLst/>
                <a:uLnTx/>
                <a:uFillTx/>
                <a:latin typeface="Avenir Next LT Pro"/>
                <a:ea typeface="+mn-ea"/>
                <a:cs typeface="+mn-cs"/>
              </a:rPr>
              <a:t>Managers </a:t>
            </a:r>
          </a:p>
        </p:txBody>
      </p:sp>
      <p:pic>
        <p:nvPicPr>
          <p:cNvPr id="52" name="Content Placeholder 51">
            <a:extLst>
              <a:ext uri="{FF2B5EF4-FFF2-40B4-BE49-F238E27FC236}">
                <a16:creationId xmlns:a16="http://schemas.microsoft.com/office/drawing/2014/main" id="{7387F1CC-911D-C338-AD84-83B5D3683994}"/>
              </a:ext>
            </a:extLst>
          </p:cNvPr>
          <p:cNvPicPr>
            <a:picLocks noGrp="1" noChangeAspect="1"/>
          </p:cNvPicPr>
          <p:nvPr>
            <p:ph idx="1"/>
          </p:nvPr>
        </p:nvPicPr>
        <p:blipFill>
          <a:blip r:embed="rId3"/>
          <a:stretch>
            <a:fillRect/>
          </a:stretch>
        </p:blipFill>
        <p:spPr>
          <a:xfrm>
            <a:off x="6096000" y="1219200"/>
            <a:ext cx="5094901" cy="3925634"/>
          </a:xfrm>
          <a:prstGeom prst="rect">
            <a:avLst/>
          </a:prstGeom>
        </p:spPr>
      </p:pic>
      <p:pic>
        <p:nvPicPr>
          <p:cNvPr id="53" name="Picture 52" descr="SMART Targets | JONATHAN SANDLING">
            <a:extLst>
              <a:ext uri="{FF2B5EF4-FFF2-40B4-BE49-F238E27FC236}">
                <a16:creationId xmlns:a16="http://schemas.microsoft.com/office/drawing/2014/main" id="{8E0CFFEB-90C9-DAA4-484E-C65B34B09B0F}"/>
              </a:ext>
            </a:extLst>
          </p:cNvPr>
          <p:cNvPicPr>
            <a:picLocks noChangeAspect="1"/>
          </p:cNvPicPr>
          <p:nvPr/>
        </p:nvPicPr>
        <p:blipFill>
          <a:blip r:embed="rId4"/>
          <a:stretch>
            <a:fillRect/>
          </a:stretch>
        </p:blipFill>
        <p:spPr>
          <a:xfrm>
            <a:off x="4943475" y="5920755"/>
            <a:ext cx="2305050" cy="902609"/>
          </a:xfrm>
          <a:prstGeom prst="rect">
            <a:avLst/>
          </a:prstGeom>
        </p:spPr>
      </p:pic>
      <p:sp>
        <p:nvSpPr>
          <p:cNvPr id="2" name="Slide Number Placeholder 1">
            <a:extLst>
              <a:ext uri="{FF2B5EF4-FFF2-40B4-BE49-F238E27FC236}">
                <a16:creationId xmlns:a16="http://schemas.microsoft.com/office/drawing/2014/main" id="{464D3CCB-ADC1-1C62-5941-F49FE595C666}"/>
              </a:ext>
            </a:extLst>
          </p:cNvPr>
          <p:cNvSpPr>
            <a:spLocks noGrp="1"/>
          </p:cNvSpPr>
          <p:nvPr>
            <p:ph type="sldNum" sz="quarter" idx="30"/>
          </p:nvPr>
        </p:nvSpPr>
        <p:spPr/>
        <p:txBody>
          <a:bodyPr/>
          <a:lstStyle/>
          <a:p>
            <a:fld id="{8058A7CE-F400-7B46-9E16-10D36E8C32FD}" type="slidenum">
              <a:rPr lang="en-US" smtClean="0"/>
              <a:pPr/>
              <a:t>21</a:t>
            </a:fld>
            <a:endParaRPr lang="en-US" dirty="0"/>
          </a:p>
        </p:txBody>
      </p:sp>
      <p:pic>
        <p:nvPicPr>
          <p:cNvPr id="4" name="Picture 3">
            <a:extLst>
              <a:ext uri="{FF2B5EF4-FFF2-40B4-BE49-F238E27FC236}">
                <a16:creationId xmlns:a16="http://schemas.microsoft.com/office/drawing/2014/main" id="{9CC31299-AF38-B88B-8E07-021735EB65F0}"/>
              </a:ext>
            </a:extLst>
          </p:cNvPr>
          <p:cNvPicPr>
            <a:picLocks noChangeAspect="1"/>
          </p:cNvPicPr>
          <p:nvPr/>
        </p:nvPicPr>
        <p:blipFill>
          <a:blip r:embed="rId5"/>
          <a:stretch>
            <a:fillRect/>
          </a:stretch>
        </p:blipFill>
        <p:spPr>
          <a:xfrm>
            <a:off x="9144000" y="1641904"/>
            <a:ext cx="1689253" cy="186896"/>
          </a:xfrm>
          <a:prstGeom prst="rect">
            <a:avLst/>
          </a:prstGeom>
        </p:spPr>
      </p:pic>
    </p:spTree>
    <p:extLst>
      <p:ext uri="{BB962C8B-B14F-4D97-AF65-F5344CB8AC3E}">
        <p14:creationId xmlns:p14="http://schemas.microsoft.com/office/powerpoint/2010/main" val="41095614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910D4-4D0D-BB81-AA48-4CA266CE99C6}"/>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64923342-82B0-73A5-F103-8F5DCFA9032B}"/>
              </a:ext>
            </a:extLst>
          </p:cNvPr>
          <p:cNvSpPr>
            <a:spLocks noGrp="1"/>
          </p:cNvSpPr>
          <p:nvPr>
            <p:ph type="title"/>
          </p:nvPr>
        </p:nvSpPr>
        <p:spPr>
          <a:xfrm>
            <a:off x="685800" y="1066800"/>
            <a:ext cx="4968240" cy="762000"/>
          </a:xfrm>
        </p:spPr>
        <p:txBody>
          <a:bodyPr>
            <a:normAutofit fontScale="90000"/>
          </a:bodyPr>
          <a:lstStyle/>
          <a:p>
            <a:r>
              <a:rPr lang="en-US" sz="2000" dirty="0"/>
              <a:t>    SQCDP</a:t>
            </a:r>
            <a:r>
              <a:rPr lang="en-US" sz="2000" dirty="0">
                <a:latin typeface="Abadi" panose="020B0604020104020204" pitchFamily="34" charset="0"/>
              </a:rPr>
              <a:t> – Daily Delivery Standard </a:t>
            </a:r>
            <a:br>
              <a:rPr lang="en-US" dirty="0">
                <a:latin typeface="Abadi" panose="020B0604020104020204" pitchFamily="34" charset="0"/>
              </a:rPr>
            </a:br>
            <a:endParaRPr lang="en-US" dirty="0"/>
          </a:p>
        </p:txBody>
      </p:sp>
      <p:sp>
        <p:nvSpPr>
          <p:cNvPr id="18" name="Picture Placeholder 2">
            <a:extLst>
              <a:ext uri="{FF2B5EF4-FFF2-40B4-BE49-F238E27FC236}">
                <a16:creationId xmlns:a16="http://schemas.microsoft.com/office/drawing/2014/main" id="{CAE23F55-4A3E-8026-36D2-C9C0E97A2065}"/>
              </a:ext>
            </a:extLst>
          </p:cNvPr>
          <p:cNvSpPr>
            <a:spLocks noGrp="1"/>
          </p:cNvSpPr>
          <p:nvPr>
            <p:ph type="pic" sz="quarter" idx="12"/>
          </p:nvPr>
        </p:nvSpPr>
        <p:spPr>
          <a:xfrm>
            <a:off x="0" y="5972972"/>
            <a:ext cx="12192000" cy="850392"/>
          </a:xfrm>
        </p:spPr>
        <p:txBody>
          <a:bodyPr/>
          <a:lstStyle/>
          <a:p>
            <a:endParaRPr lang="en-US"/>
          </a:p>
        </p:txBody>
      </p:sp>
      <p:sp>
        <p:nvSpPr>
          <p:cNvPr id="14" name="TextBox 13">
            <a:extLst>
              <a:ext uri="{FF2B5EF4-FFF2-40B4-BE49-F238E27FC236}">
                <a16:creationId xmlns:a16="http://schemas.microsoft.com/office/drawing/2014/main" id="{9958D2C6-B01E-A323-8FC0-C2C54A0E4E28}"/>
              </a:ext>
            </a:extLst>
          </p:cNvPr>
          <p:cNvSpPr txBox="1"/>
          <p:nvPr/>
        </p:nvSpPr>
        <p:spPr>
          <a:xfrm>
            <a:off x="873929" y="2726003"/>
            <a:ext cx="4591981" cy="2034531"/>
          </a:xfrm>
          <a:prstGeom prst="rect">
            <a:avLst/>
          </a:prstGeom>
          <a:noFill/>
        </p:spPr>
        <p:txBody>
          <a:bodyPr wrap="square">
            <a:spAutoFit/>
          </a:bodyPr>
          <a:lstStyle/>
          <a:p>
            <a:r>
              <a:rPr lang="en-US" sz="1200" b="1" dirty="0"/>
              <a:t>🟢 </a:t>
            </a:r>
            <a:r>
              <a:rPr lang="en-US" sz="1200" b="1" dirty="0">
                <a:solidFill>
                  <a:schemeClr val="bg1"/>
                </a:solidFill>
              </a:rPr>
              <a:t>Flow: If Green:</a:t>
            </a:r>
          </a:p>
          <a:p>
            <a:pPr fontAlgn="base"/>
            <a:endParaRPr lang="en-US" sz="1200" dirty="0">
              <a:solidFill>
                <a:schemeClr val="bg1"/>
              </a:solidFill>
            </a:endParaRPr>
          </a:p>
          <a:p>
            <a:pPr fontAlgn="base"/>
            <a:r>
              <a:rPr lang="en-US" sz="1200" dirty="0">
                <a:solidFill>
                  <a:schemeClr val="bg1"/>
                </a:solidFill>
              </a:rPr>
              <a:t>On-time delivery, meeting delivery expectations, consistent lead times</a:t>
            </a:r>
          </a:p>
          <a:p>
            <a:pPr fontAlgn="base"/>
            <a:endParaRPr lang="en-US" sz="1200" dirty="0">
              <a:solidFill>
                <a:schemeClr val="bg1"/>
              </a:solidFill>
            </a:endParaRPr>
          </a:p>
          <a:p>
            <a:pPr fontAlgn="base"/>
            <a:r>
              <a:rPr lang="en-US" sz="1200" b="1" dirty="0"/>
              <a:t>🔴 </a:t>
            </a:r>
            <a:r>
              <a:rPr lang="en-US" sz="1200" b="1" dirty="0">
                <a:solidFill>
                  <a:schemeClr val="bg1"/>
                </a:solidFill>
              </a:rPr>
              <a:t>Flow: If Red:</a:t>
            </a:r>
          </a:p>
          <a:p>
            <a:pPr fontAlgn="base"/>
            <a:endParaRPr lang="en-US" sz="1200" dirty="0">
              <a:solidFill>
                <a:schemeClr val="bg1"/>
              </a:solidFill>
            </a:endParaRPr>
          </a:p>
          <a:p>
            <a:pPr fontAlgn="base"/>
            <a:r>
              <a:rPr lang="en-US" sz="1200" dirty="0">
                <a:solidFill>
                  <a:schemeClr val="bg1"/>
                </a:solidFill>
              </a:rPr>
              <a:t>Late deliveries, missed deadlines, inconsistent lead times</a:t>
            </a:r>
          </a:p>
          <a:p>
            <a:pPr>
              <a:lnSpc>
                <a:spcPts val="1755"/>
              </a:lnSpc>
            </a:pPr>
            <a:endParaRPr lang="en-US" sz="1200" b="1" dirty="0">
              <a:solidFill>
                <a:schemeClr val="bg1"/>
              </a:solidFill>
            </a:endParaRPr>
          </a:p>
          <a:p>
            <a:pPr algn="l">
              <a:lnSpc>
                <a:spcPts val="1755"/>
              </a:lnSpc>
              <a:buNone/>
            </a:pPr>
            <a:endParaRPr lang="en-US" b="0" i="0" dirty="0">
              <a:solidFill>
                <a:schemeClr val="bg1"/>
              </a:solidFill>
              <a:effectLst/>
              <a:latin typeface="Instrument Sans"/>
            </a:endParaRPr>
          </a:p>
        </p:txBody>
      </p:sp>
      <p:sp>
        <p:nvSpPr>
          <p:cNvPr id="25" name="TextBox 24">
            <a:extLst>
              <a:ext uri="{FF2B5EF4-FFF2-40B4-BE49-F238E27FC236}">
                <a16:creationId xmlns:a16="http://schemas.microsoft.com/office/drawing/2014/main" id="{12208F99-12F6-AAEA-9CA9-051198726647}"/>
              </a:ext>
            </a:extLst>
          </p:cNvPr>
          <p:cNvSpPr txBox="1"/>
          <p:nvPr/>
        </p:nvSpPr>
        <p:spPr>
          <a:xfrm>
            <a:off x="525072" y="1527435"/>
            <a:ext cx="4885128" cy="602729"/>
          </a:xfrm>
          <a:prstGeom prst="rect">
            <a:avLst/>
          </a:prstGeom>
          <a:noFill/>
        </p:spPr>
        <p:txBody>
          <a:bodyPr wrap="square">
            <a:spAutoFit/>
          </a:bodyPr>
          <a:lstStyle/>
          <a:p>
            <a:pPr marL="457200" marR="0" lvl="1" indent="-173038" algn="l" defTabSz="914400" rtl="0" eaLnBrk="1" fontAlgn="auto" latinLnBrk="0" hangingPunct="1">
              <a:lnSpc>
                <a:spcPct val="100000"/>
              </a:lnSpc>
              <a:spcBef>
                <a:spcPts val="500"/>
              </a:spcBef>
              <a:spcAft>
                <a:spcPts val="60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Owner:      Shipping / Sales Forecast / Scheduler</a:t>
            </a:r>
            <a:endParaRPr kumimoji="0" lang="en-US" sz="1200" i="0" u="none" strike="noStrike" kern="1200" cap="none" spc="0" normalizeH="0" baseline="0" noProof="0" dirty="0">
              <a:ln>
                <a:noFill/>
              </a:ln>
              <a:solidFill>
                <a:srgbClr val="FFFFFF"/>
              </a:solidFill>
              <a:effectLst/>
              <a:uLnTx/>
              <a:uFillTx/>
              <a:latin typeface="Avenir Next LT Pro"/>
              <a:ea typeface="+mn-ea"/>
              <a:cs typeface="+mn-cs"/>
            </a:endParaRPr>
          </a:p>
          <a:p>
            <a:pPr marL="466344" marR="0" lvl="1" indent="-182880" algn="l" defTabSz="914400" rtl="0" eaLnBrk="1" fontAlgn="auto" latinLnBrk="0" hangingPunct="1">
              <a:lnSpc>
                <a:spcPct val="100000"/>
              </a:lnSpc>
              <a:spcBef>
                <a:spcPts val="500"/>
              </a:spcBef>
              <a:spcAft>
                <a:spcPts val="60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Populated by:  </a:t>
            </a:r>
            <a:r>
              <a:rPr kumimoji="0" lang="en-US" sz="1200" i="0" u="none" strike="noStrike" kern="1200" cap="none" spc="0" normalizeH="0" baseline="0" noProof="0" dirty="0">
                <a:ln>
                  <a:noFill/>
                </a:ln>
                <a:solidFill>
                  <a:srgbClr val="FFFFFF"/>
                </a:solidFill>
                <a:effectLst/>
                <a:uLnTx/>
                <a:uFillTx/>
                <a:latin typeface="Avenir Next LT Pro"/>
                <a:ea typeface="+mn-ea"/>
                <a:cs typeface="+mn-cs"/>
              </a:rPr>
              <a:t> </a:t>
            </a:r>
            <a:r>
              <a:rPr lang="en-US" sz="1200" dirty="0">
                <a:solidFill>
                  <a:srgbClr val="FFFFFF"/>
                </a:solidFill>
                <a:latin typeface="Avenir Next LT Pro"/>
              </a:rPr>
              <a:t>Shipping Representative</a:t>
            </a:r>
            <a:endParaRPr kumimoji="0" lang="en-US" sz="120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2" name="Slide Number Placeholder 1">
            <a:extLst>
              <a:ext uri="{FF2B5EF4-FFF2-40B4-BE49-F238E27FC236}">
                <a16:creationId xmlns:a16="http://schemas.microsoft.com/office/drawing/2014/main" id="{48681E7B-277D-1F46-5886-E166DAED12E6}"/>
              </a:ext>
            </a:extLst>
          </p:cNvPr>
          <p:cNvSpPr>
            <a:spLocks noGrp="1"/>
          </p:cNvSpPr>
          <p:nvPr>
            <p:ph type="sldNum" sz="quarter" idx="30"/>
          </p:nvPr>
        </p:nvSpPr>
        <p:spPr/>
        <p:txBody>
          <a:bodyPr/>
          <a:lstStyle/>
          <a:p>
            <a:fld id="{8058A7CE-F400-7B46-9E16-10D36E8C32FD}" type="slidenum">
              <a:rPr lang="en-US" smtClean="0"/>
              <a:pPr/>
              <a:t>22</a:t>
            </a:fld>
            <a:endParaRPr lang="en-US" dirty="0"/>
          </a:p>
        </p:txBody>
      </p:sp>
      <p:pic>
        <p:nvPicPr>
          <p:cNvPr id="9" name="Picture 8">
            <a:extLst>
              <a:ext uri="{FF2B5EF4-FFF2-40B4-BE49-F238E27FC236}">
                <a16:creationId xmlns:a16="http://schemas.microsoft.com/office/drawing/2014/main" id="{C48ACE70-BBA0-A830-1E91-1298C1F4AFD4}"/>
              </a:ext>
            </a:extLst>
          </p:cNvPr>
          <p:cNvPicPr>
            <a:picLocks noChangeAspect="1"/>
          </p:cNvPicPr>
          <p:nvPr/>
        </p:nvPicPr>
        <p:blipFill>
          <a:blip r:embed="rId3"/>
          <a:stretch>
            <a:fillRect/>
          </a:stretch>
        </p:blipFill>
        <p:spPr>
          <a:xfrm>
            <a:off x="6172200" y="1219200"/>
            <a:ext cx="5244120" cy="3915998"/>
          </a:xfrm>
          <a:prstGeom prst="rect">
            <a:avLst/>
          </a:prstGeom>
        </p:spPr>
      </p:pic>
      <p:pic>
        <p:nvPicPr>
          <p:cNvPr id="11" name="Picture 10">
            <a:extLst>
              <a:ext uri="{FF2B5EF4-FFF2-40B4-BE49-F238E27FC236}">
                <a16:creationId xmlns:a16="http://schemas.microsoft.com/office/drawing/2014/main" id="{12F0BA4B-15E4-01EA-9DB6-2B9CBAA1D361}"/>
              </a:ext>
            </a:extLst>
          </p:cNvPr>
          <p:cNvPicPr>
            <a:picLocks noChangeAspect="1"/>
          </p:cNvPicPr>
          <p:nvPr/>
        </p:nvPicPr>
        <p:blipFill>
          <a:blip r:embed="rId4"/>
          <a:stretch>
            <a:fillRect/>
          </a:stretch>
        </p:blipFill>
        <p:spPr>
          <a:xfrm>
            <a:off x="4876800" y="5998219"/>
            <a:ext cx="2313476" cy="799898"/>
          </a:xfrm>
          <a:prstGeom prst="rect">
            <a:avLst/>
          </a:prstGeom>
        </p:spPr>
      </p:pic>
    </p:spTree>
    <p:extLst>
      <p:ext uri="{BB962C8B-B14F-4D97-AF65-F5344CB8AC3E}">
        <p14:creationId xmlns:p14="http://schemas.microsoft.com/office/powerpoint/2010/main" val="18912216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318CFF9-D3A5-8478-5404-8E1FB85E135F}"/>
              </a:ext>
            </a:extLst>
          </p:cNvPr>
          <p:cNvSpPr>
            <a:spLocks noGrp="1"/>
          </p:cNvSpPr>
          <p:nvPr>
            <p:ph type="pic" sz="quarter" idx="12"/>
          </p:nvPr>
        </p:nvSpPr>
        <p:spPr>
          <a:xfrm>
            <a:off x="5644" y="6024541"/>
            <a:ext cx="12192000" cy="850392"/>
          </a:xfrm>
        </p:spPr>
        <p:txBody>
          <a:bodyPr/>
          <a:lstStyle/>
          <a:p>
            <a:endParaRPr lang="en-US"/>
          </a:p>
        </p:txBody>
      </p:sp>
      <p:sp>
        <p:nvSpPr>
          <p:cNvPr id="6" name="Slide Number Placeholder 5">
            <a:extLst>
              <a:ext uri="{FF2B5EF4-FFF2-40B4-BE49-F238E27FC236}">
                <a16:creationId xmlns:a16="http://schemas.microsoft.com/office/drawing/2014/main" id="{C446A570-2B03-EC02-2B11-D7B647565067}"/>
              </a:ext>
            </a:extLst>
          </p:cNvPr>
          <p:cNvSpPr>
            <a:spLocks noGrp="1"/>
          </p:cNvSpPr>
          <p:nvPr>
            <p:ph type="sldNum" sz="quarter" idx="30"/>
          </p:nvPr>
        </p:nvSpPr>
        <p:spPr/>
        <p:txBody>
          <a:bodyPr/>
          <a:lstStyle/>
          <a:p>
            <a:fld id="{8058A7CE-F400-7B46-9E16-10D36E8C32FD}" type="slidenum">
              <a:rPr lang="en-US" smtClean="0"/>
              <a:pPr/>
              <a:t>23</a:t>
            </a:fld>
            <a:endParaRPr lang="en-US" dirty="0"/>
          </a:p>
        </p:txBody>
      </p:sp>
      <p:sp>
        <p:nvSpPr>
          <p:cNvPr id="8" name="TextBox 7">
            <a:extLst>
              <a:ext uri="{FF2B5EF4-FFF2-40B4-BE49-F238E27FC236}">
                <a16:creationId xmlns:a16="http://schemas.microsoft.com/office/drawing/2014/main" id="{724CFEDA-E1C3-C664-8DF4-FE467F6542D8}"/>
              </a:ext>
            </a:extLst>
          </p:cNvPr>
          <p:cNvSpPr txBox="1"/>
          <p:nvPr/>
        </p:nvSpPr>
        <p:spPr>
          <a:xfrm>
            <a:off x="685800" y="655872"/>
            <a:ext cx="4300630" cy="369332"/>
          </a:xfrm>
          <a:prstGeom prst="rect">
            <a:avLst/>
          </a:prstGeom>
          <a:noFill/>
        </p:spPr>
        <p:txBody>
          <a:bodyPr wrap="square">
            <a:spAutoFit/>
          </a:bodyPr>
          <a:lstStyle/>
          <a:p>
            <a:r>
              <a:rPr lang="en-US" sz="1800" b="1" dirty="0">
                <a:solidFill>
                  <a:schemeClr val="bg1"/>
                </a:solidFill>
                <a:latin typeface="+mj-lt"/>
              </a:rPr>
              <a:t>SQCDP – </a:t>
            </a:r>
            <a:r>
              <a:rPr lang="en-US" sz="1800" dirty="0">
                <a:solidFill>
                  <a:schemeClr val="bg1"/>
                </a:solidFill>
                <a:latin typeface="Abadi" panose="020B0604020104020204" pitchFamily="34" charset="0"/>
              </a:rPr>
              <a:t>Daily </a:t>
            </a:r>
            <a:r>
              <a:rPr lang="en-US" dirty="0">
                <a:solidFill>
                  <a:schemeClr val="bg1"/>
                </a:solidFill>
                <a:latin typeface="Abadi" panose="020B0604020104020204" pitchFamily="34" charset="0"/>
              </a:rPr>
              <a:t>People</a:t>
            </a:r>
            <a:r>
              <a:rPr lang="en-US" sz="1800" dirty="0">
                <a:solidFill>
                  <a:schemeClr val="bg1"/>
                </a:solidFill>
                <a:latin typeface="Abadi" panose="020B0604020104020204" pitchFamily="34" charset="0"/>
              </a:rPr>
              <a:t> Standard </a:t>
            </a:r>
            <a:endParaRPr lang="en-US" dirty="0">
              <a:solidFill>
                <a:schemeClr val="bg1"/>
              </a:solidFill>
              <a:latin typeface="Abadi" panose="020B0604020104020204" pitchFamily="34" charset="0"/>
            </a:endParaRPr>
          </a:p>
        </p:txBody>
      </p:sp>
      <p:sp>
        <p:nvSpPr>
          <p:cNvPr id="10" name="TextBox 9">
            <a:extLst>
              <a:ext uri="{FF2B5EF4-FFF2-40B4-BE49-F238E27FC236}">
                <a16:creationId xmlns:a16="http://schemas.microsoft.com/office/drawing/2014/main" id="{37BBB8D3-7AD8-1EF3-B634-1B7C8619122A}"/>
              </a:ext>
            </a:extLst>
          </p:cNvPr>
          <p:cNvSpPr txBox="1"/>
          <p:nvPr/>
        </p:nvSpPr>
        <p:spPr>
          <a:xfrm>
            <a:off x="558472" y="1090457"/>
            <a:ext cx="3962400" cy="602729"/>
          </a:xfrm>
          <a:prstGeom prst="rect">
            <a:avLst/>
          </a:prstGeom>
          <a:noFill/>
        </p:spPr>
        <p:txBody>
          <a:bodyPr wrap="square">
            <a:spAutoFit/>
          </a:bodyPr>
          <a:lstStyle/>
          <a:p>
            <a:pPr marL="457200" marR="0" lvl="1" indent="-173038" algn="l" defTabSz="914400" rtl="0" eaLnBrk="1" fontAlgn="auto" latinLnBrk="0" hangingPunct="1">
              <a:lnSpc>
                <a:spcPct val="100000"/>
              </a:lnSpc>
              <a:spcBef>
                <a:spcPts val="500"/>
              </a:spcBef>
              <a:spcAft>
                <a:spcPts val="60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Owner</a:t>
            </a:r>
            <a:r>
              <a:rPr lang="en-US" sz="1200" b="1" dirty="0">
                <a:solidFill>
                  <a:srgbClr val="FFFFFF"/>
                </a:solidFill>
                <a:latin typeface="Avenir Next LT Pro"/>
              </a:rPr>
              <a:t>s</a:t>
            </a: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      All Zone</a:t>
            </a:r>
            <a:r>
              <a:rPr lang="en-US" sz="1200" b="1" dirty="0">
                <a:solidFill>
                  <a:srgbClr val="FFFFFF"/>
                </a:solidFill>
                <a:latin typeface="Avenir Next LT Pro"/>
              </a:rPr>
              <a:t> Managers</a:t>
            </a:r>
            <a:endParaRPr kumimoji="0" lang="en-US" sz="1200" i="0" u="none" strike="noStrike" kern="1200" cap="none" spc="0" normalizeH="0" baseline="0" noProof="0" dirty="0">
              <a:ln>
                <a:noFill/>
              </a:ln>
              <a:solidFill>
                <a:srgbClr val="FFFFFF"/>
              </a:solidFill>
              <a:effectLst/>
              <a:uLnTx/>
              <a:uFillTx/>
              <a:latin typeface="Avenir Next LT Pro"/>
              <a:ea typeface="+mn-ea"/>
              <a:cs typeface="+mn-cs"/>
            </a:endParaRPr>
          </a:p>
          <a:p>
            <a:pPr marL="466344" marR="0" lvl="1" indent="-182880" algn="l" defTabSz="914400" rtl="0" eaLnBrk="1" fontAlgn="auto" latinLnBrk="0" hangingPunct="1">
              <a:lnSpc>
                <a:spcPct val="100000"/>
              </a:lnSpc>
              <a:spcBef>
                <a:spcPts val="500"/>
              </a:spcBef>
              <a:spcAft>
                <a:spcPts val="60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srgbClr val="FFFFFF"/>
                </a:solidFill>
                <a:effectLst/>
                <a:uLnTx/>
                <a:uFillTx/>
                <a:latin typeface="Avenir Next LT Pro"/>
                <a:ea typeface="+mn-ea"/>
                <a:cs typeface="+mn-cs"/>
              </a:rPr>
              <a:t>Populated by:  </a:t>
            </a:r>
            <a:r>
              <a:rPr kumimoji="0" lang="en-US" sz="1200" b="0" i="0" u="none" strike="noStrike" kern="1200" cap="none" spc="0" normalizeH="0" baseline="0" noProof="0" dirty="0">
                <a:ln>
                  <a:noFill/>
                </a:ln>
                <a:solidFill>
                  <a:srgbClr val="FFFFFF"/>
                </a:solidFill>
                <a:effectLst/>
                <a:uLnTx/>
                <a:uFillTx/>
                <a:latin typeface="Avenir Next LT Pro"/>
                <a:ea typeface="+mn-ea"/>
                <a:cs typeface="+mn-cs"/>
              </a:rPr>
              <a:t>Managers  and  HR</a:t>
            </a:r>
          </a:p>
        </p:txBody>
      </p:sp>
      <p:pic>
        <p:nvPicPr>
          <p:cNvPr id="12" name="Picture 11">
            <a:extLst>
              <a:ext uri="{FF2B5EF4-FFF2-40B4-BE49-F238E27FC236}">
                <a16:creationId xmlns:a16="http://schemas.microsoft.com/office/drawing/2014/main" id="{DC750056-14FC-5718-07F8-99909A9EABCC}"/>
              </a:ext>
            </a:extLst>
          </p:cNvPr>
          <p:cNvPicPr>
            <a:picLocks noChangeAspect="1"/>
          </p:cNvPicPr>
          <p:nvPr/>
        </p:nvPicPr>
        <p:blipFill>
          <a:blip r:embed="rId3"/>
          <a:stretch>
            <a:fillRect/>
          </a:stretch>
        </p:blipFill>
        <p:spPr>
          <a:xfrm>
            <a:off x="6477000" y="689255"/>
            <a:ext cx="5076586" cy="3930134"/>
          </a:xfrm>
          <a:prstGeom prst="rect">
            <a:avLst/>
          </a:prstGeom>
        </p:spPr>
      </p:pic>
      <p:pic>
        <p:nvPicPr>
          <p:cNvPr id="13" name="Picture 12">
            <a:extLst>
              <a:ext uri="{FF2B5EF4-FFF2-40B4-BE49-F238E27FC236}">
                <a16:creationId xmlns:a16="http://schemas.microsoft.com/office/drawing/2014/main" id="{A90FE4D5-9AE6-D2D8-EDF3-D080E19E19CD}"/>
              </a:ext>
            </a:extLst>
          </p:cNvPr>
          <p:cNvPicPr>
            <a:picLocks noChangeAspect="1"/>
          </p:cNvPicPr>
          <p:nvPr/>
        </p:nvPicPr>
        <p:blipFill>
          <a:blip r:embed="rId4"/>
          <a:stretch>
            <a:fillRect/>
          </a:stretch>
        </p:blipFill>
        <p:spPr>
          <a:xfrm>
            <a:off x="4986430" y="6024541"/>
            <a:ext cx="2176370" cy="833459"/>
          </a:xfrm>
          <a:prstGeom prst="rect">
            <a:avLst/>
          </a:prstGeom>
        </p:spPr>
      </p:pic>
      <p:sp>
        <p:nvSpPr>
          <p:cNvPr id="15" name="TextBox 14">
            <a:extLst>
              <a:ext uri="{FF2B5EF4-FFF2-40B4-BE49-F238E27FC236}">
                <a16:creationId xmlns:a16="http://schemas.microsoft.com/office/drawing/2014/main" id="{7978E8F7-9C8F-BCC6-9EF7-4BC6BF979534}"/>
              </a:ext>
            </a:extLst>
          </p:cNvPr>
          <p:cNvSpPr txBox="1"/>
          <p:nvPr/>
        </p:nvSpPr>
        <p:spPr>
          <a:xfrm>
            <a:off x="558472" y="2286000"/>
            <a:ext cx="6680528" cy="1846659"/>
          </a:xfrm>
          <a:prstGeom prst="rect">
            <a:avLst/>
          </a:prstGeom>
          <a:noFill/>
        </p:spPr>
        <p:txBody>
          <a:bodyPr wrap="square">
            <a:spAutoFit/>
          </a:bodyPr>
          <a:lstStyle/>
          <a:p>
            <a:r>
              <a:rPr lang="en-US" sz="1200" b="1" dirty="0"/>
              <a:t>🟢 </a:t>
            </a:r>
            <a:r>
              <a:rPr lang="en-US" sz="1200" b="1" dirty="0">
                <a:solidFill>
                  <a:schemeClr val="bg1"/>
                </a:solidFill>
              </a:rPr>
              <a:t>Flow: If Green:</a:t>
            </a:r>
          </a:p>
          <a:p>
            <a:endParaRPr lang="en-US" dirty="0"/>
          </a:p>
          <a:p>
            <a:pPr fontAlgn="base"/>
            <a:r>
              <a:rPr lang="en-US" sz="1200" dirty="0">
                <a:solidFill>
                  <a:schemeClr val="bg1"/>
                </a:solidFill>
              </a:rPr>
              <a:t>High throughput, efficient use of resources, minimal downtime</a:t>
            </a:r>
          </a:p>
          <a:p>
            <a:pPr fontAlgn="base"/>
            <a:endParaRPr lang="en-US" sz="1200" dirty="0">
              <a:solidFill>
                <a:schemeClr val="bg1"/>
              </a:solidFill>
            </a:endParaRPr>
          </a:p>
          <a:p>
            <a:pPr fontAlgn="base"/>
            <a:endParaRPr lang="en-US" sz="1200" dirty="0">
              <a:solidFill>
                <a:schemeClr val="bg1"/>
              </a:solidFill>
            </a:endParaRPr>
          </a:p>
          <a:p>
            <a:pPr fontAlgn="base"/>
            <a:r>
              <a:rPr lang="en-US" sz="1200" b="1" dirty="0"/>
              <a:t>🔴 </a:t>
            </a:r>
            <a:r>
              <a:rPr lang="en-US" sz="1200" b="1" dirty="0">
                <a:solidFill>
                  <a:schemeClr val="bg1"/>
                </a:solidFill>
              </a:rPr>
              <a:t>Flow: If Red:</a:t>
            </a:r>
          </a:p>
          <a:p>
            <a:pPr fontAlgn="base"/>
            <a:endParaRPr lang="en-US" sz="1200" b="1" dirty="0">
              <a:solidFill>
                <a:schemeClr val="bg1"/>
              </a:solidFill>
            </a:endParaRPr>
          </a:p>
          <a:p>
            <a:pPr fontAlgn="base"/>
            <a:r>
              <a:rPr lang="en-US" sz="1200" dirty="0">
                <a:solidFill>
                  <a:schemeClr val="bg1"/>
                </a:solidFill>
              </a:rPr>
              <a:t>Low throughput, high cycle times – high turnover, underutilization of resources</a:t>
            </a:r>
          </a:p>
          <a:p>
            <a:pPr fontAlgn="base"/>
            <a:endParaRPr lang="en-US" sz="1200" dirty="0">
              <a:solidFill>
                <a:schemeClr val="bg1"/>
              </a:solidFill>
            </a:endParaRPr>
          </a:p>
        </p:txBody>
      </p:sp>
      <p:sp>
        <p:nvSpPr>
          <p:cNvPr id="17" name="TextBox 16">
            <a:extLst>
              <a:ext uri="{FF2B5EF4-FFF2-40B4-BE49-F238E27FC236}">
                <a16:creationId xmlns:a16="http://schemas.microsoft.com/office/drawing/2014/main" id="{666D4EAD-875C-1B2E-A604-32CBC4965F25}"/>
              </a:ext>
            </a:extLst>
          </p:cNvPr>
          <p:cNvSpPr txBox="1"/>
          <p:nvPr/>
        </p:nvSpPr>
        <p:spPr>
          <a:xfrm>
            <a:off x="424901" y="5221175"/>
            <a:ext cx="11342198" cy="461665"/>
          </a:xfrm>
          <a:prstGeom prst="rect">
            <a:avLst/>
          </a:prstGeom>
          <a:noFill/>
        </p:spPr>
        <p:txBody>
          <a:bodyPr wrap="square">
            <a:spAutoFit/>
          </a:bodyPr>
          <a:lstStyle/>
          <a:p>
            <a:pPr algn="ctr" fontAlgn="base">
              <a:spcAft>
                <a:spcPts val="2250"/>
              </a:spcAft>
            </a:pPr>
            <a:r>
              <a:rPr lang="en-US" sz="1200" dirty="0">
                <a:solidFill>
                  <a:schemeClr val="bg1"/>
                </a:solidFill>
              </a:rPr>
              <a:t>*Research indicates that happy workers are typically up to 13% to 17% more productive, and highly engaged teams can drive up to 21% to 23% higher profitability. This positivity naturally translates to better customer service and loyalty.</a:t>
            </a:r>
            <a:endParaRPr lang="en-US" sz="1200" b="0" i="1" dirty="0">
              <a:solidFill>
                <a:schemeClr val="bg1"/>
              </a:solidFill>
              <a:effectLst/>
              <a:latin typeface="Nunito Sans" pitchFamily="2" charset="0"/>
            </a:endParaRPr>
          </a:p>
        </p:txBody>
      </p:sp>
    </p:spTree>
    <p:extLst>
      <p:ext uri="{BB962C8B-B14F-4D97-AF65-F5344CB8AC3E}">
        <p14:creationId xmlns:p14="http://schemas.microsoft.com/office/powerpoint/2010/main" val="29014471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AC2E8-39D7-49BD-76AD-78444596707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308FC1E-D153-814F-A00B-D3DDA095C38F}"/>
              </a:ext>
            </a:extLst>
          </p:cNvPr>
          <p:cNvSpPr>
            <a:spLocks noGrp="1"/>
          </p:cNvSpPr>
          <p:nvPr>
            <p:ph type="title"/>
          </p:nvPr>
        </p:nvSpPr>
        <p:spPr>
          <a:xfrm>
            <a:off x="6240256" y="1447800"/>
            <a:ext cx="5951744" cy="3505200"/>
          </a:xfrm>
        </p:spPr>
        <p:txBody>
          <a:bodyPr anchor="b" anchorCtr="0">
            <a:normAutofit/>
          </a:bodyPr>
          <a:lstStyle/>
          <a:p>
            <a:pPr algn="ctr"/>
            <a:r>
              <a:rPr lang="en-US" sz="2800" dirty="0"/>
              <a:t>DMS Playbook </a:t>
            </a:r>
            <a:br>
              <a:rPr lang="en-US" sz="2400" dirty="0"/>
            </a:br>
            <a:br>
              <a:rPr lang="en-US" sz="2400" dirty="0"/>
            </a:br>
            <a:br>
              <a:rPr lang="en-US" sz="2400" dirty="0"/>
            </a:br>
            <a:r>
              <a:rPr lang="en-US" sz="2400" dirty="0"/>
              <a:t>  “</a:t>
            </a:r>
            <a:r>
              <a:rPr lang="en-US" sz="2400" b="0" dirty="0">
                <a:latin typeface="Lato" panose="020F0502020204030203" pitchFamily="34" charset="0"/>
                <a:ea typeface="Lato" panose="020F0502020204030203" pitchFamily="34" charset="0"/>
                <a:cs typeface="Lato" panose="020F0502020204030203" pitchFamily="34" charset="0"/>
              </a:rPr>
              <a:t>Action Boards -</a:t>
            </a:r>
            <a:br>
              <a:rPr lang="en-US" sz="2400" b="0" dirty="0">
                <a:latin typeface="Lato" panose="020F0502020204030203" pitchFamily="34" charset="0"/>
                <a:ea typeface="Lato" panose="020F0502020204030203" pitchFamily="34" charset="0"/>
                <a:cs typeface="Lato" panose="020F0502020204030203" pitchFamily="34" charset="0"/>
              </a:rPr>
            </a:br>
            <a:r>
              <a:rPr lang="en-US" sz="2400" b="0" dirty="0">
                <a:latin typeface="Lato" panose="020F0502020204030203" pitchFamily="34" charset="0"/>
                <a:ea typeface="Lato" panose="020F0502020204030203" pitchFamily="34" charset="0"/>
                <a:cs typeface="Lato" panose="020F0502020204030203" pitchFamily="34" charset="0"/>
              </a:rPr>
              <a:t> Problem-Solving Boards</a:t>
            </a:r>
            <a:r>
              <a:rPr lang="en-US" sz="2400" dirty="0">
                <a:latin typeface="Lato" panose="020F0502020204030203" pitchFamily="34" charset="0"/>
                <a:ea typeface="Lato" panose="020F0502020204030203" pitchFamily="34" charset="0"/>
                <a:cs typeface="Lato" panose="020F0502020204030203" pitchFamily="34" charset="0"/>
              </a:rPr>
              <a:t>” </a:t>
            </a:r>
            <a:br>
              <a:rPr lang="en-US" sz="2400" dirty="0">
                <a:latin typeface="Lato" panose="020F0502020204030203" pitchFamily="34" charset="0"/>
                <a:ea typeface="Lato" panose="020F0502020204030203" pitchFamily="34" charset="0"/>
                <a:cs typeface="Lato" panose="020F0502020204030203" pitchFamily="34" charset="0"/>
              </a:rPr>
            </a:br>
            <a:br>
              <a:rPr lang="en-US" sz="2400" dirty="0">
                <a:latin typeface="Lato" panose="020F0502020204030203" pitchFamily="34" charset="0"/>
                <a:ea typeface="Lato" panose="020F0502020204030203" pitchFamily="34" charset="0"/>
                <a:cs typeface="Lato" panose="020F0502020204030203" pitchFamily="34" charset="0"/>
              </a:rPr>
            </a:br>
            <a:br>
              <a:rPr lang="en-US" sz="2600" dirty="0"/>
            </a:br>
            <a:br>
              <a:rPr lang="en-US" sz="2600" dirty="0"/>
            </a:br>
            <a:endParaRPr lang="en-US" sz="2600" dirty="0"/>
          </a:p>
        </p:txBody>
      </p:sp>
      <p:pic>
        <p:nvPicPr>
          <p:cNvPr id="6" name="Picture 5">
            <a:extLst>
              <a:ext uri="{FF2B5EF4-FFF2-40B4-BE49-F238E27FC236}">
                <a16:creationId xmlns:a16="http://schemas.microsoft.com/office/drawing/2014/main" id="{1F172DB0-8F4D-2027-58FC-4134EB847EC9}"/>
              </a:ext>
            </a:extLst>
          </p:cNvPr>
          <p:cNvPicPr>
            <a:picLocks noChangeAspect="1"/>
          </p:cNvPicPr>
          <p:nvPr/>
        </p:nvPicPr>
        <p:blipFill>
          <a:blip r:embed="rId3"/>
          <a:srcRect l="21594" r="20822" b="1"/>
          <a:stretch>
            <a:fillRect/>
          </a:stretch>
        </p:blipFill>
        <p:spPr>
          <a:xfrm>
            <a:off x="20" y="10"/>
            <a:ext cx="6099028" cy="6857989"/>
          </a:xfrm>
          <a:prstGeom prst="rect">
            <a:avLst/>
          </a:prstGeom>
          <a:noFill/>
        </p:spPr>
      </p:pic>
    </p:spTree>
    <p:extLst>
      <p:ext uri="{BB962C8B-B14F-4D97-AF65-F5344CB8AC3E}">
        <p14:creationId xmlns:p14="http://schemas.microsoft.com/office/powerpoint/2010/main" val="26308937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2B7FBEE3-E7B2-05C9-9C9B-A80C21B8E1C8}"/>
              </a:ext>
            </a:extLst>
          </p:cNvPr>
          <p:cNvSpPr txBox="1"/>
          <p:nvPr/>
        </p:nvSpPr>
        <p:spPr>
          <a:xfrm>
            <a:off x="6812280" y="4395113"/>
            <a:ext cx="4663440" cy="2350008"/>
          </a:xfrm>
          <a:prstGeom prst="rect">
            <a:avLst/>
          </a:prstGeom>
        </p:spPr>
        <p:txBody>
          <a:bodyPr vert="horz" lIns="91440" tIns="45720" rIns="91440" bIns="45720" rtlCol="0">
            <a:normAutofit/>
          </a:bodyPr>
          <a:lstStyle/>
          <a:p>
            <a:pPr marL="285750" indent="-285750">
              <a:lnSpc>
                <a:spcPct val="90000"/>
              </a:lnSpc>
              <a:spcBef>
                <a:spcPts val="1000"/>
              </a:spcBef>
              <a:buFont typeface="Arial" panose="020B0604020202020204" pitchFamily="34" charset="0"/>
              <a:buChar char="•"/>
            </a:pPr>
            <a:endParaRPr lang="en-US" dirty="0">
              <a:solidFill>
                <a:schemeClr val="bg1"/>
              </a:solidFill>
            </a:endParaRPr>
          </a:p>
        </p:txBody>
      </p:sp>
      <p:sp>
        <p:nvSpPr>
          <p:cNvPr id="31" name="Slide Number Placeholder 4">
            <a:extLst>
              <a:ext uri="{FF2B5EF4-FFF2-40B4-BE49-F238E27FC236}">
                <a16:creationId xmlns:a16="http://schemas.microsoft.com/office/drawing/2014/main" id="{0142ACFD-4D5F-67F6-5CD3-65F24A852D2E}"/>
              </a:ext>
            </a:extLst>
          </p:cNvPr>
          <p:cNvSpPr>
            <a:spLocks noGrp="1"/>
          </p:cNvSpPr>
          <p:nvPr>
            <p:ph type="sldNum" sz="quarter" idx="12"/>
          </p:nvPr>
        </p:nvSpPr>
        <p:spPr>
          <a:xfrm>
            <a:off x="11347704" y="7912402"/>
            <a:ext cx="670560" cy="676656"/>
          </a:xfrm>
        </p:spPr>
        <p:txBody>
          <a:bodyPr/>
          <a:lstStyle/>
          <a:p>
            <a:pPr>
              <a:spcAft>
                <a:spcPts val="600"/>
              </a:spcAft>
            </a:pPr>
            <a:fld id="{8058A7CE-F400-7B46-9E16-10D36E8C32FD}" type="slidenum">
              <a:rPr lang="en-US" smtClean="0"/>
              <a:pPr>
                <a:spcAft>
                  <a:spcPts val="600"/>
                </a:spcAft>
              </a:pPr>
              <a:t>25</a:t>
            </a:fld>
            <a:endParaRPr lang="en-US"/>
          </a:p>
        </p:txBody>
      </p:sp>
      <p:pic>
        <p:nvPicPr>
          <p:cNvPr id="5" name="Picture 4">
            <a:extLst>
              <a:ext uri="{FF2B5EF4-FFF2-40B4-BE49-F238E27FC236}">
                <a16:creationId xmlns:a16="http://schemas.microsoft.com/office/drawing/2014/main" id="{F0EF7E8C-A6A6-E619-0816-09F98F059777}"/>
              </a:ext>
            </a:extLst>
          </p:cNvPr>
          <p:cNvPicPr>
            <a:picLocks noChangeAspect="1"/>
          </p:cNvPicPr>
          <p:nvPr/>
        </p:nvPicPr>
        <p:blipFill>
          <a:blip r:embed="rId3"/>
          <a:srcRect t="17864" b="50832"/>
          <a:stretch>
            <a:fillRect/>
          </a:stretch>
        </p:blipFill>
        <p:spPr>
          <a:xfrm>
            <a:off x="20" y="9"/>
            <a:ext cx="12191980" cy="865529"/>
          </a:xfrm>
          <a:prstGeom prst="rect">
            <a:avLst/>
          </a:prstGeom>
          <a:noFill/>
        </p:spPr>
      </p:pic>
      <p:sp>
        <p:nvSpPr>
          <p:cNvPr id="3" name="TextBox 2">
            <a:extLst>
              <a:ext uri="{FF2B5EF4-FFF2-40B4-BE49-F238E27FC236}">
                <a16:creationId xmlns:a16="http://schemas.microsoft.com/office/drawing/2014/main" id="{2EF0071D-4EE4-84D2-F692-EA3332172AEC}"/>
              </a:ext>
            </a:extLst>
          </p:cNvPr>
          <p:cNvSpPr txBox="1"/>
          <p:nvPr/>
        </p:nvSpPr>
        <p:spPr>
          <a:xfrm>
            <a:off x="871883" y="990600"/>
            <a:ext cx="11170920" cy="1200329"/>
          </a:xfrm>
          <a:prstGeom prst="rect">
            <a:avLst/>
          </a:prstGeom>
          <a:noFill/>
        </p:spPr>
        <p:txBody>
          <a:bodyPr wrap="square">
            <a:spAutoFit/>
          </a:bodyPr>
          <a:lstStyle/>
          <a:p>
            <a:r>
              <a:rPr lang="en-US" b="1" dirty="0">
                <a:solidFill>
                  <a:schemeClr val="bg1"/>
                </a:solidFill>
              </a:rPr>
              <a:t>An </a:t>
            </a:r>
            <a:r>
              <a:rPr lang="en-US" b="1" u="none" strike="noStrike" dirty="0">
                <a:solidFill>
                  <a:schemeClr val="bg1"/>
                </a:solidFill>
                <a:effectLst/>
              </a:rPr>
              <a:t>action and solution visual board</a:t>
            </a:r>
            <a:r>
              <a:rPr lang="en-US" b="1" dirty="0">
                <a:solidFill>
                  <a:schemeClr val="bg1"/>
                </a:solidFill>
              </a:rPr>
              <a:t> often called an action board or problem-solving board or accountability board is a dynamic tool that bridges the gap between your goals and the daily steps needed to achieve them. Unlike standard vision boards that only focus on broad dreams, action boards map out the </a:t>
            </a:r>
            <a:r>
              <a:rPr lang="en-US" b="1" u="none" strike="noStrike" dirty="0">
                <a:solidFill>
                  <a:schemeClr val="bg1"/>
                </a:solidFill>
                <a:effectLst/>
              </a:rPr>
              <a:t>"how"</a:t>
            </a:r>
            <a:r>
              <a:rPr lang="en-US" b="1" dirty="0">
                <a:solidFill>
                  <a:schemeClr val="bg1"/>
                </a:solidFill>
              </a:rPr>
              <a:t> by organizing specific tasks, obstacles, and solutions. </a:t>
            </a:r>
            <a:endParaRPr lang="en-US" dirty="0"/>
          </a:p>
        </p:txBody>
      </p:sp>
      <p:sp>
        <p:nvSpPr>
          <p:cNvPr id="6" name="TextBox 5">
            <a:extLst>
              <a:ext uri="{FF2B5EF4-FFF2-40B4-BE49-F238E27FC236}">
                <a16:creationId xmlns:a16="http://schemas.microsoft.com/office/drawing/2014/main" id="{EE2CCC0C-A63B-5B56-DFC3-D6D7996BD63A}"/>
              </a:ext>
            </a:extLst>
          </p:cNvPr>
          <p:cNvSpPr txBox="1"/>
          <p:nvPr/>
        </p:nvSpPr>
        <p:spPr>
          <a:xfrm>
            <a:off x="1441342" y="2971800"/>
            <a:ext cx="9525000" cy="4185761"/>
          </a:xfrm>
          <a:prstGeom prst="rect">
            <a:avLst/>
          </a:prstGeom>
          <a:noFill/>
        </p:spPr>
        <p:txBody>
          <a:bodyPr wrap="square">
            <a:spAutoFit/>
          </a:bodyPr>
          <a:lstStyle/>
          <a:p>
            <a:r>
              <a:rPr lang="en-US" sz="2000" b="1" dirty="0">
                <a:solidFill>
                  <a:schemeClr val="bg1"/>
                </a:solidFill>
              </a:rPr>
              <a:t>                                                     The 4 Core Sections</a:t>
            </a:r>
          </a:p>
          <a:p>
            <a:endParaRPr lang="en-US" b="1" dirty="0">
              <a:solidFill>
                <a:schemeClr val="bg1"/>
              </a:solidFill>
            </a:endParaRPr>
          </a:p>
          <a:p>
            <a:pPr marL="457200" indent="-457200">
              <a:buFont typeface="+mj-lt"/>
              <a:buAutoNum type="arabicPeriod"/>
            </a:pPr>
            <a:r>
              <a:rPr lang="en-US" sz="1600" b="1" dirty="0">
                <a:solidFill>
                  <a:schemeClr val="bg1"/>
                </a:solidFill>
              </a:rPr>
              <a:t>Current State / The Obstacle</a:t>
            </a:r>
            <a:r>
              <a:rPr lang="en-US" sz="1600" dirty="0">
                <a:solidFill>
                  <a:schemeClr val="bg1"/>
                </a:solidFill>
              </a:rPr>
              <a:t>: What is standing in your way or currently slowing down your progress?</a:t>
            </a:r>
          </a:p>
          <a:p>
            <a:pPr marL="457200" indent="-457200">
              <a:buFont typeface="+mj-lt"/>
              <a:buAutoNum type="arabicPeriod"/>
            </a:pPr>
            <a:endParaRPr lang="en-US" sz="1600" dirty="0">
              <a:solidFill>
                <a:schemeClr val="bg1"/>
              </a:solidFill>
            </a:endParaRPr>
          </a:p>
          <a:p>
            <a:pPr marL="457200" indent="-457200">
              <a:buFont typeface="+mj-lt"/>
              <a:buAutoNum type="arabicPeriod"/>
            </a:pPr>
            <a:r>
              <a:rPr lang="en-US" sz="1600" b="1" dirty="0">
                <a:solidFill>
                  <a:schemeClr val="bg1"/>
                </a:solidFill>
              </a:rPr>
              <a:t>Action Steps: </a:t>
            </a:r>
            <a:r>
              <a:rPr lang="en-US" sz="1600" dirty="0">
                <a:solidFill>
                  <a:schemeClr val="bg1"/>
                </a:solidFill>
              </a:rPr>
              <a:t>A breakdown of the exact tasks required to move forward, complete with assigned owners and deadlines.</a:t>
            </a:r>
          </a:p>
          <a:p>
            <a:pPr marL="457200" indent="-457200">
              <a:buFont typeface="+mj-lt"/>
              <a:buAutoNum type="arabicPeriod"/>
            </a:pPr>
            <a:endParaRPr lang="en-US" sz="1600" dirty="0">
              <a:solidFill>
                <a:schemeClr val="bg1"/>
              </a:solidFill>
            </a:endParaRPr>
          </a:p>
          <a:p>
            <a:pPr marL="457200" indent="-457200">
              <a:buFont typeface="+mj-lt"/>
              <a:buAutoNum type="arabicPeriod"/>
            </a:pPr>
            <a:r>
              <a:rPr lang="en-US" sz="1600" b="1" dirty="0">
                <a:solidFill>
                  <a:schemeClr val="bg1"/>
                </a:solidFill>
              </a:rPr>
              <a:t>Solution / Countermeasure: </a:t>
            </a:r>
            <a:r>
              <a:rPr lang="en-US" sz="1600" dirty="0">
                <a:solidFill>
                  <a:schemeClr val="bg1"/>
                </a:solidFill>
              </a:rPr>
              <a:t>The actionable strategy you plan to execute to solve the obstacle.</a:t>
            </a:r>
          </a:p>
          <a:p>
            <a:pPr marL="457200" indent="-457200">
              <a:buFont typeface="+mj-lt"/>
              <a:buAutoNum type="arabicPeriod"/>
            </a:pPr>
            <a:endParaRPr lang="en-US" sz="1600" dirty="0">
              <a:solidFill>
                <a:schemeClr val="bg1"/>
              </a:solidFill>
            </a:endParaRPr>
          </a:p>
          <a:p>
            <a:pPr marL="457200" indent="-457200">
              <a:buFont typeface="+mj-lt"/>
              <a:buAutoNum type="arabicPeriod"/>
            </a:pPr>
            <a:r>
              <a:rPr lang="en-US" sz="1600" b="1" dirty="0">
                <a:solidFill>
                  <a:schemeClr val="bg1"/>
                </a:solidFill>
              </a:rPr>
              <a:t>Holding accountability </a:t>
            </a:r>
            <a:r>
              <a:rPr lang="en-US" sz="1600" dirty="0">
                <a:solidFill>
                  <a:schemeClr val="bg1"/>
                </a:solidFill>
              </a:rPr>
              <a:t>across the team.</a:t>
            </a:r>
          </a:p>
          <a:p>
            <a:endParaRPr lang="en-US" sz="2800" b="1" dirty="0">
              <a:solidFill>
                <a:schemeClr val="bg1"/>
              </a:solidFill>
            </a:endParaRPr>
          </a:p>
          <a:p>
            <a:endParaRPr lang="en-US" sz="2800" b="1" dirty="0">
              <a:solidFill>
                <a:schemeClr val="bg1"/>
              </a:solidFill>
            </a:endParaRPr>
          </a:p>
          <a:p>
            <a:endParaRPr lang="en-US" sz="2800" b="1" dirty="0">
              <a:solidFill>
                <a:schemeClr val="bg1"/>
              </a:solidFill>
            </a:endParaRPr>
          </a:p>
        </p:txBody>
      </p:sp>
    </p:spTree>
    <p:extLst>
      <p:ext uri="{BB962C8B-B14F-4D97-AF65-F5344CB8AC3E}">
        <p14:creationId xmlns:p14="http://schemas.microsoft.com/office/powerpoint/2010/main" val="6249198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E324D18B-CDC8-550E-FBA2-58AA26F95622}"/>
              </a:ext>
            </a:extLst>
          </p:cNvPr>
          <p:cNvSpPr>
            <a:spLocks noGrp="1"/>
          </p:cNvSpPr>
          <p:nvPr>
            <p:ph type="title"/>
          </p:nvPr>
        </p:nvSpPr>
        <p:spPr>
          <a:xfrm>
            <a:off x="457200" y="196816"/>
            <a:ext cx="5943600" cy="472440"/>
          </a:xfrm>
        </p:spPr>
        <p:txBody>
          <a:bodyPr>
            <a:normAutofit fontScale="90000"/>
          </a:bodyPr>
          <a:lstStyle/>
          <a:p>
            <a:r>
              <a:rPr lang="en-US" dirty="0"/>
              <a:t>Visual Action Board Examples</a:t>
            </a:r>
          </a:p>
        </p:txBody>
      </p:sp>
      <p:pic>
        <p:nvPicPr>
          <p:cNvPr id="7" name="Picture 6">
            <a:extLst>
              <a:ext uri="{FF2B5EF4-FFF2-40B4-BE49-F238E27FC236}">
                <a16:creationId xmlns:a16="http://schemas.microsoft.com/office/drawing/2014/main" id="{E584B06C-F82C-296E-BA57-5C20A4CF90F5}"/>
              </a:ext>
            </a:extLst>
          </p:cNvPr>
          <p:cNvPicPr>
            <a:picLocks noChangeAspect="1"/>
          </p:cNvPicPr>
          <p:nvPr/>
        </p:nvPicPr>
        <p:blipFill>
          <a:blip r:embed="rId3"/>
          <a:srcRect r="3" b="16161"/>
          <a:stretch>
            <a:fillRect/>
          </a:stretch>
        </p:blipFill>
        <p:spPr>
          <a:xfrm>
            <a:off x="1066800" y="956640"/>
            <a:ext cx="4564673" cy="2133600"/>
          </a:xfrm>
          <a:prstGeom prst="rect">
            <a:avLst/>
          </a:prstGeom>
          <a:noFill/>
        </p:spPr>
      </p:pic>
      <p:pic>
        <p:nvPicPr>
          <p:cNvPr id="9" name="Picture 8">
            <a:extLst>
              <a:ext uri="{FF2B5EF4-FFF2-40B4-BE49-F238E27FC236}">
                <a16:creationId xmlns:a16="http://schemas.microsoft.com/office/drawing/2014/main" id="{644C5B58-D182-2FA7-86E4-7F776D7127A6}"/>
              </a:ext>
            </a:extLst>
          </p:cNvPr>
          <p:cNvPicPr>
            <a:picLocks noChangeAspect="1"/>
          </p:cNvPicPr>
          <p:nvPr/>
        </p:nvPicPr>
        <p:blipFill>
          <a:blip r:embed="rId4"/>
          <a:srcRect t="30566" b="4584"/>
          <a:stretch>
            <a:fillRect/>
          </a:stretch>
        </p:blipFill>
        <p:spPr>
          <a:xfrm>
            <a:off x="14397" y="3587208"/>
            <a:ext cx="12191980" cy="3300984"/>
          </a:xfrm>
          <a:prstGeom prst="rect">
            <a:avLst/>
          </a:prstGeom>
          <a:noFill/>
        </p:spPr>
      </p:pic>
      <p:sp>
        <p:nvSpPr>
          <p:cNvPr id="16" name="Slide Number Placeholder 4">
            <a:extLst>
              <a:ext uri="{FF2B5EF4-FFF2-40B4-BE49-F238E27FC236}">
                <a16:creationId xmlns:a16="http://schemas.microsoft.com/office/drawing/2014/main" id="{D3B75F3B-8F6D-36F3-19FB-77535292D250}"/>
              </a:ext>
            </a:extLst>
          </p:cNvPr>
          <p:cNvSpPr>
            <a:spLocks noGrp="1"/>
          </p:cNvSpPr>
          <p:nvPr>
            <p:ph type="sldNum" sz="quarter" idx="14"/>
          </p:nvPr>
        </p:nvSpPr>
        <p:spPr>
          <a:xfrm>
            <a:off x="11347704" y="6181344"/>
            <a:ext cx="670560" cy="676656"/>
          </a:xfrm>
        </p:spPr>
        <p:txBody>
          <a:bodyPr/>
          <a:lstStyle/>
          <a:p>
            <a:pPr>
              <a:spcAft>
                <a:spcPts val="600"/>
              </a:spcAft>
            </a:pPr>
            <a:fld id="{8058A7CE-F400-7B46-9E16-10D36E8C32FD}" type="slidenum">
              <a:rPr lang="en-US" smtClean="0"/>
              <a:pPr>
                <a:spcAft>
                  <a:spcPts val="600"/>
                </a:spcAft>
              </a:pPr>
              <a:t>26</a:t>
            </a:fld>
            <a:endParaRPr lang="en-US"/>
          </a:p>
        </p:txBody>
      </p:sp>
      <p:sp>
        <p:nvSpPr>
          <p:cNvPr id="5" name="Slide Number Placeholder 4" hidden="1">
            <a:extLst>
              <a:ext uri="{FF2B5EF4-FFF2-40B4-BE49-F238E27FC236}">
                <a16:creationId xmlns:a16="http://schemas.microsoft.com/office/drawing/2014/main" id="{AEFB7426-DB9C-544A-4784-5B0B64E31A38}"/>
              </a:ext>
            </a:extLst>
          </p:cNvPr>
          <p:cNvSpPr>
            <a:spLocks noGrp="1"/>
          </p:cNvSpPr>
          <p:nvPr>
            <p:ph type="sldNum" sz="quarter" idx="4294967295"/>
          </p:nvPr>
        </p:nvSpPr>
        <p:spPr>
          <a:xfrm>
            <a:off x="11347704" y="6181344"/>
            <a:ext cx="670560" cy="676656"/>
          </a:xfrm>
        </p:spPr>
        <p:txBody>
          <a:bodyPr/>
          <a:lstStyle/>
          <a:p>
            <a:pPr>
              <a:spcAft>
                <a:spcPts val="600"/>
              </a:spcAft>
            </a:pPr>
            <a:fld id="{8058A7CE-F400-7B46-9E16-10D36E8C32FD}" type="slidenum">
              <a:rPr lang="en-US" smtClean="0"/>
              <a:pPr>
                <a:spcAft>
                  <a:spcPts val="600"/>
                </a:spcAft>
              </a:pPr>
              <a:t>26</a:t>
            </a:fld>
            <a:endParaRPr lang="en-US"/>
          </a:p>
        </p:txBody>
      </p:sp>
      <p:pic>
        <p:nvPicPr>
          <p:cNvPr id="6" name="Picture 5">
            <a:extLst>
              <a:ext uri="{FF2B5EF4-FFF2-40B4-BE49-F238E27FC236}">
                <a16:creationId xmlns:a16="http://schemas.microsoft.com/office/drawing/2014/main" id="{E7E56740-2486-D721-D40C-9A1D9127E8BF}"/>
              </a:ext>
            </a:extLst>
          </p:cNvPr>
          <p:cNvPicPr>
            <a:picLocks noChangeAspect="1"/>
          </p:cNvPicPr>
          <p:nvPr/>
        </p:nvPicPr>
        <p:blipFill>
          <a:blip r:embed="rId5"/>
          <a:stretch>
            <a:fillRect/>
          </a:stretch>
        </p:blipFill>
        <p:spPr>
          <a:xfrm>
            <a:off x="7315200" y="694957"/>
            <a:ext cx="4203916" cy="2552831"/>
          </a:xfrm>
          <a:prstGeom prst="rect">
            <a:avLst/>
          </a:prstGeom>
        </p:spPr>
      </p:pic>
    </p:spTree>
    <p:extLst>
      <p:ext uri="{BB962C8B-B14F-4D97-AF65-F5344CB8AC3E}">
        <p14:creationId xmlns:p14="http://schemas.microsoft.com/office/powerpoint/2010/main" val="14911505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EA5857-FBA8-620B-4CCB-83D8977A02EA}"/>
              </a:ext>
            </a:extLst>
          </p:cNvPr>
          <p:cNvSpPr>
            <a:spLocks noGrp="1"/>
          </p:cNvSpPr>
          <p:nvPr>
            <p:ph idx="1"/>
          </p:nvPr>
        </p:nvSpPr>
        <p:spPr>
          <a:xfrm>
            <a:off x="1215170" y="1086288"/>
            <a:ext cx="10439400" cy="2823972"/>
          </a:xfrm>
        </p:spPr>
        <p:txBody>
          <a:bodyPr/>
          <a:lstStyle/>
          <a:p>
            <a:pPr marL="285750" indent="-285750">
              <a:buFont typeface="Courier New" panose="02070309020205020404" pitchFamily="49" charset="0"/>
              <a:buChar char="o"/>
            </a:pPr>
            <a:r>
              <a:rPr lang="en-US" b="1" dirty="0"/>
              <a:t>Difficulty Matrix</a:t>
            </a:r>
          </a:p>
          <a:p>
            <a:pPr marL="285750" indent="-285750">
              <a:buFont typeface="Courier New" panose="02070309020205020404" pitchFamily="49" charset="0"/>
              <a:buChar char="o"/>
            </a:pPr>
            <a:r>
              <a:rPr lang="en-US" b="1" dirty="0"/>
              <a:t>Leader Standard Work Process &amp; Standards</a:t>
            </a:r>
          </a:p>
          <a:p>
            <a:pPr marL="285750" indent="-285750">
              <a:buFont typeface="Courier New" panose="02070309020205020404" pitchFamily="49" charset="0"/>
              <a:buChar char="o"/>
            </a:pPr>
            <a:r>
              <a:rPr lang="en-US" b="1" dirty="0"/>
              <a:t>Gemba Walks</a:t>
            </a:r>
          </a:p>
          <a:p>
            <a:pPr marL="285750" indent="-285750">
              <a:buFont typeface="Courier New" panose="02070309020205020404" pitchFamily="49" charset="0"/>
              <a:buChar char="o"/>
            </a:pPr>
            <a:r>
              <a:rPr lang="en-US" b="1" dirty="0"/>
              <a:t>Tier II Board</a:t>
            </a:r>
          </a:p>
          <a:p>
            <a:pPr marL="285750" indent="-285750">
              <a:buFont typeface="Courier New" panose="02070309020205020404" pitchFamily="49" charset="0"/>
              <a:buChar char="o"/>
            </a:pPr>
            <a:r>
              <a:rPr lang="en-US" b="1" dirty="0"/>
              <a:t>Two levels of audits ensures the DMS stays under control and is used efficiently – Hour to Hour Boards – SQPDC Board  Tier I - SQPDC Board  Tier II</a:t>
            </a:r>
          </a:p>
          <a:p>
            <a:pPr marL="285750" indent="-285750">
              <a:buFont typeface="Courier New" panose="02070309020205020404" pitchFamily="49" charset="0"/>
              <a:buChar char="o"/>
            </a:pPr>
            <a:endParaRPr lang="en-US" dirty="0"/>
          </a:p>
        </p:txBody>
      </p:sp>
      <p:sp>
        <p:nvSpPr>
          <p:cNvPr id="4" name="Picture Placeholder 3">
            <a:extLst>
              <a:ext uri="{FF2B5EF4-FFF2-40B4-BE49-F238E27FC236}">
                <a16:creationId xmlns:a16="http://schemas.microsoft.com/office/drawing/2014/main" id="{BFFA67D1-2B68-2B51-F683-636AB851A7E0}"/>
              </a:ext>
            </a:extLst>
          </p:cNvPr>
          <p:cNvSpPr>
            <a:spLocks noGrp="1"/>
          </p:cNvSpPr>
          <p:nvPr>
            <p:ph type="pic" sz="quarter" idx="10"/>
          </p:nvPr>
        </p:nvSpPr>
        <p:spPr>
          <a:xfrm>
            <a:off x="2219" y="5029200"/>
            <a:ext cx="12192000" cy="3140964"/>
          </a:xfrm>
        </p:spPr>
        <p:txBody>
          <a:bodyPr/>
          <a:lstStyle/>
          <a:p>
            <a:endParaRPr lang="en-US"/>
          </a:p>
        </p:txBody>
      </p:sp>
      <p:sp>
        <p:nvSpPr>
          <p:cNvPr id="5" name="Slide Number Placeholder 4">
            <a:extLst>
              <a:ext uri="{FF2B5EF4-FFF2-40B4-BE49-F238E27FC236}">
                <a16:creationId xmlns:a16="http://schemas.microsoft.com/office/drawing/2014/main" id="{EF03C75F-9465-590C-E00D-12A0A6719FCC}"/>
              </a:ext>
            </a:extLst>
          </p:cNvPr>
          <p:cNvSpPr>
            <a:spLocks noGrp="1"/>
          </p:cNvSpPr>
          <p:nvPr>
            <p:ph type="sldNum" sz="quarter" idx="14"/>
          </p:nvPr>
        </p:nvSpPr>
        <p:spPr/>
        <p:txBody>
          <a:bodyPr/>
          <a:lstStyle/>
          <a:p>
            <a:fld id="{8058A7CE-F400-7B46-9E16-10D36E8C32FD}" type="slidenum">
              <a:rPr lang="en-US" smtClean="0"/>
              <a:pPr/>
              <a:t>27</a:t>
            </a:fld>
            <a:endParaRPr lang="en-US" dirty="0"/>
          </a:p>
        </p:txBody>
      </p:sp>
      <p:pic>
        <p:nvPicPr>
          <p:cNvPr id="7" name="Picture 6">
            <a:extLst>
              <a:ext uri="{FF2B5EF4-FFF2-40B4-BE49-F238E27FC236}">
                <a16:creationId xmlns:a16="http://schemas.microsoft.com/office/drawing/2014/main" id="{23D60B18-1758-DFF9-C1D5-7A0C70224A04}"/>
              </a:ext>
            </a:extLst>
          </p:cNvPr>
          <p:cNvPicPr>
            <a:picLocks noChangeAspect="1"/>
          </p:cNvPicPr>
          <p:nvPr/>
        </p:nvPicPr>
        <p:blipFill>
          <a:blip r:embed="rId3"/>
          <a:stretch>
            <a:fillRect/>
          </a:stretch>
        </p:blipFill>
        <p:spPr>
          <a:xfrm>
            <a:off x="4875974" y="5181041"/>
            <a:ext cx="2440052" cy="1676959"/>
          </a:xfrm>
          <a:prstGeom prst="rect">
            <a:avLst/>
          </a:prstGeom>
        </p:spPr>
      </p:pic>
    </p:spTree>
    <p:extLst>
      <p:ext uri="{BB962C8B-B14F-4D97-AF65-F5344CB8AC3E}">
        <p14:creationId xmlns:p14="http://schemas.microsoft.com/office/powerpoint/2010/main" val="33863433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C17C715E-8F4A-A762-86B1-590AD9E84E4B}"/>
              </a:ext>
            </a:extLst>
          </p:cNvPr>
          <p:cNvSpPr>
            <a:spLocks noGrp="1"/>
          </p:cNvSpPr>
          <p:nvPr>
            <p:ph type="title"/>
          </p:nvPr>
        </p:nvSpPr>
        <p:spPr>
          <a:xfrm>
            <a:off x="6323050" y="563105"/>
            <a:ext cx="5638800" cy="4114800"/>
          </a:xfrm>
        </p:spPr>
        <p:txBody>
          <a:bodyPr anchor="b">
            <a:normAutofit/>
          </a:bodyPr>
          <a:lstStyle/>
          <a:p>
            <a:pPr algn="ctr"/>
            <a:br>
              <a:rPr lang="en-US" sz="1800" dirty="0"/>
            </a:br>
            <a:br>
              <a:rPr lang="en-US" sz="1800" dirty="0"/>
            </a:br>
            <a:r>
              <a:rPr lang="en-US" sz="1800" dirty="0"/>
              <a:t>    </a:t>
            </a:r>
            <a:r>
              <a:rPr lang="en-US" sz="2800" b="0" dirty="0">
                <a:latin typeface="Calibri" panose="020F0502020204030204" pitchFamily="34" charset="0"/>
                <a:ea typeface="Calibri" panose="020F0502020204030204" pitchFamily="34" charset="0"/>
                <a:cs typeface="Calibri" panose="020F0502020204030204" pitchFamily="34" charset="0"/>
              </a:rPr>
              <a:t>Lean isn't just about processes; it's also about people. </a:t>
            </a:r>
            <a:br>
              <a:rPr lang="en-US" sz="2800" b="0" dirty="0"/>
            </a:br>
            <a:br>
              <a:rPr lang="en-US" sz="2800" b="0" dirty="0"/>
            </a:br>
            <a:br>
              <a:rPr lang="en-US" sz="1800" b="0" dirty="0"/>
            </a:br>
            <a:r>
              <a:rPr lang="en-US" sz="1800" b="0" dirty="0"/>
              <a:t>Lean organizations often report:</a:t>
            </a:r>
            <a:br>
              <a:rPr lang="en-US" sz="1800" b="0" dirty="0"/>
            </a:br>
            <a:br>
              <a:rPr lang="en-US" sz="1800" b="0" dirty="0"/>
            </a:br>
            <a:r>
              <a:rPr lang="en-US" sz="1800" b="0" dirty="0"/>
              <a:t>- Higher employee satisfaction.</a:t>
            </a:r>
            <a:br>
              <a:rPr lang="en-US" sz="1800" b="0" dirty="0"/>
            </a:br>
            <a:r>
              <a:rPr lang="en-US" sz="1800" b="0" dirty="0"/>
              <a:t>- Lower turnover rates.</a:t>
            </a:r>
            <a:br>
              <a:rPr lang="en-US" sz="1800" b="0" dirty="0"/>
            </a:br>
            <a:r>
              <a:rPr lang="en-US" sz="1800" b="0" dirty="0"/>
              <a:t>- More proactive employee involvement in problem-solving and continuous improvement efforts.</a:t>
            </a:r>
            <a:br>
              <a:rPr lang="en-US" sz="1800" b="0" dirty="0"/>
            </a:br>
            <a:br>
              <a:rPr lang="en-US" sz="1800" dirty="0"/>
            </a:br>
            <a:endParaRPr lang="en-US" sz="1800" dirty="0"/>
          </a:p>
        </p:txBody>
      </p:sp>
      <p:pic>
        <p:nvPicPr>
          <p:cNvPr id="6" name="Picture 5">
            <a:extLst>
              <a:ext uri="{FF2B5EF4-FFF2-40B4-BE49-F238E27FC236}">
                <a16:creationId xmlns:a16="http://schemas.microsoft.com/office/drawing/2014/main" id="{3E585FE0-7F57-87CF-782F-183B5FEFFCDD}"/>
              </a:ext>
            </a:extLst>
          </p:cNvPr>
          <p:cNvPicPr>
            <a:picLocks noChangeAspect="1"/>
          </p:cNvPicPr>
          <p:nvPr/>
        </p:nvPicPr>
        <p:blipFill>
          <a:blip r:embed="rId3"/>
          <a:srcRect l="2358" r="181"/>
          <a:stretch>
            <a:fillRect/>
          </a:stretch>
        </p:blipFill>
        <p:spPr>
          <a:xfrm>
            <a:off x="20" y="10"/>
            <a:ext cx="6099028" cy="6857989"/>
          </a:xfrm>
          <a:prstGeom prst="rect">
            <a:avLst/>
          </a:prstGeom>
          <a:noFill/>
        </p:spPr>
      </p:pic>
      <p:sp>
        <p:nvSpPr>
          <p:cNvPr id="23" name="Text Placeholder 3">
            <a:extLst>
              <a:ext uri="{FF2B5EF4-FFF2-40B4-BE49-F238E27FC236}">
                <a16:creationId xmlns:a16="http://schemas.microsoft.com/office/drawing/2014/main" id="{DD98B1B5-231D-CE32-15FF-E0F79D5EAE8D}"/>
              </a:ext>
            </a:extLst>
          </p:cNvPr>
          <p:cNvSpPr>
            <a:spLocks noGrp="1"/>
          </p:cNvSpPr>
          <p:nvPr>
            <p:ph type="body" idx="1"/>
          </p:nvPr>
        </p:nvSpPr>
        <p:spPr>
          <a:xfrm>
            <a:off x="6781800" y="5527913"/>
            <a:ext cx="4754880" cy="374904"/>
          </a:xfrm>
        </p:spPr>
        <p:txBody>
          <a:bodyPr/>
          <a:lstStyle/>
          <a:p>
            <a:pPr algn="ctr"/>
            <a:r>
              <a:rPr lang="en-US" b="1" dirty="0"/>
              <a:t>Thank you for you time!</a:t>
            </a:r>
          </a:p>
        </p:txBody>
      </p:sp>
    </p:spTree>
    <p:extLst>
      <p:ext uri="{BB962C8B-B14F-4D97-AF65-F5344CB8AC3E}">
        <p14:creationId xmlns:p14="http://schemas.microsoft.com/office/powerpoint/2010/main" val="3376668765"/>
      </p:ext>
    </p:extLst>
  </p:cSld>
  <p:clrMapOvr>
    <a:masterClrMapping/>
  </p:clrMapOvr>
</p:sld>
</file>

<file path=ppt/theme/theme1.xml><?xml version="1.0" encoding="utf-8"?>
<a:theme xmlns:a="http://schemas.openxmlformats.org/drawingml/2006/main" name="Custom">
  <a:themeElements>
    <a:clrScheme name="Custom 14">
      <a:dk1>
        <a:srgbClr val="000000"/>
      </a:dk1>
      <a:lt1>
        <a:srgbClr val="FFFFFF"/>
      </a:lt1>
      <a:dk2>
        <a:srgbClr val="1C4C3C"/>
      </a:dk2>
      <a:lt2>
        <a:srgbClr val="E7E6E6"/>
      </a:lt2>
      <a:accent1>
        <a:srgbClr val="8FA971"/>
      </a:accent1>
      <a:accent2>
        <a:srgbClr val="345496"/>
      </a:accent2>
      <a:accent3>
        <a:srgbClr val="BD7B28"/>
      </a:accent3>
      <a:accent4>
        <a:srgbClr val="00698A"/>
      </a:accent4>
      <a:accent5>
        <a:srgbClr val="648260"/>
      </a:accent5>
      <a:accent6>
        <a:srgbClr val="F1EAE0"/>
      </a:accent6>
      <a:hlink>
        <a:srgbClr val="1B4C3C"/>
      </a:hlink>
      <a:folHlink>
        <a:srgbClr val="BD7B27"/>
      </a:folHlink>
    </a:clrScheme>
    <a:fontScheme name="Custom 12">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ature course presentation_win32_EF_v3" id="{6402AD57-DE70-4CBC-820B-73D40CB74EE1}" vid="{026A6399-DEC0-4FFB-89AD-D1F0CBCEBF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A1DCC26-91B9-4FE1-B63D-6A5763A6034A}">
  <we:reference id="wa200007130" version="1.0.0.1" store="en-US" storeType="OMEX"/>
  <we:alternateReferences>
    <we:reference id="WA200007130" version="1.0.0.1" store="WA200007130"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CC7764E-1B88-4813-902C-6714719B42F3}">
  <ds:schemaRefs>
    <ds:schemaRef ds:uri="16c05727-aa75-4e4a-9b5f-8a80a1165891"/>
    <ds:schemaRef ds:uri="http://schemas.microsoft.com/sharepoint/v3"/>
    <ds:schemaRef ds:uri="http://purl.org/dc/elements/1.1/"/>
    <ds:schemaRef ds:uri="http://purl.org/dc/dcmitype/"/>
    <ds:schemaRef ds:uri="http://purl.org/dc/terms/"/>
    <ds:schemaRef ds:uri="http://schemas.microsoft.com/office/2006/documentManagement/types"/>
    <ds:schemaRef ds:uri="http://schemas.microsoft.com/office/infopath/2007/PartnerControls"/>
    <ds:schemaRef ds:uri="http://schemas.microsoft.com/office/2006/metadata/properties"/>
    <ds:schemaRef ds:uri="71af3243-3dd4-4a8d-8c0d-dd76da1f02a5"/>
    <ds:schemaRef ds:uri="http://schemas.openxmlformats.org/package/2006/metadata/core-properties"/>
    <ds:schemaRef ds:uri="230e9df3-be65-4c73-a93b-d1236ebd677e"/>
    <ds:schemaRef ds:uri="http://www.w3.org/XML/1998/namespace"/>
  </ds:schemaRefs>
</ds:datastoreItem>
</file>

<file path=customXml/itemProps2.xml><?xml version="1.0" encoding="utf-8"?>
<ds:datastoreItem xmlns:ds="http://schemas.openxmlformats.org/officeDocument/2006/customXml" ds:itemID="{41CD4AE2-8CDF-460B-B8DD-E25B297626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034B83F-6906-4689-98C9-AAA52DE98A6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{E0B3E8DD-1110-4D00-9BF4-8E7FCECE0375}TF584d4a5e-89c0-435f-9615-bb61e29138b382ab434b_win32-fa5b57019fd7</Template>
  <TotalTime>5023</TotalTime>
  <Words>4482</Words>
  <Application>Microsoft Office PowerPoint</Application>
  <PresentationFormat>Widescreen</PresentationFormat>
  <Paragraphs>495</Paragraphs>
  <Slides>28</Slides>
  <Notes>28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28</vt:i4>
      </vt:variant>
    </vt:vector>
  </HeadingPairs>
  <TitlesOfParts>
    <vt:vector size="41" baseType="lpstr">
      <vt:lpstr>Abadi</vt:lpstr>
      <vt:lpstr>Aptos</vt:lpstr>
      <vt:lpstr>Arial</vt:lpstr>
      <vt:lpstr>avantGarde</vt:lpstr>
      <vt:lpstr>Avenir Next LT Pro</vt:lpstr>
      <vt:lpstr>Avenir Next LT Pro Light</vt:lpstr>
      <vt:lpstr>Calibri</vt:lpstr>
      <vt:lpstr>Courier New</vt:lpstr>
      <vt:lpstr>Instrument Sans</vt:lpstr>
      <vt:lpstr>Lato</vt:lpstr>
      <vt:lpstr>Nunito Sans</vt:lpstr>
      <vt:lpstr>Wingdings</vt:lpstr>
      <vt:lpstr>Custom</vt:lpstr>
      <vt:lpstr>    DMS Playbook - V1.0              Athens, GA       “Daily Management System” </vt:lpstr>
      <vt:lpstr>PowerPoint Presentation</vt:lpstr>
      <vt:lpstr>          RWDC Vision </vt:lpstr>
      <vt:lpstr>What is Daily Management?</vt:lpstr>
      <vt:lpstr>             Accountability to run the DMS  Accountability Means:  OWNING THE PROCESS – EVERY DAY </vt:lpstr>
      <vt:lpstr>1. Accountability for Results    Management is accountable for daily performance, not just monthly or quarterly outcomes.    This includes:   • Reviewing previous day performance before the start of work  • Understanding gaps vs. target for each SQCDP dimension • Ensuring no red indicator is left unexplained  • Driving actions when targets are missed — immediately, not later     </vt:lpstr>
      <vt:lpstr>2. Accountability for the Daily Management Process</vt:lpstr>
      <vt:lpstr>3. Accountability for Problem Solving</vt:lpstr>
      <vt:lpstr>4. Accountability for People, Standards &amp; Behavior</vt:lpstr>
      <vt:lpstr>5. Accountability vs. Responsibility</vt:lpstr>
      <vt:lpstr>          DMS Playbook          “Hour-by-Hour Process”     </vt:lpstr>
      <vt:lpstr>Why do we need a Daily Management System</vt:lpstr>
      <vt:lpstr>PowerPoint Presentation</vt:lpstr>
      <vt:lpstr>Hour to Hour Board Examples</vt:lpstr>
      <vt:lpstr> DMS Playbook    Tier 1  SQCDP Board Process &amp; Standards    </vt:lpstr>
      <vt:lpstr>PowerPoint Presentation</vt:lpstr>
      <vt:lpstr>Objectives of the Tier 1   SQCDP Daily Huddles </vt:lpstr>
      <vt:lpstr>PowerPoint Presentation</vt:lpstr>
      <vt:lpstr>SQCDP– daily Incident Body Map Safety Standard   1. Site?   2. Department?   3. current year only (YY)?   4. If there are no incidents in the month, put a black dot at Zero on the corresponding month.   5. Each reportable incident gets reported and tagged with an event number in the order they appear in a calendar year.     6. How to record incidents: a) For Reportable incidents, create a red bar chart and use the 1st tier of the month cell for them. b) For First-Aid incidents, create an amber bar chart and use the 2nd tier of the month cell for them. c) For Near-Miss incidents, create a blue bar and use the last tier of the month cell area. d) If more than 1 incident occur for a category, stack the bars on top of each other.   7. On the Incidents Body Map, indicate all incidents by tagging it with the event number and drawing the appropriate symbol (Triangle, X or Circle). Green is used to indicate events that happened in the front part of the body; blue is used for incidents that happened in the back of the body.</vt:lpstr>
      <vt:lpstr>PowerPoint Presentation</vt:lpstr>
      <vt:lpstr>SQCDP – Daily Cost/Production Standard  </vt:lpstr>
      <vt:lpstr>    SQCDP – Daily Delivery Standard  </vt:lpstr>
      <vt:lpstr>PowerPoint Presentation</vt:lpstr>
      <vt:lpstr>DMS Playbook      “Action Boards -  Problem-Solving Boards”     </vt:lpstr>
      <vt:lpstr>PowerPoint Presentation</vt:lpstr>
      <vt:lpstr>Visual Action Board Examples</vt:lpstr>
      <vt:lpstr>PowerPoint Presentation</vt:lpstr>
      <vt:lpstr>      Lean isn't just about processes; it's also about people.    Lean organizations often report:  - Higher employee satisfaction. - Lower turnover rates. - More proactive employee involvement in problem-solving and continuous improvement efforts.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Tony Owens</dc:creator>
  <cp:lastModifiedBy>Tony Owens</cp:lastModifiedBy>
  <cp:revision>5</cp:revision>
  <cp:lastPrinted>2026-07-07T19:33:57Z</cp:lastPrinted>
  <dcterms:created xsi:type="dcterms:W3CDTF">2026-06-02T19:03:15Z</dcterms:created>
  <dcterms:modified xsi:type="dcterms:W3CDTF">2026-07-23T00:38:56Z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