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51" r:id="rId1"/>
  </p:sldMasterIdLst>
  <p:notesMasterIdLst>
    <p:notesMasterId r:id="rId6"/>
  </p:notes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305"/>
    <p:restoredTop sz="94631"/>
  </p:normalViewPr>
  <p:slideViewPr>
    <p:cSldViewPr snapToGrid="0">
      <p:cViewPr>
        <p:scale>
          <a:sx n="106" d="100"/>
          <a:sy n="106" d="100"/>
        </p:scale>
        <p:origin x="368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E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1DBB67-3962-574E-9F2F-B885A322610C}" type="datetimeFigureOut">
              <a:rPr lang="en-EG" smtClean="0"/>
              <a:t>16/11/2024</a:t>
            </a:fld>
            <a:endParaRPr lang="en-E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E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E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E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260A6A-1FBA-8440-A031-76B473E5A888}" type="slidenum">
              <a:rPr lang="en-EG" smtClean="0"/>
              <a:t>‹#›</a:t>
            </a:fld>
            <a:endParaRPr lang="en-EG"/>
          </a:p>
        </p:txBody>
      </p:sp>
    </p:spTree>
    <p:extLst>
      <p:ext uri="{BB962C8B-B14F-4D97-AF65-F5344CB8AC3E}">
        <p14:creationId xmlns:p14="http://schemas.microsoft.com/office/powerpoint/2010/main" val="20300921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EG" dirty="0"/>
              <a:t>Sustainability is the sign off innovation in AEC these days, with all its effect on BIM and stanadrization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260A6A-1FBA-8440-A031-76B473E5A888}" type="slidenum">
              <a:rPr lang="en-EG" smtClean="0"/>
              <a:t>1</a:t>
            </a:fld>
            <a:endParaRPr lang="en-EG"/>
          </a:p>
        </p:txBody>
      </p:sp>
    </p:spTree>
    <p:extLst>
      <p:ext uri="{BB962C8B-B14F-4D97-AF65-F5344CB8AC3E}">
        <p14:creationId xmlns:p14="http://schemas.microsoft.com/office/powerpoint/2010/main" val="1611459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EG" sz="1800" kern="0" dirty="0"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With the launch of the new free CPD on Sustainability and the Circular Economy in AEC, BIM Heroes continues to share knowledge for AEC</a:t>
            </a:r>
          </a:p>
          <a:p>
            <a:endParaRPr lang="en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260A6A-1FBA-8440-A031-76B473E5A888}" type="slidenum">
              <a:rPr lang="en-EG" smtClean="0"/>
              <a:t>2</a:t>
            </a:fld>
            <a:endParaRPr lang="en-EG"/>
          </a:p>
        </p:txBody>
      </p:sp>
    </p:spTree>
    <p:extLst>
      <p:ext uri="{BB962C8B-B14F-4D97-AF65-F5344CB8AC3E}">
        <p14:creationId xmlns:p14="http://schemas.microsoft.com/office/powerpoint/2010/main" val="8147885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EG" sz="1800" kern="0" dirty="0"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This week (week 1 of 8) we start with a “General introduction and background to Sustainability and the Circular Economy within AEC”.</a:t>
            </a:r>
            <a:br>
              <a:rPr lang="en-EG" sz="1800" kern="0" dirty="0"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</a:br>
            <a:br>
              <a:rPr lang="en-EG" sz="1800" kern="0" dirty="0"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</a:br>
            <a:r>
              <a:rPr lang="en-EG" sz="1800" kern="0" dirty="0"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• David Rollings opens by welcoming participants and outlining the programme</a:t>
            </a:r>
            <a:br>
              <a:rPr lang="en-EG" sz="1800" kern="0" dirty="0"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</a:br>
            <a:r>
              <a:rPr lang="en-EG" sz="1800" kern="0" dirty="0"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• AlShimaa Allam follows on with an article looking at the case for sustainability</a:t>
            </a:r>
            <a:br>
              <a:rPr lang="en-EG" sz="1800" kern="0" dirty="0"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</a:br>
            <a:r>
              <a:rPr lang="en-EG" sz="1800" kern="0" dirty="0"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• Ian Rogers talks about the UN and how SDG’s are relevant to AEC</a:t>
            </a:r>
            <a:br>
              <a:rPr lang="en-EG" sz="1800" kern="0" dirty="0"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</a:br>
            <a:r>
              <a:rPr lang="en-EG" sz="1800" kern="0" dirty="0"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• Before David Rollings looks at the issue of “Green Washing”</a:t>
            </a:r>
            <a:br>
              <a:rPr lang="en-EG" sz="1800" kern="0" dirty="0"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</a:br>
            <a:r>
              <a:rPr lang="en-EG" sz="1800" kern="0" dirty="0"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• Zaid Hendey closes the week by exploring the historical development &amp; motivation for change</a:t>
            </a:r>
            <a:r>
              <a:rPr lang="en-EG" dirty="0">
                <a:effectLst/>
              </a:rPr>
              <a:t> </a:t>
            </a:r>
            <a:endParaRPr lang="en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260A6A-1FBA-8440-A031-76B473E5A888}" type="slidenum">
              <a:rPr lang="en-EG" smtClean="0"/>
              <a:t>3</a:t>
            </a:fld>
            <a:endParaRPr lang="en-EG"/>
          </a:p>
        </p:txBody>
      </p:sp>
    </p:spTree>
    <p:extLst>
      <p:ext uri="{BB962C8B-B14F-4D97-AF65-F5344CB8AC3E}">
        <p14:creationId xmlns:p14="http://schemas.microsoft.com/office/powerpoint/2010/main" val="4354589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EG" sz="1800" kern="0" dirty="0"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Keep your eyes open for week 2 – where we move on to “Circular Design – Circular Economy, Design, Construction, Life Cycles”</a:t>
            </a:r>
            <a:br>
              <a:rPr lang="en-EG" sz="1800" kern="0" dirty="0"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</a:br>
            <a:br>
              <a:rPr lang="en-EG" sz="1800" kern="0" dirty="0"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</a:br>
            <a:r>
              <a:rPr lang="en-EG" sz="1800" kern="0" dirty="0"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WHAT!</a:t>
            </a:r>
            <a:br>
              <a:rPr lang="en-EG" sz="1800" kern="0" dirty="0"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</a:br>
            <a:r>
              <a:rPr lang="en-EG" sz="1800" kern="0" dirty="0"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You’re not yet a member of the global free BIM Heroes network of BIM/AEC/VDC professionals?</a:t>
            </a:r>
            <a:br>
              <a:rPr lang="en-EG" sz="1800" kern="0" dirty="0"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</a:br>
            <a:r>
              <a:rPr lang="en-EG" sz="1800" kern="0" dirty="0"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Simply get in touch if you’re a professional in our branch – and I’ll organise an invite for you!</a:t>
            </a:r>
            <a:r>
              <a:rPr lang="en-EG" dirty="0">
                <a:effectLst/>
              </a:rPr>
              <a:t> </a:t>
            </a:r>
            <a:endParaRPr lang="en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260A6A-1FBA-8440-A031-76B473E5A888}" type="slidenum">
              <a:rPr lang="en-EG" smtClean="0"/>
              <a:t>4</a:t>
            </a:fld>
            <a:endParaRPr lang="en-EG"/>
          </a:p>
        </p:txBody>
      </p:sp>
    </p:spTree>
    <p:extLst>
      <p:ext uri="{BB962C8B-B14F-4D97-AF65-F5344CB8AC3E}">
        <p14:creationId xmlns:p14="http://schemas.microsoft.com/office/powerpoint/2010/main" val="12849190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3D8E5E-745C-407D-B425-C78EBF08DF9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71501" y="822960"/>
            <a:ext cx="6057899" cy="5015169"/>
          </a:xfrm>
        </p:spPr>
        <p:txBody>
          <a:bodyPr anchor="t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D07A4D5-56F4-4287-B174-56C55B18FD6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109113" y="3003642"/>
            <a:ext cx="3522199" cy="2900274"/>
          </a:xfrm>
        </p:spPr>
        <p:txBody>
          <a:bodyPr anchor="b">
            <a:normAutofit/>
          </a:bodyPr>
          <a:lstStyle>
            <a:lvl1pPr marL="0" indent="0" algn="l">
              <a:lnSpc>
                <a:spcPct val="130000"/>
              </a:lnSpc>
              <a:buNone/>
              <a:defRPr sz="1400" cap="all" spc="3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EB9C19-FEE0-4852-B181-14A0DD77F4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322F6-1C60-46CF-968C-BC20E470F443}" type="datetimeFigureOut">
              <a:rPr lang="en-US" smtClean="0"/>
              <a:t>11/15/24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127DDF-01B7-463C-82BC-BBF429618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B2056A-C3EE-4809-B1F3-1CEEEA266F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B83C2-341F-4C28-A243-1C56DDDA54D3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A240FCEE-B6E2-46D0-9BB0-F45F79545E9D}"/>
              </a:ext>
            </a:extLst>
          </p:cNvPr>
          <p:cNvCxnSpPr>
            <a:cxnSpLocks/>
          </p:cNvCxnSpPr>
          <p:nvPr/>
        </p:nvCxnSpPr>
        <p:spPr>
          <a:xfrm flipH="1">
            <a:off x="571501" y="571500"/>
            <a:ext cx="110598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3BD2FB83-3783-4477-80B5-DA5BF10BAF57}"/>
              </a:ext>
            </a:extLst>
          </p:cNvPr>
          <p:cNvCxnSpPr>
            <a:cxnSpLocks/>
          </p:cNvCxnSpPr>
          <p:nvPr/>
        </p:nvCxnSpPr>
        <p:spPr>
          <a:xfrm>
            <a:off x="7742482" y="571500"/>
            <a:ext cx="0" cy="5715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E83EA203-71D5-49C0-9626-FFA8E46787B0}"/>
              </a:ext>
            </a:extLst>
          </p:cNvPr>
          <p:cNvCxnSpPr>
            <a:cxnSpLocks/>
          </p:cNvCxnSpPr>
          <p:nvPr/>
        </p:nvCxnSpPr>
        <p:spPr>
          <a:xfrm flipH="1">
            <a:off x="577485" y="6283518"/>
            <a:ext cx="110598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497803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0B2ED8-7F53-4C03-A740-493E507984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611087-99A9-4100-B5F7-520880DE32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1499" y="2075688"/>
            <a:ext cx="11059811" cy="39109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7B4B20-1A65-4A26-B11E-6095083A16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322F6-1C60-46CF-968C-BC20E470F443}" type="datetimeFigureOut">
              <a:rPr lang="en-US" smtClean="0"/>
              <a:t>11/15/24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0D52D3-E985-4FEB-89B9-57C754711C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EA751A-C72D-47C1-A7A6-E8510A40CE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B83C2-341F-4C28-A243-1C56DDDA54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66383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581F78-07BF-45A9-92D4-E4E0A1E88D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1500" y="914255"/>
            <a:ext cx="6867115" cy="5009471"/>
          </a:xfrm>
        </p:spPr>
        <p:txBody>
          <a:bodyPr anchor="b">
            <a:normAutofit/>
          </a:bodyPr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CC2A83-A380-4828-BC68-C065C8BC5A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239817" y="914399"/>
            <a:ext cx="2370268" cy="2670273"/>
          </a:xfrm>
        </p:spPr>
        <p:txBody>
          <a:bodyPr anchor="t">
            <a:normAutofit/>
          </a:bodyPr>
          <a:lstStyle>
            <a:lvl1pPr marL="0" indent="0">
              <a:lnSpc>
                <a:spcPct val="130000"/>
              </a:lnSpc>
              <a:buNone/>
              <a:defRPr sz="1400" cap="all" spc="300" baseline="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F92B2F-8804-4195-A779-F5C67C25CB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322F6-1C60-46CF-968C-BC20E470F443}" type="datetimeFigureOut">
              <a:rPr lang="en-US" smtClean="0"/>
              <a:t>11/15/24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099C26-4411-4833-A917-A45E62D56A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68C7C7-F862-434D-A87A-DECE9FD2E1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B83C2-341F-4C28-A243-1C56DDDA54D3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A40BAA4B-C4C0-40C1-8DC8-B4E2F8A68E12}"/>
              </a:ext>
            </a:extLst>
          </p:cNvPr>
          <p:cNvCxnSpPr>
            <a:cxnSpLocks/>
          </p:cNvCxnSpPr>
          <p:nvPr/>
        </p:nvCxnSpPr>
        <p:spPr>
          <a:xfrm>
            <a:off x="8872625" y="571500"/>
            <a:ext cx="0" cy="5715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4C0A2259-2540-4B32-A999-2B46A6790E3D}"/>
              </a:ext>
            </a:extLst>
          </p:cNvPr>
          <p:cNvCxnSpPr>
            <a:cxnSpLocks/>
          </p:cNvCxnSpPr>
          <p:nvPr/>
        </p:nvCxnSpPr>
        <p:spPr>
          <a:xfrm flipH="1">
            <a:off x="566094" y="571500"/>
            <a:ext cx="110598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0CEFB0ED-3F76-4403-AD0B-E738DD9D8CB6}"/>
              </a:ext>
            </a:extLst>
          </p:cNvPr>
          <p:cNvCxnSpPr>
            <a:cxnSpLocks/>
          </p:cNvCxnSpPr>
          <p:nvPr/>
        </p:nvCxnSpPr>
        <p:spPr>
          <a:xfrm flipH="1">
            <a:off x="577485" y="6283518"/>
            <a:ext cx="110598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097444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66BD5F-CF53-4DD5-B8C5-27BBA2BB88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1500" y="709684"/>
            <a:ext cx="11049000" cy="1057160"/>
          </a:xfrm>
        </p:spPr>
        <p:txBody>
          <a:bodyPr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76C2E1-5D5E-409F-BEE8-F48CE86F55C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79447" y="2074990"/>
            <a:ext cx="5181600" cy="41019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FBBF823-1BFB-4CF0-BAF4-D660C8F1AFC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47082" y="2074990"/>
            <a:ext cx="5181600" cy="41019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6FF816E-EE02-44A4-8B81-B324ECFD74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322F6-1C60-46CF-968C-BC20E470F443}" type="datetimeFigureOut">
              <a:rPr lang="en-US" smtClean="0"/>
              <a:t>11/15/24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34D9E4-A693-44D2-A3E8-E3AABC9052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54F669F-4B8E-415D-A9BF-AD451F452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B83C2-341F-4C28-A243-1C56DDDA54D3}" type="slidenum">
              <a:rPr lang="en-US" smtClean="0"/>
              <a:t>‹#›</a:t>
            </a:fld>
            <a:endParaRPr lang="en-US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720AF959-FCDC-4B92-9324-06A06C0D56F2}"/>
              </a:ext>
            </a:extLst>
          </p:cNvPr>
          <p:cNvCxnSpPr>
            <a:cxnSpLocks/>
          </p:cNvCxnSpPr>
          <p:nvPr/>
        </p:nvCxnSpPr>
        <p:spPr>
          <a:xfrm flipV="1">
            <a:off x="6101405" y="1883336"/>
            <a:ext cx="0" cy="439965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715229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FF85E5-82C4-4BAE-B2B0-A078ABD6C6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3469" y="699118"/>
            <a:ext cx="11025062" cy="1063601"/>
          </a:xfrm>
        </p:spPr>
        <p:txBody>
          <a:bodyPr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2D15C7-F445-40F7-88F6-FD6526269C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83468" y="2022883"/>
            <a:ext cx="5230469" cy="564079"/>
          </a:xfrm>
        </p:spPr>
        <p:txBody>
          <a:bodyPr anchor="ctr">
            <a:normAutofit/>
          </a:bodyPr>
          <a:lstStyle>
            <a:lvl1pPr marL="0" indent="0">
              <a:buNone/>
              <a:defRPr sz="16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B652C35-AA8E-4154-8A78-7DE9590E1F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83469" y="2866031"/>
            <a:ext cx="5157787" cy="322768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557EAC6-567C-4A4A-BB10-57EC14B97D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41470" y="2022883"/>
            <a:ext cx="5183188" cy="564080"/>
          </a:xfrm>
        </p:spPr>
        <p:txBody>
          <a:bodyPr anchor="ctr">
            <a:normAutofit/>
          </a:bodyPr>
          <a:lstStyle>
            <a:lvl1pPr marL="0" indent="0">
              <a:buNone/>
              <a:defRPr sz="16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19A083F-AD60-4437-B32A-44035D78AF6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441470" y="2866031"/>
            <a:ext cx="5183188" cy="322768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9DBF86F-3266-4551-B680-06F401FFE6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322F6-1C60-46CF-968C-BC20E470F443}" type="datetimeFigureOut">
              <a:rPr lang="en-US" smtClean="0"/>
              <a:t>11/15/24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55B38FE-80F9-4582-B2E1-B067C288DE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47BEF32-F637-47A1-9ED3-AFC4F79F37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B83C2-341F-4C28-A243-1C56DDDA54D3}" type="slidenum">
              <a:rPr lang="en-US" smtClean="0"/>
              <a:t>‹#›</a:t>
            </a:fld>
            <a:endParaRPr lang="en-US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0C508D4-7C99-4B8D-BCDE-F0001BD345D9}"/>
              </a:ext>
            </a:extLst>
          </p:cNvPr>
          <p:cNvCxnSpPr>
            <a:cxnSpLocks/>
          </p:cNvCxnSpPr>
          <p:nvPr/>
        </p:nvCxnSpPr>
        <p:spPr>
          <a:xfrm flipV="1">
            <a:off x="6101405" y="1883336"/>
            <a:ext cx="0" cy="439966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449BF61B-7951-48F4-982B-9401A483FFBF}"/>
              </a:ext>
            </a:extLst>
          </p:cNvPr>
          <p:cNvCxnSpPr>
            <a:cxnSpLocks/>
          </p:cNvCxnSpPr>
          <p:nvPr/>
        </p:nvCxnSpPr>
        <p:spPr>
          <a:xfrm flipH="1">
            <a:off x="577485" y="2738598"/>
            <a:ext cx="110598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306622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BA94CB-6BE5-4B9E-B0A6-54F83B201A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1500" y="717452"/>
            <a:ext cx="11049000" cy="1161836"/>
          </a:xfrm>
        </p:spPr>
        <p:txBody>
          <a:bodyPr anchor="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5E8643C-1A5D-4F23-B0D7-5B46F5E456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322F6-1C60-46CF-968C-BC20E470F443}" type="datetimeFigureOut">
              <a:rPr lang="en-US" smtClean="0"/>
              <a:t>11/15/24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C1A3394-78CC-43B0-9762-5E826F8BBF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C347F0A-1980-4E13-AB22-AE3B8AA440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B83C2-341F-4C28-A243-1C56DDDA54D3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4E9D858B-8A9C-4235-B151-81C99A3D20D2}"/>
              </a:ext>
            </a:extLst>
          </p:cNvPr>
          <p:cNvCxnSpPr>
            <a:cxnSpLocks/>
          </p:cNvCxnSpPr>
          <p:nvPr/>
        </p:nvCxnSpPr>
        <p:spPr>
          <a:xfrm flipH="1">
            <a:off x="577485" y="571500"/>
            <a:ext cx="110598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36C7798B-3ECB-4076-8955-A82116BB0D25}"/>
              </a:ext>
            </a:extLst>
          </p:cNvPr>
          <p:cNvCxnSpPr>
            <a:cxnSpLocks/>
          </p:cNvCxnSpPr>
          <p:nvPr/>
        </p:nvCxnSpPr>
        <p:spPr>
          <a:xfrm flipH="1">
            <a:off x="577485" y="6283518"/>
            <a:ext cx="110598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958420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5C61D85-3E72-406F-AB26-B4ED949184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322F6-1C60-46CF-968C-BC20E470F443}" type="datetimeFigureOut">
              <a:rPr lang="en-US" smtClean="0"/>
              <a:t>11/15/24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99C831E-4321-467E-9090-C89C48CF2F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68A9556-B3D8-4403-835F-11AE2D4098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B83C2-341F-4C28-A243-1C56DDDA54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10982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A0AA48-D521-423D-B185-6490EF57B9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201" y="810344"/>
            <a:ext cx="3478084" cy="1408062"/>
          </a:xfrm>
        </p:spPr>
        <p:txBody>
          <a:bodyPr anchor="t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64E6DD-DDD2-4ED6-B8A9-A8B6D76565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19809" y="931232"/>
            <a:ext cx="6700679" cy="507936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3F08F5E-AD33-4ACF-84C9-78B0FF6BE3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71500" y="2578608"/>
            <a:ext cx="3478783" cy="341724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D7604E-7DD4-4497-B325-74F899E8AC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322F6-1C60-46CF-968C-BC20E470F443}" type="datetimeFigureOut">
              <a:rPr lang="en-US" smtClean="0"/>
              <a:t>11/15/24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F02BEED-A8F6-4256-9539-4434694AA1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5EA1AA6-EE0B-48FD-A7DE-6CEE6A8C7D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B83C2-341F-4C28-A243-1C56DDDA54D3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B3F35B32-9A23-4805-94A6-96826D202139}"/>
              </a:ext>
            </a:extLst>
          </p:cNvPr>
          <p:cNvCxnSpPr>
            <a:cxnSpLocks/>
          </p:cNvCxnSpPr>
          <p:nvPr/>
        </p:nvCxnSpPr>
        <p:spPr>
          <a:xfrm flipH="1">
            <a:off x="571500" y="571500"/>
            <a:ext cx="110598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762BA7DA-3944-40D4-91CD-40CA24DBB79B}"/>
              </a:ext>
            </a:extLst>
          </p:cNvPr>
          <p:cNvCxnSpPr>
            <a:cxnSpLocks/>
          </p:cNvCxnSpPr>
          <p:nvPr/>
        </p:nvCxnSpPr>
        <p:spPr>
          <a:xfrm flipV="1">
            <a:off x="4419601" y="571500"/>
            <a:ext cx="0" cy="5715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8BEA0B78-39E7-4039-B8BE-4F425688C6DF}"/>
              </a:ext>
            </a:extLst>
          </p:cNvPr>
          <p:cNvCxnSpPr>
            <a:cxnSpLocks/>
          </p:cNvCxnSpPr>
          <p:nvPr/>
        </p:nvCxnSpPr>
        <p:spPr>
          <a:xfrm flipH="1">
            <a:off x="571501" y="2406845"/>
            <a:ext cx="38481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DD68B99C-0744-42EE-9713-AB0CEC3F5D85}"/>
              </a:ext>
            </a:extLst>
          </p:cNvPr>
          <p:cNvCxnSpPr>
            <a:cxnSpLocks/>
          </p:cNvCxnSpPr>
          <p:nvPr/>
        </p:nvCxnSpPr>
        <p:spPr>
          <a:xfrm flipH="1">
            <a:off x="577485" y="6283518"/>
            <a:ext cx="110598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59100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912732-5D39-4B30-A499-D51BABC882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1499" y="802204"/>
            <a:ext cx="3478787" cy="1408062"/>
          </a:xfrm>
        </p:spPr>
        <p:txBody>
          <a:bodyPr anchor="t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3AF5AEC-77BC-4A52-8A56-C6479CA6A29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723467" y="847384"/>
            <a:ext cx="6907844" cy="521681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60A9240-8762-4C7D-AF22-A844CB2EC8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71498" y="2574906"/>
            <a:ext cx="3478787" cy="343571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9995685-E45D-4E74-8B78-D3B8E85C43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322F6-1C60-46CF-968C-BC20E470F443}" type="datetimeFigureOut">
              <a:rPr lang="en-US" smtClean="0"/>
              <a:t>11/15/24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21FCBA3-0FF5-47C2-901A-645F6185D2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B030381-5320-46AD-A0B9-7C04B3E5A2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B83C2-341F-4C28-A243-1C56DDDA54D3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5357A432-D933-402A-8657-216EE20450EE}"/>
              </a:ext>
            </a:extLst>
          </p:cNvPr>
          <p:cNvCxnSpPr>
            <a:cxnSpLocks/>
          </p:cNvCxnSpPr>
          <p:nvPr/>
        </p:nvCxnSpPr>
        <p:spPr>
          <a:xfrm flipH="1">
            <a:off x="571500" y="571500"/>
            <a:ext cx="110598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1B1E0F3-D71B-436F-A10B-B6EA7125F684}"/>
              </a:ext>
            </a:extLst>
          </p:cNvPr>
          <p:cNvCxnSpPr>
            <a:cxnSpLocks/>
          </p:cNvCxnSpPr>
          <p:nvPr/>
        </p:nvCxnSpPr>
        <p:spPr>
          <a:xfrm flipV="1">
            <a:off x="4419601" y="571500"/>
            <a:ext cx="0" cy="5715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BDEE64F5-2B48-4A2E-BA5E-1D37F1A7C9A3}"/>
              </a:ext>
            </a:extLst>
          </p:cNvPr>
          <p:cNvCxnSpPr>
            <a:cxnSpLocks/>
          </p:cNvCxnSpPr>
          <p:nvPr/>
        </p:nvCxnSpPr>
        <p:spPr>
          <a:xfrm flipH="1">
            <a:off x="571501" y="2406845"/>
            <a:ext cx="38481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099BF9AA-A2C8-4233-B597-EB11C6D6A0E0}"/>
              </a:ext>
            </a:extLst>
          </p:cNvPr>
          <p:cNvCxnSpPr>
            <a:cxnSpLocks/>
          </p:cNvCxnSpPr>
          <p:nvPr/>
        </p:nvCxnSpPr>
        <p:spPr>
          <a:xfrm flipH="1">
            <a:off x="577485" y="6283518"/>
            <a:ext cx="110598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96225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99A0A-70FC-426A-8B3B-60FAF9806E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EF47EC6-9753-4ABC-BB66-64CCC8BA080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571499" y="2036363"/>
            <a:ext cx="11059811" cy="387077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884D9F-DC99-4B4C-98CF-178BBBB766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322F6-1C60-46CF-968C-BC20E470F443}" type="datetimeFigureOut">
              <a:rPr lang="en-US" smtClean="0"/>
              <a:t>11/15/24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7A6840-AC0B-4260-8368-08E0A22D22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A5DAB8-EC07-4CCF-96EA-5D8ACDAE6E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B83C2-341F-4C28-A243-1C56DDDA54D3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438F1AC-9961-4786-A189-20863DD97F68}"/>
              </a:ext>
            </a:extLst>
          </p:cNvPr>
          <p:cNvCxnSpPr>
            <a:cxnSpLocks/>
          </p:cNvCxnSpPr>
          <p:nvPr/>
        </p:nvCxnSpPr>
        <p:spPr>
          <a:xfrm flipH="1">
            <a:off x="571500" y="1780979"/>
            <a:ext cx="110598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740999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C75F678-EC03-4845-A51B-C90FA6A1549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177953" y="797251"/>
            <a:ext cx="2483929" cy="528378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74A8B4D-A39F-4528-975A-9C84BEE778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566094" y="797251"/>
            <a:ext cx="8101072" cy="528378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5E4A23-6984-4AD1-A51D-600EDC2635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322F6-1C60-46CF-968C-BC20E470F443}" type="datetimeFigureOut">
              <a:rPr lang="en-US" smtClean="0"/>
              <a:t>11/15/24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273E28-C341-49CC-BAAB-0C0D198212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26D54A-8E86-4026-8DD0-5B0979BB8C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B83C2-341F-4C28-A243-1C56DDDA54D3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1CB05DA4-DF32-4D7A-9E4D-36309C90C5BB}"/>
              </a:ext>
            </a:extLst>
          </p:cNvPr>
          <p:cNvCxnSpPr>
            <a:cxnSpLocks/>
          </p:cNvCxnSpPr>
          <p:nvPr/>
        </p:nvCxnSpPr>
        <p:spPr>
          <a:xfrm flipH="1">
            <a:off x="566094" y="577110"/>
            <a:ext cx="110598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D7CC7262-4997-41E4-976D-BA82E148280F}"/>
              </a:ext>
            </a:extLst>
          </p:cNvPr>
          <p:cNvCxnSpPr>
            <a:cxnSpLocks/>
          </p:cNvCxnSpPr>
          <p:nvPr/>
        </p:nvCxnSpPr>
        <p:spPr>
          <a:xfrm flipV="1">
            <a:off x="8875226" y="571500"/>
            <a:ext cx="0" cy="571149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6F5063B5-E478-4C41-AD40-49A39AE07429}"/>
              </a:ext>
            </a:extLst>
          </p:cNvPr>
          <p:cNvCxnSpPr>
            <a:cxnSpLocks/>
          </p:cNvCxnSpPr>
          <p:nvPr/>
        </p:nvCxnSpPr>
        <p:spPr>
          <a:xfrm flipH="1">
            <a:off x="577485" y="6283518"/>
            <a:ext cx="110598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980830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9E1467D-9ED1-4211-A71E-41C91C755C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1500" y="689289"/>
            <a:ext cx="11049000" cy="10841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F8A6A1-C9C7-4FDF-B4DA-1E86B6A355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71499" y="2075688"/>
            <a:ext cx="11059811" cy="38180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ACC44A-C635-4CD0-90E9-D9503AF4CCF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036732" y="6397103"/>
            <a:ext cx="309192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 cap="all" spc="200" baseline="0">
                <a:solidFill>
                  <a:schemeClr val="tx1"/>
                </a:solidFill>
              </a:defRPr>
            </a:lvl1pPr>
          </a:lstStyle>
          <a:p>
            <a:fld id="{1C8322F6-1C60-46CF-968C-BC20E470F443}" type="datetimeFigureOut">
              <a:rPr lang="en-US" smtClean="0"/>
              <a:t>11/15/24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ABF682-1A47-492C-81E3-9DB0A50ECB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75782" y="6397103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spc="200" baseline="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CC814B-9105-44ED-98A9-D326B2E2605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024553" y="6397103"/>
            <a:ext cx="7007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5EEB83C2-341F-4C28-A243-1C56DDDA54D3}" type="slidenum">
              <a:rPr lang="en-US" smtClean="0"/>
              <a:t>‹#›</a:t>
            </a:fld>
            <a:endParaRPr lang="en-US"/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A6814345-41DE-42C5-8657-66C1417DF81A}"/>
              </a:ext>
            </a:extLst>
          </p:cNvPr>
          <p:cNvCxnSpPr>
            <a:cxnSpLocks/>
          </p:cNvCxnSpPr>
          <p:nvPr/>
        </p:nvCxnSpPr>
        <p:spPr>
          <a:xfrm flipH="1">
            <a:off x="566094" y="6286347"/>
            <a:ext cx="110598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7E68E419-3727-4F5E-8840-AF149B33B0B7}"/>
              </a:ext>
            </a:extLst>
          </p:cNvPr>
          <p:cNvCxnSpPr>
            <a:cxnSpLocks/>
          </p:cNvCxnSpPr>
          <p:nvPr/>
        </p:nvCxnSpPr>
        <p:spPr>
          <a:xfrm flipH="1">
            <a:off x="577485" y="1883336"/>
            <a:ext cx="110598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519B6EC-D7AE-452F-8D0C-D11BD3377F3E}"/>
              </a:ext>
            </a:extLst>
          </p:cNvPr>
          <p:cNvCxnSpPr>
            <a:cxnSpLocks/>
          </p:cNvCxnSpPr>
          <p:nvPr/>
        </p:nvCxnSpPr>
        <p:spPr>
          <a:xfrm flipH="1">
            <a:off x="577485" y="571500"/>
            <a:ext cx="110598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889156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49" r:id="rId2"/>
    <p:sldLayoutId id="2147483750" r:id="rId3"/>
    <p:sldLayoutId id="2147483740" r:id="rId4"/>
    <p:sldLayoutId id="2147483741" r:id="rId5"/>
    <p:sldLayoutId id="2147483742" r:id="rId6"/>
    <p:sldLayoutId id="2147483743" r:id="rId7"/>
    <p:sldLayoutId id="2147483744" r:id="rId8"/>
    <p:sldLayoutId id="2147483745" r:id="rId9"/>
    <p:sldLayoutId id="2147483746" r:id="rId10"/>
    <p:sldLayoutId id="214748374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 spc="-100" baseline="0">
          <a:solidFill>
            <a:schemeClr val="tx1"/>
          </a:solidFill>
          <a:latin typeface="Batang" panose="02030600000101010101" pitchFamily="18" charset="-127"/>
          <a:ea typeface="Batang" panose="02030600000101010101" pitchFamily="18" charset="-127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80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20000"/>
        </a:lnSpc>
        <a:spcBef>
          <a:spcPts val="500"/>
        </a:spcBef>
        <a:buSzPct val="80000"/>
        <a:buFont typeface="Avenir Next LT Pro Light" panose="020B0304020202020204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228600" algn="l" defTabSz="914400" rtl="0" eaLnBrk="1" latinLnBrk="0" hangingPunct="1">
        <a:lnSpc>
          <a:spcPct val="120000"/>
        </a:lnSpc>
        <a:spcBef>
          <a:spcPts val="500"/>
        </a:spcBef>
        <a:buSzPct val="80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defTabSz="914400" rtl="0" eaLnBrk="1" latinLnBrk="0" hangingPunct="1">
        <a:lnSpc>
          <a:spcPct val="120000"/>
        </a:lnSpc>
        <a:spcBef>
          <a:spcPts val="500"/>
        </a:spcBef>
        <a:buSzPct val="80000"/>
        <a:buFont typeface="Avenir Next LT Pro Light" panose="020B0304020202020204" pitchFamily="34" charset="0"/>
        <a:buChar char="–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228600" algn="l" defTabSz="914400" rtl="0" eaLnBrk="1" latinLnBrk="0" hangingPunct="1">
        <a:lnSpc>
          <a:spcPct val="120000"/>
        </a:lnSpc>
        <a:spcBef>
          <a:spcPts val="500"/>
        </a:spcBef>
        <a:buSzPct val="80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2DB5A641-C034-491E-8AA7-6B4FACC54B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A collage of images of buildings and roads&#10;&#10;Description automatically generated">
            <a:extLst>
              <a:ext uri="{FF2B5EF4-FFF2-40B4-BE49-F238E27FC236}">
                <a16:creationId xmlns:a16="http://schemas.microsoft.com/office/drawing/2014/main" id="{8F3C32F8-BDDC-710F-8E28-48E5CA65B03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61"/>
          <a:stretch/>
        </p:blipFill>
        <p:spPr>
          <a:xfrm>
            <a:off x="7471" y="10"/>
            <a:ext cx="12184529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2661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846"/>
    </mc:Choice>
    <mc:Fallback>
      <p:transition spd="slow" advTm="10846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BE5E2A9-B0CE-1340-A05E-56E138DC59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C63AB9E1-499E-41EB-A74E-905920CCDF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6782" y="0"/>
            <a:ext cx="12198783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61B442A-CE83-D0DB-0548-E4BE44C4395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0601" y="4840264"/>
            <a:ext cx="8044280" cy="1215547"/>
          </a:xfrm>
        </p:spPr>
        <p:txBody>
          <a:bodyPr anchor="ctr">
            <a:normAutofit/>
          </a:bodyPr>
          <a:lstStyle/>
          <a:p>
            <a:pPr algn="ctr"/>
            <a:r>
              <a:rPr lang="en-EG" sz="2800" b="1" u="sng" kern="0" dirty="0">
                <a:solidFill>
                  <a:schemeClr val="accent1">
                    <a:lumMod val="50000"/>
                  </a:schemeClr>
                </a:solidFill>
                <a:effectLst>
                  <a:glow rad="231405">
                    <a:srgbClr val="C00000">
                      <a:alpha val="16524"/>
                    </a:srgbClr>
                  </a:glow>
                </a:effectLst>
                <a:latin typeface="Lucida Calligraphy" panose="03010101010101010101" pitchFamily="66" charset="77"/>
                <a:ea typeface="Times New Roman" panose="02020603050405020304" pitchFamily="18" charset="0"/>
              </a:rPr>
              <a:t>BIM Heroes continues to share knowledge for AEC</a:t>
            </a:r>
            <a:endParaRPr lang="en-EG" sz="2800" b="1" u="sng" dirty="0">
              <a:solidFill>
                <a:schemeClr val="accent1">
                  <a:lumMod val="50000"/>
                </a:schemeClr>
              </a:solidFill>
              <a:effectLst>
                <a:glow rad="231405">
                  <a:srgbClr val="C00000">
                    <a:alpha val="16524"/>
                  </a:srgbClr>
                </a:glow>
              </a:effectLst>
              <a:latin typeface="Lucida Calligraphy" panose="03010101010101010101" pitchFamily="66" charset="77"/>
            </a:endParaRP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CEEA40C4-6B9E-4B9E-8CDF-A0C572462E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565869" y="4610607"/>
            <a:ext cx="11054799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0A54810C-5CC0-45D3-BD8F-C4407F92F5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877300" y="4610607"/>
            <a:ext cx="0" cy="167486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AE458AAC-F667-498F-A263-A8C7AB4FC9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561819" y="6289514"/>
            <a:ext cx="11054799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 descr="A blue and yellow logo&#10;&#10;Description automatically generated">
            <a:extLst>
              <a:ext uri="{FF2B5EF4-FFF2-40B4-BE49-F238E27FC236}">
                <a16:creationId xmlns:a16="http://schemas.microsoft.com/office/drawing/2014/main" id="{CBA99AED-32B0-A22E-ACA6-1132DBDB95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58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9750" y="5700223"/>
            <a:ext cx="951264" cy="944880"/>
          </a:xfrm>
          <a:prstGeom prst="rect">
            <a:avLst/>
          </a:prstGeom>
          <a:effectLst>
            <a:glow rad="326531">
              <a:schemeClr val="accent6">
                <a:lumMod val="75000"/>
                <a:alpha val="68000"/>
              </a:schemeClr>
            </a:glow>
            <a:reflection blurRad="6350" stA="57743" endPos="35000" dir="5400000" sy="-100000" algn="bl" rotWithShape="0"/>
          </a:effectLst>
          <a:scene3d>
            <a:camera prst="orthographicFront"/>
            <a:lightRig rig="threePt" dir="t"/>
          </a:scene3d>
          <a:sp3d extrusionH="76200" contourW="12700">
            <a:bevelT w="82550" h="88900" prst="convex"/>
            <a:bevelB w="88900" prst="convex"/>
            <a:extrusionClr>
              <a:schemeClr val="accent5">
                <a:lumMod val="75000"/>
              </a:schemeClr>
            </a:extrusionClr>
            <a:contourClr>
              <a:schemeClr val="accent5">
                <a:lumMod val="75000"/>
              </a:schemeClr>
            </a:contourClr>
          </a:sp3d>
        </p:spPr>
      </p:pic>
      <p:pic>
        <p:nvPicPr>
          <p:cNvPr id="8" name="Picture 7" descr="A white building with plants on it&#10;&#10;Description automatically generated">
            <a:extLst>
              <a:ext uri="{FF2B5EF4-FFF2-40B4-BE49-F238E27FC236}">
                <a16:creationId xmlns:a16="http://schemas.microsoft.com/office/drawing/2014/main" id="{9143BCE8-D2A9-0887-CECD-1920C06FC6B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791608">
            <a:off x="300063" y="514293"/>
            <a:ext cx="4584821" cy="2395938"/>
          </a:xfrm>
          <a:prstGeom prst="rect">
            <a:avLst/>
          </a:prstGeom>
          <a:effectLst>
            <a:reflection blurRad="6350" stA="52000" endA="300" endPos="35000" dir="5400000" sy="-100000" algn="bl" rotWithShape="0"/>
            <a:softEdge rad="119103"/>
          </a:effectLst>
          <a:scene3d>
            <a:camera prst="orthographicFront"/>
            <a:lightRig rig="threePt" dir="t"/>
          </a:scene3d>
          <a:sp3d extrusionH="50800" contourW="50800">
            <a:bevelT prst="convex"/>
            <a:bevelB prst="convex"/>
            <a:extrusionClr>
              <a:srgbClr val="00B050"/>
            </a:extrusionClr>
            <a:contourClr>
              <a:srgbClr val="00B050"/>
            </a:contourClr>
          </a:sp3d>
        </p:spPr>
      </p:pic>
      <p:pic>
        <p:nvPicPr>
          <p:cNvPr id="12" name="Picture 11" descr="A diagram of a building&#10;&#10;Description automatically generated">
            <a:extLst>
              <a:ext uri="{FF2B5EF4-FFF2-40B4-BE49-F238E27FC236}">
                <a16:creationId xmlns:a16="http://schemas.microsoft.com/office/drawing/2014/main" id="{EEB0D61D-B5C1-2B91-4F34-A72FF041C03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707827">
            <a:off x="7026085" y="535368"/>
            <a:ext cx="4628493" cy="3061904"/>
          </a:xfrm>
          <a:prstGeom prst="rect">
            <a:avLst/>
          </a:prstGeom>
          <a:effectLst>
            <a:reflection blurRad="33236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 extrusionH="50800" contourW="50800">
            <a:bevelT prst="convex"/>
            <a:bevelB prst="convex"/>
            <a:extrusionClr>
              <a:srgbClr val="C00000"/>
            </a:extrusionClr>
            <a:contourClr>
              <a:srgbClr val="C00000"/>
            </a:contourClr>
          </a:sp3d>
        </p:spPr>
      </p:pic>
      <p:pic>
        <p:nvPicPr>
          <p:cNvPr id="16" name="Picture 15" descr="A blue cube with white text&#10;&#10;Description automatically generated">
            <a:extLst>
              <a:ext uri="{FF2B5EF4-FFF2-40B4-BE49-F238E27FC236}">
                <a16:creationId xmlns:a16="http://schemas.microsoft.com/office/drawing/2014/main" id="{FA874948-4654-2648-5752-CCC274DEE28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747418" y="2129113"/>
            <a:ext cx="4706986" cy="2310058"/>
          </a:xfrm>
          <a:prstGeom prst="rect">
            <a:avLst/>
          </a:prstGeom>
          <a:effectLst>
            <a:softEdge rad="59470"/>
          </a:effectLst>
          <a:scene3d>
            <a:camera prst="orthographicFront"/>
            <a:lightRig rig="threePt" dir="t"/>
          </a:scene3d>
          <a:sp3d extrusionH="50800" contourW="50800">
            <a:bevelT prst="convex"/>
            <a:bevelB prst="convex"/>
            <a:extrusionClr>
              <a:srgbClr val="FF0000"/>
            </a:extrusionClr>
            <a:contourClr>
              <a:srgbClr val="FF0000"/>
            </a:contourClr>
          </a:sp3d>
        </p:spPr>
      </p:pic>
    </p:spTree>
    <p:extLst>
      <p:ext uri="{BB962C8B-B14F-4D97-AF65-F5344CB8AC3E}">
        <p14:creationId xmlns:p14="http://schemas.microsoft.com/office/powerpoint/2010/main" val="2885829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608"/>
    </mc:Choice>
    <mc:Fallback>
      <p:transition spd="slow" advTm="12608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screenshot of a web page&#10;&#10;Description automatically generated">
            <a:extLst>
              <a:ext uri="{FF2B5EF4-FFF2-40B4-BE49-F238E27FC236}">
                <a16:creationId xmlns:a16="http://schemas.microsoft.com/office/drawing/2014/main" id="{642F9FD2-3474-50E8-894F-582DE3C90C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646193">
            <a:off x="597609" y="341326"/>
            <a:ext cx="3302233" cy="3545027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 extrusionH="63500" contourW="63500">
            <a:bevelT prst="convex"/>
            <a:bevelB prst="convex"/>
            <a:extrusionClr>
              <a:srgbClr val="7030A0"/>
            </a:extrusionClr>
            <a:contourClr>
              <a:srgbClr val="7030A0"/>
            </a:contourClr>
          </a:sp3d>
        </p:spPr>
      </p:pic>
      <p:pic>
        <p:nvPicPr>
          <p:cNvPr id="7" name="Picture 6" descr="A screenshot of a social media post&#10;&#10;Description automatically generated">
            <a:extLst>
              <a:ext uri="{FF2B5EF4-FFF2-40B4-BE49-F238E27FC236}">
                <a16:creationId xmlns:a16="http://schemas.microsoft.com/office/drawing/2014/main" id="{286D5B23-CF3A-A6BA-FB8E-B6E66A9DC7C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76589">
            <a:off x="1445206" y="2729505"/>
            <a:ext cx="3633756" cy="3652420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 extrusionH="63500" contourW="63500">
            <a:bevelT prst="convex"/>
            <a:bevelB prst="convex"/>
            <a:extrusionClr>
              <a:srgbClr val="7030A0"/>
            </a:extrusionClr>
            <a:contourClr>
              <a:srgbClr val="7030A0"/>
            </a:contourClr>
          </a:sp3d>
        </p:spPr>
      </p:pic>
      <p:pic>
        <p:nvPicPr>
          <p:cNvPr id="9" name="Picture 8" descr="A screenshot of a website&#10;&#10;Description automatically generated">
            <a:extLst>
              <a:ext uri="{FF2B5EF4-FFF2-40B4-BE49-F238E27FC236}">
                <a16:creationId xmlns:a16="http://schemas.microsoft.com/office/drawing/2014/main" id="{A6FAC5D3-6647-5841-A187-A7343E9E517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33565" y="241762"/>
            <a:ext cx="3654614" cy="3744156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 extrusionH="63500" contourW="63500">
            <a:bevelT prst="convex"/>
            <a:bevelB prst="convex"/>
            <a:extrusionClr>
              <a:srgbClr val="7030A0"/>
            </a:extrusionClr>
            <a:contourClr>
              <a:srgbClr val="7030A0"/>
            </a:contourClr>
          </a:sp3d>
        </p:spPr>
      </p:pic>
      <p:pic>
        <p:nvPicPr>
          <p:cNvPr id="11" name="Picture 10" descr="A screenshot of a black and white text&#10;&#10;Description automatically generated">
            <a:extLst>
              <a:ext uri="{FF2B5EF4-FFF2-40B4-BE49-F238E27FC236}">
                <a16:creationId xmlns:a16="http://schemas.microsoft.com/office/drawing/2014/main" id="{4DFB70F5-4201-D4E3-E345-C60128AB556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488688">
            <a:off x="5835085" y="2323696"/>
            <a:ext cx="3300392" cy="3894236"/>
          </a:xfrm>
          <a:prstGeom prst="rect">
            <a:avLst/>
          </a:prstGeom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 extrusionH="63500" contourW="63500">
            <a:bevelT prst="convex"/>
            <a:bevelB prst="convex"/>
            <a:extrusionClr>
              <a:srgbClr val="7030A0"/>
            </a:extrusionClr>
            <a:contourClr>
              <a:srgbClr val="7030A0"/>
            </a:contourClr>
          </a:sp3d>
        </p:spPr>
      </p:pic>
      <p:pic>
        <p:nvPicPr>
          <p:cNvPr id="13" name="Picture 12" descr="A screenshot of a web page&#10;&#10;Description automatically generated">
            <a:extLst>
              <a:ext uri="{FF2B5EF4-FFF2-40B4-BE49-F238E27FC236}">
                <a16:creationId xmlns:a16="http://schemas.microsoft.com/office/drawing/2014/main" id="{14843EE5-D0C3-F195-D0EB-3EA0235DBCF0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b="6064"/>
          <a:stretch/>
        </p:blipFill>
        <p:spPr>
          <a:xfrm rot="927037">
            <a:off x="8533761" y="226706"/>
            <a:ext cx="3213560" cy="3774266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 extrusionH="63500" contourW="63500">
            <a:bevelT prst="convex"/>
            <a:bevelB prst="convex"/>
            <a:extrusionClr>
              <a:srgbClr val="7030A0"/>
            </a:extrusionClr>
            <a:contourClr>
              <a:srgbClr val="7030A0"/>
            </a:contourClr>
          </a:sp3d>
        </p:spPr>
      </p:pic>
      <p:pic>
        <p:nvPicPr>
          <p:cNvPr id="14" name="Picture 13" descr="A blue and yellow logo&#10;&#10;Description automatically generated">
            <a:extLst>
              <a:ext uri="{FF2B5EF4-FFF2-40B4-BE49-F238E27FC236}">
                <a16:creationId xmlns:a16="http://schemas.microsoft.com/office/drawing/2014/main" id="{864CB972-6AF1-B6DA-8E26-D0D56D2BB13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4758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081084" y="5785799"/>
            <a:ext cx="951264" cy="944880"/>
          </a:xfrm>
          <a:prstGeom prst="rect">
            <a:avLst/>
          </a:prstGeom>
          <a:effectLst>
            <a:glow rad="326531">
              <a:schemeClr val="accent6">
                <a:lumMod val="75000"/>
                <a:alpha val="68000"/>
              </a:schemeClr>
            </a:glow>
            <a:reflection blurRad="6350" stA="57743" endPos="35000" dir="5400000" sy="-100000" algn="bl" rotWithShape="0"/>
          </a:effectLst>
          <a:scene3d>
            <a:camera prst="orthographicFront"/>
            <a:lightRig rig="threePt" dir="t"/>
          </a:scene3d>
          <a:sp3d extrusionH="76200" contourW="12700">
            <a:bevelT w="82550" h="88900" prst="convex"/>
            <a:bevelB w="88900" prst="convex"/>
            <a:extrusionClr>
              <a:schemeClr val="accent5">
                <a:lumMod val="75000"/>
              </a:schemeClr>
            </a:extrusionClr>
            <a:contourClr>
              <a:schemeClr val="accent5">
                <a:lumMod val="75000"/>
              </a:schemeClr>
            </a:contourClr>
          </a:sp3d>
        </p:spPr>
      </p:pic>
    </p:spTree>
    <p:extLst>
      <p:ext uri="{BB962C8B-B14F-4D97-AF65-F5344CB8AC3E}">
        <p14:creationId xmlns:p14="http://schemas.microsoft.com/office/powerpoint/2010/main" val="23459633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048"/>
    </mc:Choice>
    <mc:Fallback>
      <p:transition spd="slow" advTm="17048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2DB5A641-C034-491E-8AA7-6B4FACC54B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diagram of various applications&#10;&#10;Description automatically generated with medium confidence">
            <a:extLst>
              <a:ext uri="{FF2B5EF4-FFF2-40B4-BE49-F238E27FC236}">
                <a16:creationId xmlns:a16="http://schemas.microsoft.com/office/drawing/2014/main" id="{5D8898E6-3487-9114-297F-7974D9C1A67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505"/>
          <a:stretch/>
        </p:blipFill>
        <p:spPr>
          <a:xfrm>
            <a:off x="7471" y="10"/>
            <a:ext cx="12184529" cy="6857990"/>
          </a:xfrm>
          <a:prstGeom prst="rect">
            <a:avLst/>
          </a:prstGeom>
          <a:scene3d>
            <a:camera prst="orthographicFront"/>
            <a:lightRig rig="threePt" dir="t"/>
          </a:scene3d>
          <a:sp3d extrusionH="63500" contourW="63500">
            <a:bevelT prst="convex"/>
            <a:bevelB prst="convex"/>
            <a:extrusionClr>
              <a:schemeClr val="accent2">
                <a:lumMod val="50000"/>
              </a:schemeClr>
            </a:extrusionClr>
            <a:contourClr>
              <a:schemeClr val="accent2">
                <a:lumMod val="50000"/>
              </a:schemeClr>
            </a:contourClr>
          </a:sp3d>
        </p:spPr>
      </p:pic>
      <p:pic>
        <p:nvPicPr>
          <p:cNvPr id="6" name="Picture 5" descr="A blue and yellow logo&#10;&#10;Description automatically generated">
            <a:extLst>
              <a:ext uri="{FF2B5EF4-FFF2-40B4-BE49-F238E27FC236}">
                <a16:creationId xmlns:a16="http://schemas.microsoft.com/office/drawing/2014/main" id="{D7E94A6C-6374-0B8B-3EF1-932FCB36B78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4758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081084" y="5785799"/>
            <a:ext cx="951264" cy="944880"/>
          </a:xfrm>
          <a:prstGeom prst="rect">
            <a:avLst/>
          </a:prstGeom>
          <a:effectLst>
            <a:glow rad="326531">
              <a:schemeClr val="accent6">
                <a:lumMod val="75000"/>
                <a:alpha val="68000"/>
              </a:schemeClr>
            </a:glow>
            <a:reflection blurRad="6350" stA="57743" endPos="35000" dir="5400000" sy="-100000" algn="bl" rotWithShape="0"/>
          </a:effectLst>
          <a:scene3d>
            <a:camera prst="orthographicFront"/>
            <a:lightRig rig="threePt" dir="t"/>
          </a:scene3d>
          <a:sp3d extrusionH="76200" contourW="12700">
            <a:bevelT w="82550" h="88900" prst="convex"/>
            <a:bevelB w="88900" prst="convex"/>
            <a:extrusionClr>
              <a:schemeClr val="accent5">
                <a:lumMod val="75000"/>
              </a:schemeClr>
            </a:extrusionClr>
            <a:contourClr>
              <a:schemeClr val="accent5">
                <a:lumMod val="75000"/>
              </a:schemeClr>
            </a:contourClr>
          </a:sp3d>
        </p:spPr>
      </p:pic>
    </p:spTree>
    <p:extLst>
      <p:ext uri="{BB962C8B-B14F-4D97-AF65-F5344CB8AC3E}">
        <p14:creationId xmlns:p14="http://schemas.microsoft.com/office/powerpoint/2010/main" val="2862710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432"/>
    </mc:Choice>
    <mc:Fallback>
      <p:transition spd="slow" advTm="12432"/>
    </mc:Fallback>
  </mc:AlternateContent>
</p:sld>
</file>

<file path=ppt/theme/theme1.xml><?xml version="1.0" encoding="utf-8"?>
<a:theme xmlns:a="http://schemas.openxmlformats.org/drawingml/2006/main" name="AlignmentVTI">
  <a:themeElements>
    <a:clrScheme name="AnalogousFromLightSeedRightStep">
      <a:dk1>
        <a:srgbClr val="000000"/>
      </a:dk1>
      <a:lt1>
        <a:srgbClr val="FFFFFF"/>
      </a:lt1>
      <a:dk2>
        <a:srgbClr val="1E362C"/>
      </a:dk2>
      <a:lt2>
        <a:srgbClr val="E2E3E8"/>
      </a:lt2>
      <a:accent1>
        <a:srgbClr val="AAA081"/>
      </a:accent1>
      <a:accent2>
        <a:srgbClr val="9CA671"/>
      </a:accent2>
      <a:accent3>
        <a:srgbClr val="90A87F"/>
      </a:accent3>
      <a:accent4>
        <a:srgbClr val="76AD77"/>
      </a:accent4>
      <a:accent5>
        <a:srgbClr val="81AB93"/>
      </a:accent5>
      <a:accent6>
        <a:srgbClr val="74AAA2"/>
      </a:accent6>
      <a:hlink>
        <a:srgbClr val="6979AE"/>
      </a:hlink>
      <a:folHlink>
        <a:srgbClr val="7F7F7F"/>
      </a:folHlink>
    </a:clrScheme>
    <a:fontScheme name="Custom 1">
      <a:majorFont>
        <a:latin typeface="Batang"/>
        <a:ea typeface=""/>
        <a:cs typeface=""/>
      </a:majorFont>
      <a:minorFont>
        <a:latin typeface="Avenir Next LT Pro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lignmentVTI" id="{606D7720-FAA0-4ADC-B967-3239DA8ECA1A}" vid="{10074623-6FCC-4A3C-AAA5-58644BD8FF1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228</Words>
  <Application>Microsoft Macintosh PowerPoint</Application>
  <PresentationFormat>Widescreen</PresentationFormat>
  <Paragraphs>9</Paragraphs>
  <Slides>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1" baseType="lpstr">
      <vt:lpstr>Batang</vt:lpstr>
      <vt:lpstr>Aptos</vt:lpstr>
      <vt:lpstr>Arial</vt:lpstr>
      <vt:lpstr>Avenir Next LT Pro Light</vt:lpstr>
      <vt:lpstr>Lucida Calligraphy</vt:lpstr>
      <vt:lpstr>Segoe UI</vt:lpstr>
      <vt:lpstr>AlignmentVTI</vt:lpstr>
      <vt:lpstr>PowerPoint Presentation</vt:lpstr>
      <vt:lpstr>BIM Heroes continues to share knowledge for AEC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ALShimaa Allam</dc:creator>
  <cp:lastModifiedBy>ALShimaa Allam</cp:lastModifiedBy>
  <cp:revision>11</cp:revision>
  <dcterms:created xsi:type="dcterms:W3CDTF">2024-11-15T21:51:09Z</dcterms:created>
  <dcterms:modified xsi:type="dcterms:W3CDTF">2024-11-15T23:03:51Z</dcterms:modified>
</cp:coreProperties>
</file>