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ableStyles" Target="tableStyles.xml" /><Relationship Id="rId5" Type="http://schemas.openxmlformats.org/officeDocument/2006/relationships/slide" Target="slides/slide4.xml" /><Relationship Id="rId10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183EFB-6005-8B4E-A60C-282BF28E4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/>
          <a:lstStyle/>
          <a:p>
            <a:r>
              <a:rPr lang="pt-BR">
                <a:solidFill>
                  <a:srgbClr val="00B050"/>
                </a:solidFill>
              </a:rPr>
              <a:t>Carboidratos</a:t>
            </a:r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0393CFCA-950B-564F-ACD8-34B54DB3904B}"/>
              </a:ext>
            </a:extLst>
          </p:cNvPr>
          <p:cNvSpPr txBox="1"/>
          <p:nvPr/>
        </p:nvSpPr>
        <p:spPr>
          <a:xfrm>
            <a:off x="1129083" y="258368"/>
            <a:ext cx="4210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/>
              <a:t>INSTITUTO FEDERAL DE EDUCAÇÃO, CIÊNCIA E TECNOLOGIA 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5F8CCE3-B0C4-6847-97B8-D8FC509CA2BA}"/>
              </a:ext>
            </a:extLst>
          </p:cNvPr>
          <p:cNvSpPr txBox="1"/>
          <p:nvPr/>
        </p:nvSpPr>
        <p:spPr>
          <a:xfrm>
            <a:off x="1075504" y="713002"/>
            <a:ext cx="2790000" cy="374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pt-BR">
                <a:solidFill>
                  <a:srgbClr val="00B050"/>
                </a:solidFill>
              </a:rPr>
              <a:t>Maranhão</a:t>
            </a:r>
            <a:r>
              <a:rPr lang="pt-BR">
                <a:solidFill>
                  <a:srgbClr val="92D050"/>
                </a:solidFill>
              </a:rPr>
              <a:t> 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5852F38-EFBF-0C47-B5DD-575536FF17B9}"/>
              </a:ext>
            </a:extLst>
          </p:cNvPr>
          <p:cNvSpPr txBox="1"/>
          <p:nvPr/>
        </p:nvSpPr>
        <p:spPr>
          <a:xfrm>
            <a:off x="3331666" y="3108424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0159F826-9001-DE40-BAA2-5B64DB152D84}"/>
              </a:ext>
            </a:extLst>
          </p:cNvPr>
          <p:cNvSpPr txBox="1"/>
          <p:nvPr/>
        </p:nvSpPr>
        <p:spPr>
          <a:xfrm>
            <a:off x="2581572" y="2644081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654FC013-926F-8B4A-89F2-F2104FDC8C09}"/>
              </a:ext>
            </a:extLst>
          </p:cNvPr>
          <p:cNvSpPr txBox="1"/>
          <p:nvPr/>
        </p:nvSpPr>
        <p:spPr>
          <a:xfrm>
            <a:off x="2496132" y="3119706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5D6EDA50-3C1E-3343-8A4C-395430702C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>
            <a:normAutofit fontScale="55000" lnSpcReduction="20000"/>
          </a:bodyPr>
          <a:lstStyle/>
          <a:p>
            <a:r>
              <a:rPr lang="pt-BR" sz="2200"/>
              <a:t>NUTRIÇÃO BÁSICA</a:t>
            </a:r>
          </a:p>
          <a:p>
            <a:r>
              <a:rPr lang="pt-BR" sz="1800"/>
              <a:t>PROFESSOR(A): ANDREZA</a:t>
            </a:r>
          </a:p>
          <a:p>
            <a:r>
              <a:rPr lang="pt-BR" sz="1800"/>
              <a:t>COMPONENTES: STENIO morais, VITÓRIA caroline, VANESSA cardoso E LUANA pacheco</a:t>
            </a:r>
            <a:endParaRPr lang="pt-BR"/>
          </a:p>
        </p:txBody>
      </p:sp>
      <p:pic>
        <p:nvPicPr>
          <p:cNvPr id="3" name="Imagem 3">
            <a:extLst>
              <a:ext uri="{FF2B5EF4-FFF2-40B4-BE49-F238E27FC236}">
                <a16:creationId xmlns:a16="http://schemas.microsoft.com/office/drawing/2014/main" id="{2D244FC0-0213-C441-BEAC-5205303653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" r="10622" b="-12541"/>
          <a:stretch/>
        </p:blipFill>
        <p:spPr>
          <a:xfrm>
            <a:off x="-138533" y="1"/>
            <a:ext cx="1085080" cy="1348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688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505EFB-566C-E745-893D-CADCAB0E6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O que é carboidrato?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30066EF-DA5F-7E47-8C71-430915D55F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/>
              <a:t>Os </a:t>
            </a:r>
            <a:r>
              <a:rPr lang="pt-BR">
                <a:solidFill>
                  <a:srgbClr val="00B050"/>
                </a:solidFill>
              </a:rPr>
              <a:t>carboidratos</a:t>
            </a:r>
            <a:r>
              <a:rPr lang="pt-BR"/>
              <a:t> são responsáveis por liberar glicose, fornecer energia para as células por ser a primeira fonte de energia celular e fazer a manutenção metabólica glicêmica para que o corpo continue funcionando bem.</a:t>
            </a:r>
          </a:p>
        </p:txBody>
      </p:sp>
      <p:pic>
        <p:nvPicPr>
          <p:cNvPr id="7" name="Imagem 7">
            <a:extLst>
              <a:ext uri="{FF2B5EF4-FFF2-40B4-BE49-F238E27FC236}">
                <a16:creationId xmlns:a16="http://schemas.microsoft.com/office/drawing/2014/main" id="{AC717007-8A83-1F4F-8C3C-F01349E5A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129" y="3463127"/>
            <a:ext cx="5482365" cy="229053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AFD7F90-0448-C54B-AD22-2665A906026E}"/>
              </a:ext>
            </a:extLst>
          </p:cNvPr>
          <p:cNvSpPr txBox="1"/>
          <p:nvPr/>
        </p:nvSpPr>
        <p:spPr>
          <a:xfrm>
            <a:off x="5193506" y="252352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480011D-5F63-9445-B4DA-5E6A37AF7B0D}"/>
              </a:ext>
            </a:extLst>
          </p:cNvPr>
          <p:cNvSpPr txBox="1"/>
          <p:nvPr/>
        </p:nvSpPr>
        <p:spPr>
          <a:xfrm>
            <a:off x="6050088" y="3435749"/>
            <a:ext cx="3124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2000"/>
              <a:t>Tipos de carboidratos: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A59745C-2536-FC40-93D5-F33BAC28071D}"/>
              </a:ext>
            </a:extLst>
          </p:cNvPr>
          <p:cNvSpPr txBox="1"/>
          <p:nvPr/>
        </p:nvSpPr>
        <p:spPr>
          <a:xfrm>
            <a:off x="6096000" y="3923117"/>
            <a:ext cx="21064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/>
              <a:t>Monossacarídeos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/>
              <a:t>Dissacarídeos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/>
              <a:t>Polissacarídeos </a:t>
            </a:r>
          </a:p>
        </p:txBody>
      </p:sp>
    </p:spTree>
    <p:extLst>
      <p:ext uri="{BB962C8B-B14F-4D97-AF65-F5344CB8AC3E}">
        <p14:creationId xmlns:p14="http://schemas.microsoft.com/office/powerpoint/2010/main" val="488127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397176-562A-C043-B595-0B6047E83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146" y="623549"/>
            <a:ext cx="9871265" cy="1392183"/>
          </a:xfrm>
        </p:spPr>
        <p:txBody>
          <a:bodyPr>
            <a:normAutofit/>
          </a:bodyPr>
          <a:lstStyle/>
          <a:p>
            <a:r>
              <a:rPr lang="pt-BR"/>
              <a:t>Em quais alimentos é encontrado?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C14C692-C4B5-A349-A782-0FFFA0BE9C0D}"/>
              </a:ext>
            </a:extLst>
          </p:cNvPr>
          <p:cNvSpPr txBox="1"/>
          <p:nvPr/>
        </p:nvSpPr>
        <p:spPr>
          <a:xfrm>
            <a:off x="735976" y="1997873"/>
            <a:ext cx="6250782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 </a:t>
            </a:r>
            <a:r>
              <a:rPr lang="pt-BR" sz="200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Alimentos ricos em carboidratos simples:</a:t>
            </a:r>
          </a:p>
          <a:p>
            <a:endParaRPr lang="pt-BR" sz="2000" i="0">
              <a:solidFill>
                <a:srgbClr val="21262C"/>
              </a:solidFill>
              <a:effectLst/>
              <a:latin typeface="Titillium Web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Mel, açúcar e xarope de milho;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Arroz branco e massas refinadas;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Certas frutas, como por exemplo: melancia, abacaxi e banana;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Alguns tipos de vegetais: abóbora, batata, beterraba e etc.;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>
                <a:solidFill>
                  <a:srgbClr val="21262C"/>
                </a:solidFill>
                <a:latin typeface="Titillium Web" panose="02000000000000000000" pitchFamily="2" charset="0"/>
              </a:rPr>
              <a:t>A</a:t>
            </a: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çúcar comum;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Chocolate;</a:t>
            </a:r>
            <a:endParaRPr lang="pt-BR" sz="1600">
              <a:solidFill>
                <a:srgbClr val="21262C"/>
              </a:solidFill>
              <a:latin typeface="Titillium Web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Guloseimas no geral: bolo, torta, bala e doces no geral;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Pães: pão de queijo, francês, broas, brioches e outros;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anose="02000000000000000000" pitchFamily="2" charset="0"/>
              </a:rPr>
              <a:t>Massas: macarrão, nhoque, pizza, lasanha..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0" i="0">
              <a:solidFill>
                <a:srgbClr val="21262C"/>
              </a:solidFill>
              <a:effectLst/>
              <a:latin typeface="Titillium Web" panose="02000000000000000000" pitchFamily="2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64238BE-C157-B248-8111-C92BDD4B7E3B}"/>
              </a:ext>
            </a:extLst>
          </p:cNvPr>
          <p:cNvSpPr txBox="1"/>
          <p:nvPr/>
        </p:nvSpPr>
        <p:spPr>
          <a:xfrm>
            <a:off x="6586537" y="343792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51AC4FF-EA10-8C4A-B2E1-900BA79B6DD6}"/>
              </a:ext>
            </a:extLst>
          </p:cNvPr>
          <p:cNvSpPr txBox="1"/>
          <p:nvPr/>
        </p:nvSpPr>
        <p:spPr>
          <a:xfrm>
            <a:off x="6579388" y="2024420"/>
            <a:ext cx="6250782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0" i="0">
                <a:solidFill>
                  <a:srgbClr val="21262C"/>
                </a:solidFill>
                <a:effectLst/>
                <a:latin typeface="Titillium Web" pitchFamily="2" charset="0"/>
              </a:rPr>
              <a:t>Alimentos ricos em carboidratos complexos:</a:t>
            </a:r>
          </a:p>
          <a:p>
            <a:endParaRPr lang="pt-BR" sz="1600" b="0" i="0">
              <a:solidFill>
                <a:srgbClr val="21262C"/>
              </a:solidFill>
              <a:effectLst/>
              <a:latin typeface="Titillium Web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Frutas, como exemplo: ameixa, mamão, pêra, morangos, kiwi, tangerina, limão, pitaya, banana e pêssego;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Arroz integral;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Macarrão integral;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Pães integrais ou com sementes;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Vegetais do tipo repolho, brócolis, couve-flor;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Feijão;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Lentilha;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Ervilhas;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1600" b="0" i="0">
                <a:solidFill>
                  <a:srgbClr val="21262C"/>
                </a:solidFill>
                <a:effectLst/>
                <a:latin typeface="Titillium Web" pitchFamily="2" charset="0"/>
              </a:rPr>
              <a:t>Cereais naturais como a aveia;</a:t>
            </a:r>
          </a:p>
          <a:p>
            <a:br>
              <a:rPr lang="pt-BR"/>
            </a:br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86A7AFAC-27D3-0246-87ED-96858CF38880}"/>
              </a:ext>
            </a:extLst>
          </p:cNvPr>
          <p:cNvSpPr txBox="1"/>
          <p:nvPr/>
        </p:nvSpPr>
        <p:spPr>
          <a:xfrm>
            <a:off x="5497115" y="252352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313D871-B5B4-DC44-B4E9-646044783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2865" y="5015604"/>
            <a:ext cx="1999776" cy="1104901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7F470498-8BF4-3E46-89E8-EDBA8B2B5559}"/>
              </a:ext>
            </a:extLst>
          </p:cNvPr>
          <p:cNvSpPr txBox="1"/>
          <p:nvPr/>
        </p:nvSpPr>
        <p:spPr>
          <a:xfrm>
            <a:off x="5501580" y="2519065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8D0280B4-C098-1242-9002-3DFD5331CA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390" y="5015604"/>
            <a:ext cx="2074664" cy="110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87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2EABE1-1718-BD4F-9D65-1C01848DB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10139155" cy="981419"/>
          </a:xfrm>
        </p:spPr>
        <p:txBody>
          <a:bodyPr/>
          <a:lstStyle/>
          <a:p>
            <a:r>
              <a:rPr lang="pt-BR"/>
              <a:t>Como ocorre a absorção dos carboidratos?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F0A5ED9-23EC-E945-B2E0-7FE7F9D2D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450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b="0" i="0">
                <a:solidFill>
                  <a:srgbClr val="21262C"/>
                </a:solidFill>
                <a:effectLst/>
                <a:latin typeface="Titillium Web" pitchFamily="2" charset="0"/>
              </a:rPr>
              <a:t>;</a:t>
            </a:r>
          </a:p>
          <a:p>
            <a:endParaRPr lang="pt-BR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2CA3E4B-8674-5A4D-9411-533AC0451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79" y="2015732"/>
            <a:ext cx="4644421" cy="397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302DE89-DEBE-994B-9F49-F71087F78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Quais os problemas decorrentes da carência ou excesso dos carboidratos?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8FE8D63-7722-8D4D-8015-0FD325A1701C}"/>
              </a:ext>
            </a:extLst>
          </p:cNvPr>
          <p:cNvSpPr txBox="1"/>
          <p:nvPr/>
        </p:nvSpPr>
        <p:spPr>
          <a:xfrm>
            <a:off x="1451578" y="2828835"/>
            <a:ext cx="8317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92F80357-7184-0047-9738-BE110B9E44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/>
              <a:t>Veja a seguir: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D2345F1-1AF0-4048-A9A8-D55EF64B5D8D}"/>
              </a:ext>
            </a:extLst>
          </p:cNvPr>
          <p:cNvSpPr txBox="1"/>
          <p:nvPr/>
        </p:nvSpPr>
        <p:spPr>
          <a:xfrm>
            <a:off x="1451577" y="2505670"/>
            <a:ext cx="73888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/>
              <a:t>A falta dos carboidratos podem causa problemas como: cansaço, tonturas, ansiedade e dor de cabeça. Assim diminuindo  a glicose necessária ao cérebro, causando esses fatores.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C3F3379-09C0-0A41-A4C0-0CF2970A5104}"/>
              </a:ext>
            </a:extLst>
          </p:cNvPr>
          <p:cNvSpPr txBox="1"/>
          <p:nvPr/>
        </p:nvSpPr>
        <p:spPr>
          <a:xfrm>
            <a:off x="5193506" y="252352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9E7F0AE0-EFD7-9D46-BFBB-03A25568DB19}"/>
              </a:ext>
            </a:extLst>
          </p:cNvPr>
          <p:cNvSpPr txBox="1"/>
          <p:nvPr/>
        </p:nvSpPr>
        <p:spPr>
          <a:xfrm>
            <a:off x="1451577" y="3411105"/>
            <a:ext cx="73888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/>
              <a:t>Os carboidratos, quando em excesso no organismo, transformam-se em gordura e acabam ficando  acumulados nas células adiposas, podendo causar obesidade e doenças renais.</a:t>
            </a:r>
          </a:p>
        </p:txBody>
      </p:sp>
    </p:spTree>
    <p:extLst>
      <p:ext uri="{BB962C8B-B14F-4D97-AF65-F5344CB8AC3E}">
        <p14:creationId xmlns:p14="http://schemas.microsoft.com/office/powerpoint/2010/main" val="2458272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5F998A69-64CC-4348-9610-BAA9A4996A53}"/>
              </a:ext>
            </a:extLst>
          </p:cNvPr>
          <p:cNvSpPr txBox="1"/>
          <p:nvPr/>
        </p:nvSpPr>
        <p:spPr>
          <a:xfrm>
            <a:off x="5193506" y="2523529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284C53B-82D1-7149-8BDE-684F7E08EB6A}"/>
              </a:ext>
            </a:extLst>
          </p:cNvPr>
          <p:cNvSpPr txBox="1"/>
          <p:nvPr/>
        </p:nvSpPr>
        <p:spPr>
          <a:xfrm>
            <a:off x="800694" y="1316236"/>
            <a:ext cx="10968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pt-BR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2ED3F406-B10C-E14C-A8F9-A63242E5F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423" y="1579554"/>
            <a:ext cx="8643154" cy="1887950"/>
          </a:xfrm>
        </p:spPr>
        <p:txBody>
          <a:bodyPr anchor="b"/>
          <a:lstStyle/>
          <a:p>
            <a:r>
              <a:rPr lang="pt-BR"/>
              <a:t>OBRIGADo(a) PELA ATENÇÃO!!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C3E82A8F-9EE6-3047-835A-5FC6BE1253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9314964" cy="944399"/>
          </a:xfrm>
        </p:spPr>
        <p:txBody>
          <a:bodyPr>
            <a:normAutofit/>
          </a:bodyPr>
          <a:lstStyle/>
          <a:p>
            <a:r>
              <a:rPr lang="pt-BR" sz="2400"/>
              <a:t>Caso queiram se aprofundar mais, acesse: https://youtu.be/c6HF9K4wFm8</a:t>
            </a:r>
          </a:p>
        </p:txBody>
      </p:sp>
    </p:spTree>
    <p:extLst>
      <p:ext uri="{BB962C8B-B14F-4D97-AF65-F5344CB8AC3E}">
        <p14:creationId xmlns:p14="http://schemas.microsoft.com/office/powerpoint/2010/main" val="1212659572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a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Galeria</vt:lpstr>
      <vt:lpstr>Carboidratos</vt:lpstr>
      <vt:lpstr>O que é carboidrato?</vt:lpstr>
      <vt:lpstr>Em quais alimentos é encontrado?</vt:lpstr>
      <vt:lpstr>Como ocorre a absorção dos carboidratos?</vt:lpstr>
      <vt:lpstr>Quais os problemas decorrentes da carência ou excesso dos carboidratos?</vt:lpstr>
      <vt:lpstr>OBRIGADo(a) PELA ATENÇÃO!!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Nutrição básica </dc:title>
  <dc:creator>5599984603073</dc:creator>
  <cp:lastModifiedBy>5599984603073</cp:lastModifiedBy>
  <cp:revision>17</cp:revision>
  <dcterms:created xsi:type="dcterms:W3CDTF">2022-04-07T16:29:28Z</dcterms:created>
  <dcterms:modified xsi:type="dcterms:W3CDTF">2022-04-07T21:32:33Z</dcterms:modified>
</cp:coreProperties>
</file>