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306" r:id="rId5"/>
    <p:sldId id="283" r:id="rId6"/>
    <p:sldId id="307" r:id="rId7"/>
    <p:sldId id="308" r:id="rId8"/>
    <p:sldId id="293" r:id="rId9"/>
    <p:sldId id="294" r:id="rId10"/>
    <p:sldId id="311" r:id="rId11"/>
    <p:sldId id="310" r:id="rId12"/>
    <p:sldId id="312" r:id="rId13"/>
    <p:sldId id="301" r:id="rId14"/>
    <p:sldId id="318" r:id="rId15"/>
    <p:sldId id="319" r:id="rId16"/>
    <p:sldId id="300" r:id="rId17"/>
    <p:sldId id="295" r:id="rId18"/>
    <p:sldId id="315" r:id="rId19"/>
    <p:sldId id="299" r:id="rId20"/>
    <p:sldId id="296" r:id="rId21"/>
    <p:sldId id="305" r:id="rId22"/>
    <p:sldId id="320" r:id="rId23"/>
    <p:sldId id="321" r:id="rId24"/>
    <p:sldId id="302" r:id="rId25"/>
  </p:sldIdLst>
  <p:sldSz cx="12188825" cy="6858000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21">
          <p15:clr>
            <a:srgbClr val="A4A3A4"/>
          </p15:clr>
        </p15:guide>
        <p15:guide id="3" orient="horz" pos="1035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2784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959">
          <p15:clr>
            <a:srgbClr val="A4A3A4"/>
          </p15:clr>
        </p15:guide>
        <p15:guide id="9" pos="6719">
          <p15:clr>
            <a:srgbClr val="A4A3A4"/>
          </p15:clr>
        </p15:guide>
        <p15:guide id="10" pos="719">
          <p15:clr>
            <a:srgbClr val="A4A3A4"/>
          </p15:clr>
        </p15:guide>
        <p15:guide id="11" pos="6959">
          <p15:clr>
            <a:srgbClr val="A4A3A4"/>
          </p15:clr>
        </p15:guide>
        <p15:guide id="1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7838B5-0A3E-4742-B32C-349A90D2DD0F}" v="40" dt="2022-02-22T03:33:34.493"/>
    <p1510:client id="{D89DF50B-041D-44DF-BE78-0A61F5B579B2}" v="7" dt="2022-02-22T03:48:23.3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howGuides="1">
      <p:cViewPr varScale="1">
        <p:scale>
          <a:sx n="67" d="100"/>
          <a:sy n="67" d="100"/>
        </p:scale>
        <p:origin x="858" y="18"/>
      </p:cViewPr>
      <p:guideLst>
        <p:guide orient="horz" pos="2160"/>
        <p:guide orient="horz" pos="921"/>
        <p:guide orient="horz" pos="1035"/>
        <p:guide orient="horz" pos="3888"/>
        <p:guide orient="horz" pos="2784"/>
        <p:guide orient="horz" pos="432"/>
        <p:guide orient="horz" pos="3648"/>
        <p:guide pos="959"/>
        <p:guide pos="6719"/>
        <p:guide pos="719"/>
        <p:guide pos="6959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3" d="100"/>
          <a:sy n="83" d="100"/>
        </p:scale>
        <p:origin x="140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16D341-6D40-498C-B355-1A6B10FB4029}" type="datetimeFigureOut">
              <a:rPr lang="pt-BR" smtClean="0"/>
              <a:t>21/02/2022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86A95-D0A4-44B9-98DA-3665758D826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9847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5E7497-3723-4859-BCC5-41DA474F1359}" type="datetimeFigureOut">
              <a:rPr lang="pt-BR" smtClean="0"/>
              <a:t>21/02/2022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3821A9-1C31-4760-BDBC-9A0BA471B1B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22161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2412" y="1643064"/>
            <a:ext cx="9144002" cy="2928936"/>
          </a:xfrm>
        </p:spPr>
        <p:txBody>
          <a:bodyPr>
            <a:noAutofit/>
          </a:bodyPr>
          <a:lstStyle>
            <a:lvl1pPr algn="ctr">
              <a:lnSpc>
                <a:spcPct val="80000"/>
              </a:lnSpc>
              <a:defRPr sz="6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2413" y="4572000"/>
            <a:ext cx="9144000" cy="1066799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8ADC2-4775-45AD-AF7D-CF6B6F2F2AF8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259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de título com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 bwMode="gray">
          <a:xfrm rot="120000">
            <a:off x="4600738" y="740343"/>
            <a:ext cx="2947013" cy="3684469"/>
          </a:xfrm>
          <a:prstGeom prst="rect">
            <a:avLst/>
          </a:prstGeom>
          <a:solidFill>
            <a:schemeClr val="bg1"/>
          </a:solidFill>
          <a:ln w="1905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Retângulo 7"/>
          <p:cNvSpPr/>
          <p:nvPr/>
        </p:nvSpPr>
        <p:spPr bwMode="gray">
          <a:xfrm rot="185582">
            <a:off x="1414576" y="762623"/>
            <a:ext cx="2947013" cy="3684469"/>
          </a:xfrm>
          <a:prstGeom prst="rect">
            <a:avLst/>
          </a:prstGeom>
          <a:solidFill>
            <a:schemeClr val="bg1"/>
          </a:solidFill>
          <a:ln w="1905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 8"/>
          <p:cNvSpPr/>
          <p:nvPr/>
        </p:nvSpPr>
        <p:spPr bwMode="gray">
          <a:xfrm rot="21480000">
            <a:off x="7775260" y="727477"/>
            <a:ext cx="2947013" cy="3684469"/>
          </a:xfrm>
          <a:prstGeom prst="rect">
            <a:avLst/>
          </a:prstGeom>
          <a:solidFill>
            <a:schemeClr val="bg1"/>
          </a:solidFill>
          <a:ln w="1905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344A-BC34-47B4-9146-3E86C453591C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1" name="Espaço Reservado para Imagem 10"/>
          <p:cNvSpPr>
            <a:spLocks noGrp="1"/>
          </p:cNvSpPr>
          <p:nvPr>
            <p:ph type="pic" sz="quarter" idx="13"/>
          </p:nvPr>
        </p:nvSpPr>
        <p:spPr bwMode="gray">
          <a:xfrm>
            <a:off x="1634550" y="917753"/>
            <a:ext cx="2592388" cy="3314700"/>
          </a:xfrm>
          <a:solidFill>
            <a:schemeClr val="bg1">
              <a:lumMod val="95000"/>
            </a:schemeClr>
          </a:solidFill>
          <a:ln w="152400">
            <a:solidFill>
              <a:schemeClr val="bg1"/>
            </a:solidFill>
            <a:miter lim="800000"/>
          </a:ln>
          <a:effectLst>
            <a:outerShdw blurRad="88900" sx="101000" sy="101000" algn="tl" rotWithShape="0">
              <a:schemeClr val="accent1">
                <a:lumMod val="50000"/>
                <a:alpha val="15000"/>
              </a:schemeClr>
            </a:outerShdw>
          </a:effectLst>
        </p:spPr>
        <p:txBody>
          <a:bodyPr tIns="457200"/>
          <a:lstStyle>
            <a:lvl1pPr marL="45720" indent="0" algn="ctr">
              <a:buNone/>
              <a:defRPr/>
            </a:lvl1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12" name="Espaço Reservado para Imagem 10"/>
          <p:cNvSpPr>
            <a:spLocks noGrp="1"/>
          </p:cNvSpPr>
          <p:nvPr>
            <p:ph type="pic" sz="quarter" idx="14"/>
          </p:nvPr>
        </p:nvSpPr>
        <p:spPr bwMode="gray">
          <a:xfrm>
            <a:off x="4787507" y="917753"/>
            <a:ext cx="2592388" cy="3314700"/>
          </a:xfrm>
          <a:solidFill>
            <a:schemeClr val="bg1">
              <a:lumMod val="95000"/>
            </a:schemeClr>
          </a:solidFill>
          <a:ln w="152400">
            <a:solidFill>
              <a:schemeClr val="bg1"/>
            </a:solidFill>
            <a:miter lim="800000"/>
          </a:ln>
          <a:effectLst>
            <a:outerShdw blurRad="88900" sx="101000" sy="101000" algn="tl" rotWithShape="0">
              <a:schemeClr val="accent1">
                <a:lumMod val="50000"/>
                <a:alpha val="15000"/>
              </a:schemeClr>
            </a:outerShdw>
          </a:effectLst>
        </p:spPr>
        <p:txBody>
          <a:bodyPr tIns="457200"/>
          <a:lstStyle>
            <a:lvl1pPr marL="45720" indent="0" algn="ctr">
              <a:buNone/>
              <a:defRPr/>
            </a:lvl1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13" name="Espaço Reservado para Imagem 10"/>
          <p:cNvSpPr>
            <a:spLocks noGrp="1"/>
          </p:cNvSpPr>
          <p:nvPr>
            <p:ph type="pic" sz="quarter" idx="15"/>
          </p:nvPr>
        </p:nvSpPr>
        <p:spPr bwMode="gray">
          <a:xfrm>
            <a:off x="7940463" y="917753"/>
            <a:ext cx="2592388" cy="3314701"/>
          </a:xfrm>
          <a:solidFill>
            <a:schemeClr val="bg1">
              <a:lumMod val="95000"/>
            </a:schemeClr>
          </a:solidFill>
          <a:ln w="152400">
            <a:solidFill>
              <a:schemeClr val="bg1"/>
            </a:solidFill>
            <a:miter lim="800000"/>
          </a:ln>
          <a:effectLst>
            <a:outerShdw blurRad="88900" sx="101000" sy="101000" algn="tl" rotWithShape="0">
              <a:schemeClr val="accent1">
                <a:lumMod val="50000"/>
                <a:alpha val="15000"/>
              </a:schemeClr>
            </a:outerShdw>
          </a:effectLst>
        </p:spPr>
        <p:txBody>
          <a:bodyPr tIns="457200"/>
          <a:lstStyle>
            <a:lvl1pPr marL="45720" indent="0" algn="ctr">
              <a:buNone/>
              <a:defRPr/>
            </a:lvl1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2413" y="5791200"/>
            <a:ext cx="9144000" cy="457200"/>
          </a:xfrm>
        </p:spPr>
        <p:txBody>
          <a:bodyPr wrap="square">
            <a:normAutofit/>
          </a:bodyPr>
          <a:lstStyle>
            <a:lvl1pPr marL="0" indent="0" algn="ctr">
              <a:spcBef>
                <a:spcPts val="0"/>
              </a:spcBef>
              <a:buNone/>
              <a:defRPr sz="24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2412" y="4843464"/>
            <a:ext cx="9144002" cy="947736"/>
          </a:xfrm>
        </p:spPr>
        <p:txBody>
          <a:bodyPr>
            <a:normAutofit/>
          </a:bodyPr>
          <a:lstStyle>
            <a:lvl1pPr algn="ctr">
              <a:lnSpc>
                <a:spcPct val="80000"/>
              </a:lnSpc>
              <a:defRPr sz="5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1100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de título alternativo com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F344A-F5CB-43F0-A387-150CDBEDA489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1" name="Espaço Reservado para Imagem 10"/>
          <p:cNvSpPr>
            <a:spLocks noGrp="1"/>
          </p:cNvSpPr>
          <p:nvPr>
            <p:ph type="pic" sz="quarter" idx="13"/>
          </p:nvPr>
        </p:nvSpPr>
        <p:spPr>
          <a:xfrm>
            <a:off x="1853090" y="685800"/>
            <a:ext cx="2743200" cy="3913632"/>
          </a:xfrm>
          <a:solidFill>
            <a:schemeClr val="bg1">
              <a:lumMod val="95000"/>
            </a:schemeClr>
          </a:solidFill>
          <a:ln w="1270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txBody>
          <a:bodyPr tIns="457200"/>
          <a:lstStyle>
            <a:lvl1pPr marL="0" indent="0" algn="ctr">
              <a:buNone/>
              <a:defRPr/>
            </a:lvl1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12" name="Espaço Reservado para Imagem 10"/>
          <p:cNvSpPr>
            <a:spLocks noGrp="1"/>
          </p:cNvSpPr>
          <p:nvPr>
            <p:ph type="pic" sz="quarter" idx="14"/>
          </p:nvPr>
        </p:nvSpPr>
        <p:spPr>
          <a:xfrm>
            <a:off x="4722812" y="685800"/>
            <a:ext cx="2743200" cy="3913632"/>
          </a:xfrm>
          <a:solidFill>
            <a:schemeClr val="bg1">
              <a:lumMod val="95000"/>
            </a:schemeClr>
          </a:solidFill>
          <a:ln w="1270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txBody>
          <a:bodyPr vert="horz" lIns="91440" tIns="457200" rIns="91440" bIns="45720" rtlCol="0">
            <a:normAutofit/>
          </a:bodyPr>
          <a:lstStyle>
            <a:lvl1pPr marL="0" indent="-228600" algn="ctr">
              <a:buNone/>
              <a:defRPr/>
            </a:lvl1pPr>
          </a:lstStyle>
          <a:p>
            <a:pPr marL="45720" lvl="0" indent="0" algn="ctr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13" name="Espaço Reservado para Imagem 10"/>
          <p:cNvSpPr>
            <a:spLocks noGrp="1"/>
          </p:cNvSpPr>
          <p:nvPr>
            <p:ph type="pic" sz="quarter" idx="15"/>
          </p:nvPr>
        </p:nvSpPr>
        <p:spPr>
          <a:xfrm>
            <a:off x="7592534" y="685800"/>
            <a:ext cx="2743200" cy="3913632"/>
          </a:xfrm>
          <a:solidFill>
            <a:schemeClr val="bg1">
              <a:lumMod val="95000"/>
            </a:schemeClr>
          </a:solidFill>
          <a:ln w="1270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txBody>
          <a:bodyPr vert="horz" lIns="91440" tIns="457200" rIns="91440" bIns="45720" rtlCol="0">
            <a:normAutofit/>
          </a:bodyPr>
          <a:lstStyle>
            <a:lvl1pPr marL="0" indent="-228600" algn="ctr">
              <a:buNone/>
              <a:defRPr/>
            </a:lvl1pPr>
          </a:lstStyle>
          <a:p>
            <a:pPr marL="45720" lvl="0" indent="0" algn="ctr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2413" y="5791200"/>
            <a:ext cx="9144000" cy="457200"/>
          </a:xfrm>
        </p:spPr>
        <p:txBody>
          <a:bodyPr wrap="square">
            <a:normAutofit/>
          </a:bodyPr>
          <a:lstStyle>
            <a:lvl1pPr marL="0" indent="0" algn="ctr">
              <a:spcBef>
                <a:spcPts val="0"/>
              </a:spcBef>
              <a:buNone/>
              <a:defRPr sz="24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2413" y="4843464"/>
            <a:ext cx="9144002" cy="947736"/>
          </a:xfrm>
        </p:spPr>
        <p:txBody>
          <a:bodyPr>
            <a:normAutofit/>
          </a:bodyPr>
          <a:lstStyle>
            <a:lvl1pPr algn="ctr">
              <a:lnSpc>
                <a:spcPct val="80000"/>
              </a:lnSpc>
              <a:defRPr sz="5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4260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D2DA-6AE4-4AA3-945F-021A3B4C9203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7188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conteúdo com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 bwMode="gray">
          <a:xfrm>
            <a:off x="2159492" y="0"/>
            <a:ext cx="9345120" cy="6858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24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23098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Conector reto 8"/>
          <p:cNvCxnSpPr/>
          <p:nvPr/>
        </p:nvCxnSpPr>
        <p:spPr>
          <a:xfrm>
            <a:off x="113522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95612" y="319088"/>
            <a:ext cx="7670802" cy="11430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995612" y="1643063"/>
            <a:ext cx="7670802" cy="4529137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D628-3C2E-4A3F-84AE-EA1887375A1D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2" name="Retângulo 11"/>
          <p:cNvSpPr/>
          <p:nvPr/>
        </p:nvSpPr>
        <p:spPr bwMode="gray">
          <a:xfrm rot="21379692">
            <a:off x="322262" y="211183"/>
            <a:ext cx="1542449" cy="2051702"/>
          </a:xfrm>
          <a:prstGeom prst="rect">
            <a:avLst/>
          </a:prstGeom>
          <a:solidFill>
            <a:schemeClr val="bg1"/>
          </a:solidFill>
          <a:ln w="190500">
            <a:noFill/>
            <a:miter lim="800000"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4" name="Espaço Reservado para Imagem 13"/>
          <p:cNvSpPr>
            <a:spLocks noGrp="1"/>
          </p:cNvSpPr>
          <p:nvPr>
            <p:ph type="pic" sz="quarter" idx="13"/>
          </p:nvPr>
        </p:nvSpPr>
        <p:spPr bwMode="gray">
          <a:xfrm rot="180000">
            <a:off x="357415" y="280969"/>
            <a:ext cx="1446157" cy="1965874"/>
          </a:xfrm>
          <a:solidFill>
            <a:schemeClr val="bg1">
              <a:lumMod val="95000"/>
            </a:schemeClr>
          </a:solidFill>
          <a:ln w="76200">
            <a:solidFill>
              <a:schemeClr val="bg1"/>
            </a:solidFill>
            <a:miter lim="800000"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 tIns="182880">
            <a:normAutofit/>
          </a:bodyPr>
          <a:lstStyle>
            <a:lvl1pPr marL="45720" indent="0" algn="ctr">
              <a:buNone/>
              <a:defRPr sz="1600"/>
            </a:lvl1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59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319088"/>
            <a:ext cx="9144000" cy="11430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522412" y="1643063"/>
            <a:ext cx="4480560" cy="45291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85854" y="1643063"/>
            <a:ext cx="4480560" cy="45291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C3715-57E0-4C16-AD81-9215ACBCF0AE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0626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3" y="1643064"/>
            <a:ext cx="9144002" cy="2928936"/>
          </a:xfrm>
        </p:spPr>
        <p:txBody>
          <a:bodyPr anchor="b">
            <a:normAutofit/>
          </a:bodyPr>
          <a:lstStyle>
            <a:lvl1pPr algn="ctr">
              <a:lnSpc>
                <a:spcPct val="80000"/>
              </a:lnSpc>
              <a:defRPr sz="6600" b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3" y="4572000"/>
            <a:ext cx="9144000" cy="1066799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4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E1C8-0F93-4543-947F-D97035F6F10C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3233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319088"/>
            <a:ext cx="9144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4" y="1624372"/>
            <a:ext cx="4480560" cy="737828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522414" y="2438400"/>
            <a:ext cx="4480560" cy="37337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85854" y="1624372"/>
            <a:ext cx="4480560" cy="737828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85854" y="2438400"/>
            <a:ext cx="4480560" cy="37337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9393D-365B-4D83-8941-B191E1C421BD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443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4FEF7-BDCD-44F1-9472-1F4215495434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4429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CB10F-1FBC-49B6-B192-4CA6AF9B843C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4325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23212" y="1462088"/>
            <a:ext cx="3124201" cy="1966912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41413" y="685800"/>
            <a:ext cx="647700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7923211" y="3429000"/>
            <a:ext cx="3124201" cy="18288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E4581-2B7A-4273-BC88-26945EFF6BE6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639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/>
          <p:nvPr/>
        </p:nvSpPr>
        <p:spPr bwMode="gray">
          <a:xfrm rot="120000">
            <a:off x="654916" y="532501"/>
            <a:ext cx="6103614" cy="5715899"/>
          </a:xfrm>
          <a:prstGeom prst="rect">
            <a:avLst/>
          </a:prstGeom>
          <a:solidFill>
            <a:schemeClr val="bg1"/>
          </a:solidFill>
          <a:ln w="190500">
            <a:noFill/>
            <a:miter lim="800000"/>
          </a:ln>
          <a:effectLst>
            <a:outerShdw blurRad="88900" algn="ctr" rotWithShape="0">
              <a:schemeClr val="accent1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0" name="Retângulo 9"/>
          <p:cNvSpPr/>
          <p:nvPr/>
        </p:nvSpPr>
        <p:spPr bwMode="gray">
          <a:xfrm>
            <a:off x="7313612" y="0"/>
            <a:ext cx="4191002" cy="6858000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cxnSp>
        <p:nvCxnSpPr>
          <p:cNvPr id="11" name="Conector reto 10"/>
          <p:cNvCxnSpPr/>
          <p:nvPr/>
        </p:nvCxnSpPr>
        <p:spPr>
          <a:xfrm>
            <a:off x="74660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Conector reto 8"/>
          <p:cNvCxnSpPr/>
          <p:nvPr/>
        </p:nvCxnSpPr>
        <p:spPr>
          <a:xfrm>
            <a:off x="113522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23212" y="1643063"/>
            <a:ext cx="3124201" cy="277653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 bwMode="gray">
          <a:xfrm>
            <a:off x="745586" y="609600"/>
            <a:ext cx="5914664" cy="5562600"/>
          </a:xfrm>
          <a:solidFill>
            <a:srgbClr val="FFFFFF">
              <a:shade val="85000"/>
            </a:srgbClr>
          </a:solidFill>
          <a:ln w="152400" cap="flat" cmpd="sng">
            <a:solidFill>
              <a:srgbClr val="FFFFFF"/>
            </a:solidFill>
            <a:miter lim="800000"/>
          </a:ln>
          <a:effectLst>
            <a:outerShdw blurRad="88900" sx="101000" sy="101000" algn="tl" rotWithShape="0">
              <a:schemeClr val="accent1">
                <a:lumMod val="50000"/>
                <a:alpha val="15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5400" h="19050"/>
            <a:contourClr>
              <a:srgbClr val="FFFFFF"/>
            </a:contourClr>
          </a:sp3d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7923212" y="4423913"/>
            <a:ext cx="3124201" cy="1748287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96D57-67A9-4BA4-80F8-FF00B9598766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13" name="Espaço Reservado para Rodapé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4" name="Espaço Reservado para Número de Slid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5547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503CB-E957-4A7C-95D0-93CF6C54EC32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3487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218612" y="685801"/>
            <a:ext cx="1828801" cy="54864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1413" y="685800"/>
            <a:ext cx="7924799" cy="54864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C47AC-AC7C-4B8A-8B51-871769CF9B94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322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 bwMode="gray">
          <a:xfrm>
            <a:off x="684211" y="0"/>
            <a:ext cx="10820402" cy="6858000"/>
          </a:xfrm>
          <a:prstGeom prst="rect">
            <a:avLst/>
          </a:prstGeom>
          <a:solidFill>
            <a:schemeClr val="bg1"/>
          </a:solidFill>
          <a:ln w="152400">
            <a:noFill/>
            <a:miter lim="800000"/>
          </a:ln>
          <a:effectLst>
            <a:outerShdw blurRad="88900" sx="101000" sy="101000" algn="ctr" rotWithShape="0">
              <a:schemeClr val="accent1">
                <a:lumMod val="50000"/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8366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Conector reto 8"/>
          <p:cNvCxnSpPr/>
          <p:nvPr/>
        </p:nvCxnSpPr>
        <p:spPr>
          <a:xfrm>
            <a:off x="11352212" y="0"/>
            <a:ext cx="0" cy="6858000"/>
          </a:xfrm>
          <a:prstGeom prst="line">
            <a:avLst/>
          </a:prstGeom>
          <a:noFill/>
          <a:ln w="19050">
            <a:solidFill>
              <a:schemeClr val="accent3">
                <a:lumMod val="50000"/>
                <a:alpha val="15000"/>
              </a:schemeClr>
            </a:solidFill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522414" y="31908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4" y="1643063"/>
            <a:ext cx="9144000" cy="45291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456612" y="6400801"/>
            <a:ext cx="11676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375BDC2-B3AD-42DE-8D26-6017C956CD4E}" type="datetime1">
              <a:rPr lang="pt-BR" smtClean="0"/>
              <a:t>21/02/2022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507885" y="6400801"/>
            <a:ext cx="6796327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9752012" y="6400801"/>
            <a:ext cx="9144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F25A965E-3C11-4F28-82DC-E30D63FAC43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4783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2" r:id="rId3"/>
    <p:sldLayoutId id="2147483650" r:id="rId4"/>
    <p:sldLayoutId id="2147483660" r:id="rId5"/>
    <p:sldLayoutId id="2147483652" r:id="rId6"/>
    <p:sldLayoutId id="2147483651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hyperlink" Target="https://www.todamateria.com.br/friedrich-engels/" TargetMode="Externa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8.jpe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hyperlink" Target="https://pt.wikipedia.org/wiki/David_Ricardo" TargetMode="External"/><Relationship Id="rId5" Type="http://schemas.openxmlformats.org/officeDocument/2006/relationships/hyperlink" Target="https://pt.wikipedia.org/wiki/Adam_Smith" TargetMode="External"/><Relationship Id="rId4" Type="http://schemas.openxmlformats.org/officeDocument/2006/relationships/hyperlink" Target="https://pt.wikipedia.org/wiki/John_Stuart_Mill" TargetMode="Externa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1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1.png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2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ítulo 4">
            <a:extLst>
              <a:ext uri="{FF2B5EF4-FFF2-40B4-BE49-F238E27FC236}">
                <a16:creationId xmlns:a16="http://schemas.microsoft.com/office/drawing/2014/main" id="{5789480B-5C7A-481C-B4E9-13A8FFC30E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5507" y="5933350"/>
            <a:ext cx="9144000" cy="794885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pt-BR" sz="2200" dirty="0">
                <a:solidFill>
                  <a:schemeClr val="tx2"/>
                </a:solidFill>
                <a:latin typeface="+mj-lt"/>
              </a:rPr>
              <a:t>Discentes: Bruna Mendonça, Gabriel Cunha, Lenira Ferreira, Lael  Alexandre, Miriane Barros Raimundo Neto</a:t>
            </a:r>
          </a:p>
          <a:p>
            <a:pPr algn="l"/>
            <a:endParaRPr lang="pt-BR" sz="2200" dirty="0">
              <a:solidFill>
                <a:schemeClr val="tx2"/>
              </a:solidFill>
              <a:latin typeface="+mj-lt"/>
            </a:endParaRPr>
          </a:p>
          <a:p>
            <a:pPr algn="l"/>
            <a:r>
              <a:rPr lang="pt-BR" sz="2200" dirty="0">
                <a:solidFill>
                  <a:schemeClr val="tx2"/>
                </a:solidFill>
                <a:latin typeface="+mj-lt"/>
              </a:rPr>
              <a:t>Docente: Dra. Francimara Costa (UFAM/DCFDA)</a:t>
            </a:r>
          </a:p>
          <a:p>
            <a:endParaRPr lang="pt-BR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DB978E2-CEC4-4733-BC4D-0C5D7D4960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788" y="4843464"/>
            <a:ext cx="11521280" cy="947736"/>
          </a:xfrm>
        </p:spPr>
        <p:txBody>
          <a:bodyPr>
            <a:normAutofit fontScale="90000"/>
          </a:bodyPr>
          <a:lstStyle/>
          <a:p>
            <a:r>
              <a:rPr lang="pt-BR" sz="48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Críticas à teoria clássica da economia  Karl Marx, Alfred Marshall</a:t>
            </a:r>
            <a:endParaRPr lang="pt-BR" dirty="0"/>
          </a:p>
        </p:txBody>
      </p:sp>
      <p:pic>
        <p:nvPicPr>
          <p:cNvPr id="10" name="Espaço Reservado para Imagem 9">
            <a:extLst>
              <a:ext uri="{FF2B5EF4-FFF2-40B4-BE49-F238E27FC236}">
                <a16:creationId xmlns:a16="http://schemas.microsoft.com/office/drawing/2014/main" id="{F60E7EA8-C787-4B97-8B09-93DD62710D3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 t="7379" b="7379"/>
          <a:stretch>
            <a:fillRect/>
          </a:stretch>
        </p:blipFill>
        <p:spPr>
          <a:xfrm>
            <a:off x="1635125" y="917575"/>
            <a:ext cx="2592388" cy="3314700"/>
          </a:xfrm>
          <a:prstGeom prst="rect">
            <a:avLst/>
          </a:prstGeom>
        </p:spPr>
      </p:pic>
      <p:pic>
        <p:nvPicPr>
          <p:cNvPr id="14" name="Picture 4" descr="Contribuições de Alfred Marshall às teorias da demanda e utilidade |  principioseconomicos">
            <a:extLst>
              <a:ext uri="{FF2B5EF4-FFF2-40B4-BE49-F238E27FC236}">
                <a16:creationId xmlns:a16="http://schemas.microsoft.com/office/drawing/2014/main" id="{5095992D-96ED-4A4C-B7C4-7DF700431FE9}"/>
              </a:ext>
            </a:extLst>
          </p:cNvPr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8" r="7258"/>
          <a:stretch>
            <a:fillRect/>
          </a:stretch>
        </p:blipFill>
        <p:spPr bwMode="auto">
          <a:xfrm>
            <a:off x="7940675" y="917575"/>
            <a:ext cx="2592388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deias de Economistas que Mudaram o Pensamento Econômico – Parte 1 - O Guia  Financeiro">
            <a:extLst>
              <a:ext uri="{FF2B5EF4-FFF2-40B4-BE49-F238E27FC236}">
                <a16:creationId xmlns:a16="http://schemas.microsoft.com/office/drawing/2014/main" id="{C8F6AB8A-C2C7-4403-A5DD-AAE627901766}"/>
              </a:ext>
            </a:extLst>
          </p:cNvPr>
          <p:cNvPicPr>
            <a:picLocks noGrp="1" noChangeAspect="1" noChangeArrowheads="1"/>
          </p:cNvPicPr>
          <p:nvPr>
            <p:ph type="pic" sz="quarter" idx="1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6" r="2684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25C4B895-C920-45A0-B3FC-2C3771347EFE}"/>
              </a:ext>
            </a:extLst>
          </p:cNvPr>
          <p:cNvCxnSpPr>
            <a:cxnSpLocks/>
          </p:cNvCxnSpPr>
          <p:nvPr/>
        </p:nvCxnSpPr>
        <p:spPr>
          <a:xfrm>
            <a:off x="0" y="5780504"/>
            <a:ext cx="121888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F26366CC-B6E0-4C95-9E19-7DBA1916B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1</a:t>
            </a:fld>
            <a:endParaRPr lang="pt-BR" dirty="0"/>
          </a:p>
        </p:txBody>
      </p:sp>
      <p:pic>
        <p:nvPicPr>
          <p:cNvPr id="3" name="WhatsApp Video 2022-02-21 at 23.34.01 (online-audio-converter.com)">
            <a:hlinkClick r:id="" action="ppaction://media"/>
            <a:extLst>
              <a:ext uri="{FF2B5EF4-FFF2-40B4-BE49-F238E27FC236}">
                <a16:creationId xmlns:a16="http://schemas.microsoft.com/office/drawing/2014/main" id="{A0DFA0B5-5F67-4F51-9EB6-C873B52030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1796" y="726269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81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Espaço Reservado para Conteúdo 13">
            <a:extLst>
              <a:ext uri="{FF2B5EF4-FFF2-40B4-BE49-F238E27FC236}">
                <a16:creationId xmlns:a16="http://schemas.microsoft.com/office/drawing/2014/main" id="{CBF509CA-FEB7-4C73-9C0B-FFB267CD452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212" y="889197"/>
            <a:ext cx="4197722" cy="4197722"/>
          </a:xfrm>
        </p:spPr>
      </p:pic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69B8DB2C-F542-4701-AF05-B7B72B927356}"/>
              </a:ext>
            </a:extLst>
          </p:cNvPr>
          <p:cNvCxnSpPr>
            <a:cxnSpLocks/>
          </p:cNvCxnSpPr>
          <p:nvPr/>
        </p:nvCxnSpPr>
        <p:spPr>
          <a:xfrm>
            <a:off x="679533" y="5733256"/>
            <a:ext cx="10815479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3EE0FD48-BA42-4D49-B7C4-517D221B4F78}"/>
              </a:ext>
            </a:extLst>
          </p:cNvPr>
          <p:cNvCxnSpPr>
            <a:cxnSpLocks/>
          </p:cNvCxnSpPr>
          <p:nvPr/>
        </p:nvCxnSpPr>
        <p:spPr>
          <a:xfrm>
            <a:off x="837828" y="764704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3F7DA2A4-395E-490B-BEAB-DF7DFB9CB39D}"/>
              </a:ext>
            </a:extLst>
          </p:cNvPr>
          <p:cNvSpPr txBox="1"/>
          <p:nvPr/>
        </p:nvSpPr>
        <p:spPr>
          <a:xfrm>
            <a:off x="3246127" y="5167583"/>
            <a:ext cx="5947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+mj-lt"/>
              </a:rPr>
              <a:t>RAIMUNDO NETO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8C92F910-5984-40A0-8159-F3B9903D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41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49E483C0-C743-43EB-A846-2789F5876356}"/>
              </a:ext>
            </a:extLst>
          </p:cNvPr>
          <p:cNvSpPr/>
          <p:nvPr/>
        </p:nvSpPr>
        <p:spPr>
          <a:xfrm>
            <a:off x="5086300" y="1595929"/>
            <a:ext cx="6192689" cy="5082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65F8ED7-CD6D-4A6C-8A2A-BBCEDDDFA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2" y="-8736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pt-BR" sz="4000" b="1" dirty="0"/>
              <a:t>BIOGRAFIA</a:t>
            </a:r>
          </a:p>
        </p:txBody>
      </p:sp>
      <p:pic>
        <p:nvPicPr>
          <p:cNvPr id="3074" name="Picture 2" descr="Karl Marx">
            <a:extLst>
              <a:ext uri="{FF2B5EF4-FFF2-40B4-BE49-F238E27FC236}">
                <a16:creationId xmlns:a16="http://schemas.microsoft.com/office/drawing/2014/main" id="{BC35223C-237A-492C-833C-EE6FDBC18E9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836" y="1585528"/>
            <a:ext cx="4176464" cy="5092473"/>
          </a:xfrm>
          <a:prstGeom prst="rect">
            <a:avLst/>
          </a:prstGeom>
          <a:noFill/>
          <a:effectLst>
            <a:softEdge rad="165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4C07326-9B7A-4088-91CF-37CA6357E447}"/>
              </a:ext>
            </a:extLst>
          </p:cNvPr>
          <p:cNvSpPr txBox="1"/>
          <p:nvPr/>
        </p:nvSpPr>
        <p:spPr>
          <a:xfrm>
            <a:off x="1125860" y="1123863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/>
              <a:t>KARL MARX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44A6FC0-741F-41BC-85B5-E6D8B4E1CA58}"/>
              </a:ext>
            </a:extLst>
          </p:cNvPr>
          <p:cNvSpPr txBox="1"/>
          <p:nvPr/>
        </p:nvSpPr>
        <p:spPr>
          <a:xfrm>
            <a:off x="5086300" y="1603008"/>
            <a:ext cx="6192689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b="0" i="0" dirty="0">
                <a:effectLst/>
              </a:rPr>
              <a:t>Karl Marx nasceu em 5 de maio de 1818, na cidade Treviris, na Alemanha;</a:t>
            </a:r>
          </a:p>
          <a:p>
            <a:pPr algn="just"/>
            <a:endParaRPr lang="pt-BR" sz="2200" b="0" i="0" dirty="0">
              <a:effectLst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b="0" i="0" dirty="0">
                <a:effectLst/>
              </a:rPr>
              <a:t>Ingressou primeiro na Universidade de Bonn e mais tarde, se transferiu para a de Berlim com o intuito de estudar Direito;</a:t>
            </a:r>
          </a:p>
          <a:p>
            <a:pPr algn="just"/>
            <a:endParaRPr lang="pt-BR" sz="2200" b="0" i="0" dirty="0">
              <a:effectLst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b="0" i="0" dirty="0">
                <a:effectLst/>
              </a:rPr>
              <a:t>Com a colaboração do intelectual, também alemão, </a:t>
            </a:r>
            <a:r>
              <a:rPr lang="pt-BR" sz="2200" b="0" i="0" u="none" strike="noStrike" dirty="0">
                <a:effectLst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Friedrich Engels</a:t>
            </a:r>
            <a:r>
              <a:rPr lang="pt-BR" sz="2200" b="0" i="0" dirty="0">
                <a:effectLst/>
              </a:rPr>
              <a:t>, Marx publicou o </a:t>
            </a:r>
            <a:r>
              <a:rPr lang="pt-BR" sz="2200" i="0" dirty="0">
                <a:effectLst/>
              </a:rPr>
              <a:t>Manifesto Comunista;</a:t>
            </a:r>
          </a:p>
          <a:p>
            <a:pPr algn="just"/>
            <a:endParaRPr lang="pt-BR" sz="2400" i="0" dirty="0">
              <a:effectLst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/>
              <a:t>Para Marx, as condições econômicas e a luta de classes são agentes transformadores da sociedade.</a:t>
            </a:r>
            <a:endParaRPr lang="pt-BR" sz="2200" i="0" dirty="0">
              <a:effectLst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400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3F4BB584-39FB-4F52-8162-9EA559A85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dirty="0" smtClean="0"/>
              <a:t>3</a:t>
            </a:fld>
            <a:endParaRPr lang="pt-BR" dirty="0"/>
          </a:p>
        </p:txBody>
      </p:sp>
      <p:pic>
        <p:nvPicPr>
          <p:cNvPr id="4" name="WhatsApp Video 2022-02-22 at 00.31.14 (online-audio-converter.com) (1)">
            <a:hlinkClick r:id="" action="ppaction://media"/>
            <a:extLst>
              <a:ext uri="{FF2B5EF4-FFF2-40B4-BE49-F238E27FC236}">
                <a16:creationId xmlns:a16="http://schemas.microsoft.com/office/drawing/2014/main" id="{022A9A39-2E52-43FF-AA5F-5BFEF5A8F8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1919" y="195646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85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49E483C0-C743-43EB-A846-2789F5876356}"/>
              </a:ext>
            </a:extLst>
          </p:cNvPr>
          <p:cNvSpPr/>
          <p:nvPr/>
        </p:nvSpPr>
        <p:spPr>
          <a:xfrm>
            <a:off x="5086300" y="1595929"/>
            <a:ext cx="6192689" cy="5082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65F8ED7-CD6D-4A6C-8A2A-BBCEDDDFA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2" y="-8736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pt-BR" sz="4000" b="1" dirty="0"/>
              <a:t>BIOGRAFIA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4C07326-9B7A-4088-91CF-37CA6357E447}"/>
              </a:ext>
            </a:extLst>
          </p:cNvPr>
          <p:cNvSpPr txBox="1"/>
          <p:nvPr/>
        </p:nvSpPr>
        <p:spPr>
          <a:xfrm>
            <a:off x="1125860" y="1123863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/>
              <a:t>ALFRED MARSHALL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44A6FC0-741F-41BC-85B5-E6D8B4E1CA58}"/>
              </a:ext>
            </a:extLst>
          </p:cNvPr>
          <p:cNvSpPr txBox="1"/>
          <p:nvPr/>
        </p:nvSpPr>
        <p:spPr>
          <a:xfrm>
            <a:off x="5086300" y="1603008"/>
            <a:ext cx="6192689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/>
              <a:t>Marshall nasceu em Londres, em 26 de julho de 1842;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/>
              <a:t>Empregou o princípio da utilidade marginal e o conceito de elasticidade da demanda para formular a lei dos preços no mercado;</a:t>
            </a:r>
          </a:p>
          <a:p>
            <a:pPr algn="just"/>
            <a:endParaRPr lang="pt-BR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/>
              <a:t>Em todas as páginas do livro principal do autor, "Princípios de Economia” publicado em 1890;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/>
              <a:t>A economia de Marshall pode ser entendida como uma continuação do trabalho de </a:t>
            </a:r>
            <a:r>
              <a:rPr lang="pt-BR" sz="2200" dirty="0">
                <a:hlinkClick r:id="rId4" tooltip="John Stuart Mil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John Stuart Mill</a:t>
            </a:r>
            <a:r>
              <a:rPr lang="pt-BR" sz="2200" dirty="0"/>
              <a:t>, </a:t>
            </a:r>
            <a:r>
              <a:rPr lang="pt-BR" sz="2200" dirty="0">
                <a:hlinkClick r:id="rId5" tooltip="Adam Smit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Adam Smith</a:t>
            </a:r>
            <a:r>
              <a:rPr lang="pt-BR" sz="2200" dirty="0"/>
              <a:t>, e </a:t>
            </a:r>
            <a:r>
              <a:rPr lang="pt-BR" sz="2200" u="sng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David Ricardo</a:t>
            </a:r>
            <a:r>
              <a:rPr lang="pt-BR" sz="2200" dirty="0"/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200" b="0" i="0" dirty="0">
              <a:effectLst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400" dirty="0"/>
          </a:p>
        </p:txBody>
      </p:sp>
      <p:pic>
        <p:nvPicPr>
          <p:cNvPr id="4098" name="Picture 2" descr="Alfred Marshall Cambridge school of economics - economy 2022">
            <a:extLst>
              <a:ext uri="{FF2B5EF4-FFF2-40B4-BE49-F238E27FC236}">
                <a16:creationId xmlns:a16="http://schemas.microsoft.com/office/drawing/2014/main" id="{AD6EF61F-9498-48F9-ACE2-48075FD04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844" y="1582864"/>
            <a:ext cx="3888432" cy="5172075"/>
          </a:xfrm>
          <a:prstGeom prst="rect">
            <a:avLst/>
          </a:prstGeom>
          <a:noFill/>
          <a:effectLst>
            <a:softEdge rad="165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rincípios De Economia 2 Vols - Alfred Marshall - Traça Livraria e Sebo">
            <a:extLst>
              <a:ext uri="{FF2B5EF4-FFF2-40B4-BE49-F238E27FC236}">
                <a16:creationId xmlns:a16="http://schemas.microsoft.com/office/drawing/2014/main" id="{5B9C033B-617B-4ED1-A414-ACFC9C0F8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609" y="1603008"/>
            <a:ext cx="3595651" cy="5092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33C6DF56-AF50-4FB9-B050-F3C7371C6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dirty="0" smtClean="0"/>
              <a:t>4</a:t>
            </a:fld>
            <a:endParaRPr lang="pt-BR" dirty="0"/>
          </a:p>
        </p:txBody>
      </p:sp>
      <p:pic>
        <p:nvPicPr>
          <p:cNvPr id="4" name="WhatsApp Video 2022-02-22 at 00.20.39 (online-audio-converter.com)">
            <a:hlinkClick r:id="" action="ppaction://media"/>
            <a:extLst>
              <a:ext uri="{FF2B5EF4-FFF2-40B4-BE49-F238E27FC236}">
                <a16:creationId xmlns:a16="http://schemas.microsoft.com/office/drawing/2014/main" id="{1BC3129E-3097-4AB1-B66C-EA5CE9A9BD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6980" y="324717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04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03AD6B0A-CAEA-44B4-A1B3-CD399C9D4FF4}"/>
              </a:ext>
            </a:extLst>
          </p:cNvPr>
          <p:cNvCxnSpPr>
            <a:cxnSpLocks/>
          </p:cNvCxnSpPr>
          <p:nvPr/>
        </p:nvCxnSpPr>
        <p:spPr>
          <a:xfrm>
            <a:off x="837828" y="764704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09AF92E2-35AC-4A61-AFAD-621A0939CBB1}"/>
              </a:ext>
            </a:extLst>
          </p:cNvPr>
          <p:cNvCxnSpPr>
            <a:cxnSpLocks/>
          </p:cNvCxnSpPr>
          <p:nvPr/>
        </p:nvCxnSpPr>
        <p:spPr>
          <a:xfrm>
            <a:off x="837828" y="5805264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3CE79AD2-E3FA-4C30-9929-269FAC881278}"/>
              </a:ext>
            </a:extLst>
          </p:cNvPr>
          <p:cNvSpPr txBox="1"/>
          <p:nvPr/>
        </p:nvSpPr>
        <p:spPr>
          <a:xfrm>
            <a:off x="4147872" y="5229200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+mj-lt"/>
              </a:rPr>
              <a:t>GABRIEL CUNHA</a:t>
            </a:r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1B21F747-2D4C-4018-B5DC-AFD981BDC13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2013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C11DE61-DE37-4BB4-BFD9-5947AB35EE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7860" y="941284"/>
            <a:ext cx="5088536" cy="4202018"/>
          </a:xfrm>
          <a:prstGeom prst="rect">
            <a:avLst/>
          </a:prstGeom>
        </p:spPr>
      </p:pic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BFB3AB3B-611C-4EAD-97D8-D4B5B2CFC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dirty="0" smtClean="0"/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0518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55AC88-0ABF-4B90-A1BD-07D306E55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3892" y="539055"/>
            <a:ext cx="9144000" cy="625376"/>
          </a:xfrm>
        </p:spPr>
        <p:txBody>
          <a:bodyPr>
            <a:normAutofit/>
          </a:bodyPr>
          <a:lstStyle/>
          <a:p>
            <a:pPr algn="ctr"/>
            <a:r>
              <a:rPr lang="pt-BR" b="1" dirty="0"/>
              <a:t>PRINCÍPIOS ECONÔMICOS DE KARL MARX 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4B879BD-CA66-4EDB-9CA8-E92764F51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7868" y="1484784"/>
            <a:ext cx="10081120" cy="5373215"/>
          </a:xfrm>
        </p:spPr>
        <p:txBody>
          <a:bodyPr>
            <a:normAutofit/>
          </a:bodyPr>
          <a:lstStyle/>
          <a:p>
            <a:r>
              <a:rPr lang="pt-BR" sz="2800" dirty="0"/>
              <a:t>Mais –Valia;</a:t>
            </a:r>
          </a:p>
          <a:p>
            <a:r>
              <a:rPr lang="pt-BR" sz="2800" dirty="0"/>
              <a:t>C</a:t>
            </a:r>
            <a:r>
              <a:rPr lang="pt-BR" sz="2800" i="0" dirty="0">
                <a:effectLst/>
              </a:rPr>
              <a:t>omunismo;</a:t>
            </a:r>
          </a:p>
          <a:p>
            <a:r>
              <a:rPr lang="pt-BR" sz="2800" dirty="0"/>
              <a:t>Capitalismo Não Regulado.</a:t>
            </a:r>
          </a:p>
          <a:p>
            <a:endParaRPr lang="pt-BR" sz="3200" i="0" dirty="0">
              <a:solidFill>
                <a:schemeClr val="tx2"/>
              </a:solidFill>
              <a:effectLst/>
            </a:endParaRPr>
          </a:p>
          <a:p>
            <a:pPr marL="45720" indent="0" algn="ctr">
              <a:buNone/>
            </a:pPr>
            <a:r>
              <a:rPr lang="pt-BR" sz="32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Helvetica" panose="020B0604020202020204" pitchFamily="34" charset="0"/>
              </a:rPr>
              <a:t>“</a:t>
            </a:r>
            <a:r>
              <a:rPr lang="pt-BR" sz="32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O capitalismo gera o seu próprio coveiro”</a:t>
            </a:r>
          </a:p>
          <a:p>
            <a:pPr marL="45720" indent="0" algn="ctr">
              <a:buNone/>
            </a:pPr>
            <a:r>
              <a:rPr lang="pt-BR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Karl Marx</a:t>
            </a:r>
          </a:p>
          <a:p>
            <a:pPr marL="45720" indent="0">
              <a:buNone/>
            </a:pPr>
            <a:endParaRPr lang="pt-BR" sz="3200" dirty="0">
              <a:solidFill>
                <a:schemeClr val="tx2"/>
              </a:solidFill>
            </a:endParaRPr>
          </a:p>
          <a:p>
            <a:pPr marL="45720" indent="0">
              <a:buNone/>
            </a:pPr>
            <a:endParaRPr lang="pt-BR" sz="2400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D6678EB-B5EE-424C-9576-F8F6DA9B5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dirty="0" smtClean="0"/>
              <a:t>6</a:t>
            </a:fld>
            <a:endParaRPr lang="pt-BR" dirty="0"/>
          </a:p>
        </p:txBody>
      </p:sp>
      <p:pic>
        <p:nvPicPr>
          <p:cNvPr id="6" name="Som gravado">
            <a:hlinkClick r:id="" action="ppaction://media"/>
            <a:extLst>
              <a:ext uri="{FF2B5EF4-FFF2-40B4-BE49-F238E27FC236}">
                <a16:creationId xmlns:a16="http://schemas.microsoft.com/office/drawing/2014/main" id="{773357DB-CCBE-4682-9BCB-673A4533EE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4367" y="-705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71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78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139517-D23E-4438-94CF-1CB52E767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4" y="319088"/>
            <a:ext cx="9144000" cy="733648"/>
          </a:xfrm>
        </p:spPr>
        <p:txBody>
          <a:bodyPr/>
          <a:lstStyle/>
          <a:p>
            <a:pPr algn="ctr"/>
            <a:r>
              <a:rPr lang="pt-BR" dirty="0"/>
              <a:t>O CAPITAL (1867)</a:t>
            </a:r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D86C5C17-511C-448D-990A-14534FFD63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056" y="1268760"/>
            <a:ext cx="6408712" cy="5472608"/>
          </a:xfrm>
        </p:spPr>
      </p:pic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93CBDD34-0EB3-4CD3-8BA6-B1E11836E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7</a:t>
            </a:fld>
            <a:endParaRPr lang="pt-BR" dirty="0"/>
          </a:p>
        </p:txBody>
      </p:sp>
      <p:pic>
        <p:nvPicPr>
          <p:cNvPr id="6" name="Som gravado">
            <a:hlinkClick r:id="" action="ppaction://media"/>
            <a:extLst>
              <a:ext uri="{FF2B5EF4-FFF2-40B4-BE49-F238E27FC236}">
                <a16:creationId xmlns:a16="http://schemas.microsoft.com/office/drawing/2014/main" id="{FBD3F4BD-66ED-4583-9AAC-39A4331664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2811" y="-2017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8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59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C9F944-E9C9-485B-AA30-89143112A3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4" y="116632"/>
            <a:ext cx="9144000" cy="1345456"/>
          </a:xfrm>
        </p:spPr>
        <p:txBody>
          <a:bodyPr>
            <a:normAutofit fontScale="90000"/>
          </a:bodyPr>
          <a:lstStyle/>
          <a:p>
            <a:pPr algn="ctr"/>
            <a:r>
              <a:rPr lang="pt-BR" b="1" dirty="0"/>
              <a:t>PRINCÍPIOS ECONÔMICO DE </a:t>
            </a:r>
            <a:r>
              <a:rPr lang="pt-BR" sz="3600" b="1" dirty="0"/>
              <a:t>ALFRED MARSHALL</a:t>
            </a:r>
            <a:br>
              <a:rPr lang="pt-BR" sz="3600" b="1" dirty="0"/>
            </a:br>
            <a:r>
              <a:rPr lang="pt-BR" b="1" dirty="0"/>
              <a:t> 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A41CF2D-BAE4-4BC8-9219-08AE623D1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9836" y="1643063"/>
            <a:ext cx="10369152" cy="4810273"/>
          </a:xfrm>
        </p:spPr>
        <p:txBody>
          <a:bodyPr>
            <a:normAutofit/>
          </a:bodyPr>
          <a:lstStyle/>
          <a:p>
            <a:pPr algn="just"/>
            <a:r>
              <a:rPr lang="pt-BR" sz="2800" b="0" i="0" dirty="0">
                <a:effectLst/>
              </a:rPr>
              <a:t>O distrito industrial para Marshall;</a:t>
            </a:r>
          </a:p>
          <a:p>
            <a:pPr algn="just"/>
            <a:r>
              <a:rPr lang="pt-BR" sz="2800" b="0" i="0" dirty="0">
                <a:effectLst/>
              </a:rPr>
              <a:t>A questão do valor;</a:t>
            </a:r>
          </a:p>
          <a:p>
            <a:pPr algn="just"/>
            <a:r>
              <a:rPr lang="pt-BR" sz="2800" b="0" i="0" dirty="0">
                <a:effectLst/>
              </a:rPr>
              <a:t>O equilíbrio parcial.</a:t>
            </a:r>
          </a:p>
          <a:p>
            <a:pPr algn="just"/>
            <a:endParaRPr lang="pt-BR" sz="3200" b="0" i="0" dirty="0">
              <a:effectLst/>
            </a:endParaRPr>
          </a:p>
          <a:p>
            <a:pPr marL="45720" indent="0" algn="ctr">
              <a:buNone/>
            </a:pPr>
            <a:r>
              <a:rPr lang="pt-BR" sz="32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“O mais valioso de todos os capitais é aquele investido em seres humanos.”</a:t>
            </a:r>
          </a:p>
          <a:p>
            <a:pPr marL="45720" indent="0" algn="ctr">
              <a:buNone/>
            </a:pPr>
            <a:r>
              <a:rPr lang="pt-BR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Alfred Marshall</a:t>
            </a:r>
            <a:br>
              <a:rPr lang="pt-BR" sz="3200" b="1" dirty="0"/>
            </a:br>
            <a:endParaRPr lang="pt-BR" sz="3200" dirty="0"/>
          </a:p>
        </p:txBody>
      </p:sp>
      <p:pic>
        <p:nvPicPr>
          <p:cNvPr id="4" name="Som gravado">
            <a:hlinkClick r:id="" action="ppaction://media"/>
            <a:extLst>
              <a:ext uri="{FF2B5EF4-FFF2-40B4-BE49-F238E27FC236}">
                <a16:creationId xmlns:a16="http://schemas.microsoft.com/office/drawing/2014/main" id="{F60B3883-2CA5-4476-B27B-0E2D9F4F19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9836" y="998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65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88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B13A34-9724-467A-9EB7-6812B83D8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4" y="319088"/>
            <a:ext cx="9144000" cy="661640"/>
          </a:xfrm>
        </p:spPr>
        <p:txBody>
          <a:bodyPr/>
          <a:lstStyle/>
          <a:p>
            <a:pPr algn="ctr"/>
            <a:r>
              <a:rPr lang="pt-BR" dirty="0"/>
              <a:t>PRINCÍPIOS DA ECONOMIA (1890)</a:t>
            </a:r>
          </a:p>
        </p:txBody>
      </p:sp>
      <p:pic>
        <p:nvPicPr>
          <p:cNvPr id="7" name="Espaço Reservado para Conteúdo 6">
            <a:extLst>
              <a:ext uri="{FF2B5EF4-FFF2-40B4-BE49-F238E27FC236}">
                <a16:creationId xmlns:a16="http://schemas.microsoft.com/office/drawing/2014/main" id="{84420CA4-3053-421B-A50C-615FBBEEAA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048" y="1196752"/>
            <a:ext cx="6552728" cy="5547053"/>
          </a:xfrm>
        </p:spPr>
      </p:pic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76733D5B-1245-4E6B-93FC-24B5C5A30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9</a:t>
            </a:fld>
            <a:endParaRPr lang="pt-BR" dirty="0"/>
          </a:p>
        </p:txBody>
      </p:sp>
      <p:pic>
        <p:nvPicPr>
          <p:cNvPr id="4" name="Som gravado">
            <a:hlinkClick r:id="" action="ppaction://media"/>
            <a:extLst>
              <a:ext uri="{FF2B5EF4-FFF2-40B4-BE49-F238E27FC236}">
                <a16:creationId xmlns:a16="http://schemas.microsoft.com/office/drawing/2014/main" id="{26580B2B-2421-4435-9D69-2AC0A24323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5035" y="403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6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62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03AD6B0A-CAEA-44B4-A1B3-CD399C9D4FF4}"/>
              </a:ext>
            </a:extLst>
          </p:cNvPr>
          <p:cNvCxnSpPr>
            <a:cxnSpLocks/>
          </p:cNvCxnSpPr>
          <p:nvPr/>
        </p:nvCxnSpPr>
        <p:spPr>
          <a:xfrm>
            <a:off x="837828" y="764704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09AF92E2-35AC-4A61-AFAD-621A0939CBB1}"/>
              </a:ext>
            </a:extLst>
          </p:cNvPr>
          <p:cNvCxnSpPr>
            <a:cxnSpLocks/>
          </p:cNvCxnSpPr>
          <p:nvPr/>
        </p:nvCxnSpPr>
        <p:spPr>
          <a:xfrm>
            <a:off x="837828" y="5805264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3CE79AD2-E3FA-4C30-9929-269FAC881278}"/>
              </a:ext>
            </a:extLst>
          </p:cNvPr>
          <p:cNvSpPr txBox="1"/>
          <p:nvPr/>
        </p:nvSpPr>
        <p:spPr>
          <a:xfrm>
            <a:off x="4035994" y="5219497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+mj-lt"/>
              </a:rPr>
              <a:t>LENIRA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0BEAE94-8107-44F7-AAD3-06AAA953FF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50" t="8889" r="13250" b="19550"/>
          <a:stretch/>
        </p:blipFill>
        <p:spPr>
          <a:xfrm>
            <a:off x="3945572" y="962901"/>
            <a:ext cx="4480560" cy="4394229"/>
          </a:xfrm>
          <a:prstGeom prst="rect">
            <a:avLst/>
          </a:prstGeom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776AB42C-2EF5-43B1-9300-3DEA59EFB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856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55AC88-0ABF-4B90-A1BD-07D306E55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2570" y="99939"/>
            <a:ext cx="9144000" cy="625376"/>
          </a:xfrm>
        </p:spPr>
        <p:txBody>
          <a:bodyPr>
            <a:normAutofit/>
          </a:bodyPr>
          <a:lstStyle/>
          <a:p>
            <a:pPr algn="ctr"/>
            <a:r>
              <a:rPr lang="pt-BR" b="1" dirty="0"/>
              <a:t>CRÍTICAS SOFRIDAS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4B879BD-CA66-4EDB-9CA8-E92764F51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6697" y="1809880"/>
            <a:ext cx="7228215" cy="4529137"/>
          </a:xfrm>
        </p:spPr>
        <p:txBody>
          <a:bodyPr>
            <a:noAutofit/>
          </a:bodyPr>
          <a:lstStyle/>
          <a:p>
            <a:pPr algn="just"/>
            <a:r>
              <a:rPr lang="pt-BR" sz="2800" dirty="0">
                <a:ea typeface="Cambria"/>
              </a:rPr>
              <a:t>Foco nas relações  de produção e economia como motores da história; </a:t>
            </a:r>
          </a:p>
          <a:p>
            <a:pPr algn="just"/>
            <a:endParaRPr lang="pt-BR" sz="2800" dirty="0">
              <a:ea typeface="Cambria"/>
            </a:endParaRPr>
          </a:p>
          <a:p>
            <a:pPr algn="just"/>
            <a:r>
              <a:rPr lang="pt-BR" sz="2800" dirty="0">
                <a:ea typeface="Cambria"/>
              </a:rPr>
              <a:t>Antagonismo e classes sociais;</a:t>
            </a:r>
          </a:p>
          <a:p>
            <a:pPr algn="just"/>
            <a:endParaRPr lang="pt-BR" sz="2800" dirty="0">
              <a:ea typeface="Cambria"/>
            </a:endParaRPr>
          </a:p>
          <a:p>
            <a:pPr algn="just"/>
            <a:r>
              <a:rPr lang="pt-BR" sz="2800" dirty="0">
                <a:ea typeface="Cambria"/>
              </a:rPr>
              <a:t>Homem total: usar todas as suas capacidades explorar suas habilidades;</a:t>
            </a:r>
          </a:p>
          <a:p>
            <a:pPr algn="just"/>
            <a:endParaRPr lang="pt-BR" sz="2800" dirty="0">
              <a:ea typeface="Cambria"/>
            </a:endParaRPr>
          </a:p>
          <a:p>
            <a:pPr algn="just"/>
            <a:r>
              <a:rPr lang="pt-BR" sz="2800" dirty="0">
                <a:ea typeface="Cambria"/>
              </a:rPr>
              <a:t>Capitalismo e propriedade privada.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BF21445-91B4-4BC9-82B7-9EC7A1D604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964" y="1883296"/>
            <a:ext cx="3024336" cy="404694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F0A823C9-F999-46BA-97B2-C536E5B6DD0B}"/>
              </a:ext>
            </a:extLst>
          </p:cNvPr>
          <p:cNvSpPr txBox="1"/>
          <p:nvPr/>
        </p:nvSpPr>
        <p:spPr>
          <a:xfrm>
            <a:off x="936697" y="927755"/>
            <a:ext cx="8042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KARL MARX</a:t>
            </a:r>
          </a:p>
        </p:txBody>
      </p:sp>
      <p:pic>
        <p:nvPicPr>
          <p:cNvPr id="7" name="Áudio 6">
            <a:hlinkClick r:id="" action="ppaction://media"/>
            <a:extLst>
              <a:ext uri="{FF2B5EF4-FFF2-40B4-BE49-F238E27FC236}">
                <a16:creationId xmlns:a16="http://schemas.microsoft.com/office/drawing/2014/main" id="{BF36E905-AE90-4251-A58C-1868C2C780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6F8DA6D-53A4-451D-9192-A2AB528DB960}"/>
              </a:ext>
            </a:extLst>
          </p:cNvPr>
          <p:cNvSpPr txBox="1"/>
          <p:nvPr/>
        </p:nvSpPr>
        <p:spPr>
          <a:xfrm>
            <a:off x="4722812" y="3200400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pt-BR"/>
              <a:t>Clique para adicionar texto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3B65F739-327C-4D40-AF89-70B8555EF8BB}"/>
              </a:ext>
            </a:extLst>
          </p:cNvPr>
          <p:cNvSpPr txBox="1"/>
          <p:nvPr/>
        </p:nvSpPr>
        <p:spPr>
          <a:xfrm>
            <a:off x="4722812" y="3200400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pt-BR"/>
              <a:t>Clique para adicionar texto</a:t>
            </a:r>
          </a:p>
        </p:txBody>
      </p:sp>
    </p:spTree>
    <p:extLst>
      <p:ext uri="{BB962C8B-B14F-4D97-AF65-F5344CB8AC3E}">
        <p14:creationId xmlns:p14="http://schemas.microsoft.com/office/powerpoint/2010/main" val="81663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3309"/>
    </mc:Choice>
    <mc:Fallback xmlns="">
      <p:transition advTm="1533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2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7157F5-8274-44D9-B13A-C8F823815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916" y="190429"/>
            <a:ext cx="9144000" cy="645993"/>
          </a:xfrm>
        </p:spPr>
        <p:txBody>
          <a:bodyPr/>
          <a:lstStyle/>
          <a:p>
            <a:pPr algn="ctr"/>
            <a:r>
              <a:rPr lang="pt-BR" b="1" dirty="0"/>
              <a:t>CRÍTICAS SOFRIDAS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35E740B-4F5A-49A6-AFE9-B9C291EC54A4}"/>
              </a:ext>
            </a:extLst>
          </p:cNvPr>
          <p:cNvSpPr txBox="1"/>
          <p:nvPr/>
        </p:nvSpPr>
        <p:spPr>
          <a:xfrm>
            <a:off x="935540" y="1844824"/>
            <a:ext cx="104154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Organização do estado;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A análise supriu alguns dilemas;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/>
              <a:t>Outras possibilidades de </a:t>
            </a:r>
            <a:r>
              <a:rPr lang="pt-BR" sz="2800" dirty="0" err="1"/>
              <a:t>ganização</a:t>
            </a:r>
            <a:r>
              <a:rPr lang="pt-BR" sz="2800" dirty="0"/>
              <a:t> econômica do estado.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7973B5F4-EE98-43A5-9970-6467D1AC8C5B}"/>
              </a:ext>
            </a:extLst>
          </p:cNvPr>
          <p:cNvSpPr txBox="1"/>
          <p:nvPr/>
        </p:nvSpPr>
        <p:spPr>
          <a:xfrm>
            <a:off x="936697" y="927755"/>
            <a:ext cx="8042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KARL MARX</a:t>
            </a:r>
          </a:p>
        </p:txBody>
      </p:sp>
      <p:pic>
        <p:nvPicPr>
          <p:cNvPr id="5" name="Áudio 4">
            <a:hlinkClick r:id="" action="ppaction://media"/>
            <a:extLst>
              <a:ext uri="{FF2B5EF4-FFF2-40B4-BE49-F238E27FC236}">
                <a16:creationId xmlns:a16="http://schemas.microsoft.com/office/drawing/2014/main" id="{37067114-7C90-46F3-B664-F116C8DA3E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56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7419">
        <p:fade/>
      </p:transition>
    </mc:Choice>
    <mc:Fallback xmlns="">
      <p:transition spd="med" advTm="674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03AD6B0A-CAEA-44B4-A1B3-CD399C9D4FF4}"/>
              </a:ext>
            </a:extLst>
          </p:cNvPr>
          <p:cNvCxnSpPr>
            <a:cxnSpLocks/>
          </p:cNvCxnSpPr>
          <p:nvPr/>
        </p:nvCxnSpPr>
        <p:spPr>
          <a:xfrm>
            <a:off x="837828" y="764704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09AF92E2-35AC-4A61-AFAD-621A0939CBB1}"/>
              </a:ext>
            </a:extLst>
          </p:cNvPr>
          <p:cNvCxnSpPr>
            <a:cxnSpLocks/>
          </p:cNvCxnSpPr>
          <p:nvPr/>
        </p:nvCxnSpPr>
        <p:spPr>
          <a:xfrm>
            <a:off x="837828" y="5805264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3CE79AD2-E3FA-4C30-9929-269FAC881278}"/>
              </a:ext>
            </a:extLst>
          </p:cNvPr>
          <p:cNvSpPr txBox="1"/>
          <p:nvPr/>
        </p:nvSpPr>
        <p:spPr>
          <a:xfrm>
            <a:off x="4147872" y="5229200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+mj-lt"/>
              </a:rPr>
              <a:t>BRUNA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8C23589-5525-4883-A67F-0F36B05C0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7988" y="867004"/>
            <a:ext cx="4232282" cy="4308698"/>
          </a:xfrm>
          <a:prstGeom prst="rect">
            <a:avLst/>
          </a:prstGeom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018DF581-1D18-4EA6-9CA5-5C0558106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A965E-3C11-4F28-82DC-E30D63FAC43C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984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55AC88-0ABF-4B90-A1BD-07D306E55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1924" y="260648"/>
            <a:ext cx="9144000" cy="625376"/>
          </a:xfrm>
        </p:spPr>
        <p:txBody>
          <a:bodyPr>
            <a:normAutofit/>
          </a:bodyPr>
          <a:lstStyle/>
          <a:p>
            <a:pPr algn="ctr"/>
            <a:r>
              <a:rPr lang="pt-BR" b="1" dirty="0"/>
              <a:t>CRÍTICAS SOFRIDAS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4B879BD-CA66-4EDB-9CA8-E92764F51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3852" y="1164431"/>
            <a:ext cx="5243494" cy="559306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pt-BR" sz="2800" b="1" dirty="0">
                <a:ea typeface="Cambria"/>
              </a:rPr>
              <a:t>ALFRED MARSHALL</a:t>
            </a:r>
            <a:endParaRPr lang="pt-BR" sz="2800" dirty="0">
              <a:ea typeface="Cambria"/>
            </a:endParaRPr>
          </a:p>
          <a:p>
            <a:endParaRPr lang="pt-BR" sz="2400" dirty="0">
              <a:ea typeface="Cambria"/>
            </a:endParaRPr>
          </a:p>
          <a:p>
            <a:r>
              <a:rPr lang="pt-BR" sz="2400" dirty="0">
                <a:ea typeface="Cambria"/>
              </a:rPr>
              <a:t>SEMELHANÇAS DE IDEIAS DE </a:t>
            </a:r>
          </a:p>
          <a:p>
            <a:pPr marL="45720" indent="0">
              <a:buNone/>
            </a:pPr>
            <a:r>
              <a:rPr lang="pt-BR" sz="2400" dirty="0">
                <a:ea typeface="Cambria"/>
              </a:rPr>
              <a:t>MARSHALL E JEVONS;</a:t>
            </a:r>
          </a:p>
          <a:p>
            <a:pPr marL="45720" indent="0">
              <a:buNone/>
            </a:pPr>
            <a:endParaRPr lang="pt-BR" sz="2400" dirty="0"/>
          </a:p>
          <a:p>
            <a:r>
              <a:rPr lang="pt-BR" sz="2400" dirty="0">
                <a:ea typeface="Cambria"/>
              </a:rPr>
              <a:t>CONTROVÉRSIA LITERÁRIA;</a:t>
            </a:r>
          </a:p>
          <a:p>
            <a:endParaRPr lang="pt-BR" sz="2400" dirty="0">
              <a:ea typeface="Cambria"/>
            </a:endParaRPr>
          </a:p>
          <a:p>
            <a:r>
              <a:rPr lang="pt-BR" sz="2400" dirty="0">
                <a:ea typeface="Cambria"/>
              </a:rPr>
              <a:t>GRANDE REPERCUSSÃO;</a:t>
            </a:r>
          </a:p>
          <a:p>
            <a:endParaRPr lang="pt-BR" sz="2400" dirty="0">
              <a:ea typeface="Cambria"/>
            </a:endParaRPr>
          </a:p>
          <a:p>
            <a:r>
              <a:rPr lang="pt-BR" sz="2400" dirty="0">
                <a:ea typeface="Cambria"/>
              </a:rPr>
              <a:t>OBRA ACEITA.</a:t>
            </a:r>
          </a:p>
          <a:p>
            <a:endParaRPr lang="pt-BR" sz="2400" dirty="0">
              <a:ea typeface="Cambria"/>
            </a:endParaRPr>
          </a:p>
          <a:p>
            <a:endParaRPr lang="pt-BR" sz="2400" dirty="0">
              <a:ea typeface="Cambria"/>
            </a:endParaRPr>
          </a:p>
          <a:p>
            <a:endParaRPr lang="pt-BR" sz="2400" dirty="0">
              <a:ea typeface="Cambria"/>
            </a:endParaRPr>
          </a:p>
          <a:p>
            <a:endParaRPr lang="pt-BR" sz="2400" dirty="0">
              <a:ea typeface="Cambria"/>
            </a:endParaRPr>
          </a:p>
        </p:txBody>
      </p:sp>
      <p:pic>
        <p:nvPicPr>
          <p:cNvPr id="4" name="Imagem 4" descr="Relógio com foto de homem&#10;&#10;Descrição gerada automaticamente">
            <a:extLst>
              <a:ext uri="{FF2B5EF4-FFF2-40B4-BE49-F238E27FC236}">
                <a16:creationId xmlns:a16="http://schemas.microsoft.com/office/drawing/2014/main" id="{6F22F4B5-99D7-47A5-9AC4-84259E488A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4412" y="1874652"/>
            <a:ext cx="5040561" cy="4722700"/>
          </a:xfrm>
          <a:prstGeom prst="rect">
            <a:avLst/>
          </a:prstGeom>
        </p:spPr>
      </p:pic>
      <p:pic>
        <p:nvPicPr>
          <p:cNvPr id="5" name="WhatsApp Ptt 2022-02-21 at 22.29.25 (online-audio-converter.com)">
            <a:hlinkClick r:id="" action="ppaction://media"/>
            <a:extLst>
              <a:ext uri="{FF2B5EF4-FFF2-40B4-BE49-F238E27FC236}">
                <a16:creationId xmlns:a16="http://schemas.microsoft.com/office/drawing/2014/main" id="{83AC2368-6F56-45E4-A79B-A6C3269C05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8906" y="267352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80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55AC88-0ABF-4B90-A1BD-07D306E55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1924" y="260648"/>
            <a:ext cx="9144000" cy="625376"/>
          </a:xfrm>
        </p:spPr>
        <p:txBody>
          <a:bodyPr>
            <a:normAutofit/>
          </a:bodyPr>
          <a:lstStyle/>
          <a:p>
            <a:pPr algn="ctr"/>
            <a:r>
              <a:rPr lang="pt-BR" b="1" dirty="0"/>
              <a:t>CRÍTICAS SOFRIDAS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4B879BD-CA66-4EDB-9CA8-E92764F51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536" y="1463954"/>
            <a:ext cx="5040560" cy="539404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pt-BR" sz="2400" b="1" dirty="0">
                <a:ea typeface="Cambria"/>
              </a:rPr>
              <a:t>ALFRED MARSHALL</a:t>
            </a:r>
            <a:endParaRPr lang="pt-BR" dirty="0">
              <a:ea typeface="Cambria"/>
            </a:endParaRPr>
          </a:p>
          <a:p>
            <a:endParaRPr lang="pt-BR" sz="2400" dirty="0">
              <a:ea typeface="Cambria"/>
            </a:endParaRPr>
          </a:p>
          <a:p>
            <a:r>
              <a:rPr lang="pt-BR" sz="2400" dirty="0">
                <a:ea typeface="Cambria"/>
              </a:rPr>
              <a:t>SEGUNDO NAPOLEONI;</a:t>
            </a:r>
          </a:p>
          <a:p>
            <a:endParaRPr lang="pt-BR" sz="2400" dirty="0">
              <a:ea typeface="Cambria"/>
            </a:endParaRPr>
          </a:p>
          <a:p>
            <a:r>
              <a:rPr lang="pt-BR" sz="2400" dirty="0">
                <a:ea typeface="Cambria"/>
              </a:rPr>
              <a:t>SEGUNDO KEYNES;</a:t>
            </a:r>
          </a:p>
          <a:p>
            <a:endParaRPr lang="pt-BR" sz="2400" dirty="0">
              <a:ea typeface="Cambria"/>
            </a:endParaRPr>
          </a:p>
          <a:p>
            <a:r>
              <a:rPr lang="pt-BR" sz="2400" dirty="0">
                <a:ea typeface="Cambria"/>
              </a:rPr>
              <a:t>UM DOS MAIORES ECONOMISTAS </a:t>
            </a:r>
          </a:p>
          <a:p>
            <a:pPr marL="45720" indent="0">
              <a:buNone/>
            </a:pPr>
            <a:r>
              <a:rPr lang="pt-BR" sz="2400" dirty="0">
                <a:ea typeface="Cambria"/>
              </a:rPr>
              <a:t>DA HISTÓRIA.</a:t>
            </a:r>
          </a:p>
          <a:p>
            <a:pPr marL="45720" indent="0">
              <a:buNone/>
            </a:pPr>
            <a:endParaRPr lang="pt-BR" sz="2400" dirty="0">
              <a:ea typeface="Cambria"/>
            </a:endParaRPr>
          </a:p>
          <a:p>
            <a:endParaRPr lang="pt-BR" sz="2400" dirty="0">
              <a:ea typeface="Cambria"/>
            </a:endParaRPr>
          </a:p>
        </p:txBody>
      </p:sp>
      <p:pic>
        <p:nvPicPr>
          <p:cNvPr id="4" name="Imagem 4" descr="Relógio com foto de homem&#10;&#10;Descrição gerada automaticamente">
            <a:extLst>
              <a:ext uri="{FF2B5EF4-FFF2-40B4-BE49-F238E27FC236}">
                <a16:creationId xmlns:a16="http://schemas.microsoft.com/office/drawing/2014/main" id="{6F22F4B5-99D7-47A5-9AC4-84259E488A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1484" y="1340768"/>
            <a:ext cx="5193488" cy="4652323"/>
          </a:xfrm>
          <a:prstGeom prst="rect">
            <a:avLst/>
          </a:prstGeom>
        </p:spPr>
      </p:pic>
      <p:pic>
        <p:nvPicPr>
          <p:cNvPr id="5" name="WhatsApp Ptt 2022-02-21 at 22.31.26 (online-audio-converter.com)">
            <a:hlinkClick r:id="" action="ppaction://media"/>
            <a:extLst>
              <a:ext uri="{FF2B5EF4-FFF2-40B4-BE49-F238E27FC236}">
                <a16:creationId xmlns:a16="http://schemas.microsoft.com/office/drawing/2014/main" id="{7E881CA6-EF66-43C9-B64B-3D50DF4208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1195" y="267352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86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03AD6B0A-CAEA-44B4-A1B3-CD399C9D4FF4}"/>
              </a:ext>
            </a:extLst>
          </p:cNvPr>
          <p:cNvCxnSpPr>
            <a:cxnSpLocks/>
          </p:cNvCxnSpPr>
          <p:nvPr/>
        </p:nvCxnSpPr>
        <p:spPr>
          <a:xfrm>
            <a:off x="837828" y="764704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09AF92E2-35AC-4A61-AFAD-621A0939CBB1}"/>
              </a:ext>
            </a:extLst>
          </p:cNvPr>
          <p:cNvCxnSpPr>
            <a:cxnSpLocks/>
          </p:cNvCxnSpPr>
          <p:nvPr/>
        </p:nvCxnSpPr>
        <p:spPr>
          <a:xfrm>
            <a:off x="837828" y="5805264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5" name="Imagem 7">
            <a:extLst>
              <a:ext uri="{FF2B5EF4-FFF2-40B4-BE49-F238E27FC236}">
                <a16:creationId xmlns:a16="http://schemas.microsoft.com/office/drawing/2014/main" id="{98B37E2D-FDF8-3A43-9C77-8EBB41C62D9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466" y="1052735"/>
            <a:ext cx="6143892" cy="3964146"/>
          </a:xfr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4EC05645-903E-5E40-8750-6F6C75D4F3F9}"/>
              </a:ext>
            </a:extLst>
          </p:cNvPr>
          <p:cNvSpPr txBox="1"/>
          <p:nvPr/>
        </p:nvSpPr>
        <p:spPr>
          <a:xfrm>
            <a:off x="4119016" y="5148440"/>
            <a:ext cx="3950791" cy="65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3600" b="1" dirty="0"/>
              <a:t>Lael Alexandre</a:t>
            </a:r>
          </a:p>
        </p:txBody>
      </p:sp>
    </p:spTree>
    <p:extLst>
      <p:ext uri="{BB962C8B-B14F-4D97-AF65-F5344CB8AC3E}">
        <p14:creationId xmlns:p14="http://schemas.microsoft.com/office/powerpoint/2010/main" val="368564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55AC88-0ABF-4B90-A1BD-07D306E55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3892" y="180973"/>
            <a:ext cx="9937104" cy="625376"/>
          </a:xfrm>
        </p:spPr>
        <p:txBody>
          <a:bodyPr>
            <a:noAutofit/>
          </a:bodyPr>
          <a:lstStyle/>
          <a:p>
            <a:pPr algn="ctr"/>
            <a:r>
              <a:rPr lang="pt-BR" b="1" dirty="0"/>
              <a:t>APLICAÇÃO NA ENGENHARIA DE ALIMENTOS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4B879BD-CA66-4EDB-9CA8-E92764F51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9836" y="1164431"/>
            <a:ext cx="10225136" cy="4529137"/>
          </a:xfrm>
        </p:spPr>
        <p:txBody>
          <a:bodyPr>
            <a:noAutofit/>
          </a:bodyPr>
          <a:lstStyle/>
          <a:p>
            <a:pPr algn="just"/>
            <a:r>
              <a:rPr lang="pt-BR" sz="2400" b="0" i="0" u="none" strike="noStrike" dirty="0">
                <a:solidFill>
                  <a:srgbClr val="000000"/>
                </a:solidFill>
                <a:effectLst/>
              </a:rPr>
              <a:t>Segundo Marx (2013), não é esse o objetivo do capital, quando emprega a maquinaria.</a:t>
            </a:r>
          </a:p>
          <a:p>
            <a:pPr marL="45720" indent="0" algn="just">
              <a:buNone/>
            </a:pPr>
            <a:endParaRPr lang="pt-BR" sz="2400" b="0" i="0" u="none" strike="noStrike" dirty="0">
              <a:solidFill>
                <a:srgbClr val="000000"/>
              </a:solidFill>
              <a:effectLst/>
            </a:endParaRPr>
          </a:p>
          <a:p>
            <a:pPr algn="just"/>
            <a:r>
              <a:rPr lang="pt-BR" sz="2400" b="0" i="0" u="none" strike="noStrike" dirty="0">
                <a:solidFill>
                  <a:srgbClr val="000000"/>
                </a:solidFill>
                <a:effectLst/>
              </a:rPr>
              <a:t> Segundo Marx (2013, p. 465): “Há, portanto, uma contradição imanente na aplicação da maquinaria para produzir mais-valia, pois, dos dois fatores da mais-valia obtida com um capital de magnitude dada, um fator, a taxa da mais-valia, só pode ser aumentado por essa aplicação se ela diminuir o outro fator, o número de trabalhadores”.</a:t>
            </a:r>
          </a:p>
          <a:p>
            <a:pPr marL="45720" indent="0" algn="just">
              <a:buNone/>
            </a:pPr>
            <a:endParaRPr lang="pt-BR" sz="2400" dirty="0">
              <a:effectLst/>
            </a:endParaRPr>
          </a:p>
          <a:p>
            <a:pPr algn="just"/>
            <a:r>
              <a:rPr lang="pt-BR" sz="2400" b="0" i="0" u="none" strike="noStrike" dirty="0">
                <a:solidFill>
                  <a:srgbClr val="000000"/>
                </a:solidFill>
                <a:effectLst/>
              </a:rPr>
              <a:t>Em Marx (2013), a máquina (mais precisamente como sistema automático) não é um meio de trabalho do trabalhador individual, nessa parte, atentamos para o fato identificado por Marx acerca da revolução do processo de produção tributário do desenvolvimento científico-tecnológico, que tem origem a partir da “invenção” humana.</a:t>
            </a:r>
            <a:endParaRPr lang="pt-BR" sz="2400" dirty="0"/>
          </a:p>
        </p:txBody>
      </p:sp>
      <p:pic>
        <p:nvPicPr>
          <p:cNvPr id="4" name="Marx.mp3">
            <a:hlinkClick r:id="" action="ppaction://media"/>
            <a:extLst>
              <a:ext uri="{FF2B5EF4-FFF2-40B4-BE49-F238E27FC236}">
                <a16:creationId xmlns:a16="http://schemas.microsoft.com/office/drawing/2014/main" id="{D1F3EFA0-F3D4-1C42-A393-61B12C0EFC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704" y="84845"/>
            <a:ext cx="1129742" cy="72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07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3">
            <a:extLst>
              <a:ext uri="{FF2B5EF4-FFF2-40B4-BE49-F238E27FC236}">
                <a16:creationId xmlns:a16="http://schemas.microsoft.com/office/drawing/2014/main" id="{FA7961A8-D132-5D44-AA9A-EE1D26B6F5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12" y="1019580"/>
            <a:ext cx="3733800" cy="37338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E8BCA429-45CB-2845-9F98-07EEB8C57E27}"/>
              </a:ext>
            </a:extLst>
          </p:cNvPr>
          <p:cNvSpPr txBox="1"/>
          <p:nvPr/>
        </p:nvSpPr>
        <p:spPr>
          <a:xfrm>
            <a:off x="1973393" y="5008255"/>
            <a:ext cx="84595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+mj-lt"/>
              </a:rPr>
              <a:t>Miriane</a:t>
            </a: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0E1A4268-1904-774D-AD1B-A930D1BECDBF}"/>
              </a:ext>
            </a:extLst>
          </p:cNvPr>
          <p:cNvCxnSpPr>
            <a:cxnSpLocks/>
          </p:cNvCxnSpPr>
          <p:nvPr/>
        </p:nvCxnSpPr>
        <p:spPr>
          <a:xfrm>
            <a:off x="837828" y="764704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3C8AA757-9CB0-9E40-818E-BA0FC9B41B27}"/>
              </a:ext>
            </a:extLst>
          </p:cNvPr>
          <p:cNvCxnSpPr>
            <a:cxnSpLocks/>
          </p:cNvCxnSpPr>
          <p:nvPr/>
        </p:nvCxnSpPr>
        <p:spPr>
          <a:xfrm>
            <a:off x="946560" y="5741173"/>
            <a:ext cx="105131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96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08E5F6-2252-BC4D-B7A6-45B380B24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649" y="301172"/>
            <a:ext cx="9144000" cy="598591"/>
          </a:xfrm>
        </p:spPr>
        <p:txBody>
          <a:bodyPr/>
          <a:lstStyle/>
          <a:p>
            <a:pPr algn="ctr"/>
            <a:r>
              <a:rPr lang="pt-BR" b="1" dirty="0"/>
              <a:t>CONCLUSÕES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FD860C9-F567-D043-9693-DC1D2EE9C658}"/>
              </a:ext>
            </a:extLst>
          </p:cNvPr>
          <p:cNvSpPr txBox="1"/>
          <p:nvPr/>
        </p:nvSpPr>
        <p:spPr>
          <a:xfrm>
            <a:off x="829900" y="1791757"/>
            <a:ext cx="60566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8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800" dirty="0"/>
              <a:t>Ditadura do proletariado;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8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800" dirty="0"/>
              <a:t>Trabalhadores agentes transformadores;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8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800" dirty="0"/>
          </a:p>
          <a:p>
            <a:pPr algn="ctr"/>
            <a:r>
              <a:rPr lang="pt-BR" sz="2800" dirty="0">
                <a:solidFill>
                  <a:srgbClr val="FF0000"/>
                </a:solidFill>
                <a:effectLst/>
              </a:rPr>
              <a:t>“As revoluções são a locomotiva da história.</a:t>
            </a:r>
            <a:r>
              <a:rPr lang="pt-BR" sz="2800" dirty="0">
                <a:solidFill>
                  <a:srgbClr val="FF0000"/>
                </a:solidFill>
              </a:rPr>
              <a:t> “</a:t>
            </a:r>
            <a:br>
              <a:rPr lang="pt-BR" sz="2800" dirty="0">
                <a:solidFill>
                  <a:srgbClr val="FF0000"/>
                </a:solidFill>
              </a:rPr>
            </a:br>
            <a:br>
              <a:rPr lang="pt-BR" sz="2800" dirty="0">
                <a:solidFill>
                  <a:srgbClr val="FF0000"/>
                </a:solidFill>
              </a:rPr>
            </a:br>
            <a:r>
              <a:rPr lang="pt-BR" sz="2800" dirty="0">
                <a:solidFill>
                  <a:srgbClr val="FF0000"/>
                </a:solidFill>
                <a:effectLst/>
              </a:rPr>
              <a:t>Karl Marx</a:t>
            </a:r>
            <a:endParaRPr lang="pt-BR" sz="2800" dirty="0">
              <a:solidFill>
                <a:srgbClr val="FF0000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106CC15A-53AB-4F1A-85AC-0BC47016A45C}"/>
              </a:ext>
            </a:extLst>
          </p:cNvPr>
          <p:cNvSpPr txBox="1"/>
          <p:nvPr/>
        </p:nvSpPr>
        <p:spPr>
          <a:xfrm>
            <a:off x="981844" y="1084150"/>
            <a:ext cx="8042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KARL MARX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B3D6506B-8BFE-40C5-ACE8-6885F40876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1252" y="1391480"/>
            <a:ext cx="4581525" cy="5165348"/>
          </a:xfrm>
          <a:prstGeom prst="rect">
            <a:avLst/>
          </a:prstGeom>
        </p:spPr>
      </p:pic>
      <p:pic>
        <p:nvPicPr>
          <p:cNvPr id="4" name="tmpAudioRecording.m4a">
            <a:hlinkClick r:id="" action="ppaction://media"/>
            <a:extLst>
              <a:ext uri="{FF2B5EF4-FFF2-40B4-BE49-F238E27FC236}">
                <a16:creationId xmlns:a16="http://schemas.microsoft.com/office/drawing/2014/main" id="{B658D1A5-C4CC-B642-AD64-863891F9FF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0630512" flipH="1">
            <a:off x="1060331" y="5407136"/>
            <a:ext cx="1133703" cy="113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376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E85990-F6F8-844D-910B-6E9D4DD32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1" y="207169"/>
            <a:ext cx="9144000" cy="776288"/>
          </a:xfrm>
        </p:spPr>
        <p:txBody>
          <a:bodyPr/>
          <a:lstStyle/>
          <a:p>
            <a:pPr algn="ctr"/>
            <a:r>
              <a:rPr lang="pt-BR" b="1" dirty="0"/>
              <a:t>CONCLUSÕES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DAD2FF0-3832-0A4D-97BD-FE756A15C1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9836" y="983457"/>
            <a:ext cx="6552728" cy="5667374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pt-BR" sz="2800" b="1" dirty="0">
                <a:ea typeface="Cambria"/>
              </a:rPr>
              <a:t>ALFRED MARSHALL</a:t>
            </a:r>
            <a:endParaRPr lang="pt-BR" sz="2800" dirty="0">
              <a:ea typeface="Cambria"/>
            </a:endParaRPr>
          </a:p>
          <a:p>
            <a:pPr marL="45720" indent="0">
              <a:buNone/>
            </a:pPr>
            <a:endParaRPr lang="pt-BR" sz="2800" dirty="0"/>
          </a:p>
          <a:p>
            <a:r>
              <a:rPr lang="pt-BR" sz="2800" dirty="0"/>
              <a:t>Analise de funcionamento de mercado;</a:t>
            </a:r>
          </a:p>
          <a:p>
            <a:r>
              <a:rPr lang="pt-BR" sz="2800" dirty="0"/>
              <a:t>Maiores economistas da história;</a:t>
            </a:r>
          </a:p>
          <a:p>
            <a:r>
              <a:rPr lang="pt-BR" sz="2800" dirty="0"/>
              <a:t>Pesquisa científica;</a:t>
            </a:r>
          </a:p>
          <a:p>
            <a:r>
              <a:rPr lang="pt-BR" sz="2800" dirty="0"/>
              <a:t>Grande humanista.</a:t>
            </a:r>
          </a:p>
          <a:p>
            <a:pPr marL="45720" indent="0" algn="ctr">
              <a:buNone/>
            </a:pPr>
            <a:br>
              <a:rPr lang="pt-BR" dirty="0">
                <a:solidFill>
                  <a:schemeClr val="accent1"/>
                </a:solidFill>
              </a:rPr>
            </a:br>
            <a:r>
              <a:rPr lang="pt-BR" sz="2400" dirty="0">
                <a:solidFill>
                  <a:schemeClr val="accent1"/>
                </a:solidFill>
              </a:rPr>
              <a:t>“</a:t>
            </a:r>
            <a:r>
              <a:rPr lang="pt-BR" sz="240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O mundo se move, mas o ritmo com que ele se move depende de quanto pensamos por nós mesmos.</a:t>
            </a:r>
            <a:r>
              <a:rPr lang="pt-BR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“</a:t>
            </a:r>
            <a:br>
              <a:rPr lang="pt-BR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br>
              <a:rPr lang="pt-BR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pt-BR" sz="240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</a:rPr>
              <a:t>Alfred Marshall</a:t>
            </a:r>
            <a:endParaRPr lang="pt-BR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994A1A9-4E91-4DE9-9E46-DBB4C0DA7A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2564" y="1329704"/>
            <a:ext cx="3811197" cy="4403551"/>
          </a:xfrm>
          <a:prstGeom prst="rect">
            <a:avLst/>
          </a:prstGeom>
          <a:effectLst>
            <a:outerShdw blurRad="50800" dist="50800" dir="5400000" algn="ctr" rotWithShape="0">
              <a:schemeClr val="accent3">
                <a:lumMod val="20000"/>
                <a:lumOff val="80000"/>
                <a:alpha val="7000"/>
              </a:schemeClr>
            </a:outerShdw>
          </a:effectLst>
        </p:spPr>
      </p:pic>
      <p:pic>
        <p:nvPicPr>
          <p:cNvPr id="4" name="tmpAudioRecording.m4a">
            <a:hlinkClick r:id="" action="ppaction://media"/>
            <a:extLst>
              <a:ext uri="{FF2B5EF4-FFF2-40B4-BE49-F238E27FC236}">
                <a16:creationId xmlns:a16="http://schemas.microsoft.com/office/drawing/2014/main" id="{ADDCD451-09EB-6048-8D14-675334C09A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H="1">
            <a:off x="538097" y="6016893"/>
            <a:ext cx="984313" cy="984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87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9E27C6-A1BD-463E-82A8-CE5B84D33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4" y="-171400"/>
            <a:ext cx="9144000" cy="1143000"/>
          </a:xfrm>
        </p:spPr>
        <p:txBody>
          <a:bodyPr/>
          <a:lstStyle/>
          <a:p>
            <a:pPr algn="ctr"/>
            <a:r>
              <a:rPr lang="pt-BR" b="1" dirty="0"/>
              <a:t>REFERÊNCIAS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36420D7-02AD-447A-B62B-93991D735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9836" y="1196753"/>
            <a:ext cx="10369152" cy="4975448"/>
          </a:xfrm>
        </p:spPr>
        <p:txBody>
          <a:bodyPr/>
          <a:lstStyle/>
          <a:p>
            <a:pPr algn="just"/>
            <a:r>
              <a:rPr lang="pt-BR" sz="2400" b="0" i="0" dirty="0">
                <a:solidFill>
                  <a:srgbClr val="000000"/>
                </a:solidFill>
                <a:effectLst/>
              </a:rPr>
              <a:t>MARX, Karl. </a:t>
            </a:r>
            <a:r>
              <a:rPr lang="pt-BR" sz="2400" b="0" i="1" dirty="0">
                <a:solidFill>
                  <a:srgbClr val="000000"/>
                </a:solidFill>
                <a:effectLst/>
              </a:rPr>
              <a:t>Contribuição à crítica da economia política</a:t>
            </a:r>
            <a:r>
              <a:rPr lang="pt-BR" sz="2400" b="0" i="0" dirty="0">
                <a:solidFill>
                  <a:srgbClr val="000000"/>
                </a:solidFill>
                <a:effectLst/>
              </a:rPr>
              <a:t>. 2. ed. São Paulo: Expressão Popular, 2008.</a:t>
            </a:r>
            <a:r>
              <a:rPr lang="en-US" sz="2400" dirty="0"/>
              <a:t> </a:t>
            </a:r>
          </a:p>
          <a:p>
            <a:pPr algn="just"/>
            <a:r>
              <a:rPr lang="en-US" sz="2400" dirty="0"/>
              <a:t>Hodgson, G.M. How Economics forgot History. Routledge, 2001</a:t>
            </a:r>
            <a:endParaRPr lang="pt-BR" sz="2400" dirty="0"/>
          </a:p>
          <a:p>
            <a:pPr algn="just"/>
            <a:endParaRPr lang="pt-BR" sz="2400" b="0" i="0" dirty="0">
              <a:solidFill>
                <a:srgbClr val="00000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2400" b="0" i="0" dirty="0">
                <a:solidFill>
                  <a:srgbClr val="403D39"/>
                </a:solidFill>
                <a:effectLst/>
              </a:rPr>
              <a:t>HUNT, E. K. </a:t>
            </a:r>
            <a:r>
              <a:rPr lang="pt-BR" sz="2400" b="0" i="1" dirty="0">
                <a:solidFill>
                  <a:srgbClr val="403D39"/>
                </a:solidFill>
                <a:effectLst/>
              </a:rPr>
              <a:t>História do pensamento econômico:</a:t>
            </a:r>
            <a:r>
              <a:rPr lang="pt-BR" sz="2400" b="0" i="0" dirty="0">
                <a:solidFill>
                  <a:srgbClr val="403D39"/>
                </a:solidFill>
                <a:effectLst/>
              </a:rPr>
              <a:t> uma perspectiva crítica. 2. ed. Rio de Janeiro: Elsevier, 2005.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pt-BR" sz="2400" b="0" i="0" dirty="0">
              <a:solidFill>
                <a:srgbClr val="403D39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2400" b="0" i="0" dirty="0">
                <a:solidFill>
                  <a:srgbClr val="403D39"/>
                </a:solidFill>
                <a:effectLst/>
              </a:rPr>
              <a:t>MANDEL, Ernest. </a:t>
            </a:r>
            <a:r>
              <a:rPr lang="pt-BR" sz="2400" b="0" i="1" dirty="0">
                <a:solidFill>
                  <a:srgbClr val="403D39"/>
                </a:solidFill>
                <a:effectLst/>
              </a:rPr>
              <a:t>The </a:t>
            </a:r>
            <a:r>
              <a:rPr lang="pt-BR" sz="2400" b="0" i="1" dirty="0" err="1">
                <a:solidFill>
                  <a:srgbClr val="403D39"/>
                </a:solidFill>
                <a:effectLst/>
              </a:rPr>
              <a:t>Formation</a:t>
            </a:r>
            <a:r>
              <a:rPr lang="pt-BR" sz="2400" b="0" i="1" dirty="0">
                <a:solidFill>
                  <a:srgbClr val="403D39"/>
                </a:solidFill>
                <a:effectLst/>
              </a:rPr>
              <a:t> </a:t>
            </a:r>
            <a:r>
              <a:rPr lang="pt-BR" sz="2400" b="0" i="1" dirty="0" err="1">
                <a:solidFill>
                  <a:srgbClr val="403D39"/>
                </a:solidFill>
                <a:effectLst/>
              </a:rPr>
              <a:t>of</a:t>
            </a:r>
            <a:r>
              <a:rPr lang="pt-BR" sz="2400" b="0" i="1" dirty="0">
                <a:solidFill>
                  <a:srgbClr val="403D39"/>
                </a:solidFill>
                <a:effectLst/>
              </a:rPr>
              <a:t> </a:t>
            </a:r>
            <a:r>
              <a:rPr lang="pt-BR" sz="2400" b="0" i="1" dirty="0" err="1">
                <a:solidFill>
                  <a:srgbClr val="403D39"/>
                </a:solidFill>
                <a:effectLst/>
              </a:rPr>
              <a:t>the</a:t>
            </a:r>
            <a:r>
              <a:rPr lang="pt-BR" sz="2400" b="0" i="1" dirty="0">
                <a:solidFill>
                  <a:srgbClr val="403D39"/>
                </a:solidFill>
                <a:effectLst/>
              </a:rPr>
              <a:t> Economic </a:t>
            </a:r>
            <a:r>
              <a:rPr lang="pt-BR" sz="2400" b="0" i="1" dirty="0" err="1">
                <a:solidFill>
                  <a:srgbClr val="403D39"/>
                </a:solidFill>
                <a:effectLst/>
              </a:rPr>
              <a:t>Thought</a:t>
            </a:r>
            <a:r>
              <a:rPr lang="pt-BR" sz="2400" b="0" i="1" dirty="0">
                <a:solidFill>
                  <a:srgbClr val="403D39"/>
                </a:solidFill>
                <a:effectLst/>
              </a:rPr>
              <a:t> </a:t>
            </a:r>
            <a:r>
              <a:rPr lang="pt-BR" sz="2400" b="0" i="1" dirty="0" err="1">
                <a:solidFill>
                  <a:srgbClr val="403D39"/>
                </a:solidFill>
                <a:effectLst/>
              </a:rPr>
              <a:t>of</a:t>
            </a:r>
            <a:r>
              <a:rPr lang="pt-BR" sz="2400" b="0" i="1" dirty="0">
                <a:solidFill>
                  <a:srgbClr val="403D39"/>
                </a:solidFill>
                <a:effectLst/>
              </a:rPr>
              <a:t> Karl Marx, 1843 </a:t>
            </a:r>
            <a:r>
              <a:rPr lang="pt-BR" sz="2400" b="0" i="1" dirty="0" err="1">
                <a:solidFill>
                  <a:srgbClr val="403D39"/>
                </a:solidFill>
                <a:effectLst/>
              </a:rPr>
              <a:t>to</a:t>
            </a:r>
            <a:r>
              <a:rPr lang="pt-BR" sz="2400" b="0" i="1" dirty="0">
                <a:solidFill>
                  <a:srgbClr val="403D39"/>
                </a:solidFill>
                <a:effectLst/>
              </a:rPr>
              <a:t> Capital</a:t>
            </a:r>
            <a:r>
              <a:rPr lang="pt-BR" sz="2400" b="0" i="0" dirty="0">
                <a:solidFill>
                  <a:srgbClr val="403D39"/>
                </a:solidFill>
                <a:effectLst/>
              </a:rPr>
              <a:t> Nova York: Monthly Review Press, 1971.</a:t>
            </a:r>
          </a:p>
          <a:p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0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tf02901023">
  <a:themeElements>
    <a:clrScheme name="FoodGourmet">
      <a:dk1>
        <a:srgbClr val="4D0511"/>
      </a:dk1>
      <a:lt1>
        <a:sysClr val="window" lastClr="FFFFFF"/>
      </a:lt1>
      <a:dk2>
        <a:srgbClr val="000000"/>
      </a:dk2>
      <a:lt2>
        <a:srgbClr val="DDDDDD"/>
      </a:lt2>
      <a:accent1>
        <a:srgbClr val="CA2A1E"/>
      </a:accent1>
      <a:accent2>
        <a:srgbClr val="EE6612"/>
      </a:accent2>
      <a:accent3>
        <a:srgbClr val="EBA61D"/>
      </a:accent3>
      <a:accent4>
        <a:srgbClr val="70A22E"/>
      </a:accent4>
      <a:accent5>
        <a:srgbClr val="359986"/>
      </a:accent5>
      <a:accent6>
        <a:srgbClr val="8159A4"/>
      </a:accent6>
      <a:hlink>
        <a:srgbClr val="3777BD"/>
      </a:hlink>
      <a:folHlink>
        <a:srgbClr val="B2B2B2"/>
      </a:folHlink>
    </a:clrScheme>
    <a:fontScheme name="FoodGourmet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scritório Theme">
  <a:themeElements>
    <a:clrScheme name="FoodGourmet">
      <a:dk1>
        <a:srgbClr val="4D0511"/>
      </a:dk1>
      <a:lt1>
        <a:sysClr val="window" lastClr="FFFFFF"/>
      </a:lt1>
      <a:dk2>
        <a:srgbClr val="000000"/>
      </a:dk2>
      <a:lt2>
        <a:srgbClr val="DDDDDD"/>
      </a:lt2>
      <a:accent1>
        <a:srgbClr val="CA2A1E"/>
      </a:accent1>
      <a:accent2>
        <a:srgbClr val="EE6612"/>
      </a:accent2>
      <a:accent3>
        <a:srgbClr val="EBA61D"/>
      </a:accent3>
      <a:accent4>
        <a:srgbClr val="70A22E"/>
      </a:accent4>
      <a:accent5>
        <a:srgbClr val="359986"/>
      </a:accent5>
      <a:accent6>
        <a:srgbClr val="8159A4"/>
      </a:accent6>
      <a:hlink>
        <a:srgbClr val="3777BD"/>
      </a:hlink>
      <a:folHlink>
        <a:srgbClr val="B2B2B2"/>
      </a:folHlink>
    </a:clrScheme>
    <a:fontScheme name="FoodGourmet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scritório Theme">
  <a:themeElements>
    <a:clrScheme name="FoodGourmet">
      <a:dk1>
        <a:srgbClr val="4D0511"/>
      </a:dk1>
      <a:lt1>
        <a:sysClr val="window" lastClr="FFFFFF"/>
      </a:lt1>
      <a:dk2>
        <a:srgbClr val="000000"/>
      </a:dk2>
      <a:lt2>
        <a:srgbClr val="DDDDDD"/>
      </a:lt2>
      <a:accent1>
        <a:srgbClr val="CA2A1E"/>
      </a:accent1>
      <a:accent2>
        <a:srgbClr val="EE6612"/>
      </a:accent2>
      <a:accent3>
        <a:srgbClr val="EBA61D"/>
      </a:accent3>
      <a:accent4>
        <a:srgbClr val="70A22E"/>
      </a:accent4>
      <a:accent5>
        <a:srgbClr val="359986"/>
      </a:accent5>
      <a:accent6>
        <a:srgbClr val="8159A4"/>
      </a:accent6>
      <a:hlink>
        <a:srgbClr val="3777BD"/>
      </a:hlink>
      <a:folHlink>
        <a:srgbClr val="B2B2B2"/>
      </a:folHlink>
    </a:clrScheme>
    <a:fontScheme name="FoodGourmet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critório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e5d022ff-4ce9-4922-b5a4-f245e35e2aac" xsi:nil="true"/>
    <AssetExpire xmlns="e5d022ff-4ce9-4922-b5a4-f245e35e2aac">2029-01-01T08:00:00+00:00</AssetExpire>
    <CampaignTagsTaxHTField0 xmlns="e5d022ff-4ce9-4922-b5a4-f245e35e2aac">
      <Terms xmlns="http://schemas.microsoft.com/office/infopath/2007/PartnerControls"/>
    </CampaignTagsTaxHTField0>
    <IntlLangReviewDate xmlns="e5d022ff-4ce9-4922-b5a4-f245e35e2aac" xsi:nil="true"/>
    <TPFriendlyName xmlns="e5d022ff-4ce9-4922-b5a4-f245e35e2aac" xsi:nil="true"/>
    <IntlLangReview xmlns="e5d022ff-4ce9-4922-b5a4-f245e35e2aac">false</IntlLangReview>
    <LocLastLocAttemptVersionLookup xmlns="e5d022ff-4ce9-4922-b5a4-f245e35e2aac">836758</LocLastLocAttemptVersionLookup>
    <PolicheckWords xmlns="e5d022ff-4ce9-4922-b5a4-f245e35e2aac" xsi:nil="true"/>
    <SubmitterId xmlns="e5d022ff-4ce9-4922-b5a4-f245e35e2aac" xsi:nil="true"/>
    <AcquiredFrom xmlns="e5d022ff-4ce9-4922-b5a4-f245e35e2aac">Internal MS</AcquiredFrom>
    <EditorialStatus xmlns="e5d022ff-4ce9-4922-b5a4-f245e35e2aac">Complete</EditorialStatus>
    <Markets xmlns="e5d022ff-4ce9-4922-b5a4-f245e35e2aac"/>
    <OriginAsset xmlns="e5d022ff-4ce9-4922-b5a4-f245e35e2aac" xsi:nil="true"/>
    <AssetStart xmlns="e5d022ff-4ce9-4922-b5a4-f245e35e2aac">2012-05-23T08:44:00+00:00</AssetStart>
    <FriendlyTitle xmlns="e5d022ff-4ce9-4922-b5a4-f245e35e2aac" xsi:nil="true"/>
    <MarketSpecific xmlns="e5d022ff-4ce9-4922-b5a4-f245e35e2aac">false</MarketSpecific>
    <TPNamespace xmlns="e5d022ff-4ce9-4922-b5a4-f245e35e2aac" xsi:nil="true"/>
    <PublishStatusLookup xmlns="e5d022ff-4ce9-4922-b5a4-f245e35e2aac">
      <Value>442595</Value>
    </PublishStatusLookup>
    <APAuthor xmlns="e5d022ff-4ce9-4922-b5a4-f245e35e2aac">
      <UserInfo>
        <DisplayName>REDMOND\v-anij</DisplayName>
        <AccountId>2469</AccountId>
        <AccountType/>
      </UserInfo>
    </APAuthor>
    <TPCommandLine xmlns="e5d022ff-4ce9-4922-b5a4-f245e35e2aac" xsi:nil="true"/>
    <IntlLangReviewer xmlns="e5d022ff-4ce9-4922-b5a4-f245e35e2aac" xsi:nil="true"/>
    <OpenTemplate xmlns="e5d022ff-4ce9-4922-b5a4-f245e35e2aac">true</OpenTemplate>
    <CSXSubmissionDate xmlns="e5d022ff-4ce9-4922-b5a4-f245e35e2aac" xsi:nil="true"/>
    <TaxCatchAll xmlns="e5d022ff-4ce9-4922-b5a4-f245e35e2aac"/>
    <Manager xmlns="e5d022ff-4ce9-4922-b5a4-f245e35e2aac" xsi:nil="true"/>
    <NumericId xmlns="e5d022ff-4ce9-4922-b5a4-f245e35e2aac" xsi:nil="true"/>
    <ParentAssetId xmlns="e5d022ff-4ce9-4922-b5a4-f245e35e2aac" xsi:nil="true"/>
    <OriginalSourceMarket xmlns="e5d022ff-4ce9-4922-b5a4-f245e35e2aac">english</OriginalSourceMarket>
    <ApprovalStatus xmlns="e5d022ff-4ce9-4922-b5a4-f245e35e2aac">InProgress</ApprovalStatus>
    <TPComponent xmlns="e5d022ff-4ce9-4922-b5a4-f245e35e2aac" xsi:nil="true"/>
    <EditorialTags xmlns="e5d022ff-4ce9-4922-b5a4-f245e35e2aac" xsi:nil="true"/>
    <TPExecutable xmlns="e5d022ff-4ce9-4922-b5a4-f245e35e2aac" xsi:nil="true"/>
    <TPLaunchHelpLink xmlns="e5d022ff-4ce9-4922-b5a4-f245e35e2aac" xsi:nil="true"/>
    <LocComments xmlns="e5d022ff-4ce9-4922-b5a4-f245e35e2aac" xsi:nil="true"/>
    <LocRecommendedHandoff xmlns="e5d022ff-4ce9-4922-b5a4-f245e35e2aac" xsi:nil="true"/>
    <SourceTitle xmlns="e5d022ff-4ce9-4922-b5a4-f245e35e2aac" xsi:nil="true"/>
    <CSXUpdate xmlns="e5d022ff-4ce9-4922-b5a4-f245e35e2aac">false</CSXUpdate>
    <IntlLocPriority xmlns="e5d022ff-4ce9-4922-b5a4-f245e35e2aac" xsi:nil="true"/>
    <UAProjectedTotalWords xmlns="e5d022ff-4ce9-4922-b5a4-f245e35e2aac" xsi:nil="true"/>
    <AssetType xmlns="e5d022ff-4ce9-4922-b5a4-f245e35e2aac">TP</AssetType>
    <MachineTranslated xmlns="e5d022ff-4ce9-4922-b5a4-f245e35e2aac">false</MachineTranslated>
    <OutputCachingOn xmlns="e5d022ff-4ce9-4922-b5a4-f245e35e2aac">false</OutputCachingOn>
    <TemplateStatus xmlns="e5d022ff-4ce9-4922-b5a4-f245e35e2aac">Complete</TemplateStatus>
    <IsSearchable xmlns="e5d022ff-4ce9-4922-b5a4-f245e35e2aac">true</IsSearchable>
    <ContentItem xmlns="e5d022ff-4ce9-4922-b5a4-f245e35e2aac" xsi:nil="true"/>
    <HandoffToMSDN xmlns="e5d022ff-4ce9-4922-b5a4-f245e35e2aac" xsi:nil="true"/>
    <ShowIn xmlns="e5d022ff-4ce9-4922-b5a4-f245e35e2aac">Show everywhere</ShowIn>
    <ThumbnailAssetId xmlns="e5d022ff-4ce9-4922-b5a4-f245e35e2aac" xsi:nil="true"/>
    <UALocComments xmlns="e5d022ff-4ce9-4922-b5a4-f245e35e2aac" xsi:nil="true"/>
    <UALocRecommendation xmlns="e5d022ff-4ce9-4922-b5a4-f245e35e2aac">Localize</UALocRecommendation>
    <LastModifiedDateTime xmlns="e5d022ff-4ce9-4922-b5a4-f245e35e2aac" xsi:nil="true"/>
    <LegacyData xmlns="e5d022ff-4ce9-4922-b5a4-f245e35e2aac" xsi:nil="true"/>
    <LocManualTestRequired xmlns="e5d022ff-4ce9-4922-b5a4-f245e35e2aac">false</LocManualTestRequired>
    <ClipArtFilename xmlns="e5d022ff-4ce9-4922-b5a4-f245e35e2aac" xsi:nil="true"/>
    <TPApplication xmlns="e5d022ff-4ce9-4922-b5a4-f245e35e2aac" xsi:nil="true"/>
    <CSXHash xmlns="e5d022ff-4ce9-4922-b5a4-f245e35e2aac" xsi:nil="true"/>
    <DirectSourceMarket xmlns="e5d022ff-4ce9-4922-b5a4-f245e35e2aac">english</DirectSourceMarket>
    <PrimaryImageGen xmlns="e5d022ff-4ce9-4922-b5a4-f245e35e2aac">true</PrimaryImageGen>
    <PlannedPubDate xmlns="e5d022ff-4ce9-4922-b5a4-f245e35e2aac" xsi:nil="true"/>
    <CSXSubmissionMarket xmlns="e5d022ff-4ce9-4922-b5a4-f245e35e2aac" xsi:nil="true"/>
    <Downloads xmlns="e5d022ff-4ce9-4922-b5a4-f245e35e2aac">0</Downloads>
    <ArtSampleDocs xmlns="e5d022ff-4ce9-4922-b5a4-f245e35e2aac" xsi:nil="true"/>
    <TrustLevel xmlns="e5d022ff-4ce9-4922-b5a4-f245e35e2aac">1 Microsoft Managed Content</TrustLevel>
    <BlockPublish xmlns="e5d022ff-4ce9-4922-b5a4-f245e35e2aac">false</BlockPublish>
    <TPLaunchHelpLinkType xmlns="e5d022ff-4ce9-4922-b5a4-f245e35e2aac">Template</TPLaunchHelpLinkType>
    <LocalizationTagsTaxHTField0 xmlns="e5d022ff-4ce9-4922-b5a4-f245e35e2aac">
      <Terms xmlns="http://schemas.microsoft.com/office/infopath/2007/PartnerControls"/>
    </LocalizationTagsTaxHTField0>
    <BusinessGroup xmlns="e5d022ff-4ce9-4922-b5a4-f245e35e2aac" xsi:nil="true"/>
    <Providers xmlns="e5d022ff-4ce9-4922-b5a4-f245e35e2aac" xsi:nil="true"/>
    <TemplateTemplateType xmlns="e5d022ff-4ce9-4922-b5a4-f245e35e2aac">PowerPoint Design Template</TemplateTemplateType>
    <TimesCloned xmlns="e5d022ff-4ce9-4922-b5a4-f245e35e2aac" xsi:nil="true"/>
    <TPAppVersion xmlns="e5d022ff-4ce9-4922-b5a4-f245e35e2aac" xsi:nil="true"/>
    <VoteCount xmlns="e5d022ff-4ce9-4922-b5a4-f245e35e2aac" xsi:nil="true"/>
    <FeatureTagsTaxHTField0 xmlns="e5d022ff-4ce9-4922-b5a4-f245e35e2aac">
      <Terms xmlns="http://schemas.microsoft.com/office/infopath/2007/PartnerControls"/>
    </FeatureTagsTaxHTField0>
    <Provider xmlns="e5d022ff-4ce9-4922-b5a4-f245e35e2aac" xsi:nil="true"/>
    <UACurrentWords xmlns="e5d022ff-4ce9-4922-b5a4-f245e35e2aac" xsi:nil="true"/>
    <AssetId xmlns="e5d022ff-4ce9-4922-b5a4-f245e35e2aac">TP102901022</AssetId>
    <TPClientViewer xmlns="e5d022ff-4ce9-4922-b5a4-f245e35e2aac" xsi:nil="true"/>
    <DSATActionTaken xmlns="e5d022ff-4ce9-4922-b5a4-f245e35e2aac" xsi:nil="true"/>
    <APEditor xmlns="e5d022ff-4ce9-4922-b5a4-f245e35e2aac">
      <UserInfo>
        <DisplayName/>
        <AccountId xsi:nil="true"/>
        <AccountType/>
      </UserInfo>
    </APEditor>
    <TPInstallLocation xmlns="e5d022ff-4ce9-4922-b5a4-f245e35e2aac" xsi:nil="true"/>
    <OOCacheId xmlns="e5d022ff-4ce9-4922-b5a4-f245e35e2aac" xsi:nil="true"/>
    <IsDeleted xmlns="e5d022ff-4ce9-4922-b5a4-f245e35e2aac">false</IsDeleted>
    <PublishTargets xmlns="e5d022ff-4ce9-4922-b5a4-f245e35e2aac">OfficeOnlineVNext</PublishTargets>
    <ApprovalLog xmlns="e5d022ff-4ce9-4922-b5a4-f245e35e2aac" xsi:nil="true"/>
    <BugNumber xmlns="e5d022ff-4ce9-4922-b5a4-f245e35e2aac" xsi:nil="true"/>
    <CrawlForDependencies xmlns="e5d022ff-4ce9-4922-b5a4-f245e35e2aac">false</CrawlForDependencies>
    <InternalTagsTaxHTField0 xmlns="e5d022ff-4ce9-4922-b5a4-f245e35e2aac">
      <Terms xmlns="http://schemas.microsoft.com/office/infopath/2007/PartnerControls"/>
    </InternalTagsTaxHTField0>
    <LastHandOff xmlns="e5d022ff-4ce9-4922-b5a4-f245e35e2aac" xsi:nil="true"/>
    <Milestone xmlns="e5d022ff-4ce9-4922-b5a4-f245e35e2aac" xsi:nil="true"/>
    <OriginalRelease xmlns="e5d022ff-4ce9-4922-b5a4-f245e35e2aac">15</OriginalRelease>
    <RecommendationsModifier xmlns="e5d022ff-4ce9-4922-b5a4-f245e35e2aac" xsi:nil="true"/>
    <ScenarioTagsTaxHTField0 xmlns="e5d022ff-4ce9-4922-b5a4-f245e35e2aac">
      <Terms xmlns="http://schemas.microsoft.com/office/infopath/2007/PartnerControls"/>
    </ScenarioTagsTaxHTField0>
    <UANotes xmlns="e5d022ff-4ce9-4922-b5a4-f245e35e2aac" xsi:nil="true"/>
    <LocMarketGroupTiers2 xmlns="e5d022ff-4ce9-4922-b5a4-f245e35e2aa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2057737089D604C8995D725789FFFFD0400C05BDBFCDB0BE84BA6AEC1D1A4F5E4CE" ma:contentTypeVersion="56" ma:contentTypeDescription="Create a new document." ma:contentTypeScope="" ma:versionID="c5c786f17e9890b7d2875e0bb647f603">
  <xsd:schema xmlns:xsd="http://www.w3.org/2001/XMLSchema" xmlns:xs="http://www.w3.org/2001/XMLSchema" xmlns:p="http://schemas.microsoft.com/office/2006/metadata/properties" xmlns:ns2="e5d022ff-4ce9-4922-b5a4-f245e35e2aac" targetNamespace="http://schemas.microsoft.com/office/2006/metadata/properties" ma:root="true" ma:fieldsID="3dddc4782ba87b44f6678511fd2b89e9" ns2:_="">
    <xsd:import namespace="e5d022ff-4ce9-4922-b5a4-f245e35e2aa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d022ff-4ce9-4922-b5a4-f245e35e2aa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BlockPublish" ma:index="12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3" nillable="true" ma:displayName="Bug Number" ma:default="" ma:internalName="BugNumber" ma:readOnly="false">
      <xsd:simpleType>
        <xsd:restriction base="dms:Text"/>
      </xsd:simpleType>
    </xsd:element>
    <xsd:element name="CampaignTagsTaxHTField0" ma:index="15" nillable="true" ma:taxonomy="true" ma:internalName="CampaignTagsTaxHTField0" ma:taxonomyFieldName="CampaignTags" ma:displayName="Campaigns" ma:readOnly="false" ma:default="" ma:fieldId="{ae2f8e70-a23c-4d77-9ad6-ea38e2352880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6" nillable="true" ma:displayName="Client Viewer" ma:default="" ma:internalName="TPClientViewer">
      <xsd:simpleType>
        <xsd:restriction base="dms:Text"/>
      </xsd:simpleType>
    </xsd:element>
    <xsd:element name="ClipArtFilename" ma:index="17" nillable="true" ma:displayName="Clip Art Name" ma:default="" ma:internalName="ClipArtFilename" ma:readOnly="false">
      <xsd:simpleType>
        <xsd:restriction base="dms:Text"/>
      </xsd:simpleType>
    </xsd:element>
    <xsd:element name="TPCommandLine" ma:index="18" nillable="true" ma:displayName="Command Line" ma:default="" ma:internalName="TPCommandLine">
      <xsd:simpleType>
        <xsd:restriction base="dms:Text"/>
      </xsd:simpleType>
    </xsd:element>
    <xsd:element name="TPComponent" ma:index="19" nillable="true" ma:displayName="Component" ma:default="" ma:internalName="TPComponent">
      <xsd:simpleType>
        <xsd:restriction base="dms:Text"/>
      </xsd:simpleType>
    </xsd:element>
    <xsd:element name="ContentItem" ma:index="20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2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5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6" nillable="true" ma:displayName="CSX Submission Market" ma:default="" ma:list="{5E053CDA-25E6-45C3-8DB3-AEDB8C2D0B9A}" ma:internalName="CSXSubmissionMarket" ma:readOnly="false" ma:showField="MarketName" ma:web="e5d022ff-4ce9-4922-b5a4-f245e35e2aac">
      <xsd:simpleType>
        <xsd:restriction base="dms:Lookup"/>
      </xsd:simpleType>
    </xsd:element>
    <xsd:element name="CSXUpdate" ma:index="27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8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29" nillable="true" ma:displayName="Deleted?" ma:default="" ma:internalName="IsDeleted" ma:readOnly="false">
      <xsd:simpleType>
        <xsd:restriction base="dms:Boolean"/>
      </xsd:simpleType>
    </xsd:element>
    <xsd:element name="APDescription" ma:index="30" nillable="true" ma:displayName="Description" ma:default="" ma:internalName="APDescription" ma:readOnly="false">
      <xsd:simpleType>
        <xsd:restriction base="dms:Note"/>
      </xsd:simpleType>
    </xsd:element>
    <xsd:element name="DirectSourceMarket" ma:index="31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2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3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4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5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6" nillable="true" ma:displayName="Editorial Tags" ma:default="" ma:internalName="EditorialTags">
      <xsd:simpleType>
        <xsd:restriction base="dms:Unknown"/>
      </xsd:simpleType>
    </xsd:element>
    <xsd:element name="TPExecutable" ma:index="37" nillable="true" ma:displayName="Executable" ma:default="" ma:internalName="TPExecutable">
      <xsd:simpleType>
        <xsd:restriction base="dms:Text"/>
      </xsd:simpleType>
    </xsd:element>
    <xsd:element name="FeatureTagsTaxHTField0" ma:index="39" nillable="true" ma:taxonomy="true" ma:internalName="FeatureTagsTaxHTField0" ma:taxonomyFieldName="FeatureTags" ma:displayName="Features" ma:readOnly="false" ma:default="" ma:fieldId="{0e79027b-5c14-42ce-a448-02002c169e4a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0" nillable="true" ma:displayName="Friendly Name" ma:default="" ma:internalName="TPFriendlyName">
      <xsd:simpleType>
        <xsd:restriction base="dms:Text"/>
      </xsd:simpleType>
    </xsd:element>
    <xsd:element name="FriendlyTitle" ma:index="41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2" nillable="true" ma:displayName="Generate Images?" ma:default="true" ma:internalName="PrimaryImageGen">
      <xsd:simpleType>
        <xsd:restriction base="dms:Boolean"/>
      </xsd:simpleType>
    </xsd:element>
    <xsd:element name="HandoffToMSDN" ma:index="43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4" nillable="true" ma:displayName="InProjectListLookup" ma:list="{E1DF242F-2A85-4892-885C-E072ACF78A23}" ma:internalName="InProjectListLookup" ma:readOnly="true" ma:showField="InProjectList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5" nillable="true" ma:displayName="Install Location" ma:default="" ma:internalName="TPInstallLocation">
      <xsd:simpleType>
        <xsd:restriction base="dms:Text"/>
      </xsd:simpleType>
    </xsd:element>
    <xsd:element name="InternalTagsTaxHTField0" ma:index="47" nillable="true" ma:taxonomy="true" ma:internalName="InternalTagsTaxHTField0" ma:taxonomyFieldName="InternalTags" ma:displayName="Internal Tags" ma:readOnly="false" ma:default="" ma:fieldId="{e822bdd4-da07-482e-8962-d405657c171a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8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49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0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1" nillable="true" ma:displayName="Last Complete Version Lookup" ma:default="" ma:list="{E1DF242F-2A85-4892-885C-E072ACF78A23}" ma:internalName="LastCompleteVersionLookup" ma:readOnly="true" ma:showField="LastCompleteVersion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2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3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4" nillable="true" ma:displayName="Last Preview Attempt Error" ma:default="" ma:list="{E1DF242F-2A85-4892-885C-E072ACF78A23}" ma:internalName="LastPreviewErrorLookup" ma:readOnly="true" ma:showField="LastPreviewError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5" nillable="true" ma:displayName="Last Preview Attempt Result" ma:default="" ma:list="{E1DF242F-2A85-4892-885C-E072ACF78A23}" ma:internalName="LastPreviewResultLookup" ma:readOnly="true" ma:showField="LastPreviewResult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6" nillable="true" ma:displayName="Last Preview Attempted On" ma:default="" ma:list="{E1DF242F-2A85-4892-885C-E072ACF78A23}" ma:internalName="LastPreviewAttemptDateLookup" ma:readOnly="true" ma:showField="LastPreviewAttemptDat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7" nillable="true" ma:displayName="Last Previewed By" ma:default="" ma:list="{E1DF242F-2A85-4892-885C-E072ACF78A23}" ma:internalName="LastPreviewedByLookup" ma:readOnly="true" ma:showField="LastPreviewedBy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8" nillable="true" ma:displayName="Last Previewed Date" ma:default="" ma:list="{E1DF242F-2A85-4892-885C-E072ACF78A23}" ma:internalName="LastPreviewTimeLookup" ma:readOnly="true" ma:showField="LastPreviewTim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59" nillable="true" ma:displayName="Last Previewed Version" ma:default="" ma:list="{E1DF242F-2A85-4892-885C-E072ACF78A23}" ma:internalName="LastPreviewVersionLookup" ma:readOnly="true" ma:showField="LastPreviewVersion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0" nillable="true" ma:displayName="Last Publish Attempt Error" ma:default="" ma:list="{E1DF242F-2A85-4892-885C-E072ACF78A23}" ma:internalName="LastPublishErrorLookup" ma:readOnly="true" ma:showField="LastPublishError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1" nillable="true" ma:displayName="Last Publish Attempt Result" ma:default="" ma:list="{E1DF242F-2A85-4892-885C-E072ACF78A23}" ma:internalName="LastPublishResultLookup" ma:readOnly="true" ma:showField="LastPublishResult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2" nillable="true" ma:displayName="Last Publish Attempted On" ma:default="" ma:list="{E1DF242F-2A85-4892-885C-E072ACF78A23}" ma:internalName="LastPublishAttemptDateLookup" ma:readOnly="true" ma:showField="LastPublishAttemptDat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3" nillable="true" ma:displayName="Last Published By" ma:default="" ma:list="{E1DF242F-2A85-4892-885C-E072ACF78A23}" ma:internalName="LastPublishedByLookup" ma:readOnly="true" ma:showField="LastPublishedBy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4" nillable="true" ma:displayName="Last Published Date" ma:default="" ma:list="{E1DF242F-2A85-4892-885C-E072ACF78A23}" ma:internalName="LastPublishTimeLookup" ma:readOnly="true" ma:showField="LastPublishTim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5" nillable="true" ma:displayName="Last Published Version" ma:default="" ma:list="{E1DF242F-2A85-4892-885C-E072ACF78A23}" ma:internalName="LastPublishVersionLookup" ma:readOnly="true" ma:showField="LastPublishVersion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6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7" nillable="true" ma:displayName="Legacy Data" ma:default="" ma:internalName="LegacyData" ma:readOnly="false">
      <xsd:simpleType>
        <xsd:restriction base="dms:Note"/>
      </xsd:simpleType>
    </xsd:element>
    <xsd:element name="TPLaunchHelpLink" ma:index="68" nillable="true" ma:displayName="Link to Launch Help Topic" ma:default="" ma:internalName="TPLaunchHelpLink">
      <xsd:simpleType>
        <xsd:restriction base="dms:Text"/>
      </xsd:simpleType>
    </xsd:element>
    <xsd:element name="LocComments" ma:index="69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0" nillable="true" ma:displayName="Loc Last Loc Attempt Version" ma:default="" ma:list="{D8789D1B-66E7-4538-930C-3B8C6A9D68AA}" ma:internalName="LocLastLocAttemptVersionLookup" ma:readOnly="false" ma:showField="LastLocAttemptVersion" ma:web="e5d022ff-4ce9-4922-b5a4-f245e35e2aac">
      <xsd:simpleType>
        <xsd:restriction base="dms:Lookup"/>
      </xsd:simpleType>
    </xsd:element>
    <xsd:element name="LocLastLocAttemptVersionTypeLookup" ma:index="71" nillable="true" ma:displayName="Loc Last Loc Attempt Version Type" ma:default="" ma:list="{D8789D1B-66E7-4538-930C-3B8C6A9D68AA}" ma:internalName="LocLastLocAttemptVersionTypeLookup" ma:readOnly="true" ma:showField="LastLocAttemptVersionType" ma:web="e5d022ff-4ce9-4922-b5a4-f245e35e2aac">
      <xsd:simpleType>
        <xsd:restriction base="dms:Lookup"/>
      </xsd:simpleType>
    </xsd:element>
    <xsd:element name="LocManualTestRequired" ma:index="72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3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4" nillable="true" ma:displayName="Loc New Published Version Lookup" ma:default="" ma:list="{D8789D1B-66E7-4538-930C-3B8C6A9D68AA}" ma:internalName="LocNewPublishedVersionLookup" ma:readOnly="true" ma:showField="NewPublishedVersion" ma:web="e5d022ff-4ce9-4922-b5a4-f245e35e2aac">
      <xsd:simpleType>
        <xsd:restriction base="dms:Lookup"/>
      </xsd:simpleType>
    </xsd:element>
    <xsd:element name="LocOverallHandbackStatusLookup" ma:index="75" nillable="true" ma:displayName="Loc Overall Handback Status" ma:default="" ma:list="{D8789D1B-66E7-4538-930C-3B8C6A9D68AA}" ma:internalName="LocOverallHandbackStatusLookup" ma:readOnly="true" ma:showField="OverallHandbackStatus" ma:web="e5d022ff-4ce9-4922-b5a4-f245e35e2aac">
      <xsd:simpleType>
        <xsd:restriction base="dms:Lookup"/>
      </xsd:simpleType>
    </xsd:element>
    <xsd:element name="LocOverallLocStatusLookup" ma:index="76" nillable="true" ma:displayName="Loc Overall Localize Status" ma:default="" ma:list="{D8789D1B-66E7-4538-930C-3B8C6A9D68AA}" ma:internalName="LocOverallLocStatusLookup" ma:readOnly="true" ma:showField="OverallLocStatus" ma:web="e5d022ff-4ce9-4922-b5a4-f245e35e2aac">
      <xsd:simpleType>
        <xsd:restriction base="dms:Lookup"/>
      </xsd:simpleType>
    </xsd:element>
    <xsd:element name="LocOverallPreviewStatusLookup" ma:index="77" nillable="true" ma:displayName="Loc Overall Preview Status" ma:default="" ma:list="{D8789D1B-66E7-4538-930C-3B8C6A9D68AA}" ma:internalName="LocOverallPreviewStatusLookup" ma:readOnly="true" ma:showField="OverallPreviewStatus" ma:web="e5d022ff-4ce9-4922-b5a4-f245e35e2aac">
      <xsd:simpleType>
        <xsd:restriction base="dms:Lookup"/>
      </xsd:simpleType>
    </xsd:element>
    <xsd:element name="LocOverallPublishStatusLookup" ma:index="78" nillable="true" ma:displayName="Loc Overall Publish Status" ma:default="" ma:list="{D8789D1B-66E7-4538-930C-3B8C6A9D68AA}" ma:internalName="LocOverallPublishStatusLookup" ma:readOnly="true" ma:showField="OverallPublishStatus" ma:web="e5d022ff-4ce9-4922-b5a4-f245e35e2aac">
      <xsd:simpleType>
        <xsd:restriction base="dms:Lookup"/>
      </xsd:simpleType>
    </xsd:element>
    <xsd:element name="IntlLocPriority" ma:index="79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0" nillable="true" ma:displayName="Loc Processed For Handoffs" ma:default="" ma:list="{D8789D1B-66E7-4538-930C-3B8C6A9D68AA}" ma:internalName="LocProcessedForHandoffsLookup" ma:readOnly="true" ma:showField="ProcessedForHandoffs" ma:web="e5d022ff-4ce9-4922-b5a4-f245e35e2aac">
      <xsd:simpleType>
        <xsd:restriction base="dms:Lookup"/>
      </xsd:simpleType>
    </xsd:element>
    <xsd:element name="LocProcessedForMarketsLookup" ma:index="81" nillable="true" ma:displayName="Loc Processed For Markets" ma:default="" ma:list="{D8789D1B-66E7-4538-930C-3B8C6A9D68AA}" ma:internalName="LocProcessedForMarketsLookup" ma:readOnly="true" ma:showField="ProcessedForMarkets" ma:web="e5d022ff-4ce9-4922-b5a4-f245e35e2aac">
      <xsd:simpleType>
        <xsd:restriction base="dms:Lookup"/>
      </xsd:simpleType>
    </xsd:element>
    <xsd:element name="LocPublishedDependentAssetsLookup" ma:index="82" nillable="true" ma:displayName="Loc Published Dependent Assets" ma:default="" ma:list="{D8789D1B-66E7-4538-930C-3B8C6A9D68AA}" ma:internalName="LocPublishedDependentAssetsLookup" ma:readOnly="true" ma:showField="PublishedDependentAssets" ma:web="e5d022ff-4ce9-4922-b5a4-f245e35e2aac">
      <xsd:simpleType>
        <xsd:restriction base="dms:Lookup"/>
      </xsd:simpleType>
    </xsd:element>
    <xsd:element name="LocPublishedLinkedAssetsLookup" ma:index="83" nillable="true" ma:displayName="Loc Published Linked Assets" ma:default="" ma:list="{D8789D1B-66E7-4538-930C-3B8C6A9D68AA}" ma:internalName="LocPublishedLinkedAssetsLookup" ma:readOnly="true" ma:showField="PublishedLinkedAssets" ma:web="e5d022ff-4ce9-4922-b5a4-f245e35e2aac">
      <xsd:simpleType>
        <xsd:restriction base="dms:Lookup"/>
      </xsd:simpleType>
    </xsd:element>
    <xsd:element name="LocRecommendedHandoff" ma:index="84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6" nillable="true" ma:taxonomy="true" ma:internalName="LocalizationTagsTaxHTField0" ma:taxonomyFieldName="LocalizationTags" ma:displayName="Localization Tags" ma:readOnly="false" ma:default="" ma:fieldId="{63236a87-6c6d-4a5b-9fe1-c805ecae0bb8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7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8" nillable="true" ma:displayName="Manager" ma:hidden="true" ma:internalName="Manager" ma:readOnly="false">
      <xsd:simpleType>
        <xsd:restriction base="dms:Text"/>
      </xsd:simpleType>
    </xsd:element>
    <xsd:element name="Markets" ma:index="89" nillable="true" ma:displayName="Markets" ma:default="" ma:description="Leave blank to show in all markets" ma:list="{5E053CDA-25E6-45C3-8DB3-AEDB8C2D0B9A}" ma:internalName="Markets" ma:readOnly="false" ma:showField="MarketNam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0" nillable="true" ma:displayName="Milestone" ma:default="" ma:internalName="Milestone" ma:readOnly="false">
      <xsd:simpleType>
        <xsd:restriction base="dms:Unknown"/>
      </xsd:simpleType>
    </xsd:element>
    <xsd:element name="TPNamespace" ma:index="93" nillable="true" ma:displayName="Namespace" ma:default="" ma:internalName="TPNamespace">
      <xsd:simpleType>
        <xsd:restriction base="dms:Text"/>
      </xsd:simpleType>
    </xsd:element>
    <xsd:element name="NumericId" ma:index="94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5" nillable="true" ma:displayName="NumOfRatings" ma:default="" ma:list="{E1DF242F-2A85-4892-885C-E072ACF78A23}" ma:internalName="NumOfRatingsLookup" ma:readOnly="true" ma:showField="NumOfRatings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6" nillable="true" ma:displayName="OOCacheId" ma:internalName="OOCacheId" ma:readOnly="false">
      <xsd:simpleType>
        <xsd:restriction base="dms:Text"/>
      </xsd:simpleType>
    </xsd:element>
    <xsd:element name="OpenTemplate" ma:index="97" nillable="true" ma:displayName="Open Template" ma:default="true" ma:internalName="OpenTemplate">
      <xsd:simpleType>
        <xsd:restriction base="dms:Boolean"/>
      </xsd:simpleType>
    </xsd:element>
    <xsd:element name="OriginAsset" ma:index="98" nillable="true" ma:displayName="Origin Asset" ma:default="" ma:internalName="OriginAsset" ma:readOnly="false">
      <xsd:simpleType>
        <xsd:restriction base="dms:Text"/>
      </xsd:simpleType>
    </xsd:element>
    <xsd:element name="OriginalRelease" ma:index="99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0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1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2" nillable="true" ma:displayName="Parent Asset Id" ma:default="" ma:internalName="ParentAssetId" ma:readOnly="false">
      <xsd:simpleType>
        <xsd:restriction base="dms:Text"/>
      </xsd:simpleType>
    </xsd:element>
    <xsd:element name="PlannedPubDate" ma:index="103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4" nillable="true" ma:displayName="Policheck Words" ma:default="" ma:internalName="PolicheckWords" ma:readOnly="false">
      <xsd:simpleType>
        <xsd:restriction base="dms:Text"/>
      </xsd:simpleType>
    </xsd:element>
    <xsd:element name="BusinessGroup" ma:index="105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6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7" nillable="true" ma:displayName="Provider" ma:default="" ma:internalName="Provider" ma:readOnly="false">
      <xsd:simpleType>
        <xsd:restriction base="dms:Unknown"/>
      </xsd:simpleType>
    </xsd:element>
    <xsd:element name="Providers" ma:index="108" nillable="true" ma:displayName="Providers" ma:default="" ma:internalName="Providers">
      <xsd:simpleType>
        <xsd:restriction base="dms:Unknown"/>
      </xsd:simpleType>
    </xsd:element>
    <xsd:element name="PublishStatusLookup" ma:index="109" nillable="true" ma:displayName="Publish Status" ma:default="" ma:list="{E1DF242F-2A85-4892-885C-E072ACF78A23}" ma:internalName="PublishStatusLookup" ma:readOnly="false" ma:showField="PublishStatus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0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1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2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4" nillable="true" ma:taxonomy="true" ma:internalName="ScenarioTagsTaxHTField0" ma:taxonomyFieldName="ScenarioTags" ma:displayName="Scenarios" ma:readOnly="false" ma:default="" ma:fieldId="{67a15031-dfad-40a3-960d-7cc941d4a986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6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7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8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19" nillable="true" ma:displayName="Submitter ID" ma:default="" ma:internalName="SubmitterId" ma:readOnly="false">
      <xsd:simpleType>
        <xsd:restriction base="dms:Text"/>
      </xsd:simpleType>
    </xsd:element>
    <xsd:element name="TaxCatchAll" ma:index="120" nillable="true" ma:displayName="Taxonomy Catch All Column" ma:hidden="true" ma:list="{2f397b98-bdf6-47da-a1ac-484548f5e091}" ma:internalName="TaxCatchAll" ma:showField="CatchAllData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1" nillable="true" ma:displayName="Taxonomy Catch All Column1" ma:hidden="true" ma:list="{2f397b98-bdf6-47da-a1ac-484548f5e091}" ma:internalName="TaxCatchAllLabel" ma:readOnly="true" ma:showField="CatchAllDataLabel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2" nillable="true" ma:displayName="Template Status" ma:default="" ma:internalName="TemplateStatus">
      <xsd:simpleType>
        <xsd:restriction base="dms:Unknown"/>
      </xsd:simpleType>
    </xsd:element>
    <xsd:element name="TemplateTemplateType" ma:index="123" nillable="true" ma:displayName="Template Type" ma:default="" ma:internalName="TemplateTemplateType">
      <xsd:simpleType>
        <xsd:restriction base="dms:Unknown"/>
      </xsd:simpleType>
    </xsd:element>
    <xsd:element name="ThumbnailAssetId" ma:index="124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5" nillable="true" ma:displayName="Times Cloned" ma:default="" ma:internalName="TimesCloned" ma:readOnly="false">
      <xsd:simpleType>
        <xsd:restriction base="dms:Number"/>
      </xsd:simpleType>
    </xsd:element>
    <xsd:element name="TrustLevel" ma:index="127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8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29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0" nillable="true" ma:displayName="UA Notes" ma:default="" ma:internalName="UANotes" ma:readOnly="false">
      <xsd:simpleType>
        <xsd:restriction base="dms:Note"/>
      </xsd:simpleType>
    </xsd:element>
    <xsd:element name="TPAppVersion" ma:index="131" nillable="true" ma:displayName="Version" ma:default="" ma:internalName="TPAppVersion">
      <xsd:simpleType>
        <xsd:restriction base="dms:Text"/>
      </xsd:simpleType>
    </xsd:element>
    <xsd:element name="VoteCount" ma:index="132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1" ma:displayName="Content Type"/>
        <xsd:element ref="dc:title" minOccurs="0" maxOccurs="1" ma:index="126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B114E53-0807-4C02-A314-98923566021D}">
  <ds:schemaRefs>
    <ds:schemaRef ds:uri="http://schemas.microsoft.com/office/2006/metadata/properties"/>
    <ds:schemaRef ds:uri="http://www.w3.org/2000/xmlns/"/>
    <ds:schemaRef ds:uri="e5d022ff-4ce9-4922-b5a4-f245e35e2aac"/>
    <ds:schemaRef ds:uri="http://www.w3.org/2001/XMLSchema-instance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DE3BE58-09A6-48A3-9DCA-ADD5303ED83C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e5d022ff-4ce9-4922-b5a4-f245e35e2aac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4EB11-824E-40C6-8823-566365C0D20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tf02901023</Template>
  <TotalTime>0</TotalTime>
  <Words>704</Words>
  <Application>Microsoft Office PowerPoint</Application>
  <PresentationFormat>Personalizar</PresentationFormat>
  <Paragraphs>122</Paragraphs>
  <Slides>21</Slides>
  <Notes>0</Notes>
  <HiddenSlides>0</HiddenSlides>
  <MMClips>5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2" baseType="lpstr">
      <vt:lpstr>tf02901023</vt:lpstr>
      <vt:lpstr>Críticas à teoria clássica da economia  Karl Marx, Alfred Marshall</vt:lpstr>
      <vt:lpstr>Apresentação do PowerPoint</vt:lpstr>
      <vt:lpstr>BIOGRAFIA</vt:lpstr>
      <vt:lpstr>BIOGRAFIA</vt:lpstr>
      <vt:lpstr>Apresentação do PowerPoint</vt:lpstr>
      <vt:lpstr>PRINCÍPIOS ECONÔMICOS DE KARL MARX </vt:lpstr>
      <vt:lpstr>O CAPITAL (1867)</vt:lpstr>
      <vt:lpstr>PRINCÍPIOS ECONÔMICO DE ALFRED MARSHALL  </vt:lpstr>
      <vt:lpstr>PRINCÍPIOS DA ECONOMIA (1890)</vt:lpstr>
      <vt:lpstr>Apresentação do PowerPoint</vt:lpstr>
      <vt:lpstr>CRÍTICAS SOFRIDAS</vt:lpstr>
      <vt:lpstr>CRÍTICAS SOFRIDAS</vt:lpstr>
      <vt:lpstr>Apresentação do PowerPoint</vt:lpstr>
      <vt:lpstr>CRÍTICAS SOFRIDAS</vt:lpstr>
      <vt:lpstr>CRÍTICAS SOFRIDAS</vt:lpstr>
      <vt:lpstr>Apresentação do PowerPoint</vt:lpstr>
      <vt:lpstr>APLICAÇÃO NA ENGENHARIA DE ALIMENTOS</vt:lpstr>
      <vt:lpstr>Apresentação do PowerPoint</vt:lpstr>
      <vt:lpstr>CONCLUSÕES</vt:lpstr>
      <vt:lpstr>CONCLUSÕES</vt:lpstr>
      <vt:lpstr>REFERÊNCIAS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LIBERALISMO</dc:title>
  <dc:creator/>
  <cp:lastModifiedBy/>
  <cp:revision>185</cp:revision>
  <dcterms:created xsi:type="dcterms:W3CDTF">2018-05-16T13:53:40Z</dcterms:created>
  <dcterms:modified xsi:type="dcterms:W3CDTF">2022-02-22T03:48:42Z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0x01010062057737089D604C8995D725789FFFFD0400C05BDBFCDB0BE84BA6AEC1D1A4F5E4CE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