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4" r:id="rId10"/>
    <p:sldId id="265" r:id="rId11"/>
    <p:sldId id="263" r:id="rId12"/>
    <p:sldId id="267" r:id="rId13"/>
    <p:sldId id="268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5.png"/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99"/>
          <p:cNvPicPr/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3"/>
          <p:cNvSpPr txBox="1"/>
          <p:nvPr/>
        </p:nvSpPr>
        <p:spPr>
          <a:xfrm>
            <a:off x="4598670" y="2656840"/>
            <a:ext cx="6094730" cy="1876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en-US" sz="1200">
                <a:latin typeface="Segoe Print" panose="02000600000000000000" charset="0"/>
                <a:cs typeface="Segoe Print" panose="02000600000000000000" charset="0"/>
              </a:rPr>
              <a:t>After a succesfulful establishment in other countries, It is great to hear that </a:t>
            </a:r>
            <a:r>
              <a:rPr lang="en-US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charset="0"/>
                <a:cs typeface="Segoe Print" panose="02000600000000000000" charset="0"/>
              </a:rPr>
              <a:t>Estudymania India Private Limited</a:t>
            </a:r>
            <a:r>
              <a:rPr lang="en-US" sz="1200">
                <a:latin typeface="Segoe Print" panose="02000600000000000000" charset="0"/>
                <a:cs typeface="Segoe Print" panose="02000600000000000000" charset="0"/>
              </a:rPr>
              <a:t> is introducing an </a:t>
            </a:r>
            <a:r>
              <a:rPr lang="en-US" sz="1200" b="1">
                <a:latin typeface="Segoe Print" panose="02000600000000000000" charset="0"/>
                <a:cs typeface="Segoe Print" panose="02000600000000000000" charset="0"/>
              </a:rPr>
              <a:t>online education portal and affiliate marketing</a:t>
            </a:r>
            <a:r>
              <a:rPr lang="en-US" sz="1200">
                <a:latin typeface="Segoe Print" panose="02000600000000000000" charset="0"/>
                <a:cs typeface="Segoe Print" panose="02000600000000000000" charset="0"/>
              </a:rPr>
              <a:t> program in India also. This initiative can be beneficial for individuals who are interested in pursuing education online (tution) and for those who are looking for a way to earn money through affiliate marketing.</a:t>
            </a:r>
            <a:endParaRPr lang="en-US" sz="1200">
              <a:latin typeface="Segoe Print" panose="02000600000000000000" charset="0"/>
              <a:cs typeface="Segoe Print" panose="02000600000000000000" charset="0"/>
            </a:endParaRPr>
          </a:p>
          <a:p>
            <a:pPr algn="just"/>
            <a:endParaRPr lang="en-US" sz="1400">
              <a:latin typeface="Segoe Print" panose="02000600000000000000" charset="0"/>
              <a:cs typeface="Segoe Print" panose="02000600000000000000" charset="0"/>
            </a:endParaRPr>
          </a:p>
          <a:p>
            <a:pPr algn="r"/>
            <a:r>
              <a:rPr lang="en-US" sz="1200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charset="0"/>
                <a:cs typeface="Segoe Print" panose="02000600000000000000" charset="0"/>
              </a:rPr>
              <a:t>      </a:t>
            </a:r>
            <a:r>
              <a:rPr lang="en-US" sz="1200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Segoe Print" panose="02000600000000000000" charset="0"/>
                <a:cs typeface="Segoe Print" panose="02000600000000000000" charset="0"/>
              </a:rPr>
              <a:t>This is the first time for the tutors to earn money with an affiliate marketing parallely with providing tution to their students.</a:t>
            </a:r>
            <a:endParaRPr lang="en-US" sz="1200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Segoe Print" panose="02000600000000000000" charset="0"/>
              <a:cs typeface="Segoe Print" panose="02000600000000000000" charset="0"/>
            </a:endParaRPr>
          </a:p>
        </p:txBody>
      </p:sp>
      <p:pic>
        <p:nvPicPr>
          <p:cNvPr id="8" name="Picture 7" descr="logo studymania"/>
          <p:cNvPicPr>
            <a:picLocks noChangeAspect="1"/>
          </p:cNvPicPr>
          <p:nvPr/>
        </p:nvPicPr>
        <p:blipFill>
          <a:blip r:embed="rId2"/>
          <a:srcRect l="26406" t="9705" r="23662"/>
          <a:stretch>
            <a:fillRect/>
          </a:stretch>
        </p:blipFill>
        <p:spPr>
          <a:xfrm>
            <a:off x="6892290" y="1368425"/>
            <a:ext cx="1285240" cy="1308735"/>
          </a:xfrm>
          <a:prstGeom prst="rect">
            <a:avLst/>
          </a:prstGeom>
        </p:spPr>
      </p:pic>
      <p:sp>
        <p:nvSpPr>
          <p:cNvPr id="9" name="Text Box 8"/>
          <p:cNvSpPr txBox="1"/>
          <p:nvPr/>
        </p:nvSpPr>
        <p:spPr>
          <a:xfrm>
            <a:off x="4274820" y="6305550"/>
            <a:ext cx="56807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 b="1" u="sng">
                <a:solidFill>
                  <a:schemeClr val="bg1"/>
                </a:solidFill>
              </a:rPr>
              <a:t>Visit : https://estudymania.com/</a:t>
            </a:r>
            <a:endParaRPr lang="en-US" sz="2400" b="1" u="sng">
              <a:solidFill>
                <a:schemeClr val="bg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222250" y="199390"/>
            <a:ext cx="1936115" cy="192532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12" name="Picture 11" descr="logo_studymania-removebg-preview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2585" y="351155"/>
            <a:ext cx="1614170" cy="145161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" name="Content Placeholder 101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35" y="0"/>
            <a:ext cx="1219136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 Box 7"/>
          <p:cNvSpPr txBox="1"/>
          <p:nvPr/>
        </p:nvSpPr>
        <p:spPr>
          <a:xfrm>
            <a:off x="6084570" y="943610"/>
            <a:ext cx="5267325" cy="5262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With the increasing demand for online education, an </a:t>
            </a:r>
            <a:r>
              <a:rPr lang="en-US" sz="1600" b="1">
                <a:latin typeface="Segoe Print" panose="02000600000000000000" charset="0"/>
                <a:cs typeface="Segoe Print" panose="02000600000000000000" charset="0"/>
              </a:rPr>
              <a:t>online education portal</a:t>
            </a:r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 can provide individuals with access to a variety of courses and learning materials from anywhere at any time. This can be particularly useful for those who cannot attend traditional classroom-based courses due to various reasons such as distance, time constraints, or personal commitments.</a:t>
            </a: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pPr algn="just"/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pPr algn="just"/>
            <a:r>
              <a:rPr lang="en-US" sz="1600" b="1">
                <a:solidFill>
                  <a:srgbClr val="FFC000"/>
                </a:solidFill>
                <a:latin typeface="Segoe Print" panose="02000600000000000000" charset="0"/>
                <a:cs typeface="Segoe Print" panose="02000600000000000000" charset="0"/>
              </a:rPr>
              <a:t>Affiliate marketing</a:t>
            </a:r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 can also be a great way for individuals to earn money by promoting products or services on their own platforms. This can be particularly useful for those who have a strong online presence, such as bloggers or social media influencers.</a:t>
            </a: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pPr algn="just"/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pPr algn="r"/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Overall, the introduction of an online education portal and affiliate marketing program by Estudymania India Private Limited can have a positive impact on the education and employment sectors in India.</a:t>
            </a: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22250" y="199390"/>
            <a:ext cx="1936115" cy="192532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12" name="Picture 11" descr="logo_studymania-removebg-preview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2585" y="351155"/>
            <a:ext cx="1614170" cy="145161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3" name="Content Placeholder 102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6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4"/>
          <p:cNvSpPr txBox="1"/>
          <p:nvPr/>
        </p:nvSpPr>
        <p:spPr>
          <a:xfrm>
            <a:off x="2261235" y="1511300"/>
            <a:ext cx="438721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000" b="1">
                <a:solidFill>
                  <a:srgbClr val="C00000"/>
                </a:solidFill>
                <a:latin typeface="Segoe Print" panose="02000600000000000000" charset="0"/>
                <a:cs typeface="Segoe Print" panose="02000600000000000000" charset="0"/>
              </a:rPr>
              <a:t>Tutors </a:t>
            </a:r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are having two opportunities:</a:t>
            </a: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solidFill>
                  <a:schemeClr val="bg1"/>
                </a:solidFill>
                <a:highlight>
                  <a:srgbClr val="008080"/>
                </a:highlight>
                <a:latin typeface="Segoe Print" panose="02000600000000000000" charset="0"/>
                <a:cs typeface="Segoe Print" panose="02000600000000000000" charset="0"/>
              </a:rPr>
              <a:t>Online Teaching</a:t>
            </a:r>
            <a:r>
              <a:rPr lang="en-US" sz="1600">
                <a:highlight>
                  <a:srgbClr val="008080"/>
                </a:highlight>
                <a:latin typeface="Segoe Print" panose="02000600000000000000" charset="0"/>
                <a:cs typeface="Segoe Print" panose="02000600000000000000" charset="0"/>
              </a:rPr>
              <a:t> </a:t>
            </a:r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 (hourly/ monthly/ courses based)</a:t>
            </a: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solidFill>
                  <a:schemeClr val="bg1"/>
                </a:solidFill>
                <a:highlight>
                  <a:srgbClr val="008080"/>
                </a:highlight>
                <a:latin typeface="Segoe Print" panose="02000600000000000000" charset="0"/>
                <a:cs typeface="Segoe Print" panose="02000600000000000000" charset="0"/>
              </a:rPr>
              <a:t>Affiliate Marketing </a:t>
            </a:r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: with unique reference link or QR code ( direct </a:t>
            </a:r>
            <a:r>
              <a:rPr lang="en-US" sz="2000" b="1" i="1">
                <a:solidFill>
                  <a:schemeClr val="accent3">
                    <a:lumMod val="7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50%</a:t>
            </a:r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 commission on each referal )</a:t>
            </a: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25730" y="220980"/>
            <a:ext cx="1602105" cy="165608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12" name="Picture 11" descr="logo_studymania-removebg-preview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5425" y="362585"/>
            <a:ext cx="1388110" cy="1248410"/>
          </a:xfrm>
          <a:prstGeom prst="rect">
            <a:avLst/>
          </a:prstGeom>
          <a:ln>
            <a:noFill/>
          </a:ln>
        </p:spPr>
      </p:pic>
      <p:sp>
        <p:nvSpPr>
          <p:cNvPr id="6" name="Text Box 5"/>
          <p:cNvSpPr txBox="1"/>
          <p:nvPr/>
        </p:nvSpPr>
        <p:spPr>
          <a:xfrm>
            <a:off x="3173730" y="170180"/>
            <a:ext cx="649859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4800" b="1">
                <a:solidFill>
                  <a:schemeClr val="bg1"/>
                </a:solidFill>
              </a:rPr>
              <a:t>For Professional Tutors </a:t>
            </a:r>
            <a:endParaRPr lang="en-US" sz="48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5" name="Content Placeholder 104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635"/>
            <a:ext cx="12192635" cy="6857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5"/>
          <p:cNvSpPr txBox="1"/>
          <p:nvPr/>
        </p:nvSpPr>
        <p:spPr>
          <a:xfrm>
            <a:off x="1369060" y="156845"/>
            <a:ext cx="9624695" cy="5835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1. Online Tution Program - For </a:t>
            </a:r>
            <a:r>
              <a:rPr lang="en-US" sz="3200" b="1">
                <a:solidFill>
                  <a:srgbClr val="00B050"/>
                </a:solidFill>
                <a:latin typeface="Segoe Print" panose="02000600000000000000" charset="0"/>
                <a:cs typeface="Segoe Print" panose="02000600000000000000" charset="0"/>
              </a:rPr>
              <a:t>Tutors</a:t>
            </a:r>
            <a:r>
              <a:rPr 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 Guide</a:t>
            </a:r>
            <a:endParaRPr lang="en-US" sz="32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7270" y="993775"/>
            <a:ext cx="3783330" cy="1980565"/>
          </a:xfrm>
          <a:prstGeom prst="rect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  <a:scene3d>
            <a:camera prst="perspectiveRight"/>
            <a:lightRig rig="threePt" dir="t"/>
          </a:scene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0000">
            <a:off x="9243060" y="2426335"/>
            <a:ext cx="2912110" cy="1486535"/>
          </a:xfrm>
          <a:prstGeom prst="rect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  <a:scene3d>
            <a:camera prst="perspectiveHeroicExtremeRightFacing"/>
            <a:lightRig rig="threePt" dir="t"/>
          </a:scene3d>
        </p:spPr>
      </p:pic>
      <p:sp>
        <p:nvSpPr>
          <p:cNvPr id="11" name="Text Box 10"/>
          <p:cNvSpPr txBox="1"/>
          <p:nvPr/>
        </p:nvSpPr>
        <p:spPr>
          <a:xfrm>
            <a:off x="268605" y="993775"/>
            <a:ext cx="6456045" cy="5569585"/>
          </a:xfrm>
          <a:prstGeom prst="rect">
            <a:avLst/>
          </a:prstGeom>
          <a:solidFill>
            <a:schemeClr val="accent4">
              <a:lumMod val="20000"/>
              <a:lumOff val="80000"/>
              <a:alpha val="45000"/>
            </a:schemeClr>
          </a:solidFill>
        </p:spPr>
        <p:txBody>
          <a:bodyPr wrap="square" rtlCol="0">
            <a:spAutoFit/>
          </a:bodyPr>
          <a:p>
            <a:r>
              <a:rPr lang="en-US" sz="1600" b="1">
                <a:solidFill>
                  <a:srgbClr val="C00000"/>
                </a:solidFill>
                <a:latin typeface="Segoe Print" panose="02000600000000000000" charset="0"/>
                <a:cs typeface="Segoe Print" panose="02000600000000000000" charset="0"/>
              </a:rPr>
              <a:t>Step1:</a:t>
            </a:r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 </a:t>
            </a:r>
            <a:r>
              <a:rPr lang="en-US" sz="1600" b="1" u="sng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Click on</a:t>
            </a:r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 link </a:t>
            </a:r>
            <a:r>
              <a:rPr lang="en-US" b="1" i="1" u="sng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  <a:latin typeface="Segoe Print" panose="02000600000000000000" charset="0"/>
                <a:cs typeface="Segoe Print" panose="02000600000000000000" charset="0"/>
              </a:rPr>
              <a:t>https://estudymania.com/signup/</a:t>
            </a:r>
            <a:endParaRPr lang="en-US" sz="1600" b="1" i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Sign up as Instructor and fill all the details</a:t>
            </a:r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sz="1600" b="1">
                <a:solidFill>
                  <a:srgbClr val="C00000"/>
                </a:solidFill>
                <a:latin typeface="Segoe Print" panose="02000600000000000000" charset="0"/>
                <a:cs typeface="Segoe Print" panose="02000600000000000000" charset="0"/>
              </a:rPr>
              <a:t>Step2:</a:t>
            </a:r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 </a:t>
            </a:r>
            <a:r>
              <a:rPr lang="en-US" sz="1600" b="1" u="sng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Sign in</a:t>
            </a:r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 by clicking on </a:t>
            </a:r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  <a:latin typeface="Segoe Print" panose="02000600000000000000" charset="0"/>
                <a:cs typeface="Segoe Print" panose="02000600000000000000" charset="0"/>
              </a:rPr>
              <a:t>Get started</a:t>
            </a:r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. Open your profile setting and complete all the details with your location and your </a:t>
            </a:r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  <a:latin typeface="Segoe Print" panose="02000600000000000000" charset="0"/>
                <a:cs typeface="Segoe Print" panose="02000600000000000000" charset="0"/>
              </a:rPr>
              <a:t>hourly fees ( monthly fees can be calculated in terms of total no. of hours</a:t>
            </a:r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)</a:t>
            </a:r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sz="1600" b="1">
                <a:solidFill>
                  <a:srgbClr val="C00000"/>
                </a:solidFill>
                <a:latin typeface="Segoe Print" panose="02000600000000000000" charset="0"/>
                <a:cs typeface="Segoe Print" panose="02000600000000000000" charset="0"/>
              </a:rPr>
              <a:t>Step3:</a:t>
            </a:r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 Complete the </a:t>
            </a:r>
            <a:r>
              <a:rPr lang="en-US" sz="1600" b="1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  <a:latin typeface="Segoe Print" panose="02000600000000000000" charset="0"/>
                <a:cs typeface="Segoe Print" panose="02000600000000000000" charset="0"/>
              </a:rPr>
              <a:t>profile and update</a:t>
            </a:r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rcRect l="52441"/>
          <a:stretch>
            <a:fillRect/>
          </a:stretch>
        </p:blipFill>
        <p:spPr>
          <a:xfrm>
            <a:off x="969645" y="2889250"/>
            <a:ext cx="1995170" cy="223139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rcRect l="53108" r="-321" b="18772"/>
          <a:stretch>
            <a:fillRect/>
          </a:stretch>
        </p:blipFill>
        <p:spPr>
          <a:xfrm>
            <a:off x="2605405" y="3231515"/>
            <a:ext cx="2260600" cy="23488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6465" y="3422650"/>
            <a:ext cx="5793105" cy="3280410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10853420" y="5572760"/>
            <a:ext cx="1111250" cy="111315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19" name="Picture 18" descr="logo_studymania-removebg-preview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16920" y="5661025"/>
            <a:ext cx="932180" cy="838835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" name="Title 40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108" name="Content Placeholder 107"/>
          <p:cNvPicPr>
            <a:picLocks noChangeAspect="1"/>
          </p:cNvPicPr>
          <p:nvPr>
            <p:ph sz="half" idx="1"/>
          </p:nvPr>
        </p:nvPicPr>
        <p:blipFill>
          <a:blip r:embed="rId1"/>
          <a:srcRect l="7908" t="14926" r="11092" b="15722"/>
          <a:stretch>
            <a:fillRect/>
          </a:stretch>
        </p:blipFill>
        <p:spPr>
          <a:xfrm>
            <a:off x="1440815" y="2013585"/>
            <a:ext cx="3975100" cy="3975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" name="Content Placeholder 107"/>
          <p:cNvPicPr/>
          <p:nvPr/>
        </p:nvPicPr>
        <p:blipFill>
          <a:blip r:embed="rId1"/>
          <a:srcRect l="7908" t="14926" r="11092" b="15722"/>
          <a:stretch>
            <a:fillRect/>
          </a:stretch>
        </p:blipFill>
        <p:spPr>
          <a:xfrm>
            <a:off x="0" y="0"/>
            <a:ext cx="12073255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" name="Content Placeholder 39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470400" y="594995"/>
            <a:ext cx="7110095" cy="3842385"/>
          </a:xfrm>
          <a:prstGeom prst="rect">
            <a:avLst/>
          </a:prstGeom>
        </p:spPr>
      </p:pic>
      <p:sp>
        <p:nvSpPr>
          <p:cNvPr id="42" name="Text Box 41"/>
          <p:cNvSpPr txBox="1"/>
          <p:nvPr/>
        </p:nvSpPr>
        <p:spPr>
          <a:xfrm>
            <a:off x="4541520" y="4219575"/>
            <a:ext cx="1572895" cy="383540"/>
          </a:xfrm>
          <a:prstGeom prst="rect">
            <a:avLst/>
          </a:prstGeom>
          <a:gradFill>
            <a:gsLst>
              <a:gs pos="49000">
                <a:srgbClr val="14CD68">
                  <a:alpha val="91000"/>
                  <a:lumMod val="94000"/>
                  <a:lumOff val="6000"/>
                </a:srgbClr>
              </a:gs>
              <a:gs pos="100000">
                <a:srgbClr val="035C7D"/>
              </a:gs>
            </a:gsLst>
            <a:lin ang="5400000" scaled="0"/>
          </a:gradFill>
        </p:spPr>
        <p:txBody>
          <a:bodyPr wrap="square" rtlCol="0">
            <a:spAutoFit/>
          </a:bodyPr>
          <a:p>
            <a:pPr algn="ctr"/>
            <a:r>
              <a:rPr lang="en-US" sz="900" b="1">
                <a:solidFill>
                  <a:schemeClr val="bg1"/>
                </a:solidFill>
              </a:rPr>
              <a:t>Get this plan </a:t>
            </a:r>
            <a:r>
              <a:rPr lang="en-US" sz="1000" b="1" u="sng">
                <a:solidFill>
                  <a:schemeClr val="bg1"/>
                </a:solidFill>
              </a:rPr>
              <a:t>Free</a:t>
            </a:r>
            <a:r>
              <a:rPr lang="en-US" sz="900" b="1">
                <a:solidFill>
                  <a:schemeClr val="bg1"/>
                </a:solidFill>
              </a:rPr>
              <a:t> with Affiliate membership</a:t>
            </a:r>
            <a:endParaRPr lang="en-US" sz="900" b="1">
              <a:solidFill>
                <a:schemeClr val="bg1"/>
              </a:solidFill>
            </a:endParaRPr>
          </a:p>
        </p:txBody>
      </p:sp>
      <p:sp>
        <p:nvSpPr>
          <p:cNvPr id="43" name="Double Wave 42"/>
          <p:cNvSpPr/>
          <p:nvPr/>
        </p:nvSpPr>
        <p:spPr>
          <a:xfrm>
            <a:off x="3359150" y="4768850"/>
            <a:ext cx="8832850" cy="1865630"/>
          </a:xfrm>
          <a:prstGeom prst="doubleWave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ang="4920000" scaled="0"/>
          </a:gra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44" name="Text Box 43"/>
          <p:cNvSpPr txBox="1"/>
          <p:nvPr/>
        </p:nvSpPr>
        <p:spPr>
          <a:xfrm>
            <a:off x="3359150" y="5022850"/>
            <a:ext cx="9092565" cy="1045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 b="1" u="sng">
                <a:latin typeface="Segoe Print" panose="02000600000000000000" charset="0"/>
                <a:cs typeface="Segoe Print" panose="02000600000000000000" charset="0"/>
              </a:rPr>
              <a:t>Limited Offer:</a:t>
            </a:r>
            <a:endParaRPr lang="en-US" sz="2400" b="1" u="sng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400"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sz="2000" b="1">
                <a:solidFill>
                  <a:srgbClr val="C00000"/>
                </a:solidFill>
                <a:latin typeface="Segoe Print" panose="02000600000000000000" charset="0"/>
                <a:cs typeface="Segoe Print" panose="02000600000000000000" charset="0"/>
              </a:rPr>
              <a:t>Sign up</a:t>
            </a:r>
            <a:r>
              <a:rPr lang="en-US" sz="2000" b="1">
                <a:latin typeface="Segoe Print" panose="02000600000000000000" charset="0"/>
                <a:cs typeface="Segoe Print" panose="02000600000000000000" charset="0"/>
              </a:rPr>
              <a:t> with any of the plan and get </a:t>
            </a:r>
            <a:r>
              <a:rPr lang="en-US" sz="2400" b="1">
                <a:solidFill>
                  <a:srgbClr val="00B050"/>
                </a:solidFill>
                <a:highlight>
                  <a:srgbClr val="FFFF00"/>
                </a:highlight>
                <a:latin typeface="Segoe Print" panose="02000600000000000000" charset="0"/>
                <a:cs typeface="Segoe Print" panose="02000600000000000000" charset="0"/>
              </a:rPr>
              <a:t>1 month</a:t>
            </a:r>
            <a:r>
              <a:rPr lang="en-US" sz="2000" b="1">
                <a:latin typeface="Segoe Print" panose="02000600000000000000" charset="0"/>
                <a:cs typeface="Segoe Print" panose="02000600000000000000" charset="0"/>
              </a:rPr>
              <a:t> extra subscription</a:t>
            </a:r>
            <a:endParaRPr lang="en-US" sz="2000" b="1"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45" name="Text Box 44"/>
          <p:cNvSpPr txBox="1"/>
          <p:nvPr/>
        </p:nvSpPr>
        <p:spPr>
          <a:xfrm>
            <a:off x="838200" y="594995"/>
            <a:ext cx="340614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>
                <a:solidFill>
                  <a:srgbClr val="C00000"/>
                </a:solidFill>
                <a:highlight>
                  <a:srgbClr val="FFFF00"/>
                </a:highlight>
                <a:latin typeface="Segoe Print" panose="02000600000000000000" charset="0"/>
                <a:cs typeface="Segoe Print" panose="02000600000000000000" charset="0"/>
              </a:rPr>
              <a:t>Step 4:</a:t>
            </a:r>
            <a:r>
              <a:rPr lang="en-US">
                <a:solidFill>
                  <a:schemeClr val="bg1"/>
                </a:solidFill>
                <a:latin typeface="Segoe Print" panose="02000600000000000000" charset="0"/>
                <a:cs typeface="Segoe Print" panose="02000600000000000000" charset="0"/>
              </a:rPr>
              <a:t> Purchase any of the package to get all the benefits with featured profile</a:t>
            </a:r>
            <a:endParaRPr lang="en-US">
              <a:solidFill>
                <a:schemeClr val="bg1"/>
              </a:solidFill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95250" y="5561330"/>
            <a:ext cx="1136650" cy="108712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47" name="Picture 46" descr="logo_studymania-removebg-preview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6050" y="5624830"/>
            <a:ext cx="982980" cy="883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1" name="Content Placeholder 110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635"/>
            <a:ext cx="12192635" cy="6857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5"/>
          <p:cNvSpPr txBox="1"/>
          <p:nvPr/>
        </p:nvSpPr>
        <p:spPr>
          <a:xfrm>
            <a:off x="2381885" y="234950"/>
            <a:ext cx="77076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 u="sng">
                <a:solidFill>
                  <a:schemeClr val="bg1"/>
                </a:solidFill>
                <a:latin typeface="Segoe Print" panose="02000600000000000000" charset="0"/>
                <a:cs typeface="Segoe Print" panose="02000600000000000000" charset="0"/>
              </a:rPr>
              <a:t>2. Affiliate Marketing : For Tutors</a:t>
            </a:r>
            <a:endParaRPr lang="en-US" sz="3200" b="1" u="sng">
              <a:solidFill>
                <a:schemeClr val="bg1"/>
              </a:solidFill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11" name="Text Box 10"/>
          <p:cNvSpPr txBox="1"/>
          <p:nvPr/>
        </p:nvSpPr>
        <p:spPr>
          <a:xfrm>
            <a:off x="268605" y="993775"/>
            <a:ext cx="10976610" cy="5877560"/>
          </a:xfrm>
          <a:prstGeom prst="rect">
            <a:avLst/>
          </a:prstGeom>
          <a:solidFill>
            <a:schemeClr val="accent4">
              <a:lumMod val="20000"/>
              <a:lumOff val="80000"/>
              <a:alpha val="45000"/>
            </a:schemeClr>
          </a:solidFill>
        </p:spPr>
        <p:txBody>
          <a:bodyPr wrap="square" rtlCol="0">
            <a:spAutoFit/>
          </a:bodyPr>
          <a:p>
            <a:r>
              <a:rPr lang="en-US" sz="2000" b="1" u="sng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Step 1: After registration, click on </a:t>
            </a:r>
            <a:r>
              <a:rPr lang="en-US" sz="2400" b="1" u="sng">
                <a:solidFill>
                  <a:schemeClr val="bg1"/>
                </a:solidFill>
                <a:latin typeface="Segoe Print" panose="02000600000000000000" charset="0"/>
                <a:cs typeface="Segoe Print" panose="02000600000000000000" charset="0"/>
              </a:rPr>
              <a:t>Become an Affiliate partner</a:t>
            </a:r>
            <a:endParaRPr lang="en-US" sz="2400" b="1" u="sng">
              <a:solidFill>
                <a:schemeClr val="bg1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rgbClr val="C00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 b="1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rcRect l="7904" t="39610" r="7657"/>
          <a:stretch>
            <a:fillRect/>
          </a:stretch>
        </p:blipFill>
        <p:spPr>
          <a:xfrm>
            <a:off x="267970" y="4997450"/>
            <a:ext cx="6254750" cy="1476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4795" y="3400425"/>
            <a:ext cx="3562985" cy="14268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970" y="1859280"/>
            <a:ext cx="6096000" cy="13716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1073150" y="2311400"/>
            <a:ext cx="1739900" cy="431800"/>
          </a:xfrm>
          <a:prstGeom prst="roundRect">
            <a:avLst/>
          </a:prstGeom>
          <a:solidFill>
            <a:schemeClr val="lt1">
              <a:alpha val="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10788650" y="5675630"/>
            <a:ext cx="1136650" cy="108712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47" name="Picture 46" descr="logo_studymania-removebg-preview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839450" y="5739130"/>
            <a:ext cx="982980" cy="883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" name="Content Placeholder 1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  <p:sp>
        <p:nvSpPr>
          <p:cNvPr id="17" name="Text Box 16"/>
          <p:cNvSpPr txBox="1"/>
          <p:nvPr/>
        </p:nvSpPr>
        <p:spPr>
          <a:xfrm>
            <a:off x="310515" y="406400"/>
            <a:ext cx="6283960" cy="460375"/>
          </a:xfrm>
          <a:prstGeom prst="rect">
            <a:avLst/>
          </a:prstGeom>
          <a:solidFill>
            <a:schemeClr val="bg2">
              <a:alpha val="79000"/>
            </a:schemeClr>
          </a:solidFill>
        </p:spPr>
        <p:txBody>
          <a:bodyPr wrap="none" rtlCol="0" anchor="t">
            <a:spAutoFit/>
          </a:bodyPr>
          <a:p>
            <a:r>
              <a:rPr lang="en-US" b="1" u="sng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  <a:sym typeface="+mn-ea"/>
              </a:rPr>
              <a:t>Step 2: Purchase an </a:t>
            </a:r>
            <a:r>
              <a:rPr lang="en-US" sz="2400" b="1" u="sng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  <a:sym typeface="+mn-ea"/>
              </a:rPr>
              <a:t>Affiliate Marketing plan</a:t>
            </a:r>
            <a:endParaRPr lang="en-US" sz="2400" b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  <a:sym typeface="+mn-ea"/>
            </a:endParaRPr>
          </a:p>
        </p:txBody>
      </p:sp>
      <p:pic>
        <p:nvPicPr>
          <p:cNvPr id="19" name="Picture 18" descr="AM Promotional conten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00" y="866775"/>
            <a:ext cx="10261600" cy="5772150"/>
          </a:xfrm>
          <a:prstGeom prst="rect">
            <a:avLst/>
          </a:prstGeom>
        </p:spPr>
      </p:pic>
      <p:sp>
        <p:nvSpPr>
          <p:cNvPr id="46" name="Oval 45"/>
          <p:cNvSpPr/>
          <p:nvPr/>
        </p:nvSpPr>
        <p:spPr>
          <a:xfrm>
            <a:off x="10864850" y="131445"/>
            <a:ext cx="1136650" cy="108712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47" name="Picture 46" descr="logo_studymania-removebg-preview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15650" y="194945"/>
            <a:ext cx="982980" cy="883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rcRect b="10378"/>
          <a:stretch>
            <a:fillRect/>
          </a:stretch>
        </p:blipFill>
        <p:spPr>
          <a:xfrm>
            <a:off x="6727190" y="3556635"/>
            <a:ext cx="5451475" cy="3255010"/>
          </a:xfrm>
          <a:prstGeom prst="rect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3346450" y="0"/>
            <a:ext cx="82924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latin typeface="Segoe Print" panose="02000600000000000000" charset="0"/>
                <a:cs typeface="Segoe Print" panose="02000600000000000000" charset="0"/>
              </a:rPr>
              <a:t>Earnings and Payout</a:t>
            </a:r>
            <a:endParaRPr lang="en-US" sz="3200" b="1"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844550" y="951865"/>
            <a:ext cx="10953115" cy="41230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>
                <a:latin typeface="Segoe Print" panose="02000600000000000000" charset="0"/>
                <a:cs typeface="Segoe Print" panose="02000600000000000000" charset="0"/>
              </a:rPr>
              <a:t>Get</a:t>
            </a:r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 </a:t>
            </a:r>
            <a:r>
              <a:rPr lang="en-US" sz="2000" b="1">
                <a:latin typeface="Segoe Print" panose="02000600000000000000" charset="0"/>
                <a:cs typeface="Segoe Print" panose="02000600000000000000" charset="0"/>
              </a:rPr>
              <a:t>90%</a:t>
            </a:r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 of the fees income share, Company will take only 10% commission for the service.</a:t>
            </a: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>
                <a:latin typeface="Segoe Print" panose="02000600000000000000" charset="0"/>
                <a:cs typeface="Segoe Print" panose="02000600000000000000" charset="0"/>
              </a:rPr>
              <a:t>Get </a:t>
            </a:r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50% share on each successful referal </a:t>
            </a: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sz="1600">
                <a:latin typeface="Segoe Print" panose="02000600000000000000" charset="0"/>
                <a:cs typeface="Segoe Print" panose="02000600000000000000" charset="0"/>
              </a:rPr>
              <a:t>and on eligible products sale.</a:t>
            </a:r>
            <a:endParaRPr lang="en-US" sz="1600"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8" name="Text Box 7"/>
          <p:cNvSpPr txBox="1"/>
          <p:nvPr/>
        </p:nvSpPr>
        <p:spPr>
          <a:xfrm>
            <a:off x="154305" y="6489700"/>
            <a:ext cx="12037060" cy="337185"/>
          </a:xfrm>
          <a:prstGeom prst="rect">
            <a:avLst/>
          </a:prstGeom>
          <a:solidFill>
            <a:schemeClr val="bg2">
              <a:lumMod val="90000"/>
              <a:alpha val="79000"/>
            </a:schemeClr>
          </a:solidFill>
        </p:spPr>
        <p:txBody>
          <a:bodyPr wrap="square" rtlCol="0" anchor="t">
            <a:spAutoFit/>
          </a:bodyPr>
          <a:p>
            <a:r>
              <a:rPr lang="en-US" sz="2000" baseline="30000">
                <a:sym typeface="+mn-ea"/>
              </a:rPr>
              <a:t>*** </a:t>
            </a:r>
            <a:r>
              <a:rPr lang="en-US" sz="1600">
                <a:sym typeface="+mn-ea"/>
              </a:rPr>
              <a:t>VAT or any other country tax and payment gateway services charges will be paid by customers only.</a:t>
            </a:r>
            <a:endParaRPr lang="en-US" sz="1600">
              <a:sym typeface="+mn-ea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550" y="1409065"/>
            <a:ext cx="5132070" cy="28213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7675" y="1409065"/>
            <a:ext cx="2682875" cy="2591435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7080250" y="2488565"/>
            <a:ext cx="1066800" cy="203200"/>
          </a:xfrm>
          <a:prstGeom prst="roundRect">
            <a:avLst/>
          </a:prstGeom>
          <a:solidFill>
            <a:schemeClr val="lt1">
              <a:alpha val="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8718550" y="1561465"/>
            <a:ext cx="647700" cy="596900"/>
          </a:xfrm>
          <a:prstGeom prst="roundRect">
            <a:avLst/>
          </a:prstGeom>
          <a:solidFill>
            <a:schemeClr val="lt1">
              <a:alpha val="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1035050" y="3797300"/>
            <a:ext cx="1066800" cy="203200"/>
          </a:xfrm>
          <a:prstGeom prst="roundRect">
            <a:avLst/>
          </a:prstGeom>
          <a:solidFill>
            <a:schemeClr val="lt1">
              <a:alpha val="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4210050" y="1959610"/>
            <a:ext cx="1586865" cy="439420"/>
          </a:xfrm>
          <a:prstGeom prst="roundRect">
            <a:avLst/>
          </a:prstGeom>
          <a:solidFill>
            <a:schemeClr val="lt1">
              <a:alpha val="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550" y="5055870"/>
            <a:ext cx="4853305" cy="1124585"/>
          </a:xfrm>
          <a:prstGeom prst="rect">
            <a:avLst/>
          </a:prstGeom>
        </p:spPr>
      </p:pic>
      <p:sp>
        <p:nvSpPr>
          <p:cNvPr id="21" name="Text Box 20"/>
          <p:cNvSpPr txBox="1"/>
          <p:nvPr/>
        </p:nvSpPr>
        <p:spPr>
          <a:xfrm>
            <a:off x="8896985" y="12700"/>
            <a:ext cx="3307080" cy="337185"/>
          </a:xfrm>
          <a:prstGeom prst="rect">
            <a:avLst/>
          </a:prstGeom>
          <a:gradFill>
            <a:gsLst>
              <a:gs pos="19000">
                <a:srgbClr val="FBFB11"/>
              </a:gs>
              <a:gs pos="82000">
                <a:schemeClr val="accent4">
                  <a:lumMod val="60000"/>
                  <a:lumOff val="40000"/>
                  <a:alpha val="43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p>
            <a:pPr algn="ctr"/>
            <a:r>
              <a:rPr lang="en-US" sz="1600" b="1">
                <a:latin typeface="Segoe Print" panose="02000600000000000000" charset="0"/>
                <a:cs typeface="Segoe Print" panose="02000600000000000000" charset="0"/>
              </a:rPr>
              <a:t>Transparency is our priority</a:t>
            </a:r>
            <a:endParaRPr lang="en-US" sz="1600" b="1"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35" y="12700"/>
            <a:ext cx="1034415" cy="108013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47" name="Picture 46" descr="logo_studymania-removebg-preview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790" y="114300"/>
            <a:ext cx="840740" cy="756285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rcRect b="6548"/>
          <a:stretch>
            <a:fillRect/>
          </a:stretch>
        </p:blipFill>
        <p:spPr>
          <a:xfrm>
            <a:off x="7959090" y="2508250"/>
            <a:ext cx="4232910" cy="4349750"/>
          </a:xfrm>
          <a:prstGeom prst="rect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3181350" y="44450"/>
            <a:ext cx="68834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charset="0"/>
                <a:cs typeface="Segoe Print" panose="02000600000000000000" charset="0"/>
              </a:rPr>
              <a:t>All Package Comparison</a:t>
            </a:r>
            <a:endParaRPr lang="en-U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charset="0"/>
              <a:cs typeface="Segoe Print" panose="02000600000000000000" charset="0"/>
            </a:endParaRPr>
          </a:p>
        </p:txBody>
      </p:sp>
      <p:graphicFrame>
        <p:nvGraphicFramePr>
          <p:cNvPr id="7" name="Table 6"/>
          <p:cNvGraphicFramePr/>
          <p:nvPr/>
        </p:nvGraphicFramePr>
        <p:xfrm>
          <a:off x="266700" y="871220"/>
          <a:ext cx="7692390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4210"/>
                <a:gridCol w="1710055"/>
                <a:gridCol w="773430"/>
                <a:gridCol w="803275"/>
                <a:gridCol w="761365"/>
                <a:gridCol w="863600"/>
                <a:gridCol w="2116455"/>
              </a:tblGrid>
              <a:tr h="8229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Code</a:t>
                      </a:r>
                      <a:endParaRPr lang="en-US" sz="12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Package Name</a:t>
                      </a:r>
                      <a:endParaRPr lang="en-US" sz="12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Duration (months)</a:t>
                      </a:r>
                      <a:endParaRPr lang="en-US" sz="12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Sales Price </a:t>
                      </a:r>
                      <a:r>
                        <a:rPr lang="en-US" sz="1800" b="1">
                          <a:solidFill>
                            <a:schemeClr val="tx1"/>
                          </a:solidFill>
                        </a:rPr>
                        <a:t>(INR/Rs.)</a:t>
                      </a:r>
                      <a:endParaRPr lang="en-US" sz="1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Discount</a:t>
                      </a:r>
                      <a:endParaRPr lang="en-US" sz="12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Final Price </a:t>
                      </a:r>
                      <a:r>
                        <a:rPr lang="en-US" sz="1800" b="1">
                          <a:solidFill>
                            <a:schemeClr val="tx1"/>
                          </a:solidFill>
                          <a:sym typeface="+mn-ea"/>
                        </a:rPr>
                        <a:t>(INR/</a:t>
                      </a:r>
                      <a:endParaRPr lang="en-US" sz="1800" b="1">
                        <a:solidFill>
                          <a:schemeClr val="tx1"/>
                        </a:solidFill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en-US" sz="1800" b="1">
                          <a:solidFill>
                            <a:schemeClr val="tx1"/>
                          </a:solidFill>
                          <a:sym typeface="+mn-ea"/>
                        </a:rPr>
                        <a:t>Rs.)</a:t>
                      </a:r>
                      <a:endParaRPr lang="en-US" sz="1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Common Advantages</a:t>
                      </a:r>
                      <a:endParaRPr lang="en-US" sz="12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274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T001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Basic Plan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/>
                        <a:t>1</a:t>
                      </a:r>
                      <a:endParaRPr lang="en-US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600" b="1"/>
                        <a:t>1000</a:t>
                      </a:r>
                      <a:endParaRPr lang="en-US" sz="16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/>
                        <a:t>10%</a:t>
                      </a:r>
                      <a:endParaRPr lang="en-US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 u="sng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900</a:t>
                      </a:r>
                      <a:endParaRPr lang="en-US" b="1" u="sng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Get student contact details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Allowed to add contact information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Allowed to add languages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Allowed to add gallery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Allowed to add education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Allowed to teach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Scheduled booking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No sign up or registration fee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  <a:sym typeface="+mn-ea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 baseline="30000">
                          <a:latin typeface="Segoe Print" panose="02000600000000000000" charset="0"/>
                          <a:cs typeface="Segoe Print" panose="02000600000000000000" charset="0"/>
                        </a:rPr>
                        <a:t>*</a:t>
                      </a: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</a:rPr>
                        <a:t>Featured profile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Get 90% of the fees income share, Company will take only 10% commission for the service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6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T002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Standard Plan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/>
                        <a:t>3</a:t>
                      </a:r>
                      <a:endParaRPr lang="en-US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600" b="1"/>
                        <a:t>3000</a:t>
                      </a:r>
                      <a:endParaRPr lang="en-US" sz="16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/>
                        <a:t>20%</a:t>
                      </a:r>
                      <a:endParaRPr lang="en-US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 u="sng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2400</a:t>
                      </a:r>
                      <a:endParaRPr lang="en-US" b="1" u="sng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</a:tr>
              <a:tr h="37274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T003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Premium Plan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/>
                        <a:t>6</a:t>
                      </a:r>
                      <a:endParaRPr lang="en-US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600" b="1"/>
                        <a:t>6000</a:t>
                      </a:r>
                      <a:endParaRPr lang="en-US" sz="16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/>
                        <a:t>30%</a:t>
                      </a:r>
                      <a:endParaRPr lang="en-US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 u="sng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5100</a:t>
                      </a:r>
                      <a:endParaRPr lang="en-US" b="1" u="sng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</a:tr>
              <a:tr h="6477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T004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Platinum Plan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/>
                        <a:t>12</a:t>
                      </a:r>
                      <a:endParaRPr lang="en-US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600" b="1"/>
                        <a:t>12000</a:t>
                      </a:r>
                      <a:endParaRPr lang="en-US" sz="16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/>
                        <a:t>50%</a:t>
                      </a:r>
                      <a:endParaRPr lang="en-US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 u="sng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6000</a:t>
                      </a:r>
                      <a:endParaRPr lang="en-US" b="1" u="sng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</a:tr>
              <a:tr h="457200">
                <a:tc gridSpan="7"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400" b="1"/>
                        <a:t>Affiliate Marketing plan</a:t>
                      </a:r>
                      <a:endParaRPr lang="en-US" altLang="zh-CN" sz="2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5181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AM01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Beginner + </a:t>
                      </a:r>
                      <a:r>
                        <a:rPr lang="en-US" sz="1400" b="1">
                          <a:solidFill>
                            <a:srgbClr val="FFC000"/>
                          </a:solidFill>
                        </a:rPr>
                        <a:t>Basic plan free</a:t>
                      </a:r>
                      <a:endParaRPr lang="en-US" sz="1400" b="1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/>
                        <a:t>1</a:t>
                      </a:r>
                      <a:endParaRPr lang="en-US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600" b="1"/>
                        <a:t>2000</a:t>
                      </a:r>
                      <a:endParaRPr lang="en-US" sz="16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/>
                        <a:t>30%</a:t>
                      </a:r>
                      <a:endParaRPr lang="en-US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 u="sng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1400</a:t>
                      </a:r>
                      <a:endParaRPr lang="en-US" b="1" u="sng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Get unique link or QR code to invite for the referal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Get 50% flat commission on each succesfull referal and on eligible products</a:t>
                      </a:r>
                      <a:endParaRPr lang="en-US" sz="10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ü"/>
                      </a:pPr>
                      <a:r>
                        <a:rPr lang="en-US" sz="1000" b="1">
                          <a:latin typeface="Segoe Print" panose="02000600000000000000" charset="0"/>
                          <a:cs typeface="Segoe Print" panose="02000600000000000000" charset="0"/>
                          <a:sym typeface="+mn-ea"/>
                        </a:rPr>
                        <a:t>Allowed for attending live trainings for the business growth</a:t>
                      </a:r>
                      <a:endParaRPr lang="en-US" sz="16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  <a:p>
                      <a:pPr>
                        <a:buNone/>
                      </a:pPr>
                      <a:endParaRPr lang="en-US" sz="1600" b="1">
                        <a:latin typeface="Segoe Print" panose="02000600000000000000" charset="0"/>
                        <a:cs typeface="Segoe Print" panose="02000600000000000000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181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AM02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Competent + </a:t>
                      </a:r>
                      <a:r>
                        <a:rPr lang="en-US" sz="1400" b="1">
                          <a:solidFill>
                            <a:srgbClr val="FFC000"/>
                          </a:solidFill>
                        </a:rPr>
                        <a:t>Standard plan free</a:t>
                      </a:r>
                      <a:endParaRPr lang="en-US" sz="1400" b="1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/>
                        <a:t>3</a:t>
                      </a:r>
                      <a:endParaRPr lang="en-US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600" b="1"/>
                        <a:t>6000</a:t>
                      </a:r>
                      <a:endParaRPr lang="en-US" sz="16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/>
                        <a:t>40%</a:t>
                      </a:r>
                      <a:endParaRPr lang="en-US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 u="sng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3600</a:t>
                      </a:r>
                      <a:endParaRPr lang="en-US" b="1" u="sng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</a:tr>
              <a:tr h="64008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AM03</a:t>
                      </a:r>
                      <a:endParaRPr lang="en-US" sz="14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sz="1400" b="1"/>
                        <a:t>Champion + </a:t>
                      </a:r>
                      <a:r>
                        <a:rPr lang="en-US" sz="1400" b="1">
                          <a:solidFill>
                            <a:srgbClr val="FFC000"/>
                          </a:solidFill>
                        </a:rPr>
                        <a:t>Platinum plan free</a:t>
                      </a:r>
                      <a:endParaRPr lang="en-US" sz="1400" b="1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/>
                        <a:t>12</a:t>
                      </a:r>
                      <a:endParaRPr lang="en-US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600" b="1"/>
                        <a:t>24000</a:t>
                      </a:r>
                      <a:endParaRPr lang="en-US" sz="1600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/>
                        <a:t>50%</a:t>
                      </a:r>
                      <a:endParaRPr lang="en-US" b="1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b="1" u="sng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12000</a:t>
                      </a:r>
                      <a:endParaRPr lang="en-US" b="1" u="sng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8" name="Text Box 7"/>
          <p:cNvSpPr txBox="1"/>
          <p:nvPr/>
        </p:nvSpPr>
        <p:spPr>
          <a:xfrm>
            <a:off x="0" y="6520815"/>
            <a:ext cx="12191365" cy="337185"/>
          </a:xfrm>
          <a:prstGeom prst="rect">
            <a:avLst/>
          </a:prstGeom>
          <a:solidFill>
            <a:schemeClr val="bg2">
              <a:lumMod val="90000"/>
              <a:alpha val="79000"/>
            </a:schemeClr>
          </a:solidFill>
        </p:spPr>
        <p:txBody>
          <a:bodyPr wrap="square" rtlCol="0" anchor="t">
            <a:spAutoFit/>
          </a:bodyPr>
          <a:p>
            <a:r>
              <a:rPr lang="en-US" sz="2000" baseline="30000">
                <a:sym typeface="+mn-ea"/>
              </a:rPr>
              <a:t>*** </a:t>
            </a:r>
            <a:r>
              <a:rPr lang="en-US" sz="1600">
                <a:sym typeface="+mn-ea"/>
              </a:rPr>
              <a:t>VAT or any other country tax and payment gateway services charges will be paid by customers only.</a:t>
            </a:r>
            <a:endParaRPr lang="en-US" sz="1600">
              <a:sym typeface="+mn-ea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10890250" y="125730"/>
            <a:ext cx="1136650" cy="108712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47" name="Picture 46" descr="logo_studymania-removebg-preview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41050" y="189230"/>
            <a:ext cx="982980" cy="883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82550" y="0"/>
            <a:ext cx="12274550" cy="6833870"/>
          </a:xfrm>
          <a:prstGeom prst="rect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501650" y="3206750"/>
            <a:ext cx="6083300" cy="2738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600">
                <a:solidFill>
                  <a:schemeClr val="bg1"/>
                </a:solidFill>
                <a:latin typeface="Segoe Print" panose="02000600000000000000" charset="0"/>
                <a:cs typeface="Segoe Print" panose="02000600000000000000" charset="0"/>
              </a:rPr>
              <a:t>So, What are you </a:t>
            </a:r>
            <a:r>
              <a:rPr lang="en-US" sz="4400">
                <a:solidFill>
                  <a:schemeClr val="bg1"/>
                </a:solidFill>
                <a:latin typeface="Segoe Print" panose="02000600000000000000" charset="0"/>
                <a:cs typeface="Segoe Print" panose="02000600000000000000" charset="0"/>
              </a:rPr>
              <a:t>waiting</a:t>
            </a:r>
            <a:r>
              <a:rPr lang="en-US" sz="3600">
                <a:solidFill>
                  <a:schemeClr val="bg1"/>
                </a:solidFill>
                <a:latin typeface="Segoe Print" panose="02000600000000000000" charset="0"/>
                <a:cs typeface="Segoe Print" panose="02000600000000000000" charset="0"/>
              </a:rPr>
              <a:t> for?</a:t>
            </a:r>
            <a:endParaRPr lang="en-US" sz="3600">
              <a:solidFill>
                <a:schemeClr val="bg1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3600">
              <a:solidFill>
                <a:schemeClr val="bg1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sz="2800">
                <a:solidFill>
                  <a:srgbClr val="FFC000"/>
                </a:solidFill>
                <a:latin typeface="Segoe Print" panose="02000600000000000000" charset="0"/>
                <a:cs typeface="Segoe Print" panose="02000600000000000000" charset="0"/>
              </a:rPr>
              <a:t>Join today</a:t>
            </a:r>
            <a:r>
              <a:rPr lang="en-US" sz="2800">
                <a:solidFill>
                  <a:schemeClr val="bg1"/>
                </a:solidFill>
                <a:latin typeface="Segoe Print" panose="02000600000000000000" charset="0"/>
                <a:cs typeface="Segoe Print" panose="02000600000000000000" charset="0"/>
              </a:rPr>
              <a:t> with our fastest growing company......</a:t>
            </a:r>
            <a:endParaRPr lang="en-US" sz="2800">
              <a:solidFill>
                <a:schemeClr val="bg1"/>
              </a:solidFill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1733550" y="869950"/>
            <a:ext cx="13335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>
                <a:solidFill>
                  <a:schemeClr val="bg1"/>
                </a:solidFill>
              </a:rPr>
              <a:t>Get upto</a:t>
            </a:r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8" name="Text Box 7"/>
          <p:cNvSpPr txBox="1"/>
          <p:nvPr/>
        </p:nvSpPr>
        <p:spPr>
          <a:xfrm>
            <a:off x="3194050" y="2127250"/>
            <a:ext cx="2692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>
                <a:solidFill>
                  <a:schemeClr val="bg1"/>
                </a:solidFill>
              </a:rPr>
              <a:t>on each package</a:t>
            </a:r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9874250" y="334010"/>
            <a:ext cx="2032000" cy="1260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FFC000"/>
                </a:solidFill>
                <a:latin typeface="Segoe Print" panose="02000600000000000000" charset="0"/>
                <a:cs typeface="Segoe Print" panose="02000600000000000000" charset="0"/>
              </a:rPr>
              <a:t>Hurry!!!</a:t>
            </a:r>
            <a:endParaRPr lang="en-US" sz="3200" b="1">
              <a:solidFill>
                <a:srgbClr val="FFC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endParaRPr lang="en-US" sz="2400" b="1">
              <a:solidFill>
                <a:srgbClr val="FFC000"/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sz="2000" b="1">
                <a:solidFill>
                  <a:srgbClr val="FFC000"/>
                </a:solidFill>
                <a:latin typeface="Segoe Print" panose="02000600000000000000" charset="0"/>
                <a:cs typeface="Segoe Print" panose="02000600000000000000" charset="0"/>
              </a:rPr>
              <a:t>Limited offer</a:t>
            </a:r>
            <a:endParaRPr lang="en-US" sz="2000" b="1">
              <a:solidFill>
                <a:srgbClr val="FFC000"/>
              </a:solidFill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10" name="Text Box 9"/>
          <p:cNvSpPr txBox="1"/>
          <p:nvPr/>
        </p:nvSpPr>
        <p:spPr>
          <a:xfrm>
            <a:off x="501650" y="6064250"/>
            <a:ext cx="509651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b="1" i="1" u="sng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  <a:latin typeface="Segoe Print" panose="02000600000000000000" charset="0"/>
                <a:cs typeface="Segoe Print" panose="02000600000000000000" charset="0"/>
                <a:sym typeface="+mn-ea"/>
              </a:rPr>
              <a:t>https://estudymania.com/signup/</a:t>
            </a:r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6038850" y="459105"/>
            <a:ext cx="1416050" cy="139192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47" name="Picture 46" descr="logo_studymania-removebg-preview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9650" y="522605"/>
            <a:ext cx="1257935" cy="113157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13385" y="25400"/>
            <a:ext cx="11251565" cy="1325880"/>
          </a:xfrm>
        </p:spPr>
        <p:txBody>
          <a:bodyPr>
            <a:normAutofit fontScale="90000"/>
          </a:bodyPr>
          <a:p>
            <a:r>
              <a:rPr lang="en-US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Estudymania Group is also offering following services:</a:t>
            </a:r>
            <a:endParaRPr lang="en-US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643255" y="1583690"/>
            <a:ext cx="5309870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Competetive classes on the request of the parents</a:t>
            </a:r>
            <a:endParaRPr 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Professional courses</a:t>
            </a:r>
            <a:endParaRPr 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IT Courses</a:t>
            </a:r>
            <a:endParaRPr 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Health and Safety courses</a:t>
            </a:r>
            <a:endParaRPr 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Echild safety and Montessorie courses</a:t>
            </a:r>
            <a:endParaRPr lang="en-US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79490" y="1999615"/>
            <a:ext cx="5110480" cy="332168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358380" y="3761740"/>
            <a:ext cx="4391660" cy="2872105"/>
          </a:xfrm>
          <a:prstGeom prst="rect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1049655" y="84455"/>
            <a:ext cx="10827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latin typeface="Segoe Print" panose="02000600000000000000" charset="0"/>
                <a:cs typeface="Segoe Print" panose="02000600000000000000" charset="0"/>
              </a:rPr>
              <a:t>Thanks to Our Partners and helping platforms</a:t>
            </a:r>
            <a:endParaRPr lang="en-US" sz="3200" b="1">
              <a:gradFill>
                <a:gsLst>
                  <a:gs pos="0">
                    <a:srgbClr val="9EE256"/>
                  </a:gs>
                  <a:gs pos="100000">
                    <a:srgbClr val="52762D"/>
                  </a:gs>
                </a:gsLst>
                <a:lin scaled="0"/>
              </a:gradFill>
              <a:latin typeface="Segoe Print" panose="02000600000000000000" charset="0"/>
              <a:cs typeface="Segoe Print" panose="0200060000000000000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465" y="668020"/>
            <a:ext cx="2914015" cy="2914015"/>
          </a:xfrm>
          <a:prstGeom prst="rect">
            <a:avLst/>
          </a:prstGeom>
        </p:spPr>
      </p:pic>
      <p:pic>
        <p:nvPicPr>
          <p:cNvPr id="114" name="Picture 113"/>
          <p:cNvPicPr/>
          <p:nvPr/>
        </p:nvPicPr>
        <p:blipFill>
          <a:blip r:embed="rId3"/>
          <a:stretch>
            <a:fillRect/>
          </a:stretch>
        </p:blipFill>
        <p:spPr>
          <a:xfrm>
            <a:off x="398780" y="3302000"/>
            <a:ext cx="3714750" cy="31222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5" name="Picture 114"/>
          <p:cNvPicPr/>
          <p:nvPr/>
        </p:nvPicPr>
        <p:blipFill>
          <a:blip r:embed="rId4"/>
          <a:stretch>
            <a:fillRect/>
          </a:stretch>
        </p:blipFill>
        <p:spPr>
          <a:xfrm>
            <a:off x="4113530" y="1175385"/>
            <a:ext cx="2952750" cy="1543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6" name="Picture 115"/>
          <p:cNvPicPr/>
          <p:nvPr/>
        </p:nvPicPr>
        <p:blipFill>
          <a:blip r:embed="rId5"/>
          <a:stretch>
            <a:fillRect/>
          </a:stretch>
        </p:blipFill>
        <p:spPr>
          <a:xfrm>
            <a:off x="10096500" y="847725"/>
            <a:ext cx="1756410" cy="1587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7675" y="2718435"/>
            <a:ext cx="3643630" cy="5835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91025" y="3987800"/>
            <a:ext cx="2124075" cy="1193800"/>
          </a:xfrm>
          <a:prstGeom prst="rect">
            <a:avLst/>
          </a:prstGeom>
        </p:spPr>
      </p:pic>
      <p:pic>
        <p:nvPicPr>
          <p:cNvPr id="117" name="Picture 116"/>
          <p:cNvPicPr/>
          <p:nvPr/>
        </p:nvPicPr>
        <p:blipFill>
          <a:blip r:embed="rId8"/>
          <a:stretch>
            <a:fillRect/>
          </a:stretch>
        </p:blipFill>
        <p:spPr>
          <a:xfrm>
            <a:off x="8512175" y="2602865"/>
            <a:ext cx="334073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91025" y="5740400"/>
            <a:ext cx="2767330" cy="6032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016115" y="3366770"/>
            <a:ext cx="4843780" cy="3153410"/>
          </a:xfrm>
          <a:prstGeom prst="rect">
            <a:avLst/>
          </a:prstGeom>
        </p:spPr>
      </p:pic>
      <p:pic>
        <p:nvPicPr>
          <p:cNvPr id="47" name="Picture 46" descr="logo_studymania-removebg-preview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60665" y="308610"/>
            <a:ext cx="3155315" cy="2838450"/>
          </a:xfrm>
          <a:prstGeom prst="rect">
            <a:avLst/>
          </a:prstGeom>
          <a:ln>
            <a:noFill/>
          </a:ln>
        </p:spPr>
      </p:pic>
      <p:pic>
        <p:nvPicPr>
          <p:cNvPr id="113" name="Picture 112"/>
          <p:cNvPicPr/>
          <p:nvPr/>
        </p:nvPicPr>
        <p:blipFill>
          <a:blip r:embed="rId3"/>
          <a:stretch>
            <a:fillRect/>
          </a:stretch>
        </p:blipFill>
        <p:spPr>
          <a:xfrm>
            <a:off x="982980" y="3895090"/>
            <a:ext cx="974725" cy="9944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980" y="5386070"/>
            <a:ext cx="1082675" cy="1082675"/>
          </a:xfrm>
          <a:prstGeom prst="rect">
            <a:avLst/>
          </a:prstGeom>
        </p:spPr>
      </p:pic>
      <p:sp>
        <p:nvSpPr>
          <p:cNvPr id="14" name="Text Box 13"/>
          <p:cNvSpPr txBox="1"/>
          <p:nvPr/>
        </p:nvSpPr>
        <p:spPr>
          <a:xfrm>
            <a:off x="2141855" y="2305050"/>
            <a:ext cx="4874260" cy="47999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b="1">
                <a:latin typeface="Segoe Print" panose="02000600000000000000" charset="0"/>
                <a:cs typeface="Segoe Print" panose="02000600000000000000" charset="0"/>
              </a:rPr>
              <a:t>Visit our official website:</a:t>
            </a:r>
            <a:endParaRPr lang="en-US" b="1"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>
                <a:latin typeface="Segoe Print" panose="02000600000000000000" charset="0"/>
                <a:cs typeface="Segoe Print" panose="02000600000000000000" charset="0"/>
              </a:rPr>
              <a:t> </a:t>
            </a:r>
            <a:endParaRPr lang="en-US"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b="1" i="1" u="sng">
                <a:solidFill>
                  <a:schemeClr val="tx1">
                    <a:lumMod val="75000"/>
                    <a:lumOff val="25000"/>
                  </a:schemeClr>
                </a:solidFill>
                <a:latin typeface="Segoe Print" panose="02000600000000000000" charset="0"/>
                <a:cs typeface="Segoe Print" panose="02000600000000000000" charset="0"/>
                <a:sym typeface="+mn-ea"/>
              </a:rPr>
              <a:t>https://estudymania.com</a:t>
            </a:r>
            <a:endParaRPr lang="en-US" b="1" i="1" u="sng">
              <a:solidFill>
                <a:schemeClr val="tx1">
                  <a:lumMod val="75000"/>
                  <a:lumOff val="25000"/>
                </a:schemeClr>
              </a:solidFill>
              <a:latin typeface="Segoe Print" panose="02000600000000000000" charset="0"/>
              <a:cs typeface="Segoe Print" panose="02000600000000000000" charset="0"/>
              <a:sym typeface="+mn-ea"/>
            </a:endParaRPr>
          </a:p>
          <a:p>
            <a:endParaRPr lang="en-US"/>
          </a:p>
          <a:p>
            <a:endParaRPr lang="en-US"/>
          </a:p>
          <a:p>
            <a:endParaRPr lang="en-US" b="1"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b="1">
                <a:latin typeface="Segoe Print" panose="02000600000000000000" charset="0"/>
                <a:cs typeface="Segoe Print" panose="02000600000000000000" charset="0"/>
              </a:rPr>
              <a:t>Whatsapp at </a:t>
            </a:r>
            <a:endParaRPr lang="en-US" b="1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b="1"/>
          </a:p>
          <a:p>
            <a:r>
              <a:rPr lang="en-US" b="1" u="sng"/>
              <a:t>+919887996642</a:t>
            </a:r>
            <a:endParaRPr lang="en-US" b="1" u="sng"/>
          </a:p>
          <a:p>
            <a:endParaRPr lang="en-US" b="1"/>
          </a:p>
          <a:p>
            <a:endParaRPr lang="en-US" b="1">
              <a:latin typeface="Segoe Print" panose="02000600000000000000" charset="0"/>
              <a:cs typeface="Segoe Print" panose="02000600000000000000" charset="0"/>
            </a:endParaRPr>
          </a:p>
          <a:p>
            <a:r>
              <a:rPr lang="en-US" b="1">
                <a:latin typeface="Segoe Print" panose="02000600000000000000" charset="0"/>
                <a:cs typeface="Segoe Print" panose="02000600000000000000" charset="0"/>
              </a:rPr>
              <a:t>Linkedin :</a:t>
            </a:r>
            <a:endParaRPr lang="en-US" b="1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b="1"/>
          </a:p>
          <a:p>
            <a:r>
              <a:rPr lang="en-US" b="1" u="sng">
                <a:latin typeface="Segoe Print" panose="02000600000000000000" charset="0"/>
                <a:cs typeface="Segoe Print" panose="02000600000000000000" charset="0"/>
              </a:rPr>
              <a:t>https://www.linkedin.com/in/estudymania-international-group-865b76254 </a:t>
            </a:r>
            <a:endParaRPr lang="en-US" b="1" u="sng">
              <a:latin typeface="Segoe Print" panose="02000600000000000000" charset="0"/>
              <a:cs typeface="Segoe Print" panose="02000600000000000000" charset="0"/>
            </a:endParaRPr>
          </a:p>
          <a:p>
            <a:endParaRPr lang="en-US" b="1"/>
          </a:p>
          <a:p>
            <a:endParaRPr lang="en-US" b="1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420" y="2305050"/>
            <a:ext cx="1010285" cy="1061720"/>
          </a:xfrm>
          <a:prstGeom prst="rect">
            <a:avLst/>
          </a:prstGeom>
        </p:spPr>
      </p:pic>
      <p:sp>
        <p:nvSpPr>
          <p:cNvPr id="16" name="Text Box 15"/>
          <p:cNvSpPr txBox="1"/>
          <p:nvPr/>
        </p:nvSpPr>
        <p:spPr>
          <a:xfrm>
            <a:off x="501650" y="308610"/>
            <a:ext cx="7620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 b="1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Segoe Print" panose="02000600000000000000" charset="0"/>
                <a:cs typeface="Segoe Print" panose="02000600000000000000" charset="0"/>
              </a:rPr>
              <a:t>World fastest growing education platform.....</a:t>
            </a:r>
            <a:endParaRPr lang="en-US" sz="2400" b="1">
              <a:gradFill>
                <a:gsLst>
                  <a:gs pos="0">
                    <a:srgbClr val="FECF40"/>
                  </a:gs>
                  <a:gs pos="100000">
                    <a:srgbClr val="846C21"/>
                  </a:gs>
                </a:gsLst>
                <a:lin scaled="0"/>
              </a:gradFill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17" name="Text Box 16"/>
          <p:cNvSpPr txBox="1"/>
          <p:nvPr/>
        </p:nvSpPr>
        <p:spPr>
          <a:xfrm>
            <a:off x="641350" y="878840"/>
            <a:ext cx="67183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accent2">
                    <a:lumMod val="7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Limitless opportunities....</a:t>
            </a:r>
            <a:endParaRPr lang="en-US" sz="1400">
              <a:solidFill>
                <a:schemeClr val="accent2">
                  <a:lumMod val="7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accent2">
                    <a:lumMod val="7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Lets teach the young generation of the world...</a:t>
            </a:r>
            <a:endParaRPr lang="en-US" sz="1400">
              <a:solidFill>
                <a:schemeClr val="accent2">
                  <a:lumMod val="7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accent2">
                    <a:lumMod val="75000"/>
                  </a:schemeClr>
                </a:solidFill>
                <a:latin typeface="Segoe Print" panose="02000600000000000000" charset="0"/>
                <a:cs typeface="Segoe Print" panose="02000600000000000000" charset="0"/>
              </a:rPr>
              <a:t>You will love with estudymania group because here you will get international exposure on global level</a:t>
            </a:r>
            <a:endParaRPr lang="en-US" sz="1400">
              <a:solidFill>
                <a:schemeClr val="accent2">
                  <a:lumMod val="75000"/>
                </a:schemeClr>
              </a:solidFill>
              <a:latin typeface="Segoe Print" panose="02000600000000000000" charset="0"/>
              <a:cs typeface="Segoe Print" panose="02000600000000000000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5784</Words>
  <Application>WPS Presentation</Application>
  <PresentationFormat>Widescreen</PresentationFormat>
  <Paragraphs>328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5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Segoe Print</vt:lpstr>
      <vt:lpstr>Comic Sans MS</vt:lpstr>
      <vt:lpstr>Wingdings</vt:lpstr>
      <vt:lpstr>Gill Sans Nova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/>
  <cp:lastModifiedBy>Er. Mohd Tariq Siddiqi محم�</cp:lastModifiedBy>
  <cp:revision>1</cp:revision>
  <dcterms:created xsi:type="dcterms:W3CDTF">2023-03-06T10:00:39Z</dcterms:created>
  <dcterms:modified xsi:type="dcterms:W3CDTF">2023-03-06T10:00:39Z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1901FC7E42694A2E9B8451691511D65E</vt:lpwstr>
  </property>
  <property fmtid="{D5CDD505-2E9C-101B-9397-08002B2CF9AE}" pid="3" name="KSOProductBuildVer">
    <vt:lpwstr>1033-11.2.0.11486</vt:lpwstr>
  </property>
</Properties>
</file>