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256" r:id="rId2"/>
    <p:sldId id="264" r:id="rId3"/>
    <p:sldId id="265" r:id="rId4"/>
    <p:sldId id="266" r:id="rId5"/>
    <p:sldId id="258" r:id="rId6"/>
    <p:sldId id="259"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673AEC-0ECC-C702-D6FC-76D0AC016FF8}" v="1837" dt="2025-03-26T14:38:54.860"/>
    <p1510:client id="{87DDEF4B-0293-74F8-80C1-5201E53DD12D}" v="39" dt="2025-03-25T12:27:46.511"/>
    <p1510:client id="{9E23DB58-BB50-3B8B-28E8-650618B527AA}" v="28" dt="2025-03-26T15:32:59.512"/>
    <p1510:client id="{E3FF776F-7024-5640-FD8E-A5AF95BAFAD9}" v="1796" dt="2025-03-26T15:27:06.684"/>
    <p1510:client id="{F3639330-5C9A-8AC0-19E1-EC4FE7F129C5}" v="2" dt="2025-03-26T14:58:03.1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B63477-40C9-450A-A0EA-27C94B8D76F4}" type="datetimeFigureOut">
              <a:t>3/26/2025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74AA79-8A9A-4A1B-992E-1E34F91BB4D7}" type="slidenum">
              <a:t>‹#›</a:t>
            </a:fld>
            <a:endParaRPr lang="en-US"/>
          </a:p>
        </p:txBody>
      </p:sp>
    </p:spTree>
    <p:extLst>
      <p:ext uri="{BB962C8B-B14F-4D97-AF65-F5344CB8AC3E}">
        <p14:creationId xmlns:p14="http://schemas.microsoft.com/office/powerpoint/2010/main" val="40231183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Oodgeroo Noonuccal (formerly known as Kath walker) was a trailblazing aboriginal Australian poet, activist, artist and educator that expresses ideas of cross-cultural connection, cross-cultural appreciation, place and nature, and spirituality throughout her poems which consist of her Aboriginal heritage and the impact </a:t>
            </a:r>
            <a:r>
              <a:rPr lang="en-US" dirty="0" err="1"/>
              <a:t>colonisation</a:t>
            </a:r>
            <a:r>
              <a:rPr lang="en-US" dirty="0"/>
              <a:t> had on the Aboriginal culture. Noonuccal also had spent time in China through an exchange program which led her to write poems about China as she had found some similarity in China's history to her own culture.</a:t>
            </a:r>
          </a:p>
        </p:txBody>
      </p:sp>
      <p:sp>
        <p:nvSpPr>
          <p:cNvPr id="4" name="Slide Number Placeholder 3"/>
          <p:cNvSpPr>
            <a:spLocks noGrp="1"/>
          </p:cNvSpPr>
          <p:nvPr>
            <p:ph type="sldNum" sz="quarter" idx="5"/>
          </p:nvPr>
        </p:nvSpPr>
        <p:spPr/>
        <p:txBody>
          <a:bodyPr/>
          <a:lstStyle/>
          <a:p>
            <a:fld id="{A474AA79-8A9A-4A1B-992E-1E34F91BB4D7}" type="slidenum">
              <a:t>2</a:t>
            </a:fld>
            <a:endParaRPr lang="en-US"/>
          </a:p>
        </p:txBody>
      </p:sp>
    </p:spTree>
    <p:extLst>
      <p:ext uri="{BB962C8B-B14F-4D97-AF65-F5344CB8AC3E}">
        <p14:creationId xmlns:p14="http://schemas.microsoft.com/office/powerpoint/2010/main" val="2745450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Noonuccal made a lasting impact on Australia society by promoting indigenous education, environmental preservation, and Aboriginal right. Activism for Aboriginal rights: in 1964, she published "we are going," a collection of poems that examined the lives of Aboriginal people under colonial control, making her the first Aboriginal Australian to do so. She rose to prominence as an advocate for aboriginal rights, fighting systematic racism and promoting indigenous self-determination. She was prominent figure in Indigenous groups that called for constitutional amendments to abolish the government's authority over aboriginal people. In 1969, she became the first Aboriginal Australian to run for a seat in the Queensland parliament.</a:t>
            </a:r>
          </a:p>
        </p:txBody>
      </p:sp>
      <p:sp>
        <p:nvSpPr>
          <p:cNvPr id="4" name="Slide Number Placeholder 3"/>
          <p:cNvSpPr>
            <a:spLocks noGrp="1"/>
          </p:cNvSpPr>
          <p:nvPr>
            <p:ph type="sldNum" sz="quarter" idx="5"/>
          </p:nvPr>
        </p:nvSpPr>
        <p:spPr/>
        <p:txBody>
          <a:bodyPr/>
          <a:lstStyle/>
          <a:p>
            <a:fld id="{A474AA79-8A9A-4A1B-992E-1E34F91BB4D7}" type="slidenum">
              <a:rPr lang="en-US"/>
              <a:t>3</a:t>
            </a:fld>
            <a:endParaRPr lang="en-US"/>
          </a:p>
        </p:txBody>
      </p:sp>
    </p:spTree>
    <p:extLst>
      <p:ext uri="{BB962C8B-B14F-4D97-AF65-F5344CB8AC3E}">
        <p14:creationId xmlns:p14="http://schemas.microsoft.com/office/powerpoint/2010/main" val="4243167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Environmentalism: She made environmental conservation a central focus of her work when she founded </a:t>
            </a:r>
            <a:r>
              <a:rPr lang="en-US" err="1"/>
              <a:t>Moongalba</a:t>
            </a:r>
            <a:r>
              <a:rPr lang="en-US"/>
              <a:t>, an Education and Cultural Centre, after returning to her birthplace on north Stradbroke island ( </a:t>
            </a:r>
            <a:r>
              <a:rPr lang="en-US" err="1"/>
              <a:t>Minjerribah</a:t>
            </a:r>
            <a:r>
              <a:rPr lang="en-US"/>
              <a:t>) in 1971. She gave tourists to the island instruction on aboriginal culture and culture at the Noonuccal-</a:t>
            </a:r>
            <a:r>
              <a:rPr lang="en-US" err="1"/>
              <a:t>Nughie</a:t>
            </a:r>
            <a:r>
              <a:rPr lang="en-US"/>
              <a:t> Education and Culture Centre, which she founded at her </a:t>
            </a:r>
            <a:r>
              <a:rPr lang="en-US" err="1"/>
              <a:t>Moongalba</a:t>
            </a:r>
            <a:r>
              <a:rPr lang="en-US"/>
              <a:t> residence. "Father sky and mother earth" and "Stradbroke dreamtime," two children's books she wrote and drew, were intended to introduce aboriginal stories and culture to a broader audience. She was a strong proponent of education's ability to change an unfair society </a:t>
            </a:r>
          </a:p>
        </p:txBody>
      </p:sp>
      <p:sp>
        <p:nvSpPr>
          <p:cNvPr id="4" name="Slide Number Placeholder 3"/>
          <p:cNvSpPr>
            <a:spLocks noGrp="1"/>
          </p:cNvSpPr>
          <p:nvPr>
            <p:ph type="sldNum" sz="quarter" idx="5"/>
          </p:nvPr>
        </p:nvSpPr>
        <p:spPr/>
        <p:txBody>
          <a:bodyPr/>
          <a:lstStyle/>
          <a:p>
            <a:fld id="{A474AA79-8A9A-4A1B-992E-1E34F91BB4D7}" type="slidenum">
              <a:rPr lang="en-US"/>
              <a:t>4</a:t>
            </a:fld>
            <a:endParaRPr lang="en-US"/>
          </a:p>
        </p:txBody>
      </p:sp>
    </p:spTree>
    <p:extLst>
      <p:ext uri="{BB962C8B-B14F-4D97-AF65-F5344CB8AC3E}">
        <p14:creationId xmlns:p14="http://schemas.microsoft.com/office/powerpoint/2010/main" val="28619237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90000"/>
              </a:lnSpc>
              <a:spcBef>
                <a:spcPts val="1000"/>
              </a:spcBef>
              <a:buFont typeface="Arial"/>
              <a:buChar char="•"/>
            </a:pPr>
            <a:r>
              <a:rPr lang="en-US"/>
              <a:t>To highlight the shared identity and experiences of indigenous Australian, Noonuccal employed inclusive vocabulary, such as "we" and "our," which strengthened their traditional ties to the land and bolstered their sense of belonging.</a:t>
            </a:r>
          </a:p>
          <a:p>
            <a:endParaRPr lang="en-US">
              <a:ea typeface="Calibri"/>
              <a:cs typeface="Calibri"/>
            </a:endParaRPr>
          </a:p>
        </p:txBody>
      </p:sp>
      <p:sp>
        <p:nvSpPr>
          <p:cNvPr id="4" name="Slide Number Placeholder 3"/>
          <p:cNvSpPr>
            <a:spLocks noGrp="1"/>
          </p:cNvSpPr>
          <p:nvPr>
            <p:ph type="sldNum" sz="quarter" idx="5"/>
          </p:nvPr>
        </p:nvSpPr>
        <p:spPr/>
        <p:txBody>
          <a:bodyPr/>
          <a:lstStyle/>
          <a:p>
            <a:fld id="{A474AA79-8A9A-4A1B-992E-1E34F91BB4D7}" type="slidenum">
              <a:rPr lang="en-US"/>
              <a:t>5</a:t>
            </a:fld>
            <a:endParaRPr lang="en-US"/>
          </a:p>
        </p:txBody>
      </p:sp>
    </p:spTree>
    <p:extLst>
      <p:ext uri="{BB962C8B-B14F-4D97-AF65-F5344CB8AC3E}">
        <p14:creationId xmlns:p14="http://schemas.microsoft.com/office/powerpoint/2010/main" val="23095939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90000"/>
              </a:lnSpc>
              <a:spcBef>
                <a:spcPts val="1000"/>
              </a:spcBef>
              <a:buFont typeface="Arial"/>
              <a:buChar char="•"/>
            </a:pPr>
            <a:r>
              <a:rPr lang="en-US"/>
              <a:t>Poetic methods: she expertly used poetic methods like metaphor, symbolism, and simile to portray difficult concepts and feelings, such the effects of colonialism and the suffering of Indigenous people. </a:t>
            </a:r>
          </a:p>
          <a:p>
            <a:pPr marL="285750" indent="-285750">
              <a:lnSpc>
                <a:spcPct val="90000"/>
              </a:lnSpc>
              <a:spcBef>
                <a:spcPts val="1000"/>
              </a:spcBef>
              <a:buFont typeface="Arial"/>
              <a:buChar char="•"/>
            </a:pPr>
            <a:r>
              <a:rPr lang="en-US"/>
              <a:t>Imagery: one of the main components of Indigenous identity, the spiritual and culture value of the Australian landscape, was conveyed to her audience through Noonuccal's use of vivid imagery, especially that which was connected to nature and the land </a:t>
            </a:r>
            <a:endParaRPr lang="en-US">
              <a:ea typeface="Calibri"/>
              <a:cs typeface="Calibri"/>
            </a:endParaRPr>
          </a:p>
        </p:txBody>
      </p:sp>
      <p:sp>
        <p:nvSpPr>
          <p:cNvPr id="4" name="Slide Number Placeholder 3"/>
          <p:cNvSpPr>
            <a:spLocks noGrp="1"/>
          </p:cNvSpPr>
          <p:nvPr>
            <p:ph type="sldNum" sz="quarter" idx="5"/>
          </p:nvPr>
        </p:nvSpPr>
        <p:spPr/>
        <p:txBody>
          <a:bodyPr/>
          <a:lstStyle/>
          <a:p>
            <a:fld id="{A474AA79-8A9A-4A1B-992E-1E34F91BB4D7}" type="slidenum">
              <a:rPr lang="en-US"/>
              <a:t>6</a:t>
            </a:fld>
            <a:endParaRPr lang="en-US"/>
          </a:p>
        </p:txBody>
      </p:sp>
    </p:spTree>
    <p:extLst>
      <p:ext uri="{BB962C8B-B14F-4D97-AF65-F5344CB8AC3E}">
        <p14:creationId xmlns:p14="http://schemas.microsoft.com/office/powerpoint/2010/main" val="3166418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3/26/2025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3/26/2025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3/26/2025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3/26/2025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3/26/2025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3/26/2025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3/26/2025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3/26/2025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3/26/2025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3/26/2025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3/26/2025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3/26/2025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Women's History Month: Oodgeroo Noonuccal (1920-1993)">
            <a:extLst>
              <a:ext uri="{FF2B5EF4-FFF2-40B4-BE49-F238E27FC236}">
                <a16:creationId xmlns:a16="http://schemas.microsoft.com/office/drawing/2014/main" id="{FD9CD7E9-FBD0-732C-B326-D62A5BB3EEB0}"/>
              </a:ext>
            </a:extLst>
          </p:cNvPr>
          <p:cNvPicPr>
            <a:picLocks noChangeAspect="1"/>
          </p:cNvPicPr>
          <p:nvPr/>
        </p:nvPicPr>
        <p:blipFill>
          <a:blip r:embed="rId2">
            <a:alphaModFix amt="50000"/>
          </a:blip>
          <a:srcRect b="442"/>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US">
                <a:solidFill>
                  <a:srgbClr val="FFFFFF"/>
                </a:solidFill>
                <a:latin typeface="Aptos"/>
                <a:ea typeface="Calibri"/>
                <a:cs typeface="Calibri"/>
              </a:rPr>
              <a:t>Oodgeroo Noonuccal </a:t>
            </a:r>
          </a:p>
        </p:txBody>
      </p:sp>
      <p:sp>
        <p:nvSpPr>
          <p:cNvPr id="3" name="Subtitle 2"/>
          <p:cNvSpPr>
            <a:spLocks noGrp="1"/>
          </p:cNvSpPr>
          <p:nvPr>
            <p:ph type="subTitle" idx="1"/>
          </p:nvPr>
        </p:nvSpPr>
        <p:spPr>
          <a:xfrm>
            <a:off x="1524000" y="4159404"/>
            <a:ext cx="9144000" cy="1098395"/>
          </a:xfrm>
        </p:spPr>
        <p:txBody>
          <a:bodyPr vert="horz" lIns="91440" tIns="45720" rIns="91440" bIns="45720" rtlCol="0">
            <a:normAutofit/>
          </a:bodyPr>
          <a:lstStyle/>
          <a:p>
            <a:r>
              <a:rPr lang="en-US">
                <a:solidFill>
                  <a:srgbClr val="FFFFFF"/>
                </a:solidFill>
              </a:rPr>
              <a:t>By steven li </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BFBCC2-369F-6439-C6BB-CFDC6AA642A3}"/>
              </a:ext>
            </a:extLst>
          </p:cNvPr>
          <p:cNvSpPr>
            <a:spLocks noGrp="1"/>
          </p:cNvSpPr>
          <p:nvPr>
            <p:ph type="title"/>
          </p:nvPr>
        </p:nvSpPr>
        <p:spPr>
          <a:xfrm>
            <a:off x="572493" y="238539"/>
            <a:ext cx="11018520" cy="1434415"/>
          </a:xfrm>
        </p:spPr>
        <p:txBody>
          <a:bodyPr anchor="b">
            <a:normAutofit/>
          </a:bodyPr>
          <a:lstStyle/>
          <a:p>
            <a:r>
              <a:rPr lang="en-US" sz="5400"/>
              <a:t>Background info </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F36FE99-BEEA-23A4-3D58-8D129CCFD93E}"/>
              </a:ext>
            </a:extLst>
          </p:cNvPr>
          <p:cNvSpPr>
            <a:spLocks noGrp="1"/>
          </p:cNvSpPr>
          <p:nvPr>
            <p:ph idx="1"/>
          </p:nvPr>
        </p:nvSpPr>
        <p:spPr>
          <a:xfrm>
            <a:off x="572493" y="1710369"/>
            <a:ext cx="6508399" cy="4480119"/>
          </a:xfrm>
        </p:spPr>
        <p:txBody>
          <a:bodyPr vert="horz" lIns="91440" tIns="45720" rIns="91440" bIns="45720" rtlCol="0" anchor="t">
            <a:normAutofit/>
          </a:bodyPr>
          <a:lstStyle/>
          <a:p>
            <a:endParaRPr lang="en-US" sz="2200"/>
          </a:p>
          <a:p>
            <a:r>
              <a:rPr lang="en-US" sz="2200" dirty="0"/>
              <a:t>Oodgeroo Noonuccal (formerly known as Kath walker) was a trailblazing aboriginal Australian poet, activist, artist and educator that expresses ideas of cross-cultural connection, cross-cultural appreciation, place and nature, and spirituality throughout her poems which consist of her Aboriginal heritage and the impact </a:t>
            </a:r>
            <a:r>
              <a:rPr lang="en-US" sz="2200" dirty="0" err="1"/>
              <a:t>colonisation</a:t>
            </a:r>
            <a:r>
              <a:rPr lang="en-US" sz="2200" dirty="0"/>
              <a:t> had on the Aboriginal culture. Noonuccal also had spent time in China through an exchange program which led her to write poems about China as she had found some similarity in China's history to her own culture.</a:t>
            </a:r>
            <a:endParaRPr lang="en-US" dirty="0"/>
          </a:p>
        </p:txBody>
      </p:sp>
      <p:pic>
        <p:nvPicPr>
          <p:cNvPr id="4" name="Picture 3" descr="CLEAR Education | Oodgeroo Noonuccal Poetry: Quotes and Analysis">
            <a:extLst>
              <a:ext uri="{FF2B5EF4-FFF2-40B4-BE49-F238E27FC236}">
                <a16:creationId xmlns:a16="http://schemas.microsoft.com/office/drawing/2014/main" id="{5D21DF58-9678-DA5A-E968-7296063C3F30}"/>
              </a:ext>
            </a:extLst>
          </p:cNvPr>
          <p:cNvPicPr>
            <a:picLocks noChangeAspect="1"/>
          </p:cNvPicPr>
          <p:nvPr/>
        </p:nvPicPr>
        <p:blipFill>
          <a:blip r:embed="rId3"/>
          <a:srcRect l="48772" r="-2" b="-2"/>
          <a:stretch/>
        </p:blipFill>
        <p:spPr>
          <a:xfrm>
            <a:off x="7675658" y="2093976"/>
            <a:ext cx="3941064" cy="4096512"/>
          </a:xfrm>
          <a:prstGeom prst="rect">
            <a:avLst/>
          </a:prstGeom>
        </p:spPr>
      </p:pic>
    </p:spTree>
    <p:extLst>
      <p:ext uri="{BB962C8B-B14F-4D97-AF65-F5344CB8AC3E}">
        <p14:creationId xmlns:p14="http://schemas.microsoft.com/office/powerpoint/2010/main" val="21658926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8E0EC7-FDC9-8727-6DEC-2F03E53DC6C1}"/>
              </a:ext>
            </a:extLst>
          </p:cNvPr>
          <p:cNvSpPr>
            <a:spLocks noGrp="1"/>
          </p:cNvSpPr>
          <p:nvPr>
            <p:ph type="title"/>
          </p:nvPr>
        </p:nvSpPr>
        <p:spPr>
          <a:xfrm>
            <a:off x="838201" y="365125"/>
            <a:ext cx="5251316" cy="1807305"/>
          </a:xfrm>
        </p:spPr>
        <p:txBody>
          <a:bodyPr>
            <a:normAutofit/>
          </a:bodyPr>
          <a:lstStyle/>
          <a:p>
            <a:r>
              <a:rPr lang="en-US" sz="4100"/>
              <a:t>Noonuccal's time as a protest and contribution to society </a:t>
            </a:r>
          </a:p>
        </p:txBody>
      </p:sp>
      <p:sp>
        <p:nvSpPr>
          <p:cNvPr id="3" name="Content Placeholder 2">
            <a:extLst>
              <a:ext uri="{FF2B5EF4-FFF2-40B4-BE49-F238E27FC236}">
                <a16:creationId xmlns:a16="http://schemas.microsoft.com/office/drawing/2014/main" id="{636F7823-695A-4DE2-A1DC-D1086CCF58D6}"/>
              </a:ext>
            </a:extLst>
          </p:cNvPr>
          <p:cNvSpPr>
            <a:spLocks noGrp="1"/>
          </p:cNvSpPr>
          <p:nvPr>
            <p:ph idx="1"/>
          </p:nvPr>
        </p:nvSpPr>
        <p:spPr>
          <a:xfrm>
            <a:off x="838200" y="2333297"/>
            <a:ext cx="4619621" cy="3843666"/>
          </a:xfrm>
        </p:spPr>
        <p:txBody>
          <a:bodyPr vert="horz" lIns="91440" tIns="45720" rIns="91440" bIns="45720" rtlCol="0">
            <a:normAutofit/>
          </a:bodyPr>
          <a:lstStyle/>
          <a:p>
            <a:pPr marL="0" indent="0">
              <a:buNone/>
            </a:pPr>
            <a:r>
              <a:rPr lang="en-US" sz="1600"/>
              <a:t>Noonuccal made a lasting impact on Australia society by promoting indigenous education, environmental preservation, and Aboriginal right. Activism for Aboriginal rights: in 1964, she published "we are going," a collection of poems that examined the lives of Aboriginal people under colonial control, making her the first Aboriginal Australian to do so. She rose to prominence as an advocate for aboriginal rights, fighting systematic racism and promoting indigenous self-determination. She was  prominent figure in Indigenous groups that called for constitutional amendments to abolish the government's authority over aboriginal people. In 1969, she became the first Aboriginal Australian to run for a seat in the Queensland parliament.</a:t>
            </a:r>
          </a:p>
        </p:txBody>
      </p:sp>
      <p:pic>
        <p:nvPicPr>
          <p:cNvPr id="4" name="Picture 3" descr="Aunty Oodgeroo Noonuccal - Deadly Story">
            <a:extLst>
              <a:ext uri="{FF2B5EF4-FFF2-40B4-BE49-F238E27FC236}">
                <a16:creationId xmlns:a16="http://schemas.microsoft.com/office/drawing/2014/main" id="{104F75B2-EC93-9B9D-9D3C-CF655DE7703F}"/>
              </a:ext>
            </a:extLst>
          </p:cNvPr>
          <p:cNvPicPr>
            <a:picLocks noChangeAspect="1"/>
          </p:cNvPicPr>
          <p:nvPr/>
        </p:nvPicPr>
        <p:blipFill>
          <a:blip r:embed="rId3"/>
          <a:srcRect l="37544" r="4418"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85497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B0A926-C042-5694-A2EB-7C52204188DD}"/>
              </a:ext>
            </a:extLst>
          </p:cNvPr>
          <p:cNvSpPr>
            <a:spLocks noGrp="1"/>
          </p:cNvSpPr>
          <p:nvPr>
            <p:ph type="title"/>
          </p:nvPr>
        </p:nvSpPr>
        <p:spPr>
          <a:xfrm>
            <a:off x="761803" y="350196"/>
            <a:ext cx="4646904" cy="1624520"/>
          </a:xfrm>
        </p:spPr>
        <p:txBody>
          <a:bodyPr anchor="ctr">
            <a:normAutofit/>
          </a:bodyPr>
          <a:lstStyle/>
          <a:p>
            <a:r>
              <a:rPr lang="en-US" sz="4000"/>
              <a:t>Continuation </a:t>
            </a:r>
          </a:p>
        </p:txBody>
      </p:sp>
      <p:sp>
        <p:nvSpPr>
          <p:cNvPr id="3" name="Content Placeholder 2">
            <a:extLst>
              <a:ext uri="{FF2B5EF4-FFF2-40B4-BE49-F238E27FC236}">
                <a16:creationId xmlns:a16="http://schemas.microsoft.com/office/drawing/2014/main" id="{B6C7B002-6969-E8CB-F9E1-654300E755D9}"/>
              </a:ext>
            </a:extLst>
          </p:cNvPr>
          <p:cNvSpPr>
            <a:spLocks noGrp="1"/>
          </p:cNvSpPr>
          <p:nvPr>
            <p:ph idx="1"/>
          </p:nvPr>
        </p:nvSpPr>
        <p:spPr>
          <a:xfrm>
            <a:off x="761802" y="2743200"/>
            <a:ext cx="4646905" cy="3613149"/>
          </a:xfrm>
        </p:spPr>
        <p:txBody>
          <a:bodyPr vert="horz" lIns="91440" tIns="45720" rIns="91440" bIns="45720" rtlCol="0" anchor="ctr">
            <a:normAutofit/>
          </a:bodyPr>
          <a:lstStyle/>
          <a:p>
            <a:r>
              <a:rPr lang="en-US" sz="1600"/>
              <a:t>Environmentalism: She made environmental conservation a central focus of her work when she founded Moongalba, an Education and Cultural Centre, after returning to her birthplace on north Stradbroke island ( Minjerribah) in 1971. She gave tourists to the island instruction on aboriginal culture and culture at the Noonuccal-Nughie Education and Culture Centre, which she founded at her Moongalba residence. "Father sky and mother earth" and "Stradbroke dreamtime," two children's books she wrote and drew, were intended to introduce aboriginal stories and culture to a broader audience. She was a strong proponent of education's ability to change an unfair society </a:t>
            </a:r>
          </a:p>
        </p:txBody>
      </p:sp>
      <p:pic>
        <p:nvPicPr>
          <p:cNvPr id="4" name="Picture 3" descr="Oodgeroo Noonuccal - Wikipedia">
            <a:extLst>
              <a:ext uri="{FF2B5EF4-FFF2-40B4-BE49-F238E27FC236}">
                <a16:creationId xmlns:a16="http://schemas.microsoft.com/office/drawing/2014/main" id="{966308DB-2C94-539B-8AAB-5D7077BE958E}"/>
              </a:ext>
            </a:extLst>
          </p:cNvPr>
          <p:cNvPicPr>
            <a:picLocks noChangeAspect="1"/>
          </p:cNvPicPr>
          <p:nvPr/>
        </p:nvPicPr>
        <p:blipFill>
          <a:blip r:embed="rId3"/>
          <a:srcRect t="4786" b="9669"/>
          <a:stretch/>
        </p:blipFill>
        <p:spPr>
          <a:xfrm>
            <a:off x="6096000" y="1"/>
            <a:ext cx="6102825" cy="6858000"/>
          </a:xfrm>
          <a:prstGeom prst="rect">
            <a:avLst/>
          </a:prstGeom>
        </p:spPr>
      </p:pic>
    </p:spTree>
    <p:extLst>
      <p:ext uri="{BB962C8B-B14F-4D97-AF65-F5344CB8AC3E}">
        <p14:creationId xmlns:p14="http://schemas.microsoft.com/office/powerpoint/2010/main" val="4032562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0D2A61-D1F6-9798-F91F-00E0F926CB82}"/>
              </a:ext>
            </a:extLst>
          </p:cNvPr>
          <p:cNvSpPr>
            <a:spLocks noGrp="1"/>
          </p:cNvSpPr>
          <p:nvPr>
            <p:ph type="title"/>
          </p:nvPr>
        </p:nvSpPr>
        <p:spPr>
          <a:xfrm>
            <a:off x="640080" y="325369"/>
            <a:ext cx="4368602" cy="1956841"/>
          </a:xfrm>
        </p:spPr>
        <p:txBody>
          <a:bodyPr anchor="b">
            <a:normAutofit/>
          </a:bodyPr>
          <a:lstStyle/>
          <a:p>
            <a:r>
              <a:rPr lang="en-US" sz="4200"/>
              <a:t>Poetic technique used in the poems </a:t>
            </a:r>
          </a:p>
        </p:txBody>
      </p:sp>
      <p:sp>
        <p:nvSpPr>
          <p:cNvPr id="1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a:extLst>
              <a:ext uri="{FF2B5EF4-FFF2-40B4-BE49-F238E27FC236}">
                <a16:creationId xmlns:a16="http://schemas.microsoft.com/office/drawing/2014/main" id="{535EF59B-D467-BA02-A39D-75DA90CE9314}"/>
              </a:ext>
            </a:extLst>
          </p:cNvPr>
          <p:cNvSpPr>
            <a:spLocks noGrp="1"/>
          </p:cNvSpPr>
          <p:nvPr>
            <p:ph idx="1"/>
          </p:nvPr>
        </p:nvSpPr>
        <p:spPr>
          <a:xfrm>
            <a:off x="640080" y="2872899"/>
            <a:ext cx="4243589" cy="3320668"/>
          </a:xfrm>
        </p:spPr>
        <p:txBody>
          <a:bodyPr vert="horz" lIns="91440" tIns="45720" rIns="91440" bIns="45720" rtlCol="0" anchor="t">
            <a:normAutofit/>
          </a:bodyPr>
          <a:lstStyle/>
          <a:p>
            <a:r>
              <a:rPr lang="en-US" sz="2200"/>
              <a:t>To highlight the shared identity and experiences of indigenous Australian, Noonuccal employed inclusive vocabulary, such as "we" and "our," which strengthened their traditional ties to the land and bolstered their sense of belonging.</a:t>
            </a:r>
          </a:p>
        </p:txBody>
      </p:sp>
      <p:pic>
        <p:nvPicPr>
          <p:cNvPr id="5" name="Content Placeholder 4" descr="Our Writers Walk of shame | Daily Telegraph">
            <a:extLst>
              <a:ext uri="{FF2B5EF4-FFF2-40B4-BE49-F238E27FC236}">
                <a16:creationId xmlns:a16="http://schemas.microsoft.com/office/drawing/2014/main" id="{73E79C84-C83D-16BD-2FAF-164CB3F013A3}"/>
              </a:ext>
            </a:extLst>
          </p:cNvPr>
          <p:cNvPicPr>
            <a:picLocks noChangeAspect="1"/>
          </p:cNvPicPr>
          <p:nvPr/>
        </p:nvPicPr>
        <p:blipFill>
          <a:blip r:embed="rId3"/>
          <a:srcRect l="22933" r="20647"/>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9673717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F13E00-D85C-0E50-543D-703D109B6FCF}"/>
              </a:ext>
            </a:extLst>
          </p:cNvPr>
          <p:cNvSpPr>
            <a:spLocks noGrp="1"/>
          </p:cNvSpPr>
          <p:nvPr>
            <p:ph type="title"/>
          </p:nvPr>
        </p:nvSpPr>
        <p:spPr>
          <a:xfrm>
            <a:off x="761803" y="350196"/>
            <a:ext cx="4646904" cy="1624520"/>
          </a:xfrm>
        </p:spPr>
        <p:txBody>
          <a:bodyPr anchor="ctr">
            <a:normAutofit/>
          </a:bodyPr>
          <a:lstStyle/>
          <a:p>
            <a:r>
              <a:rPr lang="en-US" sz="4000"/>
              <a:t>continuation</a:t>
            </a:r>
          </a:p>
        </p:txBody>
      </p:sp>
      <p:sp>
        <p:nvSpPr>
          <p:cNvPr id="3" name="Content Placeholder 2">
            <a:extLst>
              <a:ext uri="{FF2B5EF4-FFF2-40B4-BE49-F238E27FC236}">
                <a16:creationId xmlns:a16="http://schemas.microsoft.com/office/drawing/2014/main" id="{193A447E-6BB1-CBA9-E6A5-1287558A6D83}"/>
              </a:ext>
            </a:extLst>
          </p:cNvPr>
          <p:cNvSpPr>
            <a:spLocks noGrp="1"/>
          </p:cNvSpPr>
          <p:nvPr>
            <p:ph idx="1"/>
          </p:nvPr>
        </p:nvSpPr>
        <p:spPr>
          <a:xfrm>
            <a:off x="761802" y="2743200"/>
            <a:ext cx="4646905" cy="3613149"/>
          </a:xfrm>
        </p:spPr>
        <p:txBody>
          <a:bodyPr vert="horz" lIns="91440" tIns="45720" rIns="91440" bIns="45720" rtlCol="0" anchor="ctr">
            <a:normAutofit/>
          </a:bodyPr>
          <a:lstStyle/>
          <a:p>
            <a:r>
              <a:rPr lang="en-US" sz="1900"/>
              <a:t>Poetic methods: she expertly used poetic methods like metaphor, symbolism, and simile to portray difficult concepts and feelings, such the effects of colonialism and the suffering of Indigenous people. </a:t>
            </a:r>
          </a:p>
          <a:p>
            <a:r>
              <a:rPr lang="en-US" sz="1900"/>
              <a:t>Imagery: one of the main components of Indigenous identity, the spiritual and culture value of the Australian landscape, was conveyed to her audience through Noonuccal's use of vivid imagery, especially that which was connected to nature and the land </a:t>
            </a:r>
          </a:p>
        </p:txBody>
      </p:sp>
      <p:pic>
        <p:nvPicPr>
          <p:cNvPr id="4" name="Picture 3" descr="Heroes in The Struggle for Justice - Kath Walker, Oodgeroo Noonuccal">
            <a:extLst>
              <a:ext uri="{FF2B5EF4-FFF2-40B4-BE49-F238E27FC236}">
                <a16:creationId xmlns:a16="http://schemas.microsoft.com/office/drawing/2014/main" id="{EE9B1D22-4D3A-C554-6AA6-B711276CC0F9}"/>
              </a:ext>
            </a:extLst>
          </p:cNvPr>
          <p:cNvPicPr>
            <a:picLocks noChangeAspect="1"/>
          </p:cNvPicPr>
          <p:nvPr/>
        </p:nvPicPr>
        <p:blipFill>
          <a:blip r:embed="rId3"/>
          <a:srcRect t="1781" r="-1" b="14780"/>
          <a:stretch/>
        </p:blipFill>
        <p:spPr>
          <a:xfrm>
            <a:off x="6096000" y="1"/>
            <a:ext cx="6102825" cy="6858000"/>
          </a:xfrm>
          <a:prstGeom prst="rect">
            <a:avLst/>
          </a:prstGeom>
        </p:spPr>
      </p:pic>
    </p:spTree>
    <p:extLst>
      <p:ext uri="{BB962C8B-B14F-4D97-AF65-F5344CB8AC3E}">
        <p14:creationId xmlns:p14="http://schemas.microsoft.com/office/powerpoint/2010/main" val="15075128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1"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F4432939-0C1B-4A99-A99C-5AC4D7622903}">
  <we:reference id="wa200004795" version="1.0.0.0" store="en-US" storeType="omex"/>
  <we:alternateReferences>
    <we:reference id="wa200004795" version="1.0.0.0" store="omex"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6</Slides>
  <Notes>5</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Oodgeroo Noonuccal </vt:lpstr>
      <vt:lpstr>Background info </vt:lpstr>
      <vt:lpstr>Noonuccal's time as a protest and contribution to society </vt:lpstr>
      <vt:lpstr>Continuation </vt:lpstr>
      <vt:lpstr>Poetic technique used in the poems </vt:lpstr>
      <vt:lpstr>continuation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54</cp:revision>
  <dcterms:created xsi:type="dcterms:W3CDTF">2025-03-25T12:26:17Z</dcterms:created>
  <dcterms:modified xsi:type="dcterms:W3CDTF">2025-03-26T15:33:04Z</dcterms:modified>
</cp:coreProperties>
</file>