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0" r:id="rId1"/>
  </p:sldMasterIdLst>
  <p:sldIdLst>
    <p:sldId id="256" r:id="rId2"/>
    <p:sldId id="257" r:id="rId3"/>
    <p:sldId id="271" r:id="rId4"/>
    <p:sldId id="270" r:id="rId5"/>
    <p:sldId id="272" r:id="rId6"/>
    <p:sldId id="275" r:id="rId7"/>
    <p:sldId id="287" r:id="rId8"/>
    <p:sldId id="277" r:id="rId9"/>
    <p:sldId id="278" r:id="rId10"/>
    <p:sldId id="279" r:id="rId11"/>
    <p:sldId id="280" r:id="rId12"/>
    <p:sldId id="282" r:id="rId13"/>
    <p:sldId id="286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nish kumar gupta" initials="mkg" lastIdx="1" clrIdx="0">
    <p:extLst>
      <p:ext uri="{19B8F6BF-5375-455C-9EA6-DF929625EA0E}">
        <p15:presenceInfo xmlns:p15="http://schemas.microsoft.com/office/powerpoint/2012/main" userId="051adba6f5d5140b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1-24T15:10:25.556" idx="1">
    <p:pos x="10" y="10"/>
    <p:text/>
    <p:extLst>
      <p:ext uri="{C676402C-5697-4E1C-873F-D02D1690AC5C}">
        <p15:threadingInfo xmlns:p15="http://schemas.microsoft.com/office/powerpoint/2012/main" timeZoneBias="-33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9AB3A824-1A51-4B26-AD58-A6D8E14F6C04}" type="datetimeFigureOut">
              <a:rPr lang="en-US" smtClean="0"/>
              <a:t>2/3/2022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47050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162C4-EDD9-4389-A98B-B87ECEA2A816}" type="datetimeFigureOut">
              <a:rPr lang="en-US" smtClean="0"/>
              <a:t>2/3/2022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38745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059C3-6A89-4494-99FF-5A4D6FFD50EB}" type="datetimeFigureOut">
              <a:rPr lang="en-US" smtClean="0"/>
              <a:t>2/3/2022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84503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54B2F-12DE-47F5-8894-472B206D2E1E}" type="datetimeFigureOut">
              <a:rPr lang="en-US" smtClean="0"/>
              <a:t>2/3/2022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67228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0E46F-7819-4ACF-B48B-48222C2ACC88}" type="datetimeFigureOut">
              <a:rPr lang="en-US" smtClean="0"/>
              <a:t>2/3/2022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95789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F3416-4057-4DAA-829D-4CA07428D088}" type="datetimeFigureOut">
              <a:rPr lang="en-US" smtClean="0"/>
              <a:t>2/3/2022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06295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D9284-D300-4297-87F7-E791DCC15DB1}" type="datetimeFigureOut">
              <a:rPr lang="en-US" smtClean="0"/>
              <a:t>2/3/2022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92160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525BB-DA17-4BA0-B3C8-3AC3ABC827E6}" type="datetimeFigureOut">
              <a:rPr lang="en-US" smtClean="0"/>
              <a:t>2/3/2022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42798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C4C9A-3960-41CF-A4E9-2A8FB932454B}" type="datetimeFigureOut">
              <a:rPr lang="en-US" smtClean="0"/>
              <a:t>2/3/2022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16284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C1C18-307B-4F68-A007-B5B542270E8D}" type="datetimeFigureOut">
              <a:rPr lang="en-US" smtClean="0"/>
              <a:t>2/3/2022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6919671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C1C18-307B-4F68-A007-B5B542270E8D}" type="datetimeFigureOut">
              <a:rPr lang="en-US" smtClean="0"/>
              <a:t>2/3/2022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73734533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C1C18-307B-4F68-A007-B5B542270E8D}" type="datetimeFigureOut">
              <a:rPr lang="en-US" smtClean="0"/>
              <a:t>2/3/2022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6093509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C1C18-307B-4F68-A007-B5B542270E8D}" type="datetimeFigureOut">
              <a:rPr lang="en-US" smtClean="0"/>
              <a:t>2/3/2022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5040680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C1C18-307B-4F68-A007-B5B542270E8D}" type="datetimeFigureOut">
              <a:rPr lang="en-US" smtClean="0"/>
              <a:t>2/3/2022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255318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C1C18-307B-4F68-A007-B5B542270E8D}" type="datetimeFigureOut">
              <a:rPr lang="en-US" smtClean="0"/>
              <a:t>2/3/2022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5966650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7E33E-8B18-4087-B112-809917729534}" type="datetimeFigureOut">
              <a:rPr lang="en-US" smtClean="0"/>
              <a:t>2/3/2022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944190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FE419-2371-464F-8239-3959401C3561}" type="datetimeFigureOut">
              <a:rPr lang="en-US" smtClean="0"/>
              <a:t>2/3/2022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890050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3CBC1C18-307B-4F68-A007-B5B542270E8D}" type="datetimeFigureOut">
              <a:rPr lang="en-US" smtClean="0"/>
              <a:t>2/3/2022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51538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hf sldNum="0"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8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DD8486-6868-4666-A118-963682249C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solidFill>
                  <a:srgbClr val="FF0000"/>
                </a:solidFill>
                <a:latin typeface="Colonna MT" panose="04020805060202030203" pitchFamily="82" charset="0"/>
              </a:rPr>
              <a:t>DOCTOR</a:t>
            </a:r>
            <a:r>
              <a:rPr lang="en-US" dirty="0"/>
              <a:t> WALA</a:t>
            </a:r>
            <a:br>
              <a:rPr lang="en-US" dirty="0"/>
            </a:br>
            <a:r>
              <a:rPr lang="en-US" sz="1600" b="1" dirty="0">
                <a:solidFill>
                  <a:schemeClr val="accent2">
                    <a:lumMod val="75000"/>
                  </a:schemeClr>
                </a:solidFill>
              </a:rPr>
              <a:t>Product of Another Opinion Pvt. Ltd </a:t>
            </a:r>
            <a:endParaRPr lang="en-IN" sz="16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2BF9EED-B863-4621-AA52-C856628E95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b="1" dirty="0"/>
              <a:t>At Your Quick Service</a:t>
            </a:r>
            <a:endParaRPr lang="en-IN" b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2DC793E-67BF-4F06-9B9D-C2CE495721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06605" y="1553752"/>
            <a:ext cx="826196" cy="690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20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830977-1F28-43A1-9F22-C88BDCBDB6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  <a:endParaRPr lang="en-IN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180D2D-67E8-4CBE-90BC-65165C0C93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>
                <a:solidFill>
                  <a:srgbClr val="FF0000"/>
                </a:solidFill>
              </a:rPr>
              <a:t>Doctor Wala App is an app that provides quick service to the people and saves the time of the people.</a:t>
            </a:r>
          </a:p>
          <a:p>
            <a:r>
              <a:rPr lang="en-US" dirty="0">
                <a:solidFill>
                  <a:srgbClr val="FF0000"/>
                </a:solidFill>
              </a:rPr>
              <a:t>Our objective is by using this website patient can search and view doctor's profiles and also apply for appointments.</a:t>
            </a:r>
          </a:p>
          <a:p>
            <a:r>
              <a:rPr lang="en-US" dirty="0">
                <a:solidFill>
                  <a:srgbClr val="FF0000"/>
                </a:solidFill>
              </a:rPr>
              <a:t>Patient modules  find doctors and apply for appointment ,and book appointment.</a:t>
            </a:r>
          </a:p>
          <a:p>
            <a:r>
              <a:rPr lang="en-US" dirty="0">
                <a:solidFill>
                  <a:srgbClr val="FF0000"/>
                </a:solidFill>
              </a:rPr>
              <a:t>It has a facility of admin login through which the admin can monitor the whole system.</a:t>
            </a:r>
          </a:p>
          <a:p>
            <a:r>
              <a:rPr lang="en-US" dirty="0">
                <a:solidFill>
                  <a:srgbClr val="FF0000"/>
                </a:solidFill>
              </a:rPr>
              <a:t>Admin modules  manage doctors , appointments , hospitals ,vehicle services, products delivery.</a:t>
            </a:r>
          </a:p>
          <a:p>
            <a:r>
              <a:rPr lang="en-US" dirty="0">
                <a:solidFill>
                  <a:srgbClr val="FF0000"/>
                </a:solidFill>
              </a:rPr>
              <a:t>This system in available at the digital platforms  that can serve patients to search doctors near by and take appointments and view our appointments status online.</a:t>
            </a:r>
          </a:p>
          <a:p>
            <a:r>
              <a:rPr lang="en-US" dirty="0">
                <a:solidFill>
                  <a:srgbClr val="FF0000"/>
                </a:solidFill>
              </a:rPr>
              <a:t>Overall, this project is being developed to help the customer  and also reduce the human efforts.</a:t>
            </a:r>
          </a:p>
          <a:p>
            <a:endParaRPr lang="en-IN" dirty="0">
              <a:solidFill>
                <a:srgbClr val="FF000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5848909-AEFE-445E-9547-66763B9E49AE}"/>
              </a:ext>
            </a:extLst>
          </p:cNvPr>
          <p:cNvSpPr txBox="1"/>
          <p:nvPr/>
        </p:nvSpPr>
        <p:spPr>
          <a:xfrm>
            <a:off x="9165489" y="880655"/>
            <a:ext cx="177553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FF0000"/>
                </a:solidFill>
                <a:latin typeface="Colonna MT" panose="04020805060202030203" pitchFamily="82" charset="0"/>
              </a:rPr>
              <a:t>DOCTOR</a:t>
            </a:r>
            <a:r>
              <a:rPr lang="en-US" dirty="0"/>
              <a:t> WALA </a:t>
            </a:r>
            <a:endParaRPr lang="en-IN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EC4C635-A042-4B50-83AD-2FCBBF645A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84099" y="643734"/>
            <a:ext cx="677662" cy="566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59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1CC7C2A-E35B-4FEF-A73A-228A3ADB5F95}"/>
              </a:ext>
            </a:extLst>
          </p:cNvPr>
          <p:cNvSpPr txBox="1"/>
          <p:nvPr/>
        </p:nvSpPr>
        <p:spPr>
          <a:xfrm>
            <a:off x="577048" y="656947"/>
            <a:ext cx="38963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u="sng" dirty="0">
                <a:solidFill>
                  <a:srgbClr val="FF0000"/>
                </a:solidFill>
              </a:rPr>
              <a:t>WORKING PROCESS:-</a:t>
            </a:r>
            <a:endParaRPr lang="en-IN" sz="2800" b="1" u="sng" dirty="0">
              <a:solidFill>
                <a:srgbClr val="FF0000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6432EBC-B5D0-49F0-A2A0-35C1C3C8F8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84099" y="643734"/>
            <a:ext cx="677662" cy="56614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874DD3C-D1FC-44AD-B1A5-98EB3E3F1A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63744" y="841613"/>
            <a:ext cx="1889924" cy="51820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1A7DFAA-D735-42F1-BC7F-FB1C0C140A9A}"/>
              </a:ext>
            </a:extLst>
          </p:cNvPr>
          <p:cNvSpPr txBox="1"/>
          <p:nvPr/>
        </p:nvSpPr>
        <p:spPr>
          <a:xfrm>
            <a:off x="852819" y="1209883"/>
            <a:ext cx="757265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Customer book an appointment /orders on our mobile app.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Our admin receives customer orders.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Our admin sends the customer order to the service provider.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The service provider receives these orders.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The service provider provides their service to the customer and the order is completed.</a:t>
            </a:r>
            <a:endParaRPr lang="en-IN" sz="2800" dirty="0">
              <a:solidFill>
                <a:schemeClr val="accent1">
                  <a:lumMod val="50000"/>
                </a:schemeClr>
              </a:solidFill>
              <a:latin typeface="Kartika" panose="02020503030404060203" pitchFamily="18" charset="0"/>
              <a:cs typeface="Kartika" panose="020205030304040602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6093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29A589C-7A14-4014-B41B-BCDD84B6390C}"/>
              </a:ext>
            </a:extLst>
          </p:cNvPr>
          <p:cNvSpPr txBox="1"/>
          <p:nvPr/>
        </p:nvSpPr>
        <p:spPr>
          <a:xfrm>
            <a:off x="2255102" y="577519"/>
            <a:ext cx="75549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                                          DATA FLOW DIAGRAM</a:t>
            </a:r>
            <a:endParaRPr lang="en-IN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CF237B5-133C-46EF-8AA4-48CB3117D0EA}"/>
              </a:ext>
            </a:extLst>
          </p:cNvPr>
          <p:cNvSpPr txBox="1"/>
          <p:nvPr/>
        </p:nvSpPr>
        <p:spPr>
          <a:xfrm>
            <a:off x="579016" y="708465"/>
            <a:ext cx="34736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sz="1400" b="1" u="sng" dirty="0">
                <a:solidFill>
                  <a:srgbClr val="00B050"/>
                </a:solidFill>
              </a:rPr>
              <a:t>BOOKING PROCESS FOR CUSTOMER</a:t>
            </a:r>
            <a:endParaRPr lang="en-IN" sz="1400" b="1" u="sng" dirty="0">
              <a:solidFill>
                <a:srgbClr val="00B050"/>
              </a:solidFill>
            </a:endParaRP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76339EED-AF23-4466-8AC5-43293859C208}"/>
              </a:ext>
            </a:extLst>
          </p:cNvPr>
          <p:cNvSpPr/>
          <p:nvPr/>
        </p:nvSpPr>
        <p:spPr>
          <a:xfrm>
            <a:off x="5466562" y="904786"/>
            <a:ext cx="976544" cy="3693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OPEN APP</a:t>
            </a:r>
            <a:endParaRPr lang="en-IN" sz="12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73C6D7E-27BE-4F22-9A4F-1945ECECCFAC}"/>
              </a:ext>
            </a:extLst>
          </p:cNvPr>
          <p:cNvSpPr txBox="1"/>
          <p:nvPr/>
        </p:nvSpPr>
        <p:spPr>
          <a:xfrm>
            <a:off x="9152949" y="851374"/>
            <a:ext cx="177553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FF0000"/>
                </a:solidFill>
                <a:latin typeface="Colonna MT" panose="04020805060202030203" pitchFamily="82" charset="0"/>
              </a:rPr>
              <a:t>DOCTOR</a:t>
            </a:r>
            <a:r>
              <a:rPr lang="en-US" dirty="0"/>
              <a:t> WALA </a:t>
            </a:r>
            <a:endParaRPr lang="en-IN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A2C31D5-29FB-4DB7-BB84-AC8FCBF35E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84099" y="643734"/>
            <a:ext cx="677662" cy="566149"/>
          </a:xfrm>
          <a:prstGeom prst="rect">
            <a:avLst/>
          </a:prstGeom>
        </p:spPr>
      </p:pic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F4A5416E-3A75-4A17-8C7D-2D1D68BC2566}"/>
              </a:ext>
            </a:extLst>
          </p:cNvPr>
          <p:cNvCxnSpPr>
            <a:cxnSpLocks/>
          </p:cNvCxnSpPr>
          <p:nvPr/>
        </p:nvCxnSpPr>
        <p:spPr>
          <a:xfrm>
            <a:off x="5977489" y="1294348"/>
            <a:ext cx="0" cy="21835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11" name="Rectangle 10">
            <a:extLst>
              <a:ext uri="{FF2B5EF4-FFF2-40B4-BE49-F238E27FC236}">
                <a16:creationId xmlns:a16="http://schemas.microsoft.com/office/drawing/2014/main" id="{F0A676EE-FB6A-4E08-8561-5DA2AD96E7A7}"/>
              </a:ext>
            </a:extLst>
          </p:cNvPr>
          <p:cNvSpPr/>
          <p:nvPr/>
        </p:nvSpPr>
        <p:spPr>
          <a:xfrm>
            <a:off x="4961742" y="1512707"/>
            <a:ext cx="2032971" cy="24865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>
                <a:solidFill>
                  <a:srgbClr val="FF0000"/>
                </a:solidFill>
              </a:rPr>
              <a:t>Login/Sign in/Sign up</a:t>
            </a:r>
            <a:endParaRPr lang="en-IN" sz="1200" b="1" dirty="0">
              <a:solidFill>
                <a:srgbClr val="FF0000"/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A0F10AD-90F7-46A6-87C8-8FC9E7B2D1D8}"/>
              </a:ext>
            </a:extLst>
          </p:cNvPr>
          <p:cNvSpPr/>
          <p:nvPr/>
        </p:nvSpPr>
        <p:spPr>
          <a:xfrm>
            <a:off x="4797097" y="2515272"/>
            <a:ext cx="2365208" cy="21337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>
                <a:solidFill>
                  <a:schemeClr val="tx1"/>
                </a:solidFill>
              </a:rPr>
              <a:t>Categories wise choose Services</a:t>
            </a:r>
            <a:endParaRPr lang="en-IN" sz="1200" b="1" dirty="0">
              <a:solidFill>
                <a:schemeClr val="tx1"/>
              </a:solidFill>
            </a:endParaRP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3C005DEB-C846-4CDE-AC9B-EABDCEF0CF79}"/>
              </a:ext>
            </a:extLst>
          </p:cNvPr>
          <p:cNvCxnSpPr/>
          <p:nvPr/>
        </p:nvCxnSpPr>
        <p:spPr>
          <a:xfrm>
            <a:off x="6480699" y="3013968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AB78CCAD-BFE1-48D9-993D-ECFE0F692247}"/>
              </a:ext>
            </a:extLst>
          </p:cNvPr>
          <p:cNvSpPr/>
          <p:nvPr/>
        </p:nvSpPr>
        <p:spPr>
          <a:xfrm>
            <a:off x="781234" y="3210753"/>
            <a:ext cx="1740023" cy="218235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solidFill>
                  <a:schemeClr val="tx1"/>
                </a:solidFill>
              </a:rPr>
              <a:t>Assistant Nursing</a:t>
            </a:r>
            <a:endParaRPr lang="en-IN" sz="1400" b="1" dirty="0">
              <a:solidFill>
                <a:schemeClr val="tx1"/>
              </a:solidFill>
            </a:endParaRPr>
          </a:p>
        </p:txBody>
      </p:sp>
      <p:sp>
        <p:nvSpPr>
          <p:cNvPr id="90" name="Rectangle: Rounded Corners 89">
            <a:extLst>
              <a:ext uri="{FF2B5EF4-FFF2-40B4-BE49-F238E27FC236}">
                <a16:creationId xmlns:a16="http://schemas.microsoft.com/office/drawing/2014/main" id="{58A6D9A2-2143-45BF-B32C-872E5919A9C6}"/>
              </a:ext>
            </a:extLst>
          </p:cNvPr>
          <p:cNvSpPr/>
          <p:nvPr/>
        </p:nvSpPr>
        <p:spPr>
          <a:xfrm>
            <a:off x="4034067" y="4506996"/>
            <a:ext cx="1160499" cy="192087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/>
                </a:solidFill>
              </a:rPr>
              <a:t>Date</a:t>
            </a:r>
            <a:endParaRPr lang="en-IN" sz="1200" dirty="0">
              <a:solidFill>
                <a:schemeClr val="tx1"/>
              </a:solidFill>
            </a:endParaRPr>
          </a:p>
        </p:txBody>
      </p:sp>
      <p:sp>
        <p:nvSpPr>
          <p:cNvPr id="91" name="Rectangle: Rounded Corners 90">
            <a:extLst>
              <a:ext uri="{FF2B5EF4-FFF2-40B4-BE49-F238E27FC236}">
                <a16:creationId xmlns:a16="http://schemas.microsoft.com/office/drawing/2014/main" id="{E073B074-D0F5-43FF-9A72-285091E70C14}"/>
              </a:ext>
            </a:extLst>
          </p:cNvPr>
          <p:cNvSpPr/>
          <p:nvPr/>
        </p:nvSpPr>
        <p:spPr>
          <a:xfrm>
            <a:off x="5414870" y="4506996"/>
            <a:ext cx="1160499" cy="192087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/>
                </a:solidFill>
              </a:rPr>
              <a:t>Time</a:t>
            </a:r>
            <a:endParaRPr lang="en-IN" sz="1200" dirty="0">
              <a:solidFill>
                <a:schemeClr val="tx1"/>
              </a:solidFill>
            </a:endParaRPr>
          </a:p>
        </p:txBody>
      </p:sp>
      <p:sp>
        <p:nvSpPr>
          <p:cNvPr id="92" name="Rectangle: Rounded Corners 91">
            <a:extLst>
              <a:ext uri="{FF2B5EF4-FFF2-40B4-BE49-F238E27FC236}">
                <a16:creationId xmlns:a16="http://schemas.microsoft.com/office/drawing/2014/main" id="{A55DC27E-CC01-42C3-BBBF-DBA3500DDC6C}"/>
              </a:ext>
            </a:extLst>
          </p:cNvPr>
          <p:cNvSpPr/>
          <p:nvPr/>
        </p:nvSpPr>
        <p:spPr>
          <a:xfrm>
            <a:off x="6783066" y="4506211"/>
            <a:ext cx="1505041" cy="203663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>
                <a:solidFill>
                  <a:schemeClr val="tx1"/>
                </a:solidFill>
              </a:rPr>
              <a:t>E/N</a:t>
            </a:r>
            <a:r>
              <a:rPr lang="en-US" sz="1200" b="1" dirty="0"/>
              <a:t> </a:t>
            </a:r>
            <a:r>
              <a:rPr lang="en-US" sz="1200" dirty="0">
                <a:solidFill>
                  <a:schemeClr val="tx1"/>
                </a:solidFill>
              </a:rPr>
              <a:t>Emergency</a:t>
            </a:r>
            <a:endParaRPr lang="en-IN" sz="1200" dirty="0">
              <a:solidFill>
                <a:schemeClr val="tx1"/>
              </a:solidFill>
            </a:endParaRPr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C92FB593-AEEB-476A-9B16-F7E2ED97DEA4}"/>
              </a:ext>
            </a:extLst>
          </p:cNvPr>
          <p:cNvSpPr/>
          <p:nvPr/>
        </p:nvSpPr>
        <p:spPr>
          <a:xfrm>
            <a:off x="8528239" y="4486992"/>
            <a:ext cx="1067737" cy="43995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/>
              <a:t>Payment</a:t>
            </a:r>
            <a:r>
              <a:rPr lang="en-US" sz="1200" dirty="0"/>
              <a:t> </a:t>
            </a:r>
            <a:r>
              <a:rPr lang="en-US" sz="1200" b="1" dirty="0"/>
              <a:t>Method</a:t>
            </a:r>
            <a:endParaRPr lang="en-IN" sz="1200" b="1" dirty="0"/>
          </a:p>
        </p:txBody>
      </p:sp>
      <p:cxnSp>
        <p:nvCxnSpPr>
          <p:cNvPr id="113" name="Straight Connector 112">
            <a:extLst>
              <a:ext uri="{FF2B5EF4-FFF2-40B4-BE49-F238E27FC236}">
                <a16:creationId xmlns:a16="http://schemas.microsoft.com/office/drawing/2014/main" id="{28A345A3-E533-43BE-AA31-C0E3310407B0}"/>
              </a:ext>
            </a:extLst>
          </p:cNvPr>
          <p:cNvCxnSpPr>
            <a:cxnSpLocks/>
          </p:cNvCxnSpPr>
          <p:nvPr/>
        </p:nvCxnSpPr>
        <p:spPr>
          <a:xfrm flipV="1">
            <a:off x="9474449" y="4567107"/>
            <a:ext cx="218079" cy="2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16" name="Straight Connector 115">
            <a:extLst>
              <a:ext uri="{FF2B5EF4-FFF2-40B4-BE49-F238E27FC236}">
                <a16:creationId xmlns:a16="http://schemas.microsoft.com/office/drawing/2014/main" id="{46E55E3A-2524-4BC5-8022-8AA114667882}"/>
              </a:ext>
            </a:extLst>
          </p:cNvPr>
          <p:cNvCxnSpPr>
            <a:cxnSpLocks/>
          </p:cNvCxnSpPr>
          <p:nvPr/>
        </p:nvCxnSpPr>
        <p:spPr>
          <a:xfrm flipV="1">
            <a:off x="9690640" y="4337325"/>
            <a:ext cx="0" cy="304980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19" name="Straight Connector 118">
            <a:extLst>
              <a:ext uri="{FF2B5EF4-FFF2-40B4-BE49-F238E27FC236}">
                <a16:creationId xmlns:a16="http://schemas.microsoft.com/office/drawing/2014/main" id="{8EC2A781-96BE-45CE-A12C-01B67074951A}"/>
              </a:ext>
            </a:extLst>
          </p:cNvPr>
          <p:cNvCxnSpPr/>
          <p:nvPr/>
        </p:nvCxnSpPr>
        <p:spPr>
          <a:xfrm flipV="1">
            <a:off x="9692528" y="4439702"/>
            <a:ext cx="0" cy="304980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22" name="Rectangle 121">
            <a:extLst>
              <a:ext uri="{FF2B5EF4-FFF2-40B4-BE49-F238E27FC236}">
                <a16:creationId xmlns:a16="http://schemas.microsoft.com/office/drawing/2014/main" id="{0A87C460-B498-455F-8280-B397A38E554B}"/>
              </a:ext>
            </a:extLst>
          </p:cNvPr>
          <p:cNvSpPr/>
          <p:nvPr/>
        </p:nvSpPr>
        <p:spPr>
          <a:xfrm>
            <a:off x="10017945" y="4228840"/>
            <a:ext cx="1398738" cy="19229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tx1"/>
                </a:solidFill>
              </a:rPr>
              <a:t>Cash on Delivery</a:t>
            </a:r>
            <a:endParaRPr lang="en-IN" sz="1400" dirty="0">
              <a:solidFill>
                <a:schemeClr val="tx1"/>
              </a:solidFill>
            </a:endParaRPr>
          </a:p>
        </p:txBody>
      </p:sp>
      <p:sp>
        <p:nvSpPr>
          <p:cNvPr id="123" name="Rectangle 122">
            <a:extLst>
              <a:ext uri="{FF2B5EF4-FFF2-40B4-BE49-F238E27FC236}">
                <a16:creationId xmlns:a16="http://schemas.microsoft.com/office/drawing/2014/main" id="{7C083027-D06C-49A4-BA5C-914C1F2E6479}"/>
              </a:ext>
            </a:extLst>
          </p:cNvPr>
          <p:cNvSpPr/>
          <p:nvPr/>
        </p:nvSpPr>
        <p:spPr>
          <a:xfrm>
            <a:off x="10022960" y="4635886"/>
            <a:ext cx="745723" cy="20475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tx1"/>
                </a:solidFill>
              </a:rPr>
              <a:t>Online</a:t>
            </a:r>
            <a:endParaRPr lang="en-IN" sz="1400" dirty="0">
              <a:solidFill>
                <a:schemeClr val="tx1"/>
              </a:solidFill>
            </a:endParaRPr>
          </a:p>
        </p:txBody>
      </p:sp>
      <p:sp>
        <p:nvSpPr>
          <p:cNvPr id="126" name="Rectangle 125">
            <a:extLst>
              <a:ext uri="{FF2B5EF4-FFF2-40B4-BE49-F238E27FC236}">
                <a16:creationId xmlns:a16="http://schemas.microsoft.com/office/drawing/2014/main" id="{E00740C6-2557-46EC-8787-BECCC8B62E28}"/>
              </a:ext>
            </a:extLst>
          </p:cNvPr>
          <p:cNvSpPr/>
          <p:nvPr/>
        </p:nvSpPr>
        <p:spPr>
          <a:xfrm>
            <a:off x="8596134" y="5105410"/>
            <a:ext cx="1596496" cy="20143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solidFill>
                  <a:schemeClr val="tx1"/>
                </a:solidFill>
              </a:rPr>
              <a:t>Customer Details</a:t>
            </a:r>
            <a:endParaRPr lang="en-IN" sz="1400" b="1" dirty="0">
              <a:solidFill>
                <a:schemeClr val="tx1"/>
              </a:solidFill>
            </a:endParaRPr>
          </a:p>
        </p:txBody>
      </p:sp>
      <p:cxnSp>
        <p:nvCxnSpPr>
          <p:cNvPr id="129" name="Straight Connector 128">
            <a:extLst>
              <a:ext uri="{FF2B5EF4-FFF2-40B4-BE49-F238E27FC236}">
                <a16:creationId xmlns:a16="http://schemas.microsoft.com/office/drawing/2014/main" id="{CABE357C-DBBC-4342-96F5-5E1DA1863220}"/>
              </a:ext>
            </a:extLst>
          </p:cNvPr>
          <p:cNvCxnSpPr/>
          <p:nvPr/>
        </p:nvCxnSpPr>
        <p:spPr>
          <a:xfrm>
            <a:off x="6393726" y="5249884"/>
            <a:ext cx="221053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Connector 129">
            <a:extLst>
              <a:ext uri="{FF2B5EF4-FFF2-40B4-BE49-F238E27FC236}">
                <a16:creationId xmlns:a16="http://schemas.microsoft.com/office/drawing/2014/main" id="{81F39C13-140D-4BB9-9FD8-5FB81C868456}"/>
              </a:ext>
            </a:extLst>
          </p:cNvPr>
          <p:cNvCxnSpPr>
            <a:cxnSpLocks/>
          </p:cNvCxnSpPr>
          <p:nvPr/>
        </p:nvCxnSpPr>
        <p:spPr>
          <a:xfrm>
            <a:off x="4650539" y="5249884"/>
            <a:ext cx="174318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Straight Arrow Connector 130">
            <a:extLst>
              <a:ext uri="{FF2B5EF4-FFF2-40B4-BE49-F238E27FC236}">
                <a16:creationId xmlns:a16="http://schemas.microsoft.com/office/drawing/2014/main" id="{E7C0C87B-6EB1-41CB-82FD-656A811AC7DF}"/>
              </a:ext>
            </a:extLst>
          </p:cNvPr>
          <p:cNvCxnSpPr>
            <a:cxnSpLocks/>
          </p:cNvCxnSpPr>
          <p:nvPr/>
        </p:nvCxnSpPr>
        <p:spPr>
          <a:xfrm>
            <a:off x="4650539" y="5255320"/>
            <a:ext cx="0" cy="20341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46" name="Straight Arrow Connector 145">
            <a:extLst>
              <a:ext uri="{FF2B5EF4-FFF2-40B4-BE49-F238E27FC236}">
                <a16:creationId xmlns:a16="http://schemas.microsoft.com/office/drawing/2014/main" id="{4E2DA43C-A5EC-45BA-AB1D-DA1B30AACAB4}"/>
              </a:ext>
            </a:extLst>
          </p:cNvPr>
          <p:cNvCxnSpPr>
            <a:cxnSpLocks/>
          </p:cNvCxnSpPr>
          <p:nvPr/>
        </p:nvCxnSpPr>
        <p:spPr>
          <a:xfrm>
            <a:off x="5978963" y="2267131"/>
            <a:ext cx="0" cy="25296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50" name="Straight Arrow Connector 149">
            <a:extLst>
              <a:ext uri="{FF2B5EF4-FFF2-40B4-BE49-F238E27FC236}">
                <a16:creationId xmlns:a16="http://schemas.microsoft.com/office/drawing/2014/main" id="{9A64446B-36A1-4B89-928C-608E48635991}"/>
              </a:ext>
            </a:extLst>
          </p:cNvPr>
          <p:cNvCxnSpPr>
            <a:cxnSpLocks/>
          </p:cNvCxnSpPr>
          <p:nvPr/>
        </p:nvCxnSpPr>
        <p:spPr>
          <a:xfrm>
            <a:off x="5978228" y="1775213"/>
            <a:ext cx="0" cy="25296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51" name="Straight Arrow Connector 150">
            <a:extLst>
              <a:ext uri="{FF2B5EF4-FFF2-40B4-BE49-F238E27FC236}">
                <a16:creationId xmlns:a16="http://schemas.microsoft.com/office/drawing/2014/main" id="{7511D410-B79E-411F-A622-A24181FEE4E3}"/>
              </a:ext>
            </a:extLst>
          </p:cNvPr>
          <p:cNvCxnSpPr>
            <a:cxnSpLocks/>
          </p:cNvCxnSpPr>
          <p:nvPr/>
        </p:nvCxnSpPr>
        <p:spPr>
          <a:xfrm>
            <a:off x="6005276" y="2728643"/>
            <a:ext cx="0" cy="25296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52" name="Straight Connector 151">
            <a:extLst>
              <a:ext uri="{FF2B5EF4-FFF2-40B4-BE49-F238E27FC236}">
                <a16:creationId xmlns:a16="http://schemas.microsoft.com/office/drawing/2014/main" id="{750A8342-2A2E-42A5-A38A-60748AAFBF8F}"/>
              </a:ext>
            </a:extLst>
          </p:cNvPr>
          <p:cNvCxnSpPr/>
          <p:nvPr/>
        </p:nvCxnSpPr>
        <p:spPr>
          <a:xfrm>
            <a:off x="2351849" y="2962659"/>
            <a:ext cx="221053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Straight Connector 152">
            <a:extLst>
              <a:ext uri="{FF2B5EF4-FFF2-40B4-BE49-F238E27FC236}">
                <a16:creationId xmlns:a16="http://schemas.microsoft.com/office/drawing/2014/main" id="{EB6EE1B5-A2B9-4D7F-8244-C1D4EB012488}"/>
              </a:ext>
            </a:extLst>
          </p:cNvPr>
          <p:cNvCxnSpPr/>
          <p:nvPr/>
        </p:nvCxnSpPr>
        <p:spPr>
          <a:xfrm>
            <a:off x="4563863" y="2962659"/>
            <a:ext cx="221053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4" name="Straight Connector 153">
            <a:extLst>
              <a:ext uri="{FF2B5EF4-FFF2-40B4-BE49-F238E27FC236}">
                <a16:creationId xmlns:a16="http://schemas.microsoft.com/office/drawing/2014/main" id="{9B60923E-2B61-4AA9-9D31-603356FA637B}"/>
              </a:ext>
            </a:extLst>
          </p:cNvPr>
          <p:cNvCxnSpPr/>
          <p:nvPr/>
        </p:nvCxnSpPr>
        <p:spPr>
          <a:xfrm>
            <a:off x="854747" y="2962659"/>
            <a:ext cx="221053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6" name="Straight Arrow Connector 155">
            <a:extLst>
              <a:ext uri="{FF2B5EF4-FFF2-40B4-BE49-F238E27FC236}">
                <a16:creationId xmlns:a16="http://schemas.microsoft.com/office/drawing/2014/main" id="{F965E550-748A-4597-8351-6590AD991EB5}"/>
              </a:ext>
            </a:extLst>
          </p:cNvPr>
          <p:cNvCxnSpPr>
            <a:cxnSpLocks/>
          </p:cNvCxnSpPr>
          <p:nvPr/>
        </p:nvCxnSpPr>
        <p:spPr>
          <a:xfrm>
            <a:off x="864366" y="2962659"/>
            <a:ext cx="0" cy="25296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58" name="Rectangle: Rounded Corners 157">
            <a:extLst>
              <a:ext uri="{FF2B5EF4-FFF2-40B4-BE49-F238E27FC236}">
                <a16:creationId xmlns:a16="http://schemas.microsoft.com/office/drawing/2014/main" id="{F305AA4C-1151-49E9-B623-276AF17C6456}"/>
              </a:ext>
            </a:extLst>
          </p:cNvPr>
          <p:cNvSpPr/>
          <p:nvPr/>
        </p:nvSpPr>
        <p:spPr>
          <a:xfrm>
            <a:off x="1385091" y="3554647"/>
            <a:ext cx="1740023" cy="218235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solidFill>
                  <a:schemeClr val="tx1"/>
                </a:solidFill>
              </a:rPr>
              <a:t>Medical Officer</a:t>
            </a:r>
            <a:endParaRPr lang="en-IN" sz="1400" b="1" dirty="0">
              <a:solidFill>
                <a:schemeClr val="tx1"/>
              </a:solidFill>
            </a:endParaRPr>
          </a:p>
        </p:txBody>
      </p:sp>
      <p:cxnSp>
        <p:nvCxnSpPr>
          <p:cNvPr id="160" name="Straight Arrow Connector 159">
            <a:extLst>
              <a:ext uri="{FF2B5EF4-FFF2-40B4-BE49-F238E27FC236}">
                <a16:creationId xmlns:a16="http://schemas.microsoft.com/office/drawing/2014/main" id="{92DCB0AB-052A-4E58-BD59-31FB32F19F5F}"/>
              </a:ext>
            </a:extLst>
          </p:cNvPr>
          <p:cNvCxnSpPr/>
          <p:nvPr/>
        </p:nvCxnSpPr>
        <p:spPr>
          <a:xfrm>
            <a:off x="2716567" y="2962659"/>
            <a:ext cx="0" cy="59198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61" name="Rectangle: Rounded Corners 160">
            <a:extLst>
              <a:ext uri="{FF2B5EF4-FFF2-40B4-BE49-F238E27FC236}">
                <a16:creationId xmlns:a16="http://schemas.microsoft.com/office/drawing/2014/main" id="{0F98CD0F-2872-4850-AB23-67165884AFE3}"/>
              </a:ext>
            </a:extLst>
          </p:cNvPr>
          <p:cNvSpPr/>
          <p:nvPr/>
        </p:nvSpPr>
        <p:spPr>
          <a:xfrm>
            <a:off x="2858610" y="3210753"/>
            <a:ext cx="1740023" cy="218235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solidFill>
                  <a:schemeClr val="tx1"/>
                </a:solidFill>
              </a:rPr>
              <a:t>Super Specialty</a:t>
            </a:r>
            <a:endParaRPr lang="en-IN" sz="1400" b="1" dirty="0">
              <a:solidFill>
                <a:schemeClr val="tx1"/>
              </a:solidFill>
            </a:endParaRPr>
          </a:p>
        </p:txBody>
      </p:sp>
      <p:sp>
        <p:nvSpPr>
          <p:cNvPr id="162" name="Rectangle: Rounded Corners 161">
            <a:extLst>
              <a:ext uri="{FF2B5EF4-FFF2-40B4-BE49-F238E27FC236}">
                <a16:creationId xmlns:a16="http://schemas.microsoft.com/office/drawing/2014/main" id="{E99C87E3-78C0-425A-9439-27D263226A5B}"/>
              </a:ext>
            </a:extLst>
          </p:cNvPr>
          <p:cNvSpPr/>
          <p:nvPr/>
        </p:nvSpPr>
        <p:spPr>
          <a:xfrm>
            <a:off x="3676097" y="3560424"/>
            <a:ext cx="1740023" cy="218235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solidFill>
                  <a:schemeClr val="tx1"/>
                </a:solidFill>
              </a:rPr>
              <a:t>Specialty</a:t>
            </a:r>
            <a:endParaRPr lang="en-IN" sz="1400" b="1" dirty="0">
              <a:solidFill>
                <a:schemeClr val="tx1"/>
              </a:solidFill>
            </a:endParaRPr>
          </a:p>
        </p:txBody>
      </p:sp>
      <p:sp>
        <p:nvSpPr>
          <p:cNvPr id="163" name="Rectangle: Rounded Corners 162">
            <a:extLst>
              <a:ext uri="{FF2B5EF4-FFF2-40B4-BE49-F238E27FC236}">
                <a16:creationId xmlns:a16="http://schemas.microsoft.com/office/drawing/2014/main" id="{59367319-0669-4EAA-87BE-B918C26BC433}"/>
              </a:ext>
            </a:extLst>
          </p:cNvPr>
          <p:cNvSpPr/>
          <p:nvPr/>
        </p:nvSpPr>
        <p:spPr>
          <a:xfrm>
            <a:off x="4884154" y="3215283"/>
            <a:ext cx="1740023" cy="218235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solidFill>
                  <a:schemeClr val="tx1"/>
                </a:solidFill>
              </a:rPr>
              <a:t>Pharmacy</a:t>
            </a:r>
            <a:endParaRPr lang="en-IN" sz="1400" b="1" dirty="0">
              <a:solidFill>
                <a:schemeClr val="tx1"/>
              </a:solidFill>
            </a:endParaRPr>
          </a:p>
        </p:txBody>
      </p:sp>
      <p:sp>
        <p:nvSpPr>
          <p:cNvPr id="164" name="Rectangle: Rounded Corners 163">
            <a:extLst>
              <a:ext uri="{FF2B5EF4-FFF2-40B4-BE49-F238E27FC236}">
                <a16:creationId xmlns:a16="http://schemas.microsoft.com/office/drawing/2014/main" id="{74E05B53-4586-4A81-A5EC-90632F61EEB7}"/>
              </a:ext>
            </a:extLst>
          </p:cNvPr>
          <p:cNvSpPr/>
          <p:nvPr/>
        </p:nvSpPr>
        <p:spPr>
          <a:xfrm>
            <a:off x="6155832" y="3563438"/>
            <a:ext cx="1740023" cy="218235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solidFill>
                  <a:schemeClr val="tx1"/>
                </a:solidFill>
              </a:rPr>
              <a:t>Hospital</a:t>
            </a:r>
            <a:endParaRPr lang="en-IN" sz="1400" b="1" dirty="0">
              <a:solidFill>
                <a:schemeClr val="tx1"/>
              </a:solidFill>
            </a:endParaRPr>
          </a:p>
        </p:txBody>
      </p:sp>
      <p:sp>
        <p:nvSpPr>
          <p:cNvPr id="165" name="Rectangle: Rounded Corners 164">
            <a:extLst>
              <a:ext uri="{FF2B5EF4-FFF2-40B4-BE49-F238E27FC236}">
                <a16:creationId xmlns:a16="http://schemas.microsoft.com/office/drawing/2014/main" id="{F9BF8002-5BB7-4A6E-B0CB-0DC81AA043A7}"/>
              </a:ext>
            </a:extLst>
          </p:cNvPr>
          <p:cNvSpPr/>
          <p:nvPr/>
        </p:nvSpPr>
        <p:spPr>
          <a:xfrm>
            <a:off x="7005540" y="3210753"/>
            <a:ext cx="1740023" cy="218235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solidFill>
                  <a:schemeClr val="tx1"/>
                </a:solidFill>
              </a:rPr>
              <a:t>Ambulance</a:t>
            </a:r>
            <a:endParaRPr lang="en-IN" sz="1400" b="1" dirty="0">
              <a:solidFill>
                <a:schemeClr val="tx1"/>
              </a:solidFill>
            </a:endParaRPr>
          </a:p>
        </p:txBody>
      </p:sp>
      <p:sp>
        <p:nvSpPr>
          <p:cNvPr id="166" name="Rectangle: Rounded Corners 165">
            <a:extLst>
              <a:ext uri="{FF2B5EF4-FFF2-40B4-BE49-F238E27FC236}">
                <a16:creationId xmlns:a16="http://schemas.microsoft.com/office/drawing/2014/main" id="{A78D77AF-05E4-422D-A2BC-EBEF773F7FF7}"/>
              </a:ext>
            </a:extLst>
          </p:cNvPr>
          <p:cNvSpPr/>
          <p:nvPr/>
        </p:nvSpPr>
        <p:spPr>
          <a:xfrm>
            <a:off x="8387006" y="3554646"/>
            <a:ext cx="1740023" cy="218235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solidFill>
                  <a:schemeClr val="tx1"/>
                </a:solidFill>
              </a:rPr>
              <a:t>Lab</a:t>
            </a:r>
            <a:endParaRPr lang="en-IN" sz="1400" b="1" dirty="0">
              <a:solidFill>
                <a:schemeClr val="tx1"/>
              </a:solidFill>
            </a:endParaRPr>
          </a:p>
        </p:txBody>
      </p:sp>
      <p:sp>
        <p:nvSpPr>
          <p:cNvPr id="167" name="Rectangle: Rounded Corners 166">
            <a:extLst>
              <a:ext uri="{FF2B5EF4-FFF2-40B4-BE49-F238E27FC236}">
                <a16:creationId xmlns:a16="http://schemas.microsoft.com/office/drawing/2014/main" id="{006C0B77-7020-423F-9344-EB11C493E013}"/>
              </a:ext>
            </a:extLst>
          </p:cNvPr>
          <p:cNvSpPr/>
          <p:nvPr/>
        </p:nvSpPr>
        <p:spPr>
          <a:xfrm>
            <a:off x="9188460" y="3210752"/>
            <a:ext cx="1740023" cy="218235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solidFill>
                  <a:schemeClr val="tx1"/>
                </a:solidFill>
              </a:rPr>
              <a:t>Radiology</a:t>
            </a:r>
            <a:endParaRPr lang="en-IN" sz="1400" b="1" dirty="0">
              <a:solidFill>
                <a:schemeClr val="tx1"/>
              </a:solidFill>
            </a:endParaRPr>
          </a:p>
        </p:txBody>
      </p:sp>
      <p:cxnSp>
        <p:nvCxnSpPr>
          <p:cNvPr id="168" name="Straight Connector 167">
            <a:extLst>
              <a:ext uri="{FF2B5EF4-FFF2-40B4-BE49-F238E27FC236}">
                <a16:creationId xmlns:a16="http://schemas.microsoft.com/office/drawing/2014/main" id="{9C6E856A-B749-4D37-BB16-99490B27F3DC}"/>
              </a:ext>
            </a:extLst>
          </p:cNvPr>
          <p:cNvCxnSpPr/>
          <p:nvPr/>
        </p:nvCxnSpPr>
        <p:spPr>
          <a:xfrm>
            <a:off x="6716137" y="2962659"/>
            <a:ext cx="221053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9" name="Straight Connector 168">
            <a:extLst>
              <a:ext uri="{FF2B5EF4-FFF2-40B4-BE49-F238E27FC236}">
                <a16:creationId xmlns:a16="http://schemas.microsoft.com/office/drawing/2014/main" id="{DA99AA58-B3E7-4801-B4C6-65B9425F9B72}"/>
              </a:ext>
            </a:extLst>
          </p:cNvPr>
          <p:cNvCxnSpPr/>
          <p:nvPr/>
        </p:nvCxnSpPr>
        <p:spPr>
          <a:xfrm>
            <a:off x="8387006" y="2962659"/>
            <a:ext cx="221053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0" name="Straight Arrow Connector 169">
            <a:extLst>
              <a:ext uri="{FF2B5EF4-FFF2-40B4-BE49-F238E27FC236}">
                <a16:creationId xmlns:a16="http://schemas.microsoft.com/office/drawing/2014/main" id="{ABFCB13A-27A3-4BF6-9D3F-9240471769B2}"/>
              </a:ext>
            </a:extLst>
          </p:cNvPr>
          <p:cNvCxnSpPr>
            <a:cxnSpLocks/>
          </p:cNvCxnSpPr>
          <p:nvPr/>
        </p:nvCxnSpPr>
        <p:spPr>
          <a:xfrm>
            <a:off x="10597541" y="2981605"/>
            <a:ext cx="0" cy="25296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71" name="Straight Arrow Connector 170">
            <a:extLst>
              <a:ext uri="{FF2B5EF4-FFF2-40B4-BE49-F238E27FC236}">
                <a16:creationId xmlns:a16="http://schemas.microsoft.com/office/drawing/2014/main" id="{2E520469-9895-4DBB-946A-8DBE9A796808}"/>
              </a:ext>
            </a:extLst>
          </p:cNvPr>
          <p:cNvCxnSpPr/>
          <p:nvPr/>
        </p:nvCxnSpPr>
        <p:spPr>
          <a:xfrm>
            <a:off x="4724400" y="2981605"/>
            <a:ext cx="0" cy="59198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72" name="Straight Arrow Connector 171">
            <a:extLst>
              <a:ext uri="{FF2B5EF4-FFF2-40B4-BE49-F238E27FC236}">
                <a16:creationId xmlns:a16="http://schemas.microsoft.com/office/drawing/2014/main" id="{181A2E28-CD0F-4474-ABA6-89C2AE366DA1}"/>
              </a:ext>
            </a:extLst>
          </p:cNvPr>
          <p:cNvCxnSpPr/>
          <p:nvPr/>
        </p:nvCxnSpPr>
        <p:spPr>
          <a:xfrm>
            <a:off x="6803990" y="2973827"/>
            <a:ext cx="0" cy="59198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73" name="Straight Arrow Connector 172">
            <a:extLst>
              <a:ext uri="{FF2B5EF4-FFF2-40B4-BE49-F238E27FC236}">
                <a16:creationId xmlns:a16="http://schemas.microsoft.com/office/drawing/2014/main" id="{313F2265-7C12-45D6-8F63-3094D37DC33F}"/>
              </a:ext>
            </a:extLst>
          </p:cNvPr>
          <p:cNvCxnSpPr/>
          <p:nvPr/>
        </p:nvCxnSpPr>
        <p:spPr>
          <a:xfrm>
            <a:off x="8926672" y="2959290"/>
            <a:ext cx="0" cy="59198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74" name="Straight Arrow Connector 173">
            <a:extLst>
              <a:ext uri="{FF2B5EF4-FFF2-40B4-BE49-F238E27FC236}">
                <a16:creationId xmlns:a16="http://schemas.microsoft.com/office/drawing/2014/main" id="{00CE963F-53A5-47B2-A602-B9DD83044922}"/>
              </a:ext>
            </a:extLst>
          </p:cNvPr>
          <p:cNvCxnSpPr>
            <a:cxnSpLocks/>
          </p:cNvCxnSpPr>
          <p:nvPr/>
        </p:nvCxnSpPr>
        <p:spPr>
          <a:xfrm>
            <a:off x="3728621" y="2981605"/>
            <a:ext cx="0" cy="25296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75" name="Straight Arrow Connector 174">
            <a:extLst>
              <a:ext uri="{FF2B5EF4-FFF2-40B4-BE49-F238E27FC236}">
                <a16:creationId xmlns:a16="http://schemas.microsoft.com/office/drawing/2014/main" id="{B6B855E0-7544-4CDA-B356-C1AF59BD5420}"/>
              </a:ext>
            </a:extLst>
          </p:cNvPr>
          <p:cNvCxnSpPr>
            <a:cxnSpLocks/>
          </p:cNvCxnSpPr>
          <p:nvPr/>
        </p:nvCxnSpPr>
        <p:spPr>
          <a:xfrm>
            <a:off x="5773400" y="2973827"/>
            <a:ext cx="0" cy="25296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76" name="Straight Arrow Connector 175">
            <a:extLst>
              <a:ext uri="{FF2B5EF4-FFF2-40B4-BE49-F238E27FC236}">
                <a16:creationId xmlns:a16="http://schemas.microsoft.com/office/drawing/2014/main" id="{80429173-56F8-4654-A66B-DFE1373B7DE3}"/>
              </a:ext>
            </a:extLst>
          </p:cNvPr>
          <p:cNvCxnSpPr>
            <a:cxnSpLocks/>
          </p:cNvCxnSpPr>
          <p:nvPr/>
        </p:nvCxnSpPr>
        <p:spPr>
          <a:xfrm>
            <a:off x="7814006" y="2962659"/>
            <a:ext cx="0" cy="25296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79" name="Straight Connector 178">
            <a:extLst>
              <a:ext uri="{FF2B5EF4-FFF2-40B4-BE49-F238E27FC236}">
                <a16:creationId xmlns:a16="http://schemas.microsoft.com/office/drawing/2014/main" id="{4A444D9E-180A-4947-890F-F407853A1BEE}"/>
              </a:ext>
            </a:extLst>
          </p:cNvPr>
          <p:cNvCxnSpPr/>
          <p:nvPr/>
        </p:nvCxnSpPr>
        <p:spPr>
          <a:xfrm>
            <a:off x="1109725" y="3428987"/>
            <a:ext cx="0" cy="723865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80" name="Straight Connector 179">
            <a:extLst>
              <a:ext uri="{FF2B5EF4-FFF2-40B4-BE49-F238E27FC236}">
                <a16:creationId xmlns:a16="http://schemas.microsoft.com/office/drawing/2014/main" id="{FFDEDBA7-44EF-4D36-BF0D-73D531667914}"/>
              </a:ext>
            </a:extLst>
          </p:cNvPr>
          <p:cNvCxnSpPr/>
          <p:nvPr/>
        </p:nvCxnSpPr>
        <p:spPr>
          <a:xfrm>
            <a:off x="3457116" y="3410948"/>
            <a:ext cx="0" cy="723865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81" name="Straight Connector 180">
            <a:extLst>
              <a:ext uri="{FF2B5EF4-FFF2-40B4-BE49-F238E27FC236}">
                <a16:creationId xmlns:a16="http://schemas.microsoft.com/office/drawing/2014/main" id="{BA551762-8206-4965-AA67-5A6CF3FD8CCF}"/>
              </a:ext>
            </a:extLst>
          </p:cNvPr>
          <p:cNvCxnSpPr/>
          <p:nvPr/>
        </p:nvCxnSpPr>
        <p:spPr>
          <a:xfrm>
            <a:off x="5769704" y="3428987"/>
            <a:ext cx="0" cy="723865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82" name="Straight Connector 181">
            <a:extLst>
              <a:ext uri="{FF2B5EF4-FFF2-40B4-BE49-F238E27FC236}">
                <a16:creationId xmlns:a16="http://schemas.microsoft.com/office/drawing/2014/main" id="{9919DB78-BB3B-4310-8047-7206FCEBFFFF}"/>
              </a:ext>
            </a:extLst>
          </p:cNvPr>
          <p:cNvCxnSpPr/>
          <p:nvPr/>
        </p:nvCxnSpPr>
        <p:spPr>
          <a:xfrm>
            <a:off x="8190614" y="3428987"/>
            <a:ext cx="0" cy="723865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83" name="Straight Connector 182">
            <a:extLst>
              <a:ext uri="{FF2B5EF4-FFF2-40B4-BE49-F238E27FC236}">
                <a16:creationId xmlns:a16="http://schemas.microsoft.com/office/drawing/2014/main" id="{5AB790D3-98F3-41E6-9D60-3EB9F389B3F6}"/>
              </a:ext>
            </a:extLst>
          </p:cNvPr>
          <p:cNvCxnSpPr/>
          <p:nvPr/>
        </p:nvCxnSpPr>
        <p:spPr>
          <a:xfrm>
            <a:off x="10586668" y="3428987"/>
            <a:ext cx="0" cy="723865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84" name="Straight Connector 183">
            <a:extLst>
              <a:ext uri="{FF2B5EF4-FFF2-40B4-BE49-F238E27FC236}">
                <a16:creationId xmlns:a16="http://schemas.microsoft.com/office/drawing/2014/main" id="{DCE103D8-0154-4473-8830-89D3E2706842}"/>
              </a:ext>
            </a:extLst>
          </p:cNvPr>
          <p:cNvCxnSpPr/>
          <p:nvPr/>
        </p:nvCxnSpPr>
        <p:spPr>
          <a:xfrm>
            <a:off x="1118603" y="4134813"/>
            <a:ext cx="221053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5" name="Straight Connector 184">
            <a:extLst>
              <a:ext uri="{FF2B5EF4-FFF2-40B4-BE49-F238E27FC236}">
                <a16:creationId xmlns:a16="http://schemas.microsoft.com/office/drawing/2014/main" id="{772B878B-9913-4FF8-8E6F-DC1E0F483F8A}"/>
              </a:ext>
            </a:extLst>
          </p:cNvPr>
          <p:cNvCxnSpPr/>
          <p:nvPr/>
        </p:nvCxnSpPr>
        <p:spPr>
          <a:xfrm>
            <a:off x="3256027" y="4134813"/>
            <a:ext cx="221053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6" name="Straight Connector 185">
            <a:extLst>
              <a:ext uri="{FF2B5EF4-FFF2-40B4-BE49-F238E27FC236}">
                <a16:creationId xmlns:a16="http://schemas.microsoft.com/office/drawing/2014/main" id="{A630EB94-20F4-4B2F-A457-76EDA168A7C8}"/>
              </a:ext>
            </a:extLst>
          </p:cNvPr>
          <p:cNvCxnSpPr/>
          <p:nvPr/>
        </p:nvCxnSpPr>
        <p:spPr>
          <a:xfrm>
            <a:off x="5414870" y="4134813"/>
            <a:ext cx="221053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7" name="Straight Connector 186">
            <a:extLst>
              <a:ext uri="{FF2B5EF4-FFF2-40B4-BE49-F238E27FC236}">
                <a16:creationId xmlns:a16="http://schemas.microsoft.com/office/drawing/2014/main" id="{ED5CF96D-75E6-4019-8B75-ACF328F124DD}"/>
              </a:ext>
            </a:extLst>
          </p:cNvPr>
          <p:cNvCxnSpPr/>
          <p:nvPr/>
        </p:nvCxnSpPr>
        <p:spPr>
          <a:xfrm>
            <a:off x="7481993" y="4134813"/>
            <a:ext cx="221053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8" name="Straight Connector 187">
            <a:extLst>
              <a:ext uri="{FF2B5EF4-FFF2-40B4-BE49-F238E27FC236}">
                <a16:creationId xmlns:a16="http://schemas.microsoft.com/office/drawing/2014/main" id="{333B8A7E-5FC4-4EDE-9F75-445A68012FBF}"/>
              </a:ext>
            </a:extLst>
          </p:cNvPr>
          <p:cNvCxnSpPr/>
          <p:nvPr/>
        </p:nvCxnSpPr>
        <p:spPr>
          <a:xfrm>
            <a:off x="8387006" y="4134813"/>
            <a:ext cx="221053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0" name="Straight Connector 189">
            <a:extLst>
              <a:ext uri="{FF2B5EF4-FFF2-40B4-BE49-F238E27FC236}">
                <a16:creationId xmlns:a16="http://schemas.microsoft.com/office/drawing/2014/main" id="{C7BA9825-943C-47B0-8017-0CC59442C9C7}"/>
              </a:ext>
            </a:extLst>
          </p:cNvPr>
          <p:cNvCxnSpPr>
            <a:stCxn id="158" idx="2"/>
          </p:cNvCxnSpPr>
          <p:nvPr/>
        </p:nvCxnSpPr>
        <p:spPr>
          <a:xfrm flipH="1">
            <a:off x="2255102" y="3772882"/>
            <a:ext cx="1" cy="361931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91" name="Straight Connector 190">
            <a:extLst>
              <a:ext uri="{FF2B5EF4-FFF2-40B4-BE49-F238E27FC236}">
                <a16:creationId xmlns:a16="http://schemas.microsoft.com/office/drawing/2014/main" id="{F5938BEE-06AE-46E8-8335-0CEA9E1C6391}"/>
              </a:ext>
            </a:extLst>
          </p:cNvPr>
          <p:cNvCxnSpPr/>
          <p:nvPr/>
        </p:nvCxnSpPr>
        <p:spPr>
          <a:xfrm flipH="1">
            <a:off x="4532601" y="3768250"/>
            <a:ext cx="1" cy="361931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92" name="Straight Connector 191">
            <a:extLst>
              <a:ext uri="{FF2B5EF4-FFF2-40B4-BE49-F238E27FC236}">
                <a16:creationId xmlns:a16="http://schemas.microsoft.com/office/drawing/2014/main" id="{4762CC31-AB59-4F6F-8D8A-80897BC43F71}"/>
              </a:ext>
            </a:extLst>
          </p:cNvPr>
          <p:cNvCxnSpPr/>
          <p:nvPr/>
        </p:nvCxnSpPr>
        <p:spPr>
          <a:xfrm flipH="1">
            <a:off x="7005540" y="3790921"/>
            <a:ext cx="1" cy="361931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93" name="Straight Connector 192">
            <a:extLst>
              <a:ext uri="{FF2B5EF4-FFF2-40B4-BE49-F238E27FC236}">
                <a16:creationId xmlns:a16="http://schemas.microsoft.com/office/drawing/2014/main" id="{04165DB4-674A-42D7-90E6-F54670CD2AD1}"/>
              </a:ext>
            </a:extLst>
          </p:cNvPr>
          <p:cNvCxnSpPr/>
          <p:nvPr/>
        </p:nvCxnSpPr>
        <p:spPr>
          <a:xfrm flipH="1">
            <a:off x="9257943" y="3791553"/>
            <a:ext cx="1" cy="361931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202" name="Straight Arrow Connector 201">
            <a:extLst>
              <a:ext uri="{FF2B5EF4-FFF2-40B4-BE49-F238E27FC236}">
                <a16:creationId xmlns:a16="http://schemas.microsoft.com/office/drawing/2014/main" id="{A958D43D-85ED-40A1-9B3B-EFC78FBF620F}"/>
              </a:ext>
            </a:extLst>
          </p:cNvPr>
          <p:cNvCxnSpPr>
            <a:cxnSpLocks/>
          </p:cNvCxnSpPr>
          <p:nvPr/>
        </p:nvCxnSpPr>
        <p:spPr>
          <a:xfrm flipV="1">
            <a:off x="9697120" y="4726027"/>
            <a:ext cx="320825" cy="608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08" name="Straight Arrow Connector 207">
            <a:extLst>
              <a:ext uri="{FF2B5EF4-FFF2-40B4-BE49-F238E27FC236}">
                <a16:creationId xmlns:a16="http://schemas.microsoft.com/office/drawing/2014/main" id="{D3A52E03-F340-441D-91C5-7D54FCFBE760}"/>
              </a:ext>
            </a:extLst>
          </p:cNvPr>
          <p:cNvCxnSpPr>
            <a:cxnSpLocks/>
          </p:cNvCxnSpPr>
          <p:nvPr/>
        </p:nvCxnSpPr>
        <p:spPr>
          <a:xfrm flipV="1">
            <a:off x="9697191" y="4344877"/>
            <a:ext cx="320825" cy="608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10" name="Connector: Elbow 209">
            <a:extLst>
              <a:ext uri="{FF2B5EF4-FFF2-40B4-BE49-F238E27FC236}">
                <a16:creationId xmlns:a16="http://schemas.microsoft.com/office/drawing/2014/main" id="{0DB50734-2D86-4C1F-A300-BE4DF05DD252}"/>
              </a:ext>
            </a:extLst>
          </p:cNvPr>
          <p:cNvCxnSpPr>
            <a:cxnSpLocks/>
            <a:stCxn id="92" idx="3"/>
          </p:cNvCxnSpPr>
          <p:nvPr/>
        </p:nvCxnSpPr>
        <p:spPr>
          <a:xfrm>
            <a:off x="8288107" y="4608043"/>
            <a:ext cx="201798" cy="151604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211" name="Rectangle: Rounded Corners 210">
            <a:extLst>
              <a:ext uri="{FF2B5EF4-FFF2-40B4-BE49-F238E27FC236}">
                <a16:creationId xmlns:a16="http://schemas.microsoft.com/office/drawing/2014/main" id="{566A2F3D-69FE-4CAF-BD48-C8D30FB6D59F}"/>
              </a:ext>
            </a:extLst>
          </p:cNvPr>
          <p:cNvSpPr/>
          <p:nvPr/>
        </p:nvSpPr>
        <p:spPr>
          <a:xfrm>
            <a:off x="9594173" y="5458734"/>
            <a:ext cx="1740023" cy="218235"/>
          </a:xfrm>
          <a:prstGeom prst="round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>
                <a:solidFill>
                  <a:schemeClr val="tx1"/>
                </a:solidFill>
              </a:rPr>
              <a:t>Upload ID Proof</a:t>
            </a:r>
            <a:endParaRPr lang="en-IN" sz="1200" b="1" dirty="0">
              <a:solidFill>
                <a:schemeClr val="tx1"/>
              </a:solidFill>
            </a:endParaRPr>
          </a:p>
        </p:txBody>
      </p:sp>
      <p:sp>
        <p:nvSpPr>
          <p:cNvPr id="212" name="Rectangle: Rounded Corners 211">
            <a:extLst>
              <a:ext uri="{FF2B5EF4-FFF2-40B4-BE49-F238E27FC236}">
                <a16:creationId xmlns:a16="http://schemas.microsoft.com/office/drawing/2014/main" id="{84DB22CA-E3CE-4C51-831B-041AF80FEC97}"/>
              </a:ext>
            </a:extLst>
          </p:cNvPr>
          <p:cNvSpPr/>
          <p:nvPr/>
        </p:nvSpPr>
        <p:spPr>
          <a:xfrm>
            <a:off x="7654359" y="5452137"/>
            <a:ext cx="1740023" cy="218235"/>
          </a:xfrm>
          <a:prstGeom prst="round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>
                <a:solidFill>
                  <a:schemeClr val="tx1"/>
                </a:solidFill>
              </a:rPr>
              <a:t>ID Proof No.</a:t>
            </a:r>
            <a:endParaRPr lang="en-IN" sz="1200" b="1" dirty="0">
              <a:solidFill>
                <a:schemeClr val="tx1"/>
              </a:solidFill>
            </a:endParaRPr>
          </a:p>
        </p:txBody>
      </p:sp>
      <p:sp>
        <p:nvSpPr>
          <p:cNvPr id="213" name="Rectangle: Rounded Corners 212">
            <a:extLst>
              <a:ext uri="{FF2B5EF4-FFF2-40B4-BE49-F238E27FC236}">
                <a16:creationId xmlns:a16="http://schemas.microsoft.com/office/drawing/2014/main" id="{B3E39EB7-5C15-4719-A768-5F73EF6FF3CD}"/>
              </a:ext>
            </a:extLst>
          </p:cNvPr>
          <p:cNvSpPr/>
          <p:nvPr/>
        </p:nvSpPr>
        <p:spPr>
          <a:xfrm>
            <a:off x="5712944" y="5452137"/>
            <a:ext cx="1740023" cy="218235"/>
          </a:xfrm>
          <a:prstGeom prst="round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>
                <a:solidFill>
                  <a:schemeClr val="tx1"/>
                </a:solidFill>
              </a:rPr>
              <a:t>Pin code</a:t>
            </a:r>
            <a:endParaRPr lang="en-IN" sz="1200" b="1" dirty="0">
              <a:solidFill>
                <a:schemeClr val="tx1"/>
              </a:solidFill>
            </a:endParaRPr>
          </a:p>
        </p:txBody>
      </p:sp>
      <p:sp>
        <p:nvSpPr>
          <p:cNvPr id="214" name="Rectangle: Rounded Corners 213">
            <a:extLst>
              <a:ext uri="{FF2B5EF4-FFF2-40B4-BE49-F238E27FC236}">
                <a16:creationId xmlns:a16="http://schemas.microsoft.com/office/drawing/2014/main" id="{EA515090-AEC5-4ECE-9EA5-E209CFD2B26E}"/>
              </a:ext>
            </a:extLst>
          </p:cNvPr>
          <p:cNvSpPr/>
          <p:nvPr/>
        </p:nvSpPr>
        <p:spPr>
          <a:xfrm>
            <a:off x="3772330" y="5452137"/>
            <a:ext cx="1740023" cy="218235"/>
          </a:xfrm>
          <a:prstGeom prst="round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>
                <a:solidFill>
                  <a:schemeClr val="tx1"/>
                </a:solidFill>
              </a:rPr>
              <a:t>Address</a:t>
            </a:r>
            <a:endParaRPr lang="en-IN" sz="1200" b="1" dirty="0">
              <a:solidFill>
                <a:schemeClr val="tx1"/>
              </a:solidFill>
            </a:endParaRPr>
          </a:p>
        </p:txBody>
      </p:sp>
      <p:cxnSp>
        <p:nvCxnSpPr>
          <p:cNvPr id="217" name="Straight Arrow Connector 216">
            <a:extLst>
              <a:ext uri="{FF2B5EF4-FFF2-40B4-BE49-F238E27FC236}">
                <a16:creationId xmlns:a16="http://schemas.microsoft.com/office/drawing/2014/main" id="{FD0EBE7A-0231-4582-A521-31A354E1923F}"/>
              </a:ext>
            </a:extLst>
          </p:cNvPr>
          <p:cNvCxnSpPr>
            <a:cxnSpLocks/>
          </p:cNvCxnSpPr>
          <p:nvPr/>
        </p:nvCxnSpPr>
        <p:spPr>
          <a:xfrm>
            <a:off x="6487614" y="5248723"/>
            <a:ext cx="0" cy="20341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218" name="Straight Arrow Connector 217">
            <a:extLst>
              <a:ext uri="{FF2B5EF4-FFF2-40B4-BE49-F238E27FC236}">
                <a16:creationId xmlns:a16="http://schemas.microsoft.com/office/drawing/2014/main" id="{36D04EB9-E597-4780-B0DF-67795E16D3D8}"/>
              </a:ext>
            </a:extLst>
          </p:cNvPr>
          <p:cNvCxnSpPr>
            <a:cxnSpLocks/>
          </p:cNvCxnSpPr>
          <p:nvPr/>
        </p:nvCxnSpPr>
        <p:spPr>
          <a:xfrm>
            <a:off x="8286107" y="5255320"/>
            <a:ext cx="0" cy="20341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219" name="Straight Arrow Connector 218">
            <a:extLst>
              <a:ext uri="{FF2B5EF4-FFF2-40B4-BE49-F238E27FC236}">
                <a16:creationId xmlns:a16="http://schemas.microsoft.com/office/drawing/2014/main" id="{D1606647-5D93-47BC-8189-BC48A60FB26E}"/>
              </a:ext>
            </a:extLst>
          </p:cNvPr>
          <p:cNvCxnSpPr>
            <a:cxnSpLocks/>
          </p:cNvCxnSpPr>
          <p:nvPr/>
        </p:nvCxnSpPr>
        <p:spPr>
          <a:xfrm>
            <a:off x="10597541" y="5248723"/>
            <a:ext cx="0" cy="20341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220" name="Straight Connector 219">
            <a:extLst>
              <a:ext uri="{FF2B5EF4-FFF2-40B4-BE49-F238E27FC236}">
                <a16:creationId xmlns:a16="http://schemas.microsoft.com/office/drawing/2014/main" id="{F34CEE49-598D-49EC-9A3B-D1BC447FC95E}"/>
              </a:ext>
            </a:extLst>
          </p:cNvPr>
          <p:cNvCxnSpPr>
            <a:cxnSpLocks/>
          </p:cNvCxnSpPr>
          <p:nvPr/>
        </p:nvCxnSpPr>
        <p:spPr>
          <a:xfrm>
            <a:off x="10192630" y="5235628"/>
            <a:ext cx="40491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4" name="Straight Arrow Connector 223">
            <a:extLst>
              <a:ext uri="{FF2B5EF4-FFF2-40B4-BE49-F238E27FC236}">
                <a16:creationId xmlns:a16="http://schemas.microsoft.com/office/drawing/2014/main" id="{5A228643-A1E7-4309-A303-67898F938E7C}"/>
              </a:ext>
            </a:extLst>
          </p:cNvPr>
          <p:cNvCxnSpPr>
            <a:cxnSpLocks/>
          </p:cNvCxnSpPr>
          <p:nvPr/>
        </p:nvCxnSpPr>
        <p:spPr>
          <a:xfrm>
            <a:off x="6093041" y="4140895"/>
            <a:ext cx="0" cy="20341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225" name="Straight Connector 224">
            <a:extLst>
              <a:ext uri="{FF2B5EF4-FFF2-40B4-BE49-F238E27FC236}">
                <a16:creationId xmlns:a16="http://schemas.microsoft.com/office/drawing/2014/main" id="{72B25462-2359-4E5E-93ED-43E5C04780B9}"/>
              </a:ext>
            </a:extLst>
          </p:cNvPr>
          <p:cNvCxnSpPr/>
          <p:nvPr/>
        </p:nvCxnSpPr>
        <p:spPr>
          <a:xfrm>
            <a:off x="4505602" y="4324989"/>
            <a:ext cx="221053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6" name="Straight Connector 225">
            <a:extLst>
              <a:ext uri="{FF2B5EF4-FFF2-40B4-BE49-F238E27FC236}">
                <a16:creationId xmlns:a16="http://schemas.microsoft.com/office/drawing/2014/main" id="{490D5903-D7E6-464B-94FC-323692F40790}"/>
              </a:ext>
            </a:extLst>
          </p:cNvPr>
          <p:cNvCxnSpPr/>
          <p:nvPr/>
        </p:nvCxnSpPr>
        <p:spPr>
          <a:xfrm>
            <a:off x="5603471" y="4324386"/>
            <a:ext cx="221053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7" name="Straight Arrow Connector 226">
            <a:extLst>
              <a:ext uri="{FF2B5EF4-FFF2-40B4-BE49-F238E27FC236}">
                <a16:creationId xmlns:a16="http://schemas.microsoft.com/office/drawing/2014/main" id="{9148A41F-78C3-4CEE-BFB3-386FD9BEDE55}"/>
              </a:ext>
            </a:extLst>
          </p:cNvPr>
          <p:cNvCxnSpPr>
            <a:cxnSpLocks/>
          </p:cNvCxnSpPr>
          <p:nvPr/>
        </p:nvCxnSpPr>
        <p:spPr>
          <a:xfrm>
            <a:off x="4505602" y="4308507"/>
            <a:ext cx="0" cy="1843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229" name="Straight Arrow Connector 228">
            <a:extLst>
              <a:ext uri="{FF2B5EF4-FFF2-40B4-BE49-F238E27FC236}">
                <a16:creationId xmlns:a16="http://schemas.microsoft.com/office/drawing/2014/main" id="{77078291-7227-4FB7-B16D-5ED70E1568B1}"/>
              </a:ext>
            </a:extLst>
          </p:cNvPr>
          <p:cNvCxnSpPr>
            <a:cxnSpLocks/>
          </p:cNvCxnSpPr>
          <p:nvPr/>
        </p:nvCxnSpPr>
        <p:spPr>
          <a:xfrm>
            <a:off x="5952059" y="4344309"/>
            <a:ext cx="0" cy="1843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232" name="Straight Arrow Connector 231">
            <a:extLst>
              <a:ext uri="{FF2B5EF4-FFF2-40B4-BE49-F238E27FC236}">
                <a16:creationId xmlns:a16="http://schemas.microsoft.com/office/drawing/2014/main" id="{8D523EF9-EE7B-49B9-B623-83CD5EBFFD63}"/>
              </a:ext>
            </a:extLst>
          </p:cNvPr>
          <p:cNvCxnSpPr>
            <a:cxnSpLocks/>
          </p:cNvCxnSpPr>
          <p:nvPr/>
        </p:nvCxnSpPr>
        <p:spPr>
          <a:xfrm>
            <a:off x="7814006" y="4324386"/>
            <a:ext cx="0" cy="1843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242" name="Straight Connector 241">
            <a:extLst>
              <a:ext uri="{FF2B5EF4-FFF2-40B4-BE49-F238E27FC236}">
                <a16:creationId xmlns:a16="http://schemas.microsoft.com/office/drawing/2014/main" id="{07ED54FB-2A44-4090-94F1-25CC1F5BC316}"/>
              </a:ext>
            </a:extLst>
          </p:cNvPr>
          <p:cNvCxnSpPr>
            <a:stCxn id="123" idx="3"/>
          </p:cNvCxnSpPr>
          <p:nvPr/>
        </p:nvCxnSpPr>
        <p:spPr>
          <a:xfrm>
            <a:off x="10768683" y="4738263"/>
            <a:ext cx="319527" cy="0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244" name="Straight Connector 243">
            <a:extLst>
              <a:ext uri="{FF2B5EF4-FFF2-40B4-BE49-F238E27FC236}">
                <a16:creationId xmlns:a16="http://schemas.microsoft.com/office/drawing/2014/main" id="{E3D31B8D-D21A-440F-B5A5-6F4231F8E1CA}"/>
              </a:ext>
            </a:extLst>
          </p:cNvPr>
          <p:cNvCxnSpPr/>
          <p:nvPr/>
        </p:nvCxnSpPr>
        <p:spPr>
          <a:xfrm flipV="1">
            <a:off x="11088210" y="4400700"/>
            <a:ext cx="0" cy="343982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245" name="Straight Connector 244">
            <a:extLst>
              <a:ext uri="{FF2B5EF4-FFF2-40B4-BE49-F238E27FC236}">
                <a16:creationId xmlns:a16="http://schemas.microsoft.com/office/drawing/2014/main" id="{2808E869-F5AF-4F19-BA67-C15222CCFA5C}"/>
              </a:ext>
            </a:extLst>
          </p:cNvPr>
          <p:cNvCxnSpPr>
            <a:cxnSpLocks/>
          </p:cNvCxnSpPr>
          <p:nvPr/>
        </p:nvCxnSpPr>
        <p:spPr>
          <a:xfrm flipV="1">
            <a:off x="11087470" y="4726028"/>
            <a:ext cx="2221" cy="494964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250" name="Straight Connector 249">
            <a:extLst>
              <a:ext uri="{FF2B5EF4-FFF2-40B4-BE49-F238E27FC236}">
                <a16:creationId xmlns:a16="http://schemas.microsoft.com/office/drawing/2014/main" id="{216BB9BB-4799-4AA7-A485-2C58CDFE3A14}"/>
              </a:ext>
            </a:extLst>
          </p:cNvPr>
          <p:cNvCxnSpPr>
            <a:stCxn id="126" idx="3"/>
          </p:cNvCxnSpPr>
          <p:nvPr/>
        </p:nvCxnSpPr>
        <p:spPr>
          <a:xfrm>
            <a:off x="10192630" y="5206129"/>
            <a:ext cx="895580" cy="0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252" name="Straight Connector 251">
            <a:extLst>
              <a:ext uri="{FF2B5EF4-FFF2-40B4-BE49-F238E27FC236}">
                <a16:creationId xmlns:a16="http://schemas.microsoft.com/office/drawing/2014/main" id="{630E5726-771E-4541-B2DB-F104FD1ED9B3}"/>
              </a:ext>
            </a:extLst>
          </p:cNvPr>
          <p:cNvCxnSpPr/>
          <p:nvPr/>
        </p:nvCxnSpPr>
        <p:spPr>
          <a:xfrm>
            <a:off x="5084130" y="5870545"/>
            <a:ext cx="221053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3" name="Straight Connector 252">
            <a:extLst>
              <a:ext uri="{FF2B5EF4-FFF2-40B4-BE49-F238E27FC236}">
                <a16:creationId xmlns:a16="http://schemas.microsoft.com/office/drawing/2014/main" id="{C65156F0-9CF5-4975-8C50-7A96FAC6076A}"/>
              </a:ext>
            </a:extLst>
          </p:cNvPr>
          <p:cNvCxnSpPr/>
          <p:nvPr/>
        </p:nvCxnSpPr>
        <p:spPr>
          <a:xfrm>
            <a:off x="6549091" y="5870545"/>
            <a:ext cx="221053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4" name="Straight Connector 253">
            <a:extLst>
              <a:ext uri="{FF2B5EF4-FFF2-40B4-BE49-F238E27FC236}">
                <a16:creationId xmlns:a16="http://schemas.microsoft.com/office/drawing/2014/main" id="{A70BD18C-D5B9-4100-8F27-BE0906F9559D}"/>
              </a:ext>
            </a:extLst>
          </p:cNvPr>
          <p:cNvCxnSpPr/>
          <p:nvPr/>
        </p:nvCxnSpPr>
        <p:spPr>
          <a:xfrm>
            <a:off x="8506779" y="5870545"/>
            <a:ext cx="221053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1" name="Oval 260">
            <a:extLst>
              <a:ext uri="{FF2B5EF4-FFF2-40B4-BE49-F238E27FC236}">
                <a16:creationId xmlns:a16="http://schemas.microsoft.com/office/drawing/2014/main" id="{C427C528-0520-4CA0-B268-CA53E888DC2F}"/>
              </a:ext>
            </a:extLst>
          </p:cNvPr>
          <p:cNvSpPr/>
          <p:nvPr/>
        </p:nvSpPr>
        <p:spPr>
          <a:xfrm>
            <a:off x="7481993" y="5938231"/>
            <a:ext cx="1053419" cy="2823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SUBMIT</a:t>
            </a:r>
            <a:endParaRPr lang="en-IN" sz="1200" dirty="0"/>
          </a:p>
        </p:txBody>
      </p:sp>
      <p:cxnSp>
        <p:nvCxnSpPr>
          <p:cNvPr id="262" name="Straight Arrow Connector 261">
            <a:extLst>
              <a:ext uri="{FF2B5EF4-FFF2-40B4-BE49-F238E27FC236}">
                <a16:creationId xmlns:a16="http://schemas.microsoft.com/office/drawing/2014/main" id="{71DE4AD7-CC71-4C05-8F89-14CF89ABB290}"/>
              </a:ext>
            </a:extLst>
          </p:cNvPr>
          <p:cNvCxnSpPr>
            <a:cxnSpLocks/>
          </p:cNvCxnSpPr>
          <p:nvPr/>
        </p:nvCxnSpPr>
        <p:spPr>
          <a:xfrm>
            <a:off x="5084130" y="5676969"/>
            <a:ext cx="0" cy="1843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263" name="Straight Arrow Connector 262">
            <a:extLst>
              <a:ext uri="{FF2B5EF4-FFF2-40B4-BE49-F238E27FC236}">
                <a16:creationId xmlns:a16="http://schemas.microsoft.com/office/drawing/2014/main" id="{F43C34B6-A131-456D-896C-7BD4698C9D20}"/>
              </a:ext>
            </a:extLst>
          </p:cNvPr>
          <p:cNvCxnSpPr>
            <a:cxnSpLocks/>
          </p:cNvCxnSpPr>
          <p:nvPr/>
        </p:nvCxnSpPr>
        <p:spPr>
          <a:xfrm>
            <a:off x="7152132" y="5677125"/>
            <a:ext cx="0" cy="1843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264" name="Straight Arrow Connector 263">
            <a:extLst>
              <a:ext uri="{FF2B5EF4-FFF2-40B4-BE49-F238E27FC236}">
                <a16:creationId xmlns:a16="http://schemas.microsoft.com/office/drawing/2014/main" id="{69F9B5AE-2846-454A-B255-F24F76DF5B08}"/>
              </a:ext>
            </a:extLst>
          </p:cNvPr>
          <p:cNvCxnSpPr>
            <a:cxnSpLocks/>
          </p:cNvCxnSpPr>
          <p:nvPr/>
        </p:nvCxnSpPr>
        <p:spPr>
          <a:xfrm>
            <a:off x="9142281" y="5686159"/>
            <a:ext cx="0" cy="1843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265" name="Straight Arrow Connector 264">
            <a:extLst>
              <a:ext uri="{FF2B5EF4-FFF2-40B4-BE49-F238E27FC236}">
                <a16:creationId xmlns:a16="http://schemas.microsoft.com/office/drawing/2014/main" id="{9C49B9A8-E194-460A-97F2-1EE4355BE28B}"/>
              </a:ext>
            </a:extLst>
          </p:cNvPr>
          <p:cNvCxnSpPr>
            <a:cxnSpLocks/>
          </p:cNvCxnSpPr>
          <p:nvPr/>
        </p:nvCxnSpPr>
        <p:spPr>
          <a:xfrm>
            <a:off x="10717314" y="5686628"/>
            <a:ext cx="0" cy="1843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270" name="Straight Connector 269">
            <a:extLst>
              <a:ext uri="{FF2B5EF4-FFF2-40B4-BE49-F238E27FC236}">
                <a16:creationId xmlns:a16="http://schemas.microsoft.com/office/drawing/2014/main" id="{F0739E26-8797-42B5-8747-6565886707DC}"/>
              </a:ext>
            </a:extLst>
          </p:cNvPr>
          <p:cNvCxnSpPr>
            <a:stCxn id="261" idx="0"/>
          </p:cNvCxnSpPr>
          <p:nvPr/>
        </p:nvCxnSpPr>
        <p:spPr>
          <a:xfrm flipH="1" flipV="1">
            <a:off x="8008702" y="5861355"/>
            <a:ext cx="1" cy="76876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272" name="Rectangle: Rounded Corners 271">
            <a:extLst>
              <a:ext uri="{FF2B5EF4-FFF2-40B4-BE49-F238E27FC236}">
                <a16:creationId xmlns:a16="http://schemas.microsoft.com/office/drawing/2014/main" id="{A7571FB8-4950-4C83-A1D8-F27691F71B6E}"/>
              </a:ext>
            </a:extLst>
          </p:cNvPr>
          <p:cNvSpPr/>
          <p:nvPr/>
        </p:nvSpPr>
        <p:spPr>
          <a:xfrm>
            <a:off x="4505602" y="1959970"/>
            <a:ext cx="2853983" cy="283130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>
                <a:solidFill>
                  <a:schemeClr val="tx1"/>
                </a:solidFill>
              </a:rPr>
              <a:t>Accept The Terms &amp; Conditions</a:t>
            </a:r>
            <a:endParaRPr lang="en-IN" sz="1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5503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A79CCED-060D-4747-9FBF-0E998DEF3ED0}"/>
              </a:ext>
            </a:extLst>
          </p:cNvPr>
          <p:cNvSpPr txBox="1"/>
          <p:nvPr/>
        </p:nvSpPr>
        <p:spPr>
          <a:xfrm>
            <a:off x="630239" y="1025217"/>
            <a:ext cx="49671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u="sng" dirty="0"/>
              <a:t>APP BOOKING PROCESS FOR CUSTOMER:-</a:t>
            </a:r>
            <a:endParaRPr lang="en-IN" b="1" u="sng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3F0846-D9ED-4581-896F-9876E91D74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63744" y="841613"/>
            <a:ext cx="1889924" cy="51820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79B8F1E-CF1C-4301-BC4C-A9BE770743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84099" y="643734"/>
            <a:ext cx="677662" cy="56614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68F1792-420B-4EB1-B2D6-C96DF49DDA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45311" y="1100715"/>
            <a:ext cx="2910340" cy="475028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1277754-484D-4F55-A475-9115F63F5AAF}"/>
              </a:ext>
            </a:extLst>
          </p:cNvPr>
          <p:cNvSpPr txBox="1"/>
          <p:nvPr/>
        </p:nvSpPr>
        <p:spPr>
          <a:xfrm>
            <a:off x="798990" y="1686757"/>
            <a:ext cx="8963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u="sng" dirty="0">
                <a:solidFill>
                  <a:srgbClr val="FF0000"/>
                </a:solidFill>
              </a:rPr>
              <a:t>Step 1:-</a:t>
            </a:r>
            <a:endParaRPr lang="en-IN" b="1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2954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A79CCED-060D-4747-9FBF-0E998DEF3ED0}"/>
              </a:ext>
            </a:extLst>
          </p:cNvPr>
          <p:cNvSpPr txBox="1"/>
          <p:nvPr/>
        </p:nvSpPr>
        <p:spPr>
          <a:xfrm>
            <a:off x="630239" y="1025217"/>
            <a:ext cx="49671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u="sng" dirty="0"/>
              <a:t>APP BOOKING PROCESS FOR CUSTOMER:-</a:t>
            </a:r>
            <a:endParaRPr lang="en-IN" b="1" u="sng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3F0846-D9ED-4581-896F-9876E91D74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63744" y="841613"/>
            <a:ext cx="1889924" cy="51820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79B8F1E-CF1C-4301-BC4C-A9BE770743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84099" y="643734"/>
            <a:ext cx="677662" cy="5661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1277754-484D-4F55-A475-9115F63F5AAF}"/>
              </a:ext>
            </a:extLst>
          </p:cNvPr>
          <p:cNvSpPr txBox="1"/>
          <p:nvPr/>
        </p:nvSpPr>
        <p:spPr>
          <a:xfrm>
            <a:off x="798990" y="1686757"/>
            <a:ext cx="9140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u="sng" dirty="0">
                <a:solidFill>
                  <a:srgbClr val="FF0000"/>
                </a:solidFill>
              </a:rPr>
              <a:t>Step 2:-</a:t>
            </a:r>
            <a:endParaRPr lang="en-IN" b="1" u="sng" dirty="0">
              <a:solidFill>
                <a:srgbClr val="FF0000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35C52D0-D968-4965-A9FA-11F5128A2F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5087" y="1083076"/>
            <a:ext cx="3305401" cy="5104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5660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6EF5BC69-E576-41F1-B520-A8E22790EA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4358" y="1615736"/>
            <a:ext cx="3274414" cy="461194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EF25A76-5A8C-48B6-8810-3EBA666A15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36124" y="1615736"/>
            <a:ext cx="3319751" cy="461194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BC4D5FD-8190-4D5D-BA59-C5F1038664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83227" y="1615735"/>
            <a:ext cx="3290419" cy="4611949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AB76B51B-BA2A-432A-B476-C539E2E90771}"/>
              </a:ext>
            </a:extLst>
          </p:cNvPr>
          <p:cNvSpPr txBox="1"/>
          <p:nvPr/>
        </p:nvSpPr>
        <p:spPr>
          <a:xfrm>
            <a:off x="634753" y="831827"/>
            <a:ext cx="61167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u="sng" dirty="0"/>
              <a:t>APP BOOKING PROCESS FOR CUSTOMER:-</a:t>
            </a:r>
            <a:endParaRPr lang="en-IN" b="1" u="sng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2B17601-1806-47A9-8560-CB0F618E832D}"/>
              </a:ext>
            </a:extLst>
          </p:cNvPr>
          <p:cNvSpPr txBox="1"/>
          <p:nvPr/>
        </p:nvSpPr>
        <p:spPr>
          <a:xfrm>
            <a:off x="652140" y="1201159"/>
            <a:ext cx="9140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u="sng" dirty="0">
                <a:solidFill>
                  <a:srgbClr val="FF0000"/>
                </a:solidFill>
              </a:rPr>
              <a:t>Step 3:-</a:t>
            </a:r>
            <a:endParaRPr lang="en-IN" b="1" u="sng" dirty="0">
              <a:solidFill>
                <a:srgbClr val="FF0000"/>
              </a:solidFill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F40228BF-3D02-4E17-81F9-E353AA26E5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63744" y="841613"/>
            <a:ext cx="1889924" cy="51820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704C1AE-DF6C-46F0-89BB-CA60014BC5D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84099" y="643734"/>
            <a:ext cx="677662" cy="566149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76271C60-CB7C-46A5-A642-8F3189EC9E6B}"/>
              </a:ext>
            </a:extLst>
          </p:cNvPr>
          <p:cNvSpPr txBox="1"/>
          <p:nvPr/>
        </p:nvSpPr>
        <p:spPr>
          <a:xfrm>
            <a:off x="1970842" y="1223782"/>
            <a:ext cx="17277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Medical Officer</a:t>
            </a:r>
            <a:endParaRPr lang="en-IN" b="1" dirty="0">
              <a:solidFill>
                <a:srgbClr val="FF0000"/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64CE324-A78B-4D23-AE7C-95F8A7488DC7}"/>
              </a:ext>
            </a:extLst>
          </p:cNvPr>
          <p:cNvSpPr txBox="1"/>
          <p:nvPr/>
        </p:nvSpPr>
        <p:spPr>
          <a:xfrm>
            <a:off x="5619363" y="1246403"/>
            <a:ext cx="16850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Super Specialty</a:t>
            </a:r>
            <a:endParaRPr lang="en-IN" b="1" dirty="0">
              <a:solidFill>
                <a:srgbClr val="FF0000"/>
              </a:solidFill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75DDE70-B63D-4EC6-9B3C-754D2EAC077F}"/>
              </a:ext>
            </a:extLst>
          </p:cNvPr>
          <p:cNvSpPr txBox="1"/>
          <p:nvPr/>
        </p:nvSpPr>
        <p:spPr>
          <a:xfrm>
            <a:off x="9024745" y="1223782"/>
            <a:ext cx="13051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Ambulance</a:t>
            </a:r>
            <a:endParaRPr lang="en-IN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5961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A79CCED-060D-4747-9FBF-0E998DEF3ED0}"/>
              </a:ext>
            </a:extLst>
          </p:cNvPr>
          <p:cNvSpPr txBox="1"/>
          <p:nvPr/>
        </p:nvSpPr>
        <p:spPr>
          <a:xfrm>
            <a:off x="630239" y="1025217"/>
            <a:ext cx="49671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u="sng" dirty="0"/>
              <a:t>APP BOOKING PROCESS FOR CUSTOMER:-</a:t>
            </a:r>
            <a:endParaRPr lang="en-IN" b="1" u="sng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3F0846-D9ED-4581-896F-9876E91D74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63744" y="841613"/>
            <a:ext cx="1889924" cy="51820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79B8F1E-CF1C-4301-BC4C-A9BE770743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84099" y="643734"/>
            <a:ext cx="677662" cy="5661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1277754-484D-4F55-A475-9115F63F5AAF}"/>
              </a:ext>
            </a:extLst>
          </p:cNvPr>
          <p:cNvSpPr txBox="1"/>
          <p:nvPr/>
        </p:nvSpPr>
        <p:spPr>
          <a:xfrm>
            <a:off x="798990" y="1686757"/>
            <a:ext cx="9140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u="sng" dirty="0">
                <a:solidFill>
                  <a:srgbClr val="FF0000"/>
                </a:solidFill>
              </a:rPr>
              <a:t>Step 4:-</a:t>
            </a:r>
            <a:endParaRPr lang="en-IN" b="1" u="sng" dirty="0">
              <a:solidFill>
                <a:srgbClr val="FF0000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22308EF-3D53-4799-BCE6-542CC8DE6E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4359" y="1100715"/>
            <a:ext cx="3332459" cy="5120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1105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A79CCED-060D-4747-9FBF-0E998DEF3ED0}"/>
              </a:ext>
            </a:extLst>
          </p:cNvPr>
          <p:cNvSpPr txBox="1"/>
          <p:nvPr/>
        </p:nvSpPr>
        <p:spPr>
          <a:xfrm>
            <a:off x="630239" y="1025217"/>
            <a:ext cx="49671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u="sng" dirty="0"/>
              <a:t>APP BOOKING PROCESS FOR CUSTOMER:-</a:t>
            </a:r>
            <a:endParaRPr lang="en-IN" b="1" u="sng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3F0846-D9ED-4581-896F-9876E91D74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63744" y="841613"/>
            <a:ext cx="1889924" cy="51820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79B8F1E-CF1C-4301-BC4C-A9BE770743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84099" y="643734"/>
            <a:ext cx="677662" cy="5661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1277754-484D-4F55-A475-9115F63F5AAF}"/>
              </a:ext>
            </a:extLst>
          </p:cNvPr>
          <p:cNvSpPr txBox="1"/>
          <p:nvPr/>
        </p:nvSpPr>
        <p:spPr>
          <a:xfrm>
            <a:off x="798990" y="1686757"/>
            <a:ext cx="9140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u="sng" dirty="0">
                <a:solidFill>
                  <a:srgbClr val="FF0000"/>
                </a:solidFill>
              </a:rPr>
              <a:t>Step 5:-</a:t>
            </a:r>
            <a:endParaRPr lang="en-IN" b="1" u="sng" dirty="0">
              <a:solidFill>
                <a:srgbClr val="FF0000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822C19A-C4F8-4108-8424-35A550AB18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44671" y="1034849"/>
            <a:ext cx="3319073" cy="5171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5806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A79CCED-060D-4747-9FBF-0E998DEF3ED0}"/>
              </a:ext>
            </a:extLst>
          </p:cNvPr>
          <p:cNvSpPr txBox="1"/>
          <p:nvPr/>
        </p:nvSpPr>
        <p:spPr>
          <a:xfrm>
            <a:off x="630239" y="1025217"/>
            <a:ext cx="49671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u="sng" dirty="0"/>
              <a:t>APP BOOKING PROCESS FOR CUSTOMER:-</a:t>
            </a:r>
            <a:endParaRPr lang="en-IN" b="1" u="sng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3F0846-D9ED-4581-896F-9876E91D74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63744" y="841613"/>
            <a:ext cx="1889924" cy="51820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79B8F1E-CF1C-4301-BC4C-A9BE770743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84099" y="643734"/>
            <a:ext cx="677662" cy="5661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1277754-484D-4F55-A475-9115F63F5AAF}"/>
              </a:ext>
            </a:extLst>
          </p:cNvPr>
          <p:cNvSpPr txBox="1"/>
          <p:nvPr/>
        </p:nvSpPr>
        <p:spPr>
          <a:xfrm>
            <a:off x="798990" y="1686757"/>
            <a:ext cx="9140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u="sng" dirty="0">
                <a:solidFill>
                  <a:srgbClr val="FF0000"/>
                </a:solidFill>
              </a:rPr>
              <a:t>Step 6:-</a:t>
            </a:r>
            <a:endParaRPr lang="en-IN" b="1" u="sng" dirty="0">
              <a:solidFill>
                <a:srgbClr val="FF0000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6B11A5E-E2D0-494E-B66C-0624B8E55B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97022" y="973716"/>
            <a:ext cx="3266722" cy="5171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230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A79CCED-060D-4747-9FBF-0E998DEF3ED0}"/>
              </a:ext>
            </a:extLst>
          </p:cNvPr>
          <p:cNvSpPr txBox="1"/>
          <p:nvPr/>
        </p:nvSpPr>
        <p:spPr>
          <a:xfrm>
            <a:off x="630239" y="1025217"/>
            <a:ext cx="49671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u="sng" dirty="0"/>
              <a:t>APP BOOKING PROCESS FOR CUSTOMER:-</a:t>
            </a:r>
            <a:endParaRPr lang="en-IN" b="1" u="sng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3F0846-D9ED-4581-896F-9876E91D74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63744" y="841613"/>
            <a:ext cx="1889924" cy="51820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79B8F1E-CF1C-4301-BC4C-A9BE770743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84099" y="643734"/>
            <a:ext cx="677662" cy="5661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1277754-484D-4F55-A475-9115F63F5AAF}"/>
              </a:ext>
            </a:extLst>
          </p:cNvPr>
          <p:cNvSpPr txBox="1"/>
          <p:nvPr/>
        </p:nvSpPr>
        <p:spPr>
          <a:xfrm>
            <a:off x="798990" y="1686757"/>
            <a:ext cx="9140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u="sng" dirty="0">
                <a:solidFill>
                  <a:srgbClr val="FF0000"/>
                </a:solidFill>
              </a:rPr>
              <a:t>Step 7:-</a:t>
            </a:r>
            <a:endParaRPr lang="en-IN" b="1" u="sng" dirty="0">
              <a:solidFill>
                <a:srgbClr val="FF0000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A24E751-A6B2-4EE5-98A8-DA7D7E17A6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00270" y="1083076"/>
            <a:ext cx="3360636" cy="5113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9655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A79CCED-060D-4747-9FBF-0E998DEF3ED0}"/>
              </a:ext>
            </a:extLst>
          </p:cNvPr>
          <p:cNvSpPr txBox="1"/>
          <p:nvPr/>
        </p:nvSpPr>
        <p:spPr>
          <a:xfrm>
            <a:off x="630239" y="1025217"/>
            <a:ext cx="49671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u="sng" dirty="0"/>
              <a:t>APP BOOKING PROCESS FOR CUSTOMER:-</a:t>
            </a:r>
            <a:endParaRPr lang="en-IN" b="1" u="sng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3F0846-D9ED-4581-896F-9876E91D74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63744" y="841613"/>
            <a:ext cx="1889924" cy="51820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79B8F1E-CF1C-4301-BC4C-A9BE770743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84099" y="643734"/>
            <a:ext cx="677662" cy="5661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1277754-484D-4F55-A475-9115F63F5AAF}"/>
              </a:ext>
            </a:extLst>
          </p:cNvPr>
          <p:cNvSpPr txBox="1"/>
          <p:nvPr/>
        </p:nvSpPr>
        <p:spPr>
          <a:xfrm>
            <a:off x="798990" y="1686757"/>
            <a:ext cx="9140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u="sng" dirty="0">
                <a:solidFill>
                  <a:srgbClr val="FF0000"/>
                </a:solidFill>
              </a:rPr>
              <a:t>Step 8:-</a:t>
            </a:r>
            <a:endParaRPr lang="en-IN" b="1" u="sng" dirty="0">
              <a:solidFill>
                <a:srgbClr val="FF0000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3EDA498-8172-46F9-BE72-9D79F52B73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59371" y="1091952"/>
            <a:ext cx="3304373" cy="5130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4233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DD8486-6868-4666-A118-963682249C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solidFill>
                  <a:srgbClr val="FF0000"/>
                </a:solidFill>
                <a:latin typeface="Colonna MT" panose="04020805060202030203" pitchFamily="82" charset="0"/>
              </a:rPr>
              <a:t>DOCTOR</a:t>
            </a:r>
            <a:r>
              <a:rPr lang="en-US" dirty="0"/>
              <a:t> WALA</a:t>
            </a:r>
            <a:br>
              <a:rPr lang="en-US" dirty="0"/>
            </a:br>
            <a:r>
              <a:rPr lang="en-US" sz="1600" b="1" dirty="0">
                <a:solidFill>
                  <a:schemeClr val="accent2">
                    <a:lumMod val="75000"/>
                  </a:schemeClr>
                </a:solidFill>
              </a:rPr>
              <a:t>Product of Another Opinion Pvt. Ltd</a:t>
            </a:r>
            <a:r>
              <a:rPr lang="en-US" sz="1600" dirty="0"/>
              <a:t> </a:t>
            </a:r>
            <a:endParaRPr lang="en-IN" sz="16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2BF9EED-B863-4621-AA52-C856628E95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b="1" dirty="0"/>
              <a:t>At Your Quick Service</a:t>
            </a:r>
          </a:p>
          <a:p>
            <a:r>
              <a:rPr lang="en-US" sz="4000" b="1" dirty="0">
                <a:solidFill>
                  <a:srgbClr val="00B0F0"/>
                </a:solidFill>
              </a:rPr>
              <a:t>THANKS FOR WATCHING</a:t>
            </a:r>
            <a:endParaRPr lang="en-IN" sz="4000" b="1" dirty="0">
              <a:solidFill>
                <a:srgbClr val="00B0F0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2DC793E-67BF-4F06-9B9D-C2CE495721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06605" y="1553752"/>
            <a:ext cx="826196" cy="690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2888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1147</TotalTime>
  <Words>361</Words>
  <Application>Microsoft Office PowerPoint</Application>
  <PresentationFormat>Widescreen</PresentationFormat>
  <Paragraphs>67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Colonna MT</vt:lpstr>
      <vt:lpstr>Garamond</vt:lpstr>
      <vt:lpstr>Kartika</vt:lpstr>
      <vt:lpstr>Organic</vt:lpstr>
      <vt:lpstr>DOCTOR WALA Product of Another Opinion Pvt. Ltd </vt:lpstr>
      <vt:lpstr>INTRODUCTION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DOCTOR WALA Product of Another Opinion Pvt. Ltd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DOCTOR WALA </dc:title>
  <dc:creator>manish kumar gupta</dc:creator>
  <cp:lastModifiedBy>manish kumar gupta</cp:lastModifiedBy>
  <cp:revision>54</cp:revision>
  <dcterms:created xsi:type="dcterms:W3CDTF">2022-01-23T09:03:12Z</dcterms:created>
  <dcterms:modified xsi:type="dcterms:W3CDTF">2022-02-03T12:21:34Z</dcterms:modified>
</cp:coreProperties>
</file>