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4"/>
  </p:notesMasterIdLst>
  <p:sldIdLst>
    <p:sldId id="256" r:id="rId2"/>
    <p:sldId id="292"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1" r:id="rId22"/>
    <p:sldId id="312" r:id="rId23"/>
    <p:sldId id="313" r:id="rId24"/>
    <p:sldId id="314" r:id="rId25"/>
    <p:sldId id="315" r:id="rId26"/>
    <p:sldId id="316" r:id="rId27"/>
    <p:sldId id="317" r:id="rId28"/>
    <p:sldId id="318" r:id="rId29"/>
    <p:sldId id="319" r:id="rId30"/>
    <p:sldId id="320" r:id="rId31"/>
    <p:sldId id="321" r:id="rId32"/>
    <p:sldId id="322" r:id="rId33"/>
    <p:sldId id="323" r:id="rId34"/>
    <p:sldId id="324" r:id="rId35"/>
    <p:sldId id="325" r:id="rId36"/>
    <p:sldId id="326" r:id="rId37"/>
    <p:sldId id="327" r:id="rId38"/>
    <p:sldId id="257" r:id="rId39"/>
    <p:sldId id="258" r:id="rId40"/>
    <p:sldId id="259" r:id="rId41"/>
    <p:sldId id="260" r:id="rId42"/>
    <p:sldId id="261" r:id="rId43"/>
    <p:sldId id="262" r:id="rId44"/>
    <p:sldId id="263" r:id="rId45"/>
    <p:sldId id="264" r:id="rId46"/>
    <p:sldId id="265" r:id="rId47"/>
    <p:sldId id="266" r:id="rId48"/>
    <p:sldId id="267" r:id="rId49"/>
    <p:sldId id="268" r:id="rId50"/>
    <p:sldId id="269" r:id="rId51"/>
    <p:sldId id="270" r:id="rId52"/>
    <p:sldId id="271" r:id="rId53"/>
    <p:sldId id="272" r:id="rId54"/>
    <p:sldId id="273" r:id="rId55"/>
    <p:sldId id="274" r:id="rId56"/>
    <p:sldId id="275" r:id="rId57"/>
    <p:sldId id="276" r:id="rId58"/>
    <p:sldId id="277" r:id="rId59"/>
    <p:sldId id="278" r:id="rId60"/>
    <p:sldId id="279" r:id="rId61"/>
    <p:sldId id="280" r:id="rId62"/>
    <p:sldId id="281" r:id="rId63"/>
    <p:sldId id="282" r:id="rId64"/>
    <p:sldId id="283" r:id="rId65"/>
    <p:sldId id="284" r:id="rId66"/>
    <p:sldId id="285" r:id="rId67"/>
    <p:sldId id="286" r:id="rId68"/>
    <p:sldId id="287" r:id="rId69"/>
    <p:sldId id="288" r:id="rId70"/>
    <p:sldId id="289" r:id="rId71"/>
    <p:sldId id="290" r:id="rId72"/>
    <p:sldId id="291" r:id="rId7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69907" autoAdjust="0"/>
  </p:normalViewPr>
  <p:slideViewPr>
    <p:cSldViewPr snapToGrid="0" snapToObjects="1">
      <p:cViewPr varScale="1">
        <p:scale>
          <a:sx n="40" d="100"/>
          <a:sy n="40" d="100"/>
        </p:scale>
        <p:origin x="45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6406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dirty="0" err="1" smtClean="0"/>
              <a:t>TTSVOICE%sk-SK-Wavenet-A</a:t>
            </a:r>
            <a:r>
              <a:rPr lang="en-US" smtClean="0"/>
              <a:t>%%TTSVOICE-END%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Testovanie stability okyslených produktov zahŕňa inkubáciu vzoriek pri kontrolovaných teplotách 30 °C a 40 °C po dobu 14 až 21 dní. Tento proces nám pomáha vyhodnotiť stabilitu produktu monitorovaním akéhokoľvek mikrobiálneho rastu alebo zmien pH, najmä pri vyššej teplote 40 °C.  Ak sa pri 40 °C nepozoruje žiadny mikrobiálny rast alebo zmeny pH, znamená to, že produkt je za týchto podmienok stabilný.</a:t>
            </a:r>
          </a:p>
          <a:p>
            <a:endParaRPr/>
          </a:p>
          <a:p>
            <a:r>
              <a:t>Očakávame, že výsledky pri 30 °C budú podobné ako pri 40 °C.  Porovnanie týchto výsledkov nám pomáha rozhodnúť sa, či zachovať súčasné parametre tepelného spracovania alebo zvážiť ich zníženie. Navyše, ak sa potvrdí stabilita, naznačuje to, že aj v prostredí s vysokými teplotami zostane produkt stabilný.</a:t>
            </a:r>
          </a:p>
          <a:p>
            <a:endParaRPr/>
          </a:p>
          <a:p>
            <a:r>
              <a:t>Ak sa však mikrobiálny rast zistí pri 40 °C, ale nie pri 30 °C, signalizuje to nestabilitu produktu. Takáto nestabilita môže viesť k problémom so znehodnotením, ako je ploché kyslé znehodnotenie, v závislosti od spôsobu skladovania produktu. To podčiarkuje dôležitosť testovania pri rôznych teplotách na presné posúdenie stability.</a:t>
            </a:r>
          </a:p>
          <a:p>
            <a:endParaRPr/>
          </a:p>
          <a:p>
            <a:r>
              <a:t>Pre komplexnejšie hodnotenie sa odporúča predĺžená inkubácia pri 30 °C počas 6 až 12 týždňov. Toto dlhšie testovacie obdobie nám umožňuje sledovať správanie produktu v priebehu času, potvrdzovať akúkoľvek nestabilitu a pomáhať nám plánovať potrebné nápravné opatrenia.</a:t>
            </a:r>
          </a:p>
          <a:p>
            <a:endParaRPr/>
          </a:p>
          <a:p>
            <a:r>
              <a:t>Ak sa týmito testami potvrdí nestabilita, môže byť potrebné použiť náročnejší tepelný proces. To je obzvlášť dôležité pre výrobky určené pre trhy, kde sú skladovacie teploty vyššie, čím sa zabezpečí, že výrobok zostane bezpečný a stabilný za rôznych podmienok.</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Provokačné testovanie je metóda používaná na simuláciu podmienok skladovania a distribúcie naočkovaním produktov štandardizovanými spórami Bacillus a Clostridium. To nám pomáha pochopiť, ako sa mikróby správajú v kontrolovaných scenároch.</a:t>
            </a:r>
          </a:p>
          <a:p>
            <a:endParaRPr/>
          </a:p>
          <a:p>
            <a:r>
              <a:t>Tento typ testovania sa používa hlavne pri vývoji produktov a procesov. Overuje účinnosť dizajnu produktu a predpovedá, ako môžu chyby pri formulácii alebo spracovaní ovplyvniť bezpečnosť a stabilitu.</a:t>
            </a:r>
          </a:p>
          <a:p>
            <a:endParaRPr/>
          </a:p>
          <a:p>
            <a:r>
              <a:t>Na rozdiel od rutinného testovania skladovania sa provokačné testovanie vykonáva za kontrolovaných a reprodukovateľných podmienok. Táto konzistentnosť je nevyhnutná na presné posúdenie mikrobiálneho správania a overenie bezpečnosti výrobkov.</a:t>
            </a:r>
          </a:p>
          <a:p>
            <a:endParaRPr/>
          </a:p>
          <a:p>
            <a:r>
              <a:t>Kľúčovú úlohu pri overovaní systémov ochrany zohráva aj testovanie výzvy. Zabezpečuje, aby tieto systémy účinne kontrolovali nebezpečné mikroorganizmy v reálnych podmienkach, ktoré napodobňujú skutočné používanie produktu.</a:t>
            </a:r>
          </a:p>
          <a:p>
            <a:endParaRPr/>
          </a:p>
          <a:p>
            <a:r>
              <a:t>Celkovo je náročné testovanie rozhodujúce pre zaistenie bezpečnosti výrobkov. Potvrdzuje účinnosť konzervačných systémov a pomáha udržiavať integritu produktu počas skladovania a distribúcie.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vykonávaní provokačného testovania je prvým krokom jasné definovanie testovacích podmienok. To zahŕňa špecifikovanie zloženia a balenia produktu, ktoré sú nevyhnutné na vytvorenie realistických a spoľahlivých výsledkov testovania. Správne definovanie týchto podmienok zaisťuje, že test presne odráža skutočné scenáre.</a:t>
            </a:r>
          </a:p>
          <a:p>
            <a:endParaRPr/>
          </a:p>
          <a:p>
            <a:r>
              <a:t>Ďalej je dôležité zabezpečiť realistické vykurovanie počas výroby. To simuluje skutočný výrobný proces a zohľadňuje mikrobiálne poškodenie spôsobené teplom. Pochopenie toho, ako teplo ovplyvňuje prežitie mikróbov, pomáha pri hodnotení skutočného mikrobiálneho správania v produkte.</a:t>
            </a:r>
          </a:p>
          <a:p>
            <a:endParaRPr/>
          </a:p>
          <a:p>
            <a:r>
              <a:t>Ďalším kľúčovým faktorom je výber vhodného inokula. To zahŕňa výber správnych typov, zloženia a množstiev mikroorganizmov, ktoré presne odrážajú potenciálne mikrobiálne riziká. Správny výber inokula je rozhodujúci pre získanie spoľahlivých a zmysluplných výsledkov testov.</a:t>
            </a:r>
          </a:p>
          <a:p>
            <a:endParaRPr/>
          </a:p>
          <a:p>
            <a:r>
              <a:t>Očkovacie postupy sa musia aplikovať v potravinovej matrici alebo časticiach. Táto integrácia umožňuje, aby mikrobiálne testovanie prebiehalo priamo v prostredí produktu, čo poskytuje cenné informácie o tom, ako sa mikróby správajú v skutočných potravinových systémoch.</a:t>
            </a:r>
          </a:p>
          <a:p>
            <a:endParaRPr/>
          </a:p>
          <a:p>
            <a:r>
              <a:t>Rozhodujúce je aj stanovenie podmienok skladovania a frekvencie odberu vzoriek. Tieto parametre umožňujú monitorovanie mikrobiálnych zmien v priebehu času, čím sa zaisťuje, že výsledky testov sú relevantné pre trvanlivosť a bezpečnosť produktu.</a:t>
            </a:r>
          </a:p>
          <a:p>
            <a:endParaRPr/>
          </a:p>
          <a:p>
            <a:r>
              <a:t>Interpretácia výsledkov je dôležitým krokom, ktorý informuje o špecifikáciách procesu alebo produktu. Táto analýza pomáha pretaviť zistenia do použiteľných vylepšení a zabezpečiť, aby produkt spĺňal normy bezpečnosti a kvality.</a:t>
            </a:r>
          </a:p>
          <a:p>
            <a:endParaRPr/>
          </a:p>
          <a:p>
            <a:r>
              <a:t>Nakoniec by sa zistenia mali premietnuť do marketingových stratégií, ako je definovanie trvanlivosti a geografických obmedzení. Tento krok spája vedecké výsledky s obchodnými cieľmi a podporuje efektívne umiestnenie produktu na trhu.</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konzervovaní kyslých a okyslených produktov je dôležité zvážiť kombináciu faktorov vrátane nízkeho pH, koncentrácie nedisociovanej kyseliny a tepelného spracovania. Tieto prvky spolupracujú, aby udržali výrobok bezpečný a stabilný počas celého skladovania. Pochopenie interakcie týchto faktorov je kľúčom k účinnej ochrane.</a:t>
            </a:r>
          </a:p>
          <a:p>
            <a:endParaRPr/>
          </a:p>
          <a:p>
            <a:r>
              <a:t>Tepelné spracovanie zohráva rozhodujúcu úlohu pri odstraňovaní spór, ktoré by inak mohli rásť a spôsobiť znehodnotenie počas skladovania. Tento krok je nevyhnutný na zabránenie mikrobiálnej kontaminácii a zaistenie bezpečnosti produktu. Správne tepelné spracovanie je základom pre udržanie mikrobiologickej stability.</a:t>
            </a:r>
          </a:p>
          <a:p>
            <a:endParaRPr/>
          </a:p>
          <a:p>
            <a:r>
              <a:t>Okrem tepla musí byť zloženie produktu navrhnuté tak, aby inhibovalo akékoľvek mikroorganizmy, ktoré prežijú tepelný proces. Tým sa zabráni množeniu týchto mikróbov a ohrozeniu kvality produktu. Zloženie je preto nevyhnutné pre zachovanie integrity produktu.</a:t>
            </a:r>
          </a:p>
          <a:p>
            <a:endParaRPr/>
          </a:p>
          <a:p>
            <a:r>
              <a:t>Sú stanovené minimálne tepelné procesy, aby sa zabezpečilo, že produkt neobsahuje infekčné patogény a kaziace sa organizmy. Tieto procesy vyvažujú bezpečnostné požiadavky s potrebou udržiavať kvalitu výrobkov. Dodržiavanie týchto minimálnych tepelných noriem je rozhodujúce pre bezpečnosť spotrebiteľov.</a:t>
            </a:r>
          </a:p>
          <a:p>
            <a:endParaRPr/>
          </a:p>
          <a:p>
            <a:r>
              <a:t>Návrh procesu konzervácie musí byť založený na vedeckých princípoch. To zaisťuje, že výrobné podmienky neustále produkujú mikrobiologicky bezpečné a stabilné produkty. Vedecká validácia je nevyhnutná pre úspešnú rutinnú výrobu a udržiavanie vysokých štandardov.</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načrtáva kľúčové prvky plánovaného procesu pri výrobe produktov.</a:t>
            </a:r>
          </a:p>
          <a:p>
            <a:endParaRPr/>
          </a:p>
          <a:p>
            <a:r>
              <a:t>Najprv sú zahrnuté podrobnosti o produkte, ako je názov, kód, typ a odkaz na zloženie. Tieto údaje sú nevyhnutné na presnú identifikáciu produktu a zabezpečenie sledovateľnosti a konzistentnosti počas celej výroby.</a:t>
            </a:r>
          </a:p>
          <a:p>
            <a:endParaRPr/>
          </a:p>
          <a:p>
            <a:r>
              <a:t>Ďalej sú špecifikované vlastnosti produktu, ako je typ kyseliny, pH, vlastnosti toku, veľkosť častíc a množstvo. Tieto faktory ovplyvňujú správanie produktu počas spracovania a sú rozhodujúce pre splnenie noriem kvality a bezpečnosti.</a:t>
            </a:r>
          </a:p>
          <a:p>
            <a:endParaRPr/>
          </a:p>
          <a:p>
            <a:r>
              <a:t>Definované sú aj špecifikácie kontajnerov vrátane veľkosti, typu, hmotnosti náplne, tolerancie, uzavretia, priestoru nad hlavou a vákua. Správny dizajn nádoby je životne dôležitý pre správne zabalenie produktu a zachovanie jeho celistvosti.</a:t>
            </a:r>
          </a:p>
          <a:p>
            <a:endParaRPr/>
          </a:p>
          <a:p>
            <a:r>
              <a:t>Hygienické a čistiace požiadavky na nádoby sú načrtnuté, aby sa zabránilo kontaminácii a zaistila bezpečnosť výrobkov. Udržiavanie čistoty je základnou súčasťou plánovaného procesu.</a:t>
            </a:r>
          </a:p>
          <a:p>
            <a:endParaRPr/>
          </a:p>
          <a:p>
            <a:r>
              <a:t>Parametre tepelného spracovania zahŕňajú typ použitého systému spracovania tepla, počiatočné teploty, predhrievanie, nastavenie autoklávu, ako aj podmienky príchodu a chladenia. Tieto parametre sú rozhodujúce pre dosiahnutie požadovanej mikrobiologickej bezpečnosti.</a:t>
            </a:r>
          </a:p>
          <a:p>
            <a:endParaRPr/>
          </a:p>
          <a:p>
            <a:r>
              <a:t>Metódy chladenia vrátane času a teploty sú podrobne popísané, aby sa zabránilo znehodnoteniu a zachovala kvalita produktu. Správne chladenie je rozhodujúcim krokom pri zabezpečovaní stability produktu.</a:t>
            </a:r>
          </a:p>
          <a:p>
            <a:endParaRPr/>
          </a:p>
          <a:p>
            <a:r>
              <a:t>A nakoniec, každý nový alebo výrazne zmenený produkt alebo proces musí byť preskúmaný tímom HACCP. Toto preskúmanie potvrdzuje mikrobiologickú bezpečnosť a stabilitu, čo z neho robí povinný krok v plánovanom procese.</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sa zameriavame na mikrobiologické hodnotenie zložiek, ktoré je kľúčové pre zaistenie bezpečnosti a kvality výrobkov. Najprv je potrebné vyhodnotiť zložky na spóry odolné voči kyselinám a teplu, aby sa určilo vhodné potrebné tepelné spracovanie. Toto hodnotenie zaručuje, že použité tepelné ošetrenie je dostatočné na odstránenie škodlivých mikroorganizmov.</a:t>
            </a:r>
          </a:p>
          <a:p>
            <a:endParaRPr/>
          </a:p>
          <a:p>
            <a:r>
              <a:t>Ďalej výber zložiek s nízkym počtom spór odolných voči kyselinám a teplu – konkrétne menej ako 10 spór na gram – ponúka významné výhody. Znižuje riziko kontaminácie, zvyšuje efektivitu výroby a podporuje vytváranie vysokokvalitných produktov s optimalizovaným spracovaním.</a:t>
            </a:r>
          </a:p>
          <a:p>
            <a:endParaRPr/>
          </a:p>
          <a:p>
            <a:r>
              <a:t>Pri vykonávaní provokačných testov s použitím organizmov odolných voči kyselinám sú potrebné prísne preventívne opatrenia, aby sa zabránilo kontaminácii výrobného prostredia. Tieto opatrenia sú nevyhnutné na udržanie zariadenia bez kontaminácie, zaistenie spoľahlivosti výsledkov skúšok a celkovej bezpečnosti výrobkov.</a:t>
            </a:r>
          </a:p>
          <a:p>
            <a:endParaRPr/>
          </a:p>
          <a:p>
            <a:r>
              <a:t>V neposlednom rade je dôležité používať suroviny so známou mikrobiologickou kvalitou. Vysokokvalitné suroviny pomáhajú zabezpečiť, aby boli výsledky testov relevantné a spoľahlivé, čo podporuje presné odporúčania týkajúce sa postupov a zloženia. Táto prax je kľúčom k dosiahnutiu konzistentných a bezpečných výsledkov výroby.</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Kontrola pH a hladiny kyselín v potravinárskych výrobkoch je kľúčová z niekoľkých dôvodov. Po prvé, priamo ovplyvňuje chuť a zabezpečuje, že produkt má požadovaný chuťový profil. Okrem toho udržiavanie správneho pH pomáha zabezpečiť mikrobiálnu stabilitu, ktorá je nevyhnutná pre bezpečnosť potravín. Účinnosť tepelného spracovania závisí aj od správnej kontroly pH, čo z neho robí kľúčový faktor kvality produktu.</a:t>
            </a:r>
          </a:p>
          <a:p>
            <a:endParaRPr/>
          </a:p>
          <a:p>
            <a:r>
              <a:t>Pri výbere okysľujúcich látok vstupuje do hry niekoľko faktorov. Chuť a cena sú prvoradými faktormi, ale dôležitá je aj fyzikálna forma okysľovadla a jeho účinnosť okysľovania. Tieto prvky spoločne ovplyvňujú celkovú kvalitu a stabilitu konečného produktu.</a:t>
            </a:r>
          </a:p>
          <a:p>
            <a:endParaRPr/>
          </a:p>
          <a:p>
            <a:r>
              <a:t>Organické kyseliny zohrávajú významnú úlohu tým, že poskytujú konzervačné účinky udržiavaním nízkeho pH. Ich účinnosť úzko súvisí s koncentráciou nedisociovanej kyseliny, najmä v rozmedzí pH 3,8 až 4,6. Vďaka tomu sú obzvlášť cenné pri kontrole mikrobiálneho rastu.</a:t>
            </a:r>
          </a:p>
          <a:p>
            <a:endParaRPr/>
          </a:p>
          <a:p>
            <a:r>
              <a:t>Zmena typu alebo hladiny kyseliny vo výrobku môže mať zásadný vplyv na tepelné spracovanie a stabilitu produktu. Preto si akékoľvek úpravy vyžadujú starostlivé vyhodnotenie, aby sa zabezpečilo zachovanie požadovaných výsledkov v oblasti bezpečnosti a kvality.</a:t>
            </a:r>
          </a:p>
          <a:p>
            <a:endParaRPr/>
          </a:p>
          <a:p>
            <a:r>
              <a:t>Naproti tomu anorganické kyseliny pôsobia predovšetkým tak, že znižujú pH, ale neponúkajú ďalšie antimikrobiálne výhody, ktoré poskytujú organické kyseliny. Z tohto dôvodu je potrebné receptúry využívajúce anorganické kyseliny dôkladne vyhodnotiť, aby sa potvrdilo, že stále dosahujú účinnú konzerváciu.</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pojednáva o antimikrobiálnej účinnosti rôznych organických a anorganických kyselín, zoradených od najúčinnejších po najmenej účinné na molárnom základe. Najúčinnejšia je kyselina propiónová, nasledovaná kyselinou octovou, pričom kyselina chlorovodíková je najmenej účinná. Kľúčovým bodom je, že kyselina citrónová vyniká, pretože dokáže účinne inhibovať Clostridium botulinum vďaka svojej schopnosti chelátovať ióny kovov. Táto chelatačná vlastnosť je jedinečná pre organické kyseliny, ako je kyselina citrónová, a nenachádza sa v anorganických kyselinách, ktoré sa spoliehajú výlučne na zníženie pH na inhibíciu mikrobiálneho rastu.</a:t>
            </a:r>
          </a:p>
          <a:p>
            <a:endParaRPr/>
          </a:p>
          <a:p>
            <a:r>
              <a:t>Úloha kyseliny citrónovej v mikrobiálnej inhibícii je významná, pretože jej chelácia kovových iónov zvyšuje jej konzervačný účinok, najmä proti Clostridium botulinum. Naproti tomu anorganické kyseliny nemajú túto chelatačnú schopnosť, a preto závisia iba od okysľovania životného prostredia.</a:t>
            </a:r>
          </a:p>
          <a:p>
            <a:endParaRPr/>
          </a:p>
          <a:p>
            <a:r>
              <a:t>Napokon, zloženie potravinárskych výrobkov zohráva dôležitú úlohu v účinnosti konzervačných látok. Zmeny v zložení, ako je úprava obsahu soli alebo prenos receptov medzi rôznymi typmi potravín, môžu zmeniť hladiny kovových iónov. Tieto zmeny môžu ovplyvniť, ako dobre kyseliny, ako je kyselina citrónová, fungujú ako konzervačné látky. Pochopenie týchto účinkov formulácie je nevyhnutné na udržanie účinnej mikrobiálnej inhibície v potravinárskych výrobkoch.</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vlastnostiach kvapalnej fázy pri spracovaní.</a:t>
            </a:r>
          </a:p>
          <a:p>
            <a:endParaRPr/>
          </a:p>
          <a:p>
            <a:r>
              <a:t>Po prvé, zloženie kvapalnej fázy sa môže líšiť; Môže byť bez častíc alebo obsahovať inklúzie. Prietok a viskozita kvapaliny sú ovplyvnené faktormi, ako sú zahusťovadlá, teplota a mechanické namáhanie. Tieto prvky spoločne určujú, ako sa kvapalina správa za rôznych podmienok.</a:t>
            </a:r>
          </a:p>
          <a:p>
            <a:endParaRPr/>
          </a:p>
          <a:p>
            <a:r>
              <a:t>Ďalej kvapalná fáza hrá kľúčovú úlohu pri absorpcii a prenose tepla. Absorbuje tepelnú energiu a prenáša ju na častice, ale tento prenos prebieha pomalšie v porovnaní s pevnými látkami. Tento pomalší prenos tepla ovplyvňuje účinnosť tepelného spracovania, takže pochopenie tejto vlastnosti je nevyhnutné pre optimalizáciu tepelného spracovania.</a:t>
            </a:r>
          </a:p>
          <a:p>
            <a:endParaRPr/>
          </a:p>
          <a:p>
            <a:r>
              <a:t>Rozhodujúca je aj viskozita a prietokové správanie. Poznanie viskozity produktu a jeho toku je nevyhnutné pre efektívne spracovanie. Tieto vlastnosti ovplyvňujú reprodukovateľnosť tepelných úprav a presná charakterizácia pomáha zabezpečiť konzistentnú kvalitu produktu.</a:t>
            </a:r>
          </a:p>
          <a:p>
            <a:endParaRPr/>
          </a:p>
          <a:p>
            <a:r>
              <a:t>Ďalšou dôležitou úvahou je tepelná vodivosť. Vlastnosti vedenia tepla kvapalnej fázy sa musia analyzovať, aby sa zaručilo rovnomerné rozloženie tepla počas spracovania. Správne vyhodnotenie týchto vlastností pomáha dosiahnuť požadované tepelné výsledky.</a:t>
            </a:r>
          </a:p>
          <a:p>
            <a:endParaRPr/>
          </a:p>
          <a:p>
            <a:r>
              <a:t>Nakoniec je rozhodujúca validácia tepelného spracovania. Na validáciu procesu sú často potrebné merania času a teploty, najmä pri nových alebo zmenených výrobkoch. Táto validácia potvrdzuje, že tepelné spracovanie je účinné a spĺňa bezpečnostné a kvalitatívne normy.</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kľúčových časticových charakteristikách, ktoré ovplyvňujú tepelné spracovanie.</a:t>
            </a:r>
          </a:p>
          <a:p>
            <a:endParaRPr/>
          </a:p>
          <a:p>
            <a:r>
              <a:t>Po prvé, vplyv pH na okyslenie: Častice s pH nad cieľovou rovnováhou alebo častice s vysokou pufrovacou kapacitou nemusia do 24 hodín okysliť pod pH 4,4. Na zaistenie bezpečnosti je štandardnou praxou predbežné okyslenie na pH nižšie ako 4,6, najlepšie pod 4,4. Tento krok je rozhodujúci pre splnenie požiadaviek na bezpečnosť a stabilitu produktu.</a:t>
            </a:r>
          </a:p>
          <a:p>
            <a:endParaRPr/>
          </a:p>
          <a:p>
            <a:r>
              <a:t>Ďalej hrá významnú úlohu veľkosť častíc. V ideálnom prípade by maximálna veľkosť častíc mala byť menšia ako 10 milimetrov pre efektívne spracovanie. Častice, ktoré majú 1,5 milimetra alebo menšie, možno často považovať za nečastice, čo zjednodušuje proces. Veľkosť častíc priamo ovplyvňuje účinnosť tepelného spracovania.</a:t>
            </a:r>
          </a:p>
          <a:p>
            <a:endParaRPr/>
          </a:p>
          <a:p>
            <a:r>
              <a:t>Dôležitá je aj počiatočná teplota častíc. Minimálna teplota častíc na začiatku spracovania sa musí starostlivo kontrolovať. Mrazené ingrediencie je potrebné dôkladne rozmraziť, aby sa zabezpečilo rovnomerné zahrievanie v celom produkte. Tým sa zabráni nerovnomernému tepelnému spracovaniu a znížia sa potenciálne bezpečnostné riziká.</a:t>
            </a:r>
          </a:p>
          <a:p>
            <a:endParaRPr/>
          </a:p>
          <a:p>
            <a:r>
              <a:t>Hustota a rovnomerné rozloženie sú tiež rozhodujúcimi faktormi. Minimalizácia rozdielov v hustote medzi časticami a okolitou kvapalinou pomáha predchádzať usadzovaniu alebo plávaniu. To zaisťuje rovnomerné rozloženie častíc počas spracovania, čo je kľúčom k dosiahnutiu konzistentného tepelného spracovania.</a:t>
            </a:r>
          </a:p>
          <a:p>
            <a:endParaRPr/>
          </a:p>
          <a:p>
            <a:r>
              <a:t>Rovnomerná distribúcia častíc je nevyhnutná, aby sa zabránilo variabilite pH vo výrobku. Nerovnomerné rozloženie môže viesť k mikrobiálnej nestabilite, čo ohrozuje bezpečnosť produktu. Správna distribúcia pomáha udržiavať celkovú kvalitu produktu.</a:t>
            </a:r>
          </a:p>
          <a:p>
            <a:endParaRPr/>
          </a:p>
          <a:p>
            <a:r>
              <a:t>Nakoniec je potrebné zvážiť účinky poškodenia časticami. Procesy miešania a predbežnej úpravy môžu ovplyvniť integritu častíc. Poškodené častice môžu zmeniť rýchlosť okyslenia a ohrevu, takže zachovanie integrity častíc je nevyhnutné pre konzistentné výsledky spracovania.</a:t>
            </a:r>
          </a:p>
          <a:p>
            <a:endParaRPr/>
          </a:p>
          <a:p>
            <a:r>
              <a:t>Starostlivým riadením týchto charakteristík častíc môžeme optimalizovať tepelné spracovanie, aby sme zaistili bezpečnosť, stabilitu a kvalitu produktu.</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práci so zamrznutými časticami je na ich rozmrazenie potrebné dodatočné teplo, čo zvyšuje tepelné zaťaženie a riziko znečistenia systému. Nesprávne rozmrazovanie môže tiež viesť k zníženiu kvality produktu.</a:t>
            </a:r>
          </a:p>
          <a:p>
            <a:endParaRPr/>
          </a:p>
          <a:p>
            <a:r>
              <a:t>Zhlukovanie častíc počas spracovania predlžuje dĺžku tepelnej dráhy, čo sťažuje dosiahnutie rovnomerného tepelného spracovania. To zvyšuje riziko nedostatočného spracovania a môže mať za následok nesplnenie autorizovaných noriem tepelného spracovania.</a:t>
            </a:r>
          </a:p>
          <a:p>
            <a:endParaRPr/>
          </a:p>
          <a:p>
            <a:r>
              <a:t>Veľké zhluky môžu počas zahrievania zostať neokyslené, čo zachováva tepelnú odolnosť spór a predstavuje značné bezpečnostné riziká. Správne okyslenie je preto rozhodujúce pre zníženie týchto rizík a zaistenie bezpečnosti výrobkov.</a:t>
            </a:r>
          </a:p>
          <a:p>
            <a:endParaRPr/>
          </a:p>
          <a:p>
            <a:r>
              <a:t>Návrh procesu musí tieto výzvy zohľadniť riešením problémov s rozmrazovaním a zabránením agregácii. To je nevyhnutné nielen pre bezpečnosť, ale aj pre zachovanie stability produktu počas celého spracovania.</a:t>
            </a:r>
          </a:p>
          <a:p>
            <a:endParaRPr/>
          </a:p>
          <a:p>
            <a:r>
              <a:t>V konečnom dôsledku riešenie problémov súvisiacich s rozmrazovaním a zhlukovaním v návrhu procesu zaisťuje, že konečný produkt spĺňa bezpečnostné normy a zachováva si svoju stabilitu, čím chráni spotrebiteľov aj integritu produktu.</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navrhovaní procesov pre suché prísady je dôležité zvážiť ich tepelnú odolnosť, najmä pre suché prášky a častice s aktivitou vody pod 0,85, pretože majú tendenciu mať zvýšenú tepelnú odolnosť. Musíte tiež špecifikovať ich fyzikálne vlastnosti, napríklad ako dobre sa rozptyľujú a rehydratujú, spolu s chemickými vlastnosťami, ako je mastnota a pufrovacia kapacita, pretože tieto faktory významne ovplyvňujú ich správanie počas spracovania.</a:t>
            </a:r>
          </a:p>
          <a:p>
            <a:endParaRPr/>
          </a:p>
          <a:p>
            <a:r>
              <a:t>Rovnako dôležité sú aj vlastnosti pred manipuláciou. To zahŕňa spôsob prípravy ingrediencií pred zahrievaním, napríklad či sú vo forme pasty, či je potrebné preosiať alebo či vyžadujú kašu. Správne špecifikovanie týchto krokov pomáha zabezpečiť hladké spracovanie a predchádzať problémom počas fáz zahrievania.</a:t>
            </a:r>
          </a:p>
          <a:p>
            <a:endParaRPr/>
          </a:p>
          <a:p>
            <a:r>
              <a:t>Rehydratácia pred zahriatím je rozhodujúca. Návrh procesu musí potvrdiť, že suché prášky sú úplne rehydratované, čo sa dá vykonať predbežnou hydratáciou alebo prípravou kaše. Je nevyhnutné vyhnúť sa vstupu suchých hrudiek do procesu ohrevu, pretože to môže ohroziť účinnosť tepelného spracovania.</a:t>
            </a:r>
          </a:p>
          <a:p>
            <a:endParaRPr/>
          </a:p>
          <a:p>
            <a:r>
              <a:t>Mastné alebo silne pufrované prísady, ako sú orechy a syr, predstavujú ďalšie výzvy. Môžu vyžadovať predbežné okyslenie a dlhšie časy rovnováhy, aby sa zabezpečilo správne spracovanie. Navyše, keď obsah oleja presiahne 15%, mikrobiálna tepelná odolnosť má tendenciu sa zvyšovať, čo sťažuje bezpečné spracovanie týchto zložiek.</a:t>
            </a:r>
          </a:p>
          <a:p>
            <a:endParaRPr/>
          </a:p>
          <a:p>
            <a:r>
              <a:t>Kvôli tejto zvýšenej tepelnej odolnosti zložiek s vysokým obsahom oleja sa testovanie stáva nevyhnutným krokom. Toto testovanie potvrdzuje, že proces účinne rieši mikrobiálne riziká a zaisťuje bezpečnosť a kvalitu. Začlenenie náročného testovania do návrhu procesu je rozhodujúce pri práci s mastnými suchými prísadami.</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Presné meranie pH je rozhodujúce pre zaistenie bezpečnosti a stability produktov. Na získanie spoľahlivých údajov je dôležité hodnotiť pH kvapalín a častíc oddelene. Aby ste to dosiahli, je potrebné prísne dodržiavať správne kalibračné a čistiace protokoly pre pH sondy.</a:t>
            </a:r>
          </a:p>
          <a:p>
            <a:endParaRPr/>
          </a:p>
          <a:p>
            <a:r>
              <a:t>Pri kalibrácii pH sond používajte zariadenia s presnosťou ±0,05 jednotiek pH a dôsledne dodržiavajte kalibráciu, aby ste zabezpečili presné merania. Správne čistenie sond je rovnako dôležité, aby sa zabránilo kontaminácii, ktorá by mohla ovplyvniť výsledky.</a:t>
            </a:r>
          </a:p>
          <a:p>
            <a:endParaRPr/>
          </a:p>
          <a:p>
            <a:r>
              <a:t>Teplota hrá významnú úlohu pri meraní pH. Merania sa zvyčajne vykonávajú pri 20 až 25 stupňoch Celzia a teplota samotného produktu môže ovplyvniť hodnoty pH. Štandardizácia teploty počas merania pomáha udržiavať konzistenciu.</a:t>
            </a:r>
          </a:p>
          <a:p>
            <a:endParaRPr/>
          </a:p>
          <a:p>
            <a:r>
              <a:t>Pre zložky s časticami väčšími ako 3 milimetre, ako aj pre suché, mastné alebo pufrované zložky je potrebné určiť pH jadra. Spoliehanie sa výlučne na celkové pH homogenátu nemusí stačiť, ak je rovnováha pH neistá.</a:t>
            </a:r>
          </a:p>
          <a:p>
            <a:endParaRPr/>
          </a:p>
          <a:p>
            <a:r>
              <a:t>Podľa smerníc FDA by sa hodnoty pH mali zaokrúhliť na jedno desatinné miesto. Táto prax pomáha predchádzať nesprávnej interpretácii a zabezpečuje súlad s regulačnými normami.</a:t>
            </a:r>
          </a:p>
          <a:p>
            <a:endParaRPr/>
          </a:p>
          <a:p>
            <a:r>
              <a:t>Rutinné kontroly pH sú nevyhnutné na nepretržité overovanie bezpečnosti výrobkov. Je dôležité viesť podrobné záznamy o kalibrácii a výkone, aby sa zachovala spoľahlivosť a splnili požiadavky na zhodu.</a:t>
            </a:r>
          </a:p>
          <a:p>
            <a:endParaRPr/>
          </a:p>
          <a:p>
            <a:r>
              <a:t>V niektorých prípadoch celkové pH homogenátu neposkytuje presné zobrazenie, najmä ak je rovnováha pH neistá. Vykonávanie samostatných hodnotení rôznych komponentov ponúka presnejšie pochopenie.</a:t>
            </a:r>
          </a:p>
          <a:p>
            <a:endParaRPr/>
          </a:p>
          <a:p>
            <a:r>
              <a:t>Nakoniec je dôležité dodržiavať správne kalibračné a čistiace protokoly. Tieto postupy zaručujú presnosť a spoľahlivosť meraní pH a ich zanedbanie môže ohroziť bezpečnosť aj stabilitu produktu.</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Krok ohrevu pri pasterizácii je kritickým kontrolným bodom na zaistenie mikrobiálnej bezpečnosti. Tepelné spracovanie v autoklávoch je nevyhnutné, pretože účinne eliminuje škodlivé mikroorganizmy, čím zachováva bezpečnosť a kvalitu produktu.</a:t>
            </a:r>
          </a:p>
          <a:p>
            <a:endParaRPr/>
          </a:p>
          <a:p>
            <a:r>
              <a:t>Pred týmto posledným krokom sa používa inline ohrev proti prúdu, aby sa produkt zvýšil na minimálnu teplotu. Je však dôležité pochopiť, že toto zahrievanie pred prúdom nenahrádza konečnú pasterizáciu v balení; pôsobí skôr ako predbežný krok v celkovom procese ohrevu.</a:t>
            </a:r>
          </a:p>
          <a:p>
            <a:endParaRPr/>
          </a:p>
          <a:p>
            <a:r>
              <a:t>Starostlivé sledovanie času a teploty počas konečného tepelného spracovania je nevyhnutné. Presná kontrola zaisťuje, že mikrobiálna inaktivácia je účinná a že ciele pasterizácie sú konzistentne splnené.</a:t>
            </a:r>
          </a:p>
          <a:p>
            <a:endParaRPr/>
          </a:p>
          <a:p>
            <a:r>
              <a:t>Zatiaľ čo predchádzajúce procesy môžu pomôcť znížiť mikrobiálnu záťaž, nemôžu nahradiť overený tepelný proces v balení. Konečná pasterizácia v balení zostáva nevyhnutná na zaručenie mikrobiálnej bezpečnosti a integrity produktu.</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Začnime diskusiou o hodnote P používanej pri pasterizácii. Pasterizácia využíva hodnotu P, ktorá sa prepočítava na základe referenčných teplôt, ktoré sa líšia v závislosti od cieľových mikroorganizmov. Napríklad referenčná teplota pre Listeria monocytogenes je 70 stupňov Celzia s hodnotou z 7,5 stupňa Celzia. Naproti tomu pre maslové anaeróby je referenčná teplota vyššia na úrovni 93,3 stupňov Celzia s hodnotou z 8,3 stupňa Celzia. Pasterizácia pokrýva širší teplotný rozsah, zvyčajne medzi 60 a 115 stupňami Celzia. Pretože sa zameriava na rôzne mikroorganizmy, výpočty hodnoty P bývajú zložitejšie a špecifickejšie v porovnaní s výpočtami hodnoty F.</a:t>
            </a:r>
          </a:p>
          <a:p>
            <a:endParaRPr/>
          </a:p>
          <a:p>
            <a:r>
              <a:t>Teraz prejdime k sterilizácii, ktorá používa hodnotu F. Sterilizácia prepočíta tepelné spracovanie na štandardnú referenčnú teplotu 121,1 stupňov Celzia. Primárnym cieľovým mikroorganizmom sú tu spóry Clostridium botulinum, ktoré sú vysoko odolné voči teplu. Hodnota z pre sterilizáciu je nastavená na 10 stupňov Celzia. V porovnaní s výpočtami hodnoty P sú výpočty hodnoty F jednoduchšie a zameriavajú sa na užší teplotný rozsah so špecifickým mikrobiálnym cieľom. Vďaka tomu je sterilizácia štandardizovanejším procesom zameraným na dosiahnutie úplnej mikrobiálnej inaktivácie.</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kľúčových parametroch, ktoré definujú hodnotu P pri pasterizácii.</a:t>
            </a:r>
          </a:p>
          <a:p>
            <a:endParaRPr/>
          </a:p>
          <a:p>
            <a:r>
              <a:t>Po prvé, vplyv hodnoty Z na hodnotu P: Hodnota P závisí od hodnoty Z, ktorá predstavuje zmenu teploty potrebnú na vyvolanie desaťnásobnej zmeny hodnoty D. Samotná hodnota D označuje čas potrebný na zníženie mikrobiálnej populácie o 90 %. Je dôležité poznamenať, že tieto parametre sa líšia v závislosti od typu mikroorganizmu a od toho, či sú bunky vo vegetatívnom stave alebo sú spóry.</a:t>
            </a:r>
          </a:p>
          <a:p>
            <a:endParaRPr/>
          </a:p>
          <a:p>
            <a:r>
              <a:t>Ďalej úloha referenčnej teploty alebo Tref: Toto je cieľová teplota používaná na mikrobiálnu inaktiváciu počas pasterizácie. Bežné príklady Tref zahŕňajú 70 °C alebo 93,3 °C, v závislosti od konkrétneho použitého procesu pasterizácie. Výber vhodného Tref je rozhodujúci pre zabezpečenie účinnej mikrobiálnej kontroly.</a:t>
            </a:r>
          </a:p>
          <a:p>
            <a:endParaRPr/>
          </a:p>
          <a:p>
            <a:r>
              <a:t>Nakoniec význam času procesu pri pasterizácii: Čas procesu sa vzťahuje na trvanie pri referenčnej teplote alebo jej ekvivalente potrebné na dosiahnutie požadovaného logaritmického zníženia mikrobiálnej záťaže. Tento čas musí byť starostlivo vybraný na základe mikroorganizmu vzbudzujúceho obavy a vlastností produktu. To zdôrazňuje zložitosť validácie a optimalizácie procesu pasterizácie s cieľom zaistiť bezpečnosť a kvalitu.</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Presná kontrola času a teploty počas vykurovania a chladenia je nevyhnutná na zabránenie chorobám prenášaným potravinami a znehodnoteniu. Spóry odolné voči kyselinám môžu rásť medzi 35 a 60 stupňami Celzia, pričom rast v paradajkových výrobkoch je hlásený až na 75 stupňov Celzia, čo zdôrazňuje dôležitosť prísneho riadenia teploty. Riadiace systémy musia pokrývať každú fázu procesu vrátane predmiešania, spracovania, plnenia, chladenia a skladovania, aby sa zaistila bezpečnosť v celom procese.</a:t>
            </a:r>
          </a:p>
          <a:p>
            <a:endParaRPr/>
          </a:p>
          <a:p>
            <a:r>
              <a:t>Pri nastavovaní špecifikácií je dôležité zvážiť trvanlivosť a skladovacie teploty, aby sa zachovala bezpečnosť potravín. V ideálnom prípade by sa skladovacie teploty mali udržiavať pod 35 stupňov Celzia pre výrobky s pH medzi 4,1 a tesne pod 4,3. Tieto opatrenia pomáhajú znižovať potenciál rastu baktérií počas výroby.</a:t>
            </a:r>
          </a:p>
          <a:p>
            <a:endParaRPr/>
          </a:p>
          <a:p>
            <a:r>
              <a:t>Rýchlosť chladenia zohráva rozhodujúcu úlohu pri kontrole rastu baktérií. Ak sa chladenie nevykonáva správne, existuje zvýšené riziko kontaminácie a znehodnotenia. Preto musia byť účinné stratégie chladenia integrované do celkového riadiaceho systému, aby sa zachovala bezpečnosť produktu.</a:t>
            </a:r>
          </a:p>
          <a:p>
            <a:endParaRPr/>
          </a:p>
          <a:p>
            <a:r>
              <a:t>Je tiež potrebné stanoviť tolerovateľné limity odchýlok na efektívne riadenie akýchkoľvek odchýlok procesu. Jasné akčné plány na riešenie potenciálnych porúch a požiadaviek na čistenie zaisťujú konzistentnú bezpečnosť a kvalitu počas celej výroby.</a:t>
            </a:r>
          </a:p>
          <a:p>
            <a:endParaRPr/>
          </a:p>
          <a:p>
            <a:r>
              <a:t>Komplexné riadiace systémy musia byť navrhnuté tak, aby pokrývali všetky fázy výroby potravín – od predmiešania až po spracovanie, plnenie, chladenie a skladovanie. Robustný systém, ako je tento, zaisťuje súlad s bezpečnostnými normami a minimalizuje riziká, čím chráni výrobok aj spotrebiteľa.</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Pokiaľ ide o testovanie mikrobiologickej stability hotových kyslých a okyslených výrobkov, rutinné mikrobiologické testovanie vo všeobecnosti nie je potrebné. Efektívne tepelné spracovanie v kombinácii so správnou reguláciou pH totiž účinne zaisťuje stabilitu produktu. Pokiaľ tepelné procesy a parametre pH spĺňajú požadované špecifikácie, produkt zostáva stabilný a bezpečný.</a:t>
            </a:r>
          </a:p>
          <a:p>
            <a:endParaRPr/>
          </a:p>
          <a:p>
            <a:r>
              <a:t>Zabezpečenie kvality by sa malo primárne zamerať na monitorovanie parametrov tepelného spracovania. To zahŕňa zabezpečenie dosiahnutia minimálnej teploty plnenia a starostlivé sledovanie časových a teplotných profilov počas pasterizácie alebo autoklávu. Tieto kontroly sú rozhodujúce pre potvrdenie, že tepelné spracovanie spĺňa potrebné normy na zachovanie bezpečnosti produktu.</a:t>
            </a:r>
          </a:p>
          <a:p>
            <a:endParaRPr/>
          </a:p>
          <a:p>
            <a:r>
              <a:t>Okrem toho musí byť zloženie produktu prísne kontrolované. Kľúčové faktory, ako je pH, typ použitej kyseliny a jej koncentrácia, musia byť v rámci stanovených limitov. Rovnako dôležité je zachovanie integrity balenia, aby sa zabránilo akejkoľvek kontaminácii. Tieto prvky spoločne zohrávajú dôležitú úlohu pri zabezpečovaní mikrobiologickej stability hotového výrobku.</a:t>
            </a:r>
          </a:p>
          <a:p>
            <a:endParaRPr/>
          </a:p>
          <a:p>
            <a:r>
              <a:t>Nakoniec je nevyhnutné monitorovať mikrobiálnu záťaž v nádržiach pred pasterizáciou spolu s dodržiavaním vysokých hygienických noriem pre plniace zariadenia. To pomáha odhaliť a predchádzať prítomnosti mikroorganizmov tvoriacich spóry odolné voči kyselinám alebo teplu. Tieto hygienické postupy sú rozhodujúce na zabránenie hromadeniu mikróbov a na zaručenie bezpečnosti a kvality výrobku.</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Testovanie stability zohráva dôležitú úlohu pri monitorovaní dlhodobých trendov, najmä pri výrobkoch s pH medzi 4,1 a 4,6. Zameriava sa na detekciu Bacillus coagulans, žiaruvzdorného kaziaceho organizmu, aby sa zabezpečilo, že produkt zostane stabilný v typických podmienkach skladovania a distribúcie.</a:t>
            </a:r>
          </a:p>
          <a:p>
            <a:endParaRPr/>
          </a:p>
          <a:p>
            <a:r>
              <a:t>Pre dosiahnutie optimálnych výsledkov by sa inkubácia počas testovania stability mala vykonávať pri teplotách medzi 37 a 42 stupňami Celzia a trvať 2 až 3 týždne. Tieto podmienky sú ideálne na identifikáciu akejkoľvek aktivity Bacillus coagulans.</a:t>
            </a:r>
          </a:p>
          <a:p>
            <a:endParaRPr/>
          </a:p>
          <a:p>
            <a:r>
              <a:t>V prípadoch, keď sa aplikujú silné tepelné procesy, môže byť Bacillus coagulans z produktu úplne vylúčený. Ak k tomu dôjde, rutinný odber vzoriek a testovanie nemusí byť potrebné, čo môže pomôcť zefektívniť postupy zabezpečenia kvality.</a:t>
            </a:r>
          </a:p>
          <a:p>
            <a:endParaRPr/>
          </a:p>
          <a:p>
            <a:r>
              <a:t>Celkovo testovanie stability overuje, či si výrobok zachováva svoju kvalitu a bezpečnosť počas celej doby použiteľnosti, čím zaisťuje spokojnosť spotrebiteľov. Toto priebežné testovanie je nevyhnutné na potvrdenie stability produktu a podporu dlhodobej analýzy trendov.</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diskutujeme o postupoch inkubačného testovania používaných na posúdenie stability produktu. Štandardné testovanie zahŕňa inkubáciu vzoriek pri 30 °C a 40 °C po dobu 14 až 21 dní. Ak nedochádza k mikrobiálnemu rastu alebo zmene pH pri 40 °C, znamená to, že produkt je stabilný. Očakávame tiež, že výsledky pri 30 °C budú podobné ako pri 40 °C.</a:t>
            </a:r>
          </a:p>
          <a:p>
            <a:endParaRPr/>
          </a:p>
          <a:p>
            <a:r>
              <a:t>Ak sa mikrobiálny rast pozoruje pri 40 °C, ale nie pri 30 °C, odporúča sa predĺžiť inkubačnú dobu pri 30 °C o 6 až 12 týždňov. Toto rozšírené testovanie pomáha vyhodnotiť dlhodobú stabilitu produktu v menej náročných podmienkach.</a:t>
            </a:r>
          </a:p>
          <a:p>
            <a:endParaRPr/>
          </a:p>
          <a:p>
            <a:r>
              <a:t>Indikátory nestability produktu zahŕňajú mikrobiálny rast alebo zmeny pH počas predĺženej inkubácie. Takéto výsledky naznačujú, že súčasný tepelný proces nemusí byť dostatočný a na zabezpečenie stability môže byť potrebné prísnejšie tepelné spracovanie alebo zmena zloženia produktu.</a:t>
            </a:r>
          </a:p>
          <a:p>
            <a:endParaRPr/>
          </a:p>
          <a:p>
            <a:r>
              <a:t>Celkovo tieto postupy poskytujú usmernenie o primeranosti tepelného procesu monitorovaním mikrobiálnej a pH stability, čím sa zabezpečuje, že produkt spĺňa požadované normy stability za testovaných podmienok.</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sa zaoberá kľúčovými aspektmi mikrobiálnych rastových vzorcov a ich vplyvom na stabilitu produktu. Po prvé, keď sa počas inkubácie pri 40 °C a 30 °C nepozoruje žiadny mikrobiálny rast, znamená to, že produkt je stabilný a že súčasná metóda tepelného spracovania je účinná. To znamená, že výrobok zostane bezpečný za stanovených podmienok skladovania.</a:t>
            </a:r>
          </a:p>
          <a:p>
            <a:endParaRPr/>
          </a:p>
          <a:p>
            <a:r>
              <a:t>Ak však rast nastáva pri 40 °C, ale nie pri 30 °C, naznačuje to, že výrobok môže byť nestabilný a hrozí mu ploché kyslé znehodnotenie, v závislosti od spôsobu skladovania. V takýchto prípadoch je na zníženie tohto rizika potrebné priebežné monitorovanie a úpravy procesov.</a:t>
            </a:r>
          </a:p>
          <a:p>
            <a:endParaRPr/>
          </a:p>
          <a:p>
            <a:r>
              <a:t>Predĺžená inkubácia pri 30 °C zobrazujúca mikrobiálny rast alebo zmeny pH signalizuje potenciálne riziko znehodnotenia, čo zdôrazňuje potrebu preskúmať a prípadne upraviť kroky spracovania na zaistenie bezpečnosti.</a:t>
            </a:r>
          </a:p>
          <a:p>
            <a:endParaRPr/>
          </a:p>
          <a:p>
            <a:r>
              <a:t>Pri posudzovaní stability je dôležité zvážiť faktory, ako je skladovacia teplota, trvanie a špecifické mikrobiálne druhy, pretože tieto spoločne ovplyvňujú odolnosť produktu proti znehodnoteniu.</a:t>
            </a:r>
          </a:p>
          <a:p>
            <a:endParaRPr/>
          </a:p>
          <a:p>
            <a:r>
              <a:t>A nakoniec, vhodné tepelné spracovanie zohráva rozhodujúcu úlohu pri predchádzaní znehodnoteniu a udržiavaní bezpečnosti výrobkov. Tento proces hodnotenia pomáha minimalizovať mikrobiálne riziká a zdôrazňuje dôležitosť prispôsobenia tepelného spracovania tak, aby vyhovovalo rôznym produktom.</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Provokačné testovanie je navrhnuté tak, aby simulovalo skutočné podmienky skladovania a distribúcie naočkovaním okyslených produktov štandardizovanými spórami Bacillus a Clostridium. Tento proces je nevyhnutný na posúdenie mikrobiologickej bezpečnosti výrobkov a presahuje rámec rutinného odberu vzoriek z výroby, aby poskytol dôkladnejšie hodnotenie bezpečnosti.</a:t>
            </a:r>
          </a:p>
          <a:p>
            <a:endParaRPr/>
          </a:p>
          <a:p>
            <a:r>
              <a:t>Testovacie podmienky musia presne odrážať skutočný výrobný proces vrátane zloženia produktu, balenia a simulácie ohrevu. Správne definovanie týchto podmienok je kľúčom k získaniu presných a spoľahlivých výsledkov testov.</a:t>
            </a:r>
          </a:p>
          <a:p>
            <a:endParaRPr/>
          </a:p>
          <a:p>
            <a:r>
              <a:t>Počas očkovania sa pred krokom zahrievania zavádzajú realistické mikrobiálne záťaže. To nám umožňuje posúdiť, ako teplo a kyselina spolu ovplyvňujú prežitie mikrobov, čo z neho robí kritickú súčasť procesu testovania výzvy.</a:t>
            </a:r>
          </a:p>
          <a:p>
            <a:endParaRPr/>
          </a:p>
          <a:p>
            <a:r>
              <a:t>Monitorovanie zahŕňa sledovanie podmienok skladovania a frekvencie odberu vzoriek v priebehu času. To nám pomáha pozorovať mikrobiálne prežitie a rast, čo je nevyhnutné pre overenie bezpečnosti produktu počas jeho trvanlivosti.</a:t>
            </a:r>
          </a:p>
          <a:p>
            <a:endParaRPr/>
          </a:p>
          <a:p>
            <a:r>
              <a:t>Nakoniec nám interpretácia výsledkov umožňuje overiť dizajn produktu aj procesu. To zahŕňa určenie vhodnej trvanlivosti a akýchkoľvek geografických obmedzení, čím sa zabezpečí mikrobiologická bezpečnosť výrobku skôr, ako sa dostane k spotrebiteľom.</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zdôrazňuje obmedzenia mikrobiologického skladovania pri zaisťovaní bezpečnosti výrobkov. Po prvé, rutinný odber vzoriek pri skladovaní je nedostatočný, pretože prirodzená mikrobiálna kontaminácia zo surovín sa líši, čo sťažuje zaručenie konzistentných bezpečnostných výsledkov. Po druhé, nedostatok štandardizovaných úrovní inokula znamená, že porovnania medzi testami sú nespoľahlivé, čo podkopáva platnosť výsledkov. Po tretie, uskladnené vzorky často nepredstavujú realistické mikrobiálne výzvy, čo obmedzuje schopnosť presne posúdiť bezpečnosť výrobkov v reálnych podmienkach. Preto je na správne vyhodnotenie účinnosti procesu a zabezpečenie stability produktu potrebné kontrolované provokačné testovanie, ktoré využíva známe hladiny inokula a špecifické podmienky. Napokon, testovanie skladovania by sa malo považovať skôr za doplnok než za náhradu prísnych validačných metód, ktoré kombinujú oba prístupy na dosiahnutie komplexného hodnotenia bezpečnosti a stability.</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Základné zložky plánovaného procesu sa zameriavajú na konzerváciu kyslých a okyslených produktov kombináciou prostredia s nízkym pH s dostatočnou koncentráciou nedisociovanej kyseliny. Tepelné spracovanie zohráva kľúčovú úlohu pri inaktivácii spór, ktoré by mohli spôsobiť znehodnotenie, čím sa zabezpečuje mikrobiologická bezpečnosť produktu.</a:t>
            </a:r>
          </a:p>
          <a:p>
            <a:endParaRPr/>
          </a:p>
          <a:p>
            <a:r>
              <a:t>Plánovaný proces je definovaný ako overený súbor podmienok formulácie a spracovania. Táto validácia je nevyhnutná, pretože zaručuje mikrobiologickú bezpečnosť, stabilitu produktu a konzistentné vlastnosti produktu počas rutinnej výroby. Zachovanie tejto validácie je rozhodujúce pre zachovanie integrity produktu.</a:t>
            </a:r>
          </a:p>
          <a:p>
            <a:endParaRPr/>
          </a:p>
          <a:p>
            <a:r>
              <a:t>Plánovaný proces tiež stanovuje jasné špecifikácie pre samotný produkt, balenie, tepelné spracovanie a podmienky skladovania. Tieto špecifikácie sú starostlivo navrhnuté tak, aby zachovali bezpečnosť aj kvalitu. Prísne dodržiavanie týchto usmernení je potrebné na dosiahnutie konzistentných a spoľahlivých výsledkov.</a:t>
            </a:r>
          </a:p>
          <a:p>
            <a:endParaRPr/>
          </a:p>
          <a:p>
            <a:r>
              <a:t>Celkovo je plánovaný proces základom pre zaistenie bezpečnosti a kvality. Zaisťuje mikrobiologickú bezpečnosť, stabilitu produktu a konzistentný charakter produktu, ktoré sú nevyhnutné pre bezpečnosť a spokojnosť spotrebiteľov.</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načrtáva kľúčové prvky plánovaného procesu, počnúc identifikáciou produktu. Obsahuje dôležité podrobnosti, ako je názov produktu, kód, typ a referencia zloženia, ktoré sú nevyhnutné pre presné sledovanie a kategorizáciu.</a:t>
            </a:r>
          </a:p>
          <a:p>
            <a:endParaRPr/>
          </a:p>
          <a:p>
            <a:r>
              <a:t>Ďalej sú zvýraznené vlastnosti produktu. Patria sem atribúty ako typ kyseliny, pH, prietokové vlastnosti a veľkosť a množstvo častíc, ktoré ovplyvňujú správanie produktu počas spracovania.</a:t>
            </a:r>
          </a:p>
          <a:p>
            <a:endParaRPr/>
          </a:p>
          <a:p>
            <a:r>
              <a:t>Rozhodujúce sú aj špecifikácie kontajnerov. Faktory ako veľkosť nádoby, typ, hmotnosť náplne, uzáver, priestor nad hlavou a hygienické požiadavky pomáhajú zaistiť integritu a bezpečnosť produktu počas celého procesu.</a:t>
            </a:r>
          </a:p>
          <a:p>
            <a:endParaRPr/>
          </a:p>
          <a:p>
            <a:r>
              <a:t>Parametre tepelného spracovania tvoria ústrednú súčasť plánovaného procesu. To zahŕňa typ systému, počiatočné teploty, predhrievanie, nastavenie autoklávu a podmienky chladenia, všetko navrhnuté na bezpečné a efektívne spracovanie produktu.</a:t>
            </a:r>
          </a:p>
          <a:p>
            <a:endParaRPr/>
          </a:p>
          <a:p>
            <a:r>
              <a:t>Metódy a časy chladenia sú dôležité pre udržanie kvality produktu po spracovaní. Správne chladenie zaisťuje stabilitu produktu, zabraňuje znehodnoteniu a dodržiava bezpečnostné normy.</a:t>
            </a:r>
          </a:p>
          <a:p>
            <a:endParaRPr/>
          </a:p>
          <a:p>
            <a:r>
              <a:t>Napokon kľúčovými prvkami sú podmienky skladovania a preskúmanie HACCP. Udržiavanie maximálnej skladovacej teploty produktu a vykonávanie dôkladných kontrol HACCP podporujú bezpečnosť, stabilitu a presnú kontrolu výroby.</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zdôrazňujeme dôležitosť mikrobiologického hodnotenia pri profilovaní zložiek. Hodnotenie surovín na kyseliny a žiaruvzdorné spóry je rozhodujúce pre navrhovanie efektívnych metód spracovania. Určením typov a úrovní prítomných spór môžeme zaistiť bezpečnosť a efektívnosť našich výrobných procesov.</a:t>
            </a:r>
          </a:p>
          <a:p>
            <a:endParaRPr/>
          </a:p>
          <a:p>
            <a:r>
              <a:t>Ďalej diskutujeme o optimalizácii závažnosti tepelného procesu. Keď zložky obsahujú nízke hladiny spór odolných voči kyselinám a teplu – konkrétne menej ako 10 na gram – môžeme optimalizovať použité tepelné spracovanie. Tým sa znižuje potreba nadmerného tepla, čo zase zlepšuje kapacitu linky a celkovú efektivitu výroby.</a:t>
            </a:r>
          </a:p>
          <a:p>
            <a:endParaRPr/>
          </a:p>
          <a:p>
            <a:r>
              <a:t>Výber surovín je tiež ovplyvnený mikrobiologickým profilovaním. Výber zložiek s nižšou mikrobiálnou záťažou pomáha zlepšiť stabilitu a kvalitu produktu a zároveň minimalizovať riziká spojené s mikrobiálnou kontamináciou.</a:t>
            </a:r>
          </a:p>
          <a:p>
            <a:endParaRPr/>
          </a:p>
          <a:p>
            <a:r>
              <a:t>Napokon je potrebné venovať osobitnú pozornosť manipulácii s organizmami odolnými voči kyselinám počas provokačných testov. Nesprávna manipulácia môže viesť ku kontaminácii výrobného prostredia, čo predstavuje značné prevádzkové riziká. Prijatie týchto opatrení pomáha udržiavať integritu a bezpečnosť výrobného zariadenia.</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sa zameriavame na to, ako zloženie produktu, najmä pH a okysľovadlá, ovplyvňuje mieru zabíjania mikrobiálov a celkovú efektivitu procesu. Kontrola hladiny kyselín a udržiavanie správneho rovnovážneho pH sú rozhodujúce nielen pre chuť, ale aj pre zabezpečenie mikrobiologickej stability. Dôležitý je aj typ použitej kyseliny; organické kyseliny ponúkajú ďalšie konzervačné výhody nad rámec zníženia pH.</a:t>
            </a:r>
          </a:p>
          <a:p>
            <a:endParaRPr/>
          </a:p>
          <a:p>
            <a:r>
              <a:t>Aj malé zmeny pH môžu významne ovplyvniť stabilitu produktu zmenou koncentrácie nedisociovaných kyselín, ktoré zohrávajú kľúčovú úlohu pri mikrobiálnej kontrole. Preto je na udržanie integrity produktu nevyhnutné starostlivé monitorovanie pH.</a:t>
            </a:r>
          </a:p>
          <a:p>
            <a:endParaRPr/>
          </a:p>
          <a:p>
            <a:r>
              <a:t>Keď zmeny zloženia ovplyvňujú zloženie kyselín, je dôležité prehodnotiť parametre tepelného spracovania a stabilitu produktu, aby sa zaistila bezpečnosť a účinnosť. Akékoľvek úpravy musia byť dôkladne vyhodnotené, aby nedošlo k ohrozeniu produktu.</a:t>
            </a:r>
          </a:p>
          <a:p>
            <a:endParaRPr/>
          </a:p>
          <a:p>
            <a:r>
              <a:t>Výber vhodného okysľovacieho prostriedku je základom úspechu plánovaného procesu. Výber okysľujúcich látok ovplyvňuje chuť aj mikrobiologickú stabilitu a pomáha dosiahnuť správnu rovnováhu medzi konzerváciou a chuťou.</a:t>
            </a:r>
          </a:p>
          <a:p>
            <a:endParaRPr/>
          </a:p>
          <a:p>
            <a:r>
              <a:t>A nakoniec, kontrola rovnovážneho pH je životne dôležitá pre udržanie konzistentnej chuti a celkovej kvality produktu. Dosiahnutie správnej rovnováhy pH podporuje stabilitu aj konzistenciu chuti, ktoré sú kľúčom k prijatiu spotrebiteľmi.</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predstavuje hierarchiu účinnosti kyselín na základe ich antimikrobiálnych vlastností, zoradených od najúčinnejších po najmenej účinné na molárnom základe. Najúčinnejšia je kyselina propiónová, nasleduje kyselina octová atď., pričom kyselina citrónová je najmenej účinná. Pochopenie tohto rebríčka je nevyhnutné pri výbere kyselín na konzerváciu potravín a antimikrobiálne aplikácie.</a:t>
            </a:r>
          </a:p>
          <a:p>
            <a:endParaRPr/>
          </a:p>
          <a:p>
            <a:r>
              <a:t>Kyselina citrónová vyniká vysokou účinnosťou proti Clostridium botulinum, predovšetkým vďaka svojej schopnosti chelatovať kovové ióny. Vďaka tejto jedinečnej vlastnosti je kyselina citrónová preferovanou voľbou vo formuláciách zameraných na kontrolu tohto konkrétneho patogénu.</a:t>
            </a:r>
          </a:p>
          <a:p>
            <a:endParaRPr/>
          </a:p>
          <a:p>
            <a:r>
              <a:t>Hladiny kovových iónov vo formuláciách zohrávajú významnú úlohu v účinnosti konzervačných látok. Pri prenose receptov medzi rôznymi typmi potravín je dôležité zvážiť a upraviť rôzne koncentrácie iónov kovov, aby sa zachovala antimikrobiálna účinnosť.</a:t>
            </a:r>
          </a:p>
          <a:p>
            <a:endParaRPr/>
          </a:p>
          <a:p>
            <a:r>
              <a:t>Anorganické kyseliny fungujú hlavne tak, že znižujú pH a okrem toho nemajú žiadne ďalšie antimikrobiálne účinky. To obmedzuje ich všestrannosť v porovnaní s organickými kyselinami, ktoré majú viacero mechanizmov prispievajúcich k konzervácii.</a:t>
            </a:r>
          </a:p>
          <a:p>
            <a:endParaRPr/>
          </a:p>
          <a:p>
            <a:r>
              <a:t>A nakoniec, výber správnych zmesí kyselín si vyžaduje starostlivé vyhodnotenie ich antimikrobiálnej účinnosti spolu s faktormi zloženia, ako sú hladiny kovových iónov a vlastnosti kyselín. Tieto úvahy sú rozhodujúce pre zabezpečenie optimálnej konzervácie a bezpečnosti potravinárskych výrobkov.</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Začnime diskusiou o viskozite a prietokových vlastnostiach kvapalnej fázy. Tieto vlastnosti sú rozhodujúce, pretože ovplyvňujú spoľahlivosť tepelného spracovania. Faktory ako zahusťovadlá, inklúzie a teplota ovplyvňujú viskozitu a prietok, ktoré zase určujú, ako sa kvapalina správa počas prenosu tepla.</a:t>
            </a:r>
          </a:p>
          <a:p>
            <a:endParaRPr/>
          </a:p>
          <a:p>
            <a:r>
              <a:t>Ďalej absorpcia tepla prebieha predovšetkým v kvapalnej fáze. Kvapalina potom prenáša toto teplo na všetky suspendované častice v nej. Tento prenosový mechanizmus je nevyhnutný na dosiahnutie rovnomerného zahrievania v celom produkte počas tepelného spracovania.</a:t>
            </a:r>
          </a:p>
          <a:p>
            <a:endParaRPr/>
          </a:p>
          <a:p>
            <a:r>
              <a:t>Vplyv viskozity a vedenia tepla je významný, pokiaľ ide o rýchlosť prenikania tepla. Tieto vlastnosti určujú, ako efektívne sa teplo distribuuje vo výrobku. Preto je presná identifikácia a pochopenie týchto faktorov rozhodujúce pre validáciu tepelných procesov.</a:t>
            </a:r>
          </a:p>
          <a:p>
            <a:endParaRPr/>
          </a:p>
          <a:p>
            <a:r>
              <a:t>Nakoniec, dôkladné pochopenie dynamiky kvapalnej fázy je kľúčom k navrhovaniu efektívnych a plánovaných tepelných procesov. Tieto znalosti zaisťujú, že procesy sú spoľahlivé, konzistentné a schopné dosiahnuť rovnomerné zahrievanie, čo je nevyhnutné pre úspešnú validáciu procesu.</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tepelnom spracovaní častíc je nevyhnutné ich predbežne okysliť na pH pod 4,6, ideálne pod 4,4, aby sa znížilo riziko znehodnotenia a zabezpečila mikrobiálna stabilita počas celého procesu. Ak sa nedosiahne požadované pH, môže dôjsť k ohrozeniu bezpečnosti a kvality konečného produktu.</a:t>
            </a:r>
          </a:p>
          <a:p>
            <a:endParaRPr/>
          </a:p>
          <a:p>
            <a:r>
              <a:t>Častice s vysokou pufrovacou kapacitou vyžadujú viac kyselín a dlhšie vyrovnávacie časy, aby sa dosiahlo rovnomerné okyslenie. To priamo ovplyvňuje účinnosť a spoľahlivosť tepelného spracovania.</a:t>
            </a:r>
          </a:p>
          <a:p>
            <a:endParaRPr/>
          </a:p>
          <a:p>
            <a:r>
              <a:t>Rozhodujúca je aj veľkosť častíc; Maximálna veľkosť by mala byť menšia ako 10 milimetrov, s ideálnou veľkosťou 1,5 milimetra alebo menšou. Menšie častice umožňujú lepšiu penetráciu kyselín a prenos tepla, zatiaľ čo nadmerne veľké častice môžu spôsobiť nerovnomernú mikrobiálnu inaktiváciu a nestabilitu produktu.</a:t>
            </a:r>
          </a:p>
          <a:p>
            <a:endParaRPr/>
          </a:p>
          <a:p>
            <a:r>
              <a:t>Rozdiely v hustote medzi časticami a okolitou kvapalnou fázou musia byť minimalizované, aby sa zabránilo usadzovaniu alebo plávaniu. To zaisťuje rovnomerné rozloženie počas spracovania, čo je nevyhnutné pre konzistentné zahrievanie a okyslenie.</a:t>
            </a:r>
          </a:p>
          <a:p>
            <a:endParaRPr/>
          </a:p>
          <a:p>
            <a:r>
              <a:t>Rovnomerné rozloženie častíc je rozhodujúce pre zaručenie, že všetky častice budú mať rovnaké tepelné podmienky. Nerovnomerné zaťaženie môže viesť k lokálnemu znehodnoteniu alebo prežitiu mikróbov.</a:t>
            </a:r>
          </a:p>
          <a:p>
            <a:endParaRPr/>
          </a:p>
          <a:p>
            <a:r>
              <a:t>Nakoniec je kľúčová kontrola minimálnej teploty častíc počas spracovania. Správny manažment teploty zaisťuje rovnomernú mikrobiálnu inaktiváciu a zachováva bezpečnosť a stabilitu produktu. Nedostatočná kontrola teploty môže tieto výsledky ohroziť.</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práci so zamrznutými časticami je potrebné zvážiť niekoľko výziev. Zmrazené častice vyžadujú dodatočný prívod tepla na rozmrazovanie a okyslenie, čo znamená, že kroky spracovania musia byť starostlivo riadené, aby sa zabezpečila účinnosť. Správna manipulácia je nevyhnutná na zachovanie integrity plánovaných procesov.</a:t>
            </a:r>
          </a:p>
          <a:p>
            <a:endParaRPr/>
          </a:p>
          <a:p>
            <a:r>
              <a:t>Jedným z hlavných rizík pri tepelnom spracovaní je zhlukovanie. Zhlukovanie zvyšuje dĺžku tepelnej dráhy, čo môže mať za následok nedostatočné spracovanie. To znamená, že tepelné spracovanie nemusí dosiahnuť potrebnú úroveň na zaistenie bezpečnosti, čo umožňuje spóram prežiť vďaka ich tepelnej odolnosti.</a:t>
            </a:r>
          </a:p>
          <a:p>
            <a:endParaRPr/>
          </a:p>
          <a:p>
            <a:r>
              <a:t>Veľké trsy tiež ovplyvňujú okyslenie. Ak tieto zhluky počas zahrievania správne neokysľujú, spóry si môžu zachovať svoju tepelnú odolnosť, čo predstavuje značné riziko pre bezpečnosť potravín. Preto musí návrh procesu špecificky riešiť tieto problémy, aby sa zachovali bezpečnostné normy.</a:t>
            </a:r>
          </a:p>
          <a:p>
            <a:endParaRPr/>
          </a:p>
          <a:p>
            <a:r>
              <a:t>Aby sa predišlo týmto problémom, proces sa musí zamerať na účinné rozmrazovanie a zabránenie agregácii častíc. Zabezpečenie rovnomerného tepelného spracovania je rozhodujúce a bezpečnosť závisí od prekonania týchto výziev v rámci plánovaného procesu.</a:t>
            </a:r>
          </a:p>
          <a:p>
            <a:endParaRPr/>
          </a:p>
          <a:p>
            <a:r>
              <a:t>Celkovo je správna manipulácia so zamrznutými časticami nevyhnutná. Riešenie rizík rozmrazovania a zhlukovania zabezpečuje rovnomerné okyslenie a tepelné spracovanie, ktoré sú kľúčovými faktormi pri udržiavaní bezpečnosti potravín počas celého procesu.</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navrhovaní procesov zahŕňajúcich suché prísady je dôležité si uvedomiť, že mikroorganizmy v suchom stave s aktivitou vody pod 0,85 majú tendenciu byť odolnejšie voči teplu. Táto zvýšená odolnosť sťažuje zaistenie mikrobiálnej bezpečnosti, takže pochopenie tohto správania je kľúčom k efektívnemu návrhu procesu.</a:t>
            </a:r>
          </a:p>
          <a:p>
            <a:endParaRPr/>
          </a:p>
          <a:p>
            <a:r>
              <a:t>Rýchlosť rehydratácie suchých zložiek, ich fyzikálna dispergácia a ich chemické vlastnosti ovplyvňujú okyslenie a tepelné spracovanie. Starostlivé riadenie týchto faktorov je nevyhnutné na dosiahnutie rovnomerného spracovania a zachovanie bezpečnosti a kvality výrobkov.</a:t>
            </a:r>
          </a:p>
          <a:p>
            <a:endParaRPr/>
          </a:p>
          <a:p>
            <a:r>
              <a:t>Je rozhodujúce zabrániť tvorbe suchých zhlukov pred zahrievaním. Používanie validovaných postupov rehydratácie alebo hnojenia pomáha predchádzať nerovnomernému rozloženiu tepla a znižuje riziko prežitia mikróbov, čím zaisťuje účinnosť procesu.</a:t>
            </a:r>
          </a:p>
          <a:p>
            <a:endParaRPr/>
          </a:p>
          <a:p>
            <a:r>
              <a:t>Osobitná pozornosť je potrebná na mastné alebo silne pufrované prísady, ako sú orechy a syr. Tie si môžu vyžadovať predbežné okyslenie a predĺžené časy rovnováhy, aby sa prekonala ich pufrovacia kapacita a zachovala bezpečnosť. Zanedbanie týchto krokov môže ohroziť mikrobiálnu kontrolu.</a:t>
            </a:r>
          </a:p>
          <a:p>
            <a:endParaRPr/>
          </a:p>
          <a:p>
            <a:r>
              <a:t>Nakoniec, formulácie s vysokým obsahom oleja, zvyčajne nad 15 %, môžu ďalej zvyšovať mikrobiálnu tepelnú odolnosť. Na overenie podmienok spracovania je preto potrebné provokačné testovanie. Správna manipulácia s týmito zložkami je nevyhnutná na zabezpečenie účinnosti procesu a bezpečnosti konečného produktu.</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Presné meranie pH je nevyhnutné na overenie bezpečnosti v plánovaných procesoch. Pomáha zabezpečiť spoľahlivú kontrolu a súlad s predpismi FDA. Na dosiahnutie presných výsledkov je dôležité používať správne techniky a správne vybavenie.</a:t>
            </a:r>
          </a:p>
          <a:p>
            <a:endParaRPr/>
          </a:p>
          <a:p>
            <a:r>
              <a:t>Pri meraní pH je potrebné posudzovať kvapalnú fázu a častice oddelene. Toto rozlíšenie je rozhodujúce, pretože spoliehanie sa výlučne na homogenné pH nemusí poskytnúť spoľahlivé výsledky, ak je rovnováha neistá.</a:t>
            </a:r>
          </a:p>
          <a:p>
            <a:endParaRPr/>
          </a:p>
          <a:p>
            <a:r>
              <a:t>Sondy pH musia byť kalibrované a štandardizované podľa pokynov výrobcu. Vedenie záznamov o kalibrácii je dôležité pre zhodu a nadväznosť. Správna kalibrácia zaisťuje presnosť v rozmedzí ±0,05 jednotiek pH.</a:t>
            </a:r>
          </a:p>
          <a:p>
            <a:endParaRPr/>
          </a:p>
          <a:p>
            <a:r>
              <a:t>Teplota hrá významnú úlohu pri meraní pH. Za normálnych podmienok by sa merania mali vykonávať pri 20 až 25 stupňoch Celzia. Pri chladených výrobkoch by sa pH malo merať pri 7 stupňoch Celzia pomocou vhodných elektród. Zohľadnenie teplotných zmien je rozhodujúce pre získanie presných údajov.</a:t>
            </a:r>
          </a:p>
          <a:p>
            <a:endParaRPr/>
          </a:p>
          <a:p>
            <a:r>
              <a:t>V prípade častíc väčších ako 3 milimetre, ako aj suchých, mastných alebo pufrovaných zložiek je potrebné určiť pH jadra. Táto prax zaisťuje presné meranie v zložitých potravinových matriciach.</a:t>
            </a:r>
          </a:p>
          <a:p>
            <a:endParaRPr/>
          </a:p>
          <a:p>
            <a:r>
              <a:t>Podľa pravidiel FDA by sa hodnoty pH mali zaokrúhliť na jedno desatinné miesto. Táto štandardizácia podporuje konzistentnosť a súlad s vykazovaním, vďaka čomu je presné zaokrúhľovanie kritickým krokom pri interpretácii pH.</a:t>
            </a:r>
          </a:p>
          <a:p>
            <a:endParaRPr/>
          </a:p>
          <a:p>
            <a:r>
              <a:t>Dodržiavaním týchto osvedčených postupov je možné udržiavať spoľahlivú kontrolu pH v plánovaných procesoch. Správne meracie techniky a zariadenia sú kľúčom k validácii bezpečnosti a prispievajú k celkovej integrite systémov bezpečnosti potravín.</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Rozlišujme medzi hodnotou P používanou pri pasterizácii a hodnotou F použitou pri sterilizácii.</a:t>
            </a:r>
          </a:p>
          <a:p>
            <a:endParaRPr/>
          </a:p>
          <a:p>
            <a:r>
              <a:t>Počnúc hodnotou P pri pasterizácii: Pasterizačné procesy zvyčajne prebiehajú v teplotnom rozmedzí 60 až 115 stupňov Celzia. Hodnota P vyjadruje ekvivalenciu tepelného spracovania pri rôznych referenčných teplotách, ktoré závisia od konkrétneho cieľového mikroorganizmu. Napríklad referenčná teplota je 70 ° C pre Listeria monocytogenes a 93,3 ° C pre maslové anaeróby. Pretože zohľadňuje rôzne tepelné odpory rôznych mikróbov, hodnota P je zložitejšia a variabilnejšia.</a:t>
            </a:r>
          </a:p>
          <a:p>
            <a:endParaRPr/>
          </a:p>
          <a:p>
            <a:r>
              <a:t>Naproti tomu hodnota F pri sterilizácii sa používa pri vyšších teplotách, zvyčajne okolo 120 až 125 stupňov Celzia. Hodnota F vyjadruje ekvivalenciu tepelného spracovania špecificky pri 121,1 °C a zameriava sa na spóry Clostridium botulinum, ktoré majú z-hodnotu 10. Vďaka tomu je prístup F-hodnoty jednoduchší, pretože sa zameriava na jednu referenčnú teplotu a mikrobiálny cieľ. Hodnota F je štandardizovaná miera používaná výlučne v sterilizačných procesoch.</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kľúčových parametroch, ktoré ovplyvňujú výpočet p-hodnoty v procesoch mikrobiálnej redukcie.</a:t>
            </a:r>
          </a:p>
          <a:p>
            <a:endParaRPr/>
          </a:p>
          <a:p>
            <a:r>
              <a:t>Po prvé, hodnota z predstavuje zmenu teploty v stupňoch Celzia, ktorá spôsobuje desaťnásobnú zmenu hodnoty D, čo je čas potrebný na zníženie mikrobiálnej populácie o jeden logaritmický cyklus. Rôzne mikroorganizmy majú rôzne hodnoty z; napríklad vegetatívne bunky majú zvyčajne hodnoty z medzi 5 a 8 °C, zatiaľ čo spóry majú vyššie hodnoty z v rozmedzí od 8 do 12 °C.  Pochopenie hodnoty z je nevyhnutné na posúdenie tepelného odporu rôznych mikroorganizmov.</a:t>
            </a:r>
          </a:p>
          <a:p>
            <a:endParaRPr/>
          </a:p>
          <a:p>
            <a:r>
              <a:t>Ďalej je referenčná teplota alebo Tref cieľová teplota v najpomalšom bode ohrevu počas procesu. Táto teplota sa používa na vyjadrenie ekvivalentného tepelného spracovania, ako je 70 °C pre Listeria monocytogenes. Použitie konzistentnej referenčnej teploty zaisťuje rovnomerné a efektívne vyhodnocovanie pasterizačných procesov.</a:t>
            </a:r>
          </a:p>
          <a:p>
            <a:endParaRPr/>
          </a:p>
          <a:p>
            <a:r>
              <a:t>Nakoniec, čas procesu sa vzťahuje na trvanie pri referenčnej teplote potrebné na dosiahnutie požadovanej redukcie mikrobiálneho logaritmu. Výber vhodného času procesu je rozhodujúci pre presný popis pasterizačných procesov a zohráva dôležitú úlohu pri zaisťovaní mikrobiálnej bezpečnosti.</a:t>
            </a:r>
          </a:p>
          <a:p>
            <a:endParaRPr/>
          </a:p>
          <a:p>
            <a:r>
              <a:t>Tieto parametre – hodnota z, referenčná teplota a čas procesu – sú spolu základom pri výpočte hodnoty p a navrhovaní účinných tepelných úprav na mikrobiálnu kontrolu.</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zdôrazňujeme kritický význam presnej kontroly teploty a času počas procesu pasterizácie, najmä pre kyslé a okyslené produkty. Udržiavanie špecifických teplotných rozsahov je nevyhnutné na inhibíciu rastu spór odolných voči kyselinám, ktoré môžu prežiť a rásť medzi 35 až 60 stupňami Celzia a v niektorých prípadoch až 75 stupňami Celzia. Správna kontrola počas fáz ohrevu a chladenia nielenže zabraňuje chorobám prenášaným potravinami, ale tiež pomáha predchádzať znehodnoteniu, čím zaisťuje bezpečnosť a kvalitu konečného produktu.</a:t>
            </a:r>
          </a:p>
          <a:p>
            <a:endParaRPr/>
          </a:p>
          <a:p>
            <a:r>
              <a:t>Zahrievanie sa primárne používa na zabíjanie alebo inaktiváciu spór, zatiaľ čo fáza chladenia je rozhodujúca, aby sa zabránilo rastu akýchkoľvek prežívajúcich spór. Obe fázy musia byť starostlivo riadené, aby sa minimalizovali riziká kontaminácie a zachovala bezpečnosť produktu. Okrem toho používanie nízkych teplôt v kombinácii s krátkymi časmi držania pomáha predchádzať znehodnoteniu surovín. Tento prístup však musí byť podporený správnou hygienickou praxou a efektívnym spracovaním za tepla, aby sa zachovala kvalita produktu.</a:t>
            </a:r>
          </a:p>
          <a:p>
            <a:endParaRPr/>
          </a:p>
          <a:p>
            <a:r>
              <a:t>Systémy riadenia času a teploty musia pokrývať všetky kritické fázy procesu pasterizácie vrátane premixovania, spracovania, plnenia, chladenia a skladovania. Každá z týchto fáz zohráva dôležitú úlohu pri udržiavaní celkovej integrity procesu a zanedbanie ktorejkoľvek z nich môže ohroziť bezpečnosť aj kvalitu.</a:t>
            </a:r>
          </a:p>
          <a:p>
            <a:endParaRPr/>
          </a:p>
          <a:p>
            <a:r>
              <a:t>Nakoniec je dôležité stanoviť prijateľné limity pre akékoľvek zmeny v procese a mať pripravené jasné akčné plány pre odchýlky, poruchy zariadenia alebo prerušenia počas čistenia. Tieto opatrenia sú nevyhnutné na udržanie konzistentnej kontroly a prevenciu potenciálnych rizík počas celého procesu pasterizácie.</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V tomto úvode k pasterizácii potravín pre kyslé a okyslené výrobky sa najprv pozrieme na mechanizmus konzervácie. Tieto produkty využívajú kombináciu zahrievania a kontroly pH na účinné zabíjanie vegetatívnych buniek a zároveň inhibujú bakteriálne spóry, aby sa zaistila bezpečnosť produktu. Táto metóda je obzvlášť účinná pre výrobky, ktoré sú pri správnom utesnení stabilné pri teplote okolia.</a:t>
            </a:r>
          </a:p>
          <a:p>
            <a:endParaRPr/>
          </a:p>
          <a:p>
            <a:r>
              <a:t>Ďalej, pokiaľ ide o charakteristiky trvanlivosti, tieto produkty majú zvyčajne krátku otvorenú trvanlivosť 3 až 5 dní, keď sú v chladničke. Je dôležité poznamenať, že po otvorení už konzervačný systém nebráni rastu kontaminantov, takže správne skladovanie po otvorení je nevyhnutné pre zachovanie bezpečnosti aj kvality.</a:t>
            </a:r>
          </a:p>
          <a:p>
            <a:endParaRPr/>
          </a:p>
          <a:p>
            <a:r>
              <a:t>Kľúčovú úlohu zohráva aj obal. Výrobky sú balené v hermeticky uzavretých nádobách, čo je kľúčové pre udržanie ich okolitej stability. Tento vzduchotesný obal je dôležitou súčasťou celkového systému konzervácie.</a:t>
            </a:r>
          </a:p>
          <a:p>
            <a:endParaRPr/>
          </a:p>
          <a:p>
            <a:r>
              <a:t>Pokiaľ ide o zahrnutie častíc, ako je zelenina, bylinky, mäso alebo syr, každá častica musí prejsť špecifikovaným tepelným procesom na základe jej úrovne pH. Tento krok je nevyhnutný na zaistenie bezpečnosti a stability celého produktu, nielen tekutej časti.</a:t>
            </a:r>
          </a:p>
          <a:p>
            <a:endParaRPr/>
          </a:p>
          <a:p>
            <a:r>
              <a:t>Nakoniec je tepelný proces starostlivo prispôsobený pH produktu a jeho komponentov, čo zaručuje, že všetky prvky spĺňajú bezpečnostné normy. Tento komplexný systém zaisťuje bezpečnosť a stabilitu potravinárskych výrobkov pre spotrebiteľov.</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diskusii o zložení produktu a požiadavkách na tepelné spracovanie je dôležité pochopiť, že bezpečnosť kyslých a okyslených produktov závisí od správneho tepelného spracovania na základe pH všetkých zložiek. To zahŕňa nielen tekutú bázu, ale aj všetky častice, ako je zelenina, bylinky, mäso alebo syr. Správne tepelné ošetrenie je nevyhnutné na inaktiváciu alebo inhibíciu škodlivých mikroorganizmov, čím sa zabezpečí, že produkt bude bezpečný na konzumáciu.</a:t>
            </a:r>
          </a:p>
          <a:p>
            <a:endParaRPr/>
          </a:p>
          <a:p>
            <a:r>
              <a:t>Obaly zohrávajú rozhodujúcu úlohu pri udržiavaní bezpečnosti výrobkov. Či už je obal pevný alebo pružný, musí byť hermeticky uzavretý, aby sa zabránilo akejkoľvek opätovnej kontaminácii počas uzavretej doby použiteľnosti. Toto vzduchotesné tesnenie je nevyhnutné na udržanie bezpečnosti produktu a udržanie jeho kvality v priebehu času.</a:t>
            </a:r>
          </a:p>
          <a:p>
            <a:endParaRPr/>
          </a:p>
          <a:p>
            <a:r>
              <a:t>Podmienky skladovania sú tiež kľúčovým faktorom integrity produktu. Výrobok je určený na skladovanie pri teplote nižšej ako 35 stupňov Celzia, čo pomáha zabezpečiť, aby všetky zložky boli primerane tepelne ošetrené. Udržiavanie tejto teploty podporuje bezpečnosť aj kvalitu produktu počas celej jeho trvanlivosti.</a:t>
            </a:r>
          </a:p>
          <a:p>
            <a:endParaRPr/>
          </a:p>
          <a:p>
            <a:r>
              <a:t>Nakoniec je hlavným zameraním mikrobiálna kontrola, najmä pokiaľ ide o spóry odolné voči kyselinám a teplu. Proces tepelného spracovania je starostlivo navrhnutý tak, aby tieto mikroorganizmy inaktivoval alebo inhiboval, čím poskytol ďalšiu vrstvu bezpečnosti a zaisťoval, že produkt zostane bezpečný na konzumáciu počas celej doby použiteľnosti.</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sa zaoberá úlohou kontroly kyslosti a pH v potravinárskych výrobkoch. </a:t>
            </a:r>
          </a:p>
          <a:p>
            <a:endParaRPr/>
          </a:p>
          <a:p>
            <a:r>
              <a:t>Po prvé, kyslosť vo výrobkoch pochádza z prírodných zložiek, ako je kyselina citrónová v paradajkách, ako aj pridaných kyselín, ako je kyselina octová alebo mliečna. Tieto kyseliny sú dôležité, pretože pomáhajú konzervovať potraviny a zaisťujú ich bezpečnosť.</a:t>
            </a:r>
          </a:p>
          <a:p>
            <a:endParaRPr/>
          </a:p>
          <a:p>
            <a:r>
              <a:t>Ďalej je rozhodujúca kontrola pH. Dosiahnutie maximálneho rovnovážneho pH do 24 hodín po výrobe je nevyhnutné, aby sa zabránilo množeniu škodlivých baktérií, ako je Clostridium botulinum. Správne riadenie pH pomáha udržiavať bezpečnosť a trvanlivosť produktu.</a:t>
            </a:r>
          </a:p>
          <a:p>
            <a:endParaRPr/>
          </a:p>
          <a:p>
            <a:r>
              <a:t>Snímka tiež vysvetľuje klasifikáciu potravín s nízkym obsahom kyselín. Ak výrobok nedokáže inhibovať Clostridium botulinum kyslosťou, musí sa s ním zaobchádzať ako s potravinou s nízkym obsahom kyselín. Tieto potraviny vyžadujú sterilizáciu s minimálnou hodnotou Fo 3 alebo iné konzervačné metódy, ako je zníženie aktivity vody, aby sa zaistila bezpečnosť.</a:t>
            </a:r>
          </a:p>
          <a:p>
            <a:endParaRPr/>
          </a:p>
          <a:p>
            <a:r>
              <a:t>Nakoniec musí použitý konzervačný systém účinne inhibovať Clostridium botulinum. Ak sa tak nestane, musia sa zaviesť alternatívne bezpečnostné opatrenia na ochranu výrobku a zdravia spotrebiteľa. To je rozhodujúce pre zachovanie integrity produktu a prevenciu chorôb prenášaných potravinami.</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Od výrobcov sa vyžaduje, aby mali zavedené zdokumentované správne výrobné postupy alebo GMP. Tieto postupy pomáhajú preukázať, že existuje účinná kontrola výrobného procesu a zabezpečiť súlad so zákonmi o bezpečnosti potravín.</a:t>
            </a:r>
          </a:p>
          <a:p>
            <a:endParaRPr/>
          </a:p>
          <a:p>
            <a:r>
              <a:t>Jasné a zrozumiteľné označovanie je veľmi dôležité. Poskytuje spotrebiteľom návod, ako bezpečne skladovať, manipulovať a pripravovať výrobok. To je obzvlášť dôležité pre jednorazové výrobky, ktoré majú často obmedzenú otvorenú trvanlivosť.</a:t>
            </a:r>
          </a:p>
          <a:p>
            <a:endParaRPr/>
          </a:p>
          <a:p>
            <a:r>
              <a:t>V prípade viacúčelových výrobkov musia byť formulácie navrhnuté tak, aby zabránili rastu škodlivých patogénov počas chladeného skladovania a používania. Okrem toho je potrebné poskytnúť overené pokyny, aby sa zabezpečila bezpečná príprava jedál.</a:t>
            </a:r>
          </a:p>
          <a:p>
            <a:endParaRPr/>
          </a:p>
          <a:p>
            <a:r>
              <a:t>Napokon, pokyny pre spotrebiteľov musia byť jasné a účinné. To pomáha zabezpečiť, aby spotrebitelia manipulovali s výrobkami a pripravovali ich bezpečne, pričom sa zachováva súlad s normami bezpečnosti potravín.</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skúmame integráciu kľúčových prvkov pri formulácii produktov a optimalizácii procesov. Dizajn produktu spája vývoj receptúr, faktory spracovania a úvahy o dodávateľskom reťazci, aby vytvoril komplexný prístup. Hlavným cieľom je vyvážiť mikrobiologickú bezpečnosť, stabilitu produktu a chuťové očakávania spotrebiteľov, čím sa zabezpečí komplexná stratégia zloženia.</a:t>
            </a:r>
          </a:p>
          <a:p>
            <a:endParaRPr/>
          </a:p>
          <a:p>
            <a:r>
              <a:t>Zameriavame sa aj na princípy konzervácie, ktoré zdôrazňujú udržiavanie rovnovážneho pH pod 4,6, zvyčajne medzi 3,8 a 4,3. Dosiahnutie minimálnej koncentrácie špecifikovaných organických kyselín do 24 hodín je rozhodujúce pre zaistenie optimálnej bezpečnosti a stability produktu.</a:t>
            </a:r>
          </a:p>
          <a:p>
            <a:endParaRPr/>
          </a:p>
          <a:p>
            <a:r>
              <a:t>Mikrobiologická bezpečnosť je najvyššou prioritou, najmä pri jednorazových výrobkoch s krátkou otvorenou trvanlivosťou. Navrhovanie formulácií s ohľadom na to pomáha budovať dôveru spotrebiteľov a zaručuje spoľahlivosť produktu za zamýšľaných podmienok.</a:t>
            </a:r>
          </a:p>
          <a:p>
            <a:endParaRPr/>
          </a:p>
          <a:p>
            <a:r>
              <a:t>Pri výrobkoch opakovaného použitia je nevyhnutná stabilita. Formulácie musia fungovať konzistentne v priebehu času a za stanovených podmienok, aby podporili dlhodobú použiteľnosť a udržali spokojnosť spotrebiteľov.</a:t>
            </a:r>
          </a:p>
          <a:p>
            <a:endParaRPr/>
          </a:p>
          <a:p>
            <a:r>
              <a:t>Nakoniec je rozhodujúca rovnováha medzi chuťou a bezpečnosťou. Starostlivým vývojom a spracovaním receptúr zabezpečujeme, aby produkt nielen spĺňal prísne bezpečnostné normy, ale bol aj v súlade s chuťovými preferenciami spotrebiteľov a poskytoval produkt, ktorý je bezpečný a príjemný.</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najprv diskutujeme o identifikácii cieľových mikroorganizmov. Tieto ciele sa vyberajú na základe faktorov, ako sú použité suroviny, povaha výrobku a podmienky spracovania a skladovania. Identifikácia týchto mikroorganizmov je nevyhnutná na zaistenie mikrobiologickej bezpečnosti potravinárskych výrobkov a na vypracovanie kontrolných opatrení, ktoré sa osobitne zaoberajú rizikami kontaminácie.</a:t>
            </a:r>
          </a:p>
          <a:p>
            <a:endParaRPr/>
          </a:p>
          <a:p>
            <a:r>
              <a:t>Ďalej sa zameriavame na spracovanie kyslých a okyslených produktov. Tieto výrobky zvyčajne prechádzajú nízkotepelným spracovaním medzi 85 a 105 stupňami Celzia. Toto tepelné spracovanie je kombinované s udržiavaním pH produktu pod 4,6, čo je rozhodujúce pre inhibíciu rastu patogénnych tvorcov spór, najmä Clostridium botulinum, čo je v tejto kategórii hlavný problém.</a:t>
            </a:r>
          </a:p>
          <a:p>
            <a:endParaRPr/>
          </a:p>
          <a:p>
            <a:r>
              <a:t>Úloha kontroly pH je zdôraznená ako kľúčový faktor mikrobiálnej inhibície. Udržiavanie pH pod 4,6 účinne zabraňuje rastu škodlivých baktérií tvoriacich spóry. Táto kontrola pH funguje spolu s tepelným spracovaním a poskytuje robustnú bezpečnostnú bariéru pre okyslené produkty.</a:t>
            </a:r>
          </a:p>
          <a:p>
            <a:endParaRPr/>
          </a:p>
          <a:p>
            <a:r>
              <a:t>Napokon, pri navrhovaní mikrobiologických kontrolných opatrení sa musia zohľadniť najhoršie scenáre kontaminácie. Plánovaním pre najnáročnejšie podmienky môžeme zaistiť bezpečnosť a stabilitu potravinárskych výrobkov v rôznych situáciách, čím sa minimalizuje riziko, ktoré predstavujú patogénne mikroorganizmy. Tento komplexný prístup je nevyhnutný pre zachovanie bezpečnosti výrobkov a ochrany spotrebiteľa.</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sa zaoberá tromi kritickými aspektmi eliminácie patogénov a bezpečnosti výrobkov. </a:t>
            </a:r>
          </a:p>
          <a:p>
            <a:endParaRPr/>
          </a:p>
          <a:p>
            <a:r>
              <a:t>Po prvé, štandard redukcie patogénov vyžaduje, aby sa spracovaním dosiahlo zníženie infekčných patogénov aspoň o 6 logov. To znamená, že proces musí znížiť počet patogénov o faktor jeden milión, čo zodpovedá zahrievaniu produktu po dobu 2 minút na 70 °C.  To zaisťuje, že v 25-gramovej vzorke konečného produktu nezostanú žiadne detekovateľné patogény.</a:t>
            </a:r>
          </a:p>
          <a:p>
            <a:endParaRPr/>
          </a:p>
          <a:p>
            <a:r>
              <a:t>Po druhé, je nevyhnutné zabrániť opätovnej kontaminácii po zahriatí. Aj po počiatočnej redukcii patogénov môže akákoľvek kontaminácia, ktorá nastane neskôr, ohroziť bezpečnosť produktu. Preto musia byť zavedené prísne opatrenia na zabránenie opätovnej kontaminácii a zachovanie konečného produktu bez patogénov.</a:t>
            </a:r>
          </a:p>
          <a:p>
            <a:endParaRPr/>
          </a:p>
          <a:p>
            <a:r>
              <a:t>A nakoniec, výzva na neutralizáciu toxínov zdôrazňuje, že vopred vytvorené toxíny prítomné v surovinách alebo vytvorené počas spracovania musia úplne chýbať. Tieto toxíny nemožno neutralizovať tepelným spracovaním, preto je nevyhnutné mať prísne procesy výberu dodávateľa a kontroly kvality, aby sa zabezpečilo, že konečný produkt neobsahuje škodlivé toxíny.</a:t>
            </a:r>
          </a:p>
          <a:p>
            <a:endParaRPr/>
          </a:p>
          <a:p>
            <a:r>
              <a:t>Tieto normy spoločne zabezpečujú bezpečnosť produktu na konzumáciu účinnou elimináciou patogénov a toxínov a zabraňujú akejkoľvek opätovnej kontaminácii.</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sa zaoberá kľúčovými faktormi ovplyvňujúcimi mikrobiologickú stabilitu a riziká znehodnotenia pri navrhovaní výrobkov. Znehodnotenie môže byť dôsledkom spór, ktoré prežijú tepelné spracovanie, alebo kontaminácie po utesnení, čo ohrozuje stabilitu produktu. Preto je na minimalizáciu týchto rizík nevyhnutné účinné tepelné spracovanie a správne utesnenie.</a:t>
            </a:r>
          </a:p>
          <a:p>
            <a:endParaRPr/>
          </a:p>
          <a:p>
            <a:r>
              <a:t>Zameriavame sa na dve hlavné tvorby spór: Bacillus coagulans a Clostridium pasteurianum. Tieto mikroorganizmy predstavujú značné výzvy kvôli svojim jedinečným vlastnostiam, takže ich pochopenie je kľúčové pre efektívne zloženie produktu.</a:t>
            </a:r>
          </a:p>
          <a:p>
            <a:endParaRPr/>
          </a:p>
          <a:p>
            <a:r>
              <a:t>Bacillus coagulans je výrazne tepelne odolnejší ako iné tvorcovia spór a darí sa mu pri teplotách medzi 30 a 50 stupňami Celzia. Jeho tepelná odolnosť z neho robí kritický cieľ pri navrhovaní procesov tepelného spracovania.</a:t>
            </a:r>
          </a:p>
          <a:p>
            <a:endParaRPr/>
          </a:p>
          <a:p>
            <a:r>
              <a:t>Na druhej strane, Clostridium pasteurianum môže rásť pri nízkom pH 3,7, čo ukazuje jeho prispôsobivosť, ale je citlivejší na teplo v porovnaní s Bacillus coagulans. Tieto vlastnosti ovplyvňujú riziko znehodnotenia a musia sa zohľadniť v stratégiách stability produktu.</a:t>
            </a:r>
          </a:p>
          <a:p>
            <a:endParaRPr/>
          </a:p>
          <a:p>
            <a:r>
              <a:t>Nakoniec, tepelná odolnosť aj skladovacia teplota sú kľúčovými faktormi pri udržiavaní mikrobiologickej stability. Správne riadenie týchto premenných je nevyhnutné na zníženie rizika znehodnotenia a zabezpečenie kvality výrobkov v priebehu času.</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Tepelné ošetrenie zohráva rozhodujúcu úlohu pri zaisťovaní bezpečnosti produktu dosiahnutím mikrobiálnej inaktivácie v najchladnejšom bode produktu. Je nevyhnutné vziať do úvahy podmienky procesu, ktoré ovplyvňujú účinnosť prenosu tepla a prenikanie tepla do častíc. Zabezpečením, aby najchladnejší bod v každej častici dosiahol cieľové tepelné spracovanie, môžeme minimalizovať riziko prežitia mikróbov.</a:t>
            </a:r>
          </a:p>
          <a:p>
            <a:endParaRPr/>
          </a:p>
          <a:p>
            <a:r>
              <a:t>Existujú dva hlavné prístupy k návrhu tepelného spracovania v návrhu procesov. Jeden prístup sa zameriava na zabezpečenie toho, aby častice dosiahli bezpečnostné minimum, napríklad zahriatie na 70 °C počas 2 minút. Táto metóda je vhodná, keď majú častice nízke riziko spór a umožňuje menej silné zahrievanie okolitej kvapalnej fázy, čím sa vyvažuje bezpečnosť a kvalita produktu.</a:t>
            </a:r>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V tejto časti zdôrazňujeme dôležitosť rovnováhy pH do 24 hodín po zahriatí, najmä v prípade výrobkov obsahujúcich častice. Dosiahnutie rovnomerného okyslenia všetkých zložiek je rozhodujúce pre zaistenie bezpečnosti produktu a účinnej mikrobiálnej inhibície.</a:t>
            </a:r>
          </a:p>
          <a:p>
            <a:endParaRPr/>
          </a:p>
          <a:p>
            <a:r>
              <a:t>Diskutujeme tiež o tom, ako pH zložiek, pufrovanie a koncentrácie kyselín zohrávajú kľúčovú úlohu pri mikrobiálnej kontrole. Správne ukladanie do vyrovnávacej pamäte pomáha udržiavať požadované pH a zabraňuje zmenám, ktoré by mohli narušiť integritu produktu počas skladovania.</a:t>
            </a:r>
          </a:p>
          <a:p>
            <a:endParaRPr/>
          </a:p>
          <a:p>
            <a:r>
              <a:t>Počas vývojovej fázy je nevyhnutné merať pH všetkých zložiek vrátane častíc, aby sa potvrdilo rovnomerné okyslenie. Presné merania pH zaisťujú, že každá zložka primerane prispieva k cieľovej rovnováhe pH, čím podporuje konzistentnú kvalitu produktu.</a:t>
            </a:r>
          </a:p>
          <a:p>
            <a:endParaRPr/>
          </a:p>
          <a:p>
            <a:r>
              <a:t>Nakoniec je dôležité udržiavať stabilné rovnovážne pH počas celého skladovania. Akékoľvek zvýšenie pH spôsobené pufrujúcimi účinkami alebo vedľajšími reakciami môže znížiť dostupnosť nedisociovanej kyseliny, ktorá je potrebná na mikrobiálnu inhibíciu. Preto je stabilné pH rozhodujúce pre zachovanie dlhodobej bezpečnosti a integrity produktu.</a:t>
            </a:r>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Začnime pochopením hodnôt D a z, ktoré sú kľúčovými parametrami mikrobiálnej tepelnej odolnosti. Hodnota D predstavuje čas potrebný pri určitej teplote na zníženie mikrobiálnej populácie o 90 %, zatiaľ čo hodnota z označuje zmenu teploty potrebnú na zmenu hodnoty D desaťnásobne. Tieto hodnoty sú nevyhnutné na určenie vhodných podmienok tepelného spracovania na zaistenie bezpečnosti potravín a stability produktu.</a:t>
            </a:r>
          </a:p>
          <a:p>
            <a:endParaRPr/>
          </a:p>
          <a:p>
            <a:r>
              <a:t>Ďalej hodnota pasterizácie alebo hodnota P kvantifikuje ekvivalentný čas pri špecifickej teplote potrebnej na dosiahnutie požadovanej úrovne mikrobiálnej deštrukcie. Napríklad hodnota P93.3 10 minút znamená, že výrobok bol vystavený teplu ekvivalentnému 10 minútam pri 93.3 stupňoch Celzia. Toto meranie pomáha overiť, či výrobok spĺňa stanovené bezpečnostné normy.</a:t>
            </a:r>
          </a:p>
          <a:p>
            <a:endParaRPr/>
          </a:p>
          <a:p>
            <a:r>
              <a:t>Nakoniec je dôležité poznamenať, že teplota uvedená v hodnotách pasterizácie zodpovedá najchladnejšiemu bodu vo výrobku, nie teplote vo vnútri komory autoklávu. Toto rozlíšenie je rozhodujúce, pretože najchladnejší bod určuje najpomalšiu zónu ohrevu, čím sa zabezpečí, že všetky časti produktu budú dostatočne tepelne spracované pre účinnú mikrobiálnu deštrukciu.</a:t>
            </a:r>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sa zameriavame na kľúčové mikroorganizmy a ich význam pre bezpečnosť a kvalitu výrobkov. </a:t>
            </a:r>
          </a:p>
          <a:p>
            <a:endParaRPr/>
          </a:p>
          <a:p>
            <a:r>
              <a:t>Po prvé, kritickými cieľmi sú bezpečnostné mikroorganizmy, ako sú Salmonella, Listeria monocytogenes a Escherichia coli O157. Tieto patogény musia byť zničené skôr, ako sa výrobky dostanú k spotrebiteľom, aby sa zabránilo závažným chorobám prenášaným potravinami.</a:t>
            </a:r>
          </a:p>
          <a:p>
            <a:endParaRPr/>
          </a:p>
          <a:p>
            <a:r>
              <a:t>Ďalej je potrebné inhibovať mikroorganizmy produkujúce toxíny, ako sú Clostridium botulinum a Staphylococcus aureus, aby sa zastavila produkcia škodlivých toxínov. Kontrola týchto patogénov je životne dôležitá, aby sa zabránilo život ohrozujúcim stavom, ako je botulizmus.</a:t>
            </a:r>
          </a:p>
          <a:p>
            <a:endParaRPr/>
          </a:p>
          <a:p>
            <a:r>
              <a:t>Kaziace sa organizmy, vrátane bacilov odolných voči kyselinám, ako sú Bacillus coagulans a Clostridia, ako je Clostridium pasteurianum, môžu zhoršiť kvalitu produktu a skrátiť trvanlivosť. Riadenie týchto mikroorganizmov pomáha udržiavať integritu produktu.</a:t>
            </a:r>
          </a:p>
          <a:p>
            <a:endParaRPr/>
          </a:p>
          <a:p>
            <a:r>
              <a:t>Kvasinky a plesne sú obzvlášť dôležité v jednorazových výrobkoch. Ich zničenie je nevyhnutné, aby sa zabránilo kontaminácii a zabezpečilo, že produkt zostane bezpečný a použiteľný.</a:t>
            </a:r>
          </a:p>
          <a:p>
            <a:endParaRPr/>
          </a:p>
          <a:p>
            <a:r>
              <a:t>Celkovo je účinná kontrola všetkých týchto mikroorganizmov nevyhnutná pre bezpečnosť a kvalitu potravín. Na zacielenie na patogény, producentov toxínov a kaziace sa organizmy sa musia použiť rôzne stratégie, čím sa v konečnom dôsledku ochránia spotrebitelia a predlžuje sa trvanlivosť výrobkov.</a:t>
            </a:r>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načrtáva typy mikroorganizmov, ktoré sa zvyčajne vyskytujú v rôznych rozsahoch pH produktu, a ich dôsledky pre bezpečnosť a kvalitu produktu.</a:t>
            </a:r>
          </a:p>
          <a:p>
            <a:endParaRPr/>
          </a:p>
          <a:p>
            <a:r>
              <a:t>Pri nízkych hladinách pH, konkrétne pH 3,7 alebo nižšom, sa darí infekčným patogénom a vegetatívnym organizmom, ktoré sa kazia. Tieto mikroorganizmy môžu ohroziť bezpečnosť aj kvalitu produktu, preto je ich kontrola rozhodujúca.</a:t>
            </a:r>
          </a:p>
          <a:p>
            <a:endParaRPr/>
          </a:p>
          <a:p>
            <a:r>
              <a:t>V rozmedzí miernej kyslosti, od pH 3,7 do 4,1 vrátane, prevládajú maslové anaeróby, ako je Clostridium pasteurianum. Tieto organizmy rastú v neprítomnosti kyslíka a majú silný potenciál spôsobiť znehodnotenie.</a:t>
            </a:r>
          </a:p>
          <a:p>
            <a:endParaRPr/>
          </a:p>
          <a:p>
            <a:r>
              <a:t>Keď sa pH mierne zvýši na 4,1 až tesne pod 4,3, dominantné sa stanú bacily odolné voči kyselinám, ako sú Bacillus coagulans. Tieto baktérie sú dobre prispôsobené na prežitie v kyslom prostredí a môžu ovplyvniť stabilitu produktu.</a:t>
            </a:r>
          </a:p>
          <a:p>
            <a:endParaRPr/>
          </a:p>
          <a:p>
            <a:r>
              <a:t>Medzi pH 4,3 a nižším ako 4,6 existuje zmiešaná mikrobiálna prítomnosť, vrátane bacilov tolerantných voči kyselinám a klostridií. Táto prechodná zóna si vyžaduje starostlivé monitorovanie, aby sa zabránilo znehodnoteniu a zaistila bezpečnosť výrobkov.</a:t>
            </a:r>
          </a:p>
          <a:p>
            <a:endParaRPr/>
          </a:p>
          <a:p>
            <a:r>
              <a:t>Nakoniec, pri hladinách pH nad 4,6 sa Clostridium botulinum stáva významným problémom kvôli svojej schopnosti produkovať nebezpečné toxíny. S výrobkami s vyšším pH sa musí zaobchádzať opatrne, aby sa zmiernilo riziko botulizmu a chránilo zdravie spotrebiteľov.</a:t>
            </a:r>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podmienkach rastu určitých druhov Bacillus, konkrétne Bacillus acidoterrestris a Bacillus acidocaldarius. Tieto baktérie môžu rásť pri veľmi nízkych hladinách pH, až do 3,0, keď sú optimálne podmienky. Vyžadujú vysokú hladinu kyslíka a znesú teploty až 55 stupňov Celzia. Ich rast je spojený hlavne so znehodnotením jablkovej šťavy a v paradajkových výrobkoch sa vyskytuje len zriedka.</a:t>
            </a:r>
          </a:p>
          <a:p>
            <a:endParaRPr/>
          </a:p>
          <a:p>
            <a:r>
              <a:t>Ďalej je dôležité pochopiť vplyv predĺžených období chladenia na kvalitu potravín. Dlhodobé chladenie môže spôsobiť zhoršenie kvality, ako je zhnednutie alebo oddeľovanie tukov, najmä vo výrobkoch s pH nad 4,25. K tomuto znehodnoteniu dochádza, pretože spóry odolné voči kyselinám majú pri vyšších teplotách širšie rastové limity, čo im umožňuje prosperovať počas týchto predĺžených časov chladenia.</a:t>
            </a:r>
          </a:p>
          <a:p>
            <a:endParaRPr/>
          </a:p>
          <a:p>
            <a:r>
              <a:t>Bacillus acidoterrestris a Bacillus acidocaldarius sú primárnymi kaziacimi sa organizmami. Ich schopnosť rásť pri nízkom pH a zvýšených teplotách ich robí obzvlášť problematickými v tomto produkte. Prípady znehodnotenia sú častejšie v jablkovej šťave v porovnaní s paradajkovými výrobkami.</a:t>
            </a:r>
          </a:p>
          <a:p>
            <a:endParaRPr/>
          </a:p>
          <a:p>
            <a:r>
              <a:t>Nakoniec, spóry odolné voči kyselinám majú odlišné vlastnosti, ktoré prispievajú k znehodnoteniu. Pri zvýšených teplotách môžu rásť v širšom rozsahu podmienok, čo je obzvlášť znepokojujúce počas dlhších období chladenia. Táto prispôsobivosť im umožňuje pokaziť výrobky s vyššími úrovňami pH, čo predstavuje značnú výzvu pri konzervácii potravín.</a:t>
            </a:r>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zdôrazňuje kritický vplyv skladovacej teploty na stabilitu a znehodnotenie produktu. Distribúcia produktov je vo všeobecnosti navrhnutá tak, aby zvládla teploty do približne 30 °C.  Akonáhle však teploty prekročia 35 °C, riziko znehodnotenia sa výrazne zvyšuje a nad 45 °C sa oveľa zvyšuje.</a:t>
            </a:r>
          </a:p>
          <a:p>
            <a:endParaRPr/>
          </a:p>
          <a:p>
            <a:r>
              <a:t>Pri uvádzaní výrobkov na trh v tropickom alebo horúcom podnebí je potrebné venovať osobitné úvahy. Zložky ako korenie môžu obsahovať teplomilné acidurické spóry, ktorým sa darí pri vyšších teplotách a zvyšujú riziko znehodnotenia.</a:t>
            </a:r>
          </a:p>
          <a:p>
            <a:endParaRPr/>
          </a:p>
          <a:p>
            <a:r>
              <a:t>Zvýšené teploty nad 35 °C nielen ovplyvňujú stabilitu produktu, ale tiež zvyšujú riziko znehodnotenia v dôsledku týchto spór. Preto je na zachovanie kvality produktu nevyhnutné udržiavať správnu reguláciu teploty počas distribúcie a skladovania.</a:t>
            </a:r>
          </a:p>
          <a:p>
            <a:endParaRPr/>
          </a:p>
          <a:p>
            <a:r>
              <a:t>Okrem toho je pri formulácii produktu dôležité zvážiť prítomnosť týchto spór v zložkách, najmä v korení, pretože v horúcom prostredí predstavujú osobitné výzvy. Zohľadnenie týchto faktorov pomáha zabezpečiť, aby produkt zostal stabilný a bezpečný pre spotrebiteľov.</a:t>
            </a:r>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Formy sú citlivé na teplo a zvyčajne sa eliminujú štandardným tepelným spracovaním počas spracovania. Ak sa však procesy plnenia a sušenia nevykonávajú správne, v blízkosti uzáverov nádoby môžu stále rásť plesne. To podčiarkuje dôležitosť dôkladného a správneho spracovania, aby sa zabránilo rastu plesní.</a:t>
            </a:r>
          </a:p>
          <a:p>
            <a:endParaRPr/>
          </a:p>
          <a:p>
            <a:r>
              <a:t>Znehodnotenie plesní môže spôsobiť zvýšenie pH produktu nad 4,6, čo vytvára prostredie, ktoré podporuje rast Clostridium botulinum, nebezpečného patogénu. Tieto zmeny výrazne zvyšujú riziko pre bezpečnosť výrobkov, preto je nevyhnutné kontrolovať kontamináciu plesní.</a:t>
            </a:r>
          </a:p>
          <a:p>
            <a:endParaRPr/>
          </a:p>
          <a:p>
            <a:r>
              <a:t>Udržiavanie čistých plných plôch je nevyhnutné, aby sa zabránilo znehodnoteniu. Čistota počas procesu plnenia pomáha zaistiť, aby produkt zostal bezpečný počas celej doby trvanlivosti uzavretej skladovateľnosti tým, že minimalizuje riziko kontaminácie a rastu plesní.</a:t>
            </a:r>
          </a:p>
          <a:p>
            <a:endParaRPr/>
          </a:p>
          <a:p>
            <a:r>
              <a:t>Integrita tesnenia zohráva rozhodujúcu úlohu v bezpečnosti výrobkov. Správne utesnenie zabraňuje znehodnoteniu plesní tým, že zabraňuje vniknutiu nečistôt. Ak sú tesnenia nedostatočné, môže dôjsť k ohrozeniu bezpečnosti produktu, takže zabezpečenie tesných a bezpečných tesnení je nevyhnutné na zachovanie trvanlivosti a udržanie kvality produktu.</a:t>
            </a:r>
          </a:p>
        </p:txBody>
      </p:sp>
      <p:sp>
        <p:nvSpPr>
          <p:cNvPr id="4" name="Slide Number Placeholder 3"/>
          <p:cNvSpPr>
            <a:spLocks noGrp="1"/>
          </p:cNvSpPr>
          <p:nvPr>
            <p:ph type="sldNum" sz="quarter" idx="10"/>
          </p:nvPr>
        </p:nvSpPr>
        <p:spPr/>
        <p:txBody>
          <a:bodyPr/>
          <a:lstStyle/>
          <a:p>
            <a:fld id="{F7021451-1387-4CA6-816F-3879F97B5CBC}" type="slidenum">
              <a:rPr lang="en-US"/>
              <a:t>53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Jednorazové kyslé a okyslené výrobky majú obmedzenú otvorenú trvanlivosť, ktorá zvyčajne trvá približne tri dni, ak sa uchovávajú v chladničke. Táto krátka trvanlivosť je dôležitá na zabránenie znehodnoteniu a zníženie bezpečnostných rizík pre spotrebiteľov.</a:t>
            </a:r>
          </a:p>
          <a:p>
            <a:endParaRPr/>
          </a:p>
          <a:p>
            <a:r>
              <a:t>V prípade výrobkov na opakované použitie sa môžu pridať chemické konzervačné látky, ako je benzoan alebo sorbát, aby sa predĺžila otvorená trvanlivosť. Používanie týchto konzervačných látok je však upravené zákonom a konkrétne obmedzenia sa môžu značne líšiť v závislosti od krajiny.</a:t>
            </a:r>
          </a:p>
          <a:p>
            <a:endParaRPr/>
          </a:p>
          <a:p>
            <a:r>
              <a:t>Je nevyhnutné dodržiavať tieto právne požiadavky, aby sa zabezpečilo, že výrobky zostanú pre spotrebiteľov bezpečné a zákonné. Zloženie a návod na použitie musia byť starostlivo navrhnuté tak, aby sa zachovala bezpečnosť počas celej doby zamýšľaného používania produktu.</a:t>
            </a:r>
          </a:p>
          <a:p>
            <a:endParaRPr/>
          </a:p>
          <a:p>
            <a:r>
              <a:t>Dodržiavanie správnych smerníc a predpisov pomáha chrániť zdravie spotrebiteľov a zaisťuje kvalitu produktu počas jeho otvorenej trvanlivosti.</a:t>
            </a:r>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načrtáva pokyny pre tepelné spracovanie na základe rozsahu pH produktu, aby sa zaistila mikrobiálna bezpečnosť. </a:t>
            </a:r>
          </a:p>
          <a:p>
            <a:endParaRPr/>
          </a:p>
          <a:p>
            <a:r>
              <a:t>Pri kritickom prahu pH 4,5 je odporúčané tepelné ošetrenie 96 stupňov Celzia počas 8 minút. Táto úroveň tepelného spracovania sa účinne zameriava na spóry a patogény odolné voči kyselinám, čím zaisťuje bezpečnosť produktu na konzumáciu.</a:t>
            </a:r>
          </a:p>
          <a:p>
            <a:endParaRPr/>
          </a:p>
          <a:p>
            <a:r>
              <a:t>Pre výrobky s mierne nižším pH 4,3 sa odporúča tepelné ošetrenie 90 stupňov Celzia po dobu 10 minút. Toto ošetrenie vyrovnáva potrebu mikrobiálnej inaktivácie a zároveň pomáha udržiavať kvalitu produktu.</a:t>
            </a:r>
          </a:p>
          <a:p>
            <a:endParaRPr/>
          </a:p>
          <a:p>
            <a:r>
              <a:t>Pri vyššej kyslosti, s pH 3,8, je minimálne odporúčané tepelné ošetrenie 75 stupňov Celzia počas 2 minút. Tento prístup zaisťuje bezpečnosť pri zachovaní integrity a senzorických vlastností produktu.</a:t>
            </a:r>
          </a:p>
          <a:p>
            <a:endParaRPr/>
          </a:p>
          <a:p>
            <a:r>
              <a:t>Dodržiavanie týchto pokynov pomáha dosiahnuť správnu rovnováhu medzi bezpečnosťou a kvalitou výrobkov pri rôznych úrovniach kyslosti.</a:t>
            </a:r>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Keď sa pozrieme na rozdiely v úrovniach spór v rôznych zložkách, je dôležité si uvedomiť, že každá zložka môže obsahovať rôzne typy a množstvá spór. Táto odchýlka priamo ovplyvňuje tepelné ošetrenie potrebné na zaistenie bezpečnosti potravín. Preto je pochopenie zaťaženia spórami v každej zložke nevyhnutné pre navrhnutie účinných sterilizačných procesov.</a:t>
            </a:r>
          </a:p>
          <a:p>
            <a:endParaRPr/>
          </a:p>
          <a:p>
            <a:r>
              <a:t>Zložky, ktoré sú silne kontaminované, predstavujú ďalšie výzvy. Tieto výrobky vyžadujú intenzívnejšie tepelné ošetrenie na odstránenie spór, najmä tých, ktoré sú odolné voči kyselinám alebo teplu. Prekonanie týchto výziev si vyžaduje účinné stratégie na zabezpečenie úplnej eliminácie spór a zachovanie bezpečnosti výrobkov.</a:t>
            </a:r>
          </a:p>
          <a:p>
            <a:endParaRPr/>
          </a:p>
          <a:p>
            <a:r>
              <a:t>Počas kvapalnej fázy spracovania sa musí starostlivo aplikovať tepelné spracovanie. Táto fáza je kritická, pretože umožňuje rovnomerné rozloženie tepla, ktoré je potrebné na účinné odstránenie spór. Zabezpečenie dosiahnutia minimálneho požadovaného tepelného spracovania v kvapalnej fáze je kľúčovým faktorom pri udržiavaní bezpečnosti potravín.</a:t>
            </a:r>
          </a:p>
          <a:p>
            <a:endParaRPr/>
          </a:p>
          <a:p>
            <a:r>
              <a:t>Nakoniec, prítomnosť častíc väčších ako 3 milimetre môže ovplyvniť prenikanie tepla. Tieto väčšie častice môžu prijímať menej tepla v dôsledku pomalšieho prenosu tepla, čo môže ohroziť sterilizáciu. Na vyriešenie tohto problému je potrebné zaviesť stratégie dizajnu, aby sa zabezpečilo zachovanie bezpečnosti bez negatívneho vplyvu na kvalitu výrobkov. Táto rovnováha je nevyhnutná pre integritu výrobkov aj bezpečnosť spotrebiteľov.</a:t>
            </a:r>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zdôrazňuje kritické aspekty kontroly pH pri výbere zloženia a zložiek. Po prvé, dôkladné meranie pH všetkých zložiek vrátane častíc je nevyhnutné na dosiahnutie rovnomerného okyslenia a zabezpečenie konzistentnej kvality produktu. Zložky s pufrovacou kapacitou, ako sú mliečne bielkoviny, môžu počas skladovania zvýšiť rovnovážne pH, čo ovplyvňuje mikrobiálnu inhibíciu a bezpečnosť produktu. Okrem toho vedľajšie reakcie, ako je tvorba nerozpustných solí s vápnikom, môžu znížiť dostupnosť nedisociovanej kyseliny, čím sa zníži účinnosť okyslenia. Udržiavanie stabilného pH počas celej doby použiteľnosti produktu je rozhodujúce pre bezpečnosť a stabilitu, pretože výkyvy môžu ohroziť integritu produktu. Celkovo je účinné riadenie pH kľúčom k zabráneniu rastu mikróbov a zabezpečeniu bezpečnosti a stability produktu v priebehu času.</a:t>
            </a:r>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Tepelná validácia procesu je nevyhnutná na zabezpečenie toho, aby tepelné spracovanie účinne ničilo škodlivé mikroorganizmy vo vnútri produktu, nielen v autoklávovej komore. Táto validácia je rozhodujúca pre zachovanie bezpečnosti potravín a integrity produktu. Potvrdením, že plánovaný tepelný proces dosahuje požadovanú smrteľnosť, zabezpečujeme súlad s bezpečnostnými normami.</a:t>
            </a:r>
          </a:p>
          <a:p>
            <a:endParaRPr/>
          </a:p>
          <a:p>
            <a:r>
              <a:t>Zariadenia na zaznamenávanie teploty zohrávajú kľúčovú úlohu pri zaznamenávaní teplotného profilu v najchladnejšom bode produktu počas spracovania. Tento bod je najnáročnejší pre mikrobiálnu deštrukciu, takže presné údaje o teplote sú tu nevyhnutné na posúdenie účinnosti procesu.</a:t>
            </a:r>
          </a:p>
          <a:p>
            <a:endParaRPr/>
          </a:p>
          <a:p>
            <a:r>
              <a:t>Softvérové nástroje sa používajú na výpočet hodnoty P, ktorá predstavuje ekvivalentný čas pri špecifickej referenčnej teplote potrebnej na zničenie cieľových mikroorganizmov. Napríklad hodnota P93,3 10 minút znamená, že výrobok prešiel tepelným procesom ekvivalentným udržiavaniu pri teplote 93,3 °C počas 10 minút. Tento výpočet je rozhodujúci pre overenie, či je tepelný proces primeraný.</a:t>
            </a:r>
          </a:p>
          <a:p>
            <a:endParaRPr/>
          </a:p>
          <a:p>
            <a:r>
              <a:t>Referenčná teplota, napríklad 93,3 °C, štandardizuje meranie mikrobiálnej deštrukcie. Výpočty hodnoty P kvantifikujú smrteľnosť tepelného procesu proti patogénom a spóram, čím zabezpečujú, že produkt spĺňa bezpečnostné a regulačné požiadavky.</a:t>
            </a:r>
          </a:p>
          <a:p>
            <a:endParaRPr/>
          </a:p>
          <a:p>
            <a:r>
              <a:t>Celkovo validácia potvrdzuje, že plánovaný tepelný proces dosahuje potrebnú smrteľnosť na odstránenie škodlivých mikroorganizmov. Tento krok je nevyhnutný na ochranu bezpečnosti spotrebiteľov a udržanie vysokej kvality výrobkov.</a:t>
            </a:r>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Pasterizácia v autoklávoch zahŕňa riadené zahrievanie pod tlakom, aby sa rovnomerne zvýšila teplota produktu. Tento proces účinne inaktivuje škodlivé mikroorganizmy a zároveň starostlivo vyvažuje mikrobiálnu bezpečnosť so zachovaním kvality potravín.</a:t>
            </a:r>
          </a:p>
          <a:p>
            <a:endParaRPr/>
          </a:p>
          <a:p>
            <a:r>
              <a:t>Počas pasterizácie je dôležité vyhnúť sa nadmernému spracovaniu, pretože nadmerné teplo môže zhoršiť chuť a textúru potravín. Udržiavanie tejto rovnováhy pomáha zabezpečiť, aby si potravina zachovala svoje žiaduce zmyslové vlastnosti, čo je rozhodujúce pre spokojnosť spotrebiteľov a príťažlivosť produktu.</a:t>
            </a:r>
          </a:p>
          <a:p>
            <a:endParaRPr/>
          </a:p>
          <a:p>
            <a:r>
              <a:t>V prípade kyslých a okyslených produktov funguje pasterizácia v kombinácii s ich prirodzene nízkym pH na inhibíciu patogénov a spór. Táto kombinácia je nevyhnutná pre mikrobiálnu bezpečnosť a je rozhodujúca pre dosiahnutie okolitej stability v týchto typoch produktov.</a:t>
            </a:r>
          </a:p>
          <a:p>
            <a:endParaRPr/>
          </a:p>
          <a:p>
            <a:r>
              <a:t>Hermeticky uzavreté obaly zohrávajú kľúčovú úlohu tým, že zabraňujú opätovnej kontaminácii počas uzavretej trvanlivosti produktu. Tento obal zaisťuje bezpečnosť a integritu potravín až do otvorenia obalu, čo z neho robí dôležitú súčasť procesu pasterizácie.</a:t>
            </a:r>
          </a:p>
          <a:p>
            <a:endParaRPr/>
          </a:p>
          <a:p>
            <a:r>
              <a:t>A nakoniec, správna pasterizácia je potrebná na dodržanie právnych predpisov o bezpečnosti potravín a splnenie očakávaní spotrebiteľov od okyslených potravín pripravených na konzumáciu. Táto zhoda nielenže zabezpečuje regulačné schválenie, ale podporuje aj prijatie produktu na trhu.</a:t>
            </a:r>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V autokláve je kontrola parametrov tepelného procesu rozhodujúca pre zaistenie bezpečnosti a stability produktu. Po prvé, časovo-teplotný profil musí byť starostlivo riadený tak, aby najchladnejší bod vo výrobku dosiahol cieľovú teplotu na požadovanú dobu, zvyčajne niečo ako 90 °C počas 10 minút. Tým sa zabezpečuje účinná mikrobiálna smrteľnosť.</a:t>
            </a:r>
          </a:p>
          <a:p>
            <a:endParaRPr/>
          </a:p>
          <a:p>
            <a:r>
              <a:t>Rovnako dôležitá je aj regulácia tlaku. Udržiavanie správneho tlaku zabraňuje varu a podporuje rovnomerný prenos tepla, najmä v uzavretých nádobách. To pomáha teplu rovnomerne prenikať do celého produktu.</a:t>
            </a:r>
          </a:p>
          <a:p>
            <a:endParaRPr/>
          </a:p>
          <a:p>
            <a:r>
              <a:t>Vykurovacie médium, či už para alebo horúca voda, musí zabezpečiť konzistentné rozloženie teploty, aby podporilo rovnomerné zahrievanie. Presné monitorovanie a kontrola všetkých týchto parametrov – času, teploty, tlaku a charakteristík vykurovacieho média – sú nevyhnutné na dosiahnutie minimálneho tepelného spracovania potrebného pre bezpečnosť a kvalitu produktu.</a:t>
            </a:r>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spracovaní v autokláve teplo preniká do nádob s produktmi hlavne vedením, konvekciou a žiarením. Tieto tri mechanizmy sú nevyhnutné na dosiahnutie rovnomerného rozloženia tepla v celom produkte. Každý z nich zohráva jedinečnú úlohu pri zabezpečovaní efektívneho a bezpečného zahrievania produktu.</a:t>
            </a:r>
          </a:p>
          <a:p>
            <a:endParaRPr/>
          </a:p>
          <a:p>
            <a:r>
              <a:t>Zloženie produktu významne ovplyvňuje rýchlosť prenosu tepla a rovnomernosť. Napríklad výrobky s vyššou viskozitou môžu vyžadovať dlhšie časy spracovania, aby teplo mohlo úplne preniknúť. Okrem toho prítomnosť častíc, najmä tých, ktoré sú väčšie ako 3 milimetre, môže spomaliť zahrievanie, čo je potrebné starostlivo zvážiť pri návrhu procesu.</a:t>
            </a:r>
          </a:p>
          <a:p>
            <a:endParaRPr/>
          </a:p>
          <a:p>
            <a:r>
              <a:t>Veľké častice predstavujú osobitnú výzvu, pretože sa zahrievajú pomalšie ako okolitý produkt. Ak sa to nezohľadní správne, môže to viesť k nedostatočnému spracovaniu, ktoré ohrozuje bezpečnosť a kvalitu výrobkov. Preto je dôležité zabezpečiť rovnomerné prenikanie tepla, najmä do najchladnejších miest vo výrobku.</a:t>
            </a:r>
          </a:p>
          <a:p>
            <a:endParaRPr/>
          </a:p>
          <a:p>
            <a:r>
              <a:t>Typ balenia ovplyvňuje aj vedenie tepla počas spracovania v autokláve. Rôzne typy kontajnerov – pevné, polotuhé a flexibilné – predstavujú jedinečné výzvy pre prenos tepla. Pochopenie týchto rozdielov je nevyhnutné pre optimalizáciu podmienok tepelného spracovania a zabezpečenie konzistentnej kvality produktu.</a:t>
            </a:r>
          </a:p>
          <a:p>
            <a:endParaRPr/>
          </a:p>
          <a:p>
            <a:r>
              <a:t>Celkovo je dôkladné pochopenie mechanizmov prenosu tepla rozhodujúce pre optimalizáciu podmienok procesu v autokláve. Tieto znalosti pomáhajú predchádzať nedostatočnému spracovaniu alebo strate kvality a zaisťujú, že tepelné spracovanie je bezpečné a efektívne.</a:t>
            </a:r>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si krok za krokom prejsť kritické kontrolné body v spracovaní autoklávu.</a:t>
            </a:r>
          </a:p>
          <a:p>
            <a:endParaRPr/>
          </a:p>
          <a:p>
            <a:r>
              <a:t>Po prvé, zaťaženie je rozhodujúce, pretože správne zaťaženie zaisťuje rovnomerné rozloženie tepla a zabraňuje vzniku studených miest. Toto je úplne prvý krok v procese autoklávu a ak sa vykoná nesprávne, môže viesť k nerovnomernému spracovaniu a predstavovať bezpečnostné riziká.</a:t>
            </a:r>
          </a:p>
          <a:p>
            <a:endParaRPr/>
          </a:p>
          <a:p>
            <a:r>
              <a:t>Nasleduje fáza vykurovania. Autokláv musí rýchlo dosiahnuť cieľovú teplotu bez prehriatia. Tento krok je nevyhnutný na prípravu produktu na účinnú mikrobiálnu inaktiváciu. Prehriatie však môže poškodiť kvalitu produktu, preto je potrebná starostlivá kontrola.</a:t>
            </a:r>
          </a:p>
          <a:p>
            <a:endParaRPr/>
          </a:p>
          <a:p>
            <a:r>
              <a:t>Potom prichádza fáza zadržiavania, kde sa produkt udržiava na cieľovej teplote po určitý čas. Tento čas vydržania je nevyhnutný na zabezpečenie úplnej mikrobiálnej inaktivácie, ktorá zaručuje bezpečnosť spracovaného produktu. Nedostatočný čas uchovávania môže mať za následok nedostatočné spracovanie a zvýšiť riziko kontaminácie.</a:t>
            </a:r>
          </a:p>
          <a:p>
            <a:endParaRPr/>
          </a:p>
          <a:p>
            <a:r>
              <a:t>Po udržaní musí byť fáza chladenia starostlivo kontrolovaná. Správne chladenie zabraňuje degradácii kvality a inhibuje rast mikróbov, čím zachováva integritu produktu. Ak chladenie nie je správne riadené, môže to viesť k problémom s bezpečnosťou a kvalitou.</a:t>
            </a:r>
          </a:p>
          <a:p>
            <a:endParaRPr/>
          </a:p>
          <a:p>
            <a:r>
              <a:t>Nakoniec sa vykládka musí vykonať podľa prísnych postupov, aby sa zabránilo kontaminácii a zachovala sa integrita obalu. Tento posledný krok zaisťuje, že produkt je bezpečný a pripravený na distribúciu. Nedodržanie vykladacích protokolov môže ohroziť celý proces autoklávu.</a:t>
            </a:r>
          </a:p>
          <a:p>
            <a:endParaRPr/>
          </a:p>
          <a:p>
            <a:r>
              <a:t>Starostlivým riadením každého z týchto kritických kontrolných bodov môžeme zaistiť bezpečnosť, kvalitu a efektívnosť spracovania v autokláve.</a:t>
            </a:r>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použití pevných nádob, ako sú sklenené nádoby, je ich konzistentný tvar prospešný počas pasterizácie. Hrúbka týchto nádob však môže spomaliť prenikanie tepla, čo môže znížiť efektivitu procesu. Z tohto dôvodu je často potrebné upraviť parametre tepelného spracovania, aby sa zabezpečila účinnosť pasterizácie.</a:t>
            </a:r>
          </a:p>
          <a:p>
            <a:endParaRPr/>
          </a:p>
          <a:p>
            <a:r>
              <a:t>Polotuhé kontajnery poskytujú väčšiu flexibilitu v dizajne obalov, čo je výhodou. Napriek tomu si vyžadujú starostlivú pozornosť utesneniu, aby sa zachoval hermetický uzáver. Ak tesnenie nie je správne udržiavané, môže to ohroziť proces pasterizácie a v konečnom dôsledku ovplyvniť bezpečnosť produktu.</a:t>
            </a:r>
          </a:p>
          <a:p>
            <a:endParaRPr/>
          </a:p>
          <a:p>
            <a:r>
              <a:t>Flexibilné obaly sa počas pasterizácie rýchlo zahrievajú, čo môže urýchliť celý proces. Nevýhodou je, že flexibilné obaly môžu mať nerovnomerné rozloženie teplôt, čo vytvára potenciálne studené miesta. Toto nerovnomerné zahrievanie znamená, že presné riadenie procesu je nevyhnutné na dosiahnutie rovnomerného tepelného spracovania.</a:t>
            </a:r>
          </a:p>
          <a:p>
            <a:endParaRPr/>
          </a:p>
          <a:p>
            <a:r>
              <a:t>Veľkosť a tvar nádob zohrávajú významnú úlohu pri prenose tepla počas pasterizácie. Vo väčších alebo nepravidelne tvarovaných nádobách sa s väčšou pravdepodobnosťou vytvoria studené miesta, ktoré môžu brániť účinnosti procesu pasterizácie a predstavovať bezpečnostné riziká.</a:t>
            </a:r>
          </a:p>
          <a:p>
            <a:endParaRPr/>
          </a:p>
          <a:p>
            <a:r>
              <a:t>Preto je efektívny návrh procesov rozhodujúci pre prekonanie týchto výziev súvisiacich s kontajnermi. Zabezpečuje, aby najchladnejšie miesto vo výrobku dosiahlo požadovanú teplotu pre správne tepelné spracovanie, čo zaručuje bezpečnosť produktu a súlad s normami pasterizácie.</a:t>
            </a:r>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validácii procesov v autokláve sa vykonáva mapovanie teploty na identifikáciu akýchkoľvek studených miest v rámci náplne produktu. Tento krok je rozhodujúci pre zabezpečenie rovnomerného rozloženia tepla, ktoré je nevyhnutné pre účinnú sterilizáciu. Detekcia týchto studených miest pomáha predchádzať oblastiam, kde by mikróby mohli prežiť.</a:t>
            </a:r>
          </a:p>
          <a:p>
            <a:endParaRPr/>
          </a:p>
          <a:p>
            <a:r>
              <a:t>Mikrobiálne provokačné testy sa vykonávajú pomocou rezistentných spór, ako je Bacillus coagulans, aby sa potvrdila smrteľnosť sterilizačného procesu. Tieto testy sú nevyhnutné na potvrdenie, že autokláv účinne eliminuje škodlivé mikroorganizmy a zaisťuje mikrobiálnu bezpečnosť.</a:t>
            </a:r>
          </a:p>
          <a:p>
            <a:endParaRPr/>
          </a:p>
          <a:p>
            <a:r>
              <a:t>Softvérové nástroje zohrávajú dôležitú úlohu pri analýze údajov o teplote na výpočet hodnôt P, ktoré overujú, či proces sterilizácie spĺňa požadované bezpečnostné normy. Táto kvantitatívna analýza poskytuje jasné meradlo efektívnosti procesu.</a:t>
            </a:r>
          </a:p>
          <a:p>
            <a:endParaRPr/>
          </a:p>
          <a:p>
            <a:r>
              <a:t>Pravidelné overovacie postupy sú potrebné na udržanie nepretržitého dodržiavania bezpečnostných noriem a včasné odhalenie akýchkoľvek odchýlok. Tento proaktívny prístup pomáha udržiavať spoľahlivosť a konzistenciu procesu autoklávu v priebehu času.</a:t>
            </a:r>
          </a:p>
          <a:p>
            <a:endParaRPr/>
          </a:p>
          <a:p>
            <a:r>
              <a:t>A nakoniec, dôkladná dokumentácia všetkých validačných a overovacích činností je nevyhnutná pre súlad s predpismi a zabezpečenie kvality. Správne vedenie záznamov podporuje audity a inšpekcie, čím sa zabezpečuje transparentnosť a zodpovednosť počas celého procesu sterilizácie v autokláve.</a:t>
            </a:r>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Pri diskusii o návrhu a údržbe zariadenia je kalibrácia kľúčom k presnému riadeniu. Zariadenie autoklávu musí byť pravidelne kalibrované, aby sa zabezpečilo, že udržuje správnu teplotu a tlak a pracuje v rámci špecifikovaných parametrov. To je rozhodujúce pre zachovanie integrity pasterizácie.</a:t>
            </a:r>
          </a:p>
          <a:p>
            <a:endParaRPr/>
          </a:p>
          <a:p>
            <a:r>
              <a:t>Čistiace protokoly sú rovnako dôležité, aby sa zabránilo kontaminácii a znečisteniu, ktoré môžu zhoršiť prenos tepla. Správne čistenie udržuje zariadenie hygienické a efektívne, čím sa výrazne znižujú mikrobiálne riziká počas prevádzky.</a:t>
            </a:r>
          </a:p>
          <a:p>
            <a:endParaRPr/>
          </a:p>
          <a:p>
            <a:r>
              <a:t>Plánovaná údržba pomáha riešiť opotrebovanie a zachováva spoľahlivosť zariadenia. Pravidelná údržba zabraňuje neočakávaným poruchám a predlžuje životnosť strojov, čím zaisťuje konzistentný prevádzkový výkon.</a:t>
            </a:r>
          </a:p>
          <a:p>
            <a:endParaRPr/>
          </a:p>
          <a:p>
            <a:r>
              <a:t>Konštrukčné prvky by mali podporovať rovnomerné zahrievanie a umožňovať jednoduché čistenie, čím sa minimalizuje riziko prežitia mikróbov. Efektívna konštrukcia nielen znižuje prevádzkové výzvy, ale zvyšuje aj bezpečnosť, ktorá je nevyhnutná na dosiahnutie optimálnych výsledkov pasterizácie.</a:t>
            </a:r>
          </a:p>
          <a:p>
            <a:endParaRPr/>
          </a:p>
          <a:p>
            <a:r>
              <a:t>Celkovo je správna údržba zariadenia nevyhnutná na udržanie konzistentného výkonu pasterizácie a bezpečnosti výrobkov. Zanedbanie údržby môže ohroziť funkčnosť zariadenia aj kvalitu produktu. Pravidelná pozornosť venovaná zariadeniu zaisťuje súlad s bezpečnostnými normami a podporuje spoľahlivú prevádzku.</a:t>
            </a:r>
          </a:p>
        </p:txBody>
      </p:sp>
      <p:sp>
        <p:nvSpPr>
          <p:cNvPr id="4" name="Slide Number Placeholder 3"/>
          <p:cNvSpPr>
            <a:spLocks noGrp="1"/>
          </p:cNvSpPr>
          <p:nvPr>
            <p:ph type="sldNum" sz="quarter" idx="10"/>
          </p:nvPr>
        </p:nvSpPr>
        <p:spPr/>
        <p:txBody>
          <a:bodyPr/>
          <a:lstStyle/>
          <a:p>
            <a:fld id="{F7021451-1387-4CA6-816F-3879F97B5CBC}" type="slidenum">
              <a:rPr lang="en-US"/>
              <a:t>65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pojednáva o tom, ako zloženie produktu ovplyvňuje parametre pasterizácie. </a:t>
            </a:r>
          </a:p>
          <a:p>
            <a:endParaRPr/>
          </a:p>
          <a:p>
            <a:r>
              <a:t>Po prvé, viskozita hrá významnú úlohu pri prenikaní tepla. Hustejšie výrobky vyžadujú dlhšie časy ohrevu, aby sa zabezpečilo účinné zničenie všetkých mikroorganizmov. Správne riadenie viskozity je nevyhnutné pre efektívne tepelné spracovanie.</a:t>
            </a:r>
          </a:p>
          <a:p>
            <a:endParaRPr/>
          </a:p>
          <a:p>
            <a:r>
              <a:t>Ďalej môže prítomnosť častíc ovplyvniť mikrobiálnu bezpečnosť. Častice môžu chrániť mikroorganizmy, ak nie sú rovnomerne zahrievané. Preto je potrebné starostlivo zvážiť veľkosť a distribúciu častíc, aby sa zabezpečila dôkladná pasterizácia.</a:t>
            </a:r>
          </a:p>
          <a:p>
            <a:endParaRPr/>
          </a:p>
          <a:p>
            <a:r>
              <a:t>Hladiny kyselín alebo pH tiež ovplyvňujú mikrobiálnu tepelnú odolnosť. Nižšie hodnoty pH zvyšujú konzerváciu, ale môžu vyžadovať úpravy procesu pasterizácie. Vyváženie pH je kľúčom k optimalizácii týchto parametrov.</a:t>
            </a:r>
          </a:p>
          <a:p>
            <a:endParaRPr/>
          </a:p>
          <a:p>
            <a:r>
              <a:t>Mliečne bielkoviny môžu počas pasterizácie tlmiť pH, čo ovplyvňuje kinetiku okyslenia a stabilitu produktu. Pochopenie toho, ako tieto proteíny interagujú, je dôležité pre optimalizáciu formulácie.</a:t>
            </a:r>
          </a:p>
          <a:p>
            <a:endParaRPr/>
          </a:p>
          <a:p>
            <a:r>
              <a:t>Nakoniec je dôležité optimalizovať formuláciu aj procesné premenné spoločne. Tento prístup založený na spolupráci zaisťuje mikrobiologickú bezpečnosť pri zachovaní chuti a kvality produktu.</a:t>
            </a:r>
          </a:p>
        </p:txBody>
      </p:sp>
      <p:sp>
        <p:nvSpPr>
          <p:cNvPr id="4" name="Slide Number Placeholder 3"/>
          <p:cNvSpPr>
            <a:spLocks noGrp="1"/>
          </p:cNvSpPr>
          <p:nvPr>
            <p:ph type="sldNum" sz="quarter" idx="10"/>
          </p:nvPr>
        </p:nvSpPr>
        <p:spPr/>
        <p:txBody>
          <a:bodyPr/>
          <a:lstStyle/>
          <a:p>
            <a:fld id="{F7021451-1387-4CA6-816F-3879F97B5CBC}" type="slidenum">
              <a:rPr lang="en-US"/>
              <a:t>66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V tejto prezentácii sa zameriavame na hodnotenie mikrobiologických rizík pri pasterizácii v autokláve. Najprv identifikujeme cieľové mikroorganizmy, ktoré zahŕňajú infekčné patogény ako Salmonella a Listeria, producentov toxínov ako Clostridium botulinum a Staphylococcus aureus a spóry znehodnotenia ako Bacillus coagulans a Clostridium pasteurianum. </a:t>
            </a:r>
          </a:p>
          <a:p>
            <a:endParaRPr/>
          </a:p>
          <a:p>
            <a:r>
              <a:t>Ďalej vykonávame hodnotenie rizík s cieľom identifikovať najhoršie scenáre kontaminácie. Tento krok je rozhodujúci pre stanovenie kritických limitov tepelného spracovania a úrovní pH, čím sa zabezpečí, že proces pasterizácie účinne kontroluje mikrobiologické riziká.</a:t>
            </a:r>
          </a:p>
          <a:p>
            <a:endParaRPr/>
          </a:p>
          <a:p>
            <a:r>
              <a:t>Kľúčovým kontrolným bodom je udržiavanie maximálneho rovnovážneho pH pod 4,6 do 24 hodín, čo je nevyhnutné na zabránenie rastu Clostridium botulinum. Tento limit pH je rozhodujúcim faktorom bezpečnosti produktu.</a:t>
            </a:r>
          </a:p>
          <a:p>
            <a:endParaRPr/>
          </a:p>
          <a:p>
            <a:r>
              <a:t>Pokiaľ ide o tepelné spracovanie, normy vyžadujú dosiahnutie zníženia infekčných patogénov aspoň o 6 log. To sa dá dosiahnuť napríklad použitím tepelného spracovania ekvivalentného 2 minútam pri 70 °C.  Splnenie týchto noriem je nevyhnutné na zaistenie mikrobiologickej bezpečnosti produktu.</a:t>
            </a:r>
          </a:p>
          <a:p>
            <a:endParaRPr/>
          </a:p>
          <a:p>
            <a:r>
              <a:t>Návrh procesu nakoniec integruje tieto mikrobiologické riziká kombináciou tepelného spracovania a opatrení na kontrolu pH. Tento integrovaný prístup zaručuje bezpečnosť výrobku počas celej jeho trvanlivosti účinným riešením potenciálnych rizík kontaminácie.</a:t>
            </a:r>
          </a:p>
        </p:txBody>
      </p:sp>
      <p:sp>
        <p:nvSpPr>
          <p:cNvPr id="4" name="Slide Number Placeholder 3"/>
          <p:cNvSpPr>
            <a:spLocks noGrp="1"/>
          </p:cNvSpPr>
          <p:nvPr>
            <p:ph type="sldNum" sz="quarter" idx="10"/>
          </p:nvPr>
        </p:nvSpPr>
        <p:spPr/>
        <p:txBody>
          <a:bodyPr/>
          <a:lstStyle/>
          <a:p>
            <a:fld id="{F7021451-1387-4CA6-816F-3879F97B5CBC}" type="slidenum">
              <a:rPr lang="en-US"/>
              <a:t>67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Na tejto snímke skúmame pokročilé technológie monitorovania teploty, ktoré menia spôsob, akým zabezpečujeme bezpečnosť a kvalitu výrobkov. </a:t>
            </a:r>
          </a:p>
          <a:p>
            <a:endParaRPr/>
          </a:p>
          <a:p>
            <a:r>
              <a:t>Po prvé, moderné senzory poskytujú presné údaje o teplote v reálnom čase monitorovaním viacerých bodov v rámci zaťaženia produktu. Toto komplexné sledovanie pomáha udržiavať presnú reguláciu teploty počas celého procesu.</a:t>
            </a:r>
          </a:p>
          <a:p>
            <a:endParaRPr/>
          </a:p>
          <a:p>
            <a:r>
              <a:t>Ďalej záznamníky údajov zaznamenávajú podrobné teplotné profily, ktoré sú rozhodujúce pre validáciu procesov a podporu sledovateľnosti v prevádzkach citlivých na teplotu.</a:t>
            </a:r>
          </a:p>
          <a:p>
            <a:endParaRPr/>
          </a:p>
          <a:p>
            <a:r>
              <a:t>Ďalšou kľúčovou funkciou je automatizované podávanie správ o zhode, kde softvérové platformy spracovávajú výpočty hodnoty P a efektívne generujú správy. Táto automatizácia znižuje manuálnu prácu a pomáha zabezpečiť dodržiavanie regulačných noriem.</a:t>
            </a:r>
          </a:p>
          <a:p>
            <a:endParaRPr/>
          </a:p>
          <a:p>
            <a:r>
              <a:t>Možnosti bezdrôtového monitorovania umožňujú nepretržitý a vzdialený dohľad nad teplotnými podmienkami. To umožňuje rýchle reakcie na akékoľvek odchýlky, čím sa zvyšuje prevádzková spoľahlivosť a bezpečnosť.</a:t>
            </a:r>
          </a:p>
          <a:p>
            <a:endParaRPr/>
          </a:p>
          <a:p>
            <a:r>
              <a:t>Nakoniec tieto technológie spoločne zlepšujú riadenie procesov, najmä pri pasterizácii v autokláve. Poskytujú spoľahlivú dokumentáciu, ktorá buduje dôveru v udržanie konzistentnej kvality produktu.</a:t>
            </a:r>
          </a:p>
        </p:txBody>
      </p:sp>
      <p:sp>
        <p:nvSpPr>
          <p:cNvPr id="4" name="Slide Number Placeholder 3"/>
          <p:cNvSpPr>
            <a:spLocks noGrp="1"/>
          </p:cNvSpPr>
          <p:nvPr>
            <p:ph type="sldNum" sz="quarter" idx="10"/>
          </p:nvPr>
        </p:nvSpPr>
        <p:spPr/>
        <p:txBody>
          <a:bodyPr/>
          <a:lstStyle/>
          <a:p>
            <a:fld id="{F7021451-1387-4CA6-816F-3879F97B5CBC}" type="slidenum">
              <a:rPr lang="en-US"/>
              <a:t>68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diskutovať o niektorých bežných problémoch, ktoré sa môžu vyskytnúť pri autoklávoch, a o tom, ako ich riešiť.</a:t>
            </a:r>
          </a:p>
          <a:p>
            <a:endParaRPr/>
          </a:p>
          <a:p>
            <a:r>
              <a:t>Po prvé, nerovnomerné zahrievanie je značným rizikom. Môže sa to stať v dôsledku nesprávneho zaťaženia autoklávu alebo porúch zariadenia. Nerovnomerné zahrievanie môže viesť k nedostatočnému spracovaniu, čo ohrozuje bezpečnosť a účinnosť sterilizačného procesu.</a:t>
            </a:r>
          </a:p>
          <a:p>
            <a:endParaRPr/>
          </a:p>
          <a:p>
            <a:r>
              <a:t>Ďalším problémom sú poruchy tesnenia. Pri zlyhaní tesnení existuje riziko opätovnej kontaminácie produktu, čo môže spôsobiť znehodnotenie spracovaných predmetov. Zachovanie integrity tesnení je rozhodujúce pre zaistenie bezpečnosti výrobkov.</a:t>
            </a:r>
          </a:p>
          <a:p>
            <a:endParaRPr/>
          </a:p>
          <a:p>
            <a:r>
              <a:t>Odchýlky procesu, ako je nesprávna teplota alebo čas spracovania, tiež ovplyvňujú mikrobiálnu bezpečnosť. Tieto odchýlky môžu narušiť proces sterilizácie, preto je nevyhnutné zabezpečiť, aby všetky parametre procesu boli presné a dôsledne udržiavané.</a:t>
            </a:r>
          </a:p>
          <a:p>
            <a:endParaRPr/>
          </a:p>
          <a:p>
            <a:r>
              <a:t>Detekcia a monitorovanie zohrávajú kľúčovú úlohu pri riešení problémov. Rýchla detekcia sa spolieha na starostlivé monitorovanie teploty a vizuálnu kontrolu integrity obalu. Tieto opatrenia pomáhajú identifikovať akékoľvek problémy v počiatočnej fáze procesu skôr, ako ovplyvnia bezpečnosť výrobkov.</a:t>
            </a:r>
          </a:p>
          <a:p>
            <a:endParaRPr/>
          </a:p>
          <a:p>
            <a:r>
              <a:t>Nakoniec môžu byť potrebné nápravné opatrenia, keď sa zistia problémy. To môže zahŕňať rekalibráciu zariadenia, úpravu parametrov procesu alebo v závažných prípadoch odmietnutie celej šarže, aby sa zachovali bezpečnostné normy.</a:t>
            </a:r>
          </a:p>
          <a:p>
            <a:endParaRPr/>
          </a:p>
          <a:p>
            <a:r>
              <a:t>Pochopením týchto bežných problémov a spôsobu ich riešenia môžeme zabezpečiť, aby proces autoklávu zostal bezpečný a efektívny.</a:t>
            </a:r>
          </a:p>
        </p:txBody>
      </p:sp>
      <p:sp>
        <p:nvSpPr>
          <p:cNvPr id="4" name="Slide Number Placeholder 3"/>
          <p:cNvSpPr>
            <a:spLocks noGrp="1"/>
          </p:cNvSpPr>
          <p:nvPr>
            <p:ph type="sldNum" sz="quarter" idx="10"/>
          </p:nvPr>
        </p:nvSpPr>
        <p:spPr/>
        <p:txBody>
          <a:bodyPr/>
          <a:lstStyle/>
          <a:p>
            <a:fld id="{F7021451-1387-4CA6-816F-3879F97B5CBC}" type="slidenum">
              <a:rPr lang="en-US"/>
              <a:t>69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Táto snímka sa zaoberá kľúčovými aspektmi súladu s predpismi a požiadavkami na dokumentáciu v oblasti bezpečnosti potravín. </a:t>
            </a:r>
          </a:p>
          <a:p>
            <a:endParaRPr/>
          </a:p>
          <a:p>
            <a:r>
              <a:t>Po prvé, predpisy o bezpečnosti potravín vyžadujú zdokumentované dôkazy o validácii a kontrole procesu. To zahŕňa vedenie podrobných záznamov, ako sú teplotné protokoly, výpočty hodnôt P a činnosti údržby. Tieto záznamy sú počas auditov kľúčové na preukázanie súladu.</a:t>
            </a:r>
          </a:p>
          <a:p>
            <a:endParaRPr/>
          </a:p>
          <a:p>
            <a:r>
              <a:t>Ďalej normy správnej výrobnej praxe alebo GMP zdôrazňujú viditeľnú kontrolu procesov operátormi aj manažmentom. To pomáha zabezpečiť dôsledné dodržiavanie procesov a minimalizáciu akýchkoľvek odchýlok, čo je nevyhnutné pre udržanie kvality a bezpečnosti výrobkov.</a:t>
            </a:r>
          </a:p>
          <a:p>
            <a:endParaRPr/>
          </a:p>
          <a:p>
            <a:r>
              <a:t>Ďalšou dôležitou oblasťou je označovanie. Etikety musia spotrebiteľom poskytovať jasné pokyny týkajúce sa bezpečného skladovania a používania, s osobitným dôrazom na otvorené informácie o trvanlivosti. Správne označovanie pomáha spotrebiteľom správne zaobchádzať s výrobkami a predchádzať nesprávnemu používaniu.</a:t>
            </a:r>
          </a:p>
          <a:p>
            <a:endParaRPr/>
          </a:p>
          <a:p>
            <a:r>
              <a:t>Dodržiavanie týchto nariadení je nevyhnutné pre legálny prístup na trh a ochranu verejného zdravia. Nesúlad môže viesť k sankciám, stiahnutiu výrobkov z trhu alebo obmedzeniu vstupu na trh. Dodržiavanie predpisov navyše buduje dôveru spotrebiteľov a zainteresovaných strán.</a:t>
            </a:r>
          </a:p>
          <a:p>
            <a:endParaRPr/>
          </a:p>
          <a:p>
            <a:r>
              <a:t>A nakoniec, dôkladné vedenie záznamov podporuje audity tým, že poskytuje transparentnosť a zodpovednosť. Audítori sa spoliehajú na tieto podrobné dokumenty, aby overili, či sú počas celého procesu výroby potravín splnené bezpečnostné normy.</a:t>
            </a:r>
          </a:p>
        </p:txBody>
      </p:sp>
      <p:sp>
        <p:nvSpPr>
          <p:cNvPr id="4" name="Slide Number Placeholder 3"/>
          <p:cNvSpPr>
            <a:spLocks noGrp="1"/>
          </p:cNvSpPr>
          <p:nvPr>
            <p:ph type="sldNum" sz="quarter" idx="10"/>
          </p:nvPr>
        </p:nvSpPr>
        <p:spPr/>
        <p:txBody>
          <a:bodyPr/>
          <a:lstStyle/>
          <a:p>
            <a:fld id="{F7021451-1387-4CA6-816F-3879F97B5CBC}" type="slidenum">
              <a:rPr lang="en-US"/>
              <a:t>70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Poďme preskúmať niektoré z nových trendov a inovácií v autoklávovaní pasterizácie potravín. </a:t>
            </a:r>
          </a:p>
          <a:p>
            <a:endParaRPr/>
          </a:p>
          <a:p>
            <a:r>
              <a:t>Po prvé, automatizácia zohráva kľúčovú úlohu pri zvyšovaní konzistentnosti. Automatizáciou procesu znižujeme ľudské chyby a zabezpečujeme jednotnosť vo všetkých pasterizačných cykloch. To vedie k minimalizácii variability a väčšej spoľahlivosti vo výrobe.</a:t>
            </a:r>
          </a:p>
          <a:p>
            <a:endParaRPr/>
          </a:p>
          <a:p>
            <a:r>
              <a:t>Prediktívna údržba prináša revolúciu v správe zariadení. Pomocou údajov zo senzorov predvída poruchy zariadení skôr, ako k nim dôjde, čo pomáha znižovať prestoje a predlžuje životnosť strojov. Tento prístup zabezpečuje hladký a efektívny chod operácií.</a:t>
            </a:r>
          </a:p>
          <a:p>
            <a:endParaRPr/>
          </a:p>
          <a:p>
            <a:r>
              <a:t>Okrem toho alternatívne metódy konzervácie, ako je vysokotlakové spracovanie, rozširujú dostupné možnosti. Tieto metódy dopĺňajú tradičné tepelné úpravy a ponúkajú väčšiu flexibilitu pri riadení bezpečnosti a kvality potravín. Umožňujú výrobcom preskúmať inovatívne techniky konzervácie.</a:t>
            </a:r>
          </a:p>
          <a:p>
            <a:endParaRPr/>
          </a:p>
          <a:p>
            <a:r>
              <a:t>Vylepšená softvérová analytika tiež významne prispieva optimalizáciou procesných parametrov na zaistenie bezpečnosti a kvality. Tieto nástroje poskytujú prehľad o výkonnosti výroby v reálnom čase, čo vedie k zlepšeniu prevádzkovej efektívnosti a dokonalosti produktov.</a:t>
            </a:r>
          </a:p>
          <a:p>
            <a:endParaRPr/>
          </a:p>
          <a:p>
            <a:r>
              <a:t>Nakoniec, všetky tieto inovácie spoločne poháňajú pokrok v pasterizácii okyslených potravín. Zlepšujú účinnosť, bezpečnosť a kvalitu výrobkov, čo predstavuje významný skok vpred v technológii spracovania potravín. V konečnom dôsledku sú tieto pokroky prínosom pre výrobcov aj spotrebiteľov tým, že prinášajú lepšie výsledky.</a:t>
            </a:r>
          </a:p>
        </p:txBody>
      </p:sp>
      <p:sp>
        <p:nvSpPr>
          <p:cNvPr id="4" name="Slide Number Placeholder 3"/>
          <p:cNvSpPr>
            <a:spLocks noGrp="1"/>
          </p:cNvSpPr>
          <p:nvPr>
            <p:ph type="sldNum" sz="quarter" idx="10"/>
          </p:nvPr>
        </p:nvSpPr>
        <p:spPr/>
        <p:txBody>
          <a:bodyPr/>
          <a:lstStyle/>
          <a:p>
            <a:fld id="{F7021451-1387-4CA6-816F-3879F97B5CBC}" type="slidenum">
              <a:rPr lang="en-US"/>
              <a:t>71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Pozrime sa na kľúčové body účinnej pasterizácie autoklávu na zaistenie bezpečnosti a kvality produktu.</a:t>
            </a:r>
          </a:p>
          <a:p>
            <a:endParaRPr/>
          </a:p>
          <a:p>
            <a:r>
              <a:t>Po prvé, kontrola rovnovážneho pH je rozhodujúca. Musíme zabezpečiť, aby pH kleslo pod 4,6 do 24 hodín, aby sme zabránili rastu škodlivých patogénov. Udržiavanie tohto prahu pH je nevyhnutné na inhibíciu mikroorganizmov a dodržiavanie noriem bezpečnosti potravín.</a:t>
            </a:r>
          </a:p>
          <a:p>
            <a:endParaRPr/>
          </a:p>
          <a:p>
            <a:r>
              <a:t>Ďalej je potrebné starostlivo dodržiavať pokyny na tepelné spracovanie. Napríklad pri pH 4,3 sa odporúča minimálne tepelné ošetrenie 90 stupňov Celzia počas 10 minút. Tento krok je nevyhnutný na účinné zničenie žiaruvzdorných spór a patogénov.</a:t>
            </a:r>
          </a:p>
          <a:p>
            <a:endParaRPr/>
          </a:p>
          <a:p>
            <a:r>
              <a:t>Ďalším dôležitým faktorom je integrita balenia. Použitie hermeticky uzavretých obalov zabraňuje opätovnej kontaminácii, zachováva sterilitu a predlžuje trvanlivosť produktu, čím zaisťuje bezpečnosť spotrebiteľa.</a:t>
            </a:r>
          </a:p>
          <a:p>
            <a:endParaRPr/>
          </a:p>
          <a:p>
            <a:r>
              <a:t>Validácia procesu by sa mala vykonávať pravidelne prostredníctvom mapovania teploty, mikrobiálnych testov a výpočtov hodnoty P. Tieto validačné metódy potvrdzujú, že pasterizačné protokoly sú účinné a konzistentné.</a:t>
            </a:r>
          </a:p>
          <a:p>
            <a:endParaRPr/>
          </a:p>
          <a:p>
            <a:r>
              <a:t>Údržbu zariadenia nemožno prehliadnuť. Pravidelná údržba a monitorovanie kritických kontrolných bodov pomáha predchádzať poruchám zariadení a umožňuje včasné odhalenie potenciálnych problémov, čím zaisťuje bezproblémovú prevádzku.</a:t>
            </a:r>
          </a:p>
          <a:p>
            <a:endParaRPr/>
          </a:p>
          <a:p>
            <a:r>
              <a:t>Napokon je nevyhnutné poskytnúť spotrebiteľom jasné pokyny na bezpečné skladovanie a používanie, najmä pokiaľ ide o otvorenú trvanlivosť. Správne usmernenia pomáhajú spotrebiteľom udržiavať bezpečnosť a kvalitu výrobkov po zakúpení, čím sa minimalizuje riziko kontaminácie.</a:t>
            </a:r>
          </a:p>
          <a:p>
            <a:endParaRPr/>
          </a:p>
          <a:p>
            <a:r>
              <a:t>Dodržiavaním týchto osvedčených postupov môžeme zabezpečiť, aby bola pasterizácia v autokláve účinná a spoľahlivá.</a:t>
            </a:r>
          </a:p>
        </p:txBody>
      </p:sp>
      <p:sp>
        <p:nvSpPr>
          <p:cNvPr id="4" name="Slide Number Placeholder 3"/>
          <p:cNvSpPr>
            <a:spLocks noGrp="1"/>
          </p:cNvSpPr>
          <p:nvPr>
            <p:ph type="sldNum" sz="quarter" idx="10"/>
          </p:nvPr>
        </p:nvSpPr>
        <p:spPr/>
        <p:txBody>
          <a:bodyPr/>
          <a:lstStyle/>
          <a:p>
            <a:fld id="{F7021451-1387-4CA6-816F-3879F97B5CBC}" type="slidenum">
              <a:rPr lang="en-US"/>
              <a:t>72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1564558" y="4179491"/>
            <a:ext cx="9144000" cy="1741332"/>
          </a:xfrm>
          <a:prstGeom prst="rect">
            <a:avLst/>
          </a:prstGeom>
          <a:noFill/>
          <a:ln/>
        </p:spPr>
        <p:txBody>
          <a:bodyPr wrap="square" lIns="0" tIns="0" rIns="0" bIns="0" rtlCol="0" anchor="t"/>
          <a:lstStyle/>
          <a:p>
            <a:pPr marL="0" indent="0" algn="ctr">
              <a:lnSpc>
                <a:spcPct val="100000"/>
              </a:lnSpc>
              <a:spcBef>
                <a:spcPts val="1000"/>
              </a:spcBef>
              <a:buNone/>
            </a:pPr>
            <a:r>
              <a:rPr lang="en-US" sz="2000" dirty="0">
                <a:solidFill>
                  <a:srgbClr val="3A3A3A"/>
                </a:solidFill>
                <a:latin typeface="Figtree Regular" pitchFamily="34" charset="0"/>
                <a:ea typeface="Figtree Regular" pitchFamily="34" charset="-122"/>
                <a:cs typeface="Figtree Regular" pitchFamily="34" charset="-120"/>
              </a:rPr>
              <a:t>Zaistenie mikrobiálnej bezpečnosti, stability produktu a súladu s predpismi prostredníctvom optimalizovaného tepelného spracovania a kontroly pH</a:t>
            </a:r>
            <a:endParaRPr lang="en-US" sz="2000" dirty="0"/>
          </a:p>
        </p:txBody>
      </p:sp>
      <p:sp>
        <p:nvSpPr>
          <p:cNvPr id="22" name="Text 20"/>
          <p:cNvSpPr/>
          <p:nvPr/>
        </p:nvSpPr>
        <p:spPr>
          <a:xfrm>
            <a:off x="1546450" y="703065"/>
            <a:ext cx="9144000" cy="2553577"/>
          </a:xfrm>
          <a:prstGeom prst="rect">
            <a:avLst/>
          </a:prstGeom>
          <a:noFill/>
          <a:ln/>
        </p:spPr>
        <p:txBody>
          <a:bodyPr wrap="square" lIns="0" tIns="0" rIns="0" bIns="0" rtlCol="0" anchor="b"/>
          <a:lstStyle/>
          <a:p>
            <a:pPr marL="0" indent="0" algn="ctr">
              <a:lnSpc>
                <a:spcPct val="100000"/>
              </a:lnSpc>
              <a:spcBef>
                <a:spcPts val="1000"/>
              </a:spcBef>
              <a:buNone/>
            </a:pPr>
            <a:r>
              <a:rPr lang="en-US" sz="3600" dirty="0">
                <a:solidFill>
                  <a:srgbClr val="3B2675"/>
                </a:solidFill>
                <a:latin typeface="Figtree Bold" pitchFamily="34" charset="0"/>
                <a:ea typeface="Figtree Bold" pitchFamily="34" charset="-122"/>
                <a:cs typeface="Figtree Bold" pitchFamily="34" charset="-120"/>
              </a:rPr>
              <a:t>Pasterizácia potravín v autoklávoch</a:t>
            </a:r>
            <a:endParaRPr lang="en-US" sz="3600" dirty="0"/>
          </a:p>
        </p:txBody>
      </p:sp>
      <p:sp>
        <p:nvSpPr>
          <p:cNvPr id="23" name="Text 2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solidFill>
          <a:ln/>
        </p:spPr>
        <p:txBody>
          <a:bodyPr wrap="square" lIns="0" tIns="0" rIns="0" bIns="0" rtlCol="0" anchor="ctr"/>
          <a:lstStyle/>
          <a:p>
            <a:pPr marL="0" indent="0">
              <a:buNone/>
            </a:pPr>
            <a:endParaRPr lang="en-US" dirty="0"/>
          </a:p>
        </p:txBody>
      </p:sp>
      <p:sp>
        <p:nvSpPr>
          <p:cNvPr id="24" name="Text 2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solidFill>
          <a:ln/>
        </p:spPr>
        <p:txBody>
          <a:bodyPr wrap="square" lIns="0" tIns="0" rIns="0" bIns="0" rtlCol="0" anchor="ctr"/>
          <a:lstStyle/>
          <a:p>
            <a:pPr marL="0" indent="0">
              <a:buNone/>
            </a:pPr>
            <a:endParaRPr lang="en-US" dirty="0"/>
          </a:p>
        </p:txBody>
      </p:sp>
      <p:sp>
        <p:nvSpPr>
          <p:cNvPr id="26" name="Text 2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solidFill>
          <a:ln/>
        </p:spPr>
        <p:txBody>
          <a:bodyPr wrap="square" lIns="0" tIns="0" rIns="0" bIns="0" rtlCol="0" anchor="ctr"/>
          <a:lstStyle/>
          <a:p>
            <a:pPr marL="0" indent="0">
              <a:buNone/>
            </a:pPr>
            <a:endParaRPr lang="en-US" dirty="0"/>
          </a:p>
        </p:txBody>
      </p:sp>
      <p:sp>
        <p:nvSpPr>
          <p:cNvPr id="27" name="Text 2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solidFill>
          <a:ln/>
        </p:spPr>
        <p:txBody>
          <a:bodyPr wrap="square" lIns="0" tIns="0" rIns="0" bIns="0" rtlCol="0" anchor="ctr"/>
          <a:lstStyle/>
          <a:p>
            <a:pPr marL="0" indent="0">
              <a:buNone/>
            </a:pPr>
            <a:endParaRPr lang="en-US" dirty="0"/>
          </a:p>
        </p:txBody>
      </p:sp>
      <p:sp>
        <p:nvSpPr>
          <p:cNvPr id="28" name="Text 2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solidFill>
          <a:ln/>
        </p:spPr>
        <p:txBody>
          <a:bodyPr wrap="square" lIns="0" tIns="0" rIns="0" bIns="0" rtlCol="0" anchor="ctr"/>
          <a:lstStyle/>
          <a:p>
            <a:pPr marL="0" indent="0">
              <a:buNone/>
            </a:pPr>
            <a:endParaRPr lang="en-US" dirty="0"/>
          </a:p>
        </p:txBody>
      </p:sp>
      <p:sp>
        <p:nvSpPr>
          <p:cNvPr id="29" name="Text 2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solidFill>
          </a:ln>
        </p:spPr>
        <p:txBody>
          <a:bodyPr wrap="square" lIns="0" tIns="0" rIns="0" bIns="0" rtlCol="0" anchor="ctr"/>
          <a:lstStyle/>
          <a:p>
            <a:pPr marL="0" indent="0">
              <a:buNone/>
            </a:pPr>
            <a:endParaRPr lang="en-US" dirty="0"/>
          </a:p>
        </p:txBody>
      </p:sp>
      <p:sp>
        <p:nvSpPr>
          <p:cNvPr id="30" name="Text 2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solidFill>
          </a:ln>
        </p:spPr>
        <p:txBody>
          <a:bodyPr wrap="square" lIns="0" tIns="0" rIns="0" bIns="0" rtlCol="0" anchor="ctr"/>
          <a:lstStyle/>
          <a:p>
            <a:pPr marL="0" indent="0">
              <a:buNone/>
            </a:pPr>
            <a:endParaRPr lang="en-US" dirty="0"/>
          </a:p>
        </p:txBody>
      </p:sp>
      <p:sp>
        <p:nvSpPr>
          <p:cNvPr id="31" name="Text 2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solidFill>
          </a:ln>
        </p:spPr>
        <p:txBody>
          <a:bodyPr wrap="square" lIns="0" tIns="0" rIns="0" bIns="0" rtlCol="0" anchor="ctr"/>
          <a:lstStyle/>
          <a:p>
            <a:pPr marL="0" indent="0">
              <a:buNone/>
            </a:pPr>
            <a:endParaRPr lang="en-US" dirty="0"/>
          </a:p>
        </p:txBody>
      </p:sp>
      <p:sp>
        <p:nvSpPr>
          <p:cNvPr id="32" name="Text 3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solidFill>
          <a:ln/>
        </p:spPr>
        <p:txBody>
          <a:bodyPr wrap="square" lIns="0" tIns="0" rIns="0" bIns="0" rtlCol="0" anchor="ctr"/>
          <a:lstStyle/>
          <a:p>
            <a:pPr marL="0" indent="0">
              <a:buNone/>
            </a:pPr>
            <a:endParaRPr lang="en-US" dirty="0"/>
          </a:p>
        </p:txBody>
      </p:sp>
      <p:sp>
        <p:nvSpPr>
          <p:cNvPr id="33" name="Text 3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F23342"/>
            </a:solidFill>
          </a:ln>
        </p:spPr>
        <p:txBody>
          <a:bodyPr wrap="square" lIns="0" tIns="0" rIns="0" bIns="0" rtlCol="0" anchor="ctr"/>
          <a:lstStyle/>
          <a:p>
            <a:pPr marL="0" indent="0">
              <a:buNone/>
            </a:pPr>
            <a:endParaRPr lang="en-US" dirty="0"/>
          </a:p>
        </p:txBody>
      </p:sp>
      <p:sp>
        <p:nvSpPr>
          <p:cNvPr id="34" name="Text 3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05C4CE"/>
            </a:solidFill>
          </a:ln>
        </p:spPr>
        <p:txBody>
          <a:bodyPr wrap="square" lIns="0" tIns="0" rIns="0" bIns="0" rtlCol="0" anchor="ctr"/>
          <a:lstStyle/>
          <a:p>
            <a:pPr marL="0" indent="0">
              <a:buNone/>
            </a:pPr>
            <a:endParaRPr lang="en-US" dirty="0"/>
          </a:p>
        </p:txBody>
      </p:sp>
      <p:sp>
        <p:nvSpPr>
          <p:cNvPr id="35" name="Text 3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solidFill>
          <a:ln/>
        </p:spPr>
        <p:txBody>
          <a:bodyPr wrap="square" lIns="0" tIns="0" rIns="0" bIns="0" rtlCol="0" anchor="ctr"/>
          <a:lstStyle/>
          <a:p>
            <a:pPr marL="0" indent="0">
              <a:buNone/>
            </a:pPr>
            <a:endParaRPr lang="en-US" dirty="0"/>
          </a:p>
        </p:txBody>
      </p:sp>
      <p:sp>
        <p:nvSpPr>
          <p:cNvPr id="36" name="Text 3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solidFill>
          <a:ln/>
        </p:spPr>
        <p:txBody>
          <a:bodyPr wrap="square" lIns="0" tIns="0" rIns="0" bIns="0" rtlCol="0" anchor="ctr"/>
          <a:lstStyle/>
          <a:p>
            <a:pPr marL="0" indent="0">
              <a:buNone/>
            </a:pPr>
            <a:endParaRPr lang="en-US" dirty="0"/>
          </a:p>
        </p:txBody>
      </p:sp>
      <p:sp>
        <p:nvSpPr>
          <p:cNvPr id="38" name="Text 3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solidFill>
          <a:ln/>
        </p:spPr>
        <p:txBody>
          <a:bodyPr wrap="square" lIns="0" tIns="0" rIns="0" bIns="0" rtlCol="0" anchor="ctr"/>
          <a:lstStyle/>
          <a:p>
            <a:pPr marL="0" indent="0">
              <a:buNone/>
            </a:pPr>
            <a:endParaRPr lang="en-US" dirty="0"/>
          </a:p>
        </p:txBody>
      </p:sp>
      <p:sp>
        <p:nvSpPr>
          <p:cNvPr id="39" name="Text 3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solidFill>
          <a:ln/>
        </p:spPr>
        <p:txBody>
          <a:bodyPr wrap="square" lIns="0" tIns="0" rIns="0" bIns="0" rtlCol="0" anchor="ctr"/>
          <a:lstStyle/>
          <a:p>
            <a:pPr marL="0" indent="0">
              <a:buNone/>
            </a:pPr>
            <a:endParaRPr lang="en-US" dirty="0"/>
          </a:p>
        </p:txBody>
      </p:sp>
      <p:sp>
        <p:nvSpPr>
          <p:cNvPr id="40" name="Text 3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solidFill>
          <a:ln/>
        </p:spPr>
        <p:txBody>
          <a:bodyPr wrap="square" lIns="0" tIns="0" rIns="0" bIns="0" rtlCol="0" anchor="ctr"/>
          <a:lstStyle/>
          <a:p>
            <a:pPr marL="0" indent="0">
              <a:buNone/>
            </a:pP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2847710"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2" name="Text 20"/>
          <p:cNvSpPr/>
          <p:nvPr/>
        </p:nvSpPr>
        <p:spPr>
          <a:xfrm>
            <a:off x="4891295"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5C4CE"/>
          </a:solidFill>
          <a:ln/>
        </p:spPr>
        <p:txBody>
          <a:bodyPr wrap="square" lIns="0" tIns="0" rIns="0" bIns="0" rtlCol="0" anchor="ctr"/>
          <a:lstStyle/>
          <a:p>
            <a:pPr marL="0" indent="0">
              <a:buNone/>
            </a:pPr>
            <a:endParaRPr lang="en-US" dirty="0"/>
          </a:p>
        </p:txBody>
      </p:sp>
      <p:sp>
        <p:nvSpPr>
          <p:cNvPr id="23" name="Text 21"/>
          <p:cNvSpPr/>
          <p:nvPr/>
        </p:nvSpPr>
        <p:spPr>
          <a:xfrm>
            <a:off x="696354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896959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46804"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6" name="Text 24"/>
          <p:cNvSpPr/>
          <p:nvPr/>
        </p:nvSpPr>
        <p:spPr>
          <a:xfrm>
            <a:off x="763171" y="338508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2807766"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6912289"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8918398" y="337233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0" name="Text 28"/>
          <p:cNvSpPr/>
          <p:nvPr/>
        </p:nvSpPr>
        <p:spPr>
          <a:xfrm>
            <a:off x="4836413"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05C4CE"/>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1" name="Text 2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Testovanie stability v okyslených produktoch</a:t>
            </a:r>
            <a:endParaRPr lang="en-US" sz="2400" dirty="0"/>
          </a:p>
        </p:txBody>
      </p:sp>
      <p:sp>
        <p:nvSpPr>
          <p:cNvPr id="32" name="Text 30"/>
          <p:cNvSpPr/>
          <p:nvPr/>
        </p:nvSpPr>
        <p:spPr>
          <a:xfrm>
            <a:off x="9729311" y="3105515"/>
            <a:ext cx="1124726" cy="1742396"/>
          </a:xfrm>
          <a:prstGeom prst="rect">
            <a:avLst/>
          </a:prstGeom>
          <a:noFill/>
          <a:ln/>
        </p:spPr>
        <p:txBody>
          <a:bodyPr wrap="square" lIns="0" tIns="0" rIns="0" bIns="0" rtlCol="0" anchor="t"/>
          <a:lstStyle/>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Ak sa potvrdí nestabilita, mal by sa zvážiť náročnejší tepelný proces.</a:t>
            </a:r>
            <a:endParaRPr lang="en-US" sz="670" dirty="0"/>
          </a:p>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Táto úprava je obzvlášť dôležitá pre trhy s vyššími teplotami skladovania.</a:t>
            </a:r>
            <a:endParaRPr lang="en-US" sz="670" dirty="0"/>
          </a:p>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Zaisťuje, že výrobok zostane stabilný a bezpečný na konzumáciu za rôznych podmienok.</a:t>
            </a:r>
            <a:endParaRPr lang="en-US" sz="670" dirty="0"/>
          </a:p>
        </p:txBody>
      </p:sp>
      <p:sp>
        <p:nvSpPr>
          <p:cNvPr id="33" name="Text 31"/>
          <p:cNvSpPr/>
          <p:nvPr/>
        </p:nvSpPr>
        <p:spPr>
          <a:xfrm>
            <a:off x="9729311" y="2633644"/>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Prispôsobenie tepelného spracovania trhovým podmienkam</a:t>
            </a:r>
            <a:endParaRPr lang="en-US" sz="843" dirty="0"/>
          </a:p>
        </p:txBody>
      </p:sp>
      <p:sp>
        <p:nvSpPr>
          <p:cNvPr id="34" name="Text 32"/>
          <p:cNvSpPr/>
          <p:nvPr/>
        </p:nvSpPr>
        <p:spPr>
          <a:xfrm>
            <a:off x="9106184" y="3565853"/>
            <a:ext cx="339356" cy="360000"/>
          </a:xfrm>
          <a:custGeom>
            <a:avLst/>
            <a:gdLst/>
            <a:ahLst/>
            <a:cxnLst/>
            <a:rect l="l" t="t" r="r" b="b"/>
            <a:pathLst>
              <a:path w="339356" h="360000">
                <a:moveTo>
                  <a:pt x="169678" y="34924"/>
                </a:moveTo>
                <a:lnTo>
                  <a:pt x="40299" y="89788"/>
                </a:lnTo>
                <a:cubicBezTo>
                  <a:pt x="36128" y="91555"/>
                  <a:pt x="33864" y="95303"/>
                  <a:pt x="33936" y="98838"/>
                </a:cubicBezTo>
                <a:cubicBezTo>
                  <a:pt x="34289" y="163458"/>
                  <a:pt x="61084" y="275090"/>
                  <a:pt x="165718" y="325145"/>
                </a:cubicBezTo>
                <a:cubicBezTo>
                  <a:pt x="168263" y="326347"/>
                  <a:pt x="171232" y="326347"/>
                  <a:pt x="173706" y="325145"/>
                </a:cubicBezTo>
                <a:cubicBezTo>
                  <a:pt x="278340" y="275018"/>
                  <a:pt x="305136" y="163454"/>
                  <a:pt x="305417" y="98766"/>
                </a:cubicBezTo>
                <a:cubicBezTo>
                  <a:pt x="305417" y="95231"/>
                  <a:pt x="303225" y="91555"/>
                  <a:pt x="299055" y="89716"/>
                </a:cubicBezTo>
                <a:lnTo>
                  <a:pt x="169678" y="34924"/>
                </a:lnTo>
                <a:moveTo>
                  <a:pt x="179153" y="2052"/>
                </a:moveTo>
                <a:lnTo>
                  <a:pt x="312279" y="58540"/>
                </a:lnTo>
                <a:cubicBezTo>
                  <a:pt x="327832" y="65113"/>
                  <a:pt x="339428" y="80456"/>
                  <a:pt x="339357" y="98978"/>
                </a:cubicBezTo>
                <a:cubicBezTo>
                  <a:pt x="339004" y="169114"/>
                  <a:pt x="310158" y="297432"/>
                  <a:pt x="188343" y="355759"/>
                </a:cubicBezTo>
                <a:cubicBezTo>
                  <a:pt x="176537" y="361415"/>
                  <a:pt x="162820" y="361415"/>
                  <a:pt x="151014" y="355759"/>
                </a:cubicBezTo>
                <a:cubicBezTo>
                  <a:pt x="29198" y="297432"/>
                  <a:pt x="353" y="169114"/>
                  <a:pt x="0" y="98978"/>
                </a:cubicBezTo>
                <a:cubicBezTo>
                  <a:pt x="-71" y="80456"/>
                  <a:pt x="11525" y="65113"/>
                  <a:pt x="27077" y="58540"/>
                </a:cubicBezTo>
                <a:lnTo>
                  <a:pt x="160275" y="2052"/>
                </a:lnTo>
                <a:cubicBezTo>
                  <a:pt x="163173" y="709"/>
                  <a:pt x="166424" y="0"/>
                  <a:pt x="169678" y="0"/>
                </a:cubicBezTo>
                <a:cubicBezTo>
                  <a:pt x="172929" y="0"/>
                  <a:pt x="176184" y="706"/>
                  <a:pt x="179153" y="2052"/>
                </a:cubicBezTo>
                <a:lnTo>
                  <a:pt x="179153" y="2052"/>
                </a:lnTo>
              </a:path>
            </a:pathLst>
          </a:custGeom>
          <a:solidFill>
            <a:srgbClr val="4867FF"/>
          </a:solidFill>
          <a:ln/>
        </p:spPr>
        <p:txBody>
          <a:bodyPr wrap="square" lIns="0" tIns="0" rIns="0" bIns="0" rtlCol="0" anchor="ctr"/>
          <a:lstStyle/>
          <a:p>
            <a:pPr marL="0" indent="0">
              <a:buNone/>
            </a:pPr>
            <a:endParaRPr lang="en-US" dirty="0"/>
          </a:p>
        </p:txBody>
      </p:sp>
      <p:sp>
        <p:nvSpPr>
          <p:cNvPr id="35" name="Text 33"/>
          <p:cNvSpPr/>
          <p:nvPr/>
        </p:nvSpPr>
        <p:spPr>
          <a:xfrm>
            <a:off x="7723202" y="3106744"/>
            <a:ext cx="1124726" cy="1742396"/>
          </a:xfrm>
          <a:prstGeom prst="rect">
            <a:avLst/>
          </a:prstGeom>
          <a:noFill/>
          <a:ln/>
        </p:spPr>
        <p:txBody>
          <a:bodyPr wrap="square" lIns="0" tIns="0" rIns="0" bIns="0" rtlCol="0" anchor="t"/>
          <a:lstStyle/>
          <a:p>
            <a:pPr marL="0" indent="0" algn="l">
              <a:lnSpc>
                <a:spcPct val="140000"/>
              </a:lnSpc>
              <a:spcAft>
                <a:spcPts val="688"/>
              </a:spcAft>
              <a:buNone/>
            </a:pPr>
            <a:r>
              <a:rPr lang="en-US" sz="688" dirty="0">
                <a:solidFill>
                  <a:srgbClr val="FFFFFF"/>
                </a:solidFill>
                <a:latin typeface="Figtree Regular" pitchFamily="34" charset="0"/>
                <a:ea typeface="Figtree Regular" pitchFamily="34" charset="-122"/>
                <a:cs typeface="Figtree Regular" pitchFamily="34" charset="-120"/>
              </a:rPr>
              <a:t>Na posúdenie dlhodobej stability sa odporúča predĺžená inkubácia pri 30 °C počas 6-12 týždňov.</a:t>
            </a:r>
            <a:endParaRPr lang="en-US" sz="688" dirty="0"/>
          </a:p>
          <a:p>
            <a:pPr marL="0" indent="0" algn="l">
              <a:lnSpc>
                <a:spcPct val="140000"/>
              </a:lnSpc>
              <a:spcAft>
                <a:spcPts val="688"/>
              </a:spcAft>
              <a:buNone/>
            </a:pPr>
            <a:r>
              <a:rPr lang="en-US" sz="688" dirty="0">
                <a:solidFill>
                  <a:srgbClr val="FFFFFF"/>
                </a:solidFill>
                <a:latin typeface="Figtree Regular" pitchFamily="34" charset="0"/>
                <a:ea typeface="Figtree Regular" pitchFamily="34" charset="-122"/>
                <a:cs typeface="Figtree Regular" pitchFamily="34" charset="-120"/>
              </a:rPr>
              <a:t>Tento krok zabezpečuje dôkladné vyhodnotenie správania produktu v priebehu času.</a:t>
            </a:r>
            <a:endParaRPr lang="en-US" sz="688" dirty="0"/>
          </a:p>
          <a:p>
            <a:pPr marL="0" indent="0" algn="l">
              <a:lnSpc>
                <a:spcPct val="140000"/>
              </a:lnSpc>
              <a:spcAft>
                <a:spcPts val="688"/>
              </a:spcAft>
              <a:buNone/>
            </a:pPr>
            <a:r>
              <a:rPr lang="en-US" sz="688" dirty="0">
                <a:solidFill>
                  <a:srgbClr val="FFFFFF"/>
                </a:solidFill>
                <a:latin typeface="Figtree Regular" pitchFamily="34" charset="0"/>
                <a:ea typeface="Figtree Regular" pitchFamily="34" charset="-122"/>
                <a:cs typeface="Figtree Regular" pitchFamily="34" charset="-120"/>
              </a:rPr>
              <a:t>Je rozhodujúci pre potvrdenie nestability a plánovanie nápravných opatrení.</a:t>
            </a:r>
            <a:endParaRPr lang="en-US" sz="688" dirty="0"/>
          </a:p>
        </p:txBody>
      </p:sp>
      <p:sp>
        <p:nvSpPr>
          <p:cNvPr id="36" name="Text 34"/>
          <p:cNvSpPr/>
          <p:nvPr/>
        </p:nvSpPr>
        <p:spPr>
          <a:xfrm>
            <a:off x="7723202" y="2634873"/>
            <a:ext cx="1124726" cy="385467"/>
          </a:xfrm>
          <a:prstGeom prst="rect">
            <a:avLst/>
          </a:prstGeom>
          <a:noFill/>
          <a:ln/>
        </p:spPr>
        <p:txBody>
          <a:bodyPr wrap="square" lIns="0" tIns="0" rIns="0" bIns="0" rtlCol="0" anchor="t"/>
          <a:lstStyle/>
          <a:p>
            <a:pPr marL="0" indent="0" algn="l">
              <a:lnSpc>
                <a:spcPct val="100000"/>
              </a:lnSpc>
              <a:buNone/>
            </a:pPr>
            <a:r>
              <a:rPr lang="en-US" sz="854" dirty="0">
                <a:solidFill>
                  <a:srgbClr val="FFFFFF"/>
                </a:solidFill>
                <a:latin typeface="Figtree Bold" pitchFamily="34" charset="0"/>
                <a:ea typeface="Figtree Bold" pitchFamily="34" charset="-122"/>
                <a:cs typeface="Figtree Bold" pitchFamily="34" charset="-120"/>
              </a:rPr>
              <a:t>Predĺžená inkubácia pre dlhodobú stabilitu</a:t>
            </a:r>
            <a:endParaRPr lang="en-US" sz="854" dirty="0"/>
          </a:p>
        </p:txBody>
      </p:sp>
      <p:sp>
        <p:nvSpPr>
          <p:cNvPr id="37" name="Text 35"/>
          <p:cNvSpPr/>
          <p:nvPr/>
        </p:nvSpPr>
        <p:spPr>
          <a:xfrm>
            <a:off x="7112253" y="3567082"/>
            <a:ext cx="315000" cy="360000"/>
          </a:xfrm>
          <a:custGeom>
            <a:avLst/>
            <a:gdLst/>
            <a:ahLst/>
            <a:cxnLst/>
            <a:rect l="l" t="t" r="r" b="b"/>
            <a:pathLst>
              <a:path w="315000" h="360000">
                <a:moveTo>
                  <a:pt x="106876" y="16877"/>
                </a:moveTo>
                <a:cubicBezTo>
                  <a:pt x="106876" y="7524"/>
                  <a:pt x="99354" y="4"/>
                  <a:pt x="90002" y="4"/>
                </a:cubicBezTo>
                <a:cubicBezTo>
                  <a:pt x="80649" y="4"/>
                  <a:pt x="73127" y="7528"/>
                  <a:pt x="73127" y="16880"/>
                </a:cubicBezTo>
                <a:lnTo>
                  <a:pt x="73127" y="45007"/>
                </a:lnTo>
                <a:lnTo>
                  <a:pt x="45001" y="45007"/>
                </a:lnTo>
                <a:cubicBezTo>
                  <a:pt x="20182" y="45007"/>
                  <a:pt x="0" y="65185"/>
                  <a:pt x="0" y="90007"/>
                </a:cubicBezTo>
                <a:lnTo>
                  <a:pt x="0" y="101257"/>
                </a:lnTo>
                <a:lnTo>
                  <a:pt x="0" y="135007"/>
                </a:lnTo>
                <a:lnTo>
                  <a:pt x="0" y="315007"/>
                </a:lnTo>
                <a:cubicBezTo>
                  <a:pt x="0" y="339829"/>
                  <a:pt x="20179" y="360007"/>
                  <a:pt x="45001" y="360007"/>
                </a:cubicBezTo>
                <a:lnTo>
                  <a:pt x="270002" y="360007"/>
                </a:lnTo>
                <a:cubicBezTo>
                  <a:pt x="294821" y="360007"/>
                  <a:pt x="315003" y="339829"/>
                  <a:pt x="315003" y="315007"/>
                </a:cubicBezTo>
                <a:lnTo>
                  <a:pt x="315003" y="135007"/>
                </a:lnTo>
                <a:lnTo>
                  <a:pt x="315003" y="101257"/>
                </a:lnTo>
                <a:lnTo>
                  <a:pt x="315003" y="90007"/>
                </a:lnTo>
                <a:cubicBezTo>
                  <a:pt x="315003" y="65185"/>
                  <a:pt x="294824" y="45007"/>
                  <a:pt x="270002" y="45007"/>
                </a:cubicBezTo>
                <a:lnTo>
                  <a:pt x="241876" y="45007"/>
                </a:lnTo>
                <a:lnTo>
                  <a:pt x="241876" y="16884"/>
                </a:lnTo>
                <a:cubicBezTo>
                  <a:pt x="241876" y="7531"/>
                  <a:pt x="234354" y="11"/>
                  <a:pt x="225001" y="11"/>
                </a:cubicBezTo>
                <a:cubicBezTo>
                  <a:pt x="215649" y="11"/>
                  <a:pt x="208127" y="7535"/>
                  <a:pt x="208127" y="16888"/>
                </a:cubicBezTo>
                <a:lnTo>
                  <a:pt x="208127" y="45014"/>
                </a:lnTo>
                <a:lnTo>
                  <a:pt x="106876" y="45014"/>
                </a:lnTo>
                <a:lnTo>
                  <a:pt x="106876" y="16877"/>
                </a:lnTo>
                <a:moveTo>
                  <a:pt x="33749" y="135000"/>
                </a:moveTo>
                <a:lnTo>
                  <a:pt x="281248" y="135000"/>
                </a:lnTo>
                <a:lnTo>
                  <a:pt x="281248" y="315000"/>
                </a:lnTo>
                <a:cubicBezTo>
                  <a:pt x="281248" y="321188"/>
                  <a:pt x="276186" y="326250"/>
                  <a:pt x="269999" y="326250"/>
                </a:cubicBezTo>
                <a:lnTo>
                  <a:pt x="44998" y="326250"/>
                </a:lnTo>
                <a:cubicBezTo>
                  <a:pt x="38811" y="326250"/>
                  <a:pt x="33749" y="321188"/>
                  <a:pt x="33749" y="315000"/>
                </a:cubicBezTo>
                <a:lnTo>
                  <a:pt x="33749" y="135000"/>
                </a:lnTo>
              </a:path>
            </a:pathLst>
          </a:custGeom>
          <a:solidFill>
            <a:srgbClr val="3B2675"/>
          </a:solidFill>
          <a:ln/>
        </p:spPr>
        <p:txBody>
          <a:bodyPr wrap="square" lIns="0" tIns="0" rIns="0" bIns="0" rtlCol="0" anchor="ctr"/>
          <a:lstStyle/>
          <a:p>
            <a:pPr marL="0" indent="0">
              <a:buNone/>
            </a:pPr>
            <a:endParaRPr lang="en-US" dirty="0"/>
          </a:p>
        </p:txBody>
      </p:sp>
      <p:sp>
        <p:nvSpPr>
          <p:cNvPr id="38" name="Text 36"/>
          <p:cNvSpPr/>
          <p:nvPr/>
        </p:nvSpPr>
        <p:spPr>
          <a:xfrm>
            <a:off x="5647326" y="3106744"/>
            <a:ext cx="1124726" cy="1742396"/>
          </a:xfrm>
          <a:prstGeom prst="rect">
            <a:avLst/>
          </a:prstGeom>
          <a:noFill/>
          <a:ln/>
        </p:spPr>
        <p:txBody>
          <a:bodyPr wrap="square" lIns="0" tIns="0" rIns="0" bIns="0" rtlCol="0" anchor="t"/>
          <a:lstStyle/>
          <a:p>
            <a:pPr marL="0" indent="0" algn="l">
              <a:lnSpc>
                <a:spcPct val="140000"/>
              </a:lnSpc>
              <a:spcAft>
                <a:spcPts val="671"/>
              </a:spcAft>
              <a:buNone/>
            </a:pPr>
            <a:r>
              <a:rPr lang="en-US" sz="671" dirty="0">
                <a:solidFill>
                  <a:srgbClr val="FFFFFF"/>
                </a:solidFill>
                <a:latin typeface="Figtree Regular" pitchFamily="34" charset="0"/>
                <a:ea typeface="Figtree Regular" pitchFamily="34" charset="-122"/>
                <a:cs typeface="Figtree Regular" pitchFamily="34" charset="-120"/>
              </a:rPr>
              <a:t>Ak dochádza k mikrobiálnemu rastu pri 40 °C, ale nie pri 30 °C, produkt sa považuje za nestabilný.</a:t>
            </a:r>
            <a:endParaRPr lang="en-US" sz="671" dirty="0"/>
          </a:p>
          <a:p>
            <a:pPr marL="0" indent="0" algn="l">
              <a:lnSpc>
                <a:spcPct val="140000"/>
              </a:lnSpc>
              <a:spcAft>
                <a:spcPts val="671"/>
              </a:spcAft>
              <a:buNone/>
            </a:pPr>
            <a:r>
              <a:rPr lang="en-US" sz="671" dirty="0">
                <a:solidFill>
                  <a:srgbClr val="FFFFFF"/>
                </a:solidFill>
                <a:latin typeface="Figtree Regular" pitchFamily="34" charset="0"/>
                <a:ea typeface="Figtree Regular" pitchFamily="34" charset="-122"/>
                <a:cs typeface="Figtree Regular" pitchFamily="34" charset="-120"/>
              </a:rPr>
              <a:t>Nestabilné výrobky môžu trpieť plochým kyslým znehodnotením v závislosti od podmienok skladovania.</a:t>
            </a:r>
            <a:endParaRPr lang="en-US" sz="671" dirty="0"/>
          </a:p>
          <a:p>
            <a:pPr marL="0" indent="0" algn="l">
              <a:lnSpc>
                <a:spcPct val="140000"/>
              </a:lnSpc>
              <a:spcAft>
                <a:spcPts val="671"/>
              </a:spcAft>
              <a:buNone/>
            </a:pPr>
            <a:r>
              <a:rPr lang="en-US" sz="671" dirty="0">
                <a:solidFill>
                  <a:srgbClr val="FFFFFF"/>
                </a:solidFill>
                <a:latin typeface="Figtree Regular" pitchFamily="34" charset="0"/>
                <a:ea typeface="Figtree Regular" pitchFamily="34" charset="-122"/>
                <a:cs typeface="Figtree Regular" pitchFamily="34" charset="-120"/>
              </a:rPr>
              <a:t>To zdôrazňuje dôležitosť testovania špecifického pre teplotu pri hodnotení stability.</a:t>
            </a:r>
            <a:endParaRPr lang="en-US" sz="671" dirty="0"/>
          </a:p>
        </p:txBody>
      </p:sp>
      <p:sp>
        <p:nvSpPr>
          <p:cNvPr id="39" name="Text 37"/>
          <p:cNvSpPr/>
          <p:nvPr/>
        </p:nvSpPr>
        <p:spPr>
          <a:xfrm>
            <a:off x="5647326"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Identifikácia nestability produktu</a:t>
            </a:r>
            <a:endParaRPr lang="en-US" sz="1000" dirty="0"/>
          </a:p>
        </p:txBody>
      </p:sp>
      <p:sp>
        <p:nvSpPr>
          <p:cNvPr id="40" name="Text 38"/>
          <p:cNvSpPr/>
          <p:nvPr/>
        </p:nvSpPr>
        <p:spPr>
          <a:xfrm>
            <a:off x="5013877" y="3567082"/>
            <a:ext cx="360000" cy="360000"/>
          </a:xfrm>
          <a:custGeom>
            <a:avLst/>
            <a:gdLst/>
            <a:ahLst/>
            <a:cxnLst/>
            <a:rect l="l" t="t" r="r" b="b"/>
            <a:pathLst>
              <a:path w="360000" h="360000">
                <a:moveTo>
                  <a:pt x="135000" y="0"/>
                </a:moveTo>
                <a:cubicBezTo>
                  <a:pt x="122555" y="0"/>
                  <a:pt x="112500" y="10055"/>
                  <a:pt x="112500" y="22500"/>
                </a:cubicBezTo>
                <a:cubicBezTo>
                  <a:pt x="100055" y="22500"/>
                  <a:pt x="90000" y="32555"/>
                  <a:pt x="90000" y="45000"/>
                </a:cubicBezTo>
                <a:lnTo>
                  <a:pt x="90000" y="202500"/>
                </a:lnTo>
                <a:cubicBezTo>
                  <a:pt x="90000" y="214945"/>
                  <a:pt x="100055" y="225000"/>
                  <a:pt x="112500" y="225000"/>
                </a:cubicBezTo>
                <a:cubicBezTo>
                  <a:pt x="112500" y="237445"/>
                  <a:pt x="122555" y="247500"/>
                  <a:pt x="135000" y="247500"/>
                </a:cubicBezTo>
                <a:lnTo>
                  <a:pt x="157500" y="247500"/>
                </a:lnTo>
                <a:cubicBezTo>
                  <a:pt x="169945" y="247500"/>
                  <a:pt x="180000" y="237445"/>
                  <a:pt x="180000" y="225000"/>
                </a:cubicBezTo>
                <a:cubicBezTo>
                  <a:pt x="192445" y="225000"/>
                  <a:pt x="202500" y="214945"/>
                  <a:pt x="202500" y="202500"/>
                </a:cubicBezTo>
                <a:lnTo>
                  <a:pt x="202500" y="45000"/>
                </a:lnTo>
                <a:cubicBezTo>
                  <a:pt x="202500" y="32555"/>
                  <a:pt x="192445" y="22500"/>
                  <a:pt x="180000" y="22500"/>
                </a:cubicBezTo>
                <a:cubicBezTo>
                  <a:pt x="180000" y="10055"/>
                  <a:pt x="169945" y="0"/>
                  <a:pt x="157500" y="0"/>
                </a:cubicBezTo>
                <a:lnTo>
                  <a:pt x="135000" y="0"/>
                </a:lnTo>
                <a:moveTo>
                  <a:pt x="123750" y="191250"/>
                </a:moveTo>
                <a:lnTo>
                  <a:pt x="123750" y="56250"/>
                </a:lnTo>
                <a:lnTo>
                  <a:pt x="168750" y="56250"/>
                </a:lnTo>
                <a:lnTo>
                  <a:pt x="168750" y="191250"/>
                </a:lnTo>
                <a:lnTo>
                  <a:pt x="123750" y="191250"/>
                </a:lnTo>
                <a:moveTo>
                  <a:pt x="16877" y="326250"/>
                </a:moveTo>
                <a:cubicBezTo>
                  <a:pt x="7524" y="326250"/>
                  <a:pt x="4" y="333774"/>
                  <a:pt x="4" y="343127"/>
                </a:cubicBezTo>
                <a:cubicBezTo>
                  <a:pt x="4" y="352480"/>
                  <a:pt x="7528" y="360004"/>
                  <a:pt x="16880" y="360004"/>
                </a:cubicBezTo>
                <a:lnTo>
                  <a:pt x="225007" y="360004"/>
                </a:lnTo>
                <a:lnTo>
                  <a:pt x="343134" y="360004"/>
                </a:lnTo>
                <a:cubicBezTo>
                  <a:pt x="352487" y="360004"/>
                  <a:pt x="360011" y="352480"/>
                  <a:pt x="360011" y="343130"/>
                </a:cubicBezTo>
                <a:cubicBezTo>
                  <a:pt x="360011" y="333778"/>
                  <a:pt x="352487" y="326257"/>
                  <a:pt x="343138" y="326257"/>
                </a:cubicBezTo>
                <a:lnTo>
                  <a:pt x="314309" y="326257"/>
                </a:lnTo>
                <a:cubicBezTo>
                  <a:pt x="342364" y="301507"/>
                  <a:pt x="360011" y="265295"/>
                  <a:pt x="360011" y="225007"/>
                </a:cubicBezTo>
                <a:cubicBezTo>
                  <a:pt x="360011" y="150476"/>
                  <a:pt x="299542" y="90007"/>
                  <a:pt x="225011" y="90007"/>
                </a:cubicBezTo>
                <a:lnTo>
                  <a:pt x="225011" y="90007"/>
                </a:lnTo>
                <a:lnTo>
                  <a:pt x="225011" y="123757"/>
                </a:lnTo>
                <a:lnTo>
                  <a:pt x="225011" y="123757"/>
                </a:lnTo>
                <a:cubicBezTo>
                  <a:pt x="280908" y="123757"/>
                  <a:pt x="326261" y="169110"/>
                  <a:pt x="326261" y="225007"/>
                </a:cubicBezTo>
                <a:cubicBezTo>
                  <a:pt x="326261" y="280904"/>
                  <a:pt x="280908" y="326257"/>
                  <a:pt x="225011" y="326257"/>
                </a:cubicBezTo>
                <a:lnTo>
                  <a:pt x="225011" y="326257"/>
                </a:lnTo>
                <a:lnTo>
                  <a:pt x="16877" y="326250"/>
                </a:lnTo>
                <a:moveTo>
                  <a:pt x="67500" y="286877"/>
                </a:moveTo>
                <a:cubicBezTo>
                  <a:pt x="67500" y="296230"/>
                  <a:pt x="75024" y="303754"/>
                  <a:pt x="84377" y="303754"/>
                </a:cubicBezTo>
                <a:lnTo>
                  <a:pt x="208127" y="303754"/>
                </a:lnTo>
                <a:cubicBezTo>
                  <a:pt x="217480" y="303754"/>
                  <a:pt x="225004" y="296230"/>
                  <a:pt x="225004" y="286880"/>
                </a:cubicBezTo>
                <a:cubicBezTo>
                  <a:pt x="225004" y="277528"/>
                  <a:pt x="217480" y="270007"/>
                  <a:pt x="208130" y="270007"/>
                </a:cubicBezTo>
                <a:lnTo>
                  <a:pt x="84380" y="270007"/>
                </a:lnTo>
                <a:cubicBezTo>
                  <a:pt x="75028" y="270007"/>
                  <a:pt x="67507" y="277531"/>
                  <a:pt x="67507" y="286884"/>
                </a:cubicBezTo>
                <a:lnTo>
                  <a:pt x="67500" y="286877"/>
                </a:lnTo>
              </a:path>
            </a:pathLst>
          </a:custGeom>
          <a:solidFill>
            <a:srgbClr val="05C4CE"/>
          </a:solidFill>
          <a:ln/>
        </p:spPr>
        <p:txBody>
          <a:bodyPr wrap="square" lIns="0" tIns="0" rIns="0" bIns="0" rtlCol="0" anchor="ctr"/>
          <a:lstStyle/>
          <a:p>
            <a:pPr marL="0" indent="0">
              <a:buNone/>
            </a:pPr>
            <a:endParaRPr lang="en-US" dirty="0"/>
          </a:p>
        </p:txBody>
      </p:sp>
      <p:sp>
        <p:nvSpPr>
          <p:cNvPr id="41" name="Text 39"/>
          <p:cNvSpPr/>
          <p:nvPr/>
        </p:nvSpPr>
        <p:spPr>
          <a:xfrm>
            <a:off x="3618679" y="3106744"/>
            <a:ext cx="1124726" cy="1742396"/>
          </a:xfrm>
          <a:prstGeom prst="rect">
            <a:avLst/>
          </a:prstGeom>
          <a:noFill/>
          <a:ln/>
        </p:spPr>
        <p:txBody>
          <a:bodyPr wrap="square" lIns="0" tIns="0" rIns="0" bIns="0" rtlCol="0" anchor="t"/>
          <a:lstStyle/>
          <a:p>
            <a:pPr marL="0" indent="0" algn="l">
              <a:lnSpc>
                <a:spcPct val="140000"/>
              </a:lnSpc>
              <a:spcAft>
                <a:spcPts val="725"/>
              </a:spcAft>
              <a:buNone/>
            </a:pPr>
            <a:r>
              <a:rPr lang="en-US" sz="725" dirty="0">
                <a:solidFill>
                  <a:srgbClr val="FFFFFF"/>
                </a:solidFill>
                <a:latin typeface="Figtree Regular" pitchFamily="34" charset="0"/>
                <a:ea typeface="Figtree Regular" pitchFamily="34" charset="-122"/>
                <a:cs typeface="Figtree Regular" pitchFamily="34" charset="-120"/>
              </a:rPr>
              <a:t>Očakáva sa, že výsledky pri 30 °C budú podobné ako pri 40 °C.</a:t>
            </a:r>
            <a:endParaRPr lang="en-US" sz="725" dirty="0"/>
          </a:p>
          <a:p>
            <a:pPr marL="0" indent="0" algn="l">
              <a:lnSpc>
                <a:spcPct val="140000"/>
              </a:lnSpc>
              <a:spcAft>
                <a:spcPts val="725"/>
              </a:spcAft>
              <a:buNone/>
            </a:pPr>
            <a:r>
              <a:rPr lang="en-US" sz="725" dirty="0">
                <a:solidFill>
                  <a:srgbClr val="FFFFFF"/>
                </a:solidFill>
                <a:latin typeface="Figtree Regular" pitchFamily="34" charset="0"/>
                <a:ea typeface="Figtree Regular" pitchFamily="34" charset="-122"/>
                <a:cs typeface="Figtree Regular" pitchFamily="34" charset="-120"/>
              </a:rPr>
              <a:t>Toto porovnanie informuje o rozhodnutiach o zachovaní alebo znížení tepelného spracovania.</a:t>
            </a:r>
            <a:endParaRPr lang="en-US" sz="725" dirty="0"/>
          </a:p>
          <a:p>
            <a:pPr marL="0" indent="0" algn="l">
              <a:lnSpc>
                <a:spcPct val="140000"/>
              </a:lnSpc>
              <a:spcAft>
                <a:spcPts val="725"/>
              </a:spcAft>
              <a:buNone/>
            </a:pPr>
            <a:r>
              <a:rPr lang="en-US" sz="725" dirty="0">
                <a:solidFill>
                  <a:srgbClr val="FFFFFF"/>
                </a:solidFill>
                <a:latin typeface="Figtree Regular" pitchFamily="34" charset="0"/>
                <a:ea typeface="Figtree Regular" pitchFamily="34" charset="-122"/>
                <a:cs typeface="Figtree Regular" pitchFamily="34" charset="-120"/>
              </a:rPr>
              <a:t>Je nepravdepodobné, že by vysoké teploty prostredia ovplyvnili výrobok, ak sa potvrdí stabilita.</a:t>
            </a:r>
            <a:endParaRPr lang="en-US" sz="725" dirty="0"/>
          </a:p>
        </p:txBody>
      </p:sp>
      <p:sp>
        <p:nvSpPr>
          <p:cNvPr id="42" name="Text 40"/>
          <p:cNvSpPr/>
          <p:nvPr/>
        </p:nvSpPr>
        <p:spPr>
          <a:xfrm>
            <a:off x="3618679" y="2634873"/>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Porovnanie výsledkov pri rôznych teplotách</a:t>
            </a:r>
            <a:endParaRPr lang="en-US" sz="843" dirty="0"/>
          </a:p>
        </p:txBody>
      </p:sp>
      <p:sp>
        <p:nvSpPr>
          <p:cNvPr id="43" name="Text 41"/>
          <p:cNvSpPr/>
          <p:nvPr/>
        </p:nvSpPr>
        <p:spPr>
          <a:xfrm>
            <a:off x="2985270" y="3567082"/>
            <a:ext cx="359920" cy="360000"/>
          </a:xfrm>
          <a:custGeom>
            <a:avLst/>
            <a:gdLst/>
            <a:ahLst/>
            <a:cxnLst/>
            <a:rect l="l" t="t" r="r" b="b"/>
            <a:pathLst>
              <a:path w="359920" h="360000">
                <a:moveTo>
                  <a:pt x="141398" y="0"/>
                </a:moveTo>
                <a:cubicBezTo>
                  <a:pt x="152084" y="0"/>
                  <a:pt x="160679" y="8597"/>
                  <a:pt x="160679" y="19282"/>
                </a:cubicBezTo>
                <a:lnTo>
                  <a:pt x="160679" y="89978"/>
                </a:lnTo>
                <a:cubicBezTo>
                  <a:pt x="160679" y="119221"/>
                  <a:pt x="170159" y="147582"/>
                  <a:pt x="187673" y="170960"/>
                </a:cubicBezTo>
                <a:lnTo>
                  <a:pt x="203099" y="191527"/>
                </a:lnTo>
                <a:cubicBezTo>
                  <a:pt x="225594" y="221573"/>
                  <a:pt x="237806" y="258127"/>
                  <a:pt x="237806" y="295646"/>
                </a:cubicBezTo>
                <a:lnTo>
                  <a:pt x="237806" y="340636"/>
                </a:lnTo>
                <a:cubicBezTo>
                  <a:pt x="237806" y="351320"/>
                  <a:pt x="229211" y="359917"/>
                  <a:pt x="218525" y="359917"/>
                </a:cubicBezTo>
                <a:cubicBezTo>
                  <a:pt x="207839" y="359917"/>
                  <a:pt x="199244" y="351320"/>
                  <a:pt x="199244" y="340636"/>
                </a:cubicBezTo>
                <a:lnTo>
                  <a:pt x="199244" y="295646"/>
                </a:lnTo>
                <a:cubicBezTo>
                  <a:pt x="199244" y="266483"/>
                  <a:pt x="189764" y="238043"/>
                  <a:pt x="172250" y="214664"/>
                </a:cubicBezTo>
                <a:lnTo>
                  <a:pt x="156824" y="194098"/>
                </a:lnTo>
                <a:cubicBezTo>
                  <a:pt x="134329" y="164052"/>
                  <a:pt x="122117" y="127498"/>
                  <a:pt x="122117" y="89978"/>
                </a:cubicBezTo>
                <a:lnTo>
                  <a:pt x="122117" y="19282"/>
                </a:lnTo>
                <a:cubicBezTo>
                  <a:pt x="122117" y="8597"/>
                  <a:pt x="130712" y="0"/>
                  <a:pt x="141398" y="0"/>
                </a:cubicBezTo>
                <a:lnTo>
                  <a:pt x="141398" y="0"/>
                </a:lnTo>
              </a:path>
              <a:path w="359920" h="360000">
                <a:moveTo>
                  <a:pt x="19281" y="51419"/>
                </a:moveTo>
                <a:cubicBezTo>
                  <a:pt x="29967" y="51419"/>
                  <a:pt x="38562" y="60016"/>
                  <a:pt x="38562" y="70700"/>
                </a:cubicBezTo>
                <a:lnTo>
                  <a:pt x="38562" y="101149"/>
                </a:lnTo>
                <a:cubicBezTo>
                  <a:pt x="38562" y="127821"/>
                  <a:pt x="46433" y="153853"/>
                  <a:pt x="61219" y="176026"/>
                </a:cubicBezTo>
                <a:lnTo>
                  <a:pt x="86525" y="214027"/>
                </a:lnTo>
                <a:cubicBezTo>
                  <a:pt x="105564" y="242546"/>
                  <a:pt x="115689" y="276048"/>
                  <a:pt x="115689" y="310273"/>
                </a:cubicBezTo>
                <a:lnTo>
                  <a:pt x="115689" y="340722"/>
                </a:lnTo>
                <a:cubicBezTo>
                  <a:pt x="115689" y="351407"/>
                  <a:pt x="107094" y="360003"/>
                  <a:pt x="96408" y="360003"/>
                </a:cubicBezTo>
                <a:cubicBezTo>
                  <a:pt x="85722" y="360003"/>
                  <a:pt x="77127" y="351407"/>
                  <a:pt x="77127" y="340722"/>
                </a:cubicBezTo>
                <a:lnTo>
                  <a:pt x="77127" y="310273"/>
                </a:lnTo>
                <a:cubicBezTo>
                  <a:pt x="77127" y="283601"/>
                  <a:pt x="69252" y="257569"/>
                  <a:pt x="54470" y="235397"/>
                </a:cubicBezTo>
                <a:lnTo>
                  <a:pt x="29164" y="197395"/>
                </a:lnTo>
                <a:cubicBezTo>
                  <a:pt x="10125" y="168876"/>
                  <a:pt x="0" y="135374"/>
                  <a:pt x="0" y="101149"/>
                </a:cubicBezTo>
                <a:lnTo>
                  <a:pt x="0" y="70700"/>
                </a:lnTo>
                <a:cubicBezTo>
                  <a:pt x="0" y="60016"/>
                  <a:pt x="8595" y="51419"/>
                  <a:pt x="19281" y="51419"/>
                </a:cubicBezTo>
                <a:lnTo>
                  <a:pt x="19281" y="51419"/>
                </a:lnTo>
              </a:path>
              <a:path w="359920" h="360000">
                <a:moveTo>
                  <a:pt x="282792" y="70697"/>
                </a:moveTo>
                <a:lnTo>
                  <a:pt x="282792" y="101146"/>
                </a:lnTo>
                <a:cubicBezTo>
                  <a:pt x="282792" y="127818"/>
                  <a:pt x="290664" y="153850"/>
                  <a:pt x="305449" y="176022"/>
                </a:cubicBezTo>
                <a:lnTo>
                  <a:pt x="330755" y="214024"/>
                </a:lnTo>
                <a:cubicBezTo>
                  <a:pt x="349795" y="242543"/>
                  <a:pt x="359920" y="276044"/>
                  <a:pt x="359920" y="310270"/>
                </a:cubicBezTo>
                <a:lnTo>
                  <a:pt x="359920" y="340718"/>
                </a:lnTo>
                <a:cubicBezTo>
                  <a:pt x="359920" y="351403"/>
                  <a:pt x="351325" y="360000"/>
                  <a:pt x="340639" y="360000"/>
                </a:cubicBezTo>
                <a:cubicBezTo>
                  <a:pt x="329953" y="360000"/>
                  <a:pt x="321358" y="351403"/>
                  <a:pt x="321358" y="340718"/>
                </a:cubicBezTo>
                <a:lnTo>
                  <a:pt x="321358" y="310270"/>
                </a:lnTo>
                <a:cubicBezTo>
                  <a:pt x="321358" y="283597"/>
                  <a:pt x="313486" y="257566"/>
                  <a:pt x="298701" y="235393"/>
                </a:cubicBezTo>
                <a:lnTo>
                  <a:pt x="273395" y="197392"/>
                </a:lnTo>
                <a:cubicBezTo>
                  <a:pt x="254355" y="168872"/>
                  <a:pt x="244231" y="135371"/>
                  <a:pt x="244231" y="101146"/>
                </a:cubicBezTo>
                <a:lnTo>
                  <a:pt x="244231" y="70697"/>
                </a:lnTo>
                <a:cubicBezTo>
                  <a:pt x="244231" y="60012"/>
                  <a:pt x="252826" y="51415"/>
                  <a:pt x="263512" y="51415"/>
                </a:cubicBezTo>
                <a:cubicBezTo>
                  <a:pt x="274198" y="51415"/>
                  <a:pt x="282792" y="60012"/>
                  <a:pt x="282792" y="70697"/>
                </a:cubicBezTo>
                <a:lnTo>
                  <a:pt x="282792" y="70697"/>
                </a:lnTo>
              </a:path>
            </a:pathLst>
          </a:custGeom>
          <a:solidFill>
            <a:srgbClr val="4867FF"/>
          </a:solidFill>
          <a:ln/>
        </p:spPr>
        <p:txBody>
          <a:bodyPr wrap="square" lIns="0" tIns="0" rIns="0" bIns="0" rtlCol="0" anchor="ctr"/>
          <a:lstStyle/>
          <a:p>
            <a:pPr marL="0" indent="0">
              <a:buNone/>
            </a:pPr>
            <a:endParaRPr lang="en-US" dirty="0"/>
          </a:p>
        </p:txBody>
      </p:sp>
      <p:sp>
        <p:nvSpPr>
          <p:cNvPr id="44" name="Text 42"/>
          <p:cNvSpPr/>
          <p:nvPr/>
        </p:nvSpPr>
        <p:spPr>
          <a:xfrm>
            <a:off x="1580570" y="3106744"/>
            <a:ext cx="1124726" cy="1742396"/>
          </a:xfrm>
          <a:prstGeom prst="rect">
            <a:avLst/>
          </a:prstGeom>
          <a:noFill/>
          <a:ln/>
        </p:spPr>
        <p:txBody>
          <a:bodyPr wrap="square" lIns="0" tIns="0" rIns="0" bIns="0" rtlCol="0" anchor="t"/>
          <a:lstStyle/>
          <a:p>
            <a:pPr marL="0" indent="0" algn="l">
              <a:lnSpc>
                <a:spcPct val="140000"/>
              </a:lnSpc>
              <a:spcAft>
                <a:spcPts val="713"/>
              </a:spcAft>
              <a:buNone/>
            </a:pPr>
            <a:r>
              <a:rPr lang="en-US" sz="713" dirty="0">
                <a:solidFill>
                  <a:srgbClr val="FFFFFF"/>
                </a:solidFill>
                <a:latin typeface="Figtree Regular" pitchFamily="34" charset="0"/>
                <a:ea typeface="Figtree Regular" pitchFamily="34" charset="-122"/>
                <a:cs typeface="Figtree Regular" pitchFamily="34" charset="-120"/>
              </a:rPr>
              <a:t>Testovanie stability zahŕňa inkubáciu vzoriek pri 30 °C a 40 °C počas 14-21 dní.</a:t>
            </a:r>
            <a:endParaRPr lang="en-US" sz="713" dirty="0"/>
          </a:p>
          <a:p>
            <a:pPr marL="0" indent="0" algn="l">
              <a:lnSpc>
                <a:spcPct val="140000"/>
              </a:lnSpc>
              <a:spcAft>
                <a:spcPts val="713"/>
              </a:spcAft>
              <a:buNone/>
            </a:pPr>
            <a:r>
              <a:rPr lang="en-US" sz="713" dirty="0">
                <a:solidFill>
                  <a:srgbClr val="FFFFFF"/>
                </a:solidFill>
                <a:latin typeface="Figtree Regular" pitchFamily="34" charset="0"/>
                <a:ea typeface="Figtree Regular" pitchFamily="34" charset="-122"/>
                <a:cs typeface="Figtree Regular" pitchFamily="34" charset="-120"/>
              </a:rPr>
              <a:t>Tento proces hodnotí stabilitu produktu za kontrolovaných podmienok.</a:t>
            </a:r>
            <a:endParaRPr lang="en-US" sz="713" dirty="0"/>
          </a:p>
          <a:p>
            <a:pPr marL="0" indent="0" algn="l">
              <a:lnSpc>
                <a:spcPct val="140000"/>
              </a:lnSpc>
              <a:spcAft>
                <a:spcPts val="713"/>
              </a:spcAft>
              <a:buNone/>
            </a:pPr>
            <a:r>
              <a:rPr lang="en-US" sz="713" dirty="0">
                <a:solidFill>
                  <a:srgbClr val="FFFFFF"/>
                </a:solidFill>
                <a:latin typeface="Figtree Regular" pitchFamily="34" charset="0"/>
                <a:ea typeface="Figtree Regular" pitchFamily="34" charset="-122"/>
                <a:cs typeface="Figtree Regular" pitchFamily="34" charset="-120"/>
              </a:rPr>
              <a:t>Absencia mikrobiálneho rastu a zmena pH pri 40 °C naznačuje stabilitu produktu.</a:t>
            </a:r>
            <a:endParaRPr lang="en-US" sz="713" dirty="0"/>
          </a:p>
        </p:txBody>
      </p:sp>
      <p:sp>
        <p:nvSpPr>
          <p:cNvPr id="45" name="Text 43"/>
          <p:cNvSpPr/>
          <p:nvPr/>
        </p:nvSpPr>
        <p:spPr>
          <a:xfrm>
            <a:off x="1580570"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Inkubácia na testovanie stability</a:t>
            </a:r>
            <a:endParaRPr lang="en-US" sz="1000" dirty="0"/>
          </a:p>
        </p:txBody>
      </p:sp>
      <p:sp>
        <p:nvSpPr>
          <p:cNvPr id="46" name="Text 44"/>
          <p:cNvSpPr/>
          <p:nvPr/>
        </p:nvSpPr>
        <p:spPr>
          <a:xfrm>
            <a:off x="940635" y="3578651"/>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3B2675"/>
          </a:solidFill>
          <a:ln/>
        </p:spPr>
        <p:txBody>
          <a:bodyPr wrap="square" lIns="0" tIns="0" rIns="0" bIns="0" rtlCol="0" anchor="ctr"/>
          <a:lstStyle/>
          <a:p>
            <a:pPr marL="0" indent="0">
              <a:buNone/>
            </a:pPr>
            <a:endParaRPr lang="en-US" dirty="0"/>
          </a:p>
        </p:txBody>
      </p:sp>
      <p:sp>
        <p:nvSpPr>
          <p:cNvPr id="47" name="Text 4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8" name="Text 4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49" name="Text 4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Náročné testovanie stability produktu</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Výzvne testovanie hodnotí mikrobiálne správanie, aby sa zaistila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to rozhodujúci krok pri potvrdzovaní účinnosti systémov ochrany.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testovanie pomáha udržiavať integritu výrobkov počas skladovania a distribúcie.</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Zaistenie bezpečnosti výrobkov</a:t>
            </a:r>
            <a:endParaRPr lang="en-US" sz="1400" dirty="0"/>
          </a:p>
        </p:txBody>
      </p:sp>
      <p:sp>
        <p:nvSpPr>
          <p:cNvPr id="24" name="Text 22"/>
          <p:cNvSpPr/>
          <p:nvPr/>
        </p:nvSpPr>
        <p:spPr>
          <a:xfrm>
            <a:off x="4366138" y="3995423"/>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Provokačné testovanie je nevyhnutné na overenie bezpečnosti a stability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aby konzervačný systém účinne kontroloval nebezpečné mikroorganizmy.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overenie sa vykonáva za realistických podmienok, aby sa napodobnili skutočné scenáre používania.</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Validácia systémov ochrany</a:t>
            </a:r>
            <a:endParaRPr lang="en-US" sz="1400" dirty="0"/>
          </a:p>
        </p:txBody>
      </p:sp>
      <p:sp>
        <p:nvSpPr>
          <p:cNvPr id="27" name="Text 25"/>
          <p:cNvSpPr/>
          <p:nvPr/>
        </p:nvSpPr>
        <p:spPr>
          <a:xfrm>
            <a:off x="760397"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rozdiel od rutinného testovania skladovania poskytuje provokačné testovanie kontrolované podmienky.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podmienky sú reprodukovateľné, čo umožňuje dôsledné hodnotenie mikrobiálneho správania.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je kľúčový pre presné overenie bezpečnosti výrobkov.</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Kontrolované a reprodukovateľné podmienky</a:t>
            </a:r>
            <a:endParaRPr lang="en-US" sz="1400" dirty="0"/>
          </a:p>
        </p:txBody>
      </p:sp>
      <p:sp>
        <p:nvSpPr>
          <p:cNvPr id="30" name="Text 28"/>
          <p:cNvSpPr/>
          <p:nvPr/>
        </p:nvSpPr>
        <p:spPr>
          <a:xfrm>
            <a:off x="7871682" y="1480996"/>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Provokačné testovanie sa primárne používa pri vývoji produktov a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Overuje účinnosť návrhu a predpovedá vplyv chýb pri formulácii alebo spracovaní.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výrobok spĺňa normy bezpečnosti a stability.</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vo vývoji produktov</a:t>
            </a:r>
            <a:endParaRPr lang="en-US" sz="1400" dirty="0"/>
          </a:p>
        </p:txBody>
      </p:sp>
      <p:sp>
        <p:nvSpPr>
          <p:cNvPr id="33" name="Text 31"/>
          <p:cNvSpPr/>
          <p:nvPr/>
        </p:nvSpPr>
        <p:spPr>
          <a:xfrm>
            <a:off x="4374790" y="1536947"/>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Provokačné testovanie zahŕňa očkovanie produktov štandardizovanými spórami Bacillus a Clostridium.</a:t>
            </a:r>
            <a:endParaRPr lang="en-US" sz="1076" dirty="0"/>
          </a:p>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Tento proces simuluje podmienky skladovania a distribúcie.</a:t>
            </a:r>
            <a:endParaRPr lang="en-US" sz="1076" dirty="0"/>
          </a:p>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Pomáha pochopiť mikrobiálne správanie v kontrolovaných scenároch.</a:t>
            </a:r>
            <a:endParaRPr lang="en-US" sz="1076"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Simulácia skladovania a distribúcie</a:t>
            </a:r>
            <a:endParaRPr lang="en-US" sz="1400" dirty="0"/>
          </a:p>
        </p:txBody>
      </p:sp>
      <p:sp>
        <p:nvSpPr>
          <p:cNvPr id="36" name="Text 34"/>
          <p:cNvSpPr/>
          <p:nvPr/>
        </p:nvSpPr>
        <p:spPr>
          <a:xfrm>
            <a:off x="762759" y="1558815"/>
            <a:ext cx="301752" cy="264033"/>
          </a:xfrm>
          <a:custGeom>
            <a:avLst/>
            <a:gdLst/>
            <a:ahLst/>
            <a:cxnLst/>
            <a:rect l="l" t="t" r="r" b="b"/>
            <a:pathLst>
              <a:path w="301752" h="264033">
                <a:moveTo>
                  <a:pt x="0" y="14144"/>
                </a:moveTo>
                <a:cubicBezTo>
                  <a:pt x="0" y="6305"/>
                  <a:pt x="6307" y="0"/>
                  <a:pt x="14146" y="0"/>
                </a:cubicBezTo>
                <a:lnTo>
                  <a:pt x="33006" y="0"/>
                </a:lnTo>
                <a:lnTo>
                  <a:pt x="99014" y="0"/>
                </a:lnTo>
                <a:lnTo>
                  <a:pt x="117873" y="0"/>
                </a:lnTo>
                <a:cubicBezTo>
                  <a:pt x="125713" y="0"/>
                  <a:pt x="132020" y="6305"/>
                  <a:pt x="132020" y="14144"/>
                </a:cubicBezTo>
                <a:cubicBezTo>
                  <a:pt x="132020" y="21983"/>
                  <a:pt x="125713" y="28288"/>
                  <a:pt x="117876" y="28288"/>
                </a:cubicBezTo>
                <a:lnTo>
                  <a:pt x="113163" y="28288"/>
                </a:lnTo>
                <a:lnTo>
                  <a:pt x="113163" y="216885"/>
                </a:lnTo>
                <a:cubicBezTo>
                  <a:pt x="113163" y="242934"/>
                  <a:pt x="92065" y="264033"/>
                  <a:pt x="66014" y="264033"/>
                </a:cubicBezTo>
                <a:cubicBezTo>
                  <a:pt x="39964" y="264033"/>
                  <a:pt x="18866" y="242934"/>
                  <a:pt x="18866" y="216885"/>
                </a:cubicBezTo>
                <a:lnTo>
                  <a:pt x="18866" y="28288"/>
                </a:lnTo>
                <a:lnTo>
                  <a:pt x="14152" y="28288"/>
                </a:lnTo>
                <a:cubicBezTo>
                  <a:pt x="6313" y="28288"/>
                  <a:pt x="9" y="21983"/>
                  <a:pt x="9" y="14144"/>
                </a:cubicBezTo>
                <a:lnTo>
                  <a:pt x="0" y="14144"/>
                </a:lnTo>
                <a:moveTo>
                  <a:pt x="47149" y="28288"/>
                </a:moveTo>
                <a:lnTo>
                  <a:pt x="47149" y="132017"/>
                </a:lnTo>
                <a:lnTo>
                  <a:pt x="84868" y="132017"/>
                </a:lnTo>
                <a:lnTo>
                  <a:pt x="84868" y="28288"/>
                </a:lnTo>
                <a:lnTo>
                  <a:pt x="47149" y="28288"/>
                </a:lnTo>
                <a:moveTo>
                  <a:pt x="169736" y="14144"/>
                </a:moveTo>
                <a:cubicBezTo>
                  <a:pt x="169736" y="6305"/>
                  <a:pt x="176042" y="0"/>
                  <a:pt x="183882" y="0"/>
                </a:cubicBezTo>
                <a:lnTo>
                  <a:pt x="202741" y="0"/>
                </a:lnTo>
                <a:lnTo>
                  <a:pt x="268749" y="0"/>
                </a:lnTo>
                <a:lnTo>
                  <a:pt x="287609" y="0"/>
                </a:lnTo>
                <a:cubicBezTo>
                  <a:pt x="295448" y="0"/>
                  <a:pt x="301755" y="6305"/>
                  <a:pt x="301755" y="14144"/>
                </a:cubicBezTo>
                <a:cubicBezTo>
                  <a:pt x="301755" y="21983"/>
                  <a:pt x="295448" y="28288"/>
                  <a:pt x="287612" y="28288"/>
                </a:cubicBezTo>
                <a:lnTo>
                  <a:pt x="282899" y="28288"/>
                </a:lnTo>
                <a:lnTo>
                  <a:pt x="282899" y="216885"/>
                </a:lnTo>
                <a:cubicBezTo>
                  <a:pt x="282899" y="242934"/>
                  <a:pt x="261800" y="264033"/>
                  <a:pt x="235750" y="264033"/>
                </a:cubicBezTo>
                <a:cubicBezTo>
                  <a:pt x="209700" y="264033"/>
                  <a:pt x="188601" y="242934"/>
                  <a:pt x="188601" y="216885"/>
                </a:cubicBezTo>
                <a:lnTo>
                  <a:pt x="188601" y="28288"/>
                </a:lnTo>
                <a:lnTo>
                  <a:pt x="183888" y="28288"/>
                </a:lnTo>
                <a:cubicBezTo>
                  <a:pt x="176048" y="28288"/>
                  <a:pt x="169745" y="21983"/>
                  <a:pt x="169745" y="14144"/>
                </a:cubicBezTo>
                <a:lnTo>
                  <a:pt x="169736" y="14144"/>
                </a:lnTo>
                <a:moveTo>
                  <a:pt x="216884" y="28288"/>
                </a:moveTo>
                <a:lnTo>
                  <a:pt x="216884" y="132017"/>
                </a:lnTo>
                <a:lnTo>
                  <a:pt x="254603" y="132017"/>
                </a:lnTo>
                <a:lnTo>
                  <a:pt x="254603" y="28288"/>
                </a:lnTo>
                <a:lnTo>
                  <a:pt x="216884" y="28288"/>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Úvahy o návrhu pre testovanie výzvy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Stanovenie podmienok skladovania a frekvencie odberu vzoriek je kritickou súčasťou provokačného testovania.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parametre pomáhajú monitorovať mikrobiálne zmeny v priebehu času.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Zabezpečujú, aby výsledky testov boli relevantné pre trvanlivosť a bezpečnosť produktu.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Skladovanie a odber vzoriek</a:t>
            </a:r>
            <a:endParaRPr lang="en-US" sz="1400" dirty="0"/>
          </a:p>
        </p:txBody>
      </p:sp>
      <p:sp>
        <p:nvSpPr>
          <p:cNvPr id="24" name="Text 22"/>
          <p:cNvSpPr/>
          <p:nvPr/>
        </p:nvSpPr>
        <p:spPr>
          <a:xfrm>
            <a:off x="4366138"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Aplikácia očkovacích postupov v potravinovej matrici alebo časticiach je nevyhnutná.</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integruje mikrobiálne testovanie priamo do prostredia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Poskytuje prehľad o mikrobiálnom správaní v reálnych potravinových systémoch.</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Postupy očkovania</a:t>
            </a:r>
            <a:endParaRPr lang="en-US" sz="1400" dirty="0"/>
          </a:p>
        </p:txBody>
      </p:sp>
      <p:sp>
        <p:nvSpPr>
          <p:cNvPr id="27" name="Text 25"/>
          <p:cNvSpPr/>
          <p:nvPr/>
        </p:nvSpPr>
        <p:spPr>
          <a:xfrm>
            <a:off x="760397" y="3949632"/>
            <a:ext cx="301752" cy="301752"/>
          </a:xfrm>
          <a:custGeom>
            <a:avLst/>
            <a:gdLst/>
            <a:ahLst/>
            <a:cxnLst/>
            <a:rect l="l" t="t" r="r" b="b"/>
            <a:pathLst>
              <a:path w="301752" h="301752">
                <a:moveTo>
                  <a:pt x="239917" y="4155"/>
                </a:moveTo>
                <a:cubicBezTo>
                  <a:pt x="234377" y="9695"/>
                  <a:pt x="234377" y="18654"/>
                  <a:pt x="239917" y="24137"/>
                </a:cubicBezTo>
                <a:lnTo>
                  <a:pt x="248758" y="32978"/>
                </a:lnTo>
                <a:lnTo>
                  <a:pt x="226362" y="55492"/>
                </a:lnTo>
                <a:lnTo>
                  <a:pt x="193945" y="23014"/>
                </a:lnTo>
                <a:cubicBezTo>
                  <a:pt x="188405" y="17474"/>
                  <a:pt x="179446" y="17474"/>
                  <a:pt x="173963" y="23014"/>
                </a:cubicBezTo>
                <a:cubicBezTo>
                  <a:pt x="168480" y="28555"/>
                  <a:pt x="168423" y="37514"/>
                  <a:pt x="173963" y="42997"/>
                </a:cubicBezTo>
                <a:lnTo>
                  <a:pt x="216401" y="85435"/>
                </a:lnTo>
                <a:lnTo>
                  <a:pt x="258840" y="127873"/>
                </a:lnTo>
                <a:cubicBezTo>
                  <a:pt x="264380" y="133414"/>
                  <a:pt x="273339" y="133414"/>
                  <a:pt x="278822" y="127873"/>
                </a:cubicBezTo>
                <a:cubicBezTo>
                  <a:pt x="284305" y="122333"/>
                  <a:pt x="284362" y="113374"/>
                  <a:pt x="278822" y="107891"/>
                </a:cubicBezTo>
                <a:lnTo>
                  <a:pt x="246405" y="75474"/>
                </a:lnTo>
                <a:lnTo>
                  <a:pt x="268801" y="53018"/>
                </a:lnTo>
                <a:lnTo>
                  <a:pt x="277642" y="61859"/>
                </a:lnTo>
                <a:cubicBezTo>
                  <a:pt x="283182" y="67399"/>
                  <a:pt x="292141" y="67399"/>
                  <a:pt x="297624" y="61859"/>
                </a:cubicBezTo>
                <a:cubicBezTo>
                  <a:pt x="303107" y="56319"/>
                  <a:pt x="303164" y="47360"/>
                  <a:pt x="297624" y="41877"/>
                </a:cubicBezTo>
                <a:lnTo>
                  <a:pt x="278822" y="23018"/>
                </a:lnTo>
                <a:lnTo>
                  <a:pt x="259962" y="4158"/>
                </a:lnTo>
                <a:cubicBezTo>
                  <a:pt x="254422" y="-1382"/>
                  <a:pt x="245463" y="-1382"/>
                  <a:pt x="239980" y="4158"/>
                </a:cubicBezTo>
                <a:lnTo>
                  <a:pt x="239917" y="4155"/>
                </a:lnTo>
                <a:moveTo>
                  <a:pt x="159992" y="55788"/>
                </a:moveTo>
                <a:lnTo>
                  <a:pt x="47417" y="168363"/>
                </a:lnTo>
                <a:cubicBezTo>
                  <a:pt x="41228" y="174609"/>
                  <a:pt x="37752" y="182979"/>
                  <a:pt x="37752" y="191760"/>
                </a:cubicBezTo>
                <a:lnTo>
                  <a:pt x="37752" y="244099"/>
                </a:lnTo>
                <a:lnTo>
                  <a:pt x="4155" y="277636"/>
                </a:lnTo>
                <a:cubicBezTo>
                  <a:pt x="-1385" y="283176"/>
                  <a:pt x="-1385" y="292135"/>
                  <a:pt x="4155" y="297618"/>
                </a:cubicBezTo>
                <a:cubicBezTo>
                  <a:pt x="9695" y="303101"/>
                  <a:pt x="18654" y="303158"/>
                  <a:pt x="24137" y="297618"/>
                </a:cubicBezTo>
                <a:lnTo>
                  <a:pt x="57734" y="264021"/>
                </a:lnTo>
                <a:lnTo>
                  <a:pt x="110073" y="264021"/>
                </a:lnTo>
                <a:cubicBezTo>
                  <a:pt x="118854" y="264021"/>
                  <a:pt x="127225" y="260545"/>
                  <a:pt x="133414" y="254356"/>
                </a:cubicBezTo>
                <a:lnTo>
                  <a:pt x="245988" y="141781"/>
                </a:lnTo>
                <a:cubicBezTo>
                  <a:pt x="245810" y="141603"/>
                  <a:pt x="245575" y="141428"/>
                  <a:pt x="245400" y="141193"/>
                </a:cubicBezTo>
                <a:lnTo>
                  <a:pt x="225949" y="121742"/>
                </a:lnTo>
                <a:lnTo>
                  <a:pt x="113374" y="234317"/>
                </a:lnTo>
                <a:cubicBezTo>
                  <a:pt x="112490" y="235201"/>
                  <a:pt x="111310" y="235671"/>
                  <a:pt x="110016" y="235671"/>
                </a:cubicBezTo>
                <a:lnTo>
                  <a:pt x="66047" y="235789"/>
                </a:lnTo>
                <a:lnTo>
                  <a:pt x="66047" y="191761"/>
                </a:lnTo>
                <a:cubicBezTo>
                  <a:pt x="66047" y="190523"/>
                  <a:pt x="66518" y="189286"/>
                  <a:pt x="67402" y="188402"/>
                </a:cubicBezTo>
                <a:lnTo>
                  <a:pt x="83492" y="172313"/>
                </a:lnTo>
                <a:lnTo>
                  <a:pt x="97049" y="185870"/>
                </a:lnTo>
                <a:cubicBezTo>
                  <a:pt x="100704" y="189524"/>
                  <a:pt x="106715" y="189524"/>
                  <a:pt x="110369" y="185870"/>
                </a:cubicBezTo>
                <a:cubicBezTo>
                  <a:pt x="114023" y="182216"/>
                  <a:pt x="114023" y="176205"/>
                  <a:pt x="110369" y="172551"/>
                </a:cubicBezTo>
                <a:lnTo>
                  <a:pt x="96811" y="158993"/>
                </a:lnTo>
                <a:lnTo>
                  <a:pt x="121214" y="134591"/>
                </a:lnTo>
                <a:lnTo>
                  <a:pt x="134772" y="148148"/>
                </a:lnTo>
                <a:cubicBezTo>
                  <a:pt x="138426" y="151802"/>
                  <a:pt x="144437" y="151802"/>
                  <a:pt x="148091" y="148148"/>
                </a:cubicBezTo>
                <a:cubicBezTo>
                  <a:pt x="151745" y="144494"/>
                  <a:pt x="151745" y="138483"/>
                  <a:pt x="148091" y="134829"/>
                </a:cubicBezTo>
                <a:lnTo>
                  <a:pt x="134533" y="121271"/>
                </a:lnTo>
                <a:lnTo>
                  <a:pt x="158936" y="96868"/>
                </a:lnTo>
                <a:lnTo>
                  <a:pt x="172494" y="110426"/>
                </a:lnTo>
                <a:cubicBezTo>
                  <a:pt x="176148" y="114080"/>
                  <a:pt x="182159" y="114080"/>
                  <a:pt x="185813" y="110426"/>
                </a:cubicBezTo>
                <a:cubicBezTo>
                  <a:pt x="189467" y="106772"/>
                  <a:pt x="189467" y="100761"/>
                  <a:pt x="185813" y="97107"/>
                </a:cubicBezTo>
                <a:lnTo>
                  <a:pt x="172255" y="83549"/>
                </a:lnTo>
                <a:lnTo>
                  <a:pt x="179977" y="75827"/>
                </a:lnTo>
                <a:lnTo>
                  <a:pt x="160526" y="56376"/>
                </a:lnTo>
                <a:cubicBezTo>
                  <a:pt x="160348" y="56198"/>
                  <a:pt x="160173" y="55963"/>
                  <a:pt x="159938" y="55788"/>
                </a:cubicBezTo>
                <a:lnTo>
                  <a:pt x="159992" y="5578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Výber vhodných typov, zloženia a množstiev inokula je kľúčovým faktorom.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provokačný test presne odráža potenciálne mikrobiálne riziká.</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Správny výber pomáha pri dosahovaní spoľahlivých a realizovateľných výsledkov.</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Výber vhodného inokula</a:t>
            </a:r>
            <a:endParaRPr lang="en-US" sz="1400" dirty="0"/>
          </a:p>
        </p:txBody>
      </p:sp>
      <p:sp>
        <p:nvSpPr>
          <p:cNvPr id="30" name="Text 28"/>
          <p:cNvSpPr/>
          <p:nvPr/>
        </p:nvSpPr>
        <p:spPr>
          <a:xfrm>
            <a:off x="7871707" y="1480956"/>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Zabezpečenie realistického zahrievania počas výroby je rozhodujúce pre zahrnutie mikrobiálneho poškodenia vyvolaného teplom.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napodobňuje skutočné výrobné procesy, aby sa zabezpečilo presné mikrobiálne správanie.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Pomáha pochopiť vplyv tepla na mikrobiálne prežitie a zranenie.</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Realistické zahrievanie počas výroby</a:t>
            </a:r>
            <a:endParaRPr lang="en-US" sz="1400" dirty="0"/>
          </a:p>
        </p:txBody>
      </p:sp>
      <p:sp>
        <p:nvSpPr>
          <p:cNvPr id="33" name="Text 31"/>
          <p:cNvSpPr/>
          <p:nvPr/>
        </p:nvSpPr>
        <p:spPr>
          <a:xfrm>
            <a:off x="4384998" y="1536947"/>
            <a:ext cx="264033" cy="301752"/>
          </a:xfrm>
          <a:custGeom>
            <a:avLst/>
            <a:gdLst/>
            <a:ahLst/>
            <a:cxnLst/>
            <a:rect l="l" t="t" r="r" b="b"/>
            <a:pathLst>
              <a:path w="264033" h="301752">
                <a:moveTo>
                  <a:pt x="207453" y="28289"/>
                </a:moveTo>
                <a:cubicBezTo>
                  <a:pt x="223071" y="28289"/>
                  <a:pt x="235742" y="40960"/>
                  <a:pt x="235742" y="56579"/>
                </a:cubicBezTo>
                <a:lnTo>
                  <a:pt x="235742" y="94298"/>
                </a:lnTo>
                <a:lnTo>
                  <a:pt x="28288" y="94298"/>
                </a:lnTo>
                <a:lnTo>
                  <a:pt x="28288" y="56579"/>
                </a:lnTo>
                <a:cubicBezTo>
                  <a:pt x="28288" y="40960"/>
                  <a:pt x="40959" y="28289"/>
                  <a:pt x="56577" y="28289"/>
                </a:cubicBezTo>
                <a:lnTo>
                  <a:pt x="207453" y="28289"/>
                </a:lnTo>
                <a:moveTo>
                  <a:pt x="235745" y="122587"/>
                </a:moveTo>
                <a:lnTo>
                  <a:pt x="235745" y="264033"/>
                </a:lnTo>
                <a:cubicBezTo>
                  <a:pt x="235745" y="269220"/>
                  <a:pt x="231502" y="273463"/>
                  <a:pt x="226316" y="273463"/>
                </a:cubicBezTo>
                <a:lnTo>
                  <a:pt x="37720" y="273463"/>
                </a:lnTo>
                <a:cubicBezTo>
                  <a:pt x="32534" y="273463"/>
                  <a:pt x="28291" y="269220"/>
                  <a:pt x="28291" y="264033"/>
                </a:cubicBezTo>
                <a:lnTo>
                  <a:pt x="28291" y="122587"/>
                </a:lnTo>
                <a:lnTo>
                  <a:pt x="235745" y="122587"/>
                </a:lnTo>
                <a:moveTo>
                  <a:pt x="56580" y="0"/>
                </a:moveTo>
                <a:cubicBezTo>
                  <a:pt x="25345" y="0"/>
                  <a:pt x="0" y="25341"/>
                  <a:pt x="0" y="56579"/>
                </a:cubicBezTo>
                <a:lnTo>
                  <a:pt x="0" y="264033"/>
                </a:lnTo>
                <a:cubicBezTo>
                  <a:pt x="0" y="284839"/>
                  <a:pt x="16914" y="301752"/>
                  <a:pt x="37720" y="301752"/>
                </a:cubicBezTo>
                <a:lnTo>
                  <a:pt x="226316" y="301752"/>
                </a:lnTo>
                <a:cubicBezTo>
                  <a:pt x="247119" y="301752"/>
                  <a:pt x="264036" y="284839"/>
                  <a:pt x="264036" y="264033"/>
                </a:cubicBezTo>
                <a:lnTo>
                  <a:pt x="264036" y="56579"/>
                </a:lnTo>
                <a:cubicBezTo>
                  <a:pt x="264036" y="25341"/>
                  <a:pt x="238694" y="0"/>
                  <a:pt x="207456" y="0"/>
                </a:cubicBezTo>
                <a:lnTo>
                  <a:pt x="56580" y="0"/>
                </a:lnTo>
                <a:moveTo>
                  <a:pt x="75437" y="61295"/>
                </a:moveTo>
                <a:cubicBezTo>
                  <a:pt x="75437" y="53482"/>
                  <a:pt x="69105" y="47152"/>
                  <a:pt x="61293" y="47152"/>
                </a:cubicBezTo>
                <a:cubicBezTo>
                  <a:pt x="53480" y="47152"/>
                  <a:pt x="47148" y="53486"/>
                  <a:pt x="47148" y="61298"/>
                </a:cubicBezTo>
                <a:cubicBezTo>
                  <a:pt x="47148" y="69110"/>
                  <a:pt x="53480" y="75444"/>
                  <a:pt x="61293" y="75444"/>
                </a:cubicBezTo>
                <a:cubicBezTo>
                  <a:pt x="69105" y="75444"/>
                  <a:pt x="75437" y="69110"/>
                  <a:pt x="75437" y="61301"/>
                </a:cubicBezTo>
                <a:lnTo>
                  <a:pt x="75437" y="61295"/>
                </a:lnTo>
                <a:moveTo>
                  <a:pt x="108441" y="75438"/>
                </a:moveTo>
                <a:cubicBezTo>
                  <a:pt x="116254" y="75438"/>
                  <a:pt x="122585" y="69104"/>
                  <a:pt x="122585" y="61295"/>
                </a:cubicBezTo>
                <a:cubicBezTo>
                  <a:pt x="122585" y="53482"/>
                  <a:pt x="116254" y="47152"/>
                  <a:pt x="108441" y="47152"/>
                </a:cubicBezTo>
                <a:cubicBezTo>
                  <a:pt x="100628" y="47152"/>
                  <a:pt x="94297" y="53486"/>
                  <a:pt x="94297" y="61298"/>
                </a:cubicBezTo>
                <a:cubicBezTo>
                  <a:pt x="94297" y="69110"/>
                  <a:pt x="100628" y="75444"/>
                  <a:pt x="108441" y="75444"/>
                </a:cubicBezTo>
                <a:lnTo>
                  <a:pt x="108441" y="75438"/>
                </a:lnTo>
                <a:moveTo>
                  <a:pt x="169736" y="61295"/>
                </a:moveTo>
                <a:cubicBezTo>
                  <a:pt x="169736" y="53482"/>
                  <a:pt x="163405" y="47152"/>
                  <a:pt x="155592" y="47152"/>
                </a:cubicBezTo>
                <a:cubicBezTo>
                  <a:pt x="147779" y="47152"/>
                  <a:pt x="141448" y="53486"/>
                  <a:pt x="141448" y="61298"/>
                </a:cubicBezTo>
                <a:cubicBezTo>
                  <a:pt x="141448" y="69110"/>
                  <a:pt x="147779" y="75444"/>
                  <a:pt x="155592" y="75444"/>
                </a:cubicBezTo>
                <a:cubicBezTo>
                  <a:pt x="163405" y="75444"/>
                  <a:pt x="169736" y="69110"/>
                  <a:pt x="169736" y="61301"/>
                </a:cubicBezTo>
                <a:lnTo>
                  <a:pt x="169736" y="61295"/>
                </a:lnTo>
                <a:moveTo>
                  <a:pt x="202740" y="75438"/>
                </a:moveTo>
                <a:cubicBezTo>
                  <a:pt x="210553" y="75438"/>
                  <a:pt x="216885" y="69104"/>
                  <a:pt x="216885" y="61295"/>
                </a:cubicBezTo>
                <a:cubicBezTo>
                  <a:pt x="216885" y="53482"/>
                  <a:pt x="210553" y="47152"/>
                  <a:pt x="202740" y="47152"/>
                </a:cubicBezTo>
                <a:cubicBezTo>
                  <a:pt x="194928" y="47152"/>
                  <a:pt x="188596" y="53486"/>
                  <a:pt x="188596" y="61298"/>
                </a:cubicBezTo>
                <a:cubicBezTo>
                  <a:pt x="188596" y="69110"/>
                  <a:pt x="194928" y="75444"/>
                  <a:pt x="202740" y="75444"/>
                </a:cubicBezTo>
                <a:lnTo>
                  <a:pt x="202740" y="75438"/>
                </a:lnTo>
                <a:moveTo>
                  <a:pt x="66008" y="141446"/>
                </a:moveTo>
                <a:cubicBezTo>
                  <a:pt x="55576" y="141446"/>
                  <a:pt x="47148" y="149874"/>
                  <a:pt x="47148" y="160306"/>
                </a:cubicBezTo>
                <a:lnTo>
                  <a:pt x="47148" y="235744"/>
                </a:lnTo>
                <a:cubicBezTo>
                  <a:pt x="47148" y="246175"/>
                  <a:pt x="55576" y="254603"/>
                  <a:pt x="66008" y="254603"/>
                </a:cubicBezTo>
                <a:lnTo>
                  <a:pt x="198025" y="254603"/>
                </a:lnTo>
                <a:cubicBezTo>
                  <a:pt x="208457" y="254603"/>
                  <a:pt x="216885" y="246175"/>
                  <a:pt x="216885" y="235744"/>
                </a:cubicBezTo>
                <a:lnTo>
                  <a:pt x="216885" y="160306"/>
                </a:lnTo>
                <a:cubicBezTo>
                  <a:pt x="216885" y="149874"/>
                  <a:pt x="208457" y="141446"/>
                  <a:pt x="198025" y="141446"/>
                </a:cubicBezTo>
                <a:lnTo>
                  <a:pt x="66008" y="141446"/>
                </a:lnTo>
                <a:moveTo>
                  <a:pt x="84868" y="169736"/>
                </a:moveTo>
                <a:lnTo>
                  <a:pt x="179165" y="169736"/>
                </a:lnTo>
                <a:cubicBezTo>
                  <a:pt x="184350" y="169736"/>
                  <a:pt x="188593" y="173978"/>
                  <a:pt x="188593" y="179165"/>
                </a:cubicBezTo>
                <a:cubicBezTo>
                  <a:pt x="188593" y="184352"/>
                  <a:pt x="184350" y="188595"/>
                  <a:pt x="179165" y="188595"/>
                </a:cubicBezTo>
                <a:lnTo>
                  <a:pt x="84868" y="188595"/>
                </a:lnTo>
                <a:cubicBezTo>
                  <a:pt x="79683" y="188595"/>
                  <a:pt x="75440" y="184352"/>
                  <a:pt x="75440" y="179165"/>
                </a:cubicBezTo>
                <a:cubicBezTo>
                  <a:pt x="75440" y="173978"/>
                  <a:pt x="79683" y="169736"/>
                  <a:pt x="84868" y="169736"/>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Efektívne testovanie sa začína definovaním testovacích podmienok vrátane zloženia a balenia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podmienky pripravujú pôdu pre realistické a spoľahlivé výsledky testovania.</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Správna definícia zaisťuje, že test je v súlade s reálnymi scenármi.</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Definovanie skúšobných podmienok</a:t>
            </a:r>
            <a:endParaRPr lang="en-US" sz="1400" dirty="0"/>
          </a:p>
        </p:txBody>
      </p:sp>
      <p:sp>
        <p:nvSpPr>
          <p:cNvPr id="36" name="Text 34"/>
          <p:cNvSpPr/>
          <p:nvPr/>
        </p:nvSpPr>
        <p:spPr>
          <a:xfrm>
            <a:off x="800478" y="1539955"/>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Princípy plánovaných procesov</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Návrh procesu musí byť vedecky podložený, aby bola zaručená mikrobiologická bezpečnosť a stabilita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Tento prístup zabezpečuje, že výrobné podmienky neustále produkujú bezpečné produkty.</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Vedecká validácia je nevyhnutná pre úspech rutinnej výroby.</a:t>
            </a:r>
            <a:endParaRPr lang="en-US" sz="1062"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Vedecký základ návrhu procesov</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Minimálne tepelné procesy zaisťujú neprítomnosť infekčných patogénov a vegetatívnych organizmov, ktoré sa kazia.</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procesy sú navrhnuté tak, aby spĺňali bezpečnostné normy pri zachovaní kvality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Dodržiavanie minimálnych požiadaviek na teplo je rozhodujúce pre bezpečnosť spotrebiteľov.</a:t>
            </a:r>
            <a:endParaRPr lang="en-US" sz="1062"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Minimálne tepelné procesy</a:t>
            </a:r>
            <a:endParaRPr lang="en-US" sz="1400" dirty="0"/>
          </a:p>
        </p:txBody>
      </p:sp>
      <p:sp>
        <p:nvSpPr>
          <p:cNvPr id="27" name="Text 25"/>
          <p:cNvSpPr/>
          <p:nvPr/>
        </p:nvSpPr>
        <p:spPr>
          <a:xfrm>
            <a:off x="760397" y="3995423"/>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Zloženie produktu musí inhibovať prežívajúce mikroorganizmy.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sa nemôžu množiť žiadne mikróby, ktoré odolávajú tepelnému spracovaniu.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Zloženie zohráva dôležitú úlohu pri udržiavaní integrity produktu.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zloženia produktu</a:t>
            </a:r>
            <a:endParaRPr lang="en-US" sz="1400" dirty="0"/>
          </a:p>
        </p:txBody>
      </p:sp>
      <p:sp>
        <p:nvSpPr>
          <p:cNvPr id="30" name="Text 28"/>
          <p:cNvSpPr/>
          <p:nvPr/>
        </p:nvSpPr>
        <p:spPr>
          <a:xfrm>
            <a:off x="7880334" y="1480956"/>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Tepelný proces musí počas skladovania eliminovať spóry schopné prerásť a znehodnotiť sa.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je nevyhnutný na zabránenie mikrobiálnej kontaminácii a zaistenie bezpečnosti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tepelné spracovanie je základným kameňom mikrobiologickej stability.</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tepelného spracovania</a:t>
            </a:r>
            <a:endParaRPr lang="en-US" sz="1400" dirty="0"/>
          </a:p>
        </p:txBody>
      </p:sp>
      <p:sp>
        <p:nvSpPr>
          <p:cNvPr id="33" name="Text 31"/>
          <p:cNvSpPr/>
          <p:nvPr/>
        </p:nvSpPr>
        <p:spPr>
          <a:xfrm>
            <a:off x="4403857" y="1536947"/>
            <a:ext cx="226314" cy="301752"/>
          </a:xfrm>
          <a:custGeom>
            <a:avLst/>
            <a:gdLst/>
            <a:ahLst/>
            <a:cxnLst/>
            <a:rect l="l" t="t" r="r" b="b"/>
            <a:pathLst>
              <a:path w="226314" h="301752">
                <a:moveTo>
                  <a:pt x="123235" y="5009"/>
                </a:moveTo>
                <a:cubicBezTo>
                  <a:pt x="166198" y="45085"/>
                  <a:pt x="199086" y="94829"/>
                  <a:pt x="219124" y="150049"/>
                </a:cubicBezTo>
                <a:lnTo>
                  <a:pt x="219536" y="151169"/>
                </a:lnTo>
                <a:cubicBezTo>
                  <a:pt x="224015" y="163486"/>
                  <a:pt x="226314" y="176453"/>
                  <a:pt x="226314" y="189536"/>
                </a:cubicBezTo>
                <a:cubicBezTo>
                  <a:pt x="226314" y="251477"/>
                  <a:pt x="175158" y="301749"/>
                  <a:pt x="113157" y="301749"/>
                </a:cubicBezTo>
                <a:cubicBezTo>
                  <a:pt x="51156" y="301749"/>
                  <a:pt x="0" y="251477"/>
                  <a:pt x="0" y="189536"/>
                </a:cubicBezTo>
                <a:cubicBezTo>
                  <a:pt x="0" y="176453"/>
                  <a:pt x="2299" y="163486"/>
                  <a:pt x="6778" y="151169"/>
                </a:cubicBezTo>
                <a:lnTo>
                  <a:pt x="7190" y="150049"/>
                </a:lnTo>
                <a:lnTo>
                  <a:pt x="33770" y="159714"/>
                </a:lnTo>
                <a:lnTo>
                  <a:pt x="33359" y="160834"/>
                </a:lnTo>
                <a:cubicBezTo>
                  <a:pt x="30000" y="170028"/>
                  <a:pt x="28289" y="179754"/>
                  <a:pt x="28289" y="189536"/>
                </a:cubicBezTo>
                <a:cubicBezTo>
                  <a:pt x="28289" y="235566"/>
                  <a:pt x="66480" y="273463"/>
                  <a:pt x="113157" y="273463"/>
                </a:cubicBezTo>
                <a:cubicBezTo>
                  <a:pt x="159834" y="273463"/>
                  <a:pt x="198025" y="235566"/>
                  <a:pt x="198025" y="189539"/>
                </a:cubicBezTo>
                <a:cubicBezTo>
                  <a:pt x="198025" y="179757"/>
                  <a:pt x="196316" y="170031"/>
                  <a:pt x="192955" y="160837"/>
                </a:cubicBezTo>
                <a:lnTo>
                  <a:pt x="217886" y="151760"/>
                </a:lnTo>
                <a:lnTo>
                  <a:pt x="192955" y="160837"/>
                </a:lnTo>
                <a:lnTo>
                  <a:pt x="192543" y="159717"/>
                </a:lnTo>
                <a:cubicBezTo>
                  <a:pt x="175452" y="112686"/>
                  <a:pt x="148342" y="70016"/>
                  <a:pt x="113157" y="34656"/>
                </a:cubicBezTo>
                <a:cubicBezTo>
                  <a:pt x="77972" y="70019"/>
                  <a:pt x="50862" y="112686"/>
                  <a:pt x="33771" y="159717"/>
                </a:cubicBezTo>
                <a:lnTo>
                  <a:pt x="7190" y="150052"/>
                </a:lnTo>
                <a:cubicBezTo>
                  <a:pt x="27228" y="94771"/>
                  <a:pt x="60114" y="45088"/>
                  <a:pt x="103079" y="5012"/>
                </a:cubicBezTo>
                <a:lnTo>
                  <a:pt x="105023" y="3244"/>
                </a:lnTo>
                <a:cubicBezTo>
                  <a:pt x="107205" y="1180"/>
                  <a:pt x="110152" y="3"/>
                  <a:pt x="113157" y="3"/>
                </a:cubicBezTo>
                <a:cubicBezTo>
                  <a:pt x="116162" y="3"/>
                  <a:pt x="119109" y="1183"/>
                  <a:pt x="121291" y="3244"/>
                </a:cubicBezTo>
                <a:lnTo>
                  <a:pt x="123235" y="5009"/>
                </a:lnTo>
              </a:path>
              <a:path w="226314" h="301752">
                <a:moveTo>
                  <a:pt x="111566" y="96537"/>
                </a:moveTo>
                <a:cubicBezTo>
                  <a:pt x="112569" y="95121"/>
                  <a:pt x="114160" y="94298"/>
                  <a:pt x="115927" y="94298"/>
                </a:cubicBezTo>
                <a:cubicBezTo>
                  <a:pt x="118874" y="94298"/>
                  <a:pt x="121291" y="96715"/>
                  <a:pt x="121291" y="99660"/>
                </a:cubicBezTo>
                <a:lnTo>
                  <a:pt x="121291" y="106024"/>
                </a:lnTo>
                <a:cubicBezTo>
                  <a:pt x="121291" y="110619"/>
                  <a:pt x="123117" y="115040"/>
                  <a:pt x="126301" y="118284"/>
                </a:cubicBezTo>
                <a:lnTo>
                  <a:pt x="152291" y="144865"/>
                </a:lnTo>
                <a:cubicBezTo>
                  <a:pt x="163489" y="156298"/>
                  <a:pt x="169736" y="171682"/>
                  <a:pt x="169736" y="187653"/>
                </a:cubicBezTo>
                <a:lnTo>
                  <a:pt x="169736" y="188598"/>
                </a:lnTo>
                <a:cubicBezTo>
                  <a:pt x="169736" y="219835"/>
                  <a:pt x="144393" y="245176"/>
                  <a:pt x="113157" y="245176"/>
                </a:cubicBezTo>
                <a:cubicBezTo>
                  <a:pt x="81921" y="245176"/>
                  <a:pt x="56579" y="219835"/>
                  <a:pt x="56579" y="188598"/>
                </a:cubicBezTo>
                <a:lnTo>
                  <a:pt x="56579" y="181878"/>
                </a:lnTo>
                <a:cubicBezTo>
                  <a:pt x="56579" y="171033"/>
                  <a:pt x="60469" y="160484"/>
                  <a:pt x="67541" y="152234"/>
                </a:cubicBezTo>
                <a:lnTo>
                  <a:pt x="71079" y="148109"/>
                </a:lnTo>
                <a:cubicBezTo>
                  <a:pt x="72140" y="146872"/>
                  <a:pt x="73672" y="146163"/>
                  <a:pt x="75263" y="146163"/>
                </a:cubicBezTo>
                <a:cubicBezTo>
                  <a:pt x="78327" y="146163"/>
                  <a:pt x="80803" y="148637"/>
                  <a:pt x="80803" y="151703"/>
                </a:cubicBezTo>
                <a:lnTo>
                  <a:pt x="80803" y="175807"/>
                </a:lnTo>
                <a:cubicBezTo>
                  <a:pt x="80803" y="188067"/>
                  <a:pt x="90763" y="198025"/>
                  <a:pt x="103023" y="198025"/>
                </a:cubicBezTo>
                <a:cubicBezTo>
                  <a:pt x="115282" y="198025"/>
                  <a:pt x="125242" y="188064"/>
                  <a:pt x="125242" y="175807"/>
                </a:cubicBezTo>
                <a:lnTo>
                  <a:pt x="125242" y="174923"/>
                </a:lnTo>
                <a:cubicBezTo>
                  <a:pt x="125242" y="168912"/>
                  <a:pt x="122943" y="163193"/>
                  <a:pt x="118758" y="158833"/>
                </a:cubicBezTo>
                <a:lnTo>
                  <a:pt x="112275" y="152113"/>
                </a:lnTo>
                <a:cubicBezTo>
                  <a:pt x="105026" y="144569"/>
                  <a:pt x="100959" y="134551"/>
                  <a:pt x="100959" y="124120"/>
                </a:cubicBezTo>
                <a:cubicBezTo>
                  <a:pt x="100959" y="115631"/>
                  <a:pt x="103611" y="107381"/>
                  <a:pt x="108620" y="100486"/>
                </a:cubicBezTo>
                <a:lnTo>
                  <a:pt x="111507" y="96536"/>
                </a:lnTo>
                <a:lnTo>
                  <a:pt x="111566" y="96537"/>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Konzervácia kyselých a okyslených produktov sa spolieha na kombináciu nízkeho pH, koncentrácie nedisociovanej kyseliny a tepelného spracovania.</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faktory spolupracujú, aby zabezpečili, že výrobok zostane počas skladovania bezpečný a stabilný.</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Súhra týchto prvkov je rozhodujúca pre účinnú ochranu.</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Kľúčové faktory zachovania</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4</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Prvky plánovaného procesu</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Typ a parametre systému spracovania tepla zahŕňajú počiatočné teploty, predhrievanie a nastavenia autoklávu.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Špecifikované sú aj podmienky príchodu a chladenia.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parametre sú rozhodujúce pre dosiahnutie požadovanej mikrobiologickej bezpečnosti.</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Parametre tepelného spracovania</a:t>
            </a:r>
            <a:endParaRPr lang="en-US" sz="1400" dirty="0"/>
          </a:p>
        </p:txBody>
      </p:sp>
      <p:sp>
        <p:nvSpPr>
          <p:cNvPr id="24" name="Text 22"/>
          <p:cNvSpPr/>
          <p:nvPr/>
        </p:nvSpPr>
        <p:spPr>
          <a:xfrm>
            <a:off x="4366138"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Sú uvedené požiadavky na hygienu, čistenie a dezinfekciu nádob.</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kroky zabraňujú kontaminácii a zaisťujú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čistoty je základným aspektom plánovaného procesu.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Hygiena a čistenie</a:t>
            </a:r>
            <a:endParaRPr lang="en-US" sz="1400" dirty="0"/>
          </a:p>
        </p:txBody>
      </p:sp>
      <p:sp>
        <p:nvSpPr>
          <p:cNvPr id="27" name="Text 25"/>
          <p:cNvSpPr/>
          <p:nvPr/>
        </p:nvSpPr>
        <p:spPr>
          <a:xfrm>
            <a:off x="779227" y="3949632"/>
            <a:ext cx="264092" cy="301752"/>
          </a:xfrm>
          <a:custGeom>
            <a:avLst/>
            <a:gdLst/>
            <a:ahLst/>
            <a:cxnLst/>
            <a:rect l="l" t="t" r="r" b="b"/>
            <a:pathLst>
              <a:path w="264092" h="301752">
                <a:moveTo>
                  <a:pt x="56579" y="89584"/>
                </a:moveTo>
                <a:lnTo>
                  <a:pt x="56579" y="94301"/>
                </a:lnTo>
                <a:lnTo>
                  <a:pt x="28290" y="94301"/>
                </a:lnTo>
                <a:lnTo>
                  <a:pt x="28290" y="89587"/>
                </a:lnTo>
                <a:cubicBezTo>
                  <a:pt x="28290" y="40139"/>
                  <a:pt x="68426" y="6"/>
                  <a:pt x="117872" y="6"/>
                </a:cubicBezTo>
                <a:lnTo>
                  <a:pt x="146162" y="6"/>
                </a:lnTo>
                <a:cubicBezTo>
                  <a:pt x="195608" y="6"/>
                  <a:pt x="235744" y="40142"/>
                  <a:pt x="235744" y="89590"/>
                </a:cubicBezTo>
                <a:lnTo>
                  <a:pt x="235744" y="94307"/>
                </a:lnTo>
                <a:lnTo>
                  <a:pt x="207455" y="94307"/>
                </a:lnTo>
                <a:lnTo>
                  <a:pt x="207455" y="89593"/>
                </a:lnTo>
                <a:cubicBezTo>
                  <a:pt x="207455" y="55764"/>
                  <a:pt x="179992" y="28301"/>
                  <a:pt x="146162" y="28301"/>
                </a:cubicBezTo>
                <a:lnTo>
                  <a:pt x="117872" y="28301"/>
                </a:lnTo>
                <a:cubicBezTo>
                  <a:pt x="84042" y="28301"/>
                  <a:pt x="56579" y="55767"/>
                  <a:pt x="56579" y="89596"/>
                </a:cubicBezTo>
                <a:lnTo>
                  <a:pt x="56579" y="89584"/>
                </a:lnTo>
                <a:moveTo>
                  <a:pt x="0" y="127303"/>
                </a:moveTo>
                <a:cubicBezTo>
                  <a:pt x="0" y="119464"/>
                  <a:pt x="6307" y="113160"/>
                  <a:pt x="14145" y="113160"/>
                </a:cubicBezTo>
                <a:lnTo>
                  <a:pt x="42669" y="113160"/>
                </a:lnTo>
                <a:lnTo>
                  <a:pt x="221423" y="113160"/>
                </a:lnTo>
                <a:lnTo>
                  <a:pt x="249947" y="113160"/>
                </a:lnTo>
                <a:cubicBezTo>
                  <a:pt x="257785" y="113160"/>
                  <a:pt x="264092" y="119467"/>
                  <a:pt x="264092" y="127306"/>
                </a:cubicBezTo>
                <a:cubicBezTo>
                  <a:pt x="264092" y="135146"/>
                  <a:pt x="257785" y="141452"/>
                  <a:pt x="249947" y="141452"/>
                </a:cubicBezTo>
                <a:lnTo>
                  <a:pt x="246411" y="141452"/>
                </a:lnTo>
                <a:lnTo>
                  <a:pt x="229438" y="277005"/>
                </a:lnTo>
                <a:cubicBezTo>
                  <a:pt x="227671" y="291152"/>
                  <a:pt x="215647" y="301758"/>
                  <a:pt x="201383" y="301758"/>
                </a:cubicBezTo>
                <a:lnTo>
                  <a:pt x="62706" y="301758"/>
                </a:lnTo>
                <a:cubicBezTo>
                  <a:pt x="48443" y="301758"/>
                  <a:pt x="36421" y="291148"/>
                  <a:pt x="34652" y="277005"/>
                </a:cubicBezTo>
                <a:lnTo>
                  <a:pt x="17678" y="141452"/>
                </a:lnTo>
                <a:lnTo>
                  <a:pt x="14142" y="141452"/>
                </a:lnTo>
                <a:cubicBezTo>
                  <a:pt x="6304" y="141452"/>
                  <a:pt x="-2" y="135146"/>
                  <a:pt x="-2" y="127309"/>
                </a:cubicBezTo>
                <a:lnTo>
                  <a:pt x="0" y="127303"/>
                </a:lnTo>
                <a:moveTo>
                  <a:pt x="46205" y="141446"/>
                </a:moveTo>
                <a:lnTo>
                  <a:pt x="62709" y="273463"/>
                </a:lnTo>
                <a:lnTo>
                  <a:pt x="201386" y="273463"/>
                </a:lnTo>
                <a:lnTo>
                  <a:pt x="217889" y="141446"/>
                </a:lnTo>
                <a:lnTo>
                  <a:pt x="46205" y="141446"/>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Definovaná je veľkosť nádoby, typ, hmotnosť náplne, tolerancia, uzavretie, priestor nad hlavou a vákuum.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špecifikácie zaisťujú, že výrobok je zabalený správne a bezpečne.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Správny dizajn nádoby je životne dôležitý pre zachovanie integrity produktu.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Špecifikácie kontajnera</a:t>
            </a:r>
            <a:endParaRPr lang="en-US" sz="1400" dirty="0"/>
          </a:p>
        </p:txBody>
      </p:sp>
      <p:sp>
        <p:nvSpPr>
          <p:cNvPr id="30" name="Text 28"/>
          <p:cNvSpPr/>
          <p:nvPr/>
        </p:nvSpPr>
        <p:spPr>
          <a:xfrm>
            <a:off x="7871682" y="1480956"/>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Proces špecifikuje typ kyseliny, pH, prietokové vlastnosti, veľkosť častíc a množstvo.</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vlastnosti ovplyvňujú správanie produktu počas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Sú rozhodujúce pre zabezpečenie toho, aby produkt spĺňal normy kvality a bezpečnosti.</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Charakteristika produktu</a:t>
            </a:r>
            <a:endParaRPr lang="en-US" sz="1400" dirty="0"/>
          </a:p>
        </p:txBody>
      </p:sp>
      <p:sp>
        <p:nvSpPr>
          <p:cNvPr id="33" name="Text 31"/>
          <p:cNvSpPr/>
          <p:nvPr/>
        </p:nvSpPr>
        <p:spPr>
          <a:xfrm>
            <a:off x="4366197" y="1536947"/>
            <a:ext cx="301634" cy="301752"/>
          </a:xfrm>
          <a:custGeom>
            <a:avLst/>
            <a:gdLst/>
            <a:ahLst/>
            <a:cxnLst/>
            <a:rect l="l" t="t" r="r" b="b"/>
            <a:pathLst>
              <a:path w="301634" h="301752">
                <a:moveTo>
                  <a:pt x="117266" y="99578"/>
                </a:moveTo>
                <a:lnTo>
                  <a:pt x="137301" y="119554"/>
                </a:lnTo>
                <a:lnTo>
                  <a:pt x="182142" y="164395"/>
                </a:lnTo>
                <a:lnTo>
                  <a:pt x="202116" y="184428"/>
                </a:lnTo>
                <a:lnTo>
                  <a:pt x="206831" y="189141"/>
                </a:lnTo>
                <a:cubicBezTo>
                  <a:pt x="212369" y="194681"/>
                  <a:pt x="221324" y="194681"/>
                  <a:pt x="226805" y="189141"/>
                </a:cubicBezTo>
                <a:cubicBezTo>
                  <a:pt x="232286" y="183601"/>
                  <a:pt x="232343" y="174645"/>
                  <a:pt x="226805" y="169165"/>
                </a:cubicBezTo>
                <a:lnTo>
                  <a:pt x="222090" y="164452"/>
                </a:lnTo>
                <a:lnTo>
                  <a:pt x="242064" y="144476"/>
                </a:lnTo>
                <a:lnTo>
                  <a:pt x="284076" y="102463"/>
                </a:lnTo>
                <a:cubicBezTo>
                  <a:pt x="295330" y="91208"/>
                  <a:pt x="301634" y="75948"/>
                  <a:pt x="301634" y="60040"/>
                </a:cubicBezTo>
                <a:cubicBezTo>
                  <a:pt x="301694" y="26865"/>
                  <a:pt x="274825" y="-3"/>
                  <a:pt x="241708" y="-3"/>
                </a:cubicBezTo>
                <a:cubicBezTo>
                  <a:pt x="225800" y="-3"/>
                  <a:pt x="210538" y="6301"/>
                  <a:pt x="199284" y="17556"/>
                </a:cubicBezTo>
                <a:lnTo>
                  <a:pt x="157272" y="59569"/>
                </a:lnTo>
                <a:lnTo>
                  <a:pt x="137298" y="79545"/>
                </a:lnTo>
                <a:lnTo>
                  <a:pt x="132583" y="74832"/>
                </a:lnTo>
                <a:cubicBezTo>
                  <a:pt x="127045" y="69291"/>
                  <a:pt x="118090" y="69291"/>
                  <a:pt x="112609" y="74832"/>
                </a:cubicBezTo>
                <a:cubicBezTo>
                  <a:pt x="107128" y="80372"/>
                  <a:pt x="107071" y="89328"/>
                  <a:pt x="112609" y="94808"/>
                </a:cubicBezTo>
                <a:lnTo>
                  <a:pt x="112609" y="94808"/>
                </a:lnTo>
                <a:lnTo>
                  <a:pt x="117324" y="99521"/>
                </a:lnTo>
                <a:lnTo>
                  <a:pt x="117266" y="99578"/>
                </a:lnTo>
                <a:moveTo>
                  <a:pt x="264099" y="82433"/>
                </a:moveTo>
                <a:lnTo>
                  <a:pt x="202113" y="144419"/>
                </a:lnTo>
                <a:lnTo>
                  <a:pt x="157272" y="99578"/>
                </a:lnTo>
                <a:lnTo>
                  <a:pt x="219258" y="37592"/>
                </a:lnTo>
                <a:cubicBezTo>
                  <a:pt x="225209" y="31642"/>
                  <a:pt x="233281" y="28283"/>
                  <a:pt x="241709" y="28283"/>
                </a:cubicBezTo>
                <a:cubicBezTo>
                  <a:pt x="259209" y="28283"/>
                  <a:pt x="273410" y="42484"/>
                  <a:pt x="273410" y="59982"/>
                </a:cubicBezTo>
                <a:cubicBezTo>
                  <a:pt x="273410" y="68407"/>
                  <a:pt x="270053" y="76482"/>
                  <a:pt x="264102" y="82432"/>
                </a:cubicBezTo>
                <a:lnTo>
                  <a:pt x="264099" y="82433"/>
                </a:lnTo>
                <a:moveTo>
                  <a:pt x="31298" y="193855"/>
                </a:moveTo>
                <a:cubicBezTo>
                  <a:pt x="23343" y="201809"/>
                  <a:pt x="18864" y="212593"/>
                  <a:pt x="18864" y="223846"/>
                </a:cubicBezTo>
                <a:lnTo>
                  <a:pt x="18864" y="255017"/>
                </a:lnTo>
                <a:lnTo>
                  <a:pt x="2365" y="279763"/>
                </a:lnTo>
                <a:cubicBezTo>
                  <a:pt x="-1348" y="285361"/>
                  <a:pt x="-640" y="292844"/>
                  <a:pt x="4132" y="297618"/>
                </a:cubicBezTo>
                <a:cubicBezTo>
                  <a:pt x="8904" y="302392"/>
                  <a:pt x="16388" y="303098"/>
                  <a:pt x="21986" y="299386"/>
                </a:cubicBezTo>
                <a:lnTo>
                  <a:pt x="46732" y="282886"/>
                </a:lnTo>
                <a:lnTo>
                  <a:pt x="77903" y="282886"/>
                </a:lnTo>
                <a:cubicBezTo>
                  <a:pt x="89157" y="282886"/>
                  <a:pt x="99940" y="278409"/>
                  <a:pt x="107894" y="270454"/>
                </a:cubicBezTo>
                <a:lnTo>
                  <a:pt x="184669" y="193619"/>
                </a:lnTo>
                <a:lnTo>
                  <a:pt x="164695" y="173643"/>
                </a:lnTo>
                <a:lnTo>
                  <a:pt x="87860" y="250421"/>
                </a:lnTo>
                <a:cubicBezTo>
                  <a:pt x="85208" y="253073"/>
                  <a:pt x="81613" y="254546"/>
                  <a:pt x="77843" y="254546"/>
                </a:cubicBezTo>
                <a:lnTo>
                  <a:pt x="47145" y="254546"/>
                </a:lnTo>
                <a:lnTo>
                  <a:pt x="47145" y="223846"/>
                </a:lnTo>
                <a:cubicBezTo>
                  <a:pt x="47145" y="220074"/>
                  <a:pt x="48617" y="216480"/>
                  <a:pt x="51269" y="213827"/>
                </a:cubicBezTo>
                <a:lnTo>
                  <a:pt x="128104" y="137050"/>
                </a:lnTo>
                <a:lnTo>
                  <a:pt x="108130" y="117074"/>
                </a:lnTo>
                <a:lnTo>
                  <a:pt x="31298" y="19385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Naplánovaný proces zahŕňa názov produktu, kód, typ a odkaz na zloženie.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údaje sú nevyhnutné na identifikáciu produktu v procese.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Zabezpečujú sledovateľnosť a konzistentnosť vo výrobe.</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Podrobnosti o produkte</a:t>
            </a:r>
            <a:endParaRPr lang="en-US" sz="1400" dirty="0"/>
          </a:p>
        </p:txBody>
      </p:sp>
      <p:sp>
        <p:nvSpPr>
          <p:cNvPr id="36" name="Text 34"/>
          <p:cNvSpPr/>
          <p:nvPr/>
        </p:nvSpPr>
        <p:spPr>
          <a:xfrm>
            <a:off x="762759" y="1539989"/>
            <a:ext cx="301752" cy="301683"/>
          </a:xfrm>
          <a:custGeom>
            <a:avLst/>
            <a:gdLst/>
            <a:ahLst/>
            <a:cxnLst/>
            <a:rect l="l" t="t" r="r" b="b"/>
            <a:pathLst>
              <a:path w="301752" h="301683">
                <a:moveTo>
                  <a:pt x="136205" y="0"/>
                </a:moveTo>
                <a:cubicBezTo>
                  <a:pt x="147928" y="0"/>
                  <a:pt x="159171" y="4622"/>
                  <a:pt x="167445" y="12897"/>
                </a:cubicBezTo>
                <a:lnTo>
                  <a:pt x="288822" y="134273"/>
                </a:lnTo>
                <a:cubicBezTo>
                  <a:pt x="306064" y="151514"/>
                  <a:pt x="306064" y="179444"/>
                  <a:pt x="288822" y="196685"/>
                </a:cubicBezTo>
                <a:lnTo>
                  <a:pt x="196754" y="288753"/>
                </a:lnTo>
                <a:cubicBezTo>
                  <a:pt x="179512" y="305994"/>
                  <a:pt x="151582" y="305994"/>
                  <a:pt x="134343" y="288753"/>
                </a:cubicBezTo>
                <a:lnTo>
                  <a:pt x="12966" y="167377"/>
                </a:lnTo>
                <a:cubicBezTo>
                  <a:pt x="4623" y="159102"/>
                  <a:pt x="0" y="147930"/>
                  <a:pt x="0" y="136204"/>
                </a:cubicBezTo>
                <a:lnTo>
                  <a:pt x="0" y="33104"/>
                </a:lnTo>
                <a:cubicBezTo>
                  <a:pt x="0" y="14828"/>
                  <a:pt x="14828" y="0"/>
                  <a:pt x="33102" y="0"/>
                </a:cubicBezTo>
                <a:lnTo>
                  <a:pt x="136205" y="0"/>
                </a:lnTo>
                <a:moveTo>
                  <a:pt x="33102" y="136204"/>
                </a:moveTo>
                <a:cubicBezTo>
                  <a:pt x="33102" y="139100"/>
                  <a:pt x="34276" y="141927"/>
                  <a:pt x="36343" y="143996"/>
                </a:cubicBezTo>
                <a:lnTo>
                  <a:pt x="157720" y="265373"/>
                </a:lnTo>
                <a:cubicBezTo>
                  <a:pt x="161996" y="269647"/>
                  <a:pt x="169029" y="269647"/>
                  <a:pt x="173305" y="265373"/>
                </a:cubicBezTo>
                <a:lnTo>
                  <a:pt x="265373" y="173305"/>
                </a:lnTo>
                <a:cubicBezTo>
                  <a:pt x="269649" y="169030"/>
                  <a:pt x="269649" y="161995"/>
                  <a:pt x="265373" y="157720"/>
                </a:cubicBezTo>
                <a:lnTo>
                  <a:pt x="143996" y="36344"/>
                </a:lnTo>
                <a:cubicBezTo>
                  <a:pt x="141926" y="34274"/>
                  <a:pt x="139099" y="33104"/>
                  <a:pt x="136202" y="33104"/>
                </a:cubicBezTo>
                <a:lnTo>
                  <a:pt x="33099" y="33104"/>
                </a:lnTo>
                <a:lnTo>
                  <a:pt x="33102" y="136204"/>
                </a:lnTo>
                <a:moveTo>
                  <a:pt x="77239" y="55172"/>
                </a:moveTo>
                <a:cubicBezTo>
                  <a:pt x="89427" y="55172"/>
                  <a:pt x="99307" y="65052"/>
                  <a:pt x="99307" y="77240"/>
                </a:cubicBezTo>
                <a:cubicBezTo>
                  <a:pt x="99307" y="89428"/>
                  <a:pt x="89427" y="99308"/>
                  <a:pt x="77239" y="99308"/>
                </a:cubicBezTo>
                <a:cubicBezTo>
                  <a:pt x="65052" y="99308"/>
                  <a:pt x="55172" y="89428"/>
                  <a:pt x="55172" y="77240"/>
                </a:cubicBezTo>
                <a:cubicBezTo>
                  <a:pt x="55172" y="65052"/>
                  <a:pt x="65052" y="55172"/>
                  <a:pt x="77239" y="55172"/>
                </a:cubicBezTo>
                <a:lnTo>
                  <a:pt x="77239" y="5517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5</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Mikrobiologické hodnotenie zložiek</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Mali by sa používať suroviny známej mikrobiologickej kvality, aby sa zabezpečilo, že výsledky provokačných testov sú relevantné a spoľahlivé.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Používanie vysokokvalitných surovín podporuje presné odporúčania týkajúce sa procesu a zloženia.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prax je nevyhnutná na dosiahnutie konzistentných a bezpečných výsledkov výroby.</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Dôležitosť kvality surovín</a:t>
            </a:r>
            <a:endParaRPr lang="en-US" sz="1100" dirty="0"/>
          </a:p>
        </p:txBody>
      </p:sp>
      <p:sp>
        <p:nvSpPr>
          <p:cNvPr id="24" name="Text 22"/>
          <p:cNvSpPr/>
          <p:nvPr/>
        </p:nvSpPr>
        <p:spPr>
          <a:xfrm>
            <a:off x="5949420" y="4087944"/>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Keď sa v provokačných testoch používajú organizmy odolné voči kyselinám, sú potrebné prísne preventívne opatrenia, aby sa zabránilo kontaminácii v továrni.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preventívne opatrenia sú nevyhnutné, aby sa zabránilo zavlečeniu škodlivých mikroorganizmov do výrobného prostredia.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továrne bez kontaminácie zaisťuje spoľahlivosť výsledkov testov a bezpečnosť výrobkov.</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Preventívne opatrenia pri provokačných testoch</a:t>
            </a:r>
            <a:endParaRPr lang="en-US" sz="1100" dirty="0"/>
          </a:p>
        </p:txBody>
      </p:sp>
      <p:sp>
        <p:nvSpPr>
          <p:cNvPr id="27" name="Text 25"/>
          <p:cNvSpPr/>
          <p:nvPr/>
        </p:nvSpPr>
        <p:spPr>
          <a:xfrm>
            <a:off x="760397" y="4104693"/>
            <a:ext cx="301752" cy="268254"/>
          </a:xfrm>
          <a:custGeom>
            <a:avLst/>
            <a:gdLst/>
            <a:ahLst/>
            <a:cxnLst/>
            <a:rect l="l" t="t" r="r" b="b"/>
            <a:pathLst>
              <a:path w="301752" h="268254">
                <a:moveTo>
                  <a:pt x="90746" y="0"/>
                </a:moveTo>
                <a:cubicBezTo>
                  <a:pt x="89801" y="0"/>
                  <a:pt x="88911" y="367"/>
                  <a:pt x="88232" y="1049"/>
                </a:cubicBezTo>
                <a:cubicBezTo>
                  <a:pt x="72568" y="16922"/>
                  <a:pt x="62876" y="38768"/>
                  <a:pt x="62876" y="62868"/>
                </a:cubicBezTo>
                <a:cubicBezTo>
                  <a:pt x="62876" y="76595"/>
                  <a:pt x="66020" y="89535"/>
                  <a:pt x="71573" y="101113"/>
                </a:cubicBezTo>
                <a:cubicBezTo>
                  <a:pt x="60046" y="102371"/>
                  <a:pt x="48627" y="105880"/>
                  <a:pt x="37939" y="111854"/>
                </a:cubicBezTo>
                <a:cubicBezTo>
                  <a:pt x="19864" y="121965"/>
                  <a:pt x="6977" y="137472"/>
                  <a:pt x="220" y="155075"/>
                </a:cubicBezTo>
                <a:cubicBezTo>
                  <a:pt x="-148" y="155966"/>
                  <a:pt x="-42" y="157015"/>
                  <a:pt x="483" y="157801"/>
                </a:cubicBezTo>
                <a:cubicBezTo>
                  <a:pt x="1636" y="159740"/>
                  <a:pt x="4360" y="160054"/>
                  <a:pt x="6035" y="158482"/>
                </a:cubicBezTo>
                <a:cubicBezTo>
                  <a:pt x="33645" y="133231"/>
                  <a:pt x="82786" y="128411"/>
                  <a:pt x="107409" y="169746"/>
                </a:cubicBezTo>
                <a:cubicBezTo>
                  <a:pt x="132032" y="211081"/>
                  <a:pt x="103166" y="249954"/>
                  <a:pt x="66754" y="260483"/>
                </a:cubicBezTo>
                <a:cubicBezTo>
                  <a:pt x="64554" y="261111"/>
                  <a:pt x="63453" y="263573"/>
                  <a:pt x="64605" y="265513"/>
                </a:cubicBezTo>
                <a:cubicBezTo>
                  <a:pt x="65130" y="266350"/>
                  <a:pt x="65966" y="266927"/>
                  <a:pt x="66962" y="267085"/>
                </a:cubicBezTo>
                <a:cubicBezTo>
                  <a:pt x="86084" y="270175"/>
                  <a:pt x="106359" y="267138"/>
                  <a:pt x="124434" y="257025"/>
                </a:cubicBezTo>
                <a:cubicBezTo>
                  <a:pt x="135122" y="251054"/>
                  <a:pt x="144026" y="243143"/>
                  <a:pt x="150891" y="234079"/>
                </a:cubicBezTo>
                <a:cubicBezTo>
                  <a:pt x="157753" y="243143"/>
                  <a:pt x="166661" y="251054"/>
                  <a:pt x="177349" y="257025"/>
                </a:cubicBezTo>
                <a:cubicBezTo>
                  <a:pt x="195424" y="267136"/>
                  <a:pt x="215750" y="270226"/>
                  <a:pt x="234820" y="267085"/>
                </a:cubicBezTo>
                <a:cubicBezTo>
                  <a:pt x="235816" y="266927"/>
                  <a:pt x="236655" y="266352"/>
                  <a:pt x="237177" y="265513"/>
                </a:cubicBezTo>
                <a:cubicBezTo>
                  <a:pt x="238330" y="263573"/>
                  <a:pt x="237228" y="261113"/>
                  <a:pt x="235029" y="260483"/>
                </a:cubicBezTo>
                <a:cubicBezTo>
                  <a:pt x="198619" y="249954"/>
                  <a:pt x="169754" y="211132"/>
                  <a:pt x="194374" y="169746"/>
                </a:cubicBezTo>
                <a:cubicBezTo>
                  <a:pt x="218997" y="128360"/>
                  <a:pt x="268086" y="133178"/>
                  <a:pt x="295747" y="158536"/>
                </a:cubicBezTo>
                <a:cubicBezTo>
                  <a:pt x="297425" y="160054"/>
                  <a:pt x="300147" y="159740"/>
                  <a:pt x="301299" y="157854"/>
                </a:cubicBezTo>
                <a:cubicBezTo>
                  <a:pt x="301824" y="157017"/>
                  <a:pt x="301876" y="156019"/>
                  <a:pt x="301562" y="155129"/>
                </a:cubicBezTo>
                <a:cubicBezTo>
                  <a:pt x="294803" y="137526"/>
                  <a:pt x="281915" y="122018"/>
                  <a:pt x="263789" y="111908"/>
                </a:cubicBezTo>
                <a:cubicBezTo>
                  <a:pt x="253100" y="105936"/>
                  <a:pt x="241679" y="102425"/>
                  <a:pt x="230155" y="101167"/>
                </a:cubicBezTo>
                <a:cubicBezTo>
                  <a:pt x="235762" y="89535"/>
                  <a:pt x="238903" y="76597"/>
                  <a:pt x="238903" y="62871"/>
                </a:cubicBezTo>
                <a:cubicBezTo>
                  <a:pt x="238903" y="38771"/>
                  <a:pt x="229211" y="16927"/>
                  <a:pt x="213547" y="1052"/>
                </a:cubicBezTo>
                <a:cubicBezTo>
                  <a:pt x="212865" y="370"/>
                  <a:pt x="211975" y="3"/>
                  <a:pt x="211033" y="3"/>
                </a:cubicBezTo>
                <a:cubicBezTo>
                  <a:pt x="208414" y="3"/>
                  <a:pt x="206634" y="2728"/>
                  <a:pt x="207524" y="5188"/>
                </a:cubicBezTo>
                <a:cubicBezTo>
                  <a:pt x="220937" y="42175"/>
                  <a:pt x="202023" y="92207"/>
                  <a:pt x="150891" y="92207"/>
                </a:cubicBezTo>
                <a:cubicBezTo>
                  <a:pt x="99759" y="92207"/>
                  <a:pt x="80848" y="42175"/>
                  <a:pt x="94258" y="5188"/>
                </a:cubicBezTo>
                <a:cubicBezTo>
                  <a:pt x="95149" y="2725"/>
                  <a:pt x="93419" y="3"/>
                  <a:pt x="90749" y="3"/>
                </a:cubicBezTo>
                <a:lnTo>
                  <a:pt x="90746" y="0"/>
                </a:lnTo>
                <a:moveTo>
                  <a:pt x="125740" y="142497"/>
                </a:moveTo>
                <a:cubicBezTo>
                  <a:pt x="125740" y="128609"/>
                  <a:pt x="136998" y="117351"/>
                  <a:pt x="150888" y="117351"/>
                </a:cubicBezTo>
                <a:cubicBezTo>
                  <a:pt x="164775" y="117351"/>
                  <a:pt x="176036" y="128609"/>
                  <a:pt x="176036" y="142497"/>
                </a:cubicBezTo>
                <a:cubicBezTo>
                  <a:pt x="176036" y="156384"/>
                  <a:pt x="164778" y="167643"/>
                  <a:pt x="150888" y="167643"/>
                </a:cubicBezTo>
                <a:cubicBezTo>
                  <a:pt x="137002" y="167643"/>
                  <a:pt x="125740" y="156384"/>
                  <a:pt x="125740" y="142497"/>
                </a:cubicBezTo>
                <a:lnTo>
                  <a:pt x="125740" y="142497"/>
                </a:lnTo>
                <a:moveTo>
                  <a:pt x="95197" y="218775"/>
                </a:moveTo>
                <a:cubicBezTo>
                  <a:pt x="96926" y="215526"/>
                  <a:pt x="98287" y="212069"/>
                  <a:pt x="99020" y="208402"/>
                </a:cubicBezTo>
                <a:cubicBezTo>
                  <a:pt x="83356" y="196091"/>
                  <a:pt x="72249" y="178279"/>
                  <a:pt x="68477" y="157900"/>
                </a:cubicBezTo>
                <a:cubicBezTo>
                  <a:pt x="64756" y="156747"/>
                  <a:pt x="60933" y="156119"/>
                  <a:pt x="57110" y="155910"/>
                </a:cubicBezTo>
                <a:cubicBezTo>
                  <a:pt x="52393" y="155700"/>
                  <a:pt x="47629" y="156223"/>
                  <a:pt x="42912" y="157323"/>
                </a:cubicBezTo>
                <a:cubicBezTo>
                  <a:pt x="46998" y="187236"/>
                  <a:pt x="63187" y="213276"/>
                  <a:pt x="86343" y="230353"/>
                </a:cubicBezTo>
                <a:cubicBezTo>
                  <a:pt x="89907" y="226844"/>
                  <a:pt x="92946" y="222965"/>
                  <a:pt x="95146" y="218775"/>
                </a:cubicBezTo>
                <a:lnTo>
                  <a:pt x="95197" y="218775"/>
                </a:lnTo>
                <a:moveTo>
                  <a:pt x="150888" y="33529"/>
                </a:moveTo>
                <a:cubicBezTo>
                  <a:pt x="135800" y="33529"/>
                  <a:pt x="121392" y="36619"/>
                  <a:pt x="108347" y="42172"/>
                </a:cubicBezTo>
                <a:cubicBezTo>
                  <a:pt x="109394" y="46521"/>
                  <a:pt x="110966" y="50660"/>
                  <a:pt x="113063" y="54483"/>
                </a:cubicBezTo>
                <a:cubicBezTo>
                  <a:pt x="115055" y="58099"/>
                  <a:pt x="117517" y="61449"/>
                  <a:pt x="120556" y="64333"/>
                </a:cubicBezTo>
                <a:cubicBezTo>
                  <a:pt x="129986" y="60666"/>
                  <a:pt x="140203" y="58675"/>
                  <a:pt x="150888" y="58675"/>
                </a:cubicBezTo>
                <a:cubicBezTo>
                  <a:pt x="161576" y="58675"/>
                  <a:pt x="171845" y="60666"/>
                  <a:pt x="181220" y="64333"/>
                </a:cubicBezTo>
                <a:cubicBezTo>
                  <a:pt x="184259" y="61452"/>
                  <a:pt x="186721" y="58099"/>
                  <a:pt x="188713" y="54483"/>
                </a:cubicBezTo>
                <a:cubicBezTo>
                  <a:pt x="190807" y="50657"/>
                  <a:pt x="192379" y="46521"/>
                  <a:pt x="193429" y="42172"/>
                </a:cubicBezTo>
                <a:cubicBezTo>
                  <a:pt x="180384" y="36619"/>
                  <a:pt x="165979" y="33529"/>
                  <a:pt x="150888" y="33529"/>
                </a:cubicBezTo>
                <a:lnTo>
                  <a:pt x="150888" y="33529"/>
                </a:lnTo>
                <a:moveTo>
                  <a:pt x="233294" y="157846"/>
                </a:moveTo>
                <a:cubicBezTo>
                  <a:pt x="229522" y="178226"/>
                  <a:pt x="218363" y="196038"/>
                  <a:pt x="202750" y="208348"/>
                </a:cubicBezTo>
                <a:cubicBezTo>
                  <a:pt x="203535" y="212015"/>
                  <a:pt x="204844" y="215526"/>
                  <a:pt x="206573" y="218721"/>
                </a:cubicBezTo>
                <a:cubicBezTo>
                  <a:pt x="208828" y="222911"/>
                  <a:pt x="211812" y="226790"/>
                  <a:pt x="215376" y="230299"/>
                </a:cubicBezTo>
                <a:cubicBezTo>
                  <a:pt x="238583" y="213219"/>
                  <a:pt x="254772" y="187183"/>
                  <a:pt x="258807" y="157269"/>
                </a:cubicBezTo>
                <a:cubicBezTo>
                  <a:pt x="254090" y="156116"/>
                  <a:pt x="249326" y="155647"/>
                  <a:pt x="244609" y="155856"/>
                </a:cubicBezTo>
                <a:cubicBezTo>
                  <a:pt x="240786" y="156014"/>
                  <a:pt x="236960" y="156642"/>
                  <a:pt x="233242" y="157846"/>
                </a:cubicBezTo>
                <a:lnTo>
                  <a:pt x="233294" y="157846"/>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Výber ingrediencií s nízkym počtom (&lt;10/g) spór odolných voči kyselinám/teplu prospieva kvalite a kapacite linky.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Nízky počet spór znižuje riziko kontaminácie a zvyšuje efektivitu výroby.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voľba podporuje vytváranie vysokokvalitných produktov s optimalizovaným spracovaním.</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Výhody zložiek s nízkym počtom spór</a:t>
            </a:r>
            <a:endParaRPr lang="en-US" sz="1100" dirty="0"/>
          </a:p>
        </p:txBody>
      </p:sp>
      <p:sp>
        <p:nvSpPr>
          <p:cNvPr id="30" name="Text 28"/>
          <p:cNvSpPr/>
          <p:nvPr/>
        </p:nvSpPr>
        <p:spPr>
          <a:xfrm>
            <a:off x="5940269" y="1601589"/>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Zložky sa musia posúdiť na spóry odolné voči kyselinám a teplu, aby sa určilo vhodné tepelné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hodnotenie zaisťuje, že použité tepelné ošetrenie je dostatočné na odstránenie škodlivých mikroorganizmov.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hodnotenie je rozhodujúce pre zachovanie bezpečnosti a kvality výrobkov.</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Hodnotenie spór odolných voči kyselinám a teplu</a:t>
            </a:r>
            <a:endParaRPr lang="en-US" sz="1100" dirty="0"/>
          </a:p>
        </p:txBody>
      </p:sp>
      <p:sp>
        <p:nvSpPr>
          <p:cNvPr id="33" name="Text 31"/>
          <p:cNvSpPr/>
          <p:nvPr/>
        </p:nvSpPr>
        <p:spPr>
          <a:xfrm>
            <a:off x="760422" y="1601589"/>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6</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charakteristík produktu: pH a okysľujúce látky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Anorganické kyseliny sa spoliehajú výlučne na dosiahnutie nízkeho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Chýbajú im ďalšie antimikrobiálne účinky, ktoré sa vyskytujú v organických kyselinách.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potvrdenie účinnosti ich konzervácie je potrebné vyhodnotenie receptúry.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Obmedzenia anorganických kyselín</a:t>
            </a:r>
            <a:endParaRPr lang="en-US" sz="1400"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Zmeny typu alebo hladiny kyseliny môžu významne ovplyvniť tepelné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zmeny ovplyvňujú aj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udržanie požadovaných výsledkov je potrebné starostlivé vyhodnotenie.</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typu kyseliny na spracovanie</a:t>
            </a:r>
            <a:endParaRPr lang="en-US" sz="1400" dirty="0"/>
          </a:p>
        </p:txBody>
      </p:sp>
      <p:sp>
        <p:nvSpPr>
          <p:cNvPr id="27" name="Text 25"/>
          <p:cNvSpPr/>
          <p:nvPr/>
        </p:nvSpPr>
        <p:spPr>
          <a:xfrm>
            <a:off x="760431" y="3949632"/>
            <a:ext cx="301685" cy="301752"/>
          </a:xfrm>
          <a:custGeom>
            <a:avLst/>
            <a:gdLst/>
            <a:ahLst/>
            <a:cxnLst/>
            <a:rect l="l" t="t" r="r" b="b"/>
            <a:pathLst>
              <a:path w="301685" h="301752">
                <a:moveTo>
                  <a:pt x="118520" y="0"/>
                </a:moveTo>
                <a:cubicBezTo>
                  <a:pt x="127477" y="0"/>
                  <a:pt x="134681" y="7206"/>
                  <a:pt x="134681" y="16162"/>
                </a:cubicBezTo>
                <a:lnTo>
                  <a:pt x="134681" y="75420"/>
                </a:lnTo>
                <a:cubicBezTo>
                  <a:pt x="134681" y="99931"/>
                  <a:pt x="142627" y="123703"/>
                  <a:pt x="157307" y="143299"/>
                </a:cubicBezTo>
                <a:lnTo>
                  <a:pt x="170238" y="160538"/>
                </a:lnTo>
                <a:cubicBezTo>
                  <a:pt x="189093" y="185722"/>
                  <a:pt x="199329" y="216362"/>
                  <a:pt x="199329" y="247811"/>
                </a:cubicBezTo>
                <a:lnTo>
                  <a:pt x="199329" y="285521"/>
                </a:lnTo>
                <a:cubicBezTo>
                  <a:pt x="199329" y="294477"/>
                  <a:pt x="192125" y="301683"/>
                  <a:pt x="183168" y="301683"/>
                </a:cubicBezTo>
                <a:cubicBezTo>
                  <a:pt x="174211" y="301683"/>
                  <a:pt x="167007" y="294477"/>
                  <a:pt x="167007" y="285521"/>
                </a:cubicBezTo>
                <a:lnTo>
                  <a:pt x="167007" y="247811"/>
                </a:lnTo>
                <a:cubicBezTo>
                  <a:pt x="167007" y="223366"/>
                  <a:pt x="159060" y="199528"/>
                  <a:pt x="144380" y="179932"/>
                </a:cubicBezTo>
                <a:lnTo>
                  <a:pt x="131450" y="162693"/>
                </a:lnTo>
                <a:cubicBezTo>
                  <a:pt x="112595" y="137508"/>
                  <a:pt x="102359" y="106868"/>
                  <a:pt x="102359" y="75420"/>
                </a:cubicBezTo>
                <a:lnTo>
                  <a:pt x="102359" y="16162"/>
                </a:lnTo>
                <a:cubicBezTo>
                  <a:pt x="102359" y="7206"/>
                  <a:pt x="109563" y="0"/>
                  <a:pt x="118520" y="0"/>
                </a:cubicBezTo>
                <a:lnTo>
                  <a:pt x="118520" y="0"/>
                </a:lnTo>
              </a:path>
              <a:path w="301685" h="301752">
                <a:moveTo>
                  <a:pt x="16161" y="43099"/>
                </a:moveTo>
                <a:cubicBezTo>
                  <a:pt x="25118" y="43099"/>
                  <a:pt x="32323" y="50305"/>
                  <a:pt x="32323" y="59261"/>
                </a:cubicBezTo>
                <a:lnTo>
                  <a:pt x="32323" y="84783"/>
                </a:lnTo>
                <a:cubicBezTo>
                  <a:pt x="32323" y="107140"/>
                  <a:pt x="38920" y="128960"/>
                  <a:pt x="51314" y="147545"/>
                </a:cubicBezTo>
                <a:lnTo>
                  <a:pt x="72525" y="179397"/>
                </a:lnTo>
                <a:cubicBezTo>
                  <a:pt x="88484" y="203302"/>
                  <a:pt x="96971" y="231383"/>
                  <a:pt x="96971" y="260071"/>
                </a:cubicBezTo>
                <a:lnTo>
                  <a:pt x="96971" y="285593"/>
                </a:lnTo>
                <a:cubicBezTo>
                  <a:pt x="96971" y="294549"/>
                  <a:pt x="89766" y="301755"/>
                  <a:pt x="80809" y="301755"/>
                </a:cubicBezTo>
                <a:cubicBezTo>
                  <a:pt x="71852" y="301755"/>
                  <a:pt x="64648" y="294549"/>
                  <a:pt x="64648" y="285593"/>
                </a:cubicBezTo>
                <a:lnTo>
                  <a:pt x="64648" y="260071"/>
                </a:lnTo>
                <a:cubicBezTo>
                  <a:pt x="64648" y="237714"/>
                  <a:pt x="58047" y="215894"/>
                  <a:pt x="45657" y="197310"/>
                </a:cubicBezTo>
                <a:lnTo>
                  <a:pt x="24446" y="165457"/>
                </a:lnTo>
                <a:cubicBezTo>
                  <a:pt x="8486" y="141552"/>
                  <a:pt x="0" y="113471"/>
                  <a:pt x="0" y="84783"/>
                </a:cubicBezTo>
                <a:lnTo>
                  <a:pt x="0" y="59261"/>
                </a:lnTo>
                <a:cubicBezTo>
                  <a:pt x="0" y="50305"/>
                  <a:pt x="7204" y="43099"/>
                  <a:pt x="16161" y="43099"/>
                </a:cubicBezTo>
                <a:lnTo>
                  <a:pt x="16161" y="43099"/>
                </a:lnTo>
              </a:path>
              <a:path w="301685" h="301752">
                <a:moveTo>
                  <a:pt x="237037" y="59258"/>
                </a:moveTo>
                <a:lnTo>
                  <a:pt x="237037" y="84780"/>
                </a:lnTo>
                <a:cubicBezTo>
                  <a:pt x="237037" y="107137"/>
                  <a:pt x="243635" y="128957"/>
                  <a:pt x="256028" y="147542"/>
                </a:cubicBezTo>
                <a:lnTo>
                  <a:pt x="277239" y="179395"/>
                </a:lnTo>
                <a:cubicBezTo>
                  <a:pt x="293198" y="203299"/>
                  <a:pt x="301685" y="231380"/>
                  <a:pt x="301685" y="260068"/>
                </a:cubicBezTo>
                <a:lnTo>
                  <a:pt x="301685" y="285590"/>
                </a:lnTo>
                <a:cubicBezTo>
                  <a:pt x="301685" y="294546"/>
                  <a:pt x="294480" y="301752"/>
                  <a:pt x="285523" y="301752"/>
                </a:cubicBezTo>
                <a:cubicBezTo>
                  <a:pt x="276566" y="301752"/>
                  <a:pt x="269362" y="294546"/>
                  <a:pt x="269362" y="285590"/>
                </a:cubicBezTo>
                <a:lnTo>
                  <a:pt x="269362" y="260068"/>
                </a:lnTo>
                <a:cubicBezTo>
                  <a:pt x="269362" y="237711"/>
                  <a:pt x="262764" y="215891"/>
                  <a:pt x="250371" y="197307"/>
                </a:cubicBezTo>
                <a:lnTo>
                  <a:pt x="229160" y="165454"/>
                </a:lnTo>
                <a:cubicBezTo>
                  <a:pt x="213201" y="141549"/>
                  <a:pt x="204714" y="113468"/>
                  <a:pt x="204714" y="84780"/>
                </a:cubicBezTo>
                <a:lnTo>
                  <a:pt x="204714" y="59258"/>
                </a:lnTo>
                <a:cubicBezTo>
                  <a:pt x="204714" y="50302"/>
                  <a:pt x="211918" y="43096"/>
                  <a:pt x="220875" y="43096"/>
                </a:cubicBezTo>
                <a:cubicBezTo>
                  <a:pt x="229832" y="43096"/>
                  <a:pt x="237037" y="50302"/>
                  <a:pt x="237037" y="59258"/>
                </a:cubicBezTo>
                <a:lnTo>
                  <a:pt x="237037" y="5925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Organické kyseliny poskytujú konzervačné účinky vďaka nízkemu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 účinnosť sa tiež spoliehajú na koncentráciu nedisociovanej kyseliny.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je obzvlášť významné v rozmedzí pH 3,8–4,6.</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organických kyselín</a:t>
            </a:r>
            <a:endParaRPr lang="en-US" sz="1400" dirty="0"/>
          </a:p>
        </p:txBody>
      </p:sp>
      <p:sp>
        <p:nvSpPr>
          <p:cNvPr id="30" name="Text 28"/>
          <p:cNvSpPr/>
          <p:nvPr/>
        </p:nvSpPr>
        <p:spPr>
          <a:xfrm>
            <a:off x="7871695" y="1480956"/>
            <a:ext cx="301726" cy="301752"/>
          </a:xfrm>
          <a:custGeom>
            <a:avLst/>
            <a:gdLst/>
            <a:ahLst/>
            <a:cxnLst/>
            <a:rect l="l" t="t" r="r" b="b"/>
            <a:pathLst>
              <a:path w="301726" h="301752">
                <a:moveTo>
                  <a:pt x="247837" y="32330"/>
                </a:moveTo>
                <a:cubicBezTo>
                  <a:pt x="245683" y="32330"/>
                  <a:pt x="243662" y="32598"/>
                  <a:pt x="241845" y="33205"/>
                </a:cubicBezTo>
                <a:cubicBezTo>
                  <a:pt x="228983" y="36907"/>
                  <a:pt x="210801" y="40344"/>
                  <a:pt x="191807" y="35426"/>
                </a:cubicBezTo>
                <a:cubicBezTo>
                  <a:pt x="153150" y="25392"/>
                  <a:pt x="107897" y="40411"/>
                  <a:pt x="74155" y="74149"/>
                </a:cubicBezTo>
                <a:cubicBezTo>
                  <a:pt x="40416" y="107888"/>
                  <a:pt x="25399" y="153145"/>
                  <a:pt x="35432" y="191800"/>
                </a:cubicBezTo>
                <a:cubicBezTo>
                  <a:pt x="40347" y="210792"/>
                  <a:pt x="36913" y="228972"/>
                  <a:pt x="33208" y="241836"/>
                </a:cubicBezTo>
                <a:cubicBezTo>
                  <a:pt x="32668" y="243722"/>
                  <a:pt x="32333" y="245741"/>
                  <a:pt x="32333" y="247829"/>
                </a:cubicBezTo>
                <a:cubicBezTo>
                  <a:pt x="32333" y="259748"/>
                  <a:pt x="41964" y="269380"/>
                  <a:pt x="53882" y="269380"/>
                </a:cubicBezTo>
                <a:cubicBezTo>
                  <a:pt x="56037" y="269380"/>
                  <a:pt x="58058" y="269111"/>
                  <a:pt x="59874" y="268505"/>
                </a:cubicBezTo>
                <a:cubicBezTo>
                  <a:pt x="72737" y="264803"/>
                  <a:pt x="90919" y="261299"/>
                  <a:pt x="109913" y="266284"/>
                </a:cubicBezTo>
                <a:cubicBezTo>
                  <a:pt x="148570" y="276317"/>
                  <a:pt x="193823" y="261299"/>
                  <a:pt x="227565" y="227560"/>
                </a:cubicBezTo>
                <a:cubicBezTo>
                  <a:pt x="261304" y="193821"/>
                  <a:pt x="276320" y="148565"/>
                  <a:pt x="266288" y="109910"/>
                </a:cubicBezTo>
                <a:cubicBezTo>
                  <a:pt x="261373" y="90918"/>
                  <a:pt x="264807" y="72737"/>
                  <a:pt x="268512" y="59874"/>
                </a:cubicBezTo>
                <a:cubicBezTo>
                  <a:pt x="269052" y="57988"/>
                  <a:pt x="269387" y="55969"/>
                  <a:pt x="269387" y="53881"/>
                </a:cubicBezTo>
                <a:cubicBezTo>
                  <a:pt x="269387" y="41962"/>
                  <a:pt x="259756" y="32330"/>
                  <a:pt x="247837" y="32330"/>
                </a:cubicBezTo>
                <a:lnTo>
                  <a:pt x="247837" y="32330"/>
                </a:lnTo>
                <a:moveTo>
                  <a:pt x="247837" y="3"/>
                </a:moveTo>
                <a:cubicBezTo>
                  <a:pt x="277603" y="3"/>
                  <a:pt x="301714" y="24113"/>
                  <a:pt x="301714" y="53878"/>
                </a:cubicBezTo>
                <a:cubicBezTo>
                  <a:pt x="301714" y="59062"/>
                  <a:pt x="300971" y="64113"/>
                  <a:pt x="299626" y="68896"/>
                </a:cubicBezTo>
                <a:cubicBezTo>
                  <a:pt x="296527" y="79536"/>
                  <a:pt x="294843" y="91054"/>
                  <a:pt x="297604" y="101826"/>
                </a:cubicBezTo>
                <a:cubicBezTo>
                  <a:pt x="311139" y="154087"/>
                  <a:pt x="290263" y="210587"/>
                  <a:pt x="250462" y="250454"/>
                </a:cubicBezTo>
                <a:cubicBezTo>
                  <a:pt x="210662" y="290322"/>
                  <a:pt x="154091" y="311200"/>
                  <a:pt x="101832" y="297594"/>
                </a:cubicBezTo>
                <a:cubicBezTo>
                  <a:pt x="91058" y="294833"/>
                  <a:pt x="79607" y="296517"/>
                  <a:pt x="68902" y="299616"/>
                </a:cubicBezTo>
                <a:cubicBezTo>
                  <a:pt x="64120" y="300961"/>
                  <a:pt x="59069" y="301704"/>
                  <a:pt x="53885" y="301704"/>
                </a:cubicBezTo>
                <a:cubicBezTo>
                  <a:pt x="24120" y="301704"/>
                  <a:pt x="9" y="277594"/>
                  <a:pt x="9" y="247829"/>
                </a:cubicBezTo>
                <a:cubicBezTo>
                  <a:pt x="9" y="242645"/>
                  <a:pt x="751" y="237594"/>
                  <a:pt x="2097" y="232811"/>
                </a:cubicBezTo>
                <a:cubicBezTo>
                  <a:pt x="5196" y="222171"/>
                  <a:pt x="6879" y="210653"/>
                  <a:pt x="4119" y="199881"/>
                </a:cubicBezTo>
                <a:cubicBezTo>
                  <a:pt x="-9417" y="147690"/>
                  <a:pt x="11460" y="91120"/>
                  <a:pt x="51327" y="51319"/>
                </a:cubicBezTo>
                <a:cubicBezTo>
                  <a:pt x="91193" y="11518"/>
                  <a:pt x="147698" y="-9427"/>
                  <a:pt x="199887" y="4110"/>
                </a:cubicBezTo>
                <a:cubicBezTo>
                  <a:pt x="210662" y="6871"/>
                  <a:pt x="222112" y="5187"/>
                  <a:pt x="232817" y="2088"/>
                </a:cubicBezTo>
                <a:cubicBezTo>
                  <a:pt x="237600" y="742"/>
                  <a:pt x="242651" y="0"/>
                  <a:pt x="247834" y="0"/>
                </a:cubicBezTo>
                <a:lnTo>
                  <a:pt x="247837" y="3"/>
                </a:lnTo>
                <a:moveTo>
                  <a:pt x="166148" y="90918"/>
                </a:moveTo>
                <a:cubicBezTo>
                  <a:pt x="131130" y="101153"/>
                  <a:pt x="101160" y="131123"/>
                  <a:pt x="90925" y="166142"/>
                </a:cubicBezTo>
                <a:cubicBezTo>
                  <a:pt x="88433" y="174693"/>
                  <a:pt x="79408" y="179612"/>
                  <a:pt x="70857" y="177119"/>
                </a:cubicBezTo>
                <a:cubicBezTo>
                  <a:pt x="62303" y="174627"/>
                  <a:pt x="57388" y="165605"/>
                  <a:pt x="59881" y="157050"/>
                </a:cubicBezTo>
                <a:cubicBezTo>
                  <a:pt x="73214" y="111458"/>
                  <a:pt x="111467" y="73205"/>
                  <a:pt x="157057" y="59871"/>
                </a:cubicBezTo>
                <a:cubicBezTo>
                  <a:pt x="165611" y="57378"/>
                  <a:pt x="174633" y="62294"/>
                  <a:pt x="177125" y="70848"/>
                </a:cubicBezTo>
                <a:cubicBezTo>
                  <a:pt x="179617" y="79400"/>
                  <a:pt x="174699" y="88425"/>
                  <a:pt x="166148" y="90918"/>
                </a:cubicBezTo>
                <a:lnTo>
                  <a:pt x="166148" y="90918"/>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Výber okysľovača závisí od chuti a ceny.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Kľúčovými faktormi sú aj fyzikálna forma a účinnosť okysľovania.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ovplyvňujú celkovú kvalitu a stabilitu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Faktory pri výbere okysľujúcich látok</a:t>
            </a:r>
            <a:endParaRPr lang="en-US" sz="1400" dirty="0"/>
          </a:p>
        </p:txBody>
      </p:sp>
      <p:sp>
        <p:nvSpPr>
          <p:cNvPr id="33" name="Text 31"/>
          <p:cNvSpPr/>
          <p:nvPr/>
        </p:nvSpPr>
        <p:spPr>
          <a:xfrm>
            <a:off x="4366138" y="1566899"/>
            <a:ext cx="301752" cy="241847"/>
          </a:xfrm>
          <a:custGeom>
            <a:avLst/>
            <a:gdLst/>
            <a:ahLst/>
            <a:cxnLst/>
            <a:rect l="l" t="t" r="r" b="b"/>
            <a:pathLst>
              <a:path w="301752" h="241847">
                <a:moveTo>
                  <a:pt x="245608" y="22673"/>
                </a:moveTo>
                <a:lnTo>
                  <a:pt x="185762" y="22673"/>
                </a:lnTo>
                <a:cubicBezTo>
                  <a:pt x="179953" y="9306"/>
                  <a:pt x="166631" y="0"/>
                  <a:pt x="151139" y="0"/>
                </a:cubicBezTo>
                <a:cubicBezTo>
                  <a:pt x="135647" y="0"/>
                  <a:pt x="122324" y="9306"/>
                  <a:pt x="116516" y="22673"/>
                </a:cubicBezTo>
                <a:lnTo>
                  <a:pt x="56669" y="22673"/>
                </a:lnTo>
                <a:cubicBezTo>
                  <a:pt x="50387" y="22673"/>
                  <a:pt x="45332" y="27728"/>
                  <a:pt x="45332" y="34011"/>
                </a:cubicBezTo>
                <a:cubicBezTo>
                  <a:pt x="45332" y="40294"/>
                  <a:pt x="50387" y="45349"/>
                  <a:pt x="56669" y="45349"/>
                </a:cubicBezTo>
                <a:lnTo>
                  <a:pt x="114108" y="45349"/>
                </a:lnTo>
                <a:cubicBezTo>
                  <a:pt x="116848" y="58858"/>
                  <a:pt x="126814" y="69771"/>
                  <a:pt x="139805" y="73831"/>
                </a:cubicBezTo>
                <a:lnTo>
                  <a:pt x="139805" y="219177"/>
                </a:lnTo>
                <a:lnTo>
                  <a:pt x="56669" y="219177"/>
                </a:lnTo>
                <a:cubicBezTo>
                  <a:pt x="50387" y="219177"/>
                  <a:pt x="45332" y="224231"/>
                  <a:pt x="45332" y="230515"/>
                </a:cubicBezTo>
                <a:cubicBezTo>
                  <a:pt x="45332" y="236798"/>
                  <a:pt x="50387" y="241852"/>
                  <a:pt x="56669" y="241852"/>
                </a:cubicBezTo>
                <a:lnTo>
                  <a:pt x="151142" y="241852"/>
                </a:lnTo>
                <a:lnTo>
                  <a:pt x="245614" y="241852"/>
                </a:lnTo>
                <a:cubicBezTo>
                  <a:pt x="251897" y="241852"/>
                  <a:pt x="256951" y="236798"/>
                  <a:pt x="256951" y="230517"/>
                </a:cubicBezTo>
                <a:cubicBezTo>
                  <a:pt x="256951" y="224234"/>
                  <a:pt x="251897" y="219181"/>
                  <a:pt x="245614" y="219181"/>
                </a:cubicBezTo>
                <a:lnTo>
                  <a:pt x="162478" y="219181"/>
                </a:lnTo>
                <a:lnTo>
                  <a:pt x="162478" y="73836"/>
                </a:lnTo>
                <a:cubicBezTo>
                  <a:pt x="175469" y="69773"/>
                  <a:pt x="185436" y="58863"/>
                  <a:pt x="188176" y="45354"/>
                </a:cubicBezTo>
                <a:lnTo>
                  <a:pt x="245614" y="45354"/>
                </a:lnTo>
                <a:cubicBezTo>
                  <a:pt x="251897" y="45354"/>
                  <a:pt x="256951" y="40299"/>
                  <a:pt x="256951" y="34018"/>
                </a:cubicBezTo>
                <a:cubicBezTo>
                  <a:pt x="256951" y="27735"/>
                  <a:pt x="251897" y="22683"/>
                  <a:pt x="245614" y="22683"/>
                </a:cubicBezTo>
                <a:lnTo>
                  <a:pt x="245608" y="22673"/>
                </a:lnTo>
                <a:moveTo>
                  <a:pt x="241827" y="92487"/>
                </a:moveTo>
                <a:lnTo>
                  <a:pt x="276025" y="151155"/>
                </a:lnTo>
                <a:lnTo>
                  <a:pt x="207581" y="151155"/>
                </a:lnTo>
                <a:lnTo>
                  <a:pt x="241827" y="92487"/>
                </a:lnTo>
                <a:moveTo>
                  <a:pt x="182313" y="159232"/>
                </a:moveTo>
                <a:cubicBezTo>
                  <a:pt x="187415" y="180442"/>
                  <a:pt x="212120" y="196501"/>
                  <a:pt x="241830" y="196501"/>
                </a:cubicBezTo>
                <a:cubicBezTo>
                  <a:pt x="271541" y="196501"/>
                  <a:pt x="296245" y="180440"/>
                  <a:pt x="301348" y="159232"/>
                </a:cubicBezTo>
                <a:cubicBezTo>
                  <a:pt x="302576" y="154038"/>
                  <a:pt x="300874" y="148700"/>
                  <a:pt x="298182" y="144069"/>
                </a:cubicBezTo>
                <a:lnTo>
                  <a:pt x="253215" y="66980"/>
                </a:lnTo>
                <a:cubicBezTo>
                  <a:pt x="250852" y="62917"/>
                  <a:pt x="246507" y="60462"/>
                  <a:pt x="241830" y="60462"/>
                </a:cubicBezTo>
                <a:cubicBezTo>
                  <a:pt x="237153" y="60462"/>
                  <a:pt x="232808" y="62965"/>
                  <a:pt x="230445" y="66980"/>
                </a:cubicBezTo>
                <a:lnTo>
                  <a:pt x="185478" y="144117"/>
                </a:lnTo>
                <a:cubicBezTo>
                  <a:pt x="182786" y="148746"/>
                  <a:pt x="181084" y="154084"/>
                  <a:pt x="182313" y="159281"/>
                </a:cubicBezTo>
                <a:lnTo>
                  <a:pt x="182313" y="159232"/>
                </a:lnTo>
                <a:moveTo>
                  <a:pt x="25676" y="151155"/>
                </a:moveTo>
                <a:lnTo>
                  <a:pt x="59874" y="92487"/>
                </a:lnTo>
                <a:lnTo>
                  <a:pt x="94119" y="151155"/>
                </a:lnTo>
                <a:lnTo>
                  <a:pt x="25676" y="151155"/>
                </a:lnTo>
                <a:moveTo>
                  <a:pt x="59877" y="196501"/>
                </a:moveTo>
                <a:cubicBezTo>
                  <a:pt x="89587" y="196501"/>
                  <a:pt x="114292" y="180440"/>
                  <a:pt x="119394" y="159232"/>
                </a:cubicBezTo>
                <a:cubicBezTo>
                  <a:pt x="120622" y="154038"/>
                  <a:pt x="118920" y="148700"/>
                  <a:pt x="116229" y="144069"/>
                </a:cubicBezTo>
                <a:lnTo>
                  <a:pt x="71262" y="66980"/>
                </a:lnTo>
                <a:cubicBezTo>
                  <a:pt x="68899" y="62917"/>
                  <a:pt x="64554" y="60462"/>
                  <a:pt x="59877" y="60462"/>
                </a:cubicBezTo>
                <a:cubicBezTo>
                  <a:pt x="55199" y="60462"/>
                  <a:pt x="50854" y="62965"/>
                  <a:pt x="48491" y="66980"/>
                </a:cubicBezTo>
                <a:lnTo>
                  <a:pt x="3570" y="144117"/>
                </a:lnTo>
                <a:cubicBezTo>
                  <a:pt x="878" y="148746"/>
                  <a:pt x="-824" y="154084"/>
                  <a:pt x="404" y="159281"/>
                </a:cubicBezTo>
                <a:cubicBezTo>
                  <a:pt x="5507" y="180442"/>
                  <a:pt x="30211" y="196504"/>
                  <a:pt x="59874" y="196504"/>
                </a:cubicBezTo>
                <a:lnTo>
                  <a:pt x="59877" y="196501"/>
                </a:lnTo>
                <a:moveTo>
                  <a:pt x="151135" y="22673"/>
                </a:moveTo>
                <a:cubicBezTo>
                  <a:pt x="159485" y="22673"/>
                  <a:pt x="166250" y="29440"/>
                  <a:pt x="166250" y="37789"/>
                </a:cubicBezTo>
                <a:cubicBezTo>
                  <a:pt x="166250" y="46137"/>
                  <a:pt x="159482" y="52904"/>
                  <a:pt x="151135" y="52904"/>
                </a:cubicBezTo>
                <a:cubicBezTo>
                  <a:pt x="142786" y="52904"/>
                  <a:pt x="136021" y="46137"/>
                  <a:pt x="136021" y="37789"/>
                </a:cubicBezTo>
                <a:cubicBezTo>
                  <a:pt x="136021" y="29440"/>
                  <a:pt x="142789" y="22673"/>
                  <a:pt x="151135" y="22673"/>
                </a:cubicBezTo>
                <a:lnTo>
                  <a:pt x="151135" y="22673"/>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Kontrola hladiny kyselín a rovnovážneho pH je nevyhnutná pre chuť.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mikrobiálnu stabilitu v potravinárskych výrobkoch.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Účinnosť tepelného procesu závisí aj od správnej kontroly pH.</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kontroly pH</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7</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Účinnosť organických a anorganických kyselín</a:t>
            </a:r>
            <a:endParaRPr lang="en-US" sz="2400" dirty="0"/>
          </a:p>
        </p:txBody>
      </p:sp>
      <p:sp>
        <p:nvSpPr>
          <p:cNvPr id="22" name="Text 20"/>
          <p:cNvSpPr/>
          <p:nvPr/>
        </p:nvSpPr>
        <p:spPr>
          <a:xfrm>
            <a:off x="753205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Zmeny zloženia, ako je zmena obsahu soli alebo prenos receptúr medzi druhmi potravín, môžu ovplyvniť hladiny kovových iónov.</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Tieto zmeny priamo ovplyvňujú antimikrobiálnu účinnosť kyselín, ako je kyselina citrónová.</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Pochopenie úlohy formulácie je kľúčové pre udržanie účinnosti konzervačných látok v potravinárskych výrobkoch.</a:t>
            </a:r>
            <a:endParaRPr lang="en-US" sz="1200" dirty="0"/>
          </a:p>
        </p:txBody>
      </p:sp>
      <p:sp>
        <p:nvSpPr>
          <p:cNvPr id="23" name="Text 21"/>
          <p:cNvSpPr/>
          <p:nvPr/>
        </p:nvSpPr>
        <p:spPr>
          <a:xfrm>
            <a:off x="753205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Vplyv formulácie na účinnosť konzervačných látok</a:t>
            </a:r>
            <a:endParaRPr lang="en-US" sz="1667" dirty="0"/>
          </a:p>
        </p:txBody>
      </p:sp>
      <p:sp>
        <p:nvSpPr>
          <p:cNvPr id="24" name="Text 22"/>
          <p:cNvSpPr/>
          <p:nvPr/>
        </p:nvSpPr>
        <p:spPr>
          <a:xfrm>
            <a:off x="7574423" y="1638533"/>
            <a:ext cx="226314" cy="301752"/>
          </a:xfrm>
          <a:custGeom>
            <a:avLst/>
            <a:gdLst/>
            <a:ahLst/>
            <a:cxnLst/>
            <a:rect l="l" t="t" r="r" b="b"/>
            <a:pathLst>
              <a:path w="226314" h="301752">
                <a:moveTo>
                  <a:pt x="191661" y="273463"/>
                </a:moveTo>
                <a:lnTo>
                  <a:pt x="34655" y="273463"/>
                </a:lnTo>
                <a:cubicBezTo>
                  <a:pt x="31120" y="273463"/>
                  <a:pt x="28292" y="270632"/>
                  <a:pt x="28292" y="267099"/>
                </a:cubicBezTo>
                <a:cubicBezTo>
                  <a:pt x="28292" y="266746"/>
                  <a:pt x="28350" y="266332"/>
                  <a:pt x="28409" y="265979"/>
                </a:cubicBezTo>
                <a:lnTo>
                  <a:pt x="55696" y="113157"/>
                </a:lnTo>
                <a:lnTo>
                  <a:pt x="170679" y="113157"/>
                </a:lnTo>
                <a:lnTo>
                  <a:pt x="197966" y="265979"/>
                </a:lnTo>
                <a:cubicBezTo>
                  <a:pt x="198025" y="266332"/>
                  <a:pt x="198084" y="266746"/>
                  <a:pt x="198084" y="267099"/>
                </a:cubicBezTo>
                <a:cubicBezTo>
                  <a:pt x="198084" y="270635"/>
                  <a:pt x="195255" y="273463"/>
                  <a:pt x="191720" y="273463"/>
                </a:cubicBezTo>
                <a:lnTo>
                  <a:pt x="191661" y="273463"/>
                </a:lnTo>
                <a:moveTo>
                  <a:pt x="34653" y="301752"/>
                </a:moveTo>
                <a:lnTo>
                  <a:pt x="191659" y="301752"/>
                </a:lnTo>
                <a:cubicBezTo>
                  <a:pt x="210814" y="301752"/>
                  <a:pt x="226314" y="286251"/>
                  <a:pt x="226314" y="267099"/>
                </a:cubicBezTo>
                <a:cubicBezTo>
                  <a:pt x="226314" y="265035"/>
                  <a:pt x="226138" y="263031"/>
                  <a:pt x="225784" y="261028"/>
                </a:cubicBezTo>
                <a:lnTo>
                  <a:pt x="190776" y="65007"/>
                </a:lnTo>
                <a:cubicBezTo>
                  <a:pt x="184057" y="27405"/>
                  <a:pt x="151347" y="0"/>
                  <a:pt x="113157" y="0"/>
                </a:cubicBezTo>
                <a:cubicBezTo>
                  <a:pt x="74967" y="0"/>
                  <a:pt x="42257" y="27405"/>
                  <a:pt x="35538" y="65007"/>
                </a:cubicBezTo>
                <a:lnTo>
                  <a:pt x="530" y="261028"/>
                </a:lnTo>
                <a:cubicBezTo>
                  <a:pt x="176" y="263031"/>
                  <a:pt x="0" y="265095"/>
                  <a:pt x="0" y="267099"/>
                </a:cubicBezTo>
                <a:cubicBezTo>
                  <a:pt x="0" y="286254"/>
                  <a:pt x="15500" y="301752"/>
                  <a:pt x="34653" y="301752"/>
                </a:cubicBezTo>
                <a:lnTo>
                  <a:pt x="34653" y="301752"/>
                </a:lnTo>
                <a:moveTo>
                  <a:pt x="113157" y="28289"/>
                </a:moveTo>
                <a:cubicBezTo>
                  <a:pt x="118365" y="28289"/>
                  <a:pt x="122588" y="32511"/>
                  <a:pt x="122588" y="37719"/>
                </a:cubicBezTo>
                <a:cubicBezTo>
                  <a:pt x="122588" y="42927"/>
                  <a:pt x="118367" y="47149"/>
                  <a:pt x="113157" y="47149"/>
                </a:cubicBezTo>
                <a:cubicBezTo>
                  <a:pt x="107949" y="47149"/>
                  <a:pt x="103726" y="42927"/>
                  <a:pt x="103726" y="37719"/>
                </a:cubicBezTo>
                <a:cubicBezTo>
                  <a:pt x="103726" y="32511"/>
                  <a:pt x="107947" y="28289"/>
                  <a:pt x="113157" y="28289"/>
                </a:cubicBezTo>
                <a:lnTo>
                  <a:pt x="113157" y="28289"/>
                </a:lnTo>
                <a:moveTo>
                  <a:pt x="75437" y="56579"/>
                </a:moveTo>
                <a:cubicBezTo>
                  <a:pt x="75437" y="51370"/>
                  <a:pt x="79658" y="47149"/>
                  <a:pt x="84868" y="47149"/>
                </a:cubicBezTo>
                <a:cubicBezTo>
                  <a:pt x="90075" y="47149"/>
                  <a:pt x="94298" y="51370"/>
                  <a:pt x="94298" y="56579"/>
                </a:cubicBezTo>
                <a:cubicBezTo>
                  <a:pt x="94298" y="61787"/>
                  <a:pt x="90078" y="66008"/>
                  <a:pt x="84868" y="66008"/>
                </a:cubicBezTo>
                <a:cubicBezTo>
                  <a:pt x="79660" y="66008"/>
                  <a:pt x="75437" y="61787"/>
                  <a:pt x="75437" y="56579"/>
                </a:cubicBezTo>
                <a:moveTo>
                  <a:pt x="141446" y="47149"/>
                </a:moveTo>
                <a:cubicBezTo>
                  <a:pt x="146654" y="47149"/>
                  <a:pt x="150877" y="51370"/>
                  <a:pt x="150877" y="56579"/>
                </a:cubicBezTo>
                <a:cubicBezTo>
                  <a:pt x="150877" y="61787"/>
                  <a:pt x="146656" y="66008"/>
                  <a:pt x="141446" y="66008"/>
                </a:cubicBezTo>
                <a:cubicBezTo>
                  <a:pt x="136239" y="66008"/>
                  <a:pt x="132016" y="61787"/>
                  <a:pt x="132016" y="56579"/>
                </a:cubicBezTo>
                <a:cubicBezTo>
                  <a:pt x="132016" y="51370"/>
                  <a:pt x="136236" y="47149"/>
                  <a:pt x="141446" y="47149"/>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414622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Kyselina citrónová je obzvlášť účinná proti Clostridium botulinum vďaka svojej schopnosti chelátovať ióny kovov.</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Táto chelatačná vlastnosť chýba v anorganických kyselinách, ktoré sa spoliehajú iba na zníženie pH.</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Zloženie potravinárskych výrobkov môže ovplyvniť hladiny kovových iónov a ovplyvniť účinnosť kyseliny citrónovej ako konzervačná látka.</a:t>
            </a:r>
            <a:endParaRPr lang="en-US" sz="1200" dirty="0"/>
          </a:p>
        </p:txBody>
      </p:sp>
      <p:sp>
        <p:nvSpPr>
          <p:cNvPr id="26" name="Text 24"/>
          <p:cNvSpPr/>
          <p:nvPr/>
        </p:nvSpPr>
        <p:spPr>
          <a:xfrm>
            <a:off x="414622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Úloha kyseliny citrónovej v mikrobiálnej inhibícii</a:t>
            </a:r>
            <a:endParaRPr lang="en-US" sz="1667" dirty="0"/>
          </a:p>
        </p:txBody>
      </p:sp>
      <p:sp>
        <p:nvSpPr>
          <p:cNvPr id="27" name="Text 25"/>
          <p:cNvSpPr/>
          <p:nvPr/>
        </p:nvSpPr>
        <p:spPr>
          <a:xfrm>
            <a:off x="4150886" y="1638533"/>
            <a:ext cx="301726" cy="301752"/>
          </a:xfrm>
          <a:custGeom>
            <a:avLst/>
            <a:gdLst/>
            <a:ahLst/>
            <a:cxnLst/>
            <a:rect l="l" t="t" r="r" b="b"/>
            <a:pathLst>
              <a:path w="301726" h="301752">
                <a:moveTo>
                  <a:pt x="247837" y="32330"/>
                </a:moveTo>
                <a:cubicBezTo>
                  <a:pt x="245683" y="32330"/>
                  <a:pt x="243662" y="32598"/>
                  <a:pt x="241845" y="33205"/>
                </a:cubicBezTo>
                <a:cubicBezTo>
                  <a:pt x="228983" y="36907"/>
                  <a:pt x="210801" y="40344"/>
                  <a:pt x="191807" y="35426"/>
                </a:cubicBezTo>
                <a:cubicBezTo>
                  <a:pt x="153150" y="25392"/>
                  <a:pt x="107897" y="40411"/>
                  <a:pt x="74155" y="74149"/>
                </a:cubicBezTo>
                <a:cubicBezTo>
                  <a:pt x="40416" y="107888"/>
                  <a:pt x="25399" y="153145"/>
                  <a:pt x="35432" y="191800"/>
                </a:cubicBezTo>
                <a:cubicBezTo>
                  <a:pt x="40347" y="210792"/>
                  <a:pt x="36913" y="228972"/>
                  <a:pt x="33208" y="241836"/>
                </a:cubicBezTo>
                <a:cubicBezTo>
                  <a:pt x="32668" y="243722"/>
                  <a:pt x="32333" y="245741"/>
                  <a:pt x="32333" y="247829"/>
                </a:cubicBezTo>
                <a:cubicBezTo>
                  <a:pt x="32333" y="259748"/>
                  <a:pt x="41964" y="269380"/>
                  <a:pt x="53882" y="269380"/>
                </a:cubicBezTo>
                <a:cubicBezTo>
                  <a:pt x="56037" y="269380"/>
                  <a:pt x="58058" y="269111"/>
                  <a:pt x="59874" y="268505"/>
                </a:cubicBezTo>
                <a:cubicBezTo>
                  <a:pt x="72737" y="264803"/>
                  <a:pt x="90919" y="261299"/>
                  <a:pt x="109913" y="266284"/>
                </a:cubicBezTo>
                <a:cubicBezTo>
                  <a:pt x="148570" y="276317"/>
                  <a:pt x="193823" y="261299"/>
                  <a:pt x="227565" y="227560"/>
                </a:cubicBezTo>
                <a:cubicBezTo>
                  <a:pt x="261304" y="193821"/>
                  <a:pt x="276320" y="148565"/>
                  <a:pt x="266288" y="109910"/>
                </a:cubicBezTo>
                <a:cubicBezTo>
                  <a:pt x="261373" y="90918"/>
                  <a:pt x="264807" y="72737"/>
                  <a:pt x="268512" y="59874"/>
                </a:cubicBezTo>
                <a:cubicBezTo>
                  <a:pt x="269052" y="57988"/>
                  <a:pt x="269387" y="55969"/>
                  <a:pt x="269387" y="53881"/>
                </a:cubicBezTo>
                <a:cubicBezTo>
                  <a:pt x="269387" y="41962"/>
                  <a:pt x="259756" y="32330"/>
                  <a:pt x="247837" y="32330"/>
                </a:cubicBezTo>
                <a:lnTo>
                  <a:pt x="247837" y="32330"/>
                </a:lnTo>
                <a:moveTo>
                  <a:pt x="247837" y="3"/>
                </a:moveTo>
                <a:cubicBezTo>
                  <a:pt x="277603" y="3"/>
                  <a:pt x="301714" y="24113"/>
                  <a:pt x="301714" y="53878"/>
                </a:cubicBezTo>
                <a:cubicBezTo>
                  <a:pt x="301714" y="59062"/>
                  <a:pt x="300971" y="64113"/>
                  <a:pt x="299626" y="68896"/>
                </a:cubicBezTo>
                <a:cubicBezTo>
                  <a:pt x="296527" y="79536"/>
                  <a:pt x="294843" y="91054"/>
                  <a:pt x="297604" y="101826"/>
                </a:cubicBezTo>
                <a:cubicBezTo>
                  <a:pt x="311139" y="154087"/>
                  <a:pt x="290263" y="210587"/>
                  <a:pt x="250462" y="250454"/>
                </a:cubicBezTo>
                <a:cubicBezTo>
                  <a:pt x="210662" y="290322"/>
                  <a:pt x="154091" y="311200"/>
                  <a:pt x="101832" y="297594"/>
                </a:cubicBezTo>
                <a:cubicBezTo>
                  <a:pt x="91058" y="294833"/>
                  <a:pt x="79607" y="296517"/>
                  <a:pt x="68902" y="299616"/>
                </a:cubicBezTo>
                <a:cubicBezTo>
                  <a:pt x="64120" y="300961"/>
                  <a:pt x="59069" y="301704"/>
                  <a:pt x="53885" y="301704"/>
                </a:cubicBezTo>
                <a:cubicBezTo>
                  <a:pt x="24120" y="301704"/>
                  <a:pt x="9" y="277594"/>
                  <a:pt x="9" y="247829"/>
                </a:cubicBezTo>
                <a:cubicBezTo>
                  <a:pt x="9" y="242645"/>
                  <a:pt x="751" y="237594"/>
                  <a:pt x="2097" y="232811"/>
                </a:cubicBezTo>
                <a:cubicBezTo>
                  <a:pt x="5196" y="222171"/>
                  <a:pt x="6879" y="210653"/>
                  <a:pt x="4119" y="199881"/>
                </a:cubicBezTo>
                <a:cubicBezTo>
                  <a:pt x="-9417" y="147690"/>
                  <a:pt x="11460" y="91120"/>
                  <a:pt x="51327" y="51319"/>
                </a:cubicBezTo>
                <a:cubicBezTo>
                  <a:pt x="91193" y="11518"/>
                  <a:pt x="147698" y="-9427"/>
                  <a:pt x="199887" y="4110"/>
                </a:cubicBezTo>
                <a:cubicBezTo>
                  <a:pt x="210662" y="6871"/>
                  <a:pt x="222112" y="5187"/>
                  <a:pt x="232817" y="2088"/>
                </a:cubicBezTo>
                <a:cubicBezTo>
                  <a:pt x="237600" y="742"/>
                  <a:pt x="242651" y="0"/>
                  <a:pt x="247834" y="0"/>
                </a:cubicBezTo>
                <a:lnTo>
                  <a:pt x="247837" y="3"/>
                </a:lnTo>
                <a:moveTo>
                  <a:pt x="166148" y="90918"/>
                </a:moveTo>
                <a:cubicBezTo>
                  <a:pt x="131130" y="101153"/>
                  <a:pt x="101160" y="131123"/>
                  <a:pt x="90925" y="166142"/>
                </a:cubicBezTo>
                <a:cubicBezTo>
                  <a:pt x="88433" y="174693"/>
                  <a:pt x="79408" y="179612"/>
                  <a:pt x="70857" y="177119"/>
                </a:cubicBezTo>
                <a:cubicBezTo>
                  <a:pt x="62303" y="174627"/>
                  <a:pt x="57388" y="165605"/>
                  <a:pt x="59881" y="157050"/>
                </a:cubicBezTo>
                <a:cubicBezTo>
                  <a:pt x="73214" y="111458"/>
                  <a:pt x="111467" y="73205"/>
                  <a:pt x="157057" y="59871"/>
                </a:cubicBezTo>
                <a:cubicBezTo>
                  <a:pt x="165611" y="57378"/>
                  <a:pt x="174633" y="62294"/>
                  <a:pt x="177125" y="70848"/>
                </a:cubicBezTo>
                <a:cubicBezTo>
                  <a:pt x="179617" y="79400"/>
                  <a:pt x="174699" y="88425"/>
                  <a:pt x="166148" y="90918"/>
                </a:cubicBezTo>
                <a:lnTo>
                  <a:pt x="166148" y="9091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039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Antimikrobiálna účinnosť kyselín zoradených od najúčinnejších po najmenej účinné na molárnom základe: propiónová, octová, mliečna, citrónová.</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Kyselina citrónová jedinečne účinne inhibuje Clostridium botulinum vďaka svojej chelatačnej schopnosti kovových iónov.</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Anorganické kyseliny tento chelatačný účinok nemajú a závisia výlučne od zníženia pH pre mikrobiálnu inhibíciu.</a:t>
            </a:r>
            <a:endParaRPr lang="en-US" sz="1200" dirty="0"/>
          </a:p>
        </p:txBody>
      </p:sp>
      <p:sp>
        <p:nvSpPr>
          <p:cNvPr id="29" name="Text 27"/>
          <p:cNvSpPr/>
          <p:nvPr/>
        </p:nvSpPr>
        <p:spPr>
          <a:xfrm>
            <a:off x="76039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Antimikrobiálna účinnosť kyselín</a:t>
            </a:r>
            <a:endParaRPr lang="en-US" sz="1667" dirty="0"/>
          </a:p>
        </p:txBody>
      </p:sp>
      <p:sp>
        <p:nvSpPr>
          <p:cNvPr id="30" name="Text 28"/>
          <p:cNvSpPr/>
          <p:nvPr/>
        </p:nvSpPr>
        <p:spPr>
          <a:xfrm>
            <a:off x="760422" y="1638533"/>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3" name="Text 31"/>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8</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Charakteristiky kvapalnej fázy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validáciu sa často vyžadujú merania času/teploty.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je obzvlášť dôležité pre nové alebo zmenené zloženie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Validácia potvrdzuje účinnosť procesu tepelného spracovania.</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Validácia tepelného spracovania</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36733" y="14146"/>
                </a:moveTo>
                <a:cubicBezTo>
                  <a:pt x="136733" y="6307"/>
                  <a:pt x="143039" y="3"/>
                  <a:pt x="150879" y="3"/>
                </a:cubicBezTo>
                <a:cubicBezTo>
                  <a:pt x="234214" y="3"/>
                  <a:pt x="301755" y="67544"/>
                  <a:pt x="301755" y="150879"/>
                </a:cubicBezTo>
                <a:cubicBezTo>
                  <a:pt x="301755" y="234214"/>
                  <a:pt x="234214" y="301755"/>
                  <a:pt x="150879" y="301755"/>
                </a:cubicBezTo>
                <a:cubicBezTo>
                  <a:pt x="67544" y="301755"/>
                  <a:pt x="3" y="234214"/>
                  <a:pt x="3" y="150879"/>
                </a:cubicBezTo>
                <a:cubicBezTo>
                  <a:pt x="3" y="128543"/>
                  <a:pt x="4837" y="107384"/>
                  <a:pt x="13558" y="88347"/>
                </a:cubicBezTo>
                <a:cubicBezTo>
                  <a:pt x="17094" y="80568"/>
                  <a:pt x="21280" y="73142"/>
                  <a:pt x="26053" y="66186"/>
                </a:cubicBezTo>
                <a:lnTo>
                  <a:pt x="26114" y="66069"/>
                </a:lnTo>
                <a:cubicBezTo>
                  <a:pt x="31476" y="58172"/>
                  <a:pt x="37490" y="50863"/>
                  <a:pt x="44207" y="44204"/>
                </a:cubicBezTo>
                <a:cubicBezTo>
                  <a:pt x="49747" y="38663"/>
                  <a:pt x="58706" y="38663"/>
                  <a:pt x="64186" y="44204"/>
                </a:cubicBezTo>
                <a:cubicBezTo>
                  <a:pt x="69666" y="49744"/>
                  <a:pt x="69726" y="58703"/>
                  <a:pt x="64186" y="64183"/>
                </a:cubicBezTo>
                <a:cubicBezTo>
                  <a:pt x="58763" y="69605"/>
                  <a:pt x="53815" y="75559"/>
                  <a:pt x="49451" y="81923"/>
                </a:cubicBezTo>
                <a:lnTo>
                  <a:pt x="49391" y="82040"/>
                </a:lnTo>
                <a:cubicBezTo>
                  <a:pt x="36895" y="100429"/>
                  <a:pt x="29234" y="122412"/>
                  <a:pt x="28350" y="146102"/>
                </a:cubicBezTo>
                <a:cubicBezTo>
                  <a:pt x="28289" y="147692"/>
                  <a:pt x="28232" y="149286"/>
                  <a:pt x="28232" y="150876"/>
                </a:cubicBezTo>
                <a:cubicBezTo>
                  <a:pt x="28232" y="218592"/>
                  <a:pt x="83102" y="273463"/>
                  <a:pt x="150819" y="273463"/>
                </a:cubicBezTo>
                <a:cubicBezTo>
                  <a:pt x="218535" y="273463"/>
                  <a:pt x="273405" y="218592"/>
                  <a:pt x="273405" y="150876"/>
                </a:cubicBezTo>
                <a:cubicBezTo>
                  <a:pt x="273405" y="87934"/>
                  <a:pt x="226021" y="36129"/>
                  <a:pt x="164965" y="29113"/>
                </a:cubicBezTo>
                <a:lnTo>
                  <a:pt x="164965" y="61292"/>
                </a:lnTo>
                <a:cubicBezTo>
                  <a:pt x="164965" y="69131"/>
                  <a:pt x="158658" y="75438"/>
                  <a:pt x="150822" y="75438"/>
                </a:cubicBezTo>
                <a:cubicBezTo>
                  <a:pt x="142982" y="75438"/>
                  <a:pt x="136679" y="69131"/>
                  <a:pt x="136679" y="61295"/>
                </a:cubicBezTo>
                <a:lnTo>
                  <a:pt x="136679" y="14146"/>
                </a:lnTo>
                <a:lnTo>
                  <a:pt x="136733" y="14146"/>
                </a:lnTo>
              </a:path>
              <a:path w="301752" h="301752">
                <a:moveTo>
                  <a:pt x="93709" y="93709"/>
                </a:moveTo>
                <a:cubicBezTo>
                  <a:pt x="99249" y="88169"/>
                  <a:pt x="108208" y="88169"/>
                  <a:pt x="113688" y="93709"/>
                </a:cubicBezTo>
                <a:lnTo>
                  <a:pt x="160837" y="140858"/>
                </a:lnTo>
                <a:cubicBezTo>
                  <a:pt x="166377" y="146398"/>
                  <a:pt x="166377" y="155357"/>
                  <a:pt x="160837" y="160837"/>
                </a:cubicBezTo>
                <a:cubicBezTo>
                  <a:pt x="155297" y="166317"/>
                  <a:pt x="146338" y="166377"/>
                  <a:pt x="140858" y="160837"/>
                </a:cubicBezTo>
                <a:lnTo>
                  <a:pt x="93709" y="113688"/>
                </a:lnTo>
                <a:cubicBezTo>
                  <a:pt x="88169" y="108148"/>
                  <a:pt x="88169" y="99189"/>
                  <a:pt x="93709" y="93709"/>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Vlastnosti vedenia tepla kvapalnej fázy sú rozhodujúce pre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vlastnosti je potrebné analyzovať, aby sa zabezpečilo rovnomerné rozloženie tepla.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hodnotenie pomáha pri dosahovaní požadovaných tepelných výsledkov.</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Úvahy o tepelnej vodivosti</a:t>
            </a:r>
            <a:endParaRPr lang="en-US" sz="1400" dirty="0"/>
          </a:p>
        </p:txBody>
      </p:sp>
      <p:sp>
        <p:nvSpPr>
          <p:cNvPr id="27" name="Text 25"/>
          <p:cNvSpPr/>
          <p:nvPr/>
        </p:nvSpPr>
        <p:spPr>
          <a:xfrm>
            <a:off x="779257" y="3949632"/>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 efektívne spracovanie je potrebné identifikovať viskozitu produktu a správanie pri toku.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vlastnosti ovplyvňujú reprodukovateľnosť tepelných úprav.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Presná charakterizácia zaisťuje konzistentnú kvalitu produktu.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319" dirty="0">
                <a:solidFill>
                  <a:srgbClr val="000000"/>
                </a:solidFill>
                <a:latin typeface="Figtree Bold" pitchFamily="34" charset="0"/>
                <a:ea typeface="Figtree Bold" pitchFamily="34" charset="-122"/>
                <a:cs typeface="Figtree Bold" pitchFamily="34" charset="-120"/>
              </a:rPr>
              <a:t>Dôležitosť viskozity a prietokového správania</a:t>
            </a:r>
            <a:endParaRPr lang="en-US" sz="1319" dirty="0"/>
          </a:p>
        </p:txBody>
      </p:sp>
      <p:sp>
        <p:nvSpPr>
          <p:cNvPr id="30" name="Text 28"/>
          <p:cNvSpPr/>
          <p:nvPr/>
        </p:nvSpPr>
        <p:spPr>
          <a:xfrm>
            <a:off x="7871682" y="1480996"/>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Kvapalná fáza absorbuje tepelnú energiu a pomalšie ju prenáša na častice.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vlastnosť ovplyvňuje účinnosť tepelného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Pochopenie tejto vlastnosti je rozhodujúce pre optimalizáciu procesov tepelného spracovania.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Absorpcia a prenos tepla</a:t>
            </a:r>
            <a:endParaRPr lang="en-US" sz="1400" dirty="0"/>
          </a:p>
        </p:txBody>
      </p:sp>
      <p:sp>
        <p:nvSpPr>
          <p:cNvPr id="33" name="Text 31"/>
          <p:cNvSpPr/>
          <p:nvPr/>
        </p:nvSpPr>
        <p:spPr>
          <a:xfrm>
            <a:off x="4403860" y="1536947"/>
            <a:ext cx="226309" cy="301752"/>
          </a:xfrm>
          <a:custGeom>
            <a:avLst/>
            <a:gdLst/>
            <a:ahLst/>
            <a:cxnLst/>
            <a:rect l="l" t="t" r="r" b="b"/>
            <a:pathLst>
              <a:path w="226309" h="301752">
                <a:moveTo>
                  <a:pt x="14142" y="0"/>
                </a:moveTo>
                <a:cubicBezTo>
                  <a:pt x="10193" y="0"/>
                  <a:pt x="6420" y="1651"/>
                  <a:pt x="3712" y="4596"/>
                </a:cubicBezTo>
                <a:cubicBezTo>
                  <a:pt x="1000" y="7544"/>
                  <a:pt x="-296" y="11433"/>
                  <a:pt x="57" y="15380"/>
                </a:cubicBezTo>
                <a:lnTo>
                  <a:pt x="21391" y="262971"/>
                </a:lnTo>
                <a:cubicBezTo>
                  <a:pt x="23276" y="284896"/>
                  <a:pt x="41666" y="301752"/>
                  <a:pt x="63647" y="301752"/>
                </a:cubicBezTo>
                <a:lnTo>
                  <a:pt x="162659" y="301752"/>
                </a:lnTo>
                <a:cubicBezTo>
                  <a:pt x="184702" y="301752"/>
                  <a:pt x="203031" y="284896"/>
                  <a:pt x="204916" y="262971"/>
                </a:cubicBezTo>
                <a:lnTo>
                  <a:pt x="226250" y="15380"/>
                </a:lnTo>
                <a:cubicBezTo>
                  <a:pt x="226603" y="11430"/>
                  <a:pt x="225247" y="7541"/>
                  <a:pt x="222595" y="4596"/>
                </a:cubicBezTo>
                <a:cubicBezTo>
                  <a:pt x="219943" y="1648"/>
                  <a:pt x="216111" y="0"/>
                  <a:pt x="212164" y="0"/>
                </a:cubicBezTo>
                <a:lnTo>
                  <a:pt x="14142" y="0"/>
                </a:lnTo>
                <a:moveTo>
                  <a:pt x="43316" y="188124"/>
                </a:moveTo>
                <a:lnTo>
                  <a:pt x="29583" y="28289"/>
                </a:lnTo>
                <a:lnTo>
                  <a:pt x="196784" y="28289"/>
                </a:lnTo>
                <a:lnTo>
                  <a:pt x="182993" y="188124"/>
                </a:lnTo>
                <a:lnTo>
                  <a:pt x="177512" y="191190"/>
                </a:lnTo>
                <a:cubicBezTo>
                  <a:pt x="167964" y="196495"/>
                  <a:pt x="156178" y="195493"/>
                  <a:pt x="147632" y="188655"/>
                </a:cubicBezTo>
                <a:cubicBezTo>
                  <a:pt x="127477" y="172506"/>
                  <a:pt x="98833" y="172506"/>
                  <a:pt x="78679" y="188655"/>
                </a:cubicBezTo>
                <a:cubicBezTo>
                  <a:pt x="70133" y="195433"/>
                  <a:pt x="58345" y="196435"/>
                  <a:pt x="48799" y="191130"/>
                </a:cubicBezTo>
                <a:lnTo>
                  <a:pt x="43318" y="188064"/>
                </a:lnTo>
                <a:lnTo>
                  <a:pt x="43316" y="188124"/>
                </a:lnTo>
                <a:moveTo>
                  <a:pt x="46085" y="220538"/>
                </a:moveTo>
                <a:cubicBezTo>
                  <a:pt x="63176" y="225608"/>
                  <a:pt x="81978" y="222189"/>
                  <a:pt x="96299" y="210756"/>
                </a:cubicBezTo>
                <a:cubicBezTo>
                  <a:pt x="106141" y="202916"/>
                  <a:pt x="120109" y="202916"/>
                  <a:pt x="129892" y="210756"/>
                </a:cubicBezTo>
                <a:cubicBezTo>
                  <a:pt x="144213" y="222189"/>
                  <a:pt x="163015" y="225665"/>
                  <a:pt x="180105" y="220538"/>
                </a:cubicBezTo>
                <a:lnTo>
                  <a:pt x="176629" y="260557"/>
                </a:lnTo>
                <a:cubicBezTo>
                  <a:pt x="176100" y="267865"/>
                  <a:pt x="169969" y="273463"/>
                  <a:pt x="162662" y="273463"/>
                </a:cubicBezTo>
                <a:lnTo>
                  <a:pt x="63649" y="273463"/>
                </a:lnTo>
                <a:cubicBezTo>
                  <a:pt x="56283" y="273463"/>
                  <a:pt x="50211" y="267865"/>
                  <a:pt x="49564" y="260557"/>
                </a:cubicBezTo>
                <a:lnTo>
                  <a:pt x="46085" y="220538"/>
                </a:lnTo>
                <a:moveTo>
                  <a:pt x="150873" y="115514"/>
                </a:moveTo>
                <a:cubicBezTo>
                  <a:pt x="150873" y="101371"/>
                  <a:pt x="131012" y="74201"/>
                  <a:pt x="120109" y="60408"/>
                </a:cubicBezTo>
                <a:cubicBezTo>
                  <a:pt x="116513" y="55869"/>
                  <a:pt x="109796" y="55869"/>
                  <a:pt x="106200" y="60408"/>
                </a:cubicBezTo>
                <a:cubicBezTo>
                  <a:pt x="95296" y="74198"/>
                  <a:pt x="75435" y="101368"/>
                  <a:pt x="75435" y="115514"/>
                </a:cubicBezTo>
                <a:cubicBezTo>
                  <a:pt x="75435" y="135022"/>
                  <a:pt x="92350" y="150876"/>
                  <a:pt x="113154" y="150876"/>
                </a:cubicBezTo>
                <a:cubicBezTo>
                  <a:pt x="133959" y="150876"/>
                  <a:pt x="150873" y="135022"/>
                  <a:pt x="150873" y="115514"/>
                </a:cubicBezTo>
                <a:lnTo>
                  <a:pt x="150873" y="115514"/>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Kvapalná fáza môže byť bez častíc alebo môže obsahovať inklúzie.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Prietok a viskozita sú ovplyvnené zahusťovadlami, teplotou a mechanickým namáhaním.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určujú celkové správanie kvapalnej fázy v rôznych podmienkach.</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Zloženie kvapalnej fázy</a:t>
            </a:r>
            <a:endParaRPr lang="en-US" sz="1400" dirty="0"/>
          </a:p>
        </p:txBody>
      </p:sp>
      <p:sp>
        <p:nvSpPr>
          <p:cNvPr id="36" name="Text 34"/>
          <p:cNvSpPr/>
          <p:nvPr/>
        </p:nvSpPr>
        <p:spPr>
          <a:xfrm>
            <a:off x="800478" y="1539955"/>
            <a:ext cx="226314" cy="301752"/>
          </a:xfrm>
          <a:custGeom>
            <a:avLst/>
            <a:gdLst/>
            <a:ahLst/>
            <a:cxnLst/>
            <a:rect l="l" t="t" r="r" b="b"/>
            <a:pathLst>
              <a:path w="226314" h="301752">
                <a:moveTo>
                  <a:pt x="113157" y="273463"/>
                </a:moveTo>
                <a:cubicBezTo>
                  <a:pt x="66303" y="273463"/>
                  <a:pt x="28289" y="235448"/>
                  <a:pt x="28289" y="188595"/>
                </a:cubicBezTo>
                <a:cubicBezTo>
                  <a:pt x="28289" y="180933"/>
                  <a:pt x="31295" y="168851"/>
                  <a:pt x="38308" y="152584"/>
                </a:cubicBezTo>
                <a:cubicBezTo>
                  <a:pt x="45086" y="136908"/>
                  <a:pt x="54573" y="119699"/>
                  <a:pt x="65124" y="102665"/>
                </a:cubicBezTo>
                <a:cubicBezTo>
                  <a:pt x="82215" y="75082"/>
                  <a:pt x="101074" y="49505"/>
                  <a:pt x="113157" y="33709"/>
                </a:cubicBezTo>
                <a:cubicBezTo>
                  <a:pt x="125240" y="49445"/>
                  <a:pt x="144157" y="75082"/>
                  <a:pt x="161190" y="102665"/>
                </a:cubicBezTo>
                <a:cubicBezTo>
                  <a:pt x="171738" y="119699"/>
                  <a:pt x="181228" y="136848"/>
                  <a:pt x="188006" y="152584"/>
                </a:cubicBezTo>
                <a:cubicBezTo>
                  <a:pt x="195019" y="168851"/>
                  <a:pt x="198025" y="180991"/>
                  <a:pt x="198025" y="188595"/>
                </a:cubicBezTo>
                <a:cubicBezTo>
                  <a:pt x="198025" y="235448"/>
                  <a:pt x="160011" y="273463"/>
                  <a:pt x="113157" y="273463"/>
                </a:cubicBezTo>
                <a:lnTo>
                  <a:pt x="113157" y="273463"/>
                </a:lnTo>
                <a:moveTo>
                  <a:pt x="0" y="188595"/>
                </a:moveTo>
                <a:cubicBezTo>
                  <a:pt x="0" y="251067"/>
                  <a:pt x="50685" y="301752"/>
                  <a:pt x="113157" y="301752"/>
                </a:cubicBezTo>
                <a:cubicBezTo>
                  <a:pt x="175629" y="301752"/>
                  <a:pt x="226314" y="251067"/>
                  <a:pt x="226314" y="188595"/>
                </a:cubicBezTo>
                <a:cubicBezTo>
                  <a:pt x="226314" y="134847"/>
                  <a:pt x="149580" y="34007"/>
                  <a:pt x="128128" y="6895"/>
                </a:cubicBezTo>
                <a:cubicBezTo>
                  <a:pt x="124593" y="2474"/>
                  <a:pt x="119347" y="0"/>
                  <a:pt x="113689" y="0"/>
                </a:cubicBezTo>
                <a:lnTo>
                  <a:pt x="112627" y="0"/>
                </a:lnTo>
                <a:cubicBezTo>
                  <a:pt x="106970" y="0"/>
                  <a:pt x="101724" y="2474"/>
                  <a:pt x="98189" y="6895"/>
                </a:cubicBezTo>
                <a:cubicBezTo>
                  <a:pt x="76736" y="34004"/>
                  <a:pt x="2" y="134844"/>
                  <a:pt x="2" y="188595"/>
                </a:cubicBezTo>
                <a:lnTo>
                  <a:pt x="0" y="188595"/>
                </a:lnTo>
                <a:moveTo>
                  <a:pt x="84868" y="183882"/>
                </a:moveTo>
                <a:cubicBezTo>
                  <a:pt x="84868" y="176042"/>
                  <a:pt x="78563" y="169739"/>
                  <a:pt x="70723" y="169739"/>
                </a:cubicBezTo>
                <a:cubicBezTo>
                  <a:pt x="62884" y="169739"/>
                  <a:pt x="56578" y="176045"/>
                  <a:pt x="56578" y="183885"/>
                </a:cubicBezTo>
                <a:cubicBezTo>
                  <a:pt x="56578" y="217714"/>
                  <a:pt x="84042" y="245180"/>
                  <a:pt x="117871" y="245180"/>
                </a:cubicBezTo>
                <a:cubicBezTo>
                  <a:pt x="125711" y="245180"/>
                  <a:pt x="132016" y="238873"/>
                  <a:pt x="132016" y="231036"/>
                </a:cubicBezTo>
                <a:cubicBezTo>
                  <a:pt x="132016" y="223197"/>
                  <a:pt x="125711" y="216893"/>
                  <a:pt x="117871" y="216893"/>
                </a:cubicBezTo>
                <a:cubicBezTo>
                  <a:pt x="99660" y="216893"/>
                  <a:pt x="84868" y="202102"/>
                  <a:pt x="84868" y="183891"/>
                </a:cubicBezTo>
                <a:lnTo>
                  <a:pt x="84868" y="18388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9</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Charakteristiky častíc ovplyvňujúce tepelné spracovanie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Rovnomerné zaťaženie časticami zabraňuje variabilite pH v produkte.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Tým sa zabráni mikrobiálnej nestabilite a zaistí sa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distribúcia je nevyhnutná pre udržanie kvality.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distribúcie pevných častíc</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Minimalizácia rozdielov v hustote medzi časticami a kvapalinou zabraňuje usadzovaniu alebo plávaniu.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rovnomerné rozloženie častíc počas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Rovnomernosť je kľúčom k dosiahnutiu konzistentného tepelného spracovania.</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Hustota a rovnomerné rozloženie</a:t>
            </a:r>
            <a:endParaRPr lang="en-US" sz="1400" dirty="0"/>
          </a:p>
        </p:txBody>
      </p:sp>
      <p:sp>
        <p:nvSpPr>
          <p:cNvPr id="27" name="Text 25"/>
          <p:cNvSpPr/>
          <p:nvPr/>
        </p:nvSpPr>
        <p:spPr>
          <a:xfrm>
            <a:off x="760397" y="3979584"/>
            <a:ext cx="301752" cy="241847"/>
          </a:xfrm>
          <a:custGeom>
            <a:avLst/>
            <a:gdLst/>
            <a:ahLst/>
            <a:cxnLst/>
            <a:rect l="l" t="t" r="r" b="b"/>
            <a:pathLst>
              <a:path w="301752" h="241847">
                <a:moveTo>
                  <a:pt x="245608" y="22673"/>
                </a:moveTo>
                <a:lnTo>
                  <a:pt x="185762" y="22673"/>
                </a:lnTo>
                <a:cubicBezTo>
                  <a:pt x="179953" y="9306"/>
                  <a:pt x="166631" y="0"/>
                  <a:pt x="151139" y="0"/>
                </a:cubicBezTo>
                <a:cubicBezTo>
                  <a:pt x="135647" y="0"/>
                  <a:pt x="122324" y="9306"/>
                  <a:pt x="116516" y="22673"/>
                </a:cubicBezTo>
                <a:lnTo>
                  <a:pt x="56669" y="22673"/>
                </a:lnTo>
                <a:cubicBezTo>
                  <a:pt x="50387" y="22673"/>
                  <a:pt x="45332" y="27728"/>
                  <a:pt x="45332" y="34011"/>
                </a:cubicBezTo>
                <a:cubicBezTo>
                  <a:pt x="45332" y="40294"/>
                  <a:pt x="50387" y="45349"/>
                  <a:pt x="56669" y="45349"/>
                </a:cubicBezTo>
                <a:lnTo>
                  <a:pt x="114108" y="45349"/>
                </a:lnTo>
                <a:cubicBezTo>
                  <a:pt x="116848" y="58858"/>
                  <a:pt x="126814" y="69771"/>
                  <a:pt x="139805" y="73831"/>
                </a:cubicBezTo>
                <a:lnTo>
                  <a:pt x="139805" y="219177"/>
                </a:lnTo>
                <a:lnTo>
                  <a:pt x="56669" y="219177"/>
                </a:lnTo>
                <a:cubicBezTo>
                  <a:pt x="50387" y="219177"/>
                  <a:pt x="45332" y="224231"/>
                  <a:pt x="45332" y="230515"/>
                </a:cubicBezTo>
                <a:cubicBezTo>
                  <a:pt x="45332" y="236798"/>
                  <a:pt x="50387" y="241852"/>
                  <a:pt x="56669" y="241852"/>
                </a:cubicBezTo>
                <a:lnTo>
                  <a:pt x="151142" y="241852"/>
                </a:lnTo>
                <a:lnTo>
                  <a:pt x="245614" y="241852"/>
                </a:lnTo>
                <a:cubicBezTo>
                  <a:pt x="251897" y="241852"/>
                  <a:pt x="256951" y="236798"/>
                  <a:pt x="256951" y="230517"/>
                </a:cubicBezTo>
                <a:cubicBezTo>
                  <a:pt x="256951" y="224234"/>
                  <a:pt x="251897" y="219181"/>
                  <a:pt x="245614" y="219181"/>
                </a:cubicBezTo>
                <a:lnTo>
                  <a:pt x="162478" y="219181"/>
                </a:lnTo>
                <a:lnTo>
                  <a:pt x="162478" y="73836"/>
                </a:lnTo>
                <a:cubicBezTo>
                  <a:pt x="175469" y="69773"/>
                  <a:pt x="185436" y="58863"/>
                  <a:pt x="188176" y="45354"/>
                </a:cubicBezTo>
                <a:lnTo>
                  <a:pt x="245614" y="45354"/>
                </a:lnTo>
                <a:cubicBezTo>
                  <a:pt x="251897" y="45354"/>
                  <a:pt x="256951" y="40299"/>
                  <a:pt x="256951" y="34018"/>
                </a:cubicBezTo>
                <a:cubicBezTo>
                  <a:pt x="256951" y="27735"/>
                  <a:pt x="251897" y="22683"/>
                  <a:pt x="245614" y="22683"/>
                </a:cubicBezTo>
                <a:lnTo>
                  <a:pt x="245608" y="22673"/>
                </a:lnTo>
                <a:moveTo>
                  <a:pt x="241827" y="92487"/>
                </a:moveTo>
                <a:lnTo>
                  <a:pt x="276025" y="151155"/>
                </a:lnTo>
                <a:lnTo>
                  <a:pt x="207581" y="151155"/>
                </a:lnTo>
                <a:lnTo>
                  <a:pt x="241827" y="92487"/>
                </a:lnTo>
                <a:moveTo>
                  <a:pt x="182313" y="159232"/>
                </a:moveTo>
                <a:cubicBezTo>
                  <a:pt x="187415" y="180442"/>
                  <a:pt x="212120" y="196501"/>
                  <a:pt x="241830" y="196501"/>
                </a:cubicBezTo>
                <a:cubicBezTo>
                  <a:pt x="271541" y="196501"/>
                  <a:pt x="296245" y="180440"/>
                  <a:pt x="301348" y="159232"/>
                </a:cubicBezTo>
                <a:cubicBezTo>
                  <a:pt x="302576" y="154038"/>
                  <a:pt x="300874" y="148700"/>
                  <a:pt x="298182" y="144069"/>
                </a:cubicBezTo>
                <a:lnTo>
                  <a:pt x="253215" y="66980"/>
                </a:lnTo>
                <a:cubicBezTo>
                  <a:pt x="250852" y="62917"/>
                  <a:pt x="246507" y="60462"/>
                  <a:pt x="241830" y="60462"/>
                </a:cubicBezTo>
                <a:cubicBezTo>
                  <a:pt x="237153" y="60462"/>
                  <a:pt x="232808" y="62965"/>
                  <a:pt x="230445" y="66980"/>
                </a:cubicBezTo>
                <a:lnTo>
                  <a:pt x="185478" y="144117"/>
                </a:lnTo>
                <a:cubicBezTo>
                  <a:pt x="182786" y="148746"/>
                  <a:pt x="181084" y="154084"/>
                  <a:pt x="182313" y="159281"/>
                </a:cubicBezTo>
                <a:lnTo>
                  <a:pt x="182313" y="159232"/>
                </a:lnTo>
                <a:moveTo>
                  <a:pt x="25676" y="151155"/>
                </a:moveTo>
                <a:lnTo>
                  <a:pt x="59874" y="92487"/>
                </a:lnTo>
                <a:lnTo>
                  <a:pt x="94119" y="151155"/>
                </a:lnTo>
                <a:lnTo>
                  <a:pt x="25676" y="151155"/>
                </a:lnTo>
                <a:moveTo>
                  <a:pt x="59877" y="196501"/>
                </a:moveTo>
                <a:cubicBezTo>
                  <a:pt x="89587" y="196501"/>
                  <a:pt x="114292" y="180440"/>
                  <a:pt x="119394" y="159232"/>
                </a:cubicBezTo>
                <a:cubicBezTo>
                  <a:pt x="120622" y="154038"/>
                  <a:pt x="118920" y="148700"/>
                  <a:pt x="116229" y="144069"/>
                </a:cubicBezTo>
                <a:lnTo>
                  <a:pt x="71262" y="66980"/>
                </a:lnTo>
                <a:cubicBezTo>
                  <a:pt x="68899" y="62917"/>
                  <a:pt x="64554" y="60462"/>
                  <a:pt x="59877" y="60462"/>
                </a:cubicBezTo>
                <a:cubicBezTo>
                  <a:pt x="55199" y="60462"/>
                  <a:pt x="50854" y="62965"/>
                  <a:pt x="48491" y="66980"/>
                </a:cubicBezTo>
                <a:lnTo>
                  <a:pt x="3570" y="144117"/>
                </a:lnTo>
                <a:cubicBezTo>
                  <a:pt x="878" y="148746"/>
                  <a:pt x="-824" y="154084"/>
                  <a:pt x="404" y="159281"/>
                </a:cubicBezTo>
                <a:cubicBezTo>
                  <a:pt x="5507" y="180442"/>
                  <a:pt x="30211" y="196504"/>
                  <a:pt x="59874" y="196504"/>
                </a:cubicBezTo>
                <a:lnTo>
                  <a:pt x="59877" y="196501"/>
                </a:lnTo>
                <a:moveTo>
                  <a:pt x="151135" y="22673"/>
                </a:moveTo>
                <a:cubicBezTo>
                  <a:pt x="159485" y="22673"/>
                  <a:pt x="166250" y="29440"/>
                  <a:pt x="166250" y="37789"/>
                </a:cubicBezTo>
                <a:cubicBezTo>
                  <a:pt x="166250" y="46137"/>
                  <a:pt x="159482" y="52904"/>
                  <a:pt x="151135" y="52904"/>
                </a:cubicBezTo>
                <a:cubicBezTo>
                  <a:pt x="142786" y="52904"/>
                  <a:pt x="136021" y="46137"/>
                  <a:pt x="136021" y="37789"/>
                </a:cubicBezTo>
                <a:cubicBezTo>
                  <a:pt x="136021" y="29440"/>
                  <a:pt x="142789" y="22673"/>
                  <a:pt x="151135" y="22673"/>
                </a:cubicBezTo>
                <a:lnTo>
                  <a:pt x="151135" y="22673"/>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Rozhodujúca je minimálna teplota častíc na začiatku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Mrazené suroviny vyžadujú dôkladné rozmrazenie, aby sa zabezpečilo rovnomerné zahrievanie.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zabraňuje nerovnomernému tepelnému spracovaniu a potenciálnym bezpečnostným rizikám.</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počiatočnej teploty</a:t>
            </a:r>
            <a:endParaRPr lang="en-US" sz="1400" dirty="0"/>
          </a:p>
        </p:txBody>
      </p:sp>
      <p:sp>
        <p:nvSpPr>
          <p:cNvPr id="30" name="Text 28"/>
          <p:cNvSpPr/>
          <p:nvPr/>
        </p:nvSpPr>
        <p:spPr>
          <a:xfrm>
            <a:off x="7871682" y="1480996"/>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Maximálna veľkosť častíc by mala byť prednostne &lt;10 mm pre efektívne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Častice ≤1,5 mm môžu byť považované za nečastice, čo zjednodušuje proces.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Veľkosť priamo ovplyvňuje účinnosť tepelného spracovania.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Význam veľkosti častíc</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32363" y="226667"/>
                </a:moveTo>
                <a:cubicBezTo>
                  <a:pt x="28552" y="222856"/>
                  <a:pt x="28552" y="216586"/>
                  <a:pt x="32363" y="212774"/>
                </a:cubicBezTo>
                <a:lnTo>
                  <a:pt x="56582" y="188556"/>
                </a:lnTo>
                <a:lnTo>
                  <a:pt x="75085" y="207059"/>
                </a:lnTo>
                <a:cubicBezTo>
                  <a:pt x="78896" y="210870"/>
                  <a:pt x="85167" y="210870"/>
                  <a:pt x="88978" y="207059"/>
                </a:cubicBezTo>
                <a:cubicBezTo>
                  <a:pt x="92789" y="203248"/>
                  <a:pt x="92789" y="196978"/>
                  <a:pt x="88978" y="193167"/>
                </a:cubicBezTo>
                <a:lnTo>
                  <a:pt x="70474" y="174663"/>
                </a:lnTo>
                <a:lnTo>
                  <a:pt x="95921" y="149216"/>
                </a:lnTo>
                <a:lnTo>
                  <a:pt x="114424" y="167720"/>
                </a:lnTo>
                <a:cubicBezTo>
                  <a:pt x="118236" y="171531"/>
                  <a:pt x="124506" y="171531"/>
                  <a:pt x="128317" y="167720"/>
                </a:cubicBezTo>
                <a:cubicBezTo>
                  <a:pt x="132128" y="163909"/>
                  <a:pt x="132128" y="157638"/>
                  <a:pt x="128317" y="153827"/>
                </a:cubicBezTo>
                <a:lnTo>
                  <a:pt x="109814" y="135324"/>
                </a:lnTo>
                <a:lnTo>
                  <a:pt x="135260" y="109877"/>
                </a:lnTo>
                <a:lnTo>
                  <a:pt x="153764" y="128380"/>
                </a:lnTo>
                <a:cubicBezTo>
                  <a:pt x="157575" y="132192"/>
                  <a:pt x="163845" y="132192"/>
                  <a:pt x="167656" y="128380"/>
                </a:cubicBezTo>
                <a:cubicBezTo>
                  <a:pt x="171468" y="124569"/>
                  <a:pt x="171468" y="118299"/>
                  <a:pt x="167656" y="114488"/>
                </a:cubicBezTo>
                <a:lnTo>
                  <a:pt x="149153" y="95984"/>
                </a:lnTo>
                <a:lnTo>
                  <a:pt x="174600" y="70538"/>
                </a:lnTo>
                <a:lnTo>
                  <a:pt x="193103" y="89041"/>
                </a:lnTo>
                <a:cubicBezTo>
                  <a:pt x="196914" y="92852"/>
                  <a:pt x="203185" y="92852"/>
                  <a:pt x="206996" y="89041"/>
                </a:cubicBezTo>
                <a:cubicBezTo>
                  <a:pt x="210807" y="85230"/>
                  <a:pt x="210807" y="78959"/>
                  <a:pt x="206996" y="75148"/>
                </a:cubicBezTo>
                <a:lnTo>
                  <a:pt x="188492" y="56645"/>
                </a:lnTo>
                <a:lnTo>
                  <a:pt x="212711" y="32426"/>
                </a:lnTo>
                <a:cubicBezTo>
                  <a:pt x="216522" y="28615"/>
                  <a:pt x="222793" y="28615"/>
                  <a:pt x="226604" y="32426"/>
                </a:cubicBezTo>
                <a:lnTo>
                  <a:pt x="269326" y="75148"/>
                </a:lnTo>
                <a:cubicBezTo>
                  <a:pt x="273137" y="78959"/>
                  <a:pt x="273137" y="85230"/>
                  <a:pt x="269326" y="89041"/>
                </a:cubicBezTo>
                <a:lnTo>
                  <a:pt x="88975" y="269392"/>
                </a:lnTo>
                <a:cubicBezTo>
                  <a:pt x="85164" y="273203"/>
                  <a:pt x="78893" y="273203"/>
                  <a:pt x="75082" y="269392"/>
                </a:cubicBezTo>
                <a:lnTo>
                  <a:pt x="32363" y="226667"/>
                </a:lnTo>
                <a:moveTo>
                  <a:pt x="54186" y="290225"/>
                </a:moveTo>
                <a:cubicBezTo>
                  <a:pt x="69554" y="305593"/>
                  <a:pt x="94448" y="305593"/>
                  <a:pt x="109817" y="290225"/>
                </a:cubicBezTo>
                <a:lnTo>
                  <a:pt x="290228" y="109874"/>
                </a:lnTo>
                <a:cubicBezTo>
                  <a:pt x="305596" y="94506"/>
                  <a:pt x="305596" y="69611"/>
                  <a:pt x="290228" y="54243"/>
                </a:cubicBezTo>
                <a:lnTo>
                  <a:pt x="247569" y="11521"/>
                </a:lnTo>
                <a:cubicBezTo>
                  <a:pt x="232201" y="-3847"/>
                  <a:pt x="207307" y="-3847"/>
                  <a:pt x="191938" y="11521"/>
                </a:cubicBezTo>
                <a:lnTo>
                  <a:pt x="11527" y="191872"/>
                </a:lnTo>
                <a:cubicBezTo>
                  <a:pt x="-3841" y="207240"/>
                  <a:pt x="-3841" y="232135"/>
                  <a:pt x="11527" y="247503"/>
                </a:cubicBezTo>
                <a:lnTo>
                  <a:pt x="54249" y="290225"/>
                </a:lnTo>
                <a:lnTo>
                  <a:pt x="54186" y="29022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Častice s pH nad cieľovou rovnováhou alebo vysokou pufrovacou kapacitou nesmú do 24 hodín okysliť pod pH 4,4.</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Predbežné okyslenie na pH &lt;4,6, najlepšie &lt;4,4, je štandardom pre bezpečnosť.</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To zaisťuje, že výrobok spĺňa požiadavky na bezpečnosť a stabilitu.</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pH na okyslenie</a:t>
            </a:r>
            <a:endParaRPr lang="en-US" sz="1400" dirty="0"/>
          </a:p>
        </p:txBody>
      </p:sp>
      <p:sp>
        <p:nvSpPr>
          <p:cNvPr id="36" name="Text 34"/>
          <p:cNvSpPr/>
          <p:nvPr/>
        </p:nvSpPr>
        <p:spPr>
          <a:xfrm>
            <a:off x="781619" y="1539955"/>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10</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Problémy s rozmrazovaním a zhlukovaním sa musia vyriešiť v návrhu procesu.</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zaisťuje, že výrobok spĺňa bezpečnostné normy.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Stabilita konečného produktu je zachovaná.</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Zaistenie bezpečnosti a stability</a:t>
            </a:r>
            <a:endParaRPr lang="en-US" sz="140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Návrh procesu musí riešiť výzvy rozmrazovania.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Zabránenie agregácii je nevyhnutné pre bezpečnosť.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Kľúčovým cieľom je zabezpečenie stability výrobkov.</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Úvahy o návrhu procesu</a:t>
            </a:r>
            <a:endParaRPr lang="en-US" sz="140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Veľké trsy zostávajú počas zahrievania neokyslené.</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Toto zachovanie tepelnej odolnosti spór predstavuje bezpečnostné riziká.</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Správne okysľovanie je rozhodujúce pre zmiernenie týchto rizík.</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Tepelná odolnosť spór</a:t>
            </a:r>
            <a:endParaRPr lang="en-US" sz="140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Zhlukovanie predlžuje dĺžku tepelnej dráhy počas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zvyšuje riziko nedostatočného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Môže dôjsť k nedosiahnutiu autorizovaného tepelného spracovania.</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zhlukovania</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Zamrznuté častice vyžadujú dodatočný prívod tepla na rozmrazenie.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zvyšuje tepelné zaťaženie a riziko znečistenia.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Zhoršenie kvality je potenciálnym dôsledkom nesprávneho rozmrazovania.</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Výzvy pri rozmrazovaní</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Manipulácia so zamrznutými a zhluknutými časticami</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11</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Úvahy o dizajne suchých prísad</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Vysoký obsah oleja si vyžaduje validáciu skúšobného testovania.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primerané riešenie mikrobiálnej tepelnej odolnosti.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Náročné testovanie je kritickým krokom v návrhu procesu pre olejové prísady.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Nevyhnutnosť testovania výzvy</a:t>
            </a:r>
            <a:endParaRPr lang="en-US" sz="1400"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Mastné alebo silne pufrované prísady, ako sú orechy a syry, môžu vyžadovať predbežné okyslenie.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 tieto zložky sú často potrebné predĺžené časy rovnováhy.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Vysoký obsah oleja presahujúci 15% môže zvýšiť mikrobiálnu tepelnú odolnosť.</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Výzvy s mastnými prísadami</a:t>
            </a:r>
            <a:endParaRPr lang="en-US" sz="1400" dirty="0"/>
          </a:p>
        </p:txBody>
      </p:sp>
      <p:sp>
        <p:nvSpPr>
          <p:cNvPr id="27" name="Text 25"/>
          <p:cNvSpPr/>
          <p:nvPr/>
        </p:nvSpPr>
        <p:spPr>
          <a:xfrm>
            <a:off x="760397" y="3968492"/>
            <a:ext cx="301752" cy="264033"/>
          </a:xfrm>
          <a:custGeom>
            <a:avLst/>
            <a:gdLst/>
            <a:ahLst/>
            <a:cxnLst/>
            <a:rect l="l" t="t" r="r" b="b"/>
            <a:pathLst>
              <a:path w="301752" h="264033">
                <a:moveTo>
                  <a:pt x="273463" y="132017"/>
                </a:moveTo>
                <a:lnTo>
                  <a:pt x="273463" y="122704"/>
                </a:lnTo>
                <a:cubicBezTo>
                  <a:pt x="273463" y="70547"/>
                  <a:pt x="231205" y="28289"/>
                  <a:pt x="179048" y="28289"/>
                </a:cubicBezTo>
                <a:cubicBezTo>
                  <a:pt x="178577" y="28289"/>
                  <a:pt x="178103" y="28407"/>
                  <a:pt x="177693" y="28700"/>
                </a:cubicBezTo>
                <a:lnTo>
                  <a:pt x="157065" y="42433"/>
                </a:lnTo>
                <a:cubicBezTo>
                  <a:pt x="164669" y="47502"/>
                  <a:pt x="169736" y="56165"/>
                  <a:pt x="169736" y="66008"/>
                </a:cubicBezTo>
                <a:cubicBezTo>
                  <a:pt x="169736" y="81626"/>
                  <a:pt x="157065" y="94297"/>
                  <a:pt x="141446" y="94297"/>
                </a:cubicBezTo>
                <a:cubicBezTo>
                  <a:pt x="127656" y="94297"/>
                  <a:pt x="116162" y="84454"/>
                  <a:pt x="113688" y="71371"/>
                </a:cubicBezTo>
                <a:lnTo>
                  <a:pt x="31412" y="126239"/>
                </a:lnTo>
                <a:cubicBezTo>
                  <a:pt x="29466" y="127536"/>
                  <a:pt x="28289" y="129717"/>
                  <a:pt x="28289" y="132017"/>
                </a:cubicBezTo>
                <a:lnTo>
                  <a:pt x="190185" y="132017"/>
                </a:lnTo>
                <a:cubicBezTo>
                  <a:pt x="194075" y="121054"/>
                  <a:pt x="204567" y="113157"/>
                  <a:pt x="216884" y="113157"/>
                </a:cubicBezTo>
                <a:cubicBezTo>
                  <a:pt x="229202" y="113157"/>
                  <a:pt x="239694" y="121054"/>
                  <a:pt x="243583" y="132017"/>
                </a:cubicBezTo>
                <a:lnTo>
                  <a:pt x="273463" y="132017"/>
                </a:lnTo>
                <a:moveTo>
                  <a:pt x="28289" y="160305"/>
                </a:moveTo>
                <a:lnTo>
                  <a:pt x="28289" y="226313"/>
                </a:lnTo>
                <a:cubicBezTo>
                  <a:pt x="28289" y="231499"/>
                  <a:pt x="32532" y="235742"/>
                  <a:pt x="37719" y="235742"/>
                </a:cubicBezTo>
                <a:lnTo>
                  <a:pt x="264033" y="235742"/>
                </a:lnTo>
                <a:cubicBezTo>
                  <a:pt x="269220" y="235742"/>
                  <a:pt x="273463" y="231499"/>
                  <a:pt x="273463" y="226313"/>
                </a:cubicBezTo>
                <a:lnTo>
                  <a:pt x="273463" y="160305"/>
                </a:lnTo>
                <a:lnTo>
                  <a:pt x="237983" y="160305"/>
                </a:lnTo>
                <a:cubicBezTo>
                  <a:pt x="232796" y="166082"/>
                  <a:pt x="225252" y="169734"/>
                  <a:pt x="216884" y="169734"/>
                </a:cubicBezTo>
                <a:cubicBezTo>
                  <a:pt x="208517" y="169734"/>
                  <a:pt x="200973" y="166079"/>
                  <a:pt x="195786" y="160305"/>
                </a:cubicBezTo>
                <a:lnTo>
                  <a:pt x="28289" y="160305"/>
                </a:lnTo>
                <a:moveTo>
                  <a:pt x="301752" y="122704"/>
                </a:moveTo>
                <a:lnTo>
                  <a:pt x="301752" y="132017"/>
                </a:lnTo>
                <a:lnTo>
                  <a:pt x="301752" y="226313"/>
                </a:lnTo>
                <a:cubicBezTo>
                  <a:pt x="301752" y="247116"/>
                  <a:pt x="284839" y="264033"/>
                  <a:pt x="264033" y="264033"/>
                </a:cubicBezTo>
                <a:lnTo>
                  <a:pt x="37719" y="264033"/>
                </a:lnTo>
                <a:cubicBezTo>
                  <a:pt x="16913" y="264033"/>
                  <a:pt x="0" y="247119"/>
                  <a:pt x="0" y="226313"/>
                </a:cubicBezTo>
                <a:lnTo>
                  <a:pt x="0" y="132017"/>
                </a:lnTo>
                <a:cubicBezTo>
                  <a:pt x="0" y="120230"/>
                  <a:pt x="5893" y="109209"/>
                  <a:pt x="15676" y="102667"/>
                </a:cubicBezTo>
                <a:lnTo>
                  <a:pt x="162014" y="5127"/>
                </a:lnTo>
                <a:cubicBezTo>
                  <a:pt x="167083" y="1769"/>
                  <a:pt x="172976" y="0"/>
                  <a:pt x="179048" y="0"/>
                </a:cubicBezTo>
                <a:cubicBezTo>
                  <a:pt x="246824" y="0"/>
                  <a:pt x="301752" y="54929"/>
                  <a:pt x="301752" y="122704"/>
                </a:cubicBezTo>
                <a:lnTo>
                  <a:pt x="301752" y="122704"/>
                </a:lnTo>
                <a:moveTo>
                  <a:pt x="103727" y="169736"/>
                </a:moveTo>
                <a:cubicBezTo>
                  <a:pt x="119352" y="169736"/>
                  <a:pt x="132017" y="182402"/>
                  <a:pt x="132017" y="198025"/>
                </a:cubicBezTo>
                <a:cubicBezTo>
                  <a:pt x="132017" y="213648"/>
                  <a:pt x="119352" y="226313"/>
                  <a:pt x="103727" y="226313"/>
                </a:cubicBezTo>
                <a:cubicBezTo>
                  <a:pt x="88103" y="226313"/>
                  <a:pt x="75438" y="213648"/>
                  <a:pt x="75438" y="198025"/>
                </a:cubicBezTo>
                <a:cubicBezTo>
                  <a:pt x="75438" y="182402"/>
                  <a:pt x="88103" y="169736"/>
                  <a:pt x="103727" y="169736"/>
                </a:cubicBezTo>
                <a:lnTo>
                  <a:pt x="103727" y="169736"/>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Návrh procesu musí pred zahriatím overiť úplnú rehydratáciu.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sa dá dosiahnuť predhydratáciou alebo prípravou hnojovice.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 úspech je rozhodujúce vyhnúť sa vstupu suchých hrudiek do procesu ohrevu.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Rehydratácia pred ohrevom</a:t>
            </a:r>
            <a:endParaRPr lang="en-US" sz="1400" dirty="0"/>
          </a:p>
        </p:txBody>
      </p:sp>
      <p:sp>
        <p:nvSpPr>
          <p:cNvPr id="30" name="Text 28"/>
          <p:cNvSpPr/>
          <p:nvPr/>
        </p:nvSpPr>
        <p:spPr>
          <a:xfrm>
            <a:off x="7871722" y="1480956"/>
            <a:ext cx="301671" cy="301752"/>
          </a:xfrm>
          <a:custGeom>
            <a:avLst/>
            <a:gdLst/>
            <a:ahLst/>
            <a:cxnLst/>
            <a:rect l="l" t="t" r="r" b="b"/>
            <a:pathLst>
              <a:path w="301671" h="301752">
                <a:moveTo>
                  <a:pt x="168547" y="114264"/>
                </a:moveTo>
                <a:lnTo>
                  <a:pt x="187404" y="133121"/>
                </a:lnTo>
                <a:cubicBezTo>
                  <a:pt x="192885" y="138661"/>
                  <a:pt x="200074" y="141371"/>
                  <a:pt x="207323" y="141431"/>
                </a:cubicBezTo>
                <a:cubicBezTo>
                  <a:pt x="219758" y="141431"/>
                  <a:pt x="236082" y="133477"/>
                  <a:pt x="250459" y="116268"/>
                </a:cubicBezTo>
                <a:cubicBezTo>
                  <a:pt x="264544" y="99355"/>
                  <a:pt x="273383" y="77315"/>
                  <a:pt x="273383" y="56572"/>
                </a:cubicBezTo>
                <a:cubicBezTo>
                  <a:pt x="273383" y="40957"/>
                  <a:pt x="260713" y="28286"/>
                  <a:pt x="245096" y="28286"/>
                </a:cubicBezTo>
                <a:cubicBezTo>
                  <a:pt x="224353" y="28286"/>
                  <a:pt x="202313" y="37125"/>
                  <a:pt x="185398" y="51210"/>
                </a:cubicBezTo>
                <a:cubicBezTo>
                  <a:pt x="168191" y="65589"/>
                  <a:pt x="160236" y="81914"/>
                  <a:pt x="160236" y="94346"/>
                </a:cubicBezTo>
                <a:cubicBezTo>
                  <a:pt x="160236" y="101594"/>
                  <a:pt x="163005" y="108785"/>
                  <a:pt x="168544" y="114265"/>
                </a:cubicBezTo>
                <a:lnTo>
                  <a:pt x="168547" y="114264"/>
                </a:lnTo>
                <a:moveTo>
                  <a:pt x="147982" y="133712"/>
                </a:moveTo>
                <a:cubicBezTo>
                  <a:pt x="137315" y="122753"/>
                  <a:pt x="132011" y="108607"/>
                  <a:pt x="131954" y="94406"/>
                </a:cubicBezTo>
                <a:cubicBezTo>
                  <a:pt x="131954" y="47143"/>
                  <a:pt x="188526" y="0"/>
                  <a:pt x="245099" y="0"/>
                </a:cubicBezTo>
                <a:cubicBezTo>
                  <a:pt x="276331" y="0"/>
                  <a:pt x="301671" y="25341"/>
                  <a:pt x="301671" y="56572"/>
                </a:cubicBezTo>
                <a:cubicBezTo>
                  <a:pt x="301671" y="113145"/>
                  <a:pt x="254526" y="169717"/>
                  <a:pt x="207266" y="169717"/>
                </a:cubicBezTo>
                <a:cubicBezTo>
                  <a:pt x="193063" y="169717"/>
                  <a:pt x="178861" y="164355"/>
                  <a:pt x="167958" y="153688"/>
                </a:cubicBezTo>
                <a:lnTo>
                  <a:pt x="24109" y="297597"/>
                </a:lnTo>
                <a:cubicBezTo>
                  <a:pt x="18571" y="303137"/>
                  <a:pt x="9611" y="303137"/>
                  <a:pt x="4133" y="297597"/>
                </a:cubicBezTo>
                <a:cubicBezTo>
                  <a:pt x="-1349" y="292057"/>
                  <a:pt x="-1406" y="283101"/>
                  <a:pt x="4133" y="277621"/>
                </a:cubicBezTo>
                <a:lnTo>
                  <a:pt x="147982" y="13371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Vlastnosti predbežnej manipulácie zahŕňajú pasty, preosievanie a kašu.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Musia byť starostlivo špecifikované, aby sa zabezpečilo správne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Efektívna predbežná manipulácia zabraňuje problémom počas fáz zahrievania.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Charakteristiky pred manipuláciou</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61648" y="28289"/>
                </a:moveTo>
                <a:lnTo>
                  <a:pt x="37719" y="28289"/>
                </a:lnTo>
                <a:cubicBezTo>
                  <a:pt x="16913" y="28289"/>
                  <a:pt x="0" y="45202"/>
                  <a:pt x="0" y="66008"/>
                </a:cubicBezTo>
                <a:lnTo>
                  <a:pt x="0" y="226314"/>
                </a:lnTo>
                <a:cubicBezTo>
                  <a:pt x="0" y="247120"/>
                  <a:pt x="16913" y="264033"/>
                  <a:pt x="37719" y="264033"/>
                </a:cubicBezTo>
                <a:lnTo>
                  <a:pt x="94298" y="264033"/>
                </a:lnTo>
                <a:lnTo>
                  <a:pt x="94298" y="235744"/>
                </a:lnTo>
                <a:lnTo>
                  <a:pt x="37719" y="235744"/>
                </a:lnTo>
                <a:cubicBezTo>
                  <a:pt x="32532" y="235744"/>
                  <a:pt x="28289" y="231501"/>
                  <a:pt x="28289" y="226314"/>
                </a:cubicBezTo>
                <a:lnTo>
                  <a:pt x="28289" y="66008"/>
                </a:lnTo>
                <a:cubicBezTo>
                  <a:pt x="28289" y="60821"/>
                  <a:pt x="32532" y="56579"/>
                  <a:pt x="37719" y="56579"/>
                </a:cubicBezTo>
                <a:lnTo>
                  <a:pt x="47149" y="56579"/>
                </a:lnTo>
                <a:cubicBezTo>
                  <a:pt x="47149" y="67010"/>
                  <a:pt x="55577" y="75438"/>
                  <a:pt x="66008" y="75438"/>
                </a:cubicBezTo>
                <a:lnTo>
                  <a:pt x="108679" y="75438"/>
                </a:lnTo>
                <a:cubicBezTo>
                  <a:pt x="119050" y="63887"/>
                  <a:pt x="134138" y="56579"/>
                  <a:pt x="150876" y="56579"/>
                </a:cubicBezTo>
                <a:lnTo>
                  <a:pt x="187415" y="56579"/>
                </a:lnTo>
                <a:cubicBezTo>
                  <a:pt x="183230" y="40311"/>
                  <a:pt x="168438" y="28289"/>
                  <a:pt x="150876" y="28289"/>
                </a:cubicBezTo>
                <a:lnTo>
                  <a:pt x="126947" y="28289"/>
                </a:lnTo>
                <a:cubicBezTo>
                  <a:pt x="124708" y="12318"/>
                  <a:pt x="110915" y="0"/>
                  <a:pt x="94298" y="0"/>
                </a:cubicBezTo>
                <a:cubicBezTo>
                  <a:pt x="77677" y="0"/>
                  <a:pt x="63887" y="12318"/>
                  <a:pt x="61648" y="28289"/>
                </a:cubicBezTo>
                <a:lnTo>
                  <a:pt x="61648" y="28289"/>
                </a:lnTo>
                <a:moveTo>
                  <a:pt x="84868" y="33006"/>
                </a:moveTo>
                <a:cubicBezTo>
                  <a:pt x="84868" y="27797"/>
                  <a:pt x="89089" y="23576"/>
                  <a:pt x="94298" y="23576"/>
                </a:cubicBezTo>
                <a:cubicBezTo>
                  <a:pt x="99506" y="23576"/>
                  <a:pt x="103727" y="27797"/>
                  <a:pt x="103727" y="33006"/>
                </a:cubicBezTo>
                <a:cubicBezTo>
                  <a:pt x="103727" y="38214"/>
                  <a:pt x="99506" y="42435"/>
                  <a:pt x="94298" y="42435"/>
                </a:cubicBezTo>
                <a:cubicBezTo>
                  <a:pt x="89089" y="42435"/>
                  <a:pt x="84868" y="38214"/>
                  <a:pt x="84868" y="33006"/>
                </a:cubicBezTo>
                <a:moveTo>
                  <a:pt x="264033" y="273463"/>
                </a:moveTo>
                <a:lnTo>
                  <a:pt x="150876" y="273463"/>
                </a:lnTo>
                <a:cubicBezTo>
                  <a:pt x="145689" y="273463"/>
                  <a:pt x="141446" y="269220"/>
                  <a:pt x="141446" y="264033"/>
                </a:cubicBezTo>
                <a:lnTo>
                  <a:pt x="141446" y="113157"/>
                </a:lnTo>
                <a:cubicBezTo>
                  <a:pt x="141446" y="107970"/>
                  <a:pt x="145689" y="103727"/>
                  <a:pt x="150876" y="103727"/>
                </a:cubicBezTo>
                <a:lnTo>
                  <a:pt x="233444" y="103727"/>
                </a:lnTo>
                <a:lnTo>
                  <a:pt x="273463" y="143746"/>
                </a:lnTo>
                <a:lnTo>
                  <a:pt x="273463" y="264033"/>
                </a:lnTo>
                <a:cubicBezTo>
                  <a:pt x="273463" y="269220"/>
                  <a:pt x="269220" y="273463"/>
                  <a:pt x="264033" y="273463"/>
                </a:cubicBezTo>
                <a:moveTo>
                  <a:pt x="150876" y="301752"/>
                </a:moveTo>
                <a:lnTo>
                  <a:pt x="264033" y="301752"/>
                </a:lnTo>
                <a:cubicBezTo>
                  <a:pt x="284839" y="301752"/>
                  <a:pt x="301752" y="284839"/>
                  <a:pt x="301752" y="264033"/>
                </a:cubicBezTo>
                <a:lnTo>
                  <a:pt x="301752" y="143746"/>
                </a:lnTo>
                <a:cubicBezTo>
                  <a:pt x="301752" y="136262"/>
                  <a:pt x="298747" y="129071"/>
                  <a:pt x="293442" y="123767"/>
                </a:cubicBezTo>
                <a:lnTo>
                  <a:pt x="253423" y="83748"/>
                </a:lnTo>
                <a:cubicBezTo>
                  <a:pt x="248119" y="78444"/>
                  <a:pt x="240928" y="75438"/>
                  <a:pt x="233444" y="75438"/>
                </a:cubicBezTo>
                <a:lnTo>
                  <a:pt x="150876" y="75438"/>
                </a:lnTo>
                <a:cubicBezTo>
                  <a:pt x="130070" y="75438"/>
                  <a:pt x="113157" y="92351"/>
                  <a:pt x="113157" y="113157"/>
                </a:cubicBezTo>
                <a:lnTo>
                  <a:pt x="113157" y="264033"/>
                </a:lnTo>
                <a:cubicBezTo>
                  <a:pt x="113157" y="284839"/>
                  <a:pt x="130070" y="301752"/>
                  <a:pt x="150876" y="301752"/>
                </a:cubicBezTo>
                <a:lnTo>
                  <a:pt x="150876" y="30175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Suché prášky a častice s Aw &lt;0,85 vykazujú zvýšenú tepelnú odolnosť.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Musia sa špecifikovať ich fyzikálne vlastnosti, ako je disperzia a rehydratácia.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Chemické vlastnosti ako mastnota a pufrovanie tiež zohrávajú rozhodujúcu úlohu v ich správaní.</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Tepelná odolnosť v suchých práškoch</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12</a:t>
            </a:r>
            <a:endParaRPr lang="en-US" sz="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Hodnoty pH sa zaokrúhľujú na jedno desatinné miesto podľa pravidiel FDA.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Tým sa zabráni nesprávnej interpretácii meraní.</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Dodržiavanie týchto pravidiel zaisťuje súlad a presnosť.</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Usmernenia FDA o zaokrúhľovaní pH</a:t>
            </a:r>
            <a:endParaRPr lang="en-US" sz="140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 častice väčšie ako 3 mm sa musí stanoviť pH jadra.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je potrebné aj pre suché, mastné alebo pufrované prísady.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Celkové homogenné pH nemusí stačiť, ak je rovnováha pH neistá.</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Stanovenie pH jadra pre špecifické zložky</a:t>
            </a:r>
            <a:endParaRPr lang="en-US" sz="138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Merania sa zvyčajne vykonávajú pri 20-25 °C.</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Teplota produktu môže ovplyvniť pH a je potrebné ju zvážiť.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Štandardizačná teplota zaisťuje konzistentnosť výsledkov.</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Úvahy o teplote pri meraní pH</a:t>
            </a:r>
            <a:endParaRPr lang="en-US" sz="138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Používajte správne kalibrované sondy pH s presnosťou jednotky pH ±0,05.</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Kalibrácia sa musí dôsledne dodržiavať, aby sa zabezpečila presnosť.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Čistiace protokoly sú rovnako dôležité, aby sa zabránilo kontaminácii.</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Kalibrácia pH sond</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Presné meranie pH je nevyhnutné na zaistenie bezpečnosti a stability.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Vyžaduje si samostatné posúdenie pH kvapalín a tuhých častíc.</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 spoľahlivé výsledky sú nevyhnutné správne kalibračné a čistiace protokoly.</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Dôležitosť presného merania pH</a:t>
            </a:r>
            <a:endParaRPr lang="en-US" sz="138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Meranie a interpretácia pH</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13</a:t>
            </a:r>
            <a:endParaRPr lang="en-US" sz="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8521191"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3B2675"/>
          </a:solidFill>
          <a:ln/>
        </p:spPr>
        <p:txBody>
          <a:bodyPr wrap="square" lIns="0" tIns="0" rIns="0" bIns="0" rtlCol="0" anchor="ctr"/>
          <a:lstStyle/>
          <a:p>
            <a:pPr marL="0" indent="0">
              <a:buNone/>
            </a:pPr>
            <a:endParaRPr lang="en-US" dirty="0"/>
          </a:p>
        </p:txBody>
      </p:sp>
      <p:sp>
        <p:nvSpPr>
          <p:cNvPr id="22" name="Text 20"/>
          <p:cNvSpPr/>
          <p:nvPr/>
        </p:nvSpPr>
        <p:spPr>
          <a:xfrm>
            <a:off x="3369977"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4867FF"/>
          </a:solidFill>
          <a:ln/>
        </p:spPr>
        <p:txBody>
          <a:bodyPr wrap="square" lIns="0" tIns="0" rIns="0" bIns="0" rtlCol="0" anchor="ctr"/>
          <a:lstStyle/>
          <a:p>
            <a:pPr marL="0" indent="0">
              <a:buNone/>
            </a:pPr>
            <a:endParaRPr lang="en-US" dirty="0"/>
          </a:p>
        </p:txBody>
      </p:sp>
      <p:sp>
        <p:nvSpPr>
          <p:cNvPr id="23" name="Text 21"/>
          <p:cNvSpPr/>
          <p:nvPr/>
        </p:nvSpPr>
        <p:spPr>
          <a:xfrm>
            <a:off x="803577"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5946925"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F23342"/>
          </a:solidFill>
          <a:ln/>
        </p:spPr>
        <p:txBody>
          <a:bodyPr wrap="square" lIns="0" tIns="0" rIns="0" bIns="0" rtlCol="0" anchor="ctr"/>
          <a:lstStyle/>
          <a:p>
            <a:pPr marL="0" indent="0">
              <a:buNone/>
            </a:pPr>
            <a:endParaRPr lang="en-US" dirty="0"/>
          </a:p>
        </p:txBody>
      </p:sp>
      <p:sp>
        <p:nvSpPr>
          <p:cNvPr id="25" name="Text 23"/>
          <p:cNvSpPr/>
          <p:nvPr/>
        </p:nvSpPr>
        <p:spPr>
          <a:xfrm>
            <a:off x="803577"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3B2675"/>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6" name="Text 24"/>
          <p:cNvSpPr/>
          <p:nvPr/>
        </p:nvSpPr>
        <p:spPr>
          <a:xfrm>
            <a:off x="3369977"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4867FF"/>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5946925"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F23342"/>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8521191"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3B2675"/>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0" name="Text 28"/>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Krok ohrevu pri pasterizácii</a:t>
            </a:r>
            <a:endParaRPr lang="en-US" sz="2400" dirty="0"/>
          </a:p>
        </p:txBody>
      </p:sp>
      <p:sp>
        <p:nvSpPr>
          <p:cNvPr id="31" name="Text 29"/>
          <p:cNvSpPr/>
          <p:nvPr/>
        </p:nvSpPr>
        <p:spPr>
          <a:xfrm>
            <a:off x="9450274" y="3301978"/>
            <a:ext cx="1547347" cy="1325828"/>
          </a:xfrm>
          <a:prstGeom prst="rect">
            <a:avLst/>
          </a:prstGeom>
          <a:noFill/>
          <a:ln/>
        </p:spPr>
        <p:txBody>
          <a:bodyPr wrap="square" lIns="0" tIns="0" rIns="0" bIns="0" rtlCol="0" anchor="t"/>
          <a:lstStyle/>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Predchádzajúci proces môže znížiť mikrobiálnu záťaž.</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Nemôže nahradiť overený tepelný proces v balení.</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Konečná pasterizácia v balení zostáva nevyhnutná pre mikrobiálnu bezpečnosť.</a:t>
            </a:r>
            <a:endParaRPr lang="en-US" sz="899" dirty="0"/>
          </a:p>
        </p:txBody>
      </p:sp>
      <p:sp>
        <p:nvSpPr>
          <p:cNvPr id="32" name="Text 30"/>
          <p:cNvSpPr/>
          <p:nvPr/>
        </p:nvSpPr>
        <p:spPr>
          <a:xfrm>
            <a:off x="9450274"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Obmedzenia predchádzajúcich procesov</a:t>
            </a:r>
            <a:endParaRPr lang="en-US" sz="1000" dirty="0"/>
          </a:p>
        </p:txBody>
      </p:sp>
      <p:sp>
        <p:nvSpPr>
          <p:cNvPr id="33" name="Text 31"/>
          <p:cNvSpPr/>
          <p:nvPr/>
        </p:nvSpPr>
        <p:spPr>
          <a:xfrm>
            <a:off x="8749822" y="3477361"/>
            <a:ext cx="365699" cy="365760"/>
          </a:xfrm>
          <a:custGeom>
            <a:avLst/>
            <a:gdLst/>
            <a:ahLst/>
            <a:cxnLst/>
            <a:rect l="l" t="t" r="r" b="b"/>
            <a:pathLst>
              <a:path w="365699" h="365760">
                <a:moveTo>
                  <a:pt x="302195" y="21894"/>
                </a:moveTo>
                <a:cubicBezTo>
                  <a:pt x="304766" y="12824"/>
                  <a:pt x="299551" y="3325"/>
                  <a:pt x="290409" y="680"/>
                </a:cubicBezTo>
                <a:cubicBezTo>
                  <a:pt x="281266" y="-1964"/>
                  <a:pt x="271838" y="3325"/>
                  <a:pt x="269195" y="12465"/>
                </a:cubicBezTo>
                <a:lnTo>
                  <a:pt x="266196" y="22962"/>
                </a:lnTo>
                <a:cubicBezTo>
                  <a:pt x="259196" y="22677"/>
                  <a:pt x="251981" y="23321"/>
                  <a:pt x="244839" y="24963"/>
                </a:cubicBezTo>
                <a:cubicBezTo>
                  <a:pt x="236198" y="26964"/>
                  <a:pt x="227911" y="29177"/>
                  <a:pt x="219913" y="31678"/>
                </a:cubicBezTo>
                <a:lnTo>
                  <a:pt x="215700" y="21894"/>
                </a:lnTo>
                <a:cubicBezTo>
                  <a:pt x="211985" y="13182"/>
                  <a:pt x="201917" y="9181"/>
                  <a:pt x="193202" y="12897"/>
                </a:cubicBezTo>
                <a:cubicBezTo>
                  <a:pt x="184488" y="16609"/>
                  <a:pt x="180491" y="26682"/>
                  <a:pt x="184202" y="35395"/>
                </a:cubicBezTo>
                <a:lnTo>
                  <a:pt x="187702" y="43467"/>
                </a:lnTo>
                <a:cubicBezTo>
                  <a:pt x="171988" y="50182"/>
                  <a:pt x="157704" y="57823"/>
                  <a:pt x="144707" y="66181"/>
                </a:cubicBezTo>
                <a:lnTo>
                  <a:pt x="139993" y="59110"/>
                </a:lnTo>
                <a:cubicBezTo>
                  <a:pt x="134709" y="51254"/>
                  <a:pt x="124067" y="49111"/>
                  <a:pt x="116208" y="54326"/>
                </a:cubicBezTo>
                <a:cubicBezTo>
                  <a:pt x="108353" y="59538"/>
                  <a:pt x="106210" y="70255"/>
                  <a:pt x="111421" y="78112"/>
                </a:cubicBezTo>
                <a:lnTo>
                  <a:pt x="116991" y="86396"/>
                </a:lnTo>
                <a:cubicBezTo>
                  <a:pt x="104136" y="97109"/>
                  <a:pt x="92920" y="108393"/>
                  <a:pt x="83207" y="120035"/>
                </a:cubicBezTo>
                <a:lnTo>
                  <a:pt x="73564" y="112394"/>
                </a:lnTo>
                <a:cubicBezTo>
                  <a:pt x="66137" y="106465"/>
                  <a:pt x="55352" y="107680"/>
                  <a:pt x="49494" y="115039"/>
                </a:cubicBezTo>
                <a:cubicBezTo>
                  <a:pt x="43639" y="122394"/>
                  <a:pt x="44780" y="133250"/>
                  <a:pt x="52138" y="139109"/>
                </a:cubicBezTo>
                <a:lnTo>
                  <a:pt x="62853" y="147679"/>
                </a:lnTo>
                <a:cubicBezTo>
                  <a:pt x="61353" y="149965"/>
                  <a:pt x="59923" y="152321"/>
                  <a:pt x="58567" y="154607"/>
                </a:cubicBezTo>
                <a:cubicBezTo>
                  <a:pt x="52423" y="164819"/>
                  <a:pt x="46780" y="175678"/>
                  <a:pt x="41924" y="186889"/>
                </a:cubicBezTo>
                <a:lnTo>
                  <a:pt x="34924" y="184101"/>
                </a:lnTo>
                <a:cubicBezTo>
                  <a:pt x="26140" y="180601"/>
                  <a:pt x="16138" y="184888"/>
                  <a:pt x="12639" y="193673"/>
                </a:cubicBezTo>
                <a:cubicBezTo>
                  <a:pt x="9139" y="202459"/>
                  <a:pt x="13425" y="212459"/>
                  <a:pt x="22209" y="215956"/>
                </a:cubicBezTo>
                <a:lnTo>
                  <a:pt x="30350" y="219171"/>
                </a:lnTo>
                <a:cubicBezTo>
                  <a:pt x="26923" y="231171"/>
                  <a:pt x="24495" y="243453"/>
                  <a:pt x="23207" y="255597"/>
                </a:cubicBezTo>
                <a:cubicBezTo>
                  <a:pt x="22849" y="259166"/>
                  <a:pt x="22780" y="262740"/>
                  <a:pt x="22922" y="266240"/>
                </a:cubicBezTo>
                <a:lnTo>
                  <a:pt x="12423" y="269240"/>
                </a:lnTo>
                <a:cubicBezTo>
                  <a:pt x="3354" y="271884"/>
                  <a:pt x="-1934" y="281310"/>
                  <a:pt x="636" y="290454"/>
                </a:cubicBezTo>
                <a:cubicBezTo>
                  <a:pt x="3207" y="299594"/>
                  <a:pt x="12708" y="304810"/>
                  <a:pt x="21851" y="302238"/>
                </a:cubicBezTo>
                <a:lnTo>
                  <a:pt x="31706" y="299451"/>
                </a:lnTo>
                <a:cubicBezTo>
                  <a:pt x="39276" y="314235"/>
                  <a:pt x="51417" y="326448"/>
                  <a:pt x="66345" y="334092"/>
                </a:cubicBezTo>
                <a:lnTo>
                  <a:pt x="63559" y="343877"/>
                </a:lnTo>
                <a:cubicBezTo>
                  <a:pt x="60988" y="352947"/>
                  <a:pt x="66203" y="362446"/>
                  <a:pt x="75345" y="365091"/>
                </a:cubicBezTo>
                <a:cubicBezTo>
                  <a:pt x="84488" y="367735"/>
                  <a:pt x="93915" y="362446"/>
                  <a:pt x="96559" y="353306"/>
                </a:cubicBezTo>
                <a:lnTo>
                  <a:pt x="99558" y="342808"/>
                </a:lnTo>
                <a:cubicBezTo>
                  <a:pt x="116556" y="343522"/>
                  <a:pt x="132628" y="338880"/>
                  <a:pt x="146053" y="330237"/>
                </a:cubicBezTo>
                <a:lnTo>
                  <a:pt x="153553" y="337878"/>
                </a:lnTo>
                <a:cubicBezTo>
                  <a:pt x="160268" y="344593"/>
                  <a:pt x="171122" y="344593"/>
                  <a:pt x="177766" y="337878"/>
                </a:cubicBezTo>
                <a:cubicBezTo>
                  <a:pt x="184407" y="331163"/>
                  <a:pt x="184481" y="320307"/>
                  <a:pt x="177766" y="313665"/>
                </a:cubicBezTo>
                <a:lnTo>
                  <a:pt x="170196" y="306093"/>
                </a:lnTo>
                <a:cubicBezTo>
                  <a:pt x="176695" y="296024"/>
                  <a:pt x="180981" y="284309"/>
                  <a:pt x="182338" y="271595"/>
                </a:cubicBezTo>
                <a:cubicBezTo>
                  <a:pt x="182765" y="268808"/>
                  <a:pt x="183336" y="266094"/>
                  <a:pt x="184122" y="263380"/>
                </a:cubicBezTo>
                <a:lnTo>
                  <a:pt x="193191" y="267308"/>
                </a:lnTo>
                <a:cubicBezTo>
                  <a:pt x="201906" y="271021"/>
                  <a:pt x="211977" y="267023"/>
                  <a:pt x="215689" y="258311"/>
                </a:cubicBezTo>
                <a:cubicBezTo>
                  <a:pt x="219405" y="249598"/>
                  <a:pt x="215404" y="239525"/>
                  <a:pt x="206689" y="235813"/>
                </a:cubicBezTo>
                <a:lnTo>
                  <a:pt x="198618" y="232386"/>
                </a:lnTo>
                <a:cubicBezTo>
                  <a:pt x="205691" y="221742"/>
                  <a:pt x="216402" y="209815"/>
                  <a:pt x="233330" y="199529"/>
                </a:cubicBezTo>
                <a:lnTo>
                  <a:pt x="234830" y="204888"/>
                </a:lnTo>
                <a:cubicBezTo>
                  <a:pt x="237401" y="213959"/>
                  <a:pt x="246902" y="219244"/>
                  <a:pt x="256044" y="216673"/>
                </a:cubicBezTo>
                <a:cubicBezTo>
                  <a:pt x="265186" y="214101"/>
                  <a:pt x="270401" y="204603"/>
                  <a:pt x="267830" y="195459"/>
                </a:cubicBezTo>
                <a:lnTo>
                  <a:pt x="264974" y="185173"/>
                </a:lnTo>
                <a:cubicBezTo>
                  <a:pt x="269904" y="183601"/>
                  <a:pt x="275188" y="182101"/>
                  <a:pt x="280831" y="180817"/>
                </a:cubicBezTo>
                <a:cubicBezTo>
                  <a:pt x="290043" y="178674"/>
                  <a:pt x="298472" y="175104"/>
                  <a:pt x="305973" y="170247"/>
                </a:cubicBezTo>
                <a:lnTo>
                  <a:pt x="313543" y="177887"/>
                </a:lnTo>
                <a:cubicBezTo>
                  <a:pt x="320257" y="184603"/>
                  <a:pt x="331111" y="184603"/>
                  <a:pt x="337756" y="177887"/>
                </a:cubicBezTo>
                <a:cubicBezTo>
                  <a:pt x="344397" y="171172"/>
                  <a:pt x="344470" y="160316"/>
                  <a:pt x="337756" y="153674"/>
                </a:cubicBezTo>
                <a:lnTo>
                  <a:pt x="330186" y="146103"/>
                </a:lnTo>
                <a:cubicBezTo>
                  <a:pt x="338900" y="132533"/>
                  <a:pt x="343472" y="116392"/>
                  <a:pt x="342755" y="99607"/>
                </a:cubicBezTo>
                <a:lnTo>
                  <a:pt x="353254" y="96608"/>
                </a:lnTo>
                <a:cubicBezTo>
                  <a:pt x="362323" y="94037"/>
                  <a:pt x="367611" y="84538"/>
                  <a:pt x="365041" y="75394"/>
                </a:cubicBezTo>
                <a:cubicBezTo>
                  <a:pt x="362470" y="66254"/>
                  <a:pt x="352969" y="61038"/>
                  <a:pt x="343826" y="63609"/>
                </a:cubicBezTo>
                <a:lnTo>
                  <a:pt x="334040" y="66396"/>
                </a:lnTo>
                <a:cubicBezTo>
                  <a:pt x="326328" y="51254"/>
                  <a:pt x="314040" y="39257"/>
                  <a:pt x="299401" y="31755"/>
                </a:cubicBezTo>
                <a:lnTo>
                  <a:pt x="302195" y="21894"/>
                </a:lnTo>
                <a:moveTo>
                  <a:pt x="148496" y="266372"/>
                </a:moveTo>
                <a:cubicBezTo>
                  <a:pt x="148422" y="266873"/>
                  <a:pt x="148353" y="267371"/>
                  <a:pt x="148280" y="267872"/>
                </a:cubicBezTo>
                <a:cubicBezTo>
                  <a:pt x="145566" y="292582"/>
                  <a:pt x="123566" y="310655"/>
                  <a:pt x="98713" y="308438"/>
                </a:cubicBezTo>
                <a:cubicBezTo>
                  <a:pt x="73644" y="306152"/>
                  <a:pt x="55144" y="284013"/>
                  <a:pt x="57287" y="259013"/>
                </a:cubicBezTo>
                <a:cubicBezTo>
                  <a:pt x="60428" y="229730"/>
                  <a:pt x="71856" y="199017"/>
                  <a:pt x="87929" y="172306"/>
                </a:cubicBezTo>
                <a:cubicBezTo>
                  <a:pt x="115071" y="127025"/>
                  <a:pt x="164992" y="78671"/>
                  <a:pt x="252559" y="58459"/>
                </a:cubicBezTo>
                <a:cubicBezTo>
                  <a:pt x="277127" y="52816"/>
                  <a:pt x="301698" y="68101"/>
                  <a:pt x="307410" y="92742"/>
                </a:cubicBezTo>
                <a:cubicBezTo>
                  <a:pt x="313122" y="117383"/>
                  <a:pt x="297767" y="141882"/>
                  <a:pt x="273126" y="147595"/>
                </a:cubicBezTo>
                <a:cubicBezTo>
                  <a:pt x="212131" y="161523"/>
                  <a:pt x="182063" y="193092"/>
                  <a:pt x="166349" y="219233"/>
                </a:cubicBezTo>
                <a:cubicBezTo>
                  <a:pt x="158637" y="232089"/>
                  <a:pt x="151279" y="248373"/>
                  <a:pt x="148492" y="266372"/>
                </a:cubicBezTo>
                <a:lnTo>
                  <a:pt x="148496" y="266372"/>
                </a:lnTo>
                <a:moveTo>
                  <a:pt x="137141" y="228589"/>
                </a:moveTo>
                <a:cubicBezTo>
                  <a:pt x="137141" y="215967"/>
                  <a:pt x="126908" y="205733"/>
                  <a:pt x="114284" y="205733"/>
                </a:cubicBezTo>
                <a:cubicBezTo>
                  <a:pt x="101661" y="205733"/>
                  <a:pt x="91428" y="215967"/>
                  <a:pt x="91428" y="228589"/>
                </a:cubicBezTo>
                <a:cubicBezTo>
                  <a:pt x="91428" y="241211"/>
                  <a:pt x="101661" y="251445"/>
                  <a:pt x="114284" y="251445"/>
                </a:cubicBezTo>
                <a:cubicBezTo>
                  <a:pt x="126908" y="251445"/>
                  <a:pt x="137141" y="241211"/>
                  <a:pt x="137141" y="228589"/>
                </a:cubicBezTo>
                <a:moveTo>
                  <a:pt x="171421" y="165737"/>
                </a:moveTo>
                <a:cubicBezTo>
                  <a:pt x="180889" y="165737"/>
                  <a:pt x="188562" y="158063"/>
                  <a:pt x="188562" y="148594"/>
                </a:cubicBezTo>
                <a:cubicBezTo>
                  <a:pt x="188562" y="139128"/>
                  <a:pt x="180886" y="131450"/>
                  <a:pt x="171421" y="131450"/>
                </a:cubicBezTo>
                <a:cubicBezTo>
                  <a:pt x="161953" y="131450"/>
                  <a:pt x="154281" y="139124"/>
                  <a:pt x="154281" y="148594"/>
                </a:cubicBezTo>
                <a:cubicBezTo>
                  <a:pt x="154281" y="158059"/>
                  <a:pt x="161957" y="165737"/>
                  <a:pt x="171421" y="165737"/>
                </a:cubicBezTo>
              </a:path>
            </a:pathLst>
          </a:custGeom>
          <a:solidFill>
            <a:srgbClr val="3B2675"/>
          </a:solidFill>
          <a:ln/>
        </p:spPr>
        <p:txBody>
          <a:bodyPr wrap="square" lIns="0" tIns="0" rIns="0" bIns="0" rtlCol="0" anchor="ctr"/>
          <a:lstStyle/>
          <a:p>
            <a:pPr marL="0" indent="0">
              <a:buNone/>
            </a:pPr>
            <a:endParaRPr lang="en-US" dirty="0"/>
          </a:p>
        </p:txBody>
      </p:sp>
      <p:sp>
        <p:nvSpPr>
          <p:cNvPr id="34" name="Text 32"/>
          <p:cNvSpPr/>
          <p:nvPr/>
        </p:nvSpPr>
        <p:spPr>
          <a:xfrm>
            <a:off x="6901527" y="3301978"/>
            <a:ext cx="1547347" cy="1325828"/>
          </a:xfrm>
          <a:prstGeom prst="rect">
            <a:avLst/>
          </a:prstGeom>
          <a:noFill/>
          <a:ln/>
        </p:spPr>
        <p:txBody>
          <a:bodyPr wrap="square" lIns="0" tIns="0" rIns="0" bIns="0" rtlCol="0" anchor="t"/>
          <a:lstStyle/>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Čas a teplota počas záverečného tepelného procesu sa musia starostlivo sledovať.</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To zaisťuje účinnú mikrobiálnu inaktiváciu.</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Presná kontrola je rozhodujúca pre dosiahnutie cieľov pasterizácie.</a:t>
            </a:r>
            <a:endParaRPr lang="en-US" sz="899" dirty="0"/>
          </a:p>
        </p:txBody>
      </p:sp>
      <p:sp>
        <p:nvSpPr>
          <p:cNvPr id="35" name="Text 33"/>
          <p:cNvSpPr/>
          <p:nvPr/>
        </p:nvSpPr>
        <p:spPr>
          <a:xfrm>
            <a:off x="6901527"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Monitorovanie času a teploty</a:t>
            </a:r>
            <a:endParaRPr lang="en-US" sz="1000" dirty="0"/>
          </a:p>
        </p:txBody>
      </p:sp>
      <p:sp>
        <p:nvSpPr>
          <p:cNvPr id="36" name="Text 34"/>
          <p:cNvSpPr/>
          <p:nvPr/>
        </p:nvSpPr>
        <p:spPr>
          <a:xfrm>
            <a:off x="6175525" y="3477361"/>
            <a:ext cx="365760" cy="365760"/>
          </a:xfrm>
          <a:custGeom>
            <a:avLst/>
            <a:gdLst/>
            <a:ahLst/>
            <a:cxnLst/>
            <a:rect l="l" t="t" r="r" b="b"/>
            <a:pathLst>
              <a:path w="365760" h="365760">
                <a:moveTo>
                  <a:pt x="165737" y="17147"/>
                </a:moveTo>
                <a:cubicBezTo>
                  <a:pt x="165737" y="7644"/>
                  <a:pt x="173381" y="4"/>
                  <a:pt x="182884" y="4"/>
                </a:cubicBezTo>
                <a:cubicBezTo>
                  <a:pt x="283896" y="4"/>
                  <a:pt x="365764" y="81872"/>
                  <a:pt x="365764" y="182884"/>
                </a:cubicBezTo>
                <a:cubicBezTo>
                  <a:pt x="365764" y="283896"/>
                  <a:pt x="283896" y="365764"/>
                  <a:pt x="182884" y="365764"/>
                </a:cubicBezTo>
                <a:cubicBezTo>
                  <a:pt x="81872" y="365764"/>
                  <a:pt x="4" y="283896"/>
                  <a:pt x="4" y="182884"/>
                </a:cubicBezTo>
                <a:cubicBezTo>
                  <a:pt x="4" y="155810"/>
                  <a:pt x="5863" y="130163"/>
                  <a:pt x="16434" y="107087"/>
                </a:cubicBezTo>
                <a:cubicBezTo>
                  <a:pt x="20720" y="97658"/>
                  <a:pt x="25793" y="88657"/>
                  <a:pt x="31580" y="80226"/>
                </a:cubicBezTo>
                <a:lnTo>
                  <a:pt x="31653" y="80083"/>
                </a:lnTo>
                <a:cubicBezTo>
                  <a:pt x="38152" y="70511"/>
                  <a:pt x="45442" y="61652"/>
                  <a:pt x="53584" y="53580"/>
                </a:cubicBezTo>
                <a:cubicBezTo>
                  <a:pt x="60299" y="46865"/>
                  <a:pt x="71159" y="46865"/>
                  <a:pt x="77801" y="53580"/>
                </a:cubicBezTo>
                <a:cubicBezTo>
                  <a:pt x="84443" y="60295"/>
                  <a:pt x="84516" y="71155"/>
                  <a:pt x="77801" y="77797"/>
                </a:cubicBezTo>
                <a:cubicBezTo>
                  <a:pt x="71228" y="84370"/>
                  <a:pt x="65229" y="91586"/>
                  <a:pt x="59941" y="99300"/>
                </a:cubicBezTo>
                <a:lnTo>
                  <a:pt x="59867" y="99443"/>
                </a:lnTo>
                <a:cubicBezTo>
                  <a:pt x="44721" y="121732"/>
                  <a:pt x="35435" y="148378"/>
                  <a:pt x="34363" y="177094"/>
                </a:cubicBezTo>
                <a:cubicBezTo>
                  <a:pt x="34290" y="179021"/>
                  <a:pt x="34220" y="180952"/>
                  <a:pt x="34220" y="182880"/>
                </a:cubicBezTo>
                <a:cubicBezTo>
                  <a:pt x="34220" y="264960"/>
                  <a:pt x="100730" y="331470"/>
                  <a:pt x="182810" y="331470"/>
                </a:cubicBezTo>
                <a:cubicBezTo>
                  <a:pt x="264891" y="331470"/>
                  <a:pt x="331400" y="264960"/>
                  <a:pt x="331400" y="182880"/>
                </a:cubicBezTo>
                <a:cubicBezTo>
                  <a:pt x="331400" y="106586"/>
                  <a:pt x="273965" y="43792"/>
                  <a:pt x="199957" y="35289"/>
                </a:cubicBezTo>
                <a:lnTo>
                  <a:pt x="199957" y="74293"/>
                </a:lnTo>
                <a:cubicBezTo>
                  <a:pt x="199957" y="83796"/>
                  <a:pt x="192313" y="91440"/>
                  <a:pt x="182814" y="91440"/>
                </a:cubicBezTo>
                <a:cubicBezTo>
                  <a:pt x="173312" y="91440"/>
                  <a:pt x="165671" y="83796"/>
                  <a:pt x="165671" y="74297"/>
                </a:cubicBezTo>
                <a:lnTo>
                  <a:pt x="165671" y="17147"/>
                </a:lnTo>
                <a:lnTo>
                  <a:pt x="165737" y="17147"/>
                </a:lnTo>
              </a:path>
              <a:path w="365760" h="365760">
                <a:moveTo>
                  <a:pt x="113587" y="113587"/>
                </a:moveTo>
                <a:cubicBezTo>
                  <a:pt x="120302" y="106871"/>
                  <a:pt x="131162" y="106871"/>
                  <a:pt x="137804" y="113587"/>
                </a:cubicBezTo>
                <a:lnTo>
                  <a:pt x="194954" y="170737"/>
                </a:lnTo>
                <a:cubicBezTo>
                  <a:pt x="201669" y="177452"/>
                  <a:pt x="201669" y="188312"/>
                  <a:pt x="194954" y="194954"/>
                </a:cubicBezTo>
                <a:cubicBezTo>
                  <a:pt x="188238" y="201596"/>
                  <a:pt x="177379" y="201669"/>
                  <a:pt x="170737" y="194954"/>
                </a:cubicBezTo>
                <a:lnTo>
                  <a:pt x="113587" y="137804"/>
                </a:lnTo>
                <a:cubicBezTo>
                  <a:pt x="106871" y="131088"/>
                  <a:pt x="106871" y="120229"/>
                  <a:pt x="113587" y="113587"/>
                </a:cubicBezTo>
                <a:lnTo>
                  <a:pt x="113587" y="113587"/>
                </a:lnTo>
              </a:path>
            </a:pathLst>
          </a:custGeom>
          <a:solidFill>
            <a:srgbClr val="F23342"/>
          </a:solidFill>
          <a:ln/>
        </p:spPr>
        <p:txBody>
          <a:bodyPr wrap="square" lIns="0" tIns="0" rIns="0" bIns="0" rtlCol="0" anchor="ctr"/>
          <a:lstStyle/>
          <a:p>
            <a:pPr marL="0" indent="0">
              <a:buNone/>
            </a:pPr>
            <a:endParaRPr lang="en-US" dirty="0"/>
          </a:p>
        </p:txBody>
      </p:sp>
      <p:sp>
        <p:nvSpPr>
          <p:cNvPr id="37" name="Text 35"/>
          <p:cNvSpPr/>
          <p:nvPr/>
        </p:nvSpPr>
        <p:spPr>
          <a:xfrm>
            <a:off x="4335127" y="3301978"/>
            <a:ext cx="1547347" cy="1325828"/>
          </a:xfrm>
          <a:prstGeom prst="rect">
            <a:avLst/>
          </a:prstGeom>
          <a:noFill/>
          <a:ln/>
        </p:spPr>
        <p:txBody>
          <a:bodyPr wrap="square" lIns="0" tIns="0" rIns="0" bIns="0" rtlCol="0" anchor="t"/>
          <a:lstStyle/>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Inline ohrev poskytuje minimálnu teplotu produktu.</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Tento proces nenahrádza konečnú pasterizáciu v balení.</a:t>
            </a:r>
            <a:endParaRPr lang="en-US" sz="899" dirty="0"/>
          </a:p>
          <a:p>
            <a:pPr marL="0" indent="0" algn="l">
              <a:lnSpc>
                <a:spcPct val="100000"/>
              </a:lnSpc>
              <a:spcAft>
                <a:spcPts val="899"/>
              </a:spcAft>
              <a:buNone/>
            </a:pPr>
            <a:r>
              <a:rPr lang="en-US" sz="899" dirty="0">
                <a:solidFill>
                  <a:srgbClr val="FFFFFF"/>
                </a:solidFill>
                <a:latin typeface="Figtree Regular" pitchFamily="34" charset="0"/>
                <a:ea typeface="Figtree Regular" pitchFamily="34" charset="-122"/>
                <a:cs typeface="Figtree Regular" pitchFamily="34" charset="-120"/>
              </a:rPr>
              <a:t>Slúži ako predbežný krok v procese ohrevu.</a:t>
            </a:r>
            <a:endParaRPr lang="en-US" sz="899" dirty="0"/>
          </a:p>
        </p:txBody>
      </p:sp>
      <p:sp>
        <p:nvSpPr>
          <p:cNvPr id="38" name="Text 36"/>
          <p:cNvSpPr/>
          <p:nvPr/>
        </p:nvSpPr>
        <p:spPr>
          <a:xfrm>
            <a:off x="4335127"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Úloha predchádzajúceho inline vykurovania</a:t>
            </a:r>
            <a:endParaRPr lang="en-US" sz="1000" dirty="0"/>
          </a:p>
        </p:txBody>
      </p:sp>
      <p:sp>
        <p:nvSpPr>
          <p:cNvPr id="39" name="Text 37"/>
          <p:cNvSpPr/>
          <p:nvPr/>
        </p:nvSpPr>
        <p:spPr>
          <a:xfrm>
            <a:off x="3598618" y="3477361"/>
            <a:ext cx="365678" cy="365760"/>
          </a:xfrm>
          <a:custGeom>
            <a:avLst/>
            <a:gdLst/>
            <a:ahLst/>
            <a:cxnLst/>
            <a:rect l="l" t="t" r="r" b="b"/>
            <a:pathLst>
              <a:path w="365678" h="365760">
                <a:moveTo>
                  <a:pt x="143660" y="0"/>
                </a:moveTo>
                <a:cubicBezTo>
                  <a:pt x="154517" y="0"/>
                  <a:pt x="163250" y="8734"/>
                  <a:pt x="163250" y="19590"/>
                </a:cubicBezTo>
                <a:lnTo>
                  <a:pt x="163250" y="91418"/>
                </a:lnTo>
                <a:cubicBezTo>
                  <a:pt x="163250" y="121129"/>
                  <a:pt x="172882" y="149943"/>
                  <a:pt x="190676" y="173696"/>
                </a:cubicBezTo>
                <a:lnTo>
                  <a:pt x="206349" y="194592"/>
                </a:lnTo>
                <a:cubicBezTo>
                  <a:pt x="229204" y="225118"/>
                  <a:pt x="241611" y="262257"/>
                  <a:pt x="241611" y="300377"/>
                </a:cubicBezTo>
                <a:lnTo>
                  <a:pt x="241611" y="346086"/>
                </a:lnTo>
                <a:cubicBezTo>
                  <a:pt x="241611" y="356941"/>
                  <a:pt x="232879" y="365676"/>
                  <a:pt x="222022" y="365676"/>
                </a:cubicBezTo>
                <a:cubicBezTo>
                  <a:pt x="211165" y="365676"/>
                  <a:pt x="202432" y="356941"/>
                  <a:pt x="202432" y="346086"/>
                </a:cubicBezTo>
                <a:lnTo>
                  <a:pt x="202432" y="300377"/>
                </a:lnTo>
                <a:cubicBezTo>
                  <a:pt x="202432" y="270747"/>
                  <a:pt x="192800" y="241851"/>
                  <a:pt x="175006" y="218099"/>
                </a:cubicBezTo>
                <a:lnTo>
                  <a:pt x="159333" y="197203"/>
                </a:lnTo>
                <a:cubicBezTo>
                  <a:pt x="136479" y="166677"/>
                  <a:pt x="124071" y="129538"/>
                  <a:pt x="124071" y="91418"/>
                </a:cubicBezTo>
                <a:lnTo>
                  <a:pt x="124071" y="19590"/>
                </a:lnTo>
                <a:cubicBezTo>
                  <a:pt x="124071" y="8734"/>
                  <a:pt x="132803" y="0"/>
                  <a:pt x="143660" y="0"/>
                </a:cubicBezTo>
                <a:lnTo>
                  <a:pt x="143660" y="0"/>
                </a:lnTo>
              </a:path>
              <a:path w="365678" h="365760">
                <a:moveTo>
                  <a:pt x="19589" y="52241"/>
                </a:moveTo>
                <a:cubicBezTo>
                  <a:pt x="30446" y="52241"/>
                  <a:pt x="39179" y="60976"/>
                  <a:pt x="39179" y="71832"/>
                </a:cubicBezTo>
                <a:lnTo>
                  <a:pt x="39179" y="102768"/>
                </a:lnTo>
                <a:cubicBezTo>
                  <a:pt x="39179" y="129867"/>
                  <a:pt x="47176" y="156315"/>
                  <a:pt x="62198" y="178842"/>
                </a:cubicBezTo>
                <a:lnTo>
                  <a:pt x="87909" y="217452"/>
                </a:lnTo>
                <a:cubicBezTo>
                  <a:pt x="107254" y="246427"/>
                  <a:pt x="117540" y="280465"/>
                  <a:pt x="117540" y="315237"/>
                </a:cubicBezTo>
                <a:lnTo>
                  <a:pt x="117540" y="346173"/>
                </a:lnTo>
                <a:cubicBezTo>
                  <a:pt x="117540" y="357029"/>
                  <a:pt x="108808" y="365764"/>
                  <a:pt x="97951" y="365764"/>
                </a:cubicBezTo>
                <a:cubicBezTo>
                  <a:pt x="87094" y="365764"/>
                  <a:pt x="78361" y="357029"/>
                  <a:pt x="78361" y="346173"/>
                </a:cubicBezTo>
                <a:lnTo>
                  <a:pt x="78361" y="315237"/>
                </a:lnTo>
                <a:cubicBezTo>
                  <a:pt x="78361" y="288138"/>
                  <a:pt x="70360" y="261690"/>
                  <a:pt x="55342" y="239163"/>
                </a:cubicBezTo>
                <a:lnTo>
                  <a:pt x="29631" y="200553"/>
                </a:lnTo>
                <a:cubicBezTo>
                  <a:pt x="10287" y="171578"/>
                  <a:pt x="0" y="137540"/>
                  <a:pt x="0" y="102768"/>
                </a:cubicBezTo>
                <a:lnTo>
                  <a:pt x="0" y="71832"/>
                </a:lnTo>
                <a:cubicBezTo>
                  <a:pt x="0" y="60976"/>
                  <a:pt x="8732" y="52241"/>
                  <a:pt x="19589" y="52241"/>
                </a:cubicBezTo>
                <a:lnTo>
                  <a:pt x="19589" y="52241"/>
                </a:lnTo>
              </a:path>
              <a:path w="365678" h="365760">
                <a:moveTo>
                  <a:pt x="287317" y="71828"/>
                </a:moveTo>
                <a:lnTo>
                  <a:pt x="287317" y="102764"/>
                </a:lnTo>
                <a:cubicBezTo>
                  <a:pt x="287317" y="129863"/>
                  <a:pt x="295315" y="156311"/>
                  <a:pt x="310337" y="178838"/>
                </a:cubicBezTo>
                <a:lnTo>
                  <a:pt x="336047" y="217448"/>
                </a:lnTo>
                <a:cubicBezTo>
                  <a:pt x="355392" y="246423"/>
                  <a:pt x="365678" y="280461"/>
                  <a:pt x="365678" y="315234"/>
                </a:cubicBezTo>
                <a:lnTo>
                  <a:pt x="365678" y="346170"/>
                </a:lnTo>
                <a:cubicBezTo>
                  <a:pt x="365678" y="357026"/>
                  <a:pt x="356946" y="365760"/>
                  <a:pt x="346089" y="365760"/>
                </a:cubicBezTo>
                <a:cubicBezTo>
                  <a:pt x="335232" y="365760"/>
                  <a:pt x="326500" y="357026"/>
                  <a:pt x="326500" y="346170"/>
                </a:cubicBezTo>
                <a:lnTo>
                  <a:pt x="326500" y="315234"/>
                </a:lnTo>
                <a:cubicBezTo>
                  <a:pt x="326500" y="288135"/>
                  <a:pt x="318502" y="261687"/>
                  <a:pt x="303480" y="239159"/>
                </a:cubicBezTo>
                <a:lnTo>
                  <a:pt x="277769" y="200550"/>
                </a:lnTo>
                <a:cubicBezTo>
                  <a:pt x="258425" y="171574"/>
                  <a:pt x="248138" y="137537"/>
                  <a:pt x="248138" y="102764"/>
                </a:cubicBezTo>
                <a:lnTo>
                  <a:pt x="248138" y="71828"/>
                </a:lnTo>
                <a:cubicBezTo>
                  <a:pt x="248138" y="60972"/>
                  <a:pt x="256871" y="52238"/>
                  <a:pt x="267728" y="52238"/>
                </a:cubicBezTo>
                <a:cubicBezTo>
                  <a:pt x="278585" y="52238"/>
                  <a:pt x="287317" y="60972"/>
                  <a:pt x="287317" y="71828"/>
                </a:cubicBezTo>
                <a:lnTo>
                  <a:pt x="287317" y="71828"/>
                </a:lnTo>
              </a:path>
            </a:pathLst>
          </a:custGeom>
          <a:solidFill>
            <a:srgbClr val="4867FF"/>
          </a:solidFill>
          <a:ln/>
        </p:spPr>
        <p:txBody>
          <a:bodyPr wrap="square" lIns="0" tIns="0" rIns="0" bIns="0" rtlCol="0" anchor="ctr"/>
          <a:lstStyle/>
          <a:p>
            <a:pPr marL="0" indent="0">
              <a:buNone/>
            </a:pPr>
            <a:endParaRPr lang="en-US" dirty="0"/>
          </a:p>
        </p:txBody>
      </p:sp>
      <p:sp>
        <p:nvSpPr>
          <p:cNvPr id="40" name="Text 38"/>
          <p:cNvSpPr/>
          <p:nvPr/>
        </p:nvSpPr>
        <p:spPr>
          <a:xfrm>
            <a:off x="1728508" y="3301978"/>
            <a:ext cx="1547347" cy="1325828"/>
          </a:xfrm>
          <a:prstGeom prst="rect">
            <a:avLst/>
          </a:prstGeom>
          <a:noFill/>
          <a:ln/>
        </p:spPr>
        <p:txBody>
          <a:bodyPr wrap="square" lIns="0" tIns="0" rIns="0" bIns="0" rtlCol="0" anchor="t"/>
          <a:lstStyle/>
          <a:p>
            <a:pPr marL="0" indent="0" algn="l">
              <a:lnSpc>
                <a:spcPct val="100000"/>
              </a:lnSpc>
              <a:spcAft>
                <a:spcPts val="857"/>
              </a:spcAft>
              <a:buNone/>
            </a:pPr>
            <a:r>
              <a:rPr lang="en-US" sz="857" dirty="0">
                <a:solidFill>
                  <a:srgbClr val="FFFFFF"/>
                </a:solidFill>
                <a:latin typeface="Figtree Regular" pitchFamily="34" charset="0"/>
                <a:ea typeface="Figtree Regular" pitchFamily="34" charset="-122"/>
                <a:cs typeface="Figtree Regular" pitchFamily="34" charset="-120"/>
              </a:rPr>
              <a:t>Tepelné spracovanie v autoklávoch je kritickým kontrolným bodom mikrobiálnej bezpečnosti.</a:t>
            </a:r>
            <a:endParaRPr lang="en-US" sz="857" dirty="0"/>
          </a:p>
          <a:p>
            <a:pPr marL="0" indent="0" algn="l">
              <a:lnSpc>
                <a:spcPct val="100000"/>
              </a:lnSpc>
              <a:spcAft>
                <a:spcPts val="857"/>
              </a:spcAft>
              <a:buNone/>
            </a:pPr>
            <a:r>
              <a:rPr lang="en-US" sz="857" dirty="0">
                <a:solidFill>
                  <a:srgbClr val="FFFFFF"/>
                </a:solidFill>
                <a:latin typeface="Figtree Regular" pitchFamily="34" charset="0"/>
                <a:ea typeface="Figtree Regular" pitchFamily="34" charset="-122"/>
                <a:cs typeface="Figtree Regular" pitchFamily="34" charset="-120"/>
              </a:rPr>
              <a:t>Tento krok zaisťuje elimináciu škodlivých mikroorganizmov.</a:t>
            </a:r>
            <a:endParaRPr lang="en-US" sz="857" dirty="0"/>
          </a:p>
          <a:p>
            <a:pPr marL="0" indent="0" algn="l">
              <a:lnSpc>
                <a:spcPct val="100000"/>
              </a:lnSpc>
              <a:spcAft>
                <a:spcPts val="857"/>
              </a:spcAft>
              <a:buNone/>
            </a:pPr>
            <a:r>
              <a:rPr lang="en-US" sz="857" dirty="0">
                <a:solidFill>
                  <a:srgbClr val="FFFFFF"/>
                </a:solidFill>
                <a:latin typeface="Figtree Regular" pitchFamily="34" charset="0"/>
                <a:ea typeface="Figtree Regular" pitchFamily="34" charset="-122"/>
                <a:cs typeface="Figtree Regular" pitchFamily="34" charset="-120"/>
              </a:rPr>
              <a:t>Je nevyhnutný pre zachovanie bezpečnosti a kvality výrobkov.</a:t>
            </a:r>
            <a:endParaRPr lang="en-US" sz="857" dirty="0"/>
          </a:p>
        </p:txBody>
      </p:sp>
      <p:sp>
        <p:nvSpPr>
          <p:cNvPr id="41" name="Text 39"/>
          <p:cNvSpPr/>
          <p:nvPr/>
        </p:nvSpPr>
        <p:spPr>
          <a:xfrm>
            <a:off x="1728508"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Kritický kontrolný bod pre mikrobiálnu bezpečnosť</a:t>
            </a:r>
            <a:endParaRPr lang="en-US" sz="1000" dirty="0"/>
          </a:p>
        </p:txBody>
      </p:sp>
      <p:sp>
        <p:nvSpPr>
          <p:cNvPr id="42" name="Text 40"/>
          <p:cNvSpPr/>
          <p:nvPr/>
        </p:nvSpPr>
        <p:spPr>
          <a:xfrm>
            <a:off x="1032177" y="3477410"/>
            <a:ext cx="365760" cy="365662"/>
          </a:xfrm>
          <a:custGeom>
            <a:avLst/>
            <a:gdLst/>
            <a:ahLst/>
            <a:cxnLst/>
            <a:rect l="l" t="t" r="r" b="b"/>
            <a:pathLst>
              <a:path w="365760" h="365662">
                <a:moveTo>
                  <a:pt x="264185" y="45858"/>
                </a:moveTo>
                <a:cubicBezTo>
                  <a:pt x="271544" y="38427"/>
                  <a:pt x="281613" y="34284"/>
                  <a:pt x="292041" y="34284"/>
                </a:cubicBezTo>
                <a:cubicBezTo>
                  <a:pt x="313826" y="34284"/>
                  <a:pt x="331470" y="51928"/>
                  <a:pt x="331470" y="73714"/>
                </a:cubicBezTo>
                <a:cubicBezTo>
                  <a:pt x="331470" y="84142"/>
                  <a:pt x="327326" y="94213"/>
                  <a:pt x="319897" y="101570"/>
                </a:cubicBezTo>
                <a:lnTo>
                  <a:pt x="160320" y="261218"/>
                </a:lnTo>
                <a:cubicBezTo>
                  <a:pt x="159248" y="262289"/>
                  <a:pt x="157818" y="262860"/>
                  <a:pt x="156249" y="262860"/>
                </a:cubicBezTo>
                <a:lnTo>
                  <a:pt x="102892" y="262860"/>
                </a:lnTo>
                <a:lnTo>
                  <a:pt x="102892" y="209502"/>
                </a:lnTo>
                <a:cubicBezTo>
                  <a:pt x="102892" y="208003"/>
                  <a:pt x="103462" y="206504"/>
                  <a:pt x="104534" y="205433"/>
                </a:cubicBezTo>
                <a:lnTo>
                  <a:pt x="124037" y="185932"/>
                </a:lnTo>
                <a:lnTo>
                  <a:pt x="146180" y="208076"/>
                </a:lnTo>
                <a:cubicBezTo>
                  <a:pt x="150609" y="212504"/>
                  <a:pt x="157895" y="212504"/>
                  <a:pt x="162324" y="208076"/>
                </a:cubicBezTo>
                <a:cubicBezTo>
                  <a:pt x="166754" y="203648"/>
                  <a:pt x="166754" y="196360"/>
                  <a:pt x="162324" y="191932"/>
                </a:cubicBezTo>
                <a:lnTo>
                  <a:pt x="140181" y="169788"/>
                </a:lnTo>
                <a:lnTo>
                  <a:pt x="169753" y="140217"/>
                </a:lnTo>
                <a:lnTo>
                  <a:pt x="191896" y="162361"/>
                </a:lnTo>
                <a:cubicBezTo>
                  <a:pt x="196325" y="166790"/>
                  <a:pt x="203611" y="166790"/>
                  <a:pt x="208041" y="162361"/>
                </a:cubicBezTo>
                <a:cubicBezTo>
                  <a:pt x="212470" y="157933"/>
                  <a:pt x="212470" y="150645"/>
                  <a:pt x="208041" y="146217"/>
                </a:cubicBezTo>
                <a:lnTo>
                  <a:pt x="185898" y="124073"/>
                </a:lnTo>
                <a:lnTo>
                  <a:pt x="215469" y="94502"/>
                </a:lnTo>
                <a:lnTo>
                  <a:pt x="237612" y="116646"/>
                </a:lnTo>
                <a:cubicBezTo>
                  <a:pt x="242042" y="121075"/>
                  <a:pt x="249328" y="121075"/>
                  <a:pt x="253757" y="116646"/>
                </a:cubicBezTo>
                <a:cubicBezTo>
                  <a:pt x="258186" y="112218"/>
                  <a:pt x="258186" y="104931"/>
                  <a:pt x="253757" y="100502"/>
                </a:cubicBezTo>
                <a:lnTo>
                  <a:pt x="231614" y="78358"/>
                </a:lnTo>
                <a:lnTo>
                  <a:pt x="264115" y="45858"/>
                </a:lnTo>
                <a:lnTo>
                  <a:pt x="264185" y="45858"/>
                </a:lnTo>
                <a:moveTo>
                  <a:pt x="68609" y="209506"/>
                </a:moveTo>
                <a:lnTo>
                  <a:pt x="68609" y="272937"/>
                </a:lnTo>
                <a:lnTo>
                  <a:pt x="5037" y="336438"/>
                </a:lnTo>
                <a:cubicBezTo>
                  <a:pt x="-1679" y="343152"/>
                  <a:pt x="-1679" y="354012"/>
                  <a:pt x="5037" y="360652"/>
                </a:cubicBezTo>
                <a:cubicBezTo>
                  <a:pt x="11752" y="367296"/>
                  <a:pt x="22608" y="367366"/>
                  <a:pt x="29250" y="360652"/>
                </a:cubicBezTo>
                <a:lnTo>
                  <a:pt x="92823" y="297078"/>
                </a:lnTo>
                <a:lnTo>
                  <a:pt x="156253" y="297078"/>
                </a:lnTo>
                <a:cubicBezTo>
                  <a:pt x="166896" y="297078"/>
                  <a:pt x="177039" y="292862"/>
                  <a:pt x="184541" y="285362"/>
                </a:cubicBezTo>
                <a:lnTo>
                  <a:pt x="344187" y="125857"/>
                </a:lnTo>
                <a:cubicBezTo>
                  <a:pt x="358046" y="111998"/>
                  <a:pt x="365760" y="93284"/>
                  <a:pt x="365760" y="73714"/>
                </a:cubicBezTo>
                <a:cubicBezTo>
                  <a:pt x="365760" y="32997"/>
                  <a:pt x="332757" y="-4"/>
                  <a:pt x="292045" y="-4"/>
                </a:cubicBezTo>
                <a:cubicBezTo>
                  <a:pt x="272473" y="-4"/>
                  <a:pt x="253757" y="7781"/>
                  <a:pt x="239902" y="21567"/>
                </a:cubicBezTo>
                <a:lnTo>
                  <a:pt x="80325" y="181215"/>
                </a:lnTo>
                <a:cubicBezTo>
                  <a:pt x="72823" y="188714"/>
                  <a:pt x="68609" y="198858"/>
                  <a:pt x="68609" y="209502"/>
                </a:cubicBezTo>
                <a:lnTo>
                  <a:pt x="68609" y="209506"/>
                </a:lnTo>
              </a:path>
            </a:pathLst>
          </a:custGeom>
          <a:solidFill>
            <a:srgbClr val="3B2675"/>
          </a:solidFill>
          <a:ln/>
        </p:spPr>
        <p:txBody>
          <a:bodyPr wrap="square" lIns="0" tIns="0" rIns="0" bIns="0" rtlCol="0" anchor="ctr"/>
          <a:lstStyle/>
          <a:p>
            <a:pPr marL="0" indent="0">
              <a:buNone/>
            </a:pPr>
            <a:endParaRPr lang="en-US" dirty="0"/>
          </a:p>
        </p:txBody>
      </p:sp>
      <p:sp>
        <p:nvSpPr>
          <p:cNvPr id="43" name="Text 4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44" name="Text 4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14</a:t>
            </a:r>
            <a:endParaRPr lang="en-US" sz="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8571520" y="-1"/>
            <a:ext cx="3620479" cy="3331255"/>
          </a:xfrm>
          <a:prstGeom prst="rect">
            <a:avLst/>
          </a:prstGeom>
          <a:solidFill>
            <a:srgbClr val="FFFFFF">
              <a:alpha val="96000"/>
            </a:srgbClr>
          </a:solidFill>
          <a:ln/>
        </p:spPr>
        <p:txBody>
          <a:bodyPr wrap="square" lIns="0" tIns="0" rIns="0" bIns="0" rtlCol="0" anchor="ctr"/>
          <a:lstStyle/>
          <a:p>
            <a:pPr marL="0" indent="0">
              <a:buNone/>
            </a:pPr>
            <a:endParaRPr lang="en-US" dirty="0"/>
          </a:p>
        </p:txBody>
      </p:sp>
      <p:sp>
        <p:nvSpPr>
          <p:cNvPr id="22" name="Text 2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P-hodnota pri pasterizácii vs. F-hodnota pri sterilizácii</a:t>
            </a:r>
            <a:endParaRPr lang="en-US" sz="2400" dirty="0"/>
          </a:p>
        </p:txBody>
      </p:sp>
      <p:sp>
        <p:nvSpPr>
          <p:cNvPr id="23" name="Text 21"/>
          <p:cNvSpPr/>
          <p:nvPr/>
        </p:nvSpPr>
        <p:spPr>
          <a:xfrm>
            <a:off x="6339836" y="2562730"/>
            <a:ext cx="5029200" cy="2926080"/>
          </a:xfrm>
          <a:prstGeom prst="rect">
            <a:avLst/>
          </a:prstGeom>
          <a:noFill/>
          <a:ln/>
        </p:spPr>
        <p:txBody>
          <a:bodyPr wrap="square" lIns="0" tIns="0" rIns="0" bIns="0" rtlCol="0" anchor="t"/>
          <a:lstStyle/>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Sterilizácia využíva hodnotu F, prepočítava tepelné spracovanie na 121,1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Cieľovým mikroorganizmom na sterilizáciu sú spóry Clostridium botulinum.</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Hodnota z pre sterilizáciu je 10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Výpočty hodnoty F sú jednoduchšie v porovnaní s výpočtami hodnoty P.</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Sterilizácia sa zameriava na užší teplotný rozsah a špecifický mikrobiálny cieľ.</a:t>
            </a:r>
            <a:endParaRPr lang="en-US" sz="1400" dirty="0"/>
          </a:p>
        </p:txBody>
      </p:sp>
      <p:sp>
        <p:nvSpPr>
          <p:cNvPr id="24" name="Text 22"/>
          <p:cNvSpPr/>
          <p:nvPr/>
        </p:nvSpPr>
        <p:spPr>
          <a:xfrm>
            <a:off x="6339836" y="1850589"/>
            <a:ext cx="5029200" cy="582287"/>
          </a:xfrm>
          <a:custGeom>
            <a:avLst/>
            <a:gdLst/>
            <a:ahLst/>
            <a:cxnLst/>
            <a:rect l="l" t="t" r="r" b="b"/>
            <a:pathLst>
              <a:path w="5029200" h="582287">
                <a:moveTo>
                  <a:pt x="104809" y="582287"/>
                </a:moveTo>
                <a:cubicBezTo>
                  <a:pt x="46922" y="582287"/>
                  <a:pt x="0" y="535360"/>
                  <a:pt x="0" y="477475"/>
                </a:cubicBezTo>
                <a:lnTo>
                  <a:pt x="0" y="104812"/>
                </a:lnTo>
                <a:cubicBezTo>
                  <a:pt x="0" y="46926"/>
                  <a:pt x="46922" y="0"/>
                  <a:pt x="104809" y="0"/>
                </a:cubicBezTo>
                <a:lnTo>
                  <a:pt x="4924391" y="0"/>
                </a:lnTo>
                <a:cubicBezTo>
                  <a:pt x="4982278" y="0"/>
                  <a:pt x="5029200" y="46926"/>
                  <a:pt x="5029200" y="104812"/>
                </a:cubicBezTo>
                <a:lnTo>
                  <a:pt x="5029200" y="477475"/>
                </a:lnTo>
                <a:cubicBezTo>
                  <a:pt x="5029200" y="535360"/>
                  <a:pt x="4982278" y="582287"/>
                  <a:pt x="4924391" y="582287"/>
                </a:cubicBezTo>
                <a:lnTo>
                  <a:pt x="104809" y="582287"/>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6339836" y="1987749"/>
            <a:ext cx="5029200" cy="307967"/>
          </a:xfrm>
          <a:prstGeom prst="rect">
            <a:avLst/>
          </a:prstGeom>
          <a:noFill/>
          <a:ln/>
        </p:spPr>
        <p:txBody>
          <a:bodyPr wrap="square" lIns="0" tIns="0" rIns="0" bIns="0" rtlCol="0" anchor="t"/>
          <a:lstStyle/>
          <a:p>
            <a:pPr marL="0" indent="0" algn="ctr">
              <a:lnSpc>
                <a:spcPct val="90000"/>
              </a:lnSpc>
              <a:buNone/>
            </a:pPr>
            <a:r>
              <a:rPr lang="en-US" sz="1800" dirty="0">
                <a:solidFill>
                  <a:srgbClr val="FFFFFF"/>
                </a:solidFill>
                <a:latin typeface="Figtree Bold" pitchFamily="34" charset="0"/>
                <a:ea typeface="Figtree Bold" pitchFamily="34" charset="-122"/>
                <a:cs typeface="Figtree Bold" pitchFamily="34" charset="-120"/>
              </a:rPr>
              <a:t>F-hodnota pri sterilizácii</a:t>
            </a:r>
            <a:endParaRPr lang="en-US" sz="1800" dirty="0"/>
          </a:p>
        </p:txBody>
      </p:sp>
      <p:sp>
        <p:nvSpPr>
          <p:cNvPr id="26" name="Text 24"/>
          <p:cNvSpPr/>
          <p:nvPr/>
        </p:nvSpPr>
        <p:spPr>
          <a:xfrm>
            <a:off x="761996" y="2562730"/>
            <a:ext cx="5029200" cy="2926080"/>
          </a:xfrm>
          <a:prstGeom prst="rect">
            <a:avLst/>
          </a:prstGeom>
          <a:noFill/>
          <a:ln/>
        </p:spPr>
        <p:txBody>
          <a:bodyPr wrap="square" lIns="0" tIns="0" rIns="0" bIns="0" rtlCol="0" anchor="t"/>
          <a:lstStyle/>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Pri pasterizácii sa používa hodnota P, prepočítaná na referenčné teploty v závislosti od cieľových mikroorganizmov.</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Referenčná teplota pre Listeria monocytogenes je 70 °C so z=7,5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Pre maslové anaeróby je referenčná teplota 93,3 °C so z=8,3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Pasterizácia pokrýva širší teplotný rozsah 60-115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Výpočty hodnoty P sú zložitejšie a špecifickejšie pre mikroorganizmy ako výpočty hodnoty F.</a:t>
            </a:r>
            <a:endParaRPr lang="en-US" sz="1400" dirty="0"/>
          </a:p>
        </p:txBody>
      </p:sp>
      <p:sp>
        <p:nvSpPr>
          <p:cNvPr id="27" name="Text 25"/>
          <p:cNvSpPr/>
          <p:nvPr/>
        </p:nvSpPr>
        <p:spPr>
          <a:xfrm>
            <a:off x="761996" y="1850589"/>
            <a:ext cx="5029200" cy="582287"/>
          </a:xfrm>
          <a:custGeom>
            <a:avLst/>
            <a:gdLst/>
            <a:ahLst/>
            <a:cxnLst/>
            <a:rect l="l" t="t" r="r" b="b"/>
            <a:pathLst>
              <a:path w="5029200" h="582287">
                <a:moveTo>
                  <a:pt x="104809" y="582287"/>
                </a:moveTo>
                <a:cubicBezTo>
                  <a:pt x="46922" y="582287"/>
                  <a:pt x="0" y="535360"/>
                  <a:pt x="0" y="477475"/>
                </a:cubicBezTo>
                <a:lnTo>
                  <a:pt x="0" y="104812"/>
                </a:lnTo>
                <a:cubicBezTo>
                  <a:pt x="0" y="46926"/>
                  <a:pt x="46922" y="0"/>
                  <a:pt x="104809" y="0"/>
                </a:cubicBezTo>
                <a:lnTo>
                  <a:pt x="4924391" y="0"/>
                </a:lnTo>
                <a:cubicBezTo>
                  <a:pt x="4982278" y="0"/>
                  <a:pt x="5029200" y="46926"/>
                  <a:pt x="5029200" y="104812"/>
                </a:cubicBezTo>
                <a:lnTo>
                  <a:pt x="5029200" y="477475"/>
                </a:lnTo>
                <a:cubicBezTo>
                  <a:pt x="5029200" y="535360"/>
                  <a:pt x="4982278" y="582287"/>
                  <a:pt x="4924391" y="582287"/>
                </a:cubicBezTo>
                <a:lnTo>
                  <a:pt x="104809" y="582287"/>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1996" y="1987749"/>
            <a:ext cx="5029200" cy="307967"/>
          </a:xfrm>
          <a:prstGeom prst="rect">
            <a:avLst/>
          </a:prstGeom>
          <a:noFill/>
          <a:ln/>
        </p:spPr>
        <p:txBody>
          <a:bodyPr wrap="square" lIns="0" tIns="0" rIns="0" bIns="0" rtlCol="0" anchor="t"/>
          <a:lstStyle/>
          <a:p>
            <a:pPr marL="0" indent="0" algn="ctr">
              <a:lnSpc>
                <a:spcPct val="90000"/>
              </a:lnSpc>
              <a:buNone/>
            </a:pPr>
            <a:r>
              <a:rPr lang="en-US" sz="1800" dirty="0">
                <a:solidFill>
                  <a:srgbClr val="FFFFFF"/>
                </a:solidFill>
                <a:latin typeface="Figtree Bold" pitchFamily="34" charset="0"/>
                <a:ea typeface="Figtree Bold" pitchFamily="34" charset="-122"/>
                <a:cs typeface="Figtree Bold" pitchFamily="34" charset="-120"/>
              </a:rPr>
              <a:t>P-hodnota pri pasterizácii</a:t>
            </a:r>
            <a:endParaRPr lang="en-US" sz="1800" dirty="0"/>
          </a:p>
        </p:txBody>
      </p:sp>
      <p:sp>
        <p:nvSpPr>
          <p:cNvPr id="29" name="Text 27"/>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0" name="Text 28"/>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1" name="Text 29"/>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15</a:t>
            </a:r>
            <a:endParaRPr lang="en-US" sz="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Parametre definujúce P-hodnotu pri pasterizácii</a:t>
            </a:r>
            <a:endParaRPr lang="en-US" sz="2400" dirty="0"/>
          </a:p>
        </p:txBody>
      </p:sp>
      <p:sp>
        <p:nvSpPr>
          <p:cNvPr id="22" name="Text 20"/>
          <p:cNvSpPr/>
          <p:nvPr/>
        </p:nvSpPr>
        <p:spPr>
          <a:xfrm>
            <a:off x="753205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Čas spracovania sa vzťahuje na trvanie v Tref alebo jeho ekvivalent potrebný na dosiahnutie požadovaného zníženia protokolu.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Tento parameter musí byť starostlivo zvolený na základe mikroorganizmu vzbudzujúceho obavy a vlastností produktu.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Odráža zložitosť spojenú s validáciou procesu pasterizácie.</a:t>
            </a:r>
            <a:endParaRPr lang="en-US" sz="1200" dirty="0"/>
          </a:p>
        </p:txBody>
      </p:sp>
      <p:sp>
        <p:nvSpPr>
          <p:cNvPr id="23" name="Text 21"/>
          <p:cNvSpPr/>
          <p:nvPr/>
        </p:nvSpPr>
        <p:spPr>
          <a:xfrm>
            <a:off x="753205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Význam času procesu pri pasterizácii</a:t>
            </a:r>
            <a:endParaRPr lang="en-US" sz="1667" dirty="0"/>
          </a:p>
        </p:txBody>
      </p:sp>
      <p:sp>
        <p:nvSpPr>
          <p:cNvPr id="24" name="Text 22"/>
          <p:cNvSpPr/>
          <p:nvPr/>
        </p:nvSpPr>
        <p:spPr>
          <a:xfrm>
            <a:off x="7564969" y="1638533"/>
            <a:ext cx="245221" cy="301752"/>
          </a:xfrm>
          <a:custGeom>
            <a:avLst/>
            <a:gdLst/>
            <a:ahLst/>
            <a:cxnLst/>
            <a:rect l="l" t="t" r="r" b="b"/>
            <a:pathLst>
              <a:path w="245221" h="301752">
                <a:moveTo>
                  <a:pt x="75452" y="14146"/>
                </a:moveTo>
                <a:cubicBezTo>
                  <a:pt x="75452" y="6307"/>
                  <a:pt x="81759" y="0"/>
                  <a:pt x="89599" y="0"/>
                </a:cubicBezTo>
                <a:lnTo>
                  <a:pt x="155620" y="0"/>
                </a:lnTo>
                <a:cubicBezTo>
                  <a:pt x="163460" y="0"/>
                  <a:pt x="169767" y="6307"/>
                  <a:pt x="169767" y="14146"/>
                </a:cubicBezTo>
                <a:cubicBezTo>
                  <a:pt x="169767" y="21986"/>
                  <a:pt x="163460" y="28292"/>
                  <a:pt x="155620" y="28292"/>
                </a:cubicBezTo>
                <a:lnTo>
                  <a:pt x="136757" y="28292"/>
                </a:lnTo>
                <a:lnTo>
                  <a:pt x="136757" y="57411"/>
                </a:lnTo>
                <a:cubicBezTo>
                  <a:pt x="162341" y="60359"/>
                  <a:pt x="185566" y="71147"/>
                  <a:pt x="203840" y="87415"/>
                </a:cubicBezTo>
                <a:lnTo>
                  <a:pt x="221052" y="70142"/>
                </a:lnTo>
                <a:cubicBezTo>
                  <a:pt x="226594" y="64602"/>
                  <a:pt x="235552" y="64602"/>
                  <a:pt x="241035" y="70142"/>
                </a:cubicBezTo>
                <a:cubicBezTo>
                  <a:pt x="246519" y="75682"/>
                  <a:pt x="246577" y="84644"/>
                  <a:pt x="241035" y="90124"/>
                </a:cubicBezTo>
                <a:lnTo>
                  <a:pt x="222761" y="108398"/>
                </a:lnTo>
                <a:cubicBezTo>
                  <a:pt x="236908" y="128380"/>
                  <a:pt x="245221" y="152786"/>
                  <a:pt x="245221" y="179135"/>
                </a:cubicBezTo>
                <a:cubicBezTo>
                  <a:pt x="245221" y="246866"/>
                  <a:pt x="190341" y="301746"/>
                  <a:pt x="122611" y="301746"/>
                </a:cubicBezTo>
                <a:cubicBezTo>
                  <a:pt x="54880" y="301746"/>
                  <a:pt x="0" y="246924"/>
                  <a:pt x="0" y="179195"/>
                </a:cubicBezTo>
                <a:cubicBezTo>
                  <a:pt x="0" y="116241"/>
                  <a:pt x="47394" y="64424"/>
                  <a:pt x="108464" y="57411"/>
                </a:cubicBezTo>
                <a:lnTo>
                  <a:pt x="108464" y="28292"/>
                </a:lnTo>
                <a:lnTo>
                  <a:pt x="89601" y="28292"/>
                </a:lnTo>
                <a:cubicBezTo>
                  <a:pt x="81762" y="28292"/>
                  <a:pt x="75455" y="21986"/>
                  <a:pt x="75455" y="14146"/>
                </a:cubicBezTo>
                <a:lnTo>
                  <a:pt x="75452" y="14146"/>
                </a:lnTo>
                <a:moveTo>
                  <a:pt x="122611" y="273517"/>
                </a:moveTo>
                <a:cubicBezTo>
                  <a:pt x="174701" y="273517"/>
                  <a:pt x="216928" y="231290"/>
                  <a:pt x="216928" y="179201"/>
                </a:cubicBezTo>
                <a:cubicBezTo>
                  <a:pt x="216928" y="127113"/>
                  <a:pt x="174701" y="84886"/>
                  <a:pt x="122611" y="84886"/>
                </a:cubicBezTo>
                <a:cubicBezTo>
                  <a:pt x="70521" y="84886"/>
                  <a:pt x="28294" y="127113"/>
                  <a:pt x="28294" y="179201"/>
                </a:cubicBezTo>
                <a:cubicBezTo>
                  <a:pt x="28294" y="231290"/>
                  <a:pt x="70521" y="273517"/>
                  <a:pt x="122611" y="273517"/>
                </a:cubicBezTo>
                <a:lnTo>
                  <a:pt x="122611" y="273517"/>
                </a:lnTo>
                <a:moveTo>
                  <a:pt x="136757" y="127327"/>
                </a:moveTo>
                <a:lnTo>
                  <a:pt x="136757" y="188631"/>
                </a:lnTo>
                <a:cubicBezTo>
                  <a:pt x="136757" y="196471"/>
                  <a:pt x="130450" y="202777"/>
                  <a:pt x="122611" y="202777"/>
                </a:cubicBezTo>
                <a:cubicBezTo>
                  <a:pt x="114771" y="202777"/>
                  <a:pt x="108464" y="196471"/>
                  <a:pt x="108464" y="188631"/>
                </a:cubicBezTo>
                <a:lnTo>
                  <a:pt x="108464" y="127327"/>
                </a:lnTo>
                <a:cubicBezTo>
                  <a:pt x="108464" y="119488"/>
                  <a:pt x="114771" y="113181"/>
                  <a:pt x="122611" y="113181"/>
                </a:cubicBezTo>
                <a:cubicBezTo>
                  <a:pt x="130450" y="113181"/>
                  <a:pt x="136757" y="119488"/>
                  <a:pt x="136757" y="127327"/>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414622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Referenčná teplota (Tref) je cieľová teplota pre mikrobiálnu inaktiváciu.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Príklady Tref zahŕňajú 70 °C alebo 93,3 °C, v závislosti od procesu pasterizácie.</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Výber vhodného Tref je rozhodujúci pre dosiahnutie účinnej mikrobiálnej kontroly.</a:t>
            </a:r>
            <a:endParaRPr lang="en-US" sz="1200" dirty="0"/>
          </a:p>
        </p:txBody>
      </p:sp>
      <p:sp>
        <p:nvSpPr>
          <p:cNvPr id="26" name="Text 24"/>
          <p:cNvSpPr/>
          <p:nvPr/>
        </p:nvSpPr>
        <p:spPr>
          <a:xfrm>
            <a:off x="414622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Úloha referenčnej teploty (Tref)</a:t>
            </a:r>
            <a:endParaRPr lang="en-US" sz="1667" dirty="0"/>
          </a:p>
        </p:txBody>
      </p:sp>
      <p:sp>
        <p:nvSpPr>
          <p:cNvPr id="27" name="Text 25"/>
          <p:cNvSpPr/>
          <p:nvPr/>
        </p:nvSpPr>
        <p:spPr>
          <a:xfrm>
            <a:off x="4150907" y="1638533"/>
            <a:ext cx="301685" cy="301752"/>
          </a:xfrm>
          <a:custGeom>
            <a:avLst/>
            <a:gdLst/>
            <a:ahLst/>
            <a:cxnLst/>
            <a:rect l="l" t="t" r="r" b="b"/>
            <a:pathLst>
              <a:path w="301685" h="301752">
                <a:moveTo>
                  <a:pt x="118520" y="0"/>
                </a:moveTo>
                <a:cubicBezTo>
                  <a:pt x="127477" y="0"/>
                  <a:pt x="134681" y="7206"/>
                  <a:pt x="134681" y="16162"/>
                </a:cubicBezTo>
                <a:lnTo>
                  <a:pt x="134681" y="75420"/>
                </a:lnTo>
                <a:cubicBezTo>
                  <a:pt x="134681" y="99931"/>
                  <a:pt x="142627" y="123703"/>
                  <a:pt x="157307" y="143299"/>
                </a:cubicBezTo>
                <a:lnTo>
                  <a:pt x="170238" y="160538"/>
                </a:lnTo>
                <a:cubicBezTo>
                  <a:pt x="189093" y="185722"/>
                  <a:pt x="199329" y="216362"/>
                  <a:pt x="199329" y="247811"/>
                </a:cubicBezTo>
                <a:lnTo>
                  <a:pt x="199329" y="285521"/>
                </a:lnTo>
                <a:cubicBezTo>
                  <a:pt x="199329" y="294477"/>
                  <a:pt x="192125" y="301683"/>
                  <a:pt x="183168" y="301683"/>
                </a:cubicBezTo>
                <a:cubicBezTo>
                  <a:pt x="174211" y="301683"/>
                  <a:pt x="167007" y="294477"/>
                  <a:pt x="167007" y="285521"/>
                </a:cubicBezTo>
                <a:lnTo>
                  <a:pt x="167007" y="247811"/>
                </a:lnTo>
                <a:cubicBezTo>
                  <a:pt x="167007" y="223366"/>
                  <a:pt x="159060" y="199528"/>
                  <a:pt x="144380" y="179932"/>
                </a:cubicBezTo>
                <a:lnTo>
                  <a:pt x="131450" y="162693"/>
                </a:lnTo>
                <a:cubicBezTo>
                  <a:pt x="112595" y="137508"/>
                  <a:pt x="102359" y="106868"/>
                  <a:pt x="102359" y="75420"/>
                </a:cubicBezTo>
                <a:lnTo>
                  <a:pt x="102359" y="16162"/>
                </a:lnTo>
                <a:cubicBezTo>
                  <a:pt x="102359" y="7206"/>
                  <a:pt x="109563" y="0"/>
                  <a:pt x="118520" y="0"/>
                </a:cubicBezTo>
                <a:lnTo>
                  <a:pt x="118520" y="0"/>
                </a:lnTo>
              </a:path>
              <a:path w="301685" h="301752">
                <a:moveTo>
                  <a:pt x="16161" y="43099"/>
                </a:moveTo>
                <a:cubicBezTo>
                  <a:pt x="25118" y="43099"/>
                  <a:pt x="32323" y="50305"/>
                  <a:pt x="32323" y="59261"/>
                </a:cubicBezTo>
                <a:lnTo>
                  <a:pt x="32323" y="84783"/>
                </a:lnTo>
                <a:cubicBezTo>
                  <a:pt x="32323" y="107140"/>
                  <a:pt x="38920" y="128960"/>
                  <a:pt x="51314" y="147545"/>
                </a:cubicBezTo>
                <a:lnTo>
                  <a:pt x="72525" y="179397"/>
                </a:lnTo>
                <a:cubicBezTo>
                  <a:pt x="88484" y="203302"/>
                  <a:pt x="96971" y="231383"/>
                  <a:pt x="96971" y="260071"/>
                </a:cubicBezTo>
                <a:lnTo>
                  <a:pt x="96971" y="285593"/>
                </a:lnTo>
                <a:cubicBezTo>
                  <a:pt x="96971" y="294549"/>
                  <a:pt x="89766" y="301755"/>
                  <a:pt x="80809" y="301755"/>
                </a:cubicBezTo>
                <a:cubicBezTo>
                  <a:pt x="71852" y="301755"/>
                  <a:pt x="64648" y="294549"/>
                  <a:pt x="64648" y="285593"/>
                </a:cubicBezTo>
                <a:lnTo>
                  <a:pt x="64648" y="260071"/>
                </a:lnTo>
                <a:cubicBezTo>
                  <a:pt x="64648" y="237714"/>
                  <a:pt x="58047" y="215894"/>
                  <a:pt x="45657" y="197310"/>
                </a:cubicBezTo>
                <a:lnTo>
                  <a:pt x="24446" y="165457"/>
                </a:lnTo>
                <a:cubicBezTo>
                  <a:pt x="8486" y="141552"/>
                  <a:pt x="0" y="113471"/>
                  <a:pt x="0" y="84783"/>
                </a:cubicBezTo>
                <a:lnTo>
                  <a:pt x="0" y="59261"/>
                </a:lnTo>
                <a:cubicBezTo>
                  <a:pt x="0" y="50305"/>
                  <a:pt x="7204" y="43099"/>
                  <a:pt x="16161" y="43099"/>
                </a:cubicBezTo>
                <a:lnTo>
                  <a:pt x="16161" y="43099"/>
                </a:lnTo>
              </a:path>
              <a:path w="301685" h="301752">
                <a:moveTo>
                  <a:pt x="237037" y="59258"/>
                </a:moveTo>
                <a:lnTo>
                  <a:pt x="237037" y="84780"/>
                </a:lnTo>
                <a:cubicBezTo>
                  <a:pt x="237037" y="107137"/>
                  <a:pt x="243635" y="128957"/>
                  <a:pt x="256028" y="147542"/>
                </a:cubicBezTo>
                <a:lnTo>
                  <a:pt x="277239" y="179395"/>
                </a:lnTo>
                <a:cubicBezTo>
                  <a:pt x="293198" y="203299"/>
                  <a:pt x="301685" y="231380"/>
                  <a:pt x="301685" y="260068"/>
                </a:cubicBezTo>
                <a:lnTo>
                  <a:pt x="301685" y="285590"/>
                </a:lnTo>
                <a:cubicBezTo>
                  <a:pt x="301685" y="294546"/>
                  <a:pt x="294480" y="301752"/>
                  <a:pt x="285523" y="301752"/>
                </a:cubicBezTo>
                <a:cubicBezTo>
                  <a:pt x="276566" y="301752"/>
                  <a:pt x="269362" y="294546"/>
                  <a:pt x="269362" y="285590"/>
                </a:cubicBezTo>
                <a:lnTo>
                  <a:pt x="269362" y="260068"/>
                </a:lnTo>
                <a:cubicBezTo>
                  <a:pt x="269362" y="237711"/>
                  <a:pt x="262764" y="215891"/>
                  <a:pt x="250371" y="197307"/>
                </a:cubicBezTo>
                <a:lnTo>
                  <a:pt x="229160" y="165454"/>
                </a:lnTo>
                <a:cubicBezTo>
                  <a:pt x="213201" y="141549"/>
                  <a:pt x="204714" y="113468"/>
                  <a:pt x="204714" y="84780"/>
                </a:cubicBezTo>
                <a:lnTo>
                  <a:pt x="204714" y="59258"/>
                </a:lnTo>
                <a:cubicBezTo>
                  <a:pt x="204714" y="50302"/>
                  <a:pt x="211918" y="43096"/>
                  <a:pt x="220875" y="43096"/>
                </a:cubicBezTo>
                <a:cubicBezTo>
                  <a:pt x="229832" y="43096"/>
                  <a:pt x="237037" y="50302"/>
                  <a:pt x="237037" y="59258"/>
                </a:cubicBezTo>
                <a:lnTo>
                  <a:pt x="237037" y="5925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039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Hodnota P závisí od hodnoty z, ktorá predstavuje zmenu teploty spôsobujúcu desaťnásobnú zmenu hodnoty D.</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Hodnota D označuje čas potrebný na zníženie mikrobiálnej populácie o 90 %.</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Tento parameter sa líši v závislosti od mikroorganizmu a od toho, či sú bunky vegetatívne alebo spóry.</a:t>
            </a:r>
            <a:endParaRPr lang="en-US" sz="1200" dirty="0"/>
          </a:p>
        </p:txBody>
      </p:sp>
      <p:sp>
        <p:nvSpPr>
          <p:cNvPr id="29" name="Text 27"/>
          <p:cNvSpPr/>
          <p:nvPr/>
        </p:nvSpPr>
        <p:spPr>
          <a:xfrm>
            <a:off x="760397" y="2146467"/>
            <a:ext cx="3017520" cy="457200"/>
          </a:xfrm>
          <a:prstGeom prst="rect">
            <a:avLst/>
          </a:prstGeom>
          <a:noFill/>
          <a:ln/>
        </p:spPr>
        <p:txBody>
          <a:bodyPr wrap="square" lIns="0" tIns="0" rIns="0" bIns="0" rtlCol="0" anchor="t"/>
          <a:lstStyle/>
          <a:p>
            <a:pPr marL="0" indent="0" algn="l">
              <a:lnSpc>
                <a:spcPct val="90000"/>
              </a:lnSpc>
              <a:buNone/>
            </a:pPr>
            <a:r>
              <a:rPr lang="en-US" sz="1800" dirty="0">
                <a:solidFill>
                  <a:srgbClr val="000000"/>
                </a:solidFill>
                <a:latin typeface="Figtree Bold" pitchFamily="34" charset="0"/>
                <a:ea typeface="Figtree Bold" pitchFamily="34" charset="-122"/>
                <a:cs typeface="Figtree Bold" pitchFamily="34" charset="-120"/>
              </a:rPr>
              <a:t>Vplyv hodnoty Z na hodnotu P</a:t>
            </a:r>
            <a:endParaRPr lang="en-US" sz="1800" dirty="0"/>
          </a:p>
        </p:txBody>
      </p:sp>
      <p:sp>
        <p:nvSpPr>
          <p:cNvPr id="30" name="Text 28"/>
          <p:cNvSpPr/>
          <p:nvPr/>
        </p:nvSpPr>
        <p:spPr>
          <a:xfrm>
            <a:off x="760397" y="1638573"/>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3" name="Text 31"/>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16</a:t>
            </a:r>
            <a:endParaRPr lang="en-US" sz="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Dôležitosť kontroly času a teploty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Kontrolné systémy musia byť navrhnuté tak, aby pokrývali všetky fázy procesu výroby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fázy predmiešania, spracovania, plnenia, chladenia a skladovania.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Robustný systém zaisťuje dodržiavanie bezpečnostných noriem a minimalizuje riziká.</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Komplexné riadiace systémy</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43108" y="32330"/>
                </a:moveTo>
                <a:cubicBezTo>
                  <a:pt x="37182" y="32330"/>
                  <a:pt x="32333" y="37179"/>
                  <a:pt x="32333" y="43105"/>
                </a:cubicBezTo>
                <a:lnTo>
                  <a:pt x="32333" y="258644"/>
                </a:lnTo>
                <a:cubicBezTo>
                  <a:pt x="32333" y="264570"/>
                  <a:pt x="37182" y="269419"/>
                  <a:pt x="43108" y="269419"/>
                </a:cubicBezTo>
                <a:lnTo>
                  <a:pt x="258647" y="269419"/>
                </a:lnTo>
                <a:cubicBezTo>
                  <a:pt x="264573" y="269419"/>
                  <a:pt x="269422" y="264570"/>
                  <a:pt x="269422" y="258644"/>
                </a:cubicBezTo>
                <a:lnTo>
                  <a:pt x="269422" y="43105"/>
                </a:lnTo>
                <a:cubicBezTo>
                  <a:pt x="269422" y="37179"/>
                  <a:pt x="264573" y="32330"/>
                  <a:pt x="258647" y="32330"/>
                </a:cubicBezTo>
                <a:lnTo>
                  <a:pt x="43108" y="32330"/>
                </a:lnTo>
                <a:moveTo>
                  <a:pt x="0" y="43108"/>
                </a:moveTo>
                <a:cubicBezTo>
                  <a:pt x="0" y="19333"/>
                  <a:pt x="19330" y="0"/>
                  <a:pt x="43108" y="0"/>
                </a:cubicBezTo>
                <a:lnTo>
                  <a:pt x="258647" y="0"/>
                </a:lnTo>
                <a:cubicBezTo>
                  <a:pt x="282422" y="0"/>
                  <a:pt x="301755" y="19330"/>
                  <a:pt x="301755" y="43108"/>
                </a:cubicBezTo>
                <a:lnTo>
                  <a:pt x="301755" y="258647"/>
                </a:lnTo>
                <a:cubicBezTo>
                  <a:pt x="301755" y="282422"/>
                  <a:pt x="282425" y="301755"/>
                  <a:pt x="258647" y="301755"/>
                </a:cubicBezTo>
                <a:lnTo>
                  <a:pt x="43108" y="301755"/>
                </a:lnTo>
                <a:cubicBezTo>
                  <a:pt x="19333" y="301755"/>
                  <a:pt x="0" y="282425"/>
                  <a:pt x="0" y="258647"/>
                </a:cubicBezTo>
                <a:lnTo>
                  <a:pt x="0" y="43108"/>
                </a:lnTo>
                <a:moveTo>
                  <a:pt x="96992" y="80827"/>
                </a:moveTo>
                <a:lnTo>
                  <a:pt x="96992" y="156265"/>
                </a:lnTo>
                <a:cubicBezTo>
                  <a:pt x="96992" y="165224"/>
                  <a:pt x="89786" y="172430"/>
                  <a:pt x="80827" y="172430"/>
                </a:cubicBezTo>
                <a:cubicBezTo>
                  <a:pt x="71868" y="172430"/>
                  <a:pt x="64662" y="165224"/>
                  <a:pt x="64662" y="156265"/>
                </a:cubicBezTo>
                <a:lnTo>
                  <a:pt x="64662" y="80827"/>
                </a:lnTo>
                <a:cubicBezTo>
                  <a:pt x="64662" y="71868"/>
                  <a:pt x="71868" y="64662"/>
                  <a:pt x="80827" y="64662"/>
                </a:cubicBezTo>
                <a:cubicBezTo>
                  <a:pt x="89786" y="64662"/>
                  <a:pt x="96992" y="71868"/>
                  <a:pt x="96992" y="80827"/>
                </a:cubicBezTo>
                <a:moveTo>
                  <a:pt x="161652" y="80827"/>
                </a:moveTo>
                <a:lnTo>
                  <a:pt x="161652" y="156265"/>
                </a:lnTo>
                <a:cubicBezTo>
                  <a:pt x="161652" y="165224"/>
                  <a:pt x="154446" y="172430"/>
                  <a:pt x="145487" y="172430"/>
                </a:cubicBezTo>
                <a:cubicBezTo>
                  <a:pt x="136528" y="172430"/>
                  <a:pt x="129322" y="165224"/>
                  <a:pt x="129322" y="156265"/>
                </a:cubicBezTo>
                <a:lnTo>
                  <a:pt x="129322" y="80827"/>
                </a:lnTo>
                <a:cubicBezTo>
                  <a:pt x="129322" y="71868"/>
                  <a:pt x="136528" y="64662"/>
                  <a:pt x="145487" y="64662"/>
                </a:cubicBezTo>
                <a:cubicBezTo>
                  <a:pt x="154446" y="64662"/>
                  <a:pt x="161652" y="71868"/>
                  <a:pt x="161652" y="80827"/>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efektívne zvládnutie odchýlok procesu sa musia stanoviť prípustné limity odchýlok.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Akčné plány by sa mali zaoberať možnými poruchami a požiadavkami na čistenie.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opatrenia zaisťujú konzistentnú bezpečnosť a kvalitu vo všetkých fázach výroby.</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Riadenie procesných odchýlok</a:t>
            </a:r>
            <a:endParaRPr lang="en-US" sz="1400" dirty="0"/>
          </a:p>
        </p:txBody>
      </p:sp>
      <p:sp>
        <p:nvSpPr>
          <p:cNvPr id="27" name="Text 25"/>
          <p:cNvSpPr/>
          <p:nvPr/>
        </p:nvSpPr>
        <p:spPr>
          <a:xfrm>
            <a:off x="760397" y="3949632"/>
            <a:ext cx="301752" cy="301752"/>
          </a:xfrm>
          <a:custGeom>
            <a:avLst/>
            <a:gdLst/>
            <a:ahLst/>
            <a:cxnLst/>
            <a:rect l="l" t="t" r="r" b="b"/>
            <a:pathLst>
              <a:path w="301752" h="301752">
                <a:moveTo>
                  <a:pt x="150876" y="28289"/>
                </a:moveTo>
                <a:cubicBezTo>
                  <a:pt x="218580" y="28289"/>
                  <a:pt x="273463" y="83172"/>
                  <a:pt x="273463" y="150876"/>
                </a:cubicBezTo>
                <a:cubicBezTo>
                  <a:pt x="273463" y="218580"/>
                  <a:pt x="218580" y="273463"/>
                  <a:pt x="150876" y="273463"/>
                </a:cubicBezTo>
                <a:cubicBezTo>
                  <a:pt x="83172" y="273463"/>
                  <a:pt x="28289" y="218580"/>
                  <a:pt x="28289" y="150876"/>
                </a:cubicBezTo>
                <a:cubicBezTo>
                  <a:pt x="28289" y="83172"/>
                  <a:pt x="83172" y="28289"/>
                  <a:pt x="150876" y="28289"/>
                </a:cubicBezTo>
                <a:lnTo>
                  <a:pt x="150876" y="28289"/>
                </a:lnTo>
                <a:moveTo>
                  <a:pt x="150876" y="301752"/>
                </a:moveTo>
                <a:cubicBezTo>
                  <a:pt x="234202" y="301752"/>
                  <a:pt x="301752" y="234202"/>
                  <a:pt x="301752" y="150876"/>
                </a:cubicBezTo>
                <a:cubicBezTo>
                  <a:pt x="301752" y="67550"/>
                  <a:pt x="234202" y="0"/>
                  <a:pt x="150876" y="0"/>
                </a:cubicBezTo>
                <a:cubicBezTo>
                  <a:pt x="67550" y="0"/>
                  <a:pt x="0" y="67550"/>
                  <a:pt x="0" y="150876"/>
                </a:cubicBezTo>
                <a:cubicBezTo>
                  <a:pt x="0" y="234202"/>
                  <a:pt x="67550" y="301752"/>
                  <a:pt x="150876" y="301752"/>
                </a:cubicBezTo>
                <a:moveTo>
                  <a:pt x="183882" y="207455"/>
                </a:moveTo>
                <a:cubicBezTo>
                  <a:pt x="183882" y="194313"/>
                  <a:pt x="176160" y="182937"/>
                  <a:pt x="165022" y="177632"/>
                </a:cubicBezTo>
                <a:lnTo>
                  <a:pt x="165022" y="70722"/>
                </a:lnTo>
                <a:cubicBezTo>
                  <a:pt x="165022" y="62882"/>
                  <a:pt x="158716" y="56579"/>
                  <a:pt x="150879" y="56579"/>
                </a:cubicBezTo>
                <a:cubicBezTo>
                  <a:pt x="143039" y="56579"/>
                  <a:pt x="136736" y="62885"/>
                  <a:pt x="136736" y="70725"/>
                </a:cubicBezTo>
                <a:lnTo>
                  <a:pt x="136736" y="177635"/>
                </a:lnTo>
                <a:cubicBezTo>
                  <a:pt x="125598" y="182940"/>
                  <a:pt x="117876" y="194313"/>
                  <a:pt x="117876" y="207458"/>
                </a:cubicBezTo>
                <a:cubicBezTo>
                  <a:pt x="117876" y="225668"/>
                  <a:pt x="132668" y="240463"/>
                  <a:pt x="150882" y="240463"/>
                </a:cubicBezTo>
                <a:cubicBezTo>
                  <a:pt x="169093" y="240463"/>
                  <a:pt x="183888" y="225671"/>
                  <a:pt x="183888" y="207461"/>
                </a:cubicBezTo>
                <a:lnTo>
                  <a:pt x="183882" y="207455"/>
                </a:lnTo>
                <a:moveTo>
                  <a:pt x="94298" y="113157"/>
                </a:moveTo>
                <a:cubicBezTo>
                  <a:pt x="104714" y="113157"/>
                  <a:pt x="113157" y="104714"/>
                  <a:pt x="113157" y="94298"/>
                </a:cubicBezTo>
                <a:cubicBezTo>
                  <a:pt x="113157" y="83881"/>
                  <a:pt x="104714" y="75438"/>
                  <a:pt x="94298" y="75438"/>
                </a:cubicBezTo>
                <a:cubicBezTo>
                  <a:pt x="83881" y="75438"/>
                  <a:pt x="75438" y="83881"/>
                  <a:pt x="75438" y="94298"/>
                </a:cubicBezTo>
                <a:cubicBezTo>
                  <a:pt x="75438" y="104714"/>
                  <a:pt x="83881" y="113157"/>
                  <a:pt x="94298" y="113157"/>
                </a:cubicBezTo>
                <a:moveTo>
                  <a:pt x="84868" y="150876"/>
                </a:moveTo>
                <a:cubicBezTo>
                  <a:pt x="84868" y="140460"/>
                  <a:pt x="76425" y="132017"/>
                  <a:pt x="66008" y="132017"/>
                </a:cubicBezTo>
                <a:cubicBezTo>
                  <a:pt x="55592" y="132017"/>
                  <a:pt x="47149" y="140460"/>
                  <a:pt x="47149" y="150876"/>
                </a:cubicBezTo>
                <a:cubicBezTo>
                  <a:pt x="47149" y="161292"/>
                  <a:pt x="55592" y="169736"/>
                  <a:pt x="66008" y="169736"/>
                </a:cubicBezTo>
                <a:cubicBezTo>
                  <a:pt x="76425" y="169736"/>
                  <a:pt x="84868" y="161292"/>
                  <a:pt x="84868" y="150876"/>
                </a:cubicBezTo>
                <a:moveTo>
                  <a:pt x="235744" y="169736"/>
                </a:moveTo>
                <a:cubicBezTo>
                  <a:pt x="246160" y="169736"/>
                  <a:pt x="254603" y="161292"/>
                  <a:pt x="254603" y="150876"/>
                </a:cubicBezTo>
                <a:cubicBezTo>
                  <a:pt x="254603" y="140460"/>
                  <a:pt x="246160" y="132017"/>
                  <a:pt x="235744" y="132017"/>
                </a:cubicBezTo>
                <a:cubicBezTo>
                  <a:pt x="225327" y="132017"/>
                  <a:pt x="216884" y="140460"/>
                  <a:pt x="216884" y="150876"/>
                </a:cubicBezTo>
                <a:cubicBezTo>
                  <a:pt x="216884" y="161292"/>
                  <a:pt x="225327" y="169736"/>
                  <a:pt x="235744" y="169736"/>
                </a:cubicBezTo>
                <a:moveTo>
                  <a:pt x="226314" y="94298"/>
                </a:moveTo>
                <a:cubicBezTo>
                  <a:pt x="226314" y="83881"/>
                  <a:pt x="217871" y="75438"/>
                  <a:pt x="207455" y="75438"/>
                </a:cubicBezTo>
                <a:cubicBezTo>
                  <a:pt x="197038" y="75438"/>
                  <a:pt x="188595" y="83881"/>
                  <a:pt x="188595" y="94298"/>
                </a:cubicBezTo>
                <a:cubicBezTo>
                  <a:pt x="188595" y="104714"/>
                  <a:pt x="197038" y="113157"/>
                  <a:pt x="207455" y="113157"/>
                </a:cubicBezTo>
                <a:cubicBezTo>
                  <a:pt x="217871" y="113157"/>
                  <a:pt x="226314" y="104714"/>
                  <a:pt x="226314" y="94298"/>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Rýchlosť chladenia je rozhodujúcim faktorom pri kontrole rastu baktérií počas spracovania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Nesprávne chladenie môže viesť k zvýšenému riziku kontaminácie a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Účinné stratégie chladenia musia byť integrované do celkového riadiaceho systému.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Rýchlosť ochladzovania a rast baktérií</a:t>
            </a:r>
            <a:endParaRPr lang="en-US" sz="1400" dirty="0"/>
          </a:p>
        </p:txBody>
      </p:sp>
      <p:sp>
        <p:nvSpPr>
          <p:cNvPr id="30" name="Text 28"/>
          <p:cNvSpPr/>
          <p:nvPr/>
        </p:nvSpPr>
        <p:spPr>
          <a:xfrm>
            <a:off x="7891563" y="1480956"/>
            <a:ext cx="261991" cy="301752"/>
          </a:xfrm>
          <a:custGeom>
            <a:avLst/>
            <a:gdLst/>
            <a:ahLst/>
            <a:cxnLst/>
            <a:rect l="l" t="t" r="r" b="b"/>
            <a:pathLst>
              <a:path w="261991" h="301752">
                <a:moveTo>
                  <a:pt x="130996" y="0"/>
                </a:moveTo>
                <a:cubicBezTo>
                  <a:pt x="138832" y="0"/>
                  <a:pt x="145138" y="6304"/>
                  <a:pt x="145138" y="14143"/>
                </a:cubicBezTo>
                <a:lnTo>
                  <a:pt x="145138" y="41307"/>
                </a:lnTo>
                <a:lnTo>
                  <a:pt x="158691" y="27755"/>
                </a:lnTo>
                <a:cubicBezTo>
                  <a:pt x="164229" y="22215"/>
                  <a:pt x="173187" y="22215"/>
                  <a:pt x="178665" y="27755"/>
                </a:cubicBezTo>
                <a:cubicBezTo>
                  <a:pt x="184146" y="33295"/>
                  <a:pt x="184203" y="42251"/>
                  <a:pt x="178665" y="47731"/>
                </a:cubicBezTo>
                <a:lnTo>
                  <a:pt x="145078" y="81319"/>
                </a:lnTo>
                <a:lnTo>
                  <a:pt x="145078" y="126395"/>
                </a:lnTo>
                <a:lnTo>
                  <a:pt x="184085" y="103887"/>
                </a:lnTo>
                <a:lnTo>
                  <a:pt x="196402" y="58045"/>
                </a:lnTo>
                <a:cubicBezTo>
                  <a:pt x="198406" y="50501"/>
                  <a:pt x="206184" y="46023"/>
                  <a:pt x="213724" y="48027"/>
                </a:cubicBezTo>
                <a:cubicBezTo>
                  <a:pt x="221267" y="50030"/>
                  <a:pt x="225745" y="57810"/>
                  <a:pt x="223740" y="65350"/>
                </a:cubicBezTo>
                <a:lnTo>
                  <a:pt x="218791" y="83793"/>
                </a:lnTo>
                <a:lnTo>
                  <a:pt x="240652" y="71183"/>
                </a:lnTo>
                <a:cubicBezTo>
                  <a:pt x="247427" y="67294"/>
                  <a:pt x="256091" y="69593"/>
                  <a:pt x="259979" y="76367"/>
                </a:cubicBezTo>
                <a:cubicBezTo>
                  <a:pt x="263867" y="83145"/>
                  <a:pt x="261569" y="91805"/>
                  <a:pt x="254794" y="95694"/>
                </a:cubicBezTo>
                <a:lnTo>
                  <a:pt x="232934" y="108305"/>
                </a:lnTo>
                <a:lnTo>
                  <a:pt x="251496" y="113253"/>
                </a:lnTo>
                <a:cubicBezTo>
                  <a:pt x="259038" y="115257"/>
                  <a:pt x="263516" y="123036"/>
                  <a:pt x="261512" y="130577"/>
                </a:cubicBezTo>
                <a:cubicBezTo>
                  <a:pt x="259507" y="138121"/>
                  <a:pt x="251729" y="142599"/>
                  <a:pt x="244189" y="140595"/>
                </a:cubicBezTo>
                <a:lnTo>
                  <a:pt x="198346" y="128281"/>
                </a:lnTo>
                <a:lnTo>
                  <a:pt x="159277" y="150849"/>
                </a:lnTo>
                <a:lnTo>
                  <a:pt x="198285" y="173356"/>
                </a:lnTo>
                <a:lnTo>
                  <a:pt x="244128" y="161042"/>
                </a:lnTo>
                <a:cubicBezTo>
                  <a:pt x="251671" y="159038"/>
                  <a:pt x="259450" y="163516"/>
                  <a:pt x="261451" y="171060"/>
                </a:cubicBezTo>
                <a:cubicBezTo>
                  <a:pt x="263455" y="178604"/>
                  <a:pt x="258975" y="186380"/>
                  <a:pt x="251435" y="188384"/>
                </a:cubicBezTo>
                <a:lnTo>
                  <a:pt x="232933" y="193393"/>
                </a:lnTo>
                <a:lnTo>
                  <a:pt x="254794" y="206003"/>
                </a:lnTo>
                <a:cubicBezTo>
                  <a:pt x="261569" y="209893"/>
                  <a:pt x="263869" y="218553"/>
                  <a:pt x="259979" y="225330"/>
                </a:cubicBezTo>
                <a:cubicBezTo>
                  <a:pt x="256091" y="232108"/>
                  <a:pt x="247427" y="234404"/>
                  <a:pt x="240652" y="230514"/>
                </a:cubicBezTo>
                <a:lnTo>
                  <a:pt x="218791" y="217904"/>
                </a:lnTo>
                <a:lnTo>
                  <a:pt x="223740" y="236465"/>
                </a:lnTo>
                <a:cubicBezTo>
                  <a:pt x="225745" y="244009"/>
                  <a:pt x="221264" y="251785"/>
                  <a:pt x="213724" y="253788"/>
                </a:cubicBezTo>
                <a:cubicBezTo>
                  <a:pt x="206182" y="255792"/>
                  <a:pt x="198403" y="251314"/>
                  <a:pt x="196401" y="243770"/>
                </a:cubicBezTo>
                <a:lnTo>
                  <a:pt x="184085" y="197928"/>
                </a:lnTo>
                <a:lnTo>
                  <a:pt x="145135" y="175360"/>
                </a:lnTo>
                <a:lnTo>
                  <a:pt x="145135" y="220436"/>
                </a:lnTo>
                <a:lnTo>
                  <a:pt x="178722" y="254024"/>
                </a:lnTo>
                <a:cubicBezTo>
                  <a:pt x="184261" y="259564"/>
                  <a:pt x="184261" y="268520"/>
                  <a:pt x="178722" y="274000"/>
                </a:cubicBezTo>
                <a:cubicBezTo>
                  <a:pt x="173184" y="279480"/>
                  <a:pt x="164226" y="279540"/>
                  <a:pt x="158748" y="274000"/>
                </a:cubicBezTo>
                <a:lnTo>
                  <a:pt x="145195" y="260448"/>
                </a:lnTo>
                <a:lnTo>
                  <a:pt x="145195" y="287612"/>
                </a:lnTo>
                <a:cubicBezTo>
                  <a:pt x="145195" y="295448"/>
                  <a:pt x="138889" y="301755"/>
                  <a:pt x="131053" y="301755"/>
                </a:cubicBezTo>
                <a:cubicBezTo>
                  <a:pt x="123217" y="301755"/>
                  <a:pt x="116911" y="295451"/>
                  <a:pt x="116911" y="287612"/>
                </a:cubicBezTo>
                <a:lnTo>
                  <a:pt x="116911" y="260448"/>
                </a:lnTo>
                <a:lnTo>
                  <a:pt x="103358" y="274000"/>
                </a:lnTo>
                <a:cubicBezTo>
                  <a:pt x="97819" y="279540"/>
                  <a:pt x="88862" y="279540"/>
                  <a:pt x="83384" y="274000"/>
                </a:cubicBezTo>
                <a:cubicBezTo>
                  <a:pt x="77903" y="268460"/>
                  <a:pt x="77845" y="259504"/>
                  <a:pt x="83384" y="254024"/>
                </a:cubicBezTo>
                <a:lnTo>
                  <a:pt x="116971" y="220436"/>
                </a:lnTo>
                <a:lnTo>
                  <a:pt x="116971" y="175360"/>
                </a:lnTo>
                <a:lnTo>
                  <a:pt x="77963" y="197868"/>
                </a:lnTo>
                <a:lnTo>
                  <a:pt x="65647" y="243710"/>
                </a:lnTo>
                <a:cubicBezTo>
                  <a:pt x="63643" y="251254"/>
                  <a:pt x="55864" y="255732"/>
                  <a:pt x="48324" y="253728"/>
                </a:cubicBezTo>
                <a:cubicBezTo>
                  <a:pt x="40781" y="251724"/>
                  <a:pt x="36304" y="243945"/>
                  <a:pt x="38308" y="236404"/>
                </a:cubicBezTo>
                <a:lnTo>
                  <a:pt x="43200" y="217901"/>
                </a:lnTo>
                <a:lnTo>
                  <a:pt x="21339" y="230511"/>
                </a:lnTo>
                <a:cubicBezTo>
                  <a:pt x="14564" y="234401"/>
                  <a:pt x="5900" y="232101"/>
                  <a:pt x="2012" y="225327"/>
                </a:cubicBezTo>
                <a:cubicBezTo>
                  <a:pt x="-1876" y="218550"/>
                  <a:pt x="422" y="209890"/>
                  <a:pt x="7197" y="206000"/>
                </a:cubicBezTo>
                <a:lnTo>
                  <a:pt x="29057" y="193390"/>
                </a:lnTo>
                <a:lnTo>
                  <a:pt x="10495" y="188441"/>
                </a:lnTo>
                <a:cubicBezTo>
                  <a:pt x="2953" y="186437"/>
                  <a:pt x="-1525" y="178658"/>
                  <a:pt x="479" y="171117"/>
                </a:cubicBezTo>
                <a:cubicBezTo>
                  <a:pt x="2484" y="163574"/>
                  <a:pt x="10262" y="159096"/>
                  <a:pt x="17802" y="161099"/>
                </a:cubicBezTo>
                <a:lnTo>
                  <a:pt x="63645" y="173414"/>
                </a:lnTo>
                <a:lnTo>
                  <a:pt x="102714" y="150846"/>
                </a:lnTo>
                <a:lnTo>
                  <a:pt x="63706" y="128338"/>
                </a:lnTo>
                <a:lnTo>
                  <a:pt x="17805" y="140595"/>
                </a:lnTo>
                <a:cubicBezTo>
                  <a:pt x="10262" y="142599"/>
                  <a:pt x="2484" y="138121"/>
                  <a:pt x="482" y="130577"/>
                </a:cubicBezTo>
                <a:cubicBezTo>
                  <a:pt x="-1522" y="123033"/>
                  <a:pt x="2958" y="115257"/>
                  <a:pt x="10498" y="113253"/>
                </a:cubicBezTo>
                <a:lnTo>
                  <a:pt x="29060" y="108305"/>
                </a:lnTo>
                <a:lnTo>
                  <a:pt x="7199" y="95694"/>
                </a:lnTo>
                <a:cubicBezTo>
                  <a:pt x="424" y="91805"/>
                  <a:pt x="-1876" y="83145"/>
                  <a:pt x="2015" y="76367"/>
                </a:cubicBezTo>
                <a:cubicBezTo>
                  <a:pt x="5903" y="69590"/>
                  <a:pt x="14567" y="67294"/>
                  <a:pt x="21342" y="71183"/>
                </a:cubicBezTo>
                <a:lnTo>
                  <a:pt x="43202" y="83793"/>
                </a:lnTo>
                <a:lnTo>
                  <a:pt x="38253" y="65233"/>
                </a:lnTo>
                <a:cubicBezTo>
                  <a:pt x="36249" y="57689"/>
                  <a:pt x="40729" y="49913"/>
                  <a:pt x="48269" y="47909"/>
                </a:cubicBezTo>
                <a:cubicBezTo>
                  <a:pt x="55812" y="45905"/>
                  <a:pt x="63590" y="50383"/>
                  <a:pt x="65592" y="57927"/>
                </a:cubicBezTo>
                <a:lnTo>
                  <a:pt x="77908" y="103769"/>
                </a:lnTo>
                <a:lnTo>
                  <a:pt x="116858" y="126338"/>
                </a:lnTo>
                <a:lnTo>
                  <a:pt x="116858" y="81262"/>
                </a:lnTo>
                <a:lnTo>
                  <a:pt x="83271" y="47734"/>
                </a:lnTo>
                <a:cubicBezTo>
                  <a:pt x="77733" y="42194"/>
                  <a:pt x="77733" y="33238"/>
                  <a:pt x="83271" y="27758"/>
                </a:cubicBezTo>
                <a:cubicBezTo>
                  <a:pt x="88810" y="22278"/>
                  <a:pt x="97767" y="22218"/>
                  <a:pt x="103245" y="27758"/>
                </a:cubicBezTo>
                <a:lnTo>
                  <a:pt x="116798" y="41310"/>
                </a:lnTo>
                <a:lnTo>
                  <a:pt x="116856" y="14146"/>
                </a:lnTo>
                <a:cubicBezTo>
                  <a:pt x="116856" y="6310"/>
                  <a:pt x="123162" y="3"/>
                  <a:pt x="130998" y="3"/>
                </a:cubicBezTo>
                <a:lnTo>
                  <a:pt x="130996" y="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Špecifikácie by mali brať do úvahy trvanlivosť a skladovacie teploty, aby sa zaistila bezpečnosť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Skladovacie teploty sa prednostne udržiavajú pod 35 °C pre výrobky s pH 4,1-&lt;4,3.</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opatrenia pomáhajú zmierniť potenciál rastu baktérií počas výroby.</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Úvahy o trvanlivosti a skladovaní</a:t>
            </a:r>
            <a:endParaRPr lang="en-US" sz="1400" dirty="0"/>
          </a:p>
        </p:txBody>
      </p:sp>
      <p:sp>
        <p:nvSpPr>
          <p:cNvPr id="33" name="Text 31"/>
          <p:cNvSpPr/>
          <p:nvPr/>
        </p:nvSpPr>
        <p:spPr>
          <a:xfrm>
            <a:off x="4366138" y="1536987"/>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30"/>
              </a:spcAft>
              <a:buNone/>
            </a:pPr>
            <a:r>
              <a:rPr lang="en-US" sz="1004" dirty="0">
                <a:solidFill>
                  <a:srgbClr val="000000"/>
                </a:solidFill>
                <a:latin typeface="Figtree Regular" pitchFamily="34" charset="0"/>
                <a:ea typeface="Figtree Regular" pitchFamily="34" charset="-122"/>
                <a:cs typeface="Figtree Regular" pitchFamily="34" charset="-120"/>
              </a:rPr>
              <a:t>Presná kontrola času a teploty počas ohrevu a chladenia je rozhodujúca pre prevenciu chorôb prenášaných potravinami a znehodnotenia.</a:t>
            </a:r>
            <a:endParaRPr lang="en-US" sz="1004" dirty="0"/>
          </a:p>
          <a:p>
            <a:pPr marL="0" indent="0" algn="l">
              <a:lnSpc>
                <a:spcPct val="100000"/>
              </a:lnSpc>
              <a:spcAft>
                <a:spcPts val="730"/>
              </a:spcAft>
              <a:buNone/>
            </a:pPr>
            <a:r>
              <a:rPr lang="en-US" sz="1004" dirty="0">
                <a:solidFill>
                  <a:srgbClr val="000000"/>
                </a:solidFill>
                <a:latin typeface="Figtree Regular" pitchFamily="34" charset="0"/>
                <a:ea typeface="Figtree Regular" pitchFamily="34" charset="-122"/>
                <a:cs typeface="Figtree Regular" pitchFamily="34" charset="-120"/>
              </a:rPr>
              <a:t>Spóry odolné voči kyselinám rastú medzi 35-60 °C, pričom v paradajkových výrobkoch je zaznamenaný rast až 75 °C.</a:t>
            </a:r>
            <a:endParaRPr lang="en-US" sz="1004" dirty="0"/>
          </a:p>
          <a:p>
            <a:pPr marL="0" indent="0" algn="l">
              <a:lnSpc>
                <a:spcPct val="100000"/>
              </a:lnSpc>
              <a:spcAft>
                <a:spcPts val="730"/>
              </a:spcAft>
              <a:buNone/>
            </a:pPr>
            <a:r>
              <a:rPr lang="en-US" sz="1004" dirty="0">
                <a:solidFill>
                  <a:srgbClr val="000000"/>
                </a:solidFill>
                <a:latin typeface="Figtree Regular" pitchFamily="34" charset="0"/>
                <a:ea typeface="Figtree Regular" pitchFamily="34" charset="-122"/>
                <a:cs typeface="Figtree Regular" pitchFamily="34" charset="-120"/>
              </a:rPr>
              <a:t>Riadiace systémy musia pokrývať všetky fázy procesu vrátane premixovania, spracovania, plnenia, chladenia a skladovania.</a:t>
            </a:r>
            <a:endParaRPr lang="en-US" sz="1004"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Kritická úloha času a teploty</a:t>
            </a:r>
            <a:endParaRPr lang="en-US" sz="1400" dirty="0"/>
          </a:p>
        </p:txBody>
      </p:sp>
      <p:sp>
        <p:nvSpPr>
          <p:cNvPr id="36" name="Text 34"/>
          <p:cNvSpPr/>
          <p:nvPr/>
        </p:nvSpPr>
        <p:spPr>
          <a:xfrm>
            <a:off x="762759" y="1539955"/>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17</a:t>
            </a:r>
            <a:endParaRPr lang="en-US" sz="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Testovanie mikrobiologickej stability hotových výrobkov</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Pred pasterizáciou by sa malo monitorovať mikrobiálne zaťaženie v nádržiach.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Hygiena plniacich zariadení je nevyhnutná na detekciu tvorcov spór odolných voči kyselinám/teplu.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postupy zabraňujú hromadeniu mikróbov a zaisťujú bezpečnosť výrobkov.</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Monitorovacie a hygienické postupy</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Zloženie produktu, najmä pH, typ kyseliny a koncentrácia, musí byť v rámci špecifikácie.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Integrita balenia je rozhodujúca pre zabránenie kontaminácii.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spoločne prispievajú k stabilite produktu.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Zloženie produktu a integrita balenia</a:t>
            </a:r>
            <a:endParaRPr lang="en-US" sz="1100" dirty="0"/>
          </a:p>
        </p:txBody>
      </p:sp>
      <p:sp>
        <p:nvSpPr>
          <p:cNvPr id="27" name="Text 25"/>
          <p:cNvSpPr/>
          <p:nvPr/>
        </p:nvSpPr>
        <p:spPr>
          <a:xfrm>
            <a:off x="760397" y="4133735"/>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Dôraz by sa mal klásť na parametre tepelného spracovania vrátane minimálnej teploty plnenia.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Časové/teplotné profily v pasterizátoroch alebo autoklávoch sa musia monitorovať.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kontroly zabezpečujú, že tepelný proces spĺňa požadované parametre.</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Kľúčové kontroly zabezpečenia kvality</a:t>
            </a:r>
            <a:endParaRPr lang="en-US" sz="1100" dirty="0"/>
          </a:p>
        </p:txBody>
      </p:sp>
      <p:sp>
        <p:nvSpPr>
          <p:cNvPr id="30" name="Text 28"/>
          <p:cNvSpPr/>
          <p:nvPr/>
        </p:nvSpPr>
        <p:spPr>
          <a:xfrm>
            <a:off x="5940269" y="1601589"/>
            <a:ext cx="301752" cy="301752"/>
          </a:xfrm>
          <a:custGeom>
            <a:avLst/>
            <a:gdLst/>
            <a:ahLst/>
            <a:cxnLst/>
            <a:rect l="l" t="t" r="r" b="b"/>
            <a:pathLst>
              <a:path w="301752" h="301752">
                <a:moveTo>
                  <a:pt x="136733" y="14146"/>
                </a:moveTo>
                <a:cubicBezTo>
                  <a:pt x="136733" y="6307"/>
                  <a:pt x="143039" y="3"/>
                  <a:pt x="150879" y="3"/>
                </a:cubicBezTo>
                <a:cubicBezTo>
                  <a:pt x="234214" y="3"/>
                  <a:pt x="301755" y="67544"/>
                  <a:pt x="301755" y="150879"/>
                </a:cubicBezTo>
                <a:cubicBezTo>
                  <a:pt x="301755" y="234214"/>
                  <a:pt x="234214" y="301755"/>
                  <a:pt x="150879" y="301755"/>
                </a:cubicBezTo>
                <a:cubicBezTo>
                  <a:pt x="67544" y="301755"/>
                  <a:pt x="3" y="234214"/>
                  <a:pt x="3" y="150879"/>
                </a:cubicBezTo>
                <a:cubicBezTo>
                  <a:pt x="3" y="128543"/>
                  <a:pt x="4837" y="107384"/>
                  <a:pt x="13558" y="88347"/>
                </a:cubicBezTo>
                <a:cubicBezTo>
                  <a:pt x="17094" y="80568"/>
                  <a:pt x="21280" y="73142"/>
                  <a:pt x="26053" y="66186"/>
                </a:cubicBezTo>
                <a:lnTo>
                  <a:pt x="26114" y="66069"/>
                </a:lnTo>
                <a:cubicBezTo>
                  <a:pt x="31476" y="58172"/>
                  <a:pt x="37490" y="50863"/>
                  <a:pt x="44207" y="44204"/>
                </a:cubicBezTo>
                <a:cubicBezTo>
                  <a:pt x="49747" y="38663"/>
                  <a:pt x="58706" y="38663"/>
                  <a:pt x="64186" y="44204"/>
                </a:cubicBezTo>
                <a:cubicBezTo>
                  <a:pt x="69666" y="49744"/>
                  <a:pt x="69726" y="58703"/>
                  <a:pt x="64186" y="64183"/>
                </a:cubicBezTo>
                <a:cubicBezTo>
                  <a:pt x="58763" y="69605"/>
                  <a:pt x="53815" y="75559"/>
                  <a:pt x="49451" y="81923"/>
                </a:cubicBezTo>
                <a:lnTo>
                  <a:pt x="49391" y="82040"/>
                </a:lnTo>
                <a:cubicBezTo>
                  <a:pt x="36895" y="100429"/>
                  <a:pt x="29234" y="122412"/>
                  <a:pt x="28350" y="146102"/>
                </a:cubicBezTo>
                <a:cubicBezTo>
                  <a:pt x="28289" y="147692"/>
                  <a:pt x="28232" y="149286"/>
                  <a:pt x="28232" y="150876"/>
                </a:cubicBezTo>
                <a:cubicBezTo>
                  <a:pt x="28232" y="218592"/>
                  <a:pt x="83102" y="273463"/>
                  <a:pt x="150819" y="273463"/>
                </a:cubicBezTo>
                <a:cubicBezTo>
                  <a:pt x="218535" y="273463"/>
                  <a:pt x="273405" y="218592"/>
                  <a:pt x="273405" y="150876"/>
                </a:cubicBezTo>
                <a:cubicBezTo>
                  <a:pt x="273405" y="87934"/>
                  <a:pt x="226021" y="36129"/>
                  <a:pt x="164965" y="29113"/>
                </a:cubicBezTo>
                <a:lnTo>
                  <a:pt x="164965" y="61292"/>
                </a:lnTo>
                <a:cubicBezTo>
                  <a:pt x="164965" y="69131"/>
                  <a:pt x="158658" y="75438"/>
                  <a:pt x="150822" y="75438"/>
                </a:cubicBezTo>
                <a:cubicBezTo>
                  <a:pt x="142982" y="75438"/>
                  <a:pt x="136679" y="69131"/>
                  <a:pt x="136679" y="61295"/>
                </a:cubicBezTo>
                <a:lnTo>
                  <a:pt x="136679" y="14146"/>
                </a:lnTo>
                <a:lnTo>
                  <a:pt x="136733" y="14146"/>
                </a:lnTo>
              </a:path>
              <a:path w="301752" h="301752">
                <a:moveTo>
                  <a:pt x="93709" y="93709"/>
                </a:moveTo>
                <a:cubicBezTo>
                  <a:pt x="99249" y="88169"/>
                  <a:pt x="108208" y="88169"/>
                  <a:pt x="113688" y="93709"/>
                </a:cubicBezTo>
                <a:lnTo>
                  <a:pt x="160837" y="140858"/>
                </a:lnTo>
                <a:cubicBezTo>
                  <a:pt x="166377" y="146398"/>
                  <a:pt x="166377" y="155357"/>
                  <a:pt x="160837" y="160837"/>
                </a:cubicBezTo>
                <a:cubicBezTo>
                  <a:pt x="155297" y="166317"/>
                  <a:pt x="146338" y="166377"/>
                  <a:pt x="140858" y="160837"/>
                </a:cubicBezTo>
                <a:lnTo>
                  <a:pt x="93709" y="113688"/>
                </a:lnTo>
                <a:cubicBezTo>
                  <a:pt x="88169" y="108148"/>
                  <a:pt x="88169" y="99189"/>
                  <a:pt x="93709" y="93709"/>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Rutinné mikrobiologické testovanie hotových kyslých a okyslených výrobkov je vo všeobecnosti zbytočné.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Efektívne tepelné procesy a kontrola pH eliminujú potrebu takéhoto testovania.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Stabilita je zabezpečená, keď tepelné procesy a parametre pH spĺňajú špecifikácie.</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Nevyhnutnosť rutinného testovania</a:t>
            </a:r>
            <a:endParaRPr lang="en-US" sz="1100" dirty="0"/>
          </a:p>
        </p:txBody>
      </p:sp>
      <p:sp>
        <p:nvSpPr>
          <p:cNvPr id="33" name="Text 31"/>
          <p:cNvSpPr/>
          <p:nvPr/>
        </p:nvSpPr>
        <p:spPr>
          <a:xfrm>
            <a:off x="760397"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18</a:t>
            </a:r>
            <a:endParaRPr lang="en-US" sz="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Testovanie stability pre analýzu trendov</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Testovanie stability podporuje zabezpečenie trvanlivosti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Poskytuje trvalú dôveru v kvalitu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testovanie je kľúčovou súčasťou analýzy dlhodobých trendov.</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Zabezpečenie trvanlivosti</a:t>
            </a:r>
            <a:endParaRPr lang="en-US" sz="1400" dirty="0"/>
          </a:p>
        </p:txBody>
      </p:sp>
      <p:sp>
        <p:nvSpPr>
          <p:cNvPr id="24" name="Text 22"/>
          <p:cNvSpPr/>
          <p:nvPr/>
        </p:nvSpPr>
        <p:spPr>
          <a:xfrm>
            <a:off x="4384998" y="3949632"/>
            <a:ext cx="264033" cy="301752"/>
          </a:xfrm>
          <a:custGeom>
            <a:avLst/>
            <a:gdLst/>
            <a:ahLst/>
            <a:cxnLst/>
            <a:rect l="l" t="t" r="r" b="b"/>
            <a:pathLst>
              <a:path w="264033" h="301752">
                <a:moveTo>
                  <a:pt x="89584" y="14146"/>
                </a:moveTo>
                <a:cubicBezTo>
                  <a:pt x="89584" y="6307"/>
                  <a:pt x="83279" y="3"/>
                  <a:pt x="75440" y="3"/>
                </a:cubicBezTo>
                <a:cubicBezTo>
                  <a:pt x="67600" y="3"/>
                  <a:pt x="61295" y="6310"/>
                  <a:pt x="61295" y="14149"/>
                </a:cubicBezTo>
                <a:lnTo>
                  <a:pt x="61295" y="37725"/>
                </a:lnTo>
                <a:lnTo>
                  <a:pt x="37720" y="37725"/>
                </a:lnTo>
                <a:cubicBezTo>
                  <a:pt x="16917" y="37725"/>
                  <a:pt x="0" y="54638"/>
                  <a:pt x="0" y="75444"/>
                </a:cubicBezTo>
                <a:lnTo>
                  <a:pt x="0" y="84874"/>
                </a:lnTo>
                <a:lnTo>
                  <a:pt x="0" y="113163"/>
                </a:lnTo>
                <a:lnTo>
                  <a:pt x="0" y="264039"/>
                </a:lnTo>
                <a:cubicBezTo>
                  <a:pt x="0" y="284845"/>
                  <a:pt x="16914" y="301758"/>
                  <a:pt x="37720" y="301758"/>
                </a:cubicBezTo>
                <a:lnTo>
                  <a:pt x="226316" y="301758"/>
                </a:lnTo>
                <a:cubicBezTo>
                  <a:pt x="247119" y="301758"/>
                  <a:pt x="264036" y="284845"/>
                  <a:pt x="264036" y="264039"/>
                </a:cubicBezTo>
                <a:lnTo>
                  <a:pt x="264036" y="113163"/>
                </a:lnTo>
                <a:lnTo>
                  <a:pt x="264036" y="84874"/>
                </a:lnTo>
                <a:lnTo>
                  <a:pt x="264036" y="75444"/>
                </a:lnTo>
                <a:cubicBezTo>
                  <a:pt x="264036" y="54638"/>
                  <a:pt x="247122" y="37725"/>
                  <a:pt x="226316" y="37725"/>
                </a:cubicBezTo>
                <a:lnTo>
                  <a:pt x="202740" y="37725"/>
                </a:lnTo>
                <a:lnTo>
                  <a:pt x="202740" y="14152"/>
                </a:lnTo>
                <a:cubicBezTo>
                  <a:pt x="202740" y="6313"/>
                  <a:pt x="196435" y="9"/>
                  <a:pt x="188596" y="9"/>
                </a:cubicBezTo>
                <a:cubicBezTo>
                  <a:pt x="180757" y="9"/>
                  <a:pt x="174452" y="6316"/>
                  <a:pt x="174452" y="14155"/>
                </a:cubicBezTo>
                <a:lnTo>
                  <a:pt x="174452" y="37731"/>
                </a:lnTo>
                <a:lnTo>
                  <a:pt x="89584" y="37731"/>
                </a:lnTo>
                <a:lnTo>
                  <a:pt x="89584" y="14146"/>
                </a:lnTo>
                <a:moveTo>
                  <a:pt x="28288" y="113157"/>
                </a:moveTo>
                <a:lnTo>
                  <a:pt x="235742" y="113157"/>
                </a:lnTo>
                <a:lnTo>
                  <a:pt x="235742" y="264033"/>
                </a:lnTo>
                <a:cubicBezTo>
                  <a:pt x="235742" y="269220"/>
                  <a:pt x="231499" y="273463"/>
                  <a:pt x="226313" y="273463"/>
                </a:cubicBezTo>
                <a:lnTo>
                  <a:pt x="37717" y="273463"/>
                </a:lnTo>
                <a:cubicBezTo>
                  <a:pt x="32531" y="273463"/>
                  <a:pt x="28288" y="269220"/>
                  <a:pt x="28288" y="264033"/>
                </a:cubicBezTo>
                <a:lnTo>
                  <a:pt x="28288" y="113157"/>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Testovanie stability pomáha overiť schopnosť produktu zostať stabilný v priebehu času.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aby si výrobok zachoval svoju kvalitu počas skladovania a distribúcie.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overenie je nevyhnutné pre bezpečnosť a spokojnosť spotrebiteľov.</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Overenie stability produktu</a:t>
            </a:r>
            <a:endParaRPr lang="en-US" sz="1400" dirty="0"/>
          </a:p>
        </p:txBody>
      </p:sp>
      <p:sp>
        <p:nvSpPr>
          <p:cNvPr id="27" name="Text 25"/>
          <p:cNvSpPr/>
          <p:nvPr/>
        </p:nvSpPr>
        <p:spPr>
          <a:xfrm>
            <a:off x="760397" y="3979584"/>
            <a:ext cx="301752" cy="241847"/>
          </a:xfrm>
          <a:custGeom>
            <a:avLst/>
            <a:gdLst/>
            <a:ahLst/>
            <a:cxnLst/>
            <a:rect l="l" t="t" r="r" b="b"/>
            <a:pathLst>
              <a:path w="301752" h="241847">
                <a:moveTo>
                  <a:pt x="245608" y="22673"/>
                </a:moveTo>
                <a:lnTo>
                  <a:pt x="185762" y="22673"/>
                </a:lnTo>
                <a:cubicBezTo>
                  <a:pt x="179953" y="9306"/>
                  <a:pt x="166631" y="0"/>
                  <a:pt x="151139" y="0"/>
                </a:cubicBezTo>
                <a:cubicBezTo>
                  <a:pt x="135647" y="0"/>
                  <a:pt x="122324" y="9306"/>
                  <a:pt x="116516" y="22673"/>
                </a:cubicBezTo>
                <a:lnTo>
                  <a:pt x="56669" y="22673"/>
                </a:lnTo>
                <a:cubicBezTo>
                  <a:pt x="50387" y="22673"/>
                  <a:pt x="45332" y="27728"/>
                  <a:pt x="45332" y="34011"/>
                </a:cubicBezTo>
                <a:cubicBezTo>
                  <a:pt x="45332" y="40294"/>
                  <a:pt x="50387" y="45349"/>
                  <a:pt x="56669" y="45349"/>
                </a:cubicBezTo>
                <a:lnTo>
                  <a:pt x="114108" y="45349"/>
                </a:lnTo>
                <a:cubicBezTo>
                  <a:pt x="116848" y="58858"/>
                  <a:pt x="126814" y="69771"/>
                  <a:pt x="139805" y="73831"/>
                </a:cubicBezTo>
                <a:lnTo>
                  <a:pt x="139805" y="219177"/>
                </a:lnTo>
                <a:lnTo>
                  <a:pt x="56669" y="219177"/>
                </a:lnTo>
                <a:cubicBezTo>
                  <a:pt x="50387" y="219177"/>
                  <a:pt x="45332" y="224231"/>
                  <a:pt x="45332" y="230515"/>
                </a:cubicBezTo>
                <a:cubicBezTo>
                  <a:pt x="45332" y="236798"/>
                  <a:pt x="50387" y="241852"/>
                  <a:pt x="56669" y="241852"/>
                </a:cubicBezTo>
                <a:lnTo>
                  <a:pt x="151142" y="241852"/>
                </a:lnTo>
                <a:lnTo>
                  <a:pt x="245614" y="241852"/>
                </a:lnTo>
                <a:cubicBezTo>
                  <a:pt x="251897" y="241852"/>
                  <a:pt x="256951" y="236798"/>
                  <a:pt x="256951" y="230517"/>
                </a:cubicBezTo>
                <a:cubicBezTo>
                  <a:pt x="256951" y="224234"/>
                  <a:pt x="251897" y="219181"/>
                  <a:pt x="245614" y="219181"/>
                </a:cubicBezTo>
                <a:lnTo>
                  <a:pt x="162478" y="219181"/>
                </a:lnTo>
                <a:lnTo>
                  <a:pt x="162478" y="73836"/>
                </a:lnTo>
                <a:cubicBezTo>
                  <a:pt x="175469" y="69773"/>
                  <a:pt x="185436" y="58863"/>
                  <a:pt x="188176" y="45354"/>
                </a:cubicBezTo>
                <a:lnTo>
                  <a:pt x="245614" y="45354"/>
                </a:lnTo>
                <a:cubicBezTo>
                  <a:pt x="251897" y="45354"/>
                  <a:pt x="256951" y="40299"/>
                  <a:pt x="256951" y="34018"/>
                </a:cubicBezTo>
                <a:cubicBezTo>
                  <a:pt x="256951" y="27735"/>
                  <a:pt x="251897" y="22683"/>
                  <a:pt x="245614" y="22683"/>
                </a:cubicBezTo>
                <a:lnTo>
                  <a:pt x="245608" y="22673"/>
                </a:lnTo>
                <a:moveTo>
                  <a:pt x="241827" y="92487"/>
                </a:moveTo>
                <a:lnTo>
                  <a:pt x="276025" y="151155"/>
                </a:lnTo>
                <a:lnTo>
                  <a:pt x="207581" y="151155"/>
                </a:lnTo>
                <a:lnTo>
                  <a:pt x="241827" y="92487"/>
                </a:lnTo>
                <a:moveTo>
                  <a:pt x="182313" y="159232"/>
                </a:moveTo>
                <a:cubicBezTo>
                  <a:pt x="187415" y="180442"/>
                  <a:pt x="212120" y="196501"/>
                  <a:pt x="241830" y="196501"/>
                </a:cubicBezTo>
                <a:cubicBezTo>
                  <a:pt x="271541" y="196501"/>
                  <a:pt x="296245" y="180440"/>
                  <a:pt x="301348" y="159232"/>
                </a:cubicBezTo>
                <a:cubicBezTo>
                  <a:pt x="302576" y="154038"/>
                  <a:pt x="300874" y="148700"/>
                  <a:pt x="298182" y="144069"/>
                </a:cubicBezTo>
                <a:lnTo>
                  <a:pt x="253215" y="66980"/>
                </a:lnTo>
                <a:cubicBezTo>
                  <a:pt x="250852" y="62917"/>
                  <a:pt x="246507" y="60462"/>
                  <a:pt x="241830" y="60462"/>
                </a:cubicBezTo>
                <a:cubicBezTo>
                  <a:pt x="237153" y="60462"/>
                  <a:pt x="232808" y="62965"/>
                  <a:pt x="230445" y="66980"/>
                </a:cubicBezTo>
                <a:lnTo>
                  <a:pt x="185478" y="144117"/>
                </a:lnTo>
                <a:cubicBezTo>
                  <a:pt x="182786" y="148746"/>
                  <a:pt x="181084" y="154084"/>
                  <a:pt x="182313" y="159281"/>
                </a:cubicBezTo>
                <a:lnTo>
                  <a:pt x="182313" y="159232"/>
                </a:lnTo>
                <a:moveTo>
                  <a:pt x="25676" y="151155"/>
                </a:moveTo>
                <a:lnTo>
                  <a:pt x="59874" y="92487"/>
                </a:lnTo>
                <a:lnTo>
                  <a:pt x="94119" y="151155"/>
                </a:lnTo>
                <a:lnTo>
                  <a:pt x="25676" y="151155"/>
                </a:lnTo>
                <a:moveTo>
                  <a:pt x="59877" y="196501"/>
                </a:moveTo>
                <a:cubicBezTo>
                  <a:pt x="89587" y="196501"/>
                  <a:pt x="114292" y="180440"/>
                  <a:pt x="119394" y="159232"/>
                </a:cubicBezTo>
                <a:cubicBezTo>
                  <a:pt x="120622" y="154038"/>
                  <a:pt x="118920" y="148700"/>
                  <a:pt x="116229" y="144069"/>
                </a:cubicBezTo>
                <a:lnTo>
                  <a:pt x="71262" y="66980"/>
                </a:lnTo>
                <a:cubicBezTo>
                  <a:pt x="68899" y="62917"/>
                  <a:pt x="64554" y="60462"/>
                  <a:pt x="59877" y="60462"/>
                </a:cubicBezTo>
                <a:cubicBezTo>
                  <a:pt x="55199" y="60462"/>
                  <a:pt x="50854" y="62965"/>
                  <a:pt x="48491" y="66980"/>
                </a:cubicBezTo>
                <a:lnTo>
                  <a:pt x="3570" y="144117"/>
                </a:lnTo>
                <a:cubicBezTo>
                  <a:pt x="878" y="148746"/>
                  <a:pt x="-824" y="154084"/>
                  <a:pt x="404" y="159281"/>
                </a:cubicBezTo>
                <a:cubicBezTo>
                  <a:pt x="5507" y="180442"/>
                  <a:pt x="30211" y="196504"/>
                  <a:pt x="59874" y="196504"/>
                </a:cubicBezTo>
                <a:lnTo>
                  <a:pt x="59877" y="196501"/>
                </a:lnTo>
                <a:moveTo>
                  <a:pt x="151135" y="22673"/>
                </a:moveTo>
                <a:cubicBezTo>
                  <a:pt x="159485" y="22673"/>
                  <a:pt x="166250" y="29440"/>
                  <a:pt x="166250" y="37789"/>
                </a:cubicBezTo>
                <a:cubicBezTo>
                  <a:pt x="166250" y="46137"/>
                  <a:pt x="159482" y="52904"/>
                  <a:pt x="151135" y="52904"/>
                </a:cubicBezTo>
                <a:cubicBezTo>
                  <a:pt x="142786" y="52904"/>
                  <a:pt x="136021" y="46137"/>
                  <a:pt x="136021" y="37789"/>
                </a:cubicBezTo>
                <a:cubicBezTo>
                  <a:pt x="136021" y="29440"/>
                  <a:pt x="142789" y="22673"/>
                  <a:pt x="151135" y="22673"/>
                </a:cubicBezTo>
                <a:lnTo>
                  <a:pt x="151135" y="22673"/>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Silné tepelné procesy môžu z produktu vylúčiť koagulany Bacillus.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Ak je tento organizmus eradikovaný, rutinný odber vzoriek a testovanie nemusí byť potrebné.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môže zefektívniť úsilie o zabezpečenie kvality.</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silných tepelných procesov</a:t>
            </a:r>
            <a:endParaRPr lang="en-US" sz="1400" dirty="0"/>
          </a:p>
        </p:txBody>
      </p:sp>
      <p:sp>
        <p:nvSpPr>
          <p:cNvPr id="30" name="Text 28"/>
          <p:cNvSpPr/>
          <p:nvPr/>
        </p:nvSpPr>
        <p:spPr>
          <a:xfrm>
            <a:off x="7909401" y="1480956"/>
            <a:ext cx="226314" cy="301752"/>
          </a:xfrm>
          <a:custGeom>
            <a:avLst/>
            <a:gdLst/>
            <a:ahLst/>
            <a:cxnLst/>
            <a:rect l="l" t="t" r="r" b="b"/>
            <a:pathLst>
              <a:path w="226314" h="301752">
                <a:moveTo>
                  <a:pt x="123235" y="5009"/>
                </a:moveTo>
                <a:cubicBezTo>
                  <a:pt x="166198" y="45085"/>
                  <a:pt x="199086" y="94829"/>
                  <a:pt x="219124" y="150049"/>
                </a:cubicBezTo>
                <a:lnTo>
                  <a:pt x="219536" y="151169"/>
                </a:lnTo>
                <a:cubicBezTo>
                  <a:pt x="224015" y="163486"/>
                  <a:pt x="226314" y="176453"/>
                  <a:pt x="226314" y="189536"/>
                </a:cubicBezTo>
                <a:cubicBezTo>
                  <a:pt x="226314" y="251477"/>
                  <a:pt x="175158" y="301749"/>
                  <a:pt x="113157" y="301749"/>
                </a:cubicBezTo>
                <a:cubicBezTo>
                  <a:pt x="51156" y="301749"/>
                  <a:pt x="0" y="251477"/>
                  <a:pt x="0" y="189536"/>
                </a:cubicBezTo>
                <a:cubicBezTo>
                  <a:pt x="0" y="176453"/>
                  <a:pt x="2299" y="163486"/>
                  <a:pt x="6778" y="151169"/>
                </a:cubicBezTo>
                <a:lnTo>
                  <a:pt x="7190" y="150049"/>
                </a:lnTo>
                <a:lnTo>
                  <a:pt x="33770" y="159714"/>
                </a:lnTo>
                <a:lnTo>
                  <a:pt x="33359" y="160834"/>
                </a:lnTo>
                <a:cubicBezTo>
                  <a:pt x="30000" y="170028"/>
                  <a:pt x="28289" y="179754"/>
                  <a:pt x="28289" y="189536"/>
                </a:cubicBezTo>
                <a:cubicBezTo>
                  <a:pt x="28289" y="235566"/>
                  <a:pt x="66480" y="273463"/>
                  <a:pt x="113157" y="273463"/>
                </a:cubicBezTo>
                <a:cubicBezTo>
                  <a:pt x="159834" y="273463"/>
                  <a:pt x="198025" y="235566"/>
                  <a:pt x="198025" y="189539"/>
                </a:cubicBezTo>
                <a:cubicBezTo>
                  <a:pt x="198025" y="179757"/>
                  <a:pt x="196316" y="170031"/>
                  <a:pt x="192955" y="160837"/>
                </a:cubicBezTo>
                <a:lnTo>
                  <a:pt x="217886" y="151760"/>
                </a:lnTo>
                <a:lnTo>
                  <a:pt x="192955" y="160837"/>
                </a:lnTo>
                <a:lnTo>
                  <a:pt x="192543" y="159717"/>
                </a:lnTo>
                <a:cubicBezTo>
                  <a:pt x="175452" y="112686"/>
                  <a:pt x="148342" y="70016"/>
                  <a:pt x="113157" y="34656"/>
                </a:cubicBezTo>
                <a:cubicBezTo>
                  <a:pt x="77972" y="70019"/>
                  <a:pt x="50862" y="112686"/>
                  <a:pt x="33771" y="159717"/>
                </a:cubicBezTo>
                <a:lnTo>
                  <a:pt x="7190" y="150052"/>
                </a:lnTo>
                <a:cubicBezTo>
                  <a:pt x="27228" y="94771"/>
                  <a:pt x="60114" y="45088"/>
                  <a:pt x="103079" y="5012"/>
                </a:cubicBezTo>
                <a:lnTo>
                  <a:pt x="105023" y="3244"/>
                </a:lnTo>
                <a:cubicBezTo>
                  <a:pt x="107205" y="1180"/>
                  <a:pt x="110152" y="3"/>
                  <a:pt x="113157" y="3"/>
                </a:cubicBezTo>
                <a:cubicBezTo>
                  <a:pt x="116162" y="3"/>
                  <a:pt x="119109" y="1183"/>
                  <a:pt x="121291" y="3244"/>
                </a:cubicBezTo>
                <a:lnTo>
                  <a:pt x="123235" y="5009"/>
                </a:lnTo>
              </a:path>
              <a:path w="226314" h="301752">
                <a:moveTo>
                  <a:pt x="111566" y="96537"/>
                </a:moveTo>
                <a:cubicBezTo>
                  <a:pt x="112569" y="95121"/>
                  <a:pt x="114160" y="94298"/>
                  <a:pt x="115927" y="94298"/>
                </a:cubicBezTo>
                <a:cubicBezTo>
                  <a:pt x="118874" y="94298"/>
                  <a:pt x="121291" y="96715"/>
                  <a:pt x="121291" y="99660"/>
                </a:cubicBezTo>
                <a:lnTo>
                  <a:pt x="121291" y="106024"/>
                </a:lnTo>
                <a:cubicBezTo>
                  <a:pt x="121291" y="110619"/>
                  <a:pt x="123117" y="115040"/>
                  <a:pt x="126301" y="118284"/>
                </a:cubicBezTo>
                <a:lnTo>
                  <a:pt x="152291" y="144865"/>
                </a:lnTo>
                <a:cubicBezTo>
                  <a:pt x="163489" y="156298"/>
                  <a:pt x="169736" y="171682"/>
                  <a:pt x="169736" y="187653"/>
                </a:cubicBezTo>
                <a:lnTo>
                  <a:pt x="169736" y="188598"/>
                </a:lnTo>
                <a:cubicBezTo>
                  <a:pt x="169736" y="219835"/>
                  <a:pt x="144393" y="245176"/>
                  <a:pt x="113157" y="245176"/>
                </a:cubicBezTo>
                <a:cubicBezTo>
                  <a:pt x="81921" y="245176"/>
                  <a:pt x="56579" y="219835"/>
                  <a:pt x="56579" y="188598"/>
                </a:cubicBezTo>
                <a:lnTo>
                  <a:pt x="56579" y="181878"/>
                </a:lnTo>
                <a:cubicBezTo>
                  <a:pt x="56579" y="171033"/>
                  <a:pt x="60469" y="160484"/>
                  <a:pt x="67541" y="152234"/>
                </a:cubicBezTo>
                <a:lnTo>
                  <a:pt x="71079" y="148109"/>
                </a:lnTo>
                <a:cubicBezTo>
                  <a:pt x="72140" y="146872"/>
                  <a:pt x="73672" y="146163"/>
                  <a:pt x="75263" y="146163"/>
                </a:cubicBezTo>
                <a:cubicBezTo>
                  <a:pt x="78327" y="146163"/>
                  <a:pt x="80803" y="148637"/>
                  <a:pt x="80803" y="151703"/>
                </a:cubicBezTo>
                <a:lnTo>
                  <a:pt x="80803" y="175807"/>
                </a:lnTo>
                <a:cubicBezTo>
                  <a:pt x="80803" y="188067"/>
                  <a:pt x="90763" y="198025"/>
                  <a:pt x="103023" y="198025"/>
                </a:cubicBezTo>
                <a:cubicBezTo>
                  <a:pt x="115282" y="198025"/>
                  <a:pt x="125242" y="188064"/>
                  <a:pt x="125242" y="175807"/>
                </a:cubicBezTo>
                <a:lnTo>
                  <a:pt x="125242" y="174923"/>
                </a:lnTo>
                <a:cubicBezTo>
                  <a:pt x="125242" y="168912"/>
                  <a:pt x="122943" y="163193"/>
                  <a:pt x="118758" y="158833"/>
                </a:cubicBezTo>
                <a:lnTo>
                  <a:pt x="112275" y="152113"/>
                </a:lnTo>
                <a:cubicBezTo>
                  <a:pt x="105026" y="144569"/>
                  <a:pt x="100959" y="134551"/>
                  <a:pt x="100959" y="124120"/>
                </a:cubicBezTo>
                <a:cubicBezTo>
                  <a:pt x="100959" y="115631"/>
                  <a:pt x="103611" y="107381"/>
                  <a:pt x="108620" y="100486"/>
                </a:cubicBezTo>
                <a:lnTo>
                  <a:pt x="111507" y="96536"/>
                </a:lnTo>
                <a:lnTo>
                  <a:pt x="111566" y="96537"/>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Inkubácia na testovanie stability by mala prebiehať pri teplotách medzi 37-42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Odporúčaná dĺžka tohto testovania je 2-3 týždne.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podmienky sú optimálne na zisťovanie aktivity Bacillus coagulans.</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Optimálne inkubačné podmienky</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93"/>
              </a:spcAft>
              <a:buNone/>
            </a:pPr>
            <a:r>
              <a:rPr lang="en-US" sz="1090" dirty="0">
                <a:solidFill>
                  <a:srgbClr val="000000"/>
                </a:solidFill>
                <a:latin typeface="Figtree Regular" pitchFamily="34" charset="0"/>
                <a:ea typeface="Figtree Regular" pitchFamily="34" charset="-122"/>
                <a:cs typeface="Figtree Regular" pitchFamily="34" charset="-120"/>
              </a:rPr>
              <a:t>Testovanie stability je kľúčové pre monitorovanie dlhodobých trendov vo výrobkoch s pH medzi 4,1 a 4,6.</a:t>
            </a:r>
            <a:endParaRPr lang="en-US" sz="1090" dirty="0"/>
          </a:p>
          <a:p>
            <a:pPr marL="0" indent="0" algn="l">
              <a:lnSpc>
                <a:spcPct val="100000"/>
              </a:lnSpc>
              <a:spcAft>
                <a:spcPts val="793"/>
              </a:spcAft>
              <a:buNone/>
            </a:pPr>
            <a:r>
              <a:rPr lang="en-US" sz="1090" dirty="0">
                <a:solidFill>
                  <a:srgbClr val="000000"/>
                </a:solidFill>
                <a:latin typeface="Figtree Regular" pitchFamily="34" charset="0"/>
                <a:ea typeface="Figtree Regular" pitchFamily="34" charset="-122"/>
                <a:cs typeface="Figtree Regular" pitchFamily="34" charset="-120"/>
              </a:rPr>
              <a:t>Špecificky sa zameriava na Bacillus coagulans, žiaruvzdorný organizmus kaziaci sa.</a:t>
            </a:r>
            <a:endParaRPr lang="en-US" sz="1090" dirty="0"/>
          </a:p>
          <a:p>
            <a:pPr marL="0" indent="0" algn="l">
              <a:lnSpc>
                <a:spcPct val="100000"/>
              </a:lnSpc>
              <a:spcAft>
                <a:spcPts val="793"/>
              </a:spcAft>
              <a:buNone/>
            </a:pPr>
            <a:r>
              <a:rPr lang="en-US" sz="1090" dirty="0">
                <a:solidFill>
                  <a:srgbClr val="000000"/>
                </a:solidFill>
                <a:latin typeface="Figtree Regular" pitchFamily="34" charset="0"/>
                <a:ea typeface="Figtree Regular" pitchFamily="34" charset="-122"/>
                <a:cs typeface="Figtree Regular" pitchFamily="34" charset="-120"/>
              </a:rPr>
              <a:t>Tento proces zaisťuje, že produkt zostane stabilný v očakávaných podmienkach skladovania a distribúcie.</a:t>
            </a:r>
            <a:endParaRPr lang="en-US" sz="109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testovania stability</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19</a:t>
            </a:r>
            <a:endParaRPr lang="en-US" sz="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8521191"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3B2675"/>
          </a:solidFill>
          <a:ln/>
        </p:spPr>
        <p:txBody>
          <a:bodyPr wrap="square" lIns="0" tIns="0" rIns="0" bIns="0" rtlCol="0" anchor="ctr"/>
          <a:lstStyle/>
          <a:p>
            <a:pPr marL="0" indent="0">
              <a:buNone/>
            </a:pPr>
            <a:endParaRPr lang="en-US" dirty="0"/>
          </a:p>
        </p:txBody>
      </p:sp>
      <p:sp>
        <p:nvSpPr>
          <p:cNvPr id="22" name="Text 20"/>
          <p:cNvSpPr/>
          <p:nvPr/>
        </p:nvSpPr>
        <p:spPr>
          <a:xfrm>
            <a:off x="3369977"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4867FF"/>
          </a:solidFill>
          <a:ln/>
        </p:spPr>
        <p:txBody>
          <a:bodyPr wrap="square" lIns="0" tIns="0" rIns="0" bIns="0" rtlCol="0" anchor="ctr"/>
          <a:lstStyle/>
          <a:p>
            <a:pPr marL="0" indent="0">
              <a:buNone/>
            </a:pPr>
            <a:endParaRPr lang="en-US" dirty="0"/>
          </a:p>
        </p:txBody>
      </p:sp>
      <p:sp>
        <p:nvSpPr>
          <p:cNvPr id="23" name="Text 21"/>
          <p:cNvSpPr/>
          <p:nvPr/>
        </p:nvSpPr>
        <p:spPr>
          <a:xfrm>
            <a:off x="803577"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5946925" y="2390407"/>
            <a:ext cx="2999232" cy="2539669"/>
          </a:xfrm>
          <a:custGeom>
            <a:avLst/>
            <a:gdLst/>
            <a:ahLst/>
            <a:cxnLst/>
            <a:rect l="l" t="t" r="r" b="b"/>
            <a:pathLst>
              <a:path w="2999232" h="2539669">
                <a:moveTo>
                  <a:pt x="0" y="0"/>
                </a:moveTo>
                <a:lnTo>
                  <a:pt x="2749816" y="0"/>
                </a:lnTo>
                <a:lnTo>
                  <a:pt x="2999232" y="1269835"/>
                </a:lnTo>
                <a:lnTo>
                  <a:pt x="2749816" y="2539669"/>
                </a:lnTo>
                <a:lnTo>
                  <a:pt x="0" y="2539669"/>
                </a:lnTo>
                <a:lnTo>
                  <a:pt x="249416" y="1269835"/>
                </a:lnTo>
              </a:path>
            </a:pathLst>
          </a:custGeom>
          <a:solidFill>
            <a:srgbClr val="F23342"/>
          </a:solidFill>
          <a:ln/>
        </p:spPr>
        <p:txBody>
          <a:bodyPr wrap="square" lIns="0" tIns="0" rIns="0" bIns="0" rtlCol="0" anchor="ctr"/>
          <a:lstStyle/>
          <a:p>
            <a:pPr marL="0" indent="0">
              <a:buNone/>
            </a:pPr>
            <a:endParaRPr lang="en-US" dirty="0"/>
          </a:p>
        </p:txBody>
      </p:sp>
      <p:sp>
        <p:nvSpPr>
          <p:cNvPr id="25" name="Text 23"/>
          <p:cNvSpPr/>
          <p:nvPr/>
        </p:nvSpPr>
        <p:spPr>
          <a:xfrm>
            <a:off x="803577"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3B2675"/>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6" name="Text 24"/>
          <p:cNvSpPr/>
          <p:nvPr/>
        </p:nvSpPr>
        <p:spPr>
          <a:xfrm>
            <a:off x="3369977"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4867FF"/>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5946925"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F23342"/>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8521191" y="3248813"/>
            <a:ext cx="822960" cy="822857"/>
          </a:xfrm>
          <a:custGeom>
            <a:avLst/>
            <a:gdLst/>
            <a:ahLst/>
            <a:cxnLst/>
            <a:rect l="l" t="t" r="r" b="b"/>
            <a:pathLst>
              <a:path w="822960" h="822857">
                <a:moveTo>
                  <a:pt x="822960" y="411428"/>
                </a:moveTo>
                <a:cubicBezTo>
                  <a:pt x="822960" y="638652"/>
                  <a:pt x="638732" y="822857"/>
                  <a:pt x="411480" y="822857"/>
                </a:cubicBezTo>
                <a:cubicBezTo>
                  <a:pt x="184228" y="822857"/>
                  <a:pt x="0" y="638652"/>
                  <a:pt x="0" y="411428"/>
                </a:cubicBezTo>
                <a:cubicBezTo>
                  <a:pt x="0" y="184205"/>
                  <a:pt x="184228" y="0"/>
                  <a:pt x="411480" y="0"/>
                </a:cubicBezTo>
                <a:cubicBezTo>
                  <a:pt x="638732" y="0"/>
                  <a:pt x="822960" y="184205"/>
                  <a:pt x="822960" y="411428"/>
                </a:cubicBezTo>
              </a:path>
            </a:pathLst>
          </a:custGeom>
          <a:solidFill>
            <a:srgbClr val="FFFFFF"/>
          </a:solidFill>
          <a:ln w="50800">
            <a:solidFill>
              <a:srgbClr val="3B2675"/>
            </a:solidFill>
          </a:ln>
          <a:effectLst>
            <a:outerShdw blurRad="2000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0" name="Text 28"/>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Postupy inkubačného testovania stability produktu</a:t>
            </a:r>
            <a:endParaRPr lang="en-US" sz="2400" dirty="0"/>
          </a:p>
        </p:txBody>
      </p:sp>
      <p:sp>
        <p:nvSpPr>
          <p:cNvPr id="31" name="Text 29"/>
          <p:cNvSpPr/>
          <p:nvPr/>
        </p:nvSpPr>
        <p:spPr>
          <a:xfrm>
            <a:off x="9450274" y="3301978"/>
            <a:ext cx="1547347" cy="1325828"/>
          </a:xfrm>
          <a:prstGeom prst="rect">
            <a:avLst/>
          </a:prstGeom>
          <a:noFill/>
          <a:ln/>
        </p:spPr>
        <p:txBody>
          <a:bodyPr wrap="square" lIns="0" tIns="0" rIns="0" bIns="0" rtlCol="0" anchor="t"/>
          <a:lstStyle/>
          <a:p>
            <a:pPr marL="0" indent="0" algn="l">
              <a:lnSpc>
                <a:spcPct val="100000"/>
              </a:lnSpc>
              <a:spcAft>
                <a:spcPts val="837"/>
              </a:spcAft>
              <a:buNone/>
            </a:pPr>
            <a:r>
              <a:rPr lang="en-US" sz="837" dirty="0">
                <a:solidFill>
                  <a:srgbClr val="FFFFFF"/>
                </a:solidFill>
                <a:latin typeface="Figtree Regular" pitchFamily="34" charset="0"/>
                <a:ea typeface="Figtree Regular" pitchFamily="34" charset="-122"/>
                <a:cs typeface="Figtree Regular" pitchFamily="34" charset="-120"/>
              </a:rPr>
              <a:t>Tieto postupy pomáhajú určiť primeranosť tepelného procesu.</a:t>
            </a:r>
            <a:endParaRPr lang="en-US" sz="837" dirty="0"/>
          </a:p>
          <a:p>
            <a:pPr marL="0" indent="0" algn="l">
              <a:lnSpc>
                <a:spcPct val="100000"/>
              </a:lnSpc>
              <a:spcAft>
                <a:spcPts val="837"/>
              </a:spcAft>
              <a:buNone/>
            </a:pPr>
            <a:r>
              <a:rPr lang="en-US" sz="837" dirty="0">
                <a:solidFill>
                  <a:srgbClr val="FFFFFF"/>
                </a:solidFill>
                <a:latin typeface="Figtree Regular" pitchFamily="34" charset="0"/>
                <a:ea typeface="Figtree Regular" pitchFamily="34" charset="-122"/>
                <a:cs typeface="Figtree Regular" pitchFamily="34" charset="-120"/>
              </a:rPr>
              <a:t>Rozhodnutia sú založené na indikátoroch mikrobiálnej stability a pH stability.</a:t>
            </a:r>
            <a:endParaRPr lang="en-US" sz="837" dirty="0"/>
          </a:p>
          <a:p>
            <a:pPr marL="0" indent="0" algn="l">
              <a:lnSpc>
                <a:spcPct val="100000"/>
              </a:lnSpc>
              <a:spcAft>
                <a:spcPts val="837"/>
              </a:spcAft>
              <a:buNone/>
            </a:pPr>
            <a:r>
              <a:rPr lang="en-US" sz="837" dirty="0">
                <a:solidFill>
                  <a:srgbClr val="FFFFFF"/>
                </a:solidFill>
                <a:latin typeface="Figtree Regular" pitchFamily="34" charset="0"/>
                <a:ea typeface="Figtree Regular" pitchFamily="34" charset="-122"/>
                <a:cs typeface="Figtree Regular" pitchFamily="34" charset="-120"/>
              </a:rPr>
              <a:t>To zaisťuje, že produkt spĺňa požiadavky na stabilitu v testovaných podmienkach.</a:t>
            </a:r>
            <a:endParaRPr lang="en-US" sz="837" dirty="0"/>
          </a:p>
        </p:txBody>
      </p:sp>
      <p:sp>
        <p:nvSpPr>
          <p:cNvPr id="32" name="Text 30"/>
          <p:cNvSpPr/>
          <p:nvPr/>
        </p:nvSpPr>
        <p:spPr>
          <a:xfrm>
            <a:off x="9450274"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Usmernenie pre primeranosť tepelného procesu</a:t>
            </a:r>
            <a:endParaRPr lang="en-US" sz="1000" dirty="0"/>
          </a:p>
        </p:txBody>
      </p:sp>
      <p:sp>
        <p:nvSpPr>
          <p:cNvPr id="33" name="Text 31"/>
          <p:cNvSpPr/>
          <p:nvPr/>
        </p:nvSpPr>
        <p:spPr>
          <a:xfrm>
            <a:off x="8749822" y="3477361"/>
            <a:ext cx="365699" cy="365760"/>
          </a:xfrm>
          <a:custGeom>
            <a:avLst/>
            <a:gdLst/>
            <a:ahLst/>
            <a:cxnLst/>
            <a:rect l="l" t="t" r="r" b="b"/>
            <a:pathLst>
              <a:path w="365699" h="365760">
                <a:moveTo>
                  <a:pt x="302195" y="21894"/>
                </a:moveTo>
                <a:cubicBezTo>
                  <a:pt x="304766" y="12824"/>
                  <a:pt x="299551" y="3325"/>
                  <a:pt x="290409" y="680"/>
                </a:cubicBezTo>
                <a:cubicBezTo>
                  <a:pt x="281266" y="-1964"/>
                  <a:pt x="271838" y="3325"/>
                  <a:pt x="269195" y="12465"/>
                </a:cubicBezTo>
                <a:lnTo>
                  <a:pt x="266196" y="22962"/>
                </a:lnTo>
                <a:cubicBezTo>
                  <a:pt x="259196" y="22677"/>
                  <a:pt x="251981" y="23321"/>
                  <a:pt x="244839" y="24963"/>
                </a:cubicBezTo>
                <a:cubicBezTo>
                  <a:pt x="236198" y="26964"/>
                  <a:pt x="227911" y="29177"/>
                  <a:pt x="219913" y="31678"/>
                </a:cubicBezTo>
                <a:lnTo>
                  <a:pt x="215700" y="21894"/>
                </a:lnTo>
                <a:cubicBezTo>
                  <a:pt x="211985" y="13182"/>
                  <a:pt x="201917" y="9181"/>
                  <a:pt x="193202" y="12897"/>
                </a:cubicBezTo>
                <a:cubicBezTo>
                  <a:pt x="184488" y="16609"/>
                  <a:pt x="180491" y="26682"/>
                  <a:pt x="184202" y="35395"/>
                </a:cubicBezTo>
                <a:lnTo>
                  <a:pt x="187702" y="43467"/>
                </a:lnTo>
                <a:cubicBezTo>
                  <a:pt x="171988" y="50182"/>
                  <a:pt x="157704" y="57823"/>
                  <a:pt x="144707" y="66181"/>
                </a:cubicBezTo>
                <a:lnTo>
                  <a:pt x="139993" y="59110"/>
                </a:lnTo>
                <a:cubicBezTo>
                  <a:pt x="134709" y="51254"/>
                  <a:pt x="124067" y="49111"/>
                  <a:pt x="116208" y="54326"/>
                </a:cubicBezTo>
                <a:cubicBezTo>
                  <a:pt x="108353" y="59538"/>
                  <a:pt x="106210" y="70255"/>
                  <a:pt x="111421" y="78112"/>
                </a:cubicBezTo>
                <a:lnTo>
                  <a:pt x="116991" y="86396"/>
                </a:lnTo>
                <a:cubicBezTo>
                  <a:pt x="104136" y="97109"/>
                  <a:pt x="92920" y="108393"/>
                  <a:pt x="83207" y="120035"/>
                </a:cubicBezTo>
                <a:lnTo>
                  <a:pt x="73564" y="112394"/>
                </a:lnTo>
                <a:cubicBezTo>
                  <a:pt x="66137" y="106465"/>
                  <a:pt x="55352" y="107680"/>
                  <a:pt x="49494" y="115039"/>
                </a:cubicBezTo>
                <a:cubicBezTo>
                  <a:pt x="43639" y="122394"/>
                  <a:pt x="44780" y="133250"/>
                  <a:pt x="52138" y="139109"/>
                </a:cubicBezTo>
                <a:lnTo>
                  <a:pt x="62853" y="147679"/>
                </a:lnTo>
                <a:cubicBezTo>
                  <a:pt x="61353" y="149965"/>
                  <a:pt x="59923" y="152321"/>
                  <a:pt x="58567" y="154607"/>
                </a:cubicBezTo>
                <a:cubicBezTo>
                  <a:pt x="52423" y="164819"/>
                  <a:pt x="46780" y="175678"/>
                  <a:pt x="41924" y="186889"/>
                </a:cubicBezTo>
                <a:lnTo>
                  <a:pt x="34924" y="184101"/>
                </a:lnTo>
                <a:cubicBezTo>
                  <a:pt x="26140" y="180601"/>
                  <a:pt x="16138" y="184888"/>
                  <a:pt x="12639" y="193673"/>
                </a:cubicBezTo>
                <a:cubicBezTo>
                  <a:pt x="9139" y="202459"/>
                  <a:pt x="13425" y="212459"/>
                  <a:pt x="22209" y="215956"/>
                </a:cubicBezTo>
                <a:lnTo>
                  <a:pt x="30350" y="219171"/>
                </a:lnTo>
                <a:cubicBezTo>
                  <a:pt x="26923" y="231171"/>
                  <a:pt x="24495" y="243453"/>
                  <a:pt x="23207" y="255597"/>
                </a:cubicBezTo>
                <a:cubicBezTo>
                  <a:pt x="22849" y="259166"/>
                  <a:pt x="22780" y="262740"/>
                  <a:pt x="22922" y="266240"/>
                </a:cubicBezTo>
                <a:lnTo>
                  <a:pt x="12423" y="269240"/>
                </a:lnTo>
                <a:cubicBezTo>
                  <a:pt x="3354" y="271884"/>
                  <a:pt x="-1934" y="281310"/>
                  <a:pt x="636" y="290454"/>
                </a:cubicBezTo>
                <a:cubicBezTo>
                  <a:pt x="3207" y="299594"/>
                  <a:pt x="12708" y="304810"/>
                  <a:pt x="21851" y="302238"/>
                </a:cubicBezTo>
                <a:lnTo>
                  <a:pt x="31706" y="299451"/>
                </a:lnTo>
                <a:cubicBezTo>
                  <a:pt x="39276" y="314235"/>
                  <a:pt x="51417" y="326448"/>
                  <a:pt x="66345" y="334092"/>
                </a:cubicBezTo>
                <a:lnTo>
                  <a:pt x="63559" y="343877"/>
                </a:lnTo>
                <a:cubicBezTo>
                  <a:pt x="60988" y="352947"/>
                  <a:pt x="66203" y="362446"/>
                  <a:pt x="75345" y="365091"/>
                </a:cubicBezTo>
                <a:cubicBezTo>
                  <a:pt x="84488" y="367735"/>
                  <a:pt x="93915" y="362446"/>
                  <a:pt x="96559" y="353306"/>
                </a:cubicBezTo>
                <a:lnTo>
                  <a:pt x="99558" y="342808"/>
                </a:lnTo>
                <a:cubicBezTo>
                  <a:pt x="116556" y="343522"/>
                  <a:pt x="132628" y="338880"/>
                  <a:pt x="146053" y="330237"/>
                </a:cubicBezTo>
                <a:lnTo>
                  <a:pt x="153553" y="337878"/>
                </a:lnTo>
                <a:cubicBezTo>
                  <a:pt x="160268" y="344593"/>
                  <a:pt x="171122" y="344593"/>
                  <a:pt x="177766" y="337878"/>
                </a:cubicBezTo>
                <a:cubicBezTo>
                  <a:pt x="184407" y="331163"/>
                  <a:pt x="184481" y="320307"/>
                  <a:pt x="177766" y="313665"/>
                </a:cubicBezTo>
                <a:lnTo>
                  <a:pt x="170196" y="306093"/>
                </a:lnTo>
                <a:cubicBezTo>
                  <a:pt x="176695" y="296024"/>
                  <a:pt x="180981" y="284309"/>
                  <a:pt x="182338" y="271595"/>
                </a:cubicBezTo>
                <a:cubicBezTo>
                  <a:pt x="182765" y="268808"/>
                  <a:pt x="183336" y="266094"/>
                  <a:pt x="184122" y="263380"/>
                </a:cubicBezTo>
                <a:lnTo>
                  <a:pt x="193191" y="267308"/>
                </a:lnTo>
                <a:cubicBezTo>
                  <a:pt x="201906" y="271021"/>
                  <a:pt x="211977" y="267023"/>
                  <a:pt x="215689" y="258311"/>
                </a:cubicBezTo>
                <a:cubicBezTo>
                  <a:pt x="219405" y="249598"/>
                  <a:pt x="215404" y="239525"/>
                  <a:pt x="206689" y="235813"/>
                </a:cubicBezTo>
                <a:lnTo>
                  <a:pt x="198618" y="232386"/>
                </a:lnTo>
                <a:cubicBezTo>
                  <a:pt x="205691" y="221742"/>
                  <a:pt x="216402" y="209815"/>
                  <a:pt x="233330" y="199529"/>
                </a:cubicBezTo>
                <a:lnTo>
                  <a:pt x="234830" y="204888"/>
                </a:lnTo>
                <a:cubicBezTo>
                  <a:pt x="237401" y="213959"/>
                  <a:pt x="246902" y="219244"/>
                  <a:pt x="256044" y="216673"/>
                </a:cubicBezTo>
                <a:cubicBezTo>
                  <a:pt x="265186" y="214101"/>
                  <a:pt x="270401" y="204603"/>
                  <a:pt x="267830" y="195459"/>
                </a:cubicBezTo>
                <a:lnTo>
                  <a:pt x="264974" y="185173"/>
                </a:lnTo>
                <a:cubicBezTo>
                  <a:pt x="269904" y="183601"/>
                  <a:pt x="275188" y="182101"/>
                  <a:pt x="280831" y="180817"/>
                </a:cubicBezTo>
                <a:cubicBezTo>
                  <a:pt x="290043" y="178674"/>
                  <a:pt x="298472" y="175104"/>
                  <a:pt x="305973" y="170247"/>
                </a:cubicBezTo>
                <a:lnTo>
                  <a:pt x="313543" y="177887"/>
                </a:lnTo>
                <a:cubicBezTo>
                  <a:pt x="320257" y="184603"/>
                  <a:pt x="331111" y="184603"/>
                  <a:pt x="337756" y="177887"/>
                </a:cubicBezTo>
                <a:cubicBezTo>
                  <a:pt x="344397" y="171172"/>
                  <a:pt x="344470" y="160316"/>
                  <a:pt x="337756" y="153674"/>
                </a:cubicBezTo>
                <a:lnTo>
                  <a:pt x="330186" y="146103"/>
                </a:lnTo>
                <a:cubicBezTo>
                  <a:pt x="338900" y="132533"/>
                  <a:pt x="343472" y="116392"/>
                  <a:pt x="342755" y="99607"/>
                </a:cubicBezTo>
                <a:lnTo>
                  <a:pt x="353254" y="96608"/>
                </a:lnTo>
                <a:cubicBezTo>
                  <a:pt x="362323" y="94037"/>
                  <a:pt x="367611" y="84538"/>
                  <a:pt x="365041" y="75394"/>
                </a:cubicBezTo>
                <a:cubicBezTo>
                  <a:pt x="362470" y="66254"/>
                  <a:pt x="352969" y="61038"/>
                  <a:pt x="343826" y="63609"/>
                </a:cubicBezTo>
                <a:lnTo>
                  <a:pt x="334040" y="66396"/>
                </a:lnTo>
                <a:cubicBezTo>
                  <a:pt x="326328" y="51254"/>
                  <a:pt x="314040" y="39257"/>
                  <a:pt x="299401" y="31755"/>
                </a:cubicBezTo>
                <a:lnTo>
                  <a:pt x="302195" y="21894"/>
                </a:lnTo>
                <a:moveTo>
                  <a:pt x="148496" y="266372"/>
                </a:moveTo>
                <a:cubicBezTo>
                  <a:pt x="148422" y="266873"/>
                  <a:pt x="148353" y="267371"/>
                  <a:pt x="148280" y="267872"/>
                </a:cubicBezTo>
                <a:cubicBezTo>
                  <a:pt x="145566" y="292582"/>
                  <a:pt x="123566" y="310655"/>
                  <a:pt x="98713" y="308438"/>
                </a:cubicBezTo>
                <a:cubicBezTo>
                  <a:pt x="73644" y="306152"/>
                  <a:pt x="55144" y="284013"/>
                  <a:pt x="57287" y="259013"/>
                </a:cubicBezTo>
                <a:cubicBezTo>
                  <a:pt x="60428" y="229730"/>
                  <a:pt x="71856" y="199017"/>
                  <a:pt x="87929" y="172306"/>
                </a:cubicBezTo>
                <a:cubicBezTo>
                  <a:pt x="115071" y="127025"/>
                  <a:pt x="164992" y="78671"/>
                  <a:pt x="252559" y="58459"/>
                </a:cubicBezTo>
                <a:cubicBezTo>
                  <a:pt x="277127" y="52816"/>
                  <a:pt x="301698" y="68101"/>
                  <a:pt x="307410" y="92742"/>
                </a:cubicBezTo>
                <a:cubicBezTo>
                  <a:pt x="313122" y="117383"/>
                  <a:pt x="297767" y="141882"/>
                  <a:pt x="273126" y="147595"/>
                </a:cubicBezTo>
                <a:cubicBezTo>
                  <a:pt x="212131" y="161523"/>
                  <a:pt x="182063" y="193092"/>
                  <a:pt x="166349" y="219233"/>
                </a:cubicBezTo>
                <a:cubicBezTo>
                  <a:pt x="158637" y="232089"/>
                  <a:pt x="151279" y="248373"/>
                  <a:pt x="148492" y="266372"/>
                </a:cubicBezTo>
                <a:lnTo>
                  <a:pt x="148496" y="266372"/>
                </a:lnTo>
                <a:moveTo>
                  <a:pt x="137141" y="228589"/>
                </a:moveTo>
                <a:cubicBezTo>
                  <a:pt x="137141" y="215967"/>
                  <a:pt x="126908" y="205733"/>
                  <a:pt x="114284" y="205733"/>
                </a:cubicBezTo>
                <a:cubicBezTo>
                  <a:pt x="101661" y="205733"/>
                  <a:pt x="91428" y="215967"/>
                  <a:pt x="91428" y="228589"/>
                </a:cubicBezTo>
                <a:cubicBezTo>
                  <a:pt x="91428" y="241211"/>
                  <a:pt x="101661" y="251445"/>
                  <a:pt x="114284" y="251445"/>
                </a:cubicBezTo>
                <a:cubicBezTo>
                  <a:pt x="126908" y="251445"/>
                  <a:pt x="137141" y="241211"/>
                  <a:pt x="137141" y="228589"/>
                </a:cubicBezTo>
                <a:moveTo>
                  <a:pt x="171421" y="165737"/>
                </a:moveTo>
                <a:cubicBezTo>
                  <a:pt x="180889" y="165737"/>
                  <a:pt x="188562" y="158063"/>
                  <a:pt x="188562" y="148594"/>
                </a:cubicBezTo>
                <a:cubicBezTo>
                  <a:pt x="188562" y="139128"/>
                  <a:pt x="180886" y="131450"/>
                  <a:pt x="171421" y="131450"/>
                </a:cubicBezTo>
                <a:cubicBezTo>
                  <a:pt x="161953" y="131450"/>
                  <a:pt x="154281" y="139124"/>
                  <a:pt x="154281" y="148594"/>
                </a:cubicBezTo>
                <a:cubicBezTo>
                  <a:pt x="154281" y="158059"/>
                  <a:pt x="161957" y="165737"/>
                  <a:pt x="171421" y="165737"/>
                </a:cubicBezTo>
              </a:path>
            </a:pathLst>
          </a:custGeom>
          <a:solidFill>
            <a:srgbClr val="3B2675"/>
          </a:solidFill>
          <a:ln/>
        </p:spPr>
        <p:txBody>
          <a:bodyPr wrap="square" lIns="0" tIns="0" rIns="0" bIns="0" rtlCol="0" anchor="ctr"/>
          <a:lstStyle/>
          <a:p>
            <a:pPr marL="0" indent="0">
              <a:buNone/>
            </a:pPr>
            <a:endParaRPr lang="en-US" dirty="0"/>
          </a:p>
        </p:txBody>
      </p:sp>
      <p:sp>
        <p:nvSpPr>
          <p:cNvPr id="34" name="Text 32"/>
          <p:cNvSpPr/>
          <p:nvPr/>
        </p:nvSpPr>
        <p:spPr>
          <a:xfrm>
            <a:off x="6901527" y="3301978"/>
            <a:ext cx="1547347" cy="1325828"/>
          </a:xfrm>
          <a:prstGeom prst="rect">
            <a:avLst/>
          </a:prstGeom>
          <a:noFill/>
          <a:ln/>
        </p:spPr>
        <p:txBody>
          <a:bodyPr wrap="square" lIns="0" tIns="0" rIns="0" bIns="0" rtlCol="0" anchor="t"/>
          <a:lstStyle/>
          <a:p>
            <a:pPr marL="0" indent="0" algn="l">
              <a:lnSpc>
                <a:spcPct val="100000"/>
              </a:lnSpc>
              <a:spcAft>
                <a:spcPts val="861"/>
              </a:spcAft>
              <a:buNone/>
            </a:pPr>
            <a:r>
              <a:rPr lang="en-US" sz="861" dirty="0">
                <a:solidFill>
                  <a:srgbClr val="FFFFFF"/>
                </a:solidFill>
                <a:latin typeface="Figtree Regular" pitchFamily="34" charset="0"/>
                <a:ea typeface="Figtree Regular" pitchFamily="34" charset="-122"/>
                <a:cs typeface="Figtree Regular" pitchFamily="34" charset="-120"/>
              </a:rPr>
              <a:t>Zmeny rastu alebo pH počas predĺženej inkubácie naznačujú nestabilitu.</a:t>
            </a:r>
            <a:endParaRPr lang="en-US" sz="861" dirty="0"/>
          </a:p>
          <a:p>
            <a:pPr marL="0" indent="0" algn="l">
              <a:lnSpc>
                <a:spcPct val="100000"/>
              </a:lnSpc>
              <a:spcAft>
                <a:spcPts val="861"/>
              </a:spcAft>
              <a:buNone/>
            </a:pPr>
            <a:r>
              <a:rPr lang="en-US" sz="861" dirty="0">
                <a:solidFill>
                  <a:srgbClr val="FFFFFF"/>
                </a:solidFill>
                <a:latin typeface="Figtree Regular" pitchFamily="34" charset="0"/>
                <a:ea typeface="Figtree Regular" pitchFamily="34" charset="-122"/>
                <a:cs typeface="Figtree Regular" pitchFamily="34" charset="-120"/>
              </a:rPr>
              <a:t>Takéto zistenia naznačujú potrebu náročnejšieho tepelného procesu.</a:t>
            </a:r>
            <a:endParaRPr lang="en-US" sz="861" dirty="0"/>
          </a:p>
          <a:p>
            <a:pPr marL="0" indent="0" algn="l">
              <a:lnSpc>
                <a:spcPct val="100000"/>
              </a:lnSpc>
              <a:spcAft>
                <a:spcPts val="861"/>
              </a:spcAft>
              <a:buNone/>
            </a:pPr>
            <a:r>
              <a:rPr lang="en-US" sz="861" dirty="0">
                <a:solidFill>
                  <a:srgbClr val="FFFFFF"/>
                </a:solidFill>
                <a:latin typeface="Figtree Regular" pitchFamily="34" charset="0"/>
                <a:ea typeface="Figtree Regular" pitchFamily="34" charset="-122"/>
                <a:cs typeface="Figtree Regular" pitchFamily="34" charset="-120"/>
              </a:rPr>
              <a:t>Alternatívne môže byť potrebná zmena zloženia výrobku, aby sa zabezpečila stabilita.</a:t>
            </a:r>
            <a:endParaRPr lang="en-US" sz="861" dirty="0"/>
          </a:p>
        </p:txBody>
      </p:sp>
      <p:sp>
        <p:nvSpPr>
          <p:cNvPr id="35" name="Text 33"/>
          <p:cNvSpPr/>
          <p:nvPr/>
        </p:nvSpPr>
        <p:spPr>
          <a:xfrm>
            <a:off x="6901527"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Ukazovatele nestability produktu</a:t>
            </a:r>
            <a:endParaRPr lang="en-US" sz="1000" dirty="0"/>
          </a:p>
        </p:txBody>
      </p:sp>
      <p:sp>
        <p:nvSpPr>
          <p:cNvPr id="36" name="Text 34"/>
          <p:cNvSpPr/>
          <p:nvPr/>
        </p:nvSpPr>
        <p:spPr>
          <a:xfrm>
            <a:off x="6198385" y="3477361"/>
            <a:ext cx="320040" cy="365760"/>
          </a:xfrm>
          <a:custGeom>
            <a:avLst/>
            <a:gdLst/>
            <a:ahLst/>
            <a:cxnLst/>
            <a:rect l="l" t="t" r="r" b="b"/>
            <a:pathLst>
              <a:path w="320040" h="365760">
                <a:moveTo>
                  <a:pt x="125731" y="140591"/>
                </a:moveTo>
                <a:cubicBezTo>
                  <a:pt x="125731" y="155378"/>
                  <a:pt x="121586" y="169881"/>
                  <a:pt x="113873" y="182525"/>
                </a:cubicBezTo>
                <a:lnTo>
                  <a:pt x="85512" y="228604"/>
                </a:lnTo>
                <a:lnTo>
                  <a:pt x="234532" y="228604"/>
                </a:lnTo>
                <a:lnTo>
                  <a:pt x="206170" y="182525"/>
                </a:lnTo>
                <a:cubicBezTo>
                  <a:pt x="198383" y="169881"/>
                  <a:pt x="194312" y="155378"/>
                  <a:pt x="194312" y="140591"/>
                </a:cubicBezTo>
                <a:lnTo>
                  <a:pt x="194312" y="34290"/>
                </a:lnTo>
                <a:lnTo>
                  <a:pt x="125731" y="34290"/>
                </a:lnTo>
                <a:lnTo>
                  <a:pt x="125731" y="140591"/>
                </a:lnTo>
                <a:moveTo>
                  <a:pt x="228601" y="34290"/>
                </a:moveTo>
                <a:lnTo>
                  <a:pt x="228601" y="140591"/>
                </a:lnTo>
                <a:cubicBezTo>
                  <a:pt x="228601" y="149022"/>
                  <a:pt x="230960" y="157379"/>
                  <a:pt x="235389" y="164522"/>
                </a:cubicBezTo>
                <a:lnTo>
                  <a:pt x="312685" y="290179"/>
                </a:lnTo>
                <a:cubicBezTo>
                  <a:pt x="317473" y="297966"/>
                  <a:pt x="320043" y="306968"/>
                  <a:pt x="320043" y="316181"/>
                </a:cubicBezTo>
                <a:cubicBezTo>
                  <a:pt x="320043" y="343540"/>
                  <a:pt x="297826" y="365760"/>
                  <a:pt x="270466" y="365760"/>
                </a:cubicBezTo>
                <a:lnTo>
                  <a:pt x="49580" y="365760"/>
                </a:lnTo>
                <a:cubicBezTo>
                  <a:pt x="22220" y="365760"/>
                  <a:pt x="3" y="343544"/>
                  <a:pt x="3" y="316181"/>
                </a:cubicBezTo>
                <a:cubicBezTo>
                  <a:pt x="3" y="307037"/>
                  <a:pt x="2576" y="298036"/>
                  <a:pt x="7361" y="290179"/>
                </a:cubicBezTo>
                <a:lnTo>
                  <a:pt x="84657" y="164592"/>
                </a:lnTo>
                <a:cubicBezTo>
                  <a:pt x="89086" y="157376"/>
                  <a:pt x="91445" y="149091"/>
                  <a:pt x="91445" y="140660"/>
                </a:cubicBezTo>
                <a:lnTo>
                  <a:pt x="91445" y="34290"/>
                </a:lnTo>
                <a:lnTo>
                  <a:pt x="85729" y="34290"/>
                </a:lnTo>
                <a:cubicBezTo>
                  <a:pt x="76227" y="34290"/>
                  <a:pt x="68584" y="26646"/>
                  <a:pt x="68584" y="17147"/>
                </a:cubicBezTo>
                <a:cubicBezTo>
                  <a:pt x="68584" y="7644"/>
                  <a:pt x="76227" y="4"/>
                  <a:pt x="85729" y="4"/>
                </a:cubicBezTo>
                <a:lnTo>
                  <a:pt x="114305" y="4"/>
                </a:lnTo>
                <a:lnTo>
                  <a:pt x="205744" y="4"/>
                </a:lnTo>
                <a:lnTo>
                  <a:pt x="234320" y="4"/>
                </a:lnTo>
                <a:cubicBezTo>
                  <a:pt x="243822" y="4"/>
                  <a:pt x="251465" y="7648"/>
                  <a:pt x="251465" y="17150"/>
                </a:cubicBezTo>
                <a:cubicBezTo>
                  <a:pt x="251465" y="26653"/>
                  <a:pt x="243822" y="34297"/>
                  <a:pt x="234320" y="34297"/>
                </a:cubicBezTo>
                <a:lnTo>
                  <a:pt x="228601" y="34290"/>
                </a:lnTo>
              </a:path>
            </a:pathLst>
          </a:custGeom>
          <a:solidFill>
            <a:srgbClr val="F23342"/>
          </a:solidFill>
          <a:ln/>
        </p:spPr>
        <p:txBody>
          <a:bodyPr wrap="square" lIns="0" tIns="0" rIns="0" bIns="0" rtlCol="0" anchor="ctr"/>
          <a:lstStyle/>
          <a:p>
            <a:pPr marL="0" indent="0">
              <a:buNone/>
            </a:pPr>
            <a:endParaRPr lang="en-US" dirty="0"/>
          </a:p>
        </p:txBody>
      </p:sp>
      <p:sp>
        <p:nvSpPr>
          <p:cNvPr id="37" name="Text 35"/>
          <p:cNvSpPr/>
          <p:nvPr/>
        </p:nvSpPr>
        <p:spPr>
          <a:xfrm>
            <a:off x="4335127" y="3301978"/>
            <a:ext cx="1547347" cy="1325828"/>
          </a:xfrm>
          <a:prstGeom prst="rect">
            <a:avLst/>
          </a:prstGeom>
          <a:noFill/>
          <a:ln/>
        </p:spPr>
        <p:txBody>
          <a:bodyPr wrap="square" lIns="0" tIns="0" rIns="0" bIns="0" rtlCol="0" anchor="t"/>
          <a:lstStyle/>
          <a:p>
            <a:pPr marL="0" indent="0" algn="l">
              <a:lnSpc>
                <a:spcPct val="100000"/>
              </a:lnSpc>
              <a:spcAft>
                <a:spcPts val="816"/>
              </a:spcAft>
              <a:buNone/>
            </a:pPr>
            <a:r>
              <a:rPr lang="en-US" sz="816" dirty="0">
                <a:solidFill>
                  <a:srgbClr val="FFFFFF"/>
                </a:solidFill>
                <a:latin typeface="Figtree Regular" pitchFamily="34" charset="0"/>
                <a:ea typeface="Figtree Regular" pitchFamily="34" charset="-122"/>
                <a:cs typeface="Figtree Regular" pitchFamily="34" charset="-120"/>
              </a:rPr>
              <a:t>Ak sa mikrobiálny rast vyskytne pri 40 °C, ale nie pri 30 °C, odporúča sa predĺžená inkubácia.</a:t>
            </a:r>
            <a:endParaRPr lang="en-US" sz="816" dirty="0"/>
          </a:p>
          <a:p>
            <a:pPr marL="0" indent="0" algn="l">
              <a:lnSpc>
                <a:spcPct val="100000"/>
              </a:lnSpc>
              <a:spcAft>
                <a:spcPts val="816"/>
              </a:spcAft>
              <a:buNone/>
            </a:pPr>
            <a:r>
              <a:rPr lang="en-US" sz="816" dirty="0">
                <a:solidFill>
                  <a:srgbClr val="FFFFFF"/>
                </a:solidFill>
                <a:latin typeface="Figtree Regular" pitchFamily="34" charset="0"/>
                <a:ea typeface="Figtree Regular" pitchFamily="34" charset="-122"/>
                <a:cs typeface="Figtree Regular" pitchFamily="34" charset="-120"/>
              </a:rPr>
              <a:t>Táto predĺžená inkubácia sa má vykonávať pri teplote 30 °C počas trvania 6-12 týždňov.</a:t>
            </a:r>
            <a:endParaRPr lang="en-US" sz="816" dirty="0"/>
          </a:p>
          <a:p>
            <a:pPr marL="0" indent="0" algn="l">
              <a:lnSpc>
                <a:spcPct val="100000"/>
              </a:lnSpc>
              <a:spcAft>
                <a:spcPts val="816"/>
              </a:spcAft>
              <a:buNone/>
            </a:pPr>
            <a:r>
              <a:rPr lang="en-US" sz="816" dirty="0">
                <a:solidFill>
                  <a:srgbClr val="FFFFFF"/>
                </a:solidFill>
                <a:latin typeface="Figtree Regular" pitchFamily="34" charset="0"/>
                <a:ea typeface="Figtree Regular" pitchFamily="34" charset="-122"/>
                <a:cs typeface="Figtree Regular" pitchFamily="34" charset="-120"/>
              </a:rPr>
              <a:t>Účelom je posúdiť dlhodobejšiu stabilitu za menej náročných podmienok.</a:t>
            </a:r>
            <a:endParaRPr lang="en-US" sz="816" dirty="0"/>
          </a:p>
        </p:txBody>
      </p:sp>
      <p:sp>
        <p:nvSpPr>
          <p:cNvPr id="38" name="Text 36"/>
          <p:cNvSpPr/>
          <p:nvPr/>
        </p:nvSpPr>
        <p:spPr>
          <a:xfrm>
            <a:off x="4335127"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Mikrobiálny rast pri vyššej teplote</a:t>
            </a:r>
            <a:endParaRPr lang="en-US" sz="1000" dirty="0"/>
          </a:p>
        </p:txBody>
      </p:sp>
      <p:sp>
        <p:nvSpPr>
          <p:cNvPr id="39" name="Text 37"/>
          <p:cNvSpPr/>
          <p:nvPr/>
        </p:nvSpPr>
        <p:spPr>
          <a:xfrm>
            <a:off x="3598577" y="3477361"/>
            <a:ext cx="365760" cy="365760"/>
          </a:xfrm>
          <a:custGeom>
            <a:avLst/>
            <a:gdLst/>
            <a:ahLst/>
            <a:cxnLst/>
            <a:rect l="l" t="t" r="r" b="b"/>
            <a:pathLst>
              <a:path w="365760" h="365760">
                <a:moveTo>
                  <a:pt x="331470" y="182880"/>
                </a:moveTo>
                <a:cubicBezTo>
                  <a:pt x="331470" y="264946"/>
                  <a:pt x="264946" y="331470"/>
                  <a:pt x="182880" y="331470"/>
                </a:cubicBezTo>
                <a:cubicBezTo>
                  <a:pt x="100814" y="331470"/>
                  <a:pt x="34290" y="264946"/>
                  <a:pt x="34290" y="182880"/>
                </a:cubicBezTo>
                <a:cubicBezTo>
                  <a:pt x="34290" y="100814"/>
                  <a:pt x="100814" y="34290"/>
                  <a:pt x="182880" y="34290"/>
                </a:cubicBezTo>
                <a:cubicBezTo>
                  <a:pt x="264946" y="34290"/>
                  <a:pt x="331470" y="100814"/>
                  <a:pt x="331470" y="182880"/>
                </a:cubicBezTo>
                <a:lnTo>
                  <a:pt x="331470" y="182880"/>
                </a:lnTo>
                <a:moveTo>
                  <a:pt x="0" y="182880"/>
                </a:moveTo>
                <a:cubicBezTo>
                  <a:pt x="0" y="283881"/>
                  <a:pt x="81879" y="365760"/>
                  <a:pt x="182880" y="365760"/>
                </a:cubicBezTo>
                <a:cubicBezTo>
                  <a:pt x="283881" y="365760"/>
                  <a:pt x="365760" y="283881"/>
                  <a:pt x="365760" y="182880"/>
                </a:cubicBezTo>
                <a:cubicBezTo>
                  <a:pt x="365760" y="81879"/>
                  <a:pt x="283881" y="0"/>
                  <a:pt x="182880" y="0"/>
                </a:cubicBezTo>
                <a:cubicBezTo>
                  <a:pt x="81879" y="0"/>
                  <a:pt x="0" y="81879"/>
                  <a:pt x="0" y="182880"/>
                </a:cubicBezTo>
                <a:moveTo>
                  <a:pt x="165737" y="85727"/>
                </a:moveTo>
                <a:lnTo>
                  <a:pt x="165737" y="182884"/>
                </a:lnTo>
                <a:cubicBezTo>
                  <a:pt x="165737" y="188600"/>
                  <a:pt x="168593" y="193955"/>
                  <a:pt x="173381" y="197170"/>
                </a:cubicBezTo>
                <a:lnTo>
                  <a:pt x="241961" y="242890"/>
                </a:lnTo>
                <a:cubicBezTo>
                  <a:pt x="249818" y="248175"/>
                  <a:pt x="260465" y="246032"/>
                  <a:pt x="265750" y="238102"/>
                </a:cubicBezTo>
                <a:cubicBezTo>
                  <a:pt x="271035" y="230173"/>
                  <a:pt x="268892" y="219598"/>
                  <a:pt x="260962" y="214313"/>
                </a:cubicBezTo>
                <a:lnTo>
                  <a:pt x="200027" y="173736"/>
                </a:lnTo>
                <a:lnTo>
                  <a:pt x="200027" y="85727"/>
                </a:lnTo>
                <a:cubicBezTo>
                  <a:pt x="200027" y="76224"/>
                  <a:pt x="192382" y="68583"/>
                  <a:pt x="182884" y="68583"/>
                </a:cubicBezTo>
                <a:cubicBezTo>
                  <a:pt x="173381" y="68583"/>
                  <a:pt x="165740" y="76228"/>
                  <a:pt x="165740" y="85730"/>
                </a:cubicBezTo>
                <a:lnTo>
                  <a:pt x="165737" y="85727"/>
                </a:lnTo>
              </a:path>
            </a:pathLst>
          </a:custGeom>
          <a:solidFill>
            <a:srgbClr val="4867FF"/>
          </a:solidFill>
          <a:ln/>
        </p:spPr>
        <p:txBody>
          <a:bodyPr wrap="square" lIns="0" tIns="0" rIns="0" bIns="0" rtlCol="0" anchor="ctr"/>
          <a:lstStyle/>
          <a:p>
            <a:pPr marL="0" indent="0">
              <a:buNone/>
            </a:pPr>
            <a:endParaRPr lang="en-US" dirty="0"/>
          </a:p>
        </p:txBody>
      </p:sp>
      <p:sp>
        <p:nvSpPr>
          <p:cNvPr id="40" name="Text 38"/>
          <p:cNvSpPr/>
          <p:nvPr/>
        </p:nvSpPr>
        <p:spPr>
          <a:xfrm>
            <a:off x="1728508" y="3301978"/>
            <a:ext cx="1547347" cy="1325828"/>
          </a:xfrm>
          <a:prstGeom prst="rect">
            <a:avLst/>
          </a:prstGeom>
          <a:noFill/>
          <a:ln/>
        </p:spPr>
        <p:txBody>
          <a:bodyPr wrap="square" lIns="0" tIns="0" rIns="0" bIns="0" rtlCol="0" anchor="t"/>
          <a:lstStyle/>
          <a:p>
            <a:pPr marL="0" indent="0" algn="l">
              <a:lnSpc>
                <a:spcPct val="100000"/>
              </a:lnSpc>
              <a:spcAft>
                <a:spcPts val="890"/>
              </a:spcAft>
              <a:buNone/>
            </a:pPr>
            <a:r>
              <a:rPr lang="en-US" sz="890" dirty="0">
                <a:solidFill>
                  <a:srgbClr val="FFFFFF"/>
                </a:solidFill>
                <a:latin typeface="Figtree Regular" pitchFamily="34" charset="0"/>
                <a:ea typeface="Figtree Regular" pitchFamily="34" charset="-122"/>
                <a:cs typeface="Figtree Regular" pitchFamily="34" charset="-120"/>
              </a:rPr>
              <a:t>Štandardné inkubačné testovanie zahŕňa inkubáciu vzoriek pri 30 °C a 40 °C počas 14-21 dní.</a:t>
            </a:r>
            <a:endParaRPr lang="en-US" sz="890" dirty="0"/>
          </a:p>
          <a:p>
            <a:pPr marL="0" indent="0" algn="l">
              <a:lnSpc>
                <a:spcPct val="100000"/>
              </a:lnSpc>
              <a:spcAft>
                <a:spcPts val="890"/>
              </a:spcAft>
              <a:buNone/>
            </a:pPr>
            <a:r>
              <a:rPr lang="en-US" sz="890" dirty="0">
                <a:solidFill>
                  <a:srgbClr val="FFFFFF"/>
                </a:solidFill>
                <a:latin typeface="Figtree Regular" pitchFamily="34" charset="0"/>
                <a:ea typeface="Figtree Regular" pitchFamily="34" charset="-122"/>
                <a:cs typeface="Figtree Regular" pitchFamily="34" charset="-120"/>
              </a:rPr>
              <a:t>Absencia mikrobiálneho rastu alebo zmeny pH pri 40 °C naznačuje stabilitu produktu.</a:t>
            </a:r>
            <a:endParaRPr lang="en-US" sz="890" dirty="0"/>
          </a:p>
          <a:p>
            <a:pPr marL="0" indent="0" algn="l">
              <a:lnSpc>
                <a:spcPct val="100000"/>
              </a:lnSpc>
              <a:spcAft>
                <a:spcPts val="890"/>
              </a:spcAft>
              <a:buNone/>
            </a:pPr>
            <a:r>
              <a:rPr lang="en-US" sz="890" dirty="0">
                <a:solidFill>
                  <a:srgbClr val="FFFFFF"/>
                </a:solidFill>
                <a:latin typeface="Figtree Regular" pitchFamily="34" charset="0"/>
                <a:ea typeface="Figtree Regular" pitchFamily="34" charset="-122"/>
                <a:cs typeface="Figtree Regular" pitchFamily="34" charset="-120"/>
              </a:rPr>
              <a:t>Očakáva sa, že výsledky pri 30 °C budú podobné ako pri 40 °C.</a:t>
            </a:r>
            <a:endParaRPr lang="en-US" sz="890" dirty="0"/>
          </a:p>
        </p:txBody>
      </p:sp>
      <p:sp>
        <p:nvSpPr>
          <p:cNvPr id="41" name="Text 39"/>
          <p:cNvSpPr/>
          <p:nvPr/>
        </p:nvSpPr>
        <p:spPr>
          <a:xfrm>
            <a:off x="1728508" y="2798773"/>
            <a:ext cx="1554480" cy="411653"/>
          </a:xfrm>
          <a:prstGeom prst="rect">
            <a:avLst/>
          </a:prstGeom>
          <a:noFill/>
          <a:ln/>
        </p:spPr>
        <p:txBody>
          <a:bodyPr wrap="square" lIns="0" tIns="0" rIns="0" bIns="0" rtlCol="0" anchor="b"/>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Inkubačná teplota a trvanie</a:t>
            </a:r>
            <a:endParaRPr lang="en-US" sz="1000" dirty="0"/>
          </a:p>
        </p:txBody>
      </p:sp>
      <p:sp>
        <p:nvSpPr>
          <p:cNvPr id="42" name="Text 40"/>
          <p:cNvSpPr/>
          <p:nvPr/>
        </p:nvSpPr>
        <p:spPr>
          <a:xfrm>
            <a:off x="1032177" y="3477410"/>
            <a:ext cx="365760" cy="365662"/>
          </a:xfrm>
          <a:custGeom>
            <a:avLst/>
            <a:gdLst/>
            <a:ahLst/>
            <a:cxnLst/>
            <a:rect l="l" t="t" r="r" b="b"/>
            <a:pathLst>
              <a:path w="365760" h="365662">
                <a:moveTo>
                  <a:pt x="264185" y="45858"/>
                </a:moveTo>
                <a:cubicBezTo>
                  <a:pt x="271544" y="38427"/>
                  <a:pt x="281613" y="34284"/>
                  <a:pt x="292041" y="34284"/>
                </a:cubicBezTo>
                <a:cubicBezTo>
                  <a:pt x="313826" y="34284"/>
                  <a:pt x="331470" y="51928"/>
                  <a:pt x="331470" y="73714"/>
                </a:cubicBezTo>
                <a:cubicBezTo>
                  <a:pt x="331470" y="84142"/>
                  <a:pt x="327326" y="94213"/>
                  <a:pt x="319897" y="101570"/>
                </a:cubicBezTo>
                <a:lnTo>
                  <a:pt x="160320" y="261218"/>
                </a:lnTo>
                <a:cubicBezTo>
                  <a:pt x="159248" y="262289"/>
                  <a:pt x="157818" y="262860"/>
                  <a:pt x="156249" y="262860"/>
                </a:cubicBezTo>
                <a:lnTo>
                  <a:pt x="102892" y="262860"/>
                </a:lnTo>
                <a:lnTo>
                  <a:pt x="102892" y="209502"/>
                </a:lnTo>
                <a:cubicBezTo>
                  <a:pt x="102892" y="208003"/>
                  <a:pt x="103462" y="206504"/>
                  <a:pt x="104534" y="205433"/>
                </a:cubicBezTo>
                <a:lnTo>
                  <a:pt x="124037" y="185932"/>
                </a:lnTo>
                <a:lnTo>
                  <a:pt x="146180" y="208076"/>
                </a:lnTo>
                <a:cubicBezTo>
                  <a:pt x="150609" y="212504"/>
                  <a:pt x="157895" y="212504"/>
                  <a:pt x="162324" y="208076"/>
                </a:cubicBezTo>
                <a:cubicBezTo>
                  <a:pt x="166754" y="203648"/>
                  <a:pt x="166754" y="196360"/>
                  <a:pt x="162324" y="191932"/>
                </a:cubicBezTo>
                <a:lnTo>
                  <a:pt x="140181" y="169788"/>
                </a:lnTo>
                <a:lnTo>
                  <a:pt x="169753" y="140217"/>
                </a:lnTo>
                <a:lnTo>
                  <a:pt x="191896" y="162361"/>
                </a:lnTo>
                <a:cubicBezTo>
                  <a:pt x="196325" y="166790"/>
                  <a:pt x="203611" y="166790"/>
                  <a:pt x="208041" y="162361"/>
                </a:cubicBezTo>
                <a:cubicBezTo>
                  <a:pt x="212470" y="157933"/>
                  <a:pt x="212470" y="150645"/>
                  <a:pt x="208041" y="146217"/>
                </a:cubicBezTo>
                <a:lnTo>
                  <a:pt x="185898" y="124073"/>
                </a:lnTo>
                <a:lnTo>
                  <a:pt x="215469" y="94502"/>
                </a:lnTo>
                <a:lnTo>
                  <a:pt x="237612" y="116646"/>
                </a:lnTo>
                <a:cubicBezTo>
                  <a:pt x="242042" y="121075"/>
                  <a:pt x="249328" y="121075"/>
                  <a:pt x="253757" y="116646"/>
                </a:cubicBezTo>
                <a:cubicBezTo>
                  <a:pt x="258186" y="112218"/>
                  <a:pt x="258186" y="104931"/>
                  <a:pt x="253757" y="100502"/>
                </a:cubicBezTo>
                <a:lnTo>
                  <a:pt x="231614" y="78358"/>
                </a:lnTo>
                <a:lnTo>
                  <a:pt x="264115" y="45858"/>
                </a:lnTo>
                <a:lnTo>
                  <a:pt x="264185" y="45858"/>
                </a:lnTo>
                <a:moveTo>
                  <a:pt x="68609" y="209506"/>
                </a:moveTo>
                <a:lnTo>
                  <a:pt x="68609" y="272937"/>
                </a:lnTo>
                <a:lnTo>
                  <a:pt x="5037" y="336438"/>
                </a:lnTo>
                <a:cubicBezTo>
                  <a:pt x="-1679" y="343152"/>
                  <a:pt x="-1679" y="354012"/>
                  <a:pt x="5037" y="360652"/>
                </a:cubicBezTo>
                <a:cubicBezTo>
                  <a:pt x="11752" y="367296"/>
                  <a:pt x="22608" y="367366"/>
                  <a:pt x="29250" y="360652"/>
                </a:cubicBezTo>
                <a:lnTo>
                  <a:pt x="92823" y="297078"/>
                </a:lnTo>
                <a:lnTo>
                  <a:pt x="156253" y="297078"/>
                </a:lnTo>
                <a:cubicBezTo>
                  <a:pt x="166896" y="297078"/>
                  <a:pt x="177039" y="292862"/>
                  <a:pt x="184541" y="285362"/>
                </a:cubicBezTo>
                <a:lnTo>
                  <a:pt x="344187" y="125857"/>
                </a:lnTo>
                <a:cubicBezTo>
                  <a:pt x="358046" y="111998"/>
                  <a:pt x="365760" y="93284"/>
                  <a:pt x="365760" y="73714"/>
                </a:cubicBezTo>
                <a:cubicBezTo>
                  <a:pt x="365760" y="32997"/>
                  <a:pt x="332757" y="-4"/>
                  <a:pt x="292045" y="-4"/>
                </a:cubicBezTo>
                <a:cubicBezTo>
                  <a:pt x="272473" y="-4"/>
                  <a:pt x="253757" y="7781"/>
                  <a:pt x="239902" y="21567"/>
                </a:cubicBezTo>
                <a:lnTo>
                  <a:pt x="80325" y="181215"/>
                </a:lnTo>
                <a:cubicBezTo>
                  <a:pt x="72823" y="188714"/>
                  <a:pt x="68609" y="198858"/>
                  <a:pt x="68609" y="209502"/>
                </a:cubicBezTo>
                <a:lnTo>
                  <a:pt x="68609" y="209506"/>
                </a:lnTo>
              </a:path>
            </a:pathLst>
          </a:custGeom>
          <a:solidFill>
            <a:srgbClr val="3B2675"/>
          </a:solidFill>
          <a:ln/>
        </p:spPr>
        <p:txBody>
          <a:bodyPr wrap="square" lIns="0" tIns="0" rIns="0" bIns="0" rtlCol="0" anchor="ctr"/>
          <a:lstStyle/>
          <a:p>
            <a:pPr marL="0" indent="0">
              <a:buNone/>
            </a:pPr>
            <a:endParaRPr lang="en-US" dirty="0"/>
          </a:p>
        </p:txBody>
      </p:sp>
      <p:sp>
        <p:nvSpPr>
          <p:cNvPr id="43" name="Text 4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44" name="Text 4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20</a:t>
            </a:r>
            <a:endParaRPr lang="en-US" sz="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Hodnotenie mikrobiálneho rastu a stability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Vhodné tepelné spracovanie je rozhodujúce pre zabránenie znehodnotenia a zachovanie bezpečnosti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proces hodnotenia zabezpečuje účinnú minimalizáciu mikrobiálnych rizík.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Zdôrazňuje dôležitosť tepelného spracovania na mieru pre rôzne produkty.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125" dirty="0">
                <a:solidFill>
                  <a:srgbClr val="000000"/>
                </a:solidFill>
                <a:latin typeface="Figtree Bold" pitchFamily="34" charset="0"/>
                <a:ea typeface="Figtree Bold" pitchFamily="34" charset="-122"/>
                <a:cs typeface="Figtree Bold" pitchFamily="34" charset="-120"/>
              </a:rPr>
              <a:t>Zaistenie bezpečnosti výrobkov tepelným spracovaním</a:t>
            </a:r>
            <a:endParaRPr lang="en-US" sz="1125" dirty="0"/>
          </a:p>
        </p:txBody>
      </p:sp>
      <p:sp>
        <p:nvSpPr>
          <p:cNvPr id="24" name="Text 22"/>
          <p:cNvSpPr/>
          <p:nvPr/>
        </p:nvSpPr>
        <p:spPr>
          <a:xfrm>
            <a:off x="4366138"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Pri hodnotení stability sa musí brať do úvahy teplota, čas skladovania a príslušné druhy mikróbov.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spoločne určujú odolnosť produktu proti znehodnoteniu.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Komplexné hodnotenie zaisťuje, že výrobok zostane bezpečný na konzumáciu.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Faktory pri hodnotení stability</a:t>
            </a:r>
            <a:endParaRPr lang="en-US" sz="1400" dirty="0"/>
          </a:p>
        </p:txBody>
      </p:sp>
      <p:sp>
        <p:nvSpPr>
          <p:cNvPr id="27" name="Text 25"/>
          <p:cNvSpPr/>
          <p:nvPr/>
        </p:nvSpPr>
        <p:spPr>
          <a:xfrm>
            <a:off x="769049"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Predĺžená inkubácia pri 30 °C vykazujúca rast alebo zmenu pH naznačuje potenciálne riziko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zdôrazňuje potrebu úpravy procesu na zaistenie bezpečnosti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zistenia zdôrazňujú dôležitosť dôkladného mikrobiálneho hodnotenia.</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259" dirty="0">
                <a:solidFill>
                  <a:srgbClr val="000000"/>
                </a:solidFill>
                <a:latin typeface="Figtree Bold" pitchFamily="34" charset="0"/>
                <a:ea typeface="Figtree Bold" pitchFamily="34" charset="-122"/>
                <a:cs typeface="Figtree Bold" pitchFamily="34" charset="-120"/>
              </a:rPr>
              <a:t>Indikátory predĺženej inkubácie a znehodnotenia</a:t>
            </a:r>
            <a:endParaRPr lang="en-US" sz="1259" dirty="0"/>
          </a:p>
        </p:txBody>
      </p:sp>
      <p:sp>
        <p:nvSpPr>
          <p:cNvPr id="30" name="Text 28"/>
          <p:cNvSpPr/>
          <p:nvPr/>
        </p:nvSpPr>
        <p:spPr>
          <a:xfrm>
            <a:off x="7871682" y="1480956"/>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Rast pri 40 °C, ale nie pri 30 °C naznačuje, že produkt je zjavne nestabilný.</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stav predstavuje riziko plochého kyslého znehodnotenia v závislosti od podmienok skladovania.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zmiernenie tohto rizika je potrebné monitorovanie a úpravy.</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Riziko plochého kyslého znehodnotenia</a:t>
            </a:r>
            <a:endParaRPr lang="en-US" sz="1400" dirty="0"/>
          </a:p>
        </p:txBody>
      </p:sp>
      <p:sp>
        <p:nvSpPr>
          <p:cNvPr id="33" name="Text 31"/>
          <p:cNvSpPr/>
          <p:nvPr/>
        </p:nvSpPr>
        <p:spPr>
          <a:xfrm>
            <a:off x="4366163" y="1536947"/>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98"/>
              </a:spcAft>
              <a:buNone/>
            </a:pPr>
            <a:r>
              <a:rPr lang="en-US" sz="1098" dirty="0">
                <a:solidFill>
                  <a:srgbClr val="000000"/>
                </a:solidFill>
                <a:latin typeface="Figtree Regular" pitchFamily="34" charset="0"/>
                <a:ea typeface="Figtree Regular" pitchFamily="34" charset="-122"/>
                <a:cs typeface="Figtree Regular" pitchFamily="34" charset="-120"/>
              </a:rPr>
              <a:t>Interpretácia mikrobiálnych rastových vzorcov počas inkubácie informuje o stabilite produktu.</a:t>
            </a:r>
            <a:endParaRPr lang="en-US" sz="1098" dirty="0"/>
          </a:p>
          <a:p>
            <a:pPr marL="0" indent="0" algn="l">
              <a:lnSpc>
                <a:spcPct val="100000"/>
              </a:lnSpc>
              <a:spcAft>
                <a:spcPts val="798"/>
              </a:spcAft>
              <a:buNone/>
            </a:pPr>
            <a:r>
              <a:rPr lang="en-US" sz="1098" dirty="0">
                <a:solidFill>
                  <a:srgbClr val="000000"/>
                </a:solidFill>
                <a:latin typeface="Figtree Regular" pitchFamily="34" charset="0"/>
                <a:ea typeface="Figtree Regular" pitchFamily="34" charset="-122"/>
                <a:cs typeface="Figtree Regular" pitchFamily="34" charset="-120"/>
              </a:rPr>
              <a:t>Žiadny rast pri 40 °C a 30 °C naznačuje, že produkt je stabilný a súčasný tepelný proces je dostatočný.</a:t>
            </a:r>
            <a:endParaRPr lang="en-US" sz="1098" dirty="0"/>
          </a:p>
          <a:p>
            <a:pPr marL="0" indent="0" algn="l">
              <a:lnSpc>
                <a:spcPct val="100000"/>
              </a:lnSpc>
              <a:spcAft>
                <a:spcPts val="798"/>
              </a:spcAft>
              <a:buNone/>
            </a:pPr>
            <a:r>
              <a:rPr lang="en-US" sz="1098" dirty="0">
                <a:solidFill>
                  <a:srgbClr val="000000"/>
                </a:solidFill>
                <a:latin typeface="Figtree Regular" pitchFamily="34" charset="0"/>
                <a:ea typeface="Figtree Regular" pitchFamily="34" charset="-122"/>
                <a:cs typeface="Figtree Regular" pitchFamily="34" charset="-120"/>
              </a:rPr>
              <a:t>To zaisťuje, že výrobok zostane bezpečný za špecifikovaných podmienok.</a:t>
            </a:r>
            <a:endParaRPr lang="en-US" sz="1098"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181" dirty="0">
                <a:solidFill>
                  <a:srgbClr val="000000"/>
                </a:solidFill>
                <a:latin typeface="Figtree Bold" pitchFamily="34" charset="0"/>
                <a:ea typeface="Figtree Bold" pitchFamily="34" charset="-122"/>
                <a:cs typeface="Figtree Bold" pitchFamily="34" charset="-120"/>
              </a:rPr>
              <a:t>Vzorce mikrobiálneho rastu a stabilita produktu</a:t>
            </a:r>
            <a:endParaRPr lang="en-US" sz="1181"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21</a:t>
            </a:r>
            <a:endParaRPr lang="en-US" sz="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Komplexný sprievodca testovaním výziev</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Výsledky sa interpretujú na overenie návrhu produktu a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určenie trvanlivosti a geografických obmedzení.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interpretácia zaisťuje mikrobiologickú bezpečnosť produktu.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Tlmočenie výsledkov</a:t>
            </a:r>
            <a:endParaRPr lang="en-US" sz="1400" dirty="0"/>
          </a:p>
        </p:txBody>
      </p:sp>
      <p:sp>
        <p:nvSpPr>
          <p:cNvPr id="24" name="Text 22"/>
          <p:cNvSpPr/>
          <p:nvPr/>
        </p:nvSpPr>
        <p:spPr>
          <a:xfrm>
            <a:off x="4403857" y="3949632"/>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Monitorujú sa podmienky skladovania a frekvencia odberu vzoriek.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pomáha sledovať prežitie a rast mikróbov v priebehu času.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monitorovanie je nevyhnutné na overenie bezpečnosti výrobkov.</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Monitorovanie a odber vzoriek</a:t>
            </a:r>
            <a:endParaRPr lang="en-US" sz="1400" dirty="0"/>
          </a:p>
        </p:txBody>
      </p:sp>
      <p:sp>
        <p:nvSpPr>
          <p:cNvPr id="27" name="Text 25"/>
          <p:cNvSpPr/>
          <p:nvPr/>
        </p:nvSpPr>
        <p:spPr>
          <a:xfrm>
            <a:off x="760397" y="3949632"/>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Pred zahriatím sa zavádzajú realistické mikrobiálne záťaže.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hodnotí kombinované účinky tepla a kyseliny na prežitie mikróbov.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to kľúčová súčasť procesu testovania výzvy.</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Postupy očkovania</a:t>
            </a:r>
            <a:endParaRPr lang="en-US" sz="1400" dirty="0"/>
          </a:p>
        </p:txBody>
      </p:sp>
      <p:sp>
        <p:nvSpPr>
          <p:cNvPr id="30" name="Text 28"/>
          <p:cNvSpPr/>
          <p:nvPr/>
        </p:nvSpPr>
        <p:spPr>
          <a:xfrm>
            <a:off x="7871682" y="1480996"/>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Testovacie podmienky zahŕňajú zloženie produktu, balenie a simuláciu zahrievania.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podmienky odrážajú skutočný výrobný proces.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definícia zabezpečuje presné a spoľahlivé výsledky testovania.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Definovanie skúšobných podmienok</a:t>
            </a:r>
            <a:endParaRPr lang="en-US" sz="1400" dirty="0"/>
          </a:p>
        </p:txBody>
      </p:sp>
      <p:sp>
        <p:nvSpPr>
          <p:cNvPr id="33" name="Text 31"/>
          <p:cNvSpPr/>
          <p:nvPr/>
        </p:nvSpPr>
        <p:spPr>
          <a:xfrm>
            <a:off x="4384998" y="1536947"/>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Provokačné testovanie simuluje podmienky skladovania a distribúcie naočkovaním okyslených produktov štandardizovanými spórami Bacillus a Clostridium.</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Je to kritický proces na hodnotenie mikrobiologickej bezpečnosti výrobkov.</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Toto testovanie presahuje rámec rutinného odberu vzoriek z výroby, aby sa zaistila bezpečnosť.</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Definovanie skúšobných podmienok</a:t>
            </a:r>
            <a:endParaRPr lang="en-US" sz="1400" dirty="0"/>
          </a:p>
        </p:txBody>
      </p:sp>
      <p:sp>
        <p:nvSpPr>
          <p:cNvPr id="36" name="Text 34"/>
          <p:cNvSpPr/>
          <p:nvPr/>
        </p:nvSpPr>
        <p:spPr>
          <a:xfrm>
            <a:off x="762784" y="1539955"/>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22</a:t>
            </a:r>
            <a:endParaRPr lang="en-US" sz="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Obmedzenia mikrobiologického skladovacieho testovania</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Samotné testovanie úložiska nemôže nahradiť prísne prístupy k validácii.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Musí byť doplnený kontrolovaným provokačným testovaním.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komplexné hodnotenie bezpečnosti a stability.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056" dirty="0">
                <a:solidFill>
                  <a:srgbClr val="000000"/>
                </a:solidFill>
                <a:latin typeface="Figtree Bold" pitchFamily="34" charset="0"/>
                <a:ea typeface="Figtree Bold" pitchFamily="34" charset="-122"/>
                <a:cs typeface="Figtree Bold" pitchFamily="34" charset="-120"/>
              </a:rPr>
              <a:t>Testovanie úložiska ako doplnok, nie náhrada</a:t>
            </a:r>
            <a:endParaRPr lang="en-US" sz="1056" dirty="0"/>
          </a:p>
        </p:txBody>
      </p:sp>
      <p:sp>
        <p:nvSpPr>
          <p:cNvPr id="24" name="Text 22"/>
          <p:cNvSpPr/>
          <p:nvPr/>
        </p:nvSpPr>
        <p:spPr>
          <a:xfrm>
            <a:off x="4403857" y="3949632"/>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Kontrolované provokačné testovanie zahŕňa známe inokulum a podmienky.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presne hodnotí efektivitu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Zaisťuje stabilitu produktu v realistických mikrobiálnych podmienkach.</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331" dirty="0">
                <a:solidFill>
                  <a:srgbClr val="000000"/>
                </a:solidFill>
                <a:latin typeface="Figtree Bold" pitchFamily="34" charset="0"/>
                <a:ea typeface="Figtree Bold" pitchFamily="34" charset="-122"/>
                <a:cs typeface="Figtree Bold" pitchFamily="34" charset="-120"/>
              </a:rPr>
              <a:t>Nevyhnutnosť kontrolovaného provokačného testovania</a:t>
            </a:r>
            <a:endParaRPr lang="en-US" sz="1331" dirty="0"/>
          </a:p>
        </p:txBody>
      </p:sp>
      <p:sp>
        <p:nvSpPr>
          <p:cNvPr id="27" name="Text 25"/>
          <p:cNvSpPr/>
          <p:nvPr/>
        </p:nvSpPr>
        <p:spPr>
          <a:xfrm>
            <a:off x="760397" y="3949632"/>
            <a:ext cx="301752" cy="301752"/>
          </a:xfrm>
          <a:custGeom>
            <a:avLst/>
            <a:gdLst/>
            <a:ahLst/>
            <a:cxnLst/>
            <a:rect l="l" t="t" r="r" b="b"/>
            <a:pathLst>
              <a:path w="301752" h="301752">
                <a:moveTo>
                  <a:pt x="239917" y="4155"/>
                </a:moveTo>
                <a:cubicBezTo>
                  <a:pt x="234377" y="9695"/>
                  <a:pt x="234377" y="18654"/>
                  <a:pt x="239917" y="24137"/>
                </a:cubicBezTo>
                <a:lnTo>
                  <a:pt x="248758" y="32978"/>
                </a:lnTo>
                <a:lnTo>
                  <a:pt x="226362" y="55492"/>
                </a:lnTo>
                <a:lnTo>
                  <a:pt x="193945" y="23014"/>
                </a:lnTo>
                <a:cubicBezTo>
                  <a:pt x="188405" y="17474"/>
                  <a:pt x="179446" y="17474"/>
                  <a:pt x="173963" y="23014"/>
                </a:cubicBezTo>
                <a:cubicBezTo>
                  <a:pt x="168480" y="28555"/>
                  <a:pt x="168423" y="37514"/>
                  <a:pt x="173963" y="42997"/>
                </a:cubicBezTo>
                <a:lnTo>
                  <a:pt x="216401" y="85435"/>
                </a:lnTo>
                <a:lnTo>
                  <a:pt x="258840" y="127873"/>
                </a:lnTo>
                <a:cubicBezTo>
                  <a:pt x="264380" y="133414"/>
                  <a:pt x="273339" y="133414"/>
                  <a:pt x="278822" y="127873"/>
                </a:cubicBezTo>
                <a:cubicBezTo>
                  <a:pt x="284305" y="122333"/>
                  <a:pt x="284362" y="113374"/>
                  <a:pt x="278822" y="107891"/>
                </a:cubicBezTo>
                <a:lnTo>
                  <a:pt x="246405" y="75474"/>
                </a:lnTo>
                <a:lnTo>
                  <a:pt x="268801" y="53018"/>
                </a:lnTo>
                <a:lnTo>
                  <a:pt x="277642" y="61859"/>
                </a:lnTo>
                <a:cubicBezTo>
                  <a:pt x="283182" y="67399"/>
                  <a:pt x="292141" y="67399"/>
                  <a:pt x="297624" y="61859"/>
                </a:cubicBezTo>
                <a:cubicBezTo>
                  <a:pt x="303107" y="56319"/>
                  <a:pt x="303164" y="47360"/>
                  <a:pt x="297624" y="41877"/>
                </a:cubicBezTo>
                <a:lnTo>
                  <a:pt x="278822" y="23018"/>
                </a:lnTo>
                <a:lnTo>
                  <a:pt x="259962" y="4158"/>
                </a:lnTo>
                <a:cubicBezTo>
                  <a:pt x="254422" y="-1382"/>
                  <a:pt x="245463" y="-1382"/>
                  <a:pt x="239980" y="4158"/>
                </a:cubicBezTo>
                <a:lnTo>
                  <a:pt x="239917" y="4155"/>
                </a:lnTo>
                <a:moveTo>
                  <a:pt x="159992" y="55788"/>
                </a:moveTo>
                <a:lnTo>
                  <a:pt x="47417" y="168363"/>
                </a:lnTo>
                <a:cubicBezTo>
                  <a:pt x="41228" y="174609"/>
                  <a:pt x="37752" y="182979"/>
                  <a:pt x="37752" y="191760"/>
                </a:cubicBezTo>
                <a:lnTo>
                  <a:pt x="37752" y="244099"/>
                </a:lnTo>
                <a:lnTo>
                  <a:pt x="4155" y="277636"/>
                </a:lnTo>
                <a:cubicBezTo>
                  <a:pt x="-1385" y="283176"/>
                  <a:pt x="-1385" y="292135"/>
                  <a:pt x="4155" y="297618"/>
                </a:cubicBezTo>
                <a:cubicBezTo>
                  <a:pt x="9695" y="303101"/>
                  <a:pt x="18654" y="303158"/>
                  <a:pt x="24137" y="297618"/>
                </a:cubicBezTo>
                <a:lnTo>
                  <a:pt x="57734" y="264021"/>
                </a:lnTo>
                <a:lnTo>
                  <a:pt x="110073" y="264021"/>
                </a:lnTo>
                <a:cubicBezTo>
                  <a:pt x="118854" y="264021"/>
                  <a:pt x="127225" y="260545"/>
                  <a:pt x="133414" y="254356"/>
                </a:cubicBezTo>
                <a:lnTo>
                  <a:pt x="245988" y="141781"/>
                </a:lnTo>
                <a:cubicBezTo>
                  <a:pt x="245810" y="141603"/>
                  <a:pt x="245575" y="141428"/>
                  <a:pt x="245400" y="141193"/>
                </a:cubicBezTo>
                <a:lnTo>
                  <a:pt x="225949" y="121742"/>
                </a:lnTo>
                <a:lnTo>
                  <a:pt x="113374" y="234317"/>
                </a:lnTo>
                <a:cubicBezTo>
                  <a:pt x="112490" y="235201"/>
                  <a:pt x="111310" y="235671"/>
                  <a:pt x="110016" y="235671"/>
                </a:cubicBezTo>
                <a:lnTo>
                  <a:pt x="66047" y="235789"/>
                </a:lnTo>
                <a:lnTo>
                  <a:pt x="66047" y="191761"/>
                </a:lnTo>
                <a:cubicBezTo>
                  <a:pt x="66047" y="190523"/>
                  <a:pt x="66518" y="189286"/>
                  <a:pt x="67402" y="188402"/>
                </a:cubicBezTo>
                <a:lnTo>
                  <a:pt x="83492" y="172313"/>
                </a:lnTo>
                <a:lnTo>
                  <a:pt x="97049" y="185870"/>
                </a:lnTo>
                <a:cubicBezTo>
                  <a:pt x="100704" y="189524"/>
                  <a:pt x="106715" y="189524"/>
                  <a:pt x="110369" y="185870"/>
                </a:cubicBezTo>
                <a:cubicBezTo>
                  <a:pt x="114023" y="182216"/>
                  <a:pt x="114023" y="176205"/>
                  <a:pt x="110369" y="172551"/>
                </a:cubicBezTo>
                <a:lnTo>
                  <a:pt x="96811" y="158993"/>
                </a:lnTo>
                <a:lnTo>
                  <a:pt x="121214" y="134591"/>
                </a:lnTo>
                <a:lnTo>
                  <a:pt x="134772" y="148148"/>
                </a:lnTo>
                <a:cubicBezTo>
                  <a:pt x="138426" y="151802"/>
                  <a:pt x="144437" y="151802"/>
                  <a:pt x="148091" y="148148"/>
                </a:cubicBezTo>
                <a:cubicBezTo>
                  <a:pt x="151745" y="144494"/>
                  <a:pt x="151745" y="138483"/>
                  <a:pt x="148091" y="134829"/>
                </a:cubicBezTo>
                <a:lnTo>
                  <a:pt x="134533" y="121271"/>
                </a:lnTo>
                <a:lnTo>
                  <a:pt x="158936" y="96868"/>
                </a:lnTo>
                <a:lnTo>
                  <a:pt x="172494" y="110426"/>
                </a:lnTo>
                <a:cubicBezTo>
                  <a:pt x="176148" y="114080"/>
                  <a:pt x="182159" y="114080"/>
                  <a:pt x="185813" y="110426"/>
                </a:cubicBezTo>
                <a:cubicBezTo>
                  <a:pt x="189467" y="106772"/>
                  <a:pt x="189467" y="100761"/>
                  <a:pt x="185813" y="97107"/>
                </a:cubicBezTo>
                <a:lnTo>
                  <a:pt x="172255" y="83549"/>
                </a:lnTo>
                <a:lnTo>
                  <a:pt x="179977" y="75827"/>
                </a:lnTo>
                <a:lnTo>
                  <a:pt x="160526" y="56376"/>
                </a:lnTo>
                <a:cubicBezTo>
                  <a:pt x="160348" y="56198"/>
                  <a:pt x="160173" y="55963"/>
                  <a:pt x="159938" y="55788"/>
                </a:cubicBezTo>
                <a:lnTo>
                  <a:pt x="159992" y="5578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Uskladneným vzorkám môžu chýbať realistické mikrobiálne výzvy.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absencia obmedzuje schopnosť posúdiť skutočnú bezpečnosť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Kontrolované podmienky sú potrebné na simuláciu scenárov v reálnom svete.</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350" dirty="0">
                <a:solidFill>
                  <a:srgbClr val="000000"/>
                </a:solidFill>
                <a:latin typeface="Figtree Bold" pitchFamily="34" charset="0"/>
                <a:ea typeface="Figtree Bold" pitchFamily="34" charset="-122"/>
                <a:cs typeface="Figtree Bold" pitchFamily="34" charset="-120"/>
              </a:rPr>
              <a:t>Absencia realistických mikrobiálnych výziev</a:t>
            </a:r>
            <a:endParaRPr lang="en-US" sz="1350" dirty="0"/>
          </a:p>
        </p:txBody>
      </p:sp>
      <p:sp>
        <p:nvSpPr>
          <p:cNvPr id="30" name="Text 28"/>
          <p:cNvSpPr/>
          <p:nvPr/>
        </p:nvSpPr>
        <p:spPr>
          <a:xfrm>
            <a:off x="7871707" y="1480956"/>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Nedostatok štandardizovaných hladín inokula vedie k nespoľahlivým porovnaniam.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nezrovnalosť podkopáva spoľahlivosť výsledkov testov úložiska.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Štandardizácia je rozhodujúca pre zmysluplné hodnotenie bezpečnosti.</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216" dirty="0">
                <a:solidFill>
                  <a:srgbClr val="000000"/>
                </a:solidFill>
                <a:latin typeface="Figtree Bold" pitchFamily="34" charset="0"/>
                <a:ea typeface="Figtree Bold" pitchFamily="34" charset="-122"/>
                <a:cs typeface="Figtree Bold" pitchFamily="34" charset="-120"/>
              </a:rPr>
              <a:t>Výzvy so štandardizovanými hladinami inokula</a:t>
            </a:r>
            <a:endParaRPr lang="en-US" sz="1216" dirty="0"/>
          </a:p>
        </p:txBody>
      </p:sp>
      <p:sp>
        <p:nvSpPr>
          <p:cNvPr id="33" name="Text 31"/>
          <p:cNvSpPr/>
          <p:nvPr/>
        </p:nvSpPr>
        <p:spPr>
          <a:xfrm>
            <a:off x="4366138" y="1555806"/>
            <a:ext cx="301752" cy="264033"/>
          </a:xfrm>
          <a:custGeom>
            <a:avLst/>
            <a:gdLst/>
            <a:ahLst/>
            <a:cxnLst/>
            <a:rect l="l" t="t" r="r" b="b"/>
            <a:pathLst>
              <a:path w="301752" h="264033">
                <a:moveTo>
                  <a:pt x="0" y="14144"/>
                </a:moveTo>
                <a:cubicBezTo>
                  <a:pt x="0" y="6305"/>
                  <a:pt x="6307" y="0"/>
                  <a:pt x="14146" y="0"/>
                </a:cubicBezTo>
                <a:lnTo>
                  <a:pt x="33006" y="0"/>
                </a:lnTo>
                <a:lnTo>
                  <a:pt x="99014" y="0"/>
                </a:lnTo>
                <a:lnTo>
                  <a:pt x="117873" y="0"/>
                </a:lnTo>
                <a:cubicBezTo>
                  <a:pt x="125713" y="0"/>
                  <a:pt x="132020" y="6305"/>
                  <a:pt x="132020" y="14144"/>
                </a:cubicBezTo>
                <a:cubicBezTo>
                  <a:pt x="132020" y="21983"/>
                  <a:pt x="125713" y="28288"/>
                  <a:pt x="117876" y="28288"/>
                </a:cubicBezTo>
                <a:lnTo>
                  <a:pt x="113163" y="28288"/>
                </a:lnTo>
                <a:lnTo>
                  <a:pt x="113163" y="216885"/>
                </a:lnTo>
                <a:cubicBezTo>
                  <a:pt x="113163" y="242934"/>
                  <a:pt x="92065" y="264033"/>
                  <a:pt x="66014" y="264033"/>
                </a:cubicBezTo>
                <a:cubicBezTo>
                  <a:pt x="39964" y="264033"/>
                  <a:pt x="18866" y="242934"/>
                  <a:pt x="18866" y="216885"/>
                </a:cubicBezTo>
                <a:lnTo>
                  <a:pt x="18866" y="28288"/>
                </a:lnTo>
                <a:lnTo>
                  <a:pt x="14152" y="28288"/>
                </a:lnTo>
                <a:cubicBezTo>
                  <a:pt x="6313" y="28288"/>
                  <a:pt x="9" y="21983"/>
                  <a:pt x="9" y="14144"/>
                </a:cubicBezTo>
                <a:lnTo>
                  <a:pt x="0" y="14144"/>
                </a:lnTo>
                <a:moveTo>
                  <a:pt x="47149" y="28288"/>
                </a:moveTo>
                <a:lnTo>
                  <a:pt x="47149" y="132017"/>
                </a:lnTo>
                <a:lnTo>
                  <a:pt x="84868" y="132017"/>
                </a:lnTo>
                <a:lnTo>
                  <a:pt x="84868" y="28288"/>
                </a:lnTo>
                <a:lnTo>
                  <a:pt x="47149" y="28288"/>
                </a:lnTo>
                <a:moveTo>
                  <a:pt x="169736" y="14144"/>
                </a:moveTo>
                <a:cubicBezTo>
                  <a:pt x="169736" y="6305"/>
                  <a:pt x="176042" y="0"/>
                  <a:pt x="183882" y="0"/>
                </a:cubicBezTo>
                <a:lnTo>
                  <a:pt x="202741" y="0"/>
                </a:lnTo>
                <a:lnTo>
                  <a:pt x="268749" y="0"/>
                </a:lnTo>
                <a:lnTo>
                  <a:pt x="287609" y="0"/>
                </a:lnTo>
                <a:cubicBezTo>
                  <a:pt x="295448" y="0"/>
                  <a:pt x="301755" y="6305"/>
                  <a:pt x="301755" y="14144"/>
                </a:cubicBezTo>
                <a:cubicBezTo>
                  <a:pt x="301755" y="21983"/>
                  <a:pt x="295448" y="28288"/>
                  <a:pt x="287612" y="28288"/>
                </a:cubicBezTo>
                <a:lnTo>
                  <a:pt x="282899" y="28288"/>
                </a:lnTo>
                <a:lnTo>
                  <a:pt x="282899" y="216885"/>
                </a:lnTo>
                <a:cubicBezTo>
                  <a:pt x="282899" y="242934"/>
                  <a:pt x="261800" y="264033"/>
                  <a:pt x="235750" y="264033"/>
                </a:cubicBezTo>
                <a:cubicBezTo>
                  <a:pt x="209700" y="264033"/>
                  <a:pt x="188601" y="242934"/>
                  <a:pt x="188601" y="216885"/>
                </a:cubicBezTo>
                <a:lnTo>
                  <a:pt x="188601" y="28288"/>
                </a:lnTo>
                <a:lnTo>
                  <a:pt x="183888" y="28288"/>
                </a:lnTo>
                <a:cubicBezTo>
                  <a:pt x="176048" y="28288"/>
                  <a:pt x="169745" y="21983"/>
                  <a:pt x="169745" y="14144"/>
                </a:cubicBezTo>
                <a:lnTo>
                  <a:pt x="169736" y="14144"/>
                </a:lnTo>
                <a:moveTo>
                  <a:pt x="216884" y="28288"/>
                </a:moveTo>
                <a:lnTo>
                  <a:pt x="216884" y="132017"/>
                </a:lnTo>
                <a:lnTo>
                  <a:pt x="254603" y="132017"/>
                </a:lnTo>
                <a:lnTo>
                  <a:pt x="254603" y="28288"/>
                </a:lnTo>
                <a:lnTo>
                  <a:pt x="216884" y="28288"/>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Rutinný odber vzoriek pri skladovaní nedokáže účinne overiť bezpečnosť okyslených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to spôsobené variabilitou prirodzenej mikrobiálnej kontaminácie zo surovín.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Takáto variabilita sťažuje zabezpečenie konzistentných bezpečnostných výsledkov.</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331" dirty="0">
                <a:solidFill>
                  <a:srgbClr val="000000"/>
                </a:solidFill>
                <a:latin typeface="Figtree Bold" pitchFamily="34" charset="0"/>
                <a:ea typeface="Figtree Bold" pitchFamily="34" charset="-122"/>
                <a:cs typeface="Figtree Bold" pitchFamily="34" charset="-120"/>
              </a:rPr>
              <a:t>Nedostatočnosť rutinného odberu vzoriek pri skladovaní</a:t>
            </a:r>
            <a:endParaRPr lang="en-US" sz="1331" dirty="0"/>
          </a:p>
        </p:txBody>
      </p:sp>
      <p:sp>
        <p:nvSpPr>
          <p:cNvPr id="36" name="Text 34"/>
          <p:cNvSpPr/>
          <p:nvPr/>
        </p:nvSpPr>
        <p:spPr>
          <a:xfrm>
            <a:off x="762759" y="1556704"/>
            <a:ext cx="301752" cy="268254"/>
          </a:xfrm>
          <a:custGeom>
            <a:avLst/>
            <a:gdLst/>
            <a:ahLst/>
            <a:cxnLst/>
            <a:rect l="l" t="t" r="r" b="b"/>
            <a:pathLst>
              <a:path w="301752" h="268254">
                <a:moveTo>
                  <a:pt x="90746" y="0"/>
                </a:moveTo>
                <a:cubicBezTo>
                  <a:pt x="89801" y="0"/>
                  <a:pt x="88911" y="367"/>
                  <a:pt x="88232" y="1049"/>
                </a:cubicBezTo>
                <a:cubicBezTo>
                  <a:pt x="72568" y="16922"/>
                  <a:pt x="62876" y="38768"/>
                  <a:pt x="62876" y="62868"/>
                </a:cubicBezTo>
                <a:cubicBezTo>
                  <a:pt x="62876" y="76595"/>
                  <a:pt x="66020" y="89535"/>
                  <a:pt x="71573" y="101113"/>
                </a:cubicBezTo>
                <a:cubicBezTo>
                  <a:pt x="60046" y="102371"/>
                  <a:pt x="48627" y="105880"/>
                  <a:pt x="37939" y="111854"/>
                </a:cubicBezTo>
                <a:cubicBezTo>
                  <a:pt x="19864" y="121965"/>
                  <a:pt x="6977" y="137472"/>
                  <a:pt x="220" y="155075"/>
                </a:cubicBezTo>
                <a:cubicBezTo>
                  <a:pt x="-148" y="155966"/>
                  <a:pt x="-42" y="157015"/>
                  <a:pt x="483" y="157801"/>
                </a:cubicBezTo>
                <a:cubicBezTo>
                  <a:pt x="1636" y="159740"/>
                  <a:pt x="4360" y="160054"/>
                  <a:pt x="6035" y="158482"/>
                </a:cubicBezTo>
                <a:cubicBezTo>
                  <a:pt x="33645" y="133231"/>
                  <a:pt x="82786" y="128411"/>
                  <a:pt x="107409" y="169746"/>
                </a:cubicBezTo>
                <a:cubicBezTo>
                  <a:pt x="132032" y="211081"/>
                  <a:pt x="103166" y="249954"/>
                  <a:pt x="66754" y="260483"/>
                </a:cubicBezTo>
                <a:cubicBezTo>
                  <a:pt x="64554" y="261111"/>
                  <a:pt x="63453" y="263573"/>
                  <a:pt x="64605" y="265513"/>
                </a:cubicBezTo>
                <a:cubicBezTo>
                  <a:pt x="65130" y="266350"/>
                  <a:pt x="65966" y="266927"/>
                  <a:pt x="66962" y="267085"/>
                </a:cubicBezTo>
                <a:cubicBezTo>
                  <a:pt x="86084" y="270175"/>
                  <a:pt x="106359" y="267138"/>
                  <a:pt x="124434" y="257025"/>
                </a:cubicBezTo>
                <a:cubicBezTo>
                  <a:pt x="135122" y="251054"/>
                  <a:pt x="144026" y="243143"/>
                  <a:pt x="150891" y="234079"/>
                </a:cubicBezTo>
                <a:cubicBezTo>
                  <a:pt x="157753" y="243143"/>
                  <a:pt x="166661" y="251054"/>
                  <a:pt x="177349" y="257025"/>
                </a:cubicBezTo>
                <a:cubicBezTo>
                  <a:pt x="195424" y="267136"/>
                  <a:pt x="215750" y="270226"/>
                  <a:pt x="234820" y="267085"/>
                </a:cubicBezTo>
                <a:cubicBezTo>
                  <a:pt x="235816" y="266927"/>
                  <a:pt x="236655" y="266352"/>
                  <a:pt x="237177" y="265513"/>
                </a:cubicBezTo>
                <a:cubicBezTo>
                  <a:pt x="238330" y="263573"/>
                  <a:pt x="237228" y="261113"/>
                  <a:pt x="235029" y="260483"/>
                </a:cubicBezTo>
                <a:cubicBezTo>
                  <a:pt x="198619" y="249954"/>
                  <a:pt x="169754" y="211132"/>
                  <a:pt x="194374" y="169746"/>
                </a:cubicBezTo>
                <a:cubicBezTo>
                  <a:pt x="218997" y="128360"/>
                  <a:pt x="268086" y="133178"/>
                  <a:pt x="295747" y="158536"/>
                </a:cubicBezTo>
                <a:cubicBezTo>
                  <a:pt x="297425" y="160054"/>
                  <a:pt x="300147" y="159740"/>
                  <a:pt x="301299" y="157854"/>
                </a:cubicBezTo>
                <a:cubicBezTo>
                  <a:pt x="301824" y="157017"/>
                  <a:pt x="301876" y="156019"/>
                  <a:pt x="301562" y="155129"/>
                </a:cubicBezTo>
                <a:cubicBezTo>
                  <a:pt x="294803" y="137526"/>
                  <a:pt x="281915" y="122018"/>
                  <a:pt x="263789" y="111908"/>
                </a:cubicBezTo>
                <a:cubicBezTo>
                  <a:pt x="253100" y="105936"/>
                  <a:pt x="241679" y="102425"/>
                  <a:pt x="230155" y="101167"/>
                </a:cubicBezTo>
                <a:cubicBezTo>
                  <a:pt x="235762" y="89535"/>
                  <a:pt x="238903" y="76597"/>
                  <a:pt x="238903" y="62871"/>
                </a:cubicBezTo>
                <a:cubicBezTo>
                  <a:pt x="238903" y="38771"/>
                  <a:pt x="229211" y="16927"/>
                  <a:pt x="213547" y="1052"/>
                </a:cubicBezTo>
                <a:cubicBezTo>
                  <a:pt x="212865" y="370"/>
                  <a:pt x="211975" y="3"/>
                  <a:pt x="211033" y="3"/>
                </a:cubicBezTo>
                <a:cubicBezTo>
                  <a:pt x="208414" y="3"/>
                  <a:pt x="206634" y="2728"/>
                  <a:pt x="207524" y="5188"/>
                </a:cubicBezTo>
                <a:cubicBezTo>
                  <a:pt x="220937" y="42175"/>
                  <a:pt x="202023" y="92207"/>
                  <a:pt x="150891" y="92207"/>
                </a:cubicBezTo>
                <a:cubicBezTo>
                  <a:pt x="99759" y="92207"/>
                  <a:pt x="80848" y="42175"/>
                  <a:pt x="94258" y="5188"/>
                </a:cubicBezTo>
                <a:cubicBezTo>
                  <a:pt x="95149" y="2725"/>
                  <a:pt x="93419" y="3"/>
                  <a:pt x="90749" y="3"/>
                </a:cubicBezTo>
                <a:lnTo>
                  <a:pt x="90746" y="0"/>
                </a:lnTo>
                <a:moveTo>
                  <a:pt x="125740" y="142497"/>
                </a:moveTo>
                <a:cubicBezTo>
                  <a:pt x="125740" y="128609"/>
                  <a:pt x="136998" y="117351"/>
                  <a:pt x="150888" y="117351"/>
                </a:cubicBezTo>
                <a:cubicBezTo>
                  <a:pt x="164775" y="117351"/>
                  <a:pt x="176036" y="128609"/>
                  <a:pt x="176036" y="142497"/>
                </a:cubicBezTo>
                <a:cubicBezTo>
                  <a:pt x="176036" y="156384"/>
                  <a:pt x="164778" y="167643"/>
                  <a:pt x="150888" y="167643"/>
                </a:cubicBezTo>
                <a:cubicBezTo>
                  <a:pt x="137002" y="167643"/>
                  <a:pt x="125740" y="156384"/>
                  <a:pt x="125740" y="142497"/>
                </a:cubicBezTo>
                <a:lnTo>
                  <a:pt x="125740" y="142497"/>
                </a:lnTo>
                <a:moveTo>
                  <a:pt x="95197" y="218775"/>
                </a:moveTo>
                <a:cubicBezTo>
                  <a:pt x="96926" y="215526"/>
                  <a:pt x="98287" y="212069"/>
                  <a:pt x="99020" y="208402"/>
                </a:cubicBezTo>
                <a:cubicBezTo>
                  <a:pt x="83356" y="196091"/>
                  <a:pt x="72249" y="178279"/>
                  <a:pt x="68477" y="157900"/>
                </a:cubicBezTo>
                <a:cubicBezTo>
                  <a:pt x="64756" y="156747"/>
                  <a:pt x="60933" y="156119"/>
                  <a:pt x="57110" y="155910"/>
                </a:cubicBezTo>
                <a:cubicBezTo>
                  <a:pt x="52393" y="155700"/>
                  <a:pt x="47629" y="156223"/>
                  <a:pt x="42912" y="157323"/>
                </a:cubicBezTo>
                <a:cubicBezTo>
                  <a:pt x="46998" y="187236"/>
                  <a:pt x="63187" y="213276"/>
                  <a:pt x="86343" y="230353"/>
                </a:cubicBezTo>
                <a:cubicBezTo>
                  <a:pt x="89907" y="226844"/>
                  <a:pt x="92946" y="222965"/>
                  <a:pt x="95146" y="218775"/>
                </a:cubicBezTo>
                <a:lnTo>
                  <a:pt x="95197" y="218775"/>
                </a:lnTo>
                <a:moveTo>
                  <a:pt x="150888" y="33529"/>
                </a:moveTo>
                <a:cubicBezTo>
                  <a:pt x="135800" y="33529"/>
                  <a:pt x="121392" y="36619"/>
                  <a:pt x="108347" y="42172"/>
                </a:cubicBezTo>
                <a:cubicBezTo>
                  <a:pt x="109394" y="46521"/>
                  <a:pt x="110966" y="50660"/>
                  <a:pt x="113063" y="54483"/>
                </a:cubicBezTo>
                <a:cubicBezTo>
                  <a:pt x="115055" y="58099"/>
                  <a:pt x="117517" y="61449"/>
                  <a:pt x="120556" y="64333"/>
                </a:cubicBezTo>
                <a:cubicBezTo>
                  <a:pt x="129986" y="60666"/>
                  <a:pt x="140203" y="58675"/>
                  <a:pt x="150888" y="58675"/>
                </a:cubicBezTo>
                <a:cubicBezTo>
                  <a:pt x="161576" y="58675"/>
                  <a:pt x="171845" y="60666"/>
                  <a:pt x="181220" y="64333"/>
                </a:cubicBezTo>
                <a:cubicBezTo>
                  <a:pt x="184259" y="61452"/>
                  <a:pt x="186721" y="58099"/>
                  <a:pt x="188713" y="54483"/>
                </a:cubicBezTo>
                <a:cubicBezTo>
                  <a:pt x="190807" y="50657"/>
                  <a:pt x="192379" y="46521"/>
                  <a:pt x="193429" y="42172"/>
                </a:cubicBezTo>
                <a:cubicBezTo>
                  <a:pt x="180384" y="36619"/>
                  <a:pt x="165979" y="33529"/>
                  <a:pt x="150888" y="33529"/>
                </a:cubicBezTo>
                <a:lnTo>
                  <a:pt x="150888" y="33529"/>
                </a:lnTo>
                <a:moveTo>
                  <a:pt x="233294" y="157846"/>
                </a:moveTo>
                <a:cubicBezTo>
                  <a:pt x="229522" y="178226"/>
                  <a:pt x="218363" y="196038"/>
                  <a:pt x="202750" y="208348"/>
                </a:cubicBezTo>
                <a:cubicBezTo>
                  <a:pt x="203535" y="212015"/>
                  <a:pt x="204844" y="215526"/>
                  <a:pt x="206573" y="218721"/>
                </a:cubicBezTo>
                <a:cubicBezTo>
                  <a:pt x="208828" y="222911"/>
                  <a:pt x="211812" y="226790"/>
                  <a:pt x="215376" y="230299"/>
                </a:cubicBezTo>
                <a:cubicBezTo>
                  <a:pt x="238583" y="213219"/>
                  <a:pt x="254772" y="187183"/>
                  <a:pt x="258807" y="157269"/>
                </a:cubicBezTo>
                <a:cubicBezTo>
                  <a:pt x="254090" y="156116"/>
                  <a:pt x="249326" y="155647"/>
                  <a:pt x="244609" y="155856"/>
                </a:cubicBezTo>
                <a:cubicBezTo>
                  <a:pt x="240786" y="156014"/>
                  <a:pt x="236960" y="156642"/>
                  <a:pt x="233242" y="157846"/>
                </a:cubicBezTo>
                <a:lnTo>
                  <a:pt x="233294" y="157846"/>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23</a:t>
            </a:r>
            <a:endParaRPr lang="en-US" sz="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Koncept plánovaného procesu a bezpečnostné zásady</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Plánovaný proces zaisťuje mikrobiologickú bezpečnosť a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Zaručuje konzistentný charakter produktu pri rutinnej výrobe.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je životne dôležitý pre bezpečnosť a spokojnosť spotrebiteľov.</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Bezpečnosť a zabezpečenie kvality</a:t>
            </a:r>
            <a:endParaRPr lang="en-US" sz="1100" dirty="0"/>
          </a:p>
        </p:txBody>
      </p:sp>
      <p:sp>
        <p:nvSpPr>
          <p:cNvPr id="24" name="Text 22"/>
          <p:cNvSpPr/>
          <p:nvPr/>
        </p:nvSpPr>
        <p:spPr>
          <a:xfrm>
            <a:off x="5939212" y="4087944"/>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Plánovaný proces definuje špecifikácie produktu, balenia, tepelného spracovania a skladovania.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špecifikácie sú navrhnuté tak, aby zachovali bezpečnosť a kvalitu.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Dodržiavanie týchto špecifikácií je nevyhnutné pre konzistentné výsledky.</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Špecifikácie v plánovanom procese</a:t>
            </a:r>
            <a:endParaRPr lang="en-US" sz="1100" dirty="0"/>
          </a:p>
        </p:txBody>
      </p:sp>
      <p:sp>
        <p:nvSpPr>
          <p:cNvPr id="27" name="Text 25"/>
          <p:cNvSpPr/>
          <p:nvPr/>
        </p:nvSpPr>
        <p:spPr>
          <a:xfrm>
            <a:off x="798116" y="4087944"/>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Plánovaný proces je overený súbor podmienok formulácie a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Zaisťuje mikrobiologickú bezpečnosť, stabilitu a konzistentný charakter produktu pri rutinnej výrobe.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overenie je rozhodujúce pre zachovanie integrity produktu.</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Definícia plánovaného procesu</a:t>
            </a:r>
            <a:endParaRPr lang="en-US" sz="1100" dirty="0"/>
          </a:p>
        </p:txBody>
      </p:sp>
      <p:sp>
        <p:nvSpPr>
          <p:cNvPr id="30" name="Text 28"/>
          <p:cNvSpPr/>
          <p:nvPr/>
        </p:nvSpPr>
        <p:spPr>
          <a:xfrm>
            <a:off x="5946667" y="1601589"/>
            <a:ext cx="288957" cy="301752"/>
          </a:xfrm>
          <a:custGeom>
            <a:avLst/>
            <a:gdLst/>
            <a:ahLst/>
            <a:cxnLst/>
            <a:rect l="l" t="t" r="r" b="b"/>
            <a:pathLst>
              <a:path w="288957" h="301752">
                <a:moveTo>
                  <a:pt x="144481" y="0"/>
                </a:moveTo>
                <a:cubicBezTo>
                  <a:pt x="154499" y="0"/>
                  <a:pt x="164283" y="1002"/>
                  <a:pt x="173831" y="2830"/>
                </a:cubicBezTo>
                <a:cubicBezTo>
                  <a:pt x="178486" y="3715"/>
                  <a:pt x="186678" y="6424"/>
                  <a:pt x="191157" y="14677"/>
                </a:cubicBezTo>
                <a:cubicBezTo>
                  <a:pt x="192335" y="16859"/>
                  <a:pt x="193277" y="19155"/>
                  <a:pt x="193867" y="21633"/>
                </a:cubicBezTo>
                <a:lnTo>
                  <a:pt x="199349" y="44324"/>
                </a:lnTo>
                <a:cubicBezTo>
                  <a:pt x="200175" y="47743"/>
                  <a:pt x="205948" y="51102"/>
                  <a:pt x="209309" y="50100"/>
                </a:cubicBezTo>
                <a:lnTo>
                  <a:pt x="231706" y="43498"/>
                </a:lnTo>
                <a:cubicBezTo>
                  <a:pt x="234064" y="42792"/>
                  <a:pt x="236480" y="42435"/>
                  <a:pt x="238895" y="42378"/>
                </a:cubicBezTo>
                <a:cubicBezTo>
                  <a:pt x="248385" y="42082"/>
                  <a:pt x="254808" y="47918"/>
                  <a:pt x="257932" y="51455"/>
                </a:cubicBezTo>
                <a:cubicBezTo>
                  <a:pt x="270958" y="66247"/>
                  <a:pt x="280976" y="83634"/>
                  <a:pt x="287342" y="102315"/>
                </a:cubicBezTo>
                <a:cubicBezTo>
                  <a:pt x="288873" y="106793"/>
                  <a:pt x="290642" y="115164"/>
                  <a:pt x="285750" y="123178"/>
                </a:cubicBezTo>
                <a:cubicBezTo>
                  <a:pt x="284452" y="125300"/>
                  <a:pt x="282863" y="127303"/>
                  <a:pt x="281034" y="129071"/>
                </a:cubicBezTo>
                <a:lnTo>
                  <a:pt x="264118" y="145161"/>
                </a:lnTo>
                <a:cubicBezTo>
                  <a:pt x="261642" y="147518"/>
                  <a:pt x="261642" y="154295"/>
                  <a:pt x="264118" y="156655"/>
                </a:cubicBezTo>
                <a:lnTo>
                  <a:pt x="281034" y="172744"/>
                </a:lnTo>
                <a:cubicBezTo>
                  <a:pt x="282860" y="174512"/>
                  <a:pt x="284452" y="176516"/>
                  <a:pt x="285750" y="178637"/>
                </a:cubicBezTo>
                <a:cubicBezTo>
                  <a:pt x="290581" y="186652"/>
                  <a:pt x="288815" y="195022"/>
                  <a:pt x="287342" y="199500"/>
                </a:cubicBezTo>
                <a:cubicBezTo>
                  <a:pt x="280976" y="218182"/>
                  <a:pt x="270958" y="235512"/>
                  <a:pt x="257932" y="250361"/>
                </a:cubicBezTo>
                <a:cubicBezTo>
                  <a:pt x="254808" y="253897"/>
                  <a:pt x="248324" y="259730"/>
                  <a:pt x="238895" y="259437"/>
                </a:cubicBezTo>
                <a:cubicBezTo>
                  <a:pt x="236480" y="259377"/>
                  <a:pt x="234064" y="258967"/>
                  <a:pt x="231706" y="258318"/>
                </a:cubicBezTo>
                <a:lnTo>
                  <a:pt x="209309" y="251658"/>
                </a:lnTo>
                <a:cubicBezTo>
                  <a:pt x="205948" y="250656"/>
                  <a:pt x="200175" y="254015"/>
                  <a:pt x="199349" y="257434"/>
                </a:cubicBezTo>
                <a:lnTo>
                  <a:pt x="193867" y="280126"/>
                </a:lnTo>
                <a:cubicBezTo>
                  <a:pt x="193277" y="282600"/>
                  <a:pt x="192336" y="284960"/>
                  <a:pt x="191157" y="287081"/>
                </a:cubicBezTo>
                <a:cubicBezTo>
                  <a:pt x="186617" y="295331"/>
                  <a:pt x="178425" y="297983"/>
                  <a:pt x="173831" y="298928"/>
                </a:cubicBezTo>
                <a:cubicBezTo>
                  <a:pt x="164284" y="300753"/>
                  <a:pt x="154500" y="301755"/>
                  <a:pt x="144481" y="301755"/>
                </a:cubicBezTo>
                <a:cubicBezTo>
                  <a:pt x="134463" y="301755"/>
                  <a:pt x="124679" y="300753"/>
                  <a:pt x="115132" y="298925"/>
                </a:cubicBezTo>
                <a:cubicBezTo>
                  <a:pt x="110477" y="298041"/>
                  <a:pt x="102285" y="295331"/>
                  <a:pt x="97806" y="287078"/>
                </a:cubicBezTo>
                <a:cubicBezTo>
                  <a:pt x="96627" y="284896"/>
                  <a:pt x="95685" y="282600"/>
                  <a:pt x="95096" y="280123"/>
                </a:cubicBezTo>
                <a:lnTo>
                  <a:pt x="89614" y="257431"/>
                </a:lnTo>
                <a:cubicBezTo>
                  <a:pt x="88788" y="254012"/>
                  <a:pt x="83014" y="250653"/>
                  <a:pt x="79654" y="251655"/>
                </a:cubicBezTo>
                <a:lnTo>
                  <a:pt x="57257" y="258254"/>
                </a:lnTo>
                <a:cubicBezTo>
                  <a:pt x="54899" y="258961"/>
                  <a:pt x="52483" y="259317"/>
                  <a:pt x="50067" y="259374"/>
                </a:cubicBezTo>
                <a:cubicBezTo>
                  <a:pt x="40578" y="259670"/>
                  <a:pt x="34154" y="253834"/>
                  <a:pt x="31031" y="250297"/>
                </a:cubicBezTo>
                <a:cubicBezTo>
                  <a:pt x="18065" y="235505"/>
                  <a:pt x="7987" y="218118"/>
                  <a:pt x="1621" y="199437"/>
                </a:cubicBezTo>
                <a:cubicBezTo>
                  <a:pt x="89" y="194959"/>
                  <a:pt x="-1679" y="186588"/>
                  <a:pt x="3213" y="178574"/>
                </a:cubicBezTo>
                <a:cubicBezTo>
                  <a:pt x="4510" y="176453"/>
                  <a:pt x="6100" y="174449"/>
                  <a:pt x="7929" y="172681"/>
                </a:cubicBezTo>
                <a:lnTo>
                  <a:pt x="24844" y="156591"/>
                </a:lnTo>
                <a:cubicBezTo>
                  <a:pt x="27321" y="154235"/>
                  <a:pt x="27321" y="147457"/>
                  <a:pt x="24844" y="145097"/>
                </a:cubicBezTo>
                <a:lnTo>
                  <a:pt x="7871" y="129008"/>
                </a:lnTo>
                <a:cubicBezTo>
                  <a:pt x="6045" y="127240"/>
                  <a:pt x="4453" y="125236"/>
                  <a:pt x="3155" y="123115"/>
                </a:cubicBezTo>
                <a:cubicBezTo>
                  <a:pt x="-1676" y="115100"/>
                  <a:pt x="89" y="106730"/>
                  <a:pt x="1624" y="102309"/>
                </a:cubicBezTo>
                <a:cubicBezTo>
                  <a:pt x="7989" y="83627"/>
                  <a:pt x="18008" y="66298"/>
                  <a:pt x="31034" y="51449"/>
                </a:cubicBezTo>
                <a:cubicBezTo>
                  <a:pt x="34157" y="47912"/>
                  <a:pt x="40642" y="42079"/>
                  <a:pt x="50070" y="42372"/>
                </a:cubicBezTo>
                <a:cubicBezTo>
                  <a:pt x="52486" y="42432"/>
                  <a:pt x="54902" y="42843"/>
                  <a:pt x="57260" y="43492"/>
                </a:cubicBezTo>
                <a:lnTo>
                  <a:pt x="79657" y="50094"/>
                </a:lnTo>
                <a:cubicBezTo>
                  <a:pt x="83017" y="51096"/>
                  <a:pt x="88791" y="47737"/>
                  <a:pt x="89617" y="44318"/>
                </a:cubicBezTo>
                <a:lnTo>
                  <a:pt x="95099" y="21627"/>
                </a:lnTo>
                <a:cubicBezTo>
                  <a:pt x="95688" y="19152"/>
                  <a:pt x="96630" y="16792"/>
                  <a:pt x="97809" y="14671"/>
                </a:cubicBezTo>
                <a:cubicBezTo>
                  <a:pt x="102349" y="6421"/>
                  <a:pt x="110540" y="3769"/>
                  <a:pt x="115135" y="2824"/>
                </a:cubicBezTo>
                <a:cubicBezTo>
                  <a:pt x="124682" y="999"/>
                  <a:pt x="134466" y="-6"/>
                  <a:pt x="144484" y="-6"/>
                </a:cubicBezTo>
                <a:lnTo>
                  <a:pt x="144481" y="0"/>
                </a:lnTo>
                <a:moveTo>
                  <a:pt x="122145" y="30293"/>
                </a:moveTo>
                <a:lnTo>
                  <a:pt x="117134" y="50978"/>
                </a:lnTo>
                <a:cubicBezTo>
                  <a:pt x="112537" y="70016"/>
                  <a:pt x="90438" y="82743"/>
                  <a:pt x="71635" y="77264"/>
                </a:cubicBezTo>
                <a:lnTo>
                  <a:pt x="51301" y="71253"/>
                </a:lnTo>
                <a:cubicBezTo>
                  <a:pt x="41578" y="82629"/>
                  <a:pt x="33915" y="95830"/>
                  <a:pt x="28904" y="109973"/>
                </a:cubicBezTo>
                <a:lnTo>
                  <a:pt x="44346" y="124648"/>
                </a:lnTo>
                <a:cubicBezTo>
                  <a:pt x="58491" y="138085"/>
                  <a:pt x="58491" y="163664"/>
                  <a:pt x="44346" y="177101"/>
                </a:cubicBezTo>
                <a:lnTo>
                  <a:pt x="28904" y="191775"/>
                </a:lnTo>
                <a:cubicBezTo>
                  <a:pt x="33915" y="205922"/>
                  <a:pt x="41575" y="219120"/>
                  <a:pt x="51301" y="230496"/>
                </a:cubicBezTo>
                <a:lnTo>
                  <a:pt x="71693" y="224485"/>
                </a:lnTo>
                <a:cubicBezTo>
                  <a:pt x="90435" y="218945"/>
                  <a:pt x="112595" y="231733"/>
                  <a:pt x="117192" y="250771"/>
                </a:cubicBezTo>
                <a:lnTo>
                  <a:pt x="122203" y="271456"/>
                </a:lnTo>
                <a:cubicBezTo>
                  <a:pt x="136700" y="274108"/>
                  <a:pt x="152436" y="274108"/>
                  <a:pt x="166936" y="271456"/>
                </a:cubicBezTo>
                <a:lnTo>
                  <a:pt x="171947" y="250771"/>
                </a:lnTo>
                <a:cubicBezTo>
                  <a:pt x="176544" y="231733"/>
                  <a:pt x="198643" y="219005"/>
                  <a:pt x="217446" y="224485"/>
                </a:cubicBezTo>
                <a:lnTo>
                  <a:pt x="237837" y="230496"/>
                </a:lnTo>
                <a:cubicBezTo>
                  <a:pt x="247561" y="219120"/>
                  <a:pt x="255224" y="205918"/>
                  <a:pt x="260235" y="191775"/>
                </a:cubicBezTo>
                <a:lnTo>
                  <a:pt x="244793" y="177101"/>
                </a:lnTo>
                <a:cubicBezTo>
                  <a:pt x="230648" y="163664"/>
                  <a:pt x="230648" y="138085"/>
                  <a:pt x="244793" y="124648"/>
                </a:cubicBezTo>
                <a:lnTo>
                  <a:pt x="260235" y="109973"/>
                </a:lnTo>
                <a:cubicBezTo>
                  <a:pt x="255224" y="95830"/>
                  <a:pt x="247564" y="82626"/>
                  <a:pt x="237837" y="71253"/>
                </a:cubicBezTo>
                <a:lnTo>
                  <a:pt x="217446" y="77264"/>
                </a:lnTo>
                <a:cubicBezTo>
                  <a:pt x="198704" y="82804"/>
                  <a:pt x="176544" y="70016"/>
                  <a:pt x="171947" y="50978"/>
                </a:cubicBezTo>
                <a:lnTo>
                  <a:pt x="166936" y="30293"/>
                </a:lnTo>
                <a:cubicBezTo>
                  <a:pt x="152439" y="27641"/>
                  <a:pt x="136703" y="27641"/>
                  <a:pt x="122203" y="30293"/>
                </a:cubicBezTo>
                <a:lnTo>
                  <a:pt x="122145" y="30293"/>
                </a:lnTo>
                <a:moveTo>
                  <a:pt x="116192" y="150876"/>
                </a:moveTo>
                <a:cubicBezTo>
                  <a:pt x="116192" y="166501"/>
                  <a:pt x="128857" y="179165"/>
                  <a:pt x="144481" y="179165"/>
                </a:cubicBezTo>
                <a:cubicBezTo>
                  <a:pt x="160105" y="179165"/>
                  <a:pt x="172770" y="166501"/>
                  <a:pt x="172770" y="150876"/>
                </a:cubicBezTo>
                <a:cubicBezTo>
                  <a:pt x="172770" y="135251"/>
                  <a:pt x="160105" y="122587"/>
                  <a:pt x="144481" y="122587"/>
                </a:cubicBezTo>
                <a:cubicBezTo>
                  <a:pt x="128857" y="122587"/>
                  <a:pt x="116192" y="135251"/>
                  <a:pt x="116192" y="150876"/>
                </a:cubicBezTo>
                <a:lnTo>
                  <a:pt x="116192" y="150876"/>
                </a:lnTo>
                <a:moveTo>
                  <a:pt x="144481" y="207455"/>
                </a:moveTo>
                <a:cubicBezTo>
                  <a:pt x="113233" y="207455"/>
                  <a:pt x="87904" y="182122"/>
                  <a:pt x="87904" y="150876"/>
                </a:cubicBezTo>
                <a:cubicBezTo>
                  <a:pt x="87904" y="119630"/>
                  <a:pt x="113233" y="94297"/>
                  <a:pt x="144481" y="94297"/>
                </a:cubicBezTo>
                <a:cubicBezTo>
                  <a:pt x="175729" y="94297"/>
                  <a:pt x="201059" y="119630"/>
                  <a:pt x="201059" y="150876"/>
                </a:cubicBezTo>
                <a:cubicBezTo>
                  <a:pt x="201059" y="182122"/>
                  <a:pt x="175729" y="207455"/>
                  <a:pt x="144481" y="207455"/>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Konzervácia kyselín a okyslených produktov sa spolieha na plánovaný proces kombinujúci nízke pH a koncentráciu nedisociovanej kyseliny.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Tepelné spracovanie je dostatočné na inaktiváciu spór schopných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mikrobiologickú bezpečnosť produktu.</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Základné súčasti plánovaného procesu</a:t>
            </a:r>
            <a:endParaRPr lang="en-US" sz="1100" dirty="0"/>
          </a:p>
        </p:txBody>
      </p:sp>
      <p:sp>
        <p:nvSpPr>
          <p:cNvPr id="33" name="Text 31"/>
          <p:cNvSpPr/>
          <p:nvPr/>
        </p:nvSpPr>
        <p:spPr>
          <a:xfrm>
            <a:off x="779257" y="1601589"/>
            <a:ext cx="264033" cy="301752"/>
          </a:xfrm>
          <a:custGeom>
            <a:avLst/>
            <a:gdLst/>
            <a:ahLst/>
            <a:cxnLst/>
            <a:rect l="l" t="t" r="r" b="b"/>
            <a:pathLst>
              <a:path w="264033" h="301752">
                <a:moveTo>
                  <a:pt x="89584" y="14146"/>
                </a:moveTo>
                <a:cubicBezTo>
                  <a:pt x="89584" y="6307"/>
                  <a:pt x="83279" y="3"/>
                  <a:pt x="75440" y="3"/>
                </a:cubicBezTo>
                <a:cubicBezTo>
                  <a:pt x="67600" y="3"/>
                  <a:pt x="61295" y="6310"/>
                  <a:pt x="61295" y="14149"/>
                </a:cubicBezTo>
                <a:lnTo>
                  <a:pt x="61295" y="37725"/>
                </a:lnTo>
                <a:lnTo>
                  <a:pt x="37720" y="37725"/>
                </a:lnTo>
                <a:cubicBezTo>
                  <a:pt x="16917" y="37725"/>
                  <a:pt x="0" y="54638"/>
                  <a:pt x="0" y="75444"/>
                </a:cubicBezTo>
                <a:lnTo>
                  <a:pt x="0" y="84874"/>
                </a:lnTo>
                <a:lnTo>
                  <a:pt x="0" y="113163"/>
                </a:lnTo>
                <a:lnTo>
                  <a:pt x="0" y="264039"/>
                </a:lnTo>
                <a:cubicBezTo>
                  <a:pt x="0" y="284845"/>
                  <a:pt x="16914" y="301758"/>
                  <a:pt x="37720" y="301758"/>
                </a:cubicBezTo>
                <a:lnTo>
                  <a:pt x="226316" y="301758"/>
                </a:lnTo>
                <a:cubicBezTo>
                  <a:pt x="247119" y="301758"/>
                  <a:pt x="264036" y="284845"/>
                  <a:pt x="264036" y="264039"/>
                </a:cubicBezTo>
                <a:lnTo>
                  <a:pt x="264036" y="113163"/>
                </a:lnTo>
                <a:lnTo>
                  <a:pt x="264036" y="84874"/>
                </a:lnTo>
                <a:lnTo>
                  <a:pt x="264036" y="75444"/>
                </a:lnTo>
                <a:cubicBezTo>
                  <a:pt x="264036" y="54638"/>
                  <a:pt x="247122" y="37725"/>
                  <a:pt x="226316" y="37725"/>
                </a:cubicBezTo>
                <a:lnTo>
                  <a:pt x="202740" y="37725"/>
                </a:lnTo>
                <a:lnTo>
                  <a:pt x="202740" y="14152"/>
                </a:lnTo>
                <a:cubicBezTo>
                  <a:pt x="202740" y="6313"/>
                  <a:pt x="196435" y="9"/>
                  <a:pt x="188596" y="9"/>
                </a:cubicBezTo>
                <a:cubicBezTo>
                  <a:pt x="180757" y="9"/>
                  <a:pt x="174452" y="6316"/>
                  <a:pt x="174452" y="14155"/>
                </a:cubicBezTo>
                <a:lnTo>
                  <a:pt x="174452" y="37731"/>
                </a:lnTo>
                <a:lnTo>
                  <a:pt x="89584" y="37731"/>
                </a:lnTo>
                <a:lnTo>
                  <a:pt x="89584" y="14146"/>
                </a:lnTo>
                <a:moveTo>
                  <a:pt x="28288" y="113157"/>
                </a:moveTo>
                <a:lnTo>
                  <a:pt x="235742" y="113157"/>
                </a:lnTo>
                <a:lnTo>
                  <a:pt x="235742" y="264033"/>
                </a:lnTo>
                <a:cubicBezTo>
                  <a:pt x="235742" y="269220"/>
                  <a:pt x="231499" y="273463"/>
                  <a:pt x="226313" y="273463"/>
                </a:cubicBezTo>
                <a:lnTo>
                  <a:pt x="37717" y="273463"/>
                </a:lnTo>
                <a:cubicBezTo>
                  <a:pt x="32531" y="273463"/>
                  <a:pt x="28288" y="269220"/>
                  <a:pt x="28288" y="264033"/>
                </a:cubicBezTo>
                <a:lnTo>
                  <a:pt x="28288" y="113157"/>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24</a:t>
            </a:r>
            <a:endParaRPr lang="en-US" sz="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Kľúčové prvky plánovaného procesu</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Metódy a časy chladenia sú rozhodujúce pre udržanie kvality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Určujú, ako sa produkt ochladzuje pri následnom spracovaní, aby sa zabezpečila stabilita.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chladenie zabraňuje znehodnoteniu a zachováva bezpečnostné normy.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Metódy a časy chladenia</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36733" y="14146"/>
                </a:moveTo>
                <a:cubicBezTo>
                  <a:pt x="136733" y="6307"/>
                  <a:pt x="143039" y="3"/>
                  <a:pt x="150879" y="3"/>
                </a:cubicBezTo>
                <a:cubicBezTo>
                  <a:pt x="234214" y="3"/>
                  <a:pt x="301755" y="67544"/>
                  <a:pt x="301755" y="150879"/>
                </a:cubicBezTo>
                <a:cubicBezTo>
                  <a:pt x="301755" y="234214"/>
                  <a:pt x="234214" y="301755"/>
                  <a:pt x="150879" y="301755"/>
                </a:cubicBezTo>
                <a:cubicBezTo>
                  <a:pt x="67544" y="301755"/>
                  <a:pt x="3" y="234214"/>
                  <a:pt x="3" y="150879"/>
                </a:cubicBezTo>
                <a:cubicBezTo>
                  <a:pt x="3" y="128543"/>
                  <a:pt x="4837" y="107384"/>
                  <a:pt x="13558" y="88347"/>
                </a:cubicBezTo>
                <a:cubicBezTo>
                  <a:pt x="17094" y="80568"/>
                  <a:pt x="21280" y="73142"/>
                  <a:pt x="26053" y="66186"/>
                </a:cubicBezTo>
                <a:lnTo>
                  <a:pt x="26114" y="66069"/>
                </a:lnTo>
                <a:cubicBezTo>
                  <a:pt x="31476" y="58172"/>
                  <a:pt x="37490" y="50863"/>
                  <a:pt x="44207" y="44204"/>
                </a:cubicBezTo>
                <a:cubicBezTo>
                  <a:pt x="49747" y="38663"/>
                  <a:pt x="58706" y="38663"/>
                  <a:pt x="64186" y="44204"/>
                </a:cubicBezTo>
                <a:cubicBezTo>
                  <a:pt x="69666" y="49744"/>
                  <a:pt x="69726" y="58703"/>
                  <a:pt x="64186" y="64183"/>
                </a:cubicBezTo>
                <a:cubicBezTo>
                  <a:pt x="58763" y="69605"/>
                  <a:pt x="53815" y="75559"/>
                  <a:pt x="49451" y="81923"/>
                </a:cubicBezTo>
                <a:lnTo>
                  <a:pt x="49391" y="82040"/>
                </a:lnTo>
                <a:cubicBezTo>
                  <a:pt x="36895" y="100429"/>
                  <a:pt x="29234" y="122412"/>
                  <a:pt x="28350" y="146102"/>
                </a:cubicBezTo>
                <a:cubicBezTo>
                  <a:pt x="28289" y="147692"/>
                  <a:pt x="28232" y="149286"/>
                  <a:pt x="28232" y="150876"/>
                </a:cubicBezTo>
                <a:cubicBezTo>
                  <a:pt x="28232" y="218592"/>
                  <a:pt x="83102" y="273463"/>
                  <a:pt x="150819" y="273463"/>
                </a:cubicBezTo>
                <a:cubicBezTo>
                  <a:pt x="218535" y="273463"/>
                  <a:pt x="273405" y="218592"/>
                  <a:pt x="273405" y="150876"/>
                </a:cubicBezTo>
                <a:cubicBezTo>
                  <a:pt x="273405" y="87934"/>
                  <a:pt x="226021" y="36129"/>
                  <a:pt x="164965" y="29113"/>
                </a:cubicBezTo>
                <a:lnTo>
                  <a:pt x="164965" y="61292"/>
                </a:lnTo>
                <a:cubicBezTo>
                  <a:pt x="164965" y="69131"/>
                  <a:pt x="158658" y="75438"/>
                  <a:pt x="150822" y="75438"/>
                </a:cubicBezTo>
                <a:cubicBezTo>
                  <a:pt x="142982" y="75438"/>
                  <a:pt x="136679" y="69131"/>
                  <a:pt x="136679" y="61295"/>
                </a:cubicBezTo>
                <a:lnTo>
                  <a:pt x="136679" y="14146"/>
                </a:lnTo>
                <a:lnTo>
                  <a:pt x="136733" y="14146"/>
                </a:lnTo>
              </a:path>
              <a:path w="301752" h="301752">
                <a:moveTo>
                  <a:pt x="93709" y="93709"/>
                </a:moveTo>
                <a:cubicBezTo>
                  <a:pt x="99249" y="88169"/>
                  <a:pt x="108208" y="88169"/>
                  <a:pt x="113688" y="93709"/>
                </a:cubicBezTo>
                <a:lnTo>
                  <a:pt x="160837" y="140858"/>
                </a:lnTo>
                <a:cubicBezTo>
                  <a:pt x="166377" y="146398"/>
                  <a:pt x="166377" y="155357"/>
                  <a:pt x="160837" y="160837"/>
                </a:cubicBezTo>
                <a:cubicBezTo>
                  <a:pt x="155297" y="166317"/>
                  <a:pt x="146338" y="166377"/>
                  <a:pt x="140858" y="160837"/>
                </a:cubicBezTo>
                <a:lnTo>
                  <a:pt x="93709" y="113688"/>
                </a:lnTo>
                <a:cubicBezTo>
                  <a:pt x="88169" y="108148"/>
                  <a:pt x="88169" y="99189"/>
                  <a:pt x="93709" y="93709"/>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Parametre tepelného spracovania sú ústredným prvkom plánovaného procesu.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Zahŕňajú typ systému, počiatočné teploty, predhrievanie, nastavenia autoklávu a podmienky chladenia.</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parametre zaisťujú bezpečné a efektívne spracovanie produktu.</a:t>
            </a:r>
            <a:endParaRPr lang="en-US" sz="1062"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Parametre tepelného spracovania</a:t>
            </a:r>
            <a:endParaRPr lang="en-US" sz="1400" dirty="0"/>
          </a:p>
        </p:txBody>
      </p:sp>
      <p:sp>
        <p:nvSpPr>
          <p:cNvPr id="27" name="Text 25"/>
          <p:cNvSpPr/>
          <p:nvPr/>
        </p:nvSpPr>
        <p:spPr>
          <a:xfrm>
            <a:off x="760397"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Podrobnosti o kontajneroch zohrávajú kľúčovú úlohu v plánovanom procese.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veľkosť, typ, hmotnosť náplne, uzáver, priestor nad hlavou a hygienické požiadavky.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špecifikácie nádoby zaisťujú integritu a bezpečnosť produktu.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Špecifikácie kontajnera</a:t>
            </a:r>
            <a:endParaRPr lang="en-US" sz="1400" dirty="0"/>
          </a:p>
        </p:txBody>
      </p:sp>
      <p:sp>
        <p:nvSpPr>
          <p:cNvPr id="30" name="Text 28"/>
          <p:cNvSpPr/>
          <p:nvPr/>
        </p:nvSpPr>
        <p:spPr>
          <a:xfrm>
            <a:off x="7928261" y="1480956"/>
            <a:ext cx="188595" cy="301752"/>
          </a:xfrm>
          <a:custGeom>
            <a:avLst/>
            <a:gdLst/>
            <a:ahLst/>
            <a:cxnLst/>
            <a:rect l="l" t="t" r="r" b="b"/>
            <a:pathLst>
              <a:path w="188595" h="301752">
                <a:moveTo>
                  <a:pt x="18860" y="14146"/>
                </a:moveTo>
                <a:cubicBezTo>
                  <a:pt x="18860" y="21986"/>
                  <a:pt x="25166" y="28292"/>
                  <a:pt x="33004" y="28292"/>
                </a:cubicBezTo>
                <a:lnTo>
                  <a:pt x="155591" y="28292"/>
                </a:lnTo>
                <a:cubicBezTo>
                  <a:pt x="163429" y="28292"/>
                  <a:pt x="169736" y="21986"/>
                  <a:pt x="169736" y="14149"/>
                </a:cubicBezTo>
                <a:cubicBezTo>
                  <a:pt x="169736" y="6310"/>
                  <a:pt x="163429" y="6"/>
                  <a:pt x="155591" y="6"/>
                </a:cubicBezTo>
                <a:lnTo>
                  <a:pt x="33004" y="6"/>
                </a:lnTo>
                <a:cubicBezTo>
                  <a:pt x="25166" y="6"/>
                  <a:pt x="18860" y="6313"/>
                  <a:pt x="18860" y="14152"/>
                </a:cubicBezTo>
                <a:lnTo>
                  <a:pt x="18860" y="14146"/>
                </a:lnTo>
                <a:moveTo>
                  <a:pt x="150876" y="75438"/>
                </a:moveTo>
                <a:cubicBezTo>
                  <a:pt x="156062" y="75438"/>
                  <a:pt x="160306" y="79681"/>
                  <a:pt x="160306" y="84868"/>
                </a:cubicBezTo>
                <a:lnTo>
                  <a:pt x="160306" y="132017"/>
                </a:lnTo>
                <a:lnTo>
                  <a:pt x="28289" y="132017"/>
                </a:lnTo>
                <a:lnTo>
                  <a:pt x="28289" y="84868"/>
                </a:lnTo>
                <a:cubicBezTo>
                  <a:pt x="28289" y="79681"/>
                  <a:pt x="32533" y="75438"/>
                  <a:pt x="37719" y="75438"/>
                </a:cubicBezTo>
                <a:lnTo>
                  <a:pt x="150876" y="75438"/>
                </a:lnTo>
                <a:moveTo>
                  <a:pt x="160306" y="216884"/>
                </a:moveTo>
                <a:lnTo>
                  <a:pt x="160306" y="264033"/>
                </a:lnTo>
                <a:cubicBezTo>
                  <a:pt x="160306" y="269220"/>
                  <a:pt x="156062" y="273463"/>
                  <a:pt x="150876" y="273463"/>
                </a:cubicBezTo>
                <a:lnTo>
                  <a:pt x="37719" y="273463"/>
                </a:lnTo>
                <a:cubicBezTo>
                  <a:pt x="32533" y="273463"/>
                  <a:pt x="28289" y="269220"/>
                  <a:pt x="28289" y="264033"/>
                </a:cubicBezTo>
                <a:lnTo>
                  <a:pt x="28289" y="216884"/>
                </a:lnTo>
                <a:lnTo>
                  <a:pt x="160306" y="216884"/>
                </a:lnTo>
                <a:moveTo>
                  <a:pt x="37719" y="47149"/>
                </a:moveTo>
                <a:cubicBezTo>
                  <a:pt x="16915" y="47149"/>
                  <a:pt x="0" y="64062"/>
                  <a:pt x="0" y="84868"/>
                </a:cubicBezTo>
                <a:lnTo>
                  <a:pt x="0" y="264033"/>
                </a:lnTo>
                <a:cubicBezTo>
                  <a:pt x="0" y="284839"/>
                  <a:pt x="16915" y="301752"/>
                  <a:pt x="37719" y="301752"/>
                </a:cubicBezTo>
                <a:lnTo>
                  <a:pt x="150876" y="301752"/>
                </a:lnTo>
                <a:cubicBezTo>
                  <a:pt x="171680" y="301752"/>
                  <a:pt x="188595" y="284839"/>
                  <a:pt x="188595" y="264033"/>
                </a:cubicBezTo>
                <a:lnTo>
                  <a:pt x="188595" y="84868"/>
                </a:lnTo>
                <a:cubicBezTo>
                  <a:pt x="188595" y="64062"/>
                  <a:pt x="171680" y="47149"/>
                  <a:pt x="150876" y="47149"/>
                </a:cubicBezTo>
                <a:lnTo>
                  <a:pt x="37719" y="47149"/>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Vlastnosti produktu sú nevyhnutné pre definovanie plánovaného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Medzi kľúčové atribúty patrí typ kyseliny, pH, vlastnosti toku a veľkosť a množstvo častíc.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ovplyvňujú správanie produktu počas spracovania.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Charakteristika produktu</a:t>
            </a:r>
            <a:endParaRPr lang="en-US" sz="1400" dirty="0"/>
          </a:p>
        </p:txBody>
      </p:sp>
      <p:sp>
        <p:nvSpPr>
          <p:cNvPr id="33" name="Text 31"/>
          <p:cNvSpPr/>
          <p:nvPr/>
        </p:nvSpPr>
        <p:spPr>
          <a:xfrm>
            <a:off x="4366138" y="1555806"/>
            <a:ext cx="301752" cy="264033"/>
          </a:xfrm>
          <a:custGeom>
            <a:avLst/>
            <a:gdLst/>
            <a:ahLst/>
            <a:cxnLst/>
            <a:rect l="l" t="t" r="r" b="b"/>
            <a:pathLst>
              <a:path w="301752" h="264033">
                <a:moveTo>
                  <a:pt x="0" y="14144"/>
                </a:moveTo>
                <a:cubicBezTo>
                  <a:pt x="0" y="6305"/>
                  <a:pt x="6307" y="0"/>
                  <a:pt x="14146" y="0"/>
                </a:cubicBezTo>
                <a:lnTo>
                  <a:pt x="33006" y="0"/>
                </a:lnTo>
                <a:lnTo>
                  <a:pt x="99014" y="0"/>
                </a:lnTo>
                <a:lnTo>
                  <a:pt x="117873" y="0"/>
                </a:lnTo>
                <a:cubicBezTo>
                  <a:pt x="125713" y="0"/>
                  <a:pt x="132020" y="6305"/>
                  <a:pt x="132020" y="14144"/>
                </a:cubicBezTo>
                <a:cubicBezTo>
                  <a:pt x="132020" y="21983"/>
                  <a:pt x="125713" y="28288"/>
                  <a:pt x="117876" y="28288"/>
                </a:cubicBezTo>
                <a:lnTo>
                  <a:pt x="113163" y="28288"/>
                </a:lnTo>
                <a:lnTo>
                  <a:pt x="113163" y="216885"/>
                </a:lnTo>
                <a:cubicBezTo>
                  <a:pt x="113163" y="242934"/>
                  <a:pt x="92065" y="264033"/>
                  <a:pt x="66014" y="264033"/>
                </a:cubicBezTo>
                <a:cubicBezTo>
                  <a:pt x="39964" y="264033"/>
                  <a:pt x="18866" y="242934"/>
                  <a:pt x="18866" y="216885"/>
                </a:cubicBezTo>
                <a:lnTo>
                  <a:pt x="18866" y="28288"/>
                </a:lnTo>
                <a:lnTo>
                  <a:pt x="14152" y="28288"/>
                </a:lnTo>
                <a:cubicBezTo>
                  <a:pt x="6313" y="28288"/>
                  <a:pt x="9" y="21983"/>
                  <a:pt x="9" y="14144"/>
                </a:cubicBezTo>
                <a:lnTo>
                  <a:pt x="0" y="14144"/>
                </a:lnTo>
                <a:moveTo>
                  <a:pt x="47149" y="28288"/>
                </a:moveTo>
                <a:lnTo>
                  <a:pt x="47149" y="132017"/>
                </a:lnTo>
                <a:lnTo>
                  <a:pt x="84868" y="132017"/>
                </a:lnTo>
                <a:lnTo>
                  <a:pt x="84868" y="28288"/>
                </a:lnTo>
                <a:lnTo>
                  <a:pt x="47149" y="28288"/>
                </a:lnTo>
                <a:moveTo>
                  <a:pt x="169736" y="14144"/>
                </a:moveTo>
                <a:cubicBezTo>
                  <a:pt x="169736" y="6305"/>
                  <a:pt x="176042" y="0"/>
                  <a:pt x="183882" y="0"/>
                </a:cubicBezTo>
                <a:lnTo>
                  <a:pt x="202741" y="0"/>
                </a:lnTo>
                <a:lnTo>
                  <a:pt x="268749" y="0"/>
                </a:lnTo>
                <a:lnTo>
                  <a:pt x="287609" y="0"/>
                </a:lnTo>
                <a:cubicBezTo>
                  <a:pt x="295448" y="0"/>
                  <a:pt x="301755" y="6305"/>
                  <a:pt x="301755" y="14144"/>
                </a:cubicBezTo>
                <a:cubicBezTo>
                  <a:pt x="301755" y="21983"/>
                  <a:pt x="295448" y="28288"/>
                  <a:pt x="287612" y="28288"/>
                </a:cubicBezTo>
                <a:lnTo>
                  <a:pt x="282899" y="28288"/>
                </a:lnTo>
                <a:lnTo>
                  <a:pt x="282899" y="216885"/>
                </a:lnTo>
                <a:cubicBezTo>
                  <a:pt x="282899" y="242934"/>
                  <a:pt x="261800" y="264033"/>
                  <a:pt x="235750" y="264033"/>
                </a:cubicBezTo>
                <a:cubicBezTo>
                  <a:pt x="209700" y="264033"/>
                  <a:pt x="188601" y="242934"/>
                  <a:pt x="188601" y="216885"/>
                </a:cubicBezTo>
                <a:lnTo>
                  <a:pt x="188601" y="28288"/>
                </a:lnTo>
                <a:lnTo>
                  <a:pt x="183888" y="28288"/>
                </a:lnTo>
                <a:cubicBezTo>
                  <a:pt x="176048" y="28288"/>
                  <a:pt x="169745" y="21983"/>
                  <a:pt x="169745" y="14144"/>
                </a:cubicBezTo>
                <a:lnTo>
                  <a:pt x="169736" y="14144"/>
                </a:lnTo>
                <a:moveTo>
                  <a:pt x="216884" y="28288"/>
                </a:moveTo>
                <a:lnTo>
                  <a:pt x="216884" y="132017"/>
                </a:lnTo>
                <a:lnTo>
                  <a:pt x="254603" y="132017"/>
                </a:lnTo>
                <a:lnTo>
                  <a:pt x="254603" y="28288"/>
                </a:lnTo>
                <a:lnTo>
                  <a:pt x="216884" y="28288"/>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Kritické komponenty definujúce plánovaný proces zahŕňajú identifikáciu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názov, kód, typ a odkaz na zloženie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údaje sú nevyhnutné pre presné sledovanie a kategorizáciu.</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Identifikácia produktu</a:t>
            </a:r>
            <a:endParaRPr lang="en-US" sz="1400" dirty="0"/>
          </a:p>
        </p:txBody>
      </p:sp>
      <p:sp>
        <p:nvSpPr>
          <p:cNvPr id="36" name="Text 34"/>
          <p:cNvSpPr/>
          <p:nvPr/>
        </p:nvSpPr>
        <p:spPr>
          <a:xfrm>
            <a:off x="762759" y="1539989"/>
            <a:ext cx="301752" cy="301683"/>
          </a:xfrm>
          <a:custGeom>
            <a:avLst/>
            <a:gdLst/>
            <a:ahLst/>
            <a:cxnLst/>
            <a:rect l="l" t="t" r="r" b="b"/>
            <a:pathLst>
              <a:path w="301752" h="301683">
                <a:moveTo>
                  <a:pt x="136205" y="0"/>
                </a:moveTo>
                <a:cubicBezTo>
                  <a:pt x="147928" y="0"/>
                  <a:pt x="159171" y="4622"/>
                  <a:pt x="167445" y="12897"/>
                </a:cubicBezTo>
                <a:lnTo>
                  <a:pt x="288822" y="134273"/>
                </a:lnTo>
                <a:cubicBezTo>
                  <a:pt x="306064" y="151514"/>
                  <a:pt x="306064" y="179444"/>
                  <a:pt x="288822" y="196685"/>
                </a:cubicBezTo>
                <a:lnTo>
                  <a:pt x="196754" y="288753"/>
                </a:lnTo>
                <a:cubicBezTo>
                  <a:pt x="179512" y="305994"/>
                  <a:pt x="151582" y="305994"/>
                  <a:pt x="134343" y="288753"/>
                </a:cubicBezTo>
                <a:lnTo>
                  <a:pt x="12966" y="167377"/>
                </a:lnTo>
                <a:cubicBezTo>
                  <a:pt x="4623" y="159102"/>
                  <a:pt x="0" y="147930"/>
                  <a:pt x="0" y="136204"/>
                </a:cubicBezTo>
                <a:lnTo>
                  <a:pt x="0" y="33104"/>
                </a:lnTo>
                <a:cubicBezTo>
                  <a:pt x="0" y="14828"/>
                  <a:pt x="14828" y="0"/>
                  <a:pt x="33102" y="0"/>
                </a:cubicBezTo>
                <a:lnTo>
                  <a:pt x="136205" y="0"/>
                </a:lnTo>
                <a:moveTo>
                  <a:pt x="33102" y="136204"/>
                </a:moveTo>
                <a:cubicBezTo>
                  <a:pt x="33102" y="139100"/>
                  <a:pt x="34276" y="141927"/>
                  <a:pt x="36343" y="143996"/>
                </a:cubicBezTo>
                <a:lnTo>
                  <a:pt x="157720" y="265373"/>
                </a:lnTo>
                <a:cubicBezTo>
                  <a:pt x="161996" y="269647"/>
                  <a:pt x="169029" y="269647"/>
                  <a:pt x="173305" y="265373"/>
                </a:cubicBezTo>
                <a:lnTo>
                  <a:pt x="265373" y="173305"/>
                </a:lnTo>
                <a:cubicBezTo>
                  <a:pt x="269649" y="169030"/>
                  <a:pt x="269649" y="161995"/>
                  <a:pt x="265373" y="157720"/>
                </a:cubicBezTo>
                <a:lnTo>
                  <a:pt x="143996" y="36344"/>
                </a:lnTo>
                <a:cubicBezTo>
                  <a:pt x="141926" y="34274"/>
                  <a:pt x="139099" y="33104"/>
                  <a:pt x="136202" y="33104"/>
                </a:cubicBezTo>
                <a:lnTo>
                  <a:pt x="33099" y="33104"/>
                </a:lnTo>
                <a:lnTo>
                  <a:pt x="33102" y="136204"/>
                </a:lnTo>
                <a:moveTo>
                  <a:pt x="77239" y="55172"/>
                </a:moveTo>
                <a:cubicBezTo>
                  <a:pt x="89427" y="55172"/>
                  <a:pt x="99307" y="65052"/>
                  <a:pt x="99307" y="77240"/>
                </a:cubicBezTo>
                <a:cubicBezTo>
                  <a:pt x="99307" y="89428"/>
                  <a:pt x="89427" y="99308"/>
                  <a:pt x="77239" y="99308"/>
                </a:cubicBezTo>
                <a:cubicBezTo>
                  <a:pt x="65052" y="99308"/>
                  <a:pt x="55172" y="89428"/>
                  <a:pt x="55172" y="77240"/>
                </a:cubicBezTo>
                <a:cubicBezTo>
                  <a:pt x="55172" y="65052"/>
                  <a:pt x="65052" y="55172"/>
                  <a:pt x="77239" y="55172"/>
                </a:cubicBezTo>
                <a:lnTo>
                  <a:pt x="77239" y="5517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25</a:t>
            </a:r>
            <a:endParaRPr lang="en-US" sz="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Mikrobiologické profilovanie zložiek</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Pri použití organizmov odolných voči kyselinám pri provokačných testoch je potrebné opatrné zaobchádzanie, aby sa zabránilo kontaminácii v továrni.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Nesprávna manipulácia môže viesť k značným prevádzkovým rizikám.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opatrenie zaisťuje integritu výrobného prostredia.</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Zaobchádzanie s organizmami odolnými voči kyselinám</a:t>
            </a:r>
            <a:endParaRPr lang="en-US" sz="1100" dirty="0"/>
          </a:p>
        </p:txBody>
      </p:sp>
      <p:sp>
        <p:nvSpPr>
          <p:cNvPr id="24" name="Text 22"/>
          <p:cNvSpPr/>
          <p:nvPr/>
        </p:nvSpPr>
        <p:spPr>
          <a:xfrm>
            <a:off x="5930560" y="4104693"/>
            <a:ext cx="301752" cy="268254"/>
          </a:xfrm>
          <a:custGeom>
            <a:avLst/>
            <a:gdLst/>
            <a:ahLst/>
            <a:cxnLst/>
            <a:rect l="l" t="t" r="r" b="b"/>
            <a:pathLst>
              <a:path w="301752" h="268254">
                <a:moveTo>
                  <a:pt x="90746" y="0"/>
                </a:moveTo>
                <a:cubicBezTo>
                  <a:pt x="89801" y="0"/>
                  <a:pt x="88911" y="367"/>
                  <a:pt x="88232" y="1049"/>
                </a:cubicBezTo>
                <a:cubicBezTo>
                  <a:pt x="72568" y="16922"/>
                  <a:pt x="62876" y="38768"/>
                  <a:pt x="62876" y="62868"/>
                </a:cubicBezTo>
                <a:cubicBezTo>
                  <a:pt x="62876" y="76595"/>
                  <a:pt x="66020" y="89535"/>
                  <a:pt x="71573" y="101113"/>
                </a:cubicBezTo>
                <a:cubicBezTo>
                  <a:pt x="60046" y="102371"/>
                  <a:pt x="48627" y="105880"/>
                  <a:pt x="37939" y="111854"/>
                </a:cubicBezTo>
                <a:cubicBezTo>
                  <a:pt x="19864" y="121965"/>
                  <a:pt x="6977" y="137472"/>
                  <a:pt x="220" y="155075"/>
                </a:cubicBezTo>
                <a:cubicBezTo>
                  <a:pt x="-148" y="155966"/>
                  <a:pt x="-42" y="157015"/>
                  <a:pt x="483" y="157801"/>
                </a:cubicBezTo>
                <a:cubicBezTo>
                  <a:pt x="1636" y="159740"/>
                  <a:pt x="4360" y="160054"/>
                  <a:pt x="6035" y="158482"/>
                </a:cubicBezTo>
                <a:cubicBezTo>
                  <a:pt x="33645" y="133231"/>
                  <a:pt x="82786" y="128411"/>
                  <a:pt x="107409" y="169746"/>
                </a:cubicBezTo>
                <a:cubicBezTo>
                  <a:pt x="132032" y="211081"/>
                  <a:pt x="103166" y="249954"/>
                  <a:pt x="66754" y="260483"/>
                </a:cubicBezTo>
                <a:cubicBezTo>
                  <a:pt x="64554" y="261111"/>
                  <a:pt x="63453" y="263573"/>
                  <a:pt x="64605" y="265513"/>
                </a:cubicBezTo>
                <a:cubicBezTo>
                  <a:pt x="65130" y="266350"/>
                  <a:pt x="65966" y="266927"/>
                  <a:pt x="66962" y="267085"/>
                </a:cubicBezTo>
                <a:cubicBezTo>
                  <a:pt x="86084" y="270175"/>
                  <a:pt x="106359" y="267138"/>
                  <a:pt x="124434" y="257025"/>
                </a:cubicBezTo>
                <a:cubicBezTo>
                  <a:pt x="135122" y="251054"/>
                  <a:pt x="144026" y="243143"/>
                  <a:pt x="150891" y="234079"/>
                </a:cubicBezTo>
                <a:cubicBezTo>
                  <a:pt x="157753" y="243143"/>
                  <a:pt x="166661" y="251054"/>
                  <a:pt x="177349" y="257025"/>
                </a:cubicBezTo>
                <a:cubicBezTo>
                  <a:pt x="195424" y="267136"/>
                  <a:pt x="215750" y="270226"/>
                  <a:pt x="234820" y="267085"/>
                </a:cubicBezTo>
                <a:cubicBezTo>
                  <a:pt x="235816" y="266927"/>
                  <a:pt x="236655" y="266352"/>
                  <a:pt x="237177" y="265513"/>
                </a:cubicBezTo>
                <a:cubicBezTo>
                  <a:pt x="238330" y="263573"/>
                  <a:pt x="237228" y="261113"/>
                  <a:pt x="235029" y="260483"/>
                </a:cubicBezTo>
                <a:cubicBezTo>
                  <a:pt x="198619" y="249954"/>
                  <a:pt x="169754" y="211132"/>
                  <a:pt x="194374" y="169746"/>
                </a:cubicBezTo>
                <a:cubicBezTo>
                  <a:pt x="218997" y="128360"/>
                  <a:pt x="268086" y="133178"/>
                  <a:pt x="295747" y="158536"/>
                </a:cubicBezTo>
                <a:cubicBezTo>
                  <a:pt x="297425" y="160054"/>
                  <a:pt x="300147" y="159740"/>
                  <a:pt x="301299" y="157854"/>
                </a:cubicBezTo>
                <a:cubicBezTo>
                  <a:pt x="301824" y="157017"/>
                  <a:pt x="301876" y="156019"/>
                  <a:pt x="301562" y="155129"/>
                </a:cubicBezTo>
                <a:cubicBezTo>
                  <a:pt x="294803" y="137526"/>
                  <a:pt x="281915" y="122018"/>
                  <a:pt x="263789" y="111908"/>
                </a:cubicBezTo>
                <a:cubicBezTo>
                  <a:pt x="253100" y="105936"/>
                  <a:pt x="241679" y="102425"/>
                  <a:pt x="230155" y="101167"/>
                </a:cubicBezTo>
                <a:cubicBezTo>
                  <a:pt x="235762" y="89535"/>
                  <a:pt x="238903" y="76597"/>
                  <a:pt x="238903" y="62871"/>
                </a:cubicBezTo>
                <a:cubicBezTo>
                  <a:pt x="238903" y="38771"/>
                  <a:pt x="229211" y="16927"/>
                  <a:pt x="213547" y="1052"/>
                </a:cubicBezTo>
                <a:cubicBezTo>
                  <a:pt x="212865" y="370"/>
                  <a:pt x="211975" y="3"/>
                  <a:pt x="211033" y="3"/>
                </a:cubicBezTo>
                <a:cubicBezTo>
                  <a:pt x="208414" y="3"/>
                  <a:pt x="206634" y="2728"/>
                  <a:pt x="207524" y="5188"/>
                </a:cubicBezTo>
                <a:cubicBezTo>
                  <a:pt x="220937" y="42175"/>
                  <a:pt x="202023" y="92207"/>
                  <a:pt x="150891" y="92207"/>
                </a:cubicBezTo>
                <a:cubicBezTo>
                  <a:pt x="99759" y="92207"/>
                  <a:pt x="80848" y="42175"/>
                  <a:pt x="94258" y="5188"/>
                </a:cubicBezTo>
                <a:cubicBezTo>
                  <a:pt x="95149" y="2725"/>
                  <a:pt x="93419" y="3"/>
                  <a:pt x="90749" y="3"/>
                </a:cubicBezTo>
                <a:lnTo>
                  <a:pt x="90746" y="0"/>
                </a:lnTo>
                <a:moveTo>
                  <a:pt x="125740" y="142497"/>
                </a:moveTo>
                <a:cubicBezTo>
                  <a:pt x="125740" y="128609"/>
                  <a:pt x="136998" y="117351"/>
                  <a:pt x="150888" y="117351"/>
                </a:cubicBezTo>
                <a:cubicBezTo>
                  <a:pt x="164775" y="117351"/>
                  <a:pt x="176036" y="128609"/>
                  <a:pt x="176036" y="142497"/>
                </a:cubicBezTo>
                <a:cubicBezTo>
                  <a:pt x="176036" y="156384"/>
                  <a:pt x="164778" y="167643"/>
                  <a:pt x="150888" y="167643"/>
                </a:cubicBezTo>
                <a:cubicBezTo>
                  <a:pt x="137002" y="167643"/>
                  <a:pt x="125740" y="156384"/>
                  <a:pt x="125740" y="142497"/>
                </a:cubicBezTo>
                <a:lnTo>
                  <a:pt x="125740" y="142497"/>
                </a:lnTo>
                <a:moveTo>
                  <a:pt x="95197" y="218775"/>
                </a:moveTo>
                <a:cubicBezTo>
                  <a:pt x="96926" y="215526"/>
                  <a:pt x="98287" y="212069"/>
                  <a:pt x="99020" y="208402"/>
                </a:cubicBezTo>
                <a:cubicBezTo>
                  <a:pt x="83356" y="196091"/>
                  <a:pt x="72249" y="178279"/>
                  <a:pt x="68477" y="157900"/>
                </a:cubicBezTo>
                <a:cubicBezTo>
                  <a:pt x="64756" y="156747"/>
                  <a:pt x="60933" y="156119"/>
                  <a:pt x="57110" y="155910"/>
                </a:cubicBezTo>
                <a:cubicBezTo>
                  <a:pt x="52393" y="155700"/>
                  <a:pt x="47629" y="156223"/>
                  <a:pt x="42912" y="157323"/>
                </a:cubicBezTo>
                <a:cubicBezTo>
                  <a:pt x="46998" y="187236"/>
                  <a:pt x="63187" y="213276"/>
                  <a:pt x="86343" y="230353"/>
                </a:cubicBezTo>
                <a:cubicBezTo>
                  <a:pt x="89907" y="226844"/>
                  <a:pt x="92946" y="222965"/>
                  <a:pt x="95146" y="218775"/>
                </a:cubicBezTo>
                <a:lnTo>
                  <a:pt x="95197" y="218775"/>
                </a:lnTo>
                <a:moveTo>
                  <a:pt x="150888" y="33529"/>
                </a:moveTo>
                <a:cubicBezTo>
                  <a:pt x="135800" y="33529"/>
                  <a:pt x="121392" y="36619"/>
                  <a:pt x="108347" y="42172"/>
                </a:cubicBezTo>
                <a:cubicBezTo>
                  <a:pt x="109394" y="46521"/>
                  <a:pt x="110966" y="50660"/>
                  <a:pt x="113063" y="54483"/>
                </a:cubicBezTo>
                <a:cubicBezTo>
                  <a:pt x="115055" y="58099"/>
                  <a:pt x="117517" y="61449"/>
                  <a:pt x="120556" y="64333"/>
                </a:cubicBezTo>
                <a:cubicBezTo>
                  <a:pt x="129986" y="60666"/>
                  <a:pt x="140203" y="58675"/>
                  <a:pt x="150888" y="58675"/>
                </a:cubicBezTo>
                <a:cubicBezTo>
                  <a:pt x="161576" y="58675"/>
                  <a:pt x="171845" y="60666"/>
                  <a:pt x="181220" y="64333"/>
                </a:cubicBezTo>
                <a:cubicBezTo>
                  <a:pt x="184259" y="61452"/>
                  <a:pt x="186721" y="58099"/>
                  <a:pt x="188713" y="54483"/>
                </a:cubicBezTo>
                <a:cubicBezTo>
                  <a:pt x="190807" y="50657"/>
                  <a:pt x="192379" y="46521"/>
                  <a:pt x="193429" y="42172"/>
                </a:cubicBezTo>
                <a:cubicBezTo>
                  <a:pt x="180384" y="36619"/>
                  <a:pt x="165979" y="33529"/>
                  <a:pt x="150888" y="33529"/>
                </a:cubicBezTo>
                <a:lnTo>
                  <a:pt x="150888" y="33529"/>
                </a:lnTo>
                <a:moveTo>
                  <a:pt x="233294" y="157846"/>
                </a:moveTo>
                <a:cubicBezTo>
                  <a:pt x="229522" y="178226"/>
                  <a:pt x="218363" y="196038"/>
                  <a:pt x="202750" y="208348"/>
                </a:cubicBezTo>
                <a:cubicBezTo>
                  <a:pt x="203535" y="212015"/>
                  <a:pt x="204844" y="215526"/>
                  <a:pt x="206573" y="218721"/>
                </a:cubicBezTo>
                <a:cubicBezTo>
                  <a:pt x="208828" y="222911"/>
                  <a:pt x="211812" y="226790"/>
                  <a:pt x="215376" y="230299"/>
                </a:cubicBezTo>
                <a:cubicBezTo>
                  <a:pt x="238583" y="213219"/>
                  <a:pt x="254772" y="187183"/>
                  <a:pt x="258807" y="157269"/>
                </a:cubicBezTo>
                <a:cubicBezTo>
                  <a:pt x="254090" y="156116"/>
                  <a:pt x="249326" y="155647"/>
                  <a:pt x="244609" y="155856"/>
                </a:cubicBezTo>
                <a:cubicBezTo>
                  <a:pt x="240786" y="156014"/>
                  <a:pt x="236960" y="156642"/>
                  <a:pt x="233242" y="157846"/>
                </a:cubicBezTo>
                <a:lnTo>
                  <a:pt x="233294" y="157846"/>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Profilovanie informuje o výbere surovín na zníženie mikrobiálnej záťaže a zlepšenie stability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starostlivý výber prispieva ku kvalite a bezpečnosti konečného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Minimalizuje riziká spojené s mikrobiálnou kontamináciou.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Výber surovín</a:t>
            </a:r>
            <a:endParaRPr lang="en-US" sz="1100" dirty="0"/>
          </a:p>
        </p:txBody>
      </p:sp>
      <p:sp>
        <p:nvSpPr>
          <p:cNvPr id="27" name="Text 25"/>
          <p:cNvSpPr/>
          <p:nvPr/>
        </p:nvSpPr>
        <p:spPr>
          <a:xfrm>
            <a:off x="760397" y="4087944"/>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Zložky s nízkymi (&lt;10/g) spórami odolnými voči kyselinám/teplu optimalizujú závažnosť tepelného procesu a kapacitu linky.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optimalizácia znižuje potrebu nadmerného tepelného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Zvyšuje celkovú efektivitu výrobnej linky.</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Optimalizácia závažnosti tepelného procesu</a:t>
            </a:r>
            <a:endParaRPr lang="en-US" sz="1100" dirty="0"/>
          </a:p>
        </p:txBody>
      </p:sp>
      <p:sp>
        <p:nvSpPr>
          <p:cNvPr id="30" name="Text 28"/>
          <p:cNvSpPr/>
          <p:nvPr/>
        </p:nvSpPr>
        <p:spPr>
          <a:xfrm>
            <a:off x="5940269"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Hodnotenie surovín na kyseliny a žiaruvzdorné spóry je životne dôležité pre návrh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Mikrobiologické hodnotenie určuje typy a hladiny spór.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hodnotenie zaisťuje bezpečnosť a efektívnosť výrobných procesov.</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Význam mikrobiologického hodnotenia</a:t>
            </a:r>
            <a:endParaRPr lang="en-US" sz="1100" dirty="0"/>
          </a:p>
        </p:txBody>
      </p:sp>
      <p:sp>
        <p:nvSpPr>
          <p:cNvPr id="33" name="Text 31"/>
          <p:cNvSpPr/>
          <p:nvPr/>
        </p:nvSpPr>
        <p:spPr>
          <a:xfrm>
            <a:off x="760422" y="1601589"/>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26</a:t>
            </a:r>
            <a:endParaRPr lang="en-US" sz="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formulácie: pH a okysľujúce látky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Kontrola rovnovážneho pH je nevyhnutná pre udržanie stability chuti.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Rovnovážne pH priamo ovplyvňuje celkovú kvalitu produktu a prijatie spotrebiteľmi.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správnej rovnováhy pH je kľúčom k dosiahnutiu stability a konzistencie chuti.</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Rovnovážne pH a chuťová stabilita</a:t>
            </a:r>
            <a:endParaRPr lang="en-US" sz="1400" dirty="0"/>
          </a:p>
        </p:txBody>
      </p:sp>
      <p:sp>
        <p:nvSpPr>
          <p:cNvPr id="24" name="Text 22"/>
          <p:cNvSpPr/>
          <p:nvPr/>
        </p:nvSpPr>
        <p:spPr>
          <a:xfrm>
            <a:off x="4403857" y="3949632"/>
            <a:ext cx="226314" cy="301752"/>
          </a:xfrm>
          <a:custGeom>
            <a:avLst/>
            <a:gdLst/>
            <a:ahLst/>
            <a:cxnLst/>
            <a:rect l="l" t="t" r="r" b="b"/>
            <a:pathLst>
              <a:path w="226314" h="301752">
                <a:moveTo>
                  <a:pt x="113157" y="273463"/>
                </a:moveTo>
                <a:cubicBezTo>
                  <a:pt x="66303" y="273463"/>
                  <a:pt x="28289" y="235448"/>
                  <a:pt x="28289" y="188595"/>
                </a:cubicBezTo>
                <a:cubicBezTo>
                  <a:pt x="28289" y="180933"/>
                  <a:pt x="31295" y="168851"/>
                  <a:pt x="38308" y="152584"/>
                </a:cubicBezTo>
                <a:cubicBezTo>
                  <a:pt x="45086" y="136908"/>
                  <a:pt x="54573" y="119699"/>
                  <a:pt x="65124" y="102665"/>
                </a:cubicBezTo>
                <a:cubicBezTo>
                  <a:pt x="82215" y="75082"/>
                  <a:pt x="101074" y="49505"/>
                  <a:pt x="113157" y="33709"/>
                </a:cubicBezTo>
                <a:cubicBezTo>
                  <a:pt x="125240" y="49445"/>
                  <a:pt x="144157" y="75082"/>
                  <a:pt x="161190" y="102665"/>
                </a:cubicBezTo>
                <a:cubicBezTo>
                  <a:pt x="171738" y="119699"/>
                  <a:pt x="181228" y="136848"/>
                  <a:pt x="188006" y="152584"/>
                </a:cubicBezTo>
                <a:cubicBezTo>
                  <a:pt x="195019" y="168851"/>
                  <a:pt x="198025" y="180991"/>
                  <a:pt x="198025" y="188595"/>
                </a:cubicBezTo>
                <a:cubicBezTo>
                  <a:pt x="198025" y="235448"/>
                  <a:pt x="160011" y="273463"/>
                  <a:pt x="113157" y="273463"/>
                </a:cubicBezTo>
                <a:lnTo>
                  <a:pt x="113157" y="273463"/>
                </a:lnTo>
                <a:moveTo>
                  <a:pt x="0" y="188595"/>
                </a:moveTo>
                <a:cubicBezTo>
                  <a:pt x="0" y="251067"/>
                  <a:pt x="50685" y="301752"/>
                  <a:pt x="113157" y="301752"/>
                </a:cubicBezTo>
                <a:cubicBezTo>
                  <a:pt x="175629" y="301752"/>
                  <a:pt x="226314" y="251067"/>
                  <a:pt x="226314" y="188595"/>
                </a:cubicBezTo>
                <a:cubicBezTo>
                  <a:pt x="226314" y="134847"/>
                  <a:pt x="149580" y="34007"/>
                  <a:pt x="128128" y="6895"/>
                </a:cubicBezTo>
                <a:cubicBezTo>
                  <a:pt x="124593" y="2474"/>
                  <a:pt x="119347" y="0"/>
                  <a:pt x="113689" y="0"/>
                </a:cubicBezTo>
                <a:lnTo>
                  <a:pt x="112627" y="0"/>
                </a:lnTo>
                <a:cubicBezTo>
                  <a:pt x="106970" y="0"/>
                  <a:pt x="101724" y="2474"/>
                  <a:pt x="98189" y="6895"/>
                </a:cubicBezTo>
                <a:cubicBezTo>
                  <a:pt x="76736" y="34004"/>
                  <a:pt x="2" y="134844"/>
                  <a:pt x="2" y="188595"/>
                </a:cubicBezTo>
                <a:lnTo>
                  <a:pt x="0" y="188595"/>
                </a:lnTo>
                <a:moveTo>
                  <a:pt x="84868" y="183882"/>
                </a:moveTo>
                <a:cubicBezTo>
                  <a:pt x="84868" y="176042"/>
                  <a:pt x="78563" y="169739"/>
                  <a:pt x="70723" y="169739"/>
                </a:cubicBezTo>
                <a:cubicBezTo>
                  <a:pt x="62884" y="169739"/>
                  <a:pt x="56578" y="176045"/>
                  <a:pt x="56578" y="183885"/>
                </a:cubicBezTo>
                <a:cubicBezTo>
                  <a:pt x="56578" y="217714"/>
                  <a:pt x="84042" y="245180"/>
                  <a:pt x="117871" y="245180"/>
                </a:cubicBezTo>
                <a:cubicBezTo>
                  <a:pt x="125711" y="245180"/>
                  <a:pt x="132016" y="238873"/>
                  <a:pt x="132016" y="231036"/>
                </a:cubicBezTo>
                <a:cubicBezTo>
                  <a:pt x="132016" y="223197"/>
                  <a:pt x="125711" y="216893"/>
                  <a:pt x="117871" y="216893"/>
                </a:cubicBezTo>
                <a:cubicBezTo>
                  <a:pt x="99660" y="216893"/>
                  <a:pt x="84868" y="202102"/>
                  <a:pt x="84868" y="183891"/>
                </a:cubicBezTo>
                <a:lnTo>
                  <a:pt x="84868" y="183882"/>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Správny výber okysľujúcich látok je základom úspechu plánovaného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Výber okysľujúceho prostriedku má priamy vplyv na chuť a mikrobiologickú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Výber správneho okysľovacieho prostriedku zaisťuje požadovanú rovnováhu medzi konzerváciou a chuťou.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výberu okysľujúcich látok</a:t>
            </a:r>
            <a:endParaRPr lang="en-US" sz="1400" dirty="0"/>
          </a:p>
        </p:txBody>
      </p:sp>
      <p:sp>
        <p:nvSpPr>
          <p:cNvPr id="27" name="Text 25"/>
          <p:cNvSpPr/>
          <p:nvPr/>
        </p:nvSpPr>
        <p:spPr>
          <a:xfrm>
            <a:off x="760410" y="3949632"/>
            <a:ext cx="301726" cy="301752"/>
          </a:xfrm>
          <a:custGeom>
            <a:avLst/>
            <a:gdLst/>
            <a:ahLst/>
            <a:cxnLst/>
            <a:rect l="l" t="t" r="r" b="b"/>
            <a:pathLst>
              <a:path w="301726" h="301752">
                <a:moveTo>
                  <a:pt x="247837" y="32330"/>
                </a:moveTo>
                <a:cubicBezTo>
                  <a:pt x="245683" y="32330"/>
                  <a:pt x="243662" y="32598"/>
                  <a:pt x="241845" y="33205"/>
                </a:cubicBezTo>
                <a:cubicBezTo>
                  <a:pt x="228983" y="36907"/>
                  <a:pt x="210801" y="40344"/>
                  <a:pt x="191807" y="35426"/>
                </a:cubicBezTo>
                <a:cubicBezTo>
                  <a:pt x="153150" y="25392"/>
                  <a:pt x="107897" y="40411"/>
                  <a:pt x="74155" y="74149"/>
                </a:cubicBezTo>
                <a:cubicBezTo>
                  <a:pt x="40416" y="107888"/>
                  <a:pt x="25399" y="153145"/>
                  <a:pt x="35432" y="191800"/>
                </a:cubicBezTo>
                <a:cubicBezTo>
                  <a:pt x="40347" y="210792"/>
                  <a:pt x="36913" y="228972"/>
                  <a:pt x="33208" y="241836"/>
                </a:cubicBezTo>
                <a:cubicBezTo>
                  <a:pt x="32668" y="243722"/>
                  <a:pt x="32333" y="245741"/>
                  <a:pt x="32333" y="247829"/>
                </a:cubicBezTo>
                <a:cubicBezTo>
                  <a:pt x="32333" y="259748"/>
                  <a:pt x="41964" y="269380"/>
                  <a:pt x="53882" y="269380"/>
                </a:cubicBezTo>
                <a:cubicBezTo>
                  <a:pt x="56037" y="269380"/>
                  <a:pt x="58058" y="269111"/>
                  <a:pt x="59874" y="268505"/>
                </a:cubicBezTo>
                <a:cubicBezTo>
                  <a:pt x="72737" y="264803"/>
                  <a:pt x="90919" y="261299"/>
                  <a:pt x="109913" y="266284"/>
                </a:cubicBezTo>
                <a:cubicBezTo>
                  <a:pt x="148570" y="276317"/>
                  <a:pt x="193823" y="261299"/>
                  <a:pt x="227565" y="227560"/>
                </a:cubicBezTo>
                <a:cubicBezTo>
                  <a:pt x="261304" y="193821"/>
                  <a:pt x="276320" y="148565"/>
                  <a:pt x="266288" y="109910"/>
                </a:cubicBezTo>
                <a:cubicBezTo>
                  <a:pt x="261373" y="90918"/>
                  <a:pt x="264807" y="72737"/>
                  <a:pt x="268512" y="59874"/>
                </a:cubicBezTo>
                <a:cubicBezTo>
                  <a:pt x="269052" y="57988"/>
                  <a:pt x="269387" y="55969"/>
                  <a:pt x="269387" y="53881"/>
                </a:cubicBezTo>
                <a:cubicBezTo>
                  <a:pt x="269387" y="41962"/>
                  <a:pt x="259756" y="32330"/>
                  <a:pt x="247837" y="32330"/>
                </a:cubicBezTo>
                <a:lnTo>
                  <a:pt x="247837" y="32330"/>
                </a:lnTo>
                <a:moveTo>
                  <a:pt x="247837" y="3"/>
                </a:moveTo>
                <a:cubicBezTo>
                  <a:pt x="277603" y="3"/>
                  <a:pt x="301714" y="24113"/>
                  <a:pt x="301714" y="53878"/>
                </a:cubicBezTo>
                <a:cubicBezTo>
                  <a:pt x="301714" y="59062"/>
                  <a:pt x="300971" y="64113"/>
                  <a:pt x="299626" y="68896"/>
                </a:cubicBezTo>
                <a:cubicBezTo>
                  <a:pt x="296527" y="79536"/>
                  <a:pt x="294843" y="91054"/>
                  <a:pt x="297604" y="101826"/>
                </a:cubicBezTo>
                <a:cubicBezTo>
                  <a:pt x="311139" y="154087"/>
                  <a:pt x="290263" y="210587"/>
                  <a:pt x="250462" y="250454"/>
                </a:cubicBezTo>
                <a:cubicBezTo>
                  <a:pt x="210662" y="290322"/>
                  <a:pt x="154091" y="311200"/>
                  <a:pt x="101832" y="297594"/>
                </a:cubicBezTo>
                <a:cubicBezTo>
                  <a:pt x="91058" y="294833"/>
                  <a:pt x="79607" y="296517"/>
                  <a:pt x="68902" y="299616"/>
                </a:cubicBezTo>
                <a:cubicBezTo>
                  <a:pt x="64120" y="300961"/>
                  <a:pt x="59069" y="301704"/>
                  <a:pt x="53885" y="301704"/>
                </a:cubicBezTo>
                <a:cubicBezTo>
                  <a:pt x="24120" y="301704"/>
                  <a:pt x="9" y="277594"/>
                  <a:pt x="9" y="247829"/>
                </a:cubicBezTo>
                <a:cubicBezTo>
                  <a:pt x="9" y="242645"/>
                  <a:pt x="751" y="237594"/>
                  <a:pt x="2097" y="232811"/>
                </a:cubicBezTo>
                <a:cubicBezTo>
                  <a:pt x="5196" y="222171"/>
                  <a:pt x="6879" y="210653"/>
                  <a:pt x="4119" y="199881"/>
                </a:cubicBezTo>
                <a:cubicBezTo>
                  <a:pt x="-9417" y="147690"/>
                  <a:pt x="11460" y="91120"/>
                  <a:pt x="51327" y="51319"/>
                </a:cubicBezTo>
                <a:cubicBezTo>
                  <a:pt x="91193" y="11518"/>
                  <a:pt x="147698" y="-9427"/>
                  <a:pt x="199887" y="4110"/>
                </a:cubicBezTo>
                <a:cubicBezTo>
                  <a:pt x="210662" y="6871"/>
                  <a:pt x="222112" y="5187"/>
                  <a:pt x="232817" y="2088"/>
                </a:cubicBezTo>
                <a:cubicBezTo>
                  <a:pt x="237600" y="742"/>
                  <a:pt x="242651" y="0"/>
                  <a:pt x="247834" y="0"/>
                </a:cubicBezTo>
                <a:lnTo>
                  <a:pt x="247837" y="3"/>
                </a:lnTo>
                <a:moveTo>
                  <a:pt x="166148" y="90918"/>
                </a:moveTo>
                <a:cubicBezTo>
                  <a:pt x="131130" y="101153"/>
                  <a:pt x="101160" y="131123"/>
                  <a:pt x="90925" y="166142"/>
                </a:cubicBezTo>
                <a:cubicBezTo>
                  <a:pt x="88433" y="174693"/>
                  <a:pt x="79408" y="179612"/>
                  <a:pt x="70857" y="177119"/>
                </a:cubicBezTo>
                <a:cubicBezTo>
                  <a:pt x="62303" y="174627"/>
                  <a:pt x="57388" y="165605"/>
                  <a:pt x="59881" y="157050"/>
                </a:cubicBezTo>
                <a:cubicBezTo>
                  <a:pt x="73214" y="111458"/>
                  <a:pt x="111467" y="73205"/>
                  <a:pt x="157057" y="59871"/>
                </a:cubicBezTo>
                <a:cubicBezTo>
                  <a:pt x="165611" y="57378"/>
                  <a:pt x="174633" y="62294"/>
                  <a:pt x="177125" y="70848"/>
                </a:cubicBezTo>
                <a:cubicBezTo>
                  <a:pt x="179617" y="79400"/>
                  <a:pt x="174699" y="88425"/>
                  <a:pt x="166148" y="90918"/>
                </a:cubicBezTo>
                <a:lnTo>
                  <a:pt x="166148" y="9091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Zmeny zloženia ovplyvňujúce zloženie kyselín si vyžadujú prehodnotenie tepelného procesu a stability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To zaisťuje, že výrobok zostane bezpečný a účinný na konzumáciu.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Úpravy zloženia sa musia starostlivo vyhodnotiť, aby nedošlo k narušeniu stability.</a:t>
            </a:r>
            <a:endParaRPr lang="en-US" sz="1062"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Prehodnotenie tepelného procesu a stability</a:t>
            </a:r>
            <a:endParaRPr lang="en-US" sz="1400" dirty="0"/>
          </a:p>
        </p:txBody>
      </p:sp>
      <p:sp>
        <p:nvSpPr>
          <p:cNvPr id="30" name="Text 28"/>
          <p:cNvSpPr/>
          <p:nvPr/>
        </p:nvSpPr>
        <p:spPr>
          <a:xfrm>
            <a:off x="7871682" y="1480996"/>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Menšie zmeny pH môžu významne ovplyvniť stabilitu v dôsledku posunov v koncentrácii nedisociovanej kyseliny.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posuny môžu zmeniť účinnosť mikrobiálnej stability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monitorovanie hladín pH je rozhodujúce pre udržanie integrity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menších zmien pH</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Zloženie produktu kriticky ovplyvňuje mieru zabíjania mikrobiálov a efektivitu procesu.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Kontrola hladiny kyslosti a rovnovážneho pH je nevyhnutná pre chuť a mikrobiologickú stabilitu.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Typ kyseliny ovplyvňuje antimikrobiálnu aktivitu; organické kyseliny poskytujú ďalšie konzervačné účinky nad rámec zníženia pH.</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234" dirty="0">
                <a:solidFill>
                  <a:srgbClr val="000000"/>
                </a:solidFill>
                <a:latin typeface="Figtree Bold" pitchFamily="34" charset="0"/>
                <a:ea typeface="Figtree Bold" pitchFamily="34" charset="-122"/>
                <a:cs typeface="Figtree Bold" pitchFamily="34" charset="-120"/>
              </a:rPr>
              <a:t>Miera zabíjania mikróbov a efektívnosť procesov</a:t>
            </a:r>
            <a:endParaRPr lang="en-US" sz="1234" dirty="0"/>
          </a:p>
        </p:txBody>
      </p:sp>
      <p:sp>
        <p:nvSpPr>
          <p:cNvPr id="36" name="Text 34"/>
          <p:cNvSpPr/>
          <p:nvPr/>
        </p:nvSpPr>
        <p:spPr>
          <a:xfrm>
            <a:off x="762784" y="1539955"/>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27</a:t>
            </a:r>
            <a:endParaRPr lang="en-US" sz="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Poradie účinnosti kyselín a osobitné úvahy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Výber zmesí kyselín sa riadi ich antimikrobiálnou účinnosťou a úvahami o zložení.</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Faktory, ako sú hladiny kovových iónov a vlastnosti kyselín, sa musia starostlivo vyhodnotiť.</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úvahy zabezpečujú optimálnu konzerváciu a bezpečnosť potravinárskych výrobkov.</a:t>
            </a:r>
            <a:endParaRPr lang="en-US" sz="1062"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Návod na výber zmesi kyselín</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Anorganické kyseliny sa spoliehajú výlučne na svoju schopnosť znižovať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Nemajú žiadne ďalšie antimikrobiálne účinky okrem zníženia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obmedzuje ich všestrannosť v porovnaní s organickými kyselinami pri konzervácii potravín.</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anorganických kyselín</a:t>
            </a:r>
            <a:endParaRPr lang="en-US" sz="1400" dirty="0"/>
          </a:p>
        </p:txBody>
      </p:sp>
      <p:sp>
        <p:nvSpPr>
          <p:cNvPr id="27" name="Text 25"/>
          <p:cNvSpPr/>
          <p:nvPr/>
        </p:nvSpPr>
        <p:spPr>
          <a:xfrm>
            <a:off x="760397" y="3968492"/>
            <a:ext cx="301752" cy="264033"/>
          </a:xfrm>
          <a:custGeom>
            <a:avLst/>
            <a:gdLst/>
            <a:ahLst/>
            <a:cxnLst/>
            <a:rect l="l" t="t" r="r" b="b"/>
            <a:pathLst>
              <a:path w="301752" h="264033">
                <a:moveTo>
                  <a:pt x="0" y="14144"/>
                </a:moveTo>
                <a:cubicBezTo>
                  <a:pt x="0" y="6305"/>
                  <a:pt x="6307" y="0"/>
                  <a:pt x="14146" y="0"/>
                </a:cubicBezTo>
                <a:lnTo>
                  <a:pt x="33006" y="0"/>
                </a:lnTo>
                <a:lnTo>
                  <a:pt x="99014" y="0"/>
                </a:lnTo>
                <a:lnTo>
                  <a:pt x="117873" y="0"/>
                </a:lnTo>
                <a:cubicBezTo>
                  <a:pt x="125713" y="0"/>
                  <a:pt x="132020" y="6305"/>
                  <a:pt x="132020" y="14144"/>
                </a:cubicBezTo>
                <a:cubicBezTo>
                  <a:pt x="132020" y="21983"/>
                  <a:pt x="125713" y="28288"/>
                  <a:pt x="117876" y="28288"/>
                </a:cubicBezTo>
                <a:lnTo>
                  <a:pt x="113163" y="28288"/>
                </a:lnTo>
                <a:lnTo>
                  <a:pt x="113163" y="216885"/>
                </a:lnTo>
                <a:cubicBezTo>
                  <a:pt x="113163" y="242934"/>
                  <a:pt x="92065" y="264033"/>
                  <a:pt x="66014" y="264033"/>
                </a:cubicBezTo>
                <a:cubicBezTo>
                  <a:pt x="39964" y="264033"/>
                  <a:pt x="18866" y="242934"/>
                  <a:pt x="18866" y="216885"/>
                </a:cubicBezTo>
                <a:lnTo>
                  <a:pt x="18866" y="28288"/>
                </a:lnTo>
                <a:lnTo>
                  <a:pt x="14152" y="28288"/>
                </a:lnTo>
                <a:cubicBezTo>
                  <a:pt x="6313" y="28288"/>
                  <a:pt x="9" y="21983"/>
                  <a:pt x="9" y="14144"/>
                </a:cubicBezTo>
                <a:lnTo>
                  <a:pt x="0" y="14144"/>
                </a:lnTo>
                <a:moveTo>
                  <a:pt x="47149" y="28288"/>
                </a:moveTo>
                <a:lnTo>
                  <a:pt x="47149" y="132017"/>
                </a:lnTo>
                <a:lnTo>
                  <a:pt x="84868" y="132017"/>
                </a:lnTo>
                <a:lnTo>
                  <a:pt x="84868" y="28288"/>
                </a:lnTo>
                <a:lnTo>
                  <a:pt x="47149" y="28288"/>
                </a:lnTo>
                <a:moveTo>
                  <a:pt x="169736" y="14144"/>
                </a:moveTo>
                <a:cubicBezTo>
                  <a:pt x="169736" y="6305"/>
                  <a:pt x="176042" y="0"/>
                  <a:pt x="183882" y="0"/>
                </a:cubicBezTo>
                <a:lnTo>
                  <a:pt x="202741" y="0"/>
                </a:lnTo>
                <a:lnTo>
                  <a:pt x="268749" y="0"/>
                </a:lnTo>
                <a:lnTo>
                  <a:pt x="287609" y="0"/>
                </a:lnTo>
                <a:cubicBezTo>
                  <a:pt x="295448" y="0"/>
                  <a:pt x="301755" y="6305"/>
                  <a:pt x="301755" y="14144"/>
                </a:cubicBezTo>
                <a:cubicBezTo>
                  <a:pt x="301755" y="21983"/>
                  <a:pt x="295448" y="28288"/>
                  <a:pt x="287612" y="28288"/>
                </a:cubicBezTo>
                <a:lnTo>
                  <a:pt x="282899" y="28288"/>
                </a:lnTo>
                <a:lnTo>
                  <a:pt x="282899" y="216885"/>
                </a:lnTo>
                <a:cubicBezTo>
                  <a:pt x="282899" y="242934"/>
                  <a:pt x="261800" y="264033"/>
                  <a:pt x="235750" y="264033"/>
                </a:cubicBezTo>
                <a:cubicBezTo>
                  <a:pt x="209700" y="264033"/>
                  <a:pt x="188601" y="242934"/>
                  <a:pt x="188601" y="216885"/>
                </a:cubicBezTo>
                <a:lnTo>
                  <a:pt x="188601" y="28288"/>
                </a:lnTo>
                <a:lnTo>
                  <a:pt x="183888" y="28288"/>
                </a:lnTo>
                <a:cubicBezTo>
                  <a:pt x="176048" y="28288"/>
                  <a:pt x="169745" y="21983"/>
                  <a:pt x="169745" y="14144"/>
                </a:cubicBezTo>
                <a:lnTo>
                  <a:pt x="169736" y="14144"/>
                </a:lnTo>
                <a:moveTo>
                  <a:pt x="216884" y="28288"/>
                </a:moveTo>
                <a:lnTo>
                  <a:pt x="216884" y="132017"/>
                </a:lnTo>
                <a:lnTo>
                  <a:pt x="254603" y="132017"/>
                </a:lnTo>
                <a:lnTo>
                  <a:pt x="254603" y="28288"/>
                </a:lnTo>
                <a:lnTo>
                  <a:pt x="216884" y="2828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Hladiny kovových iónov vo formuláciách významne ovplyvňujú účinnosť konzervačných látok.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je obzvlášť dôležité pri prenose receptov medzi rôznymi druhmi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udržanie antimikrobiálnej účinnosti v rôznych formách môžu byť potrebné úpravy.</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hladín kovových iónov</a:t>
            </a:r>
            <a:endParaRPr lang="en-US" sz="1400" dirty="0"/>
          </a:p>
        </p:txBody>
      </p:sp>
      <p:sp>
        <p:nvSpPr>
          <p:cNvPr id="30" name="Text 28"/>
          <p:cNvSpPr/>
          <p:nvPr/>
        </p:nvSpPr>
        <p:spPr>
          <a:xfrm>
            <a:off x="7880334" y="1480956"/>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Kyselina citrónová je vysoko účinná proti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Jeho účinnosť sa pripisuje jeho schopnosti chelátovať ióny kovov.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Vďaka tejto vlastnosti je kyselina citrónová preferovanou voľbou vo formuláciách zameraných na tento patogén.</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Kyselina citrónová a Clostridium botulinum</a:t>
            </a:r>
            <a:endParaRPr lang="en-US" sz="1400" dirty="0"/>
          </a:p>
        </p:txBody>
      </p:sp>
      <p:sp>
        <p:nvSpPr>
          <p:cNvPr id="33" name="Text 31"/>
          <p:cNvSpPr/>
          <p:nvPr/>
        </p:nvSpPr>
        <p:spPr>
          <a:xfrm>
            <a:off x="4366151" y="1536947"/>
            <a:ext cx="301726" cy="301752"/>
          </a:xfrm>
          <a:custGeom>
            <a:avLst/>
            <a:gdLst/>
            <a:ahLst/>
            <a:cxnLst/>
            <a:rect l="l" t="t" r="r" b="b"/>
            <a:pathLst>
              <a:path w="301726" h="301752">
                <a:moveTo>
                  <a:pt x="247837" y="32330"/>
                </a:moveTo>
                <a:cubicBezTo>
                  <a:pt x="245683" y="32330"/>
                  <a:pt x="243662" y="32598"/>
                  <a:pt x="241845" y="33205"/>
                </a:cubicBezTo>
                <a:cubicBezTo>
                  <a:pt x="228983" y="36907"/>
                  <a:pt x="210801" y="40344"/>
                  <a:pt x="191807" y="35426"/>
                </a:cubicBezTo>
                <a:cubicBezTo>
                  <a:pt x="153150" y="25392"/>
                  <a:pt x="107897" y="40411"/>
                  <a:pt x="74155" y="74149"/>
                </a:cubicBezTo>
                <a:cubicBezTo>
                  <a:pt x="40416" y="107888"/>
                  <a:pt x="25399" y="153145"/>
                  <a:pt x="35432" y="191800"/>
                </a:cubicBezTo>
                <a:cubicBezTo>
                  <a:pt x="40347" y="210792"/>
                  <a:pt x="36913" y="228972"/>
                  <a:pt x="33208" y="241836"/>
                </a:cubicBezTo>
                <a:cubicBezTo>
                  <a:pt x="32668" y="243722"/>
                  <a:pt x="32333" y="245741"/>
                  <a:pt x="32333" y="247829"/>
                </a:cubicBezTo>
                <a:cubicBezTo>
                  <a:pt x="32333" y="259748"/>
                  <a:pt x="41964" y="269380"/>
                  <a:pt x="53882" y="269380"/>
                </a:cubicBezTo>
                <a:cubicBezTo>
                  <a:pt x="56037" y="269380"/>
                  <a:pt x="58058" y="269111"/>
                  <a:pt x="59874" y="268505"/>
                </a:cubicBezTo>
                <a:cubicBezTo>
                  <a:pt x="72737" y="264803"/>
                  <a:pt x="90919" y="261299"/>
                  <a:pt x="109913" y="266284"/>
                </a:cubicBezTo>
                <a:cubicBezTo>
                  <a:pt x="148570" y="276317"/>
                  <a:pt x="193823" y="261299"/>
                  <a:pt x="227565" y="227560"/>
                </a:cubicBezTo>
                <a:cubicBezTo>
                  <a:pt x="261304" y="193821"/>
                  <a:pt x="276320" y="148565"/>
                  <a:pt x="266288" y="109910"/>
                </a:cubicBezTo>
                <a:cubicBezTo>
                  <a:pt x="261373" y="90918"/>
                  <a:pt x="264807" y="72737"/>
                  <a:pt x="268512" y="59874"/>
                </a:cubicBezTo>
                <a:cubicBezTo>
                  <a:pt x="269052" y="57988"/>
                  <a:pt x="269387" y="55969"/>
                  <a:pt x="269387" y="53881"/>
                </a:cubicBezTo>
                <a:cubicBezTo>
                  <a:pt x="269387" y="41962"/>
                  <a:pt x="259756" y="32330"/>
                  <a:pt x="247837" y="32330"/>
                </a:cubicBezTo>
                <a:lnTo>
                  <a:pt x="247837" y="32330"/>
                </a:lnTo>
                <a:moveTo>
                  <a:pt x="247837" y="3"/>
                </a:moveTo>
                <a:cubicBezTo>
                  <a:pt x="277603" y="3"/>
                  <a:pt x="301714" y="24113"/>
                  <a:pt x="301714" y="53878"/>
                </a:cubicBezTo>
                <a:cubicBezTo>
                  <a:pt x="301714" y="59062"/>
                  <a:pt x="300971" y="64113"/>
                  <a:pt x="299626" y="68896"/>
                </a:cubicBezTo>
                <a:cubicBezTo>
                  <a:pt x="296527" y="79536"/>
                  <a:pt x="294843" y="91054"/>
                  <a:pt x="297604" y="101826"/>
                </a:cubicBezTo>
                <a:cubicBezTo>
                  <a:pt x="311139" y="154087"/>
                  <a:pt x="290263" y="210587"/>
                  <a:pt x="250462" y="250454"/>
                </a:cubicBezTo>
                <a:cubicBezTo>
                  <a:pt x="210662" y="290322"/>
                  <a:pt x="154091" y="311200"/>
                  <a:pt x="101832" y="297594"/>
                </a:cubicBezTo>
                <a:cubicBezTo>
                  <a:pt x="91058" y="294833"/>
                  <a:pt x="79607" y="296517"/>
                  <a:pt x="68902" y="299616"/>
                </a:cubicBezTo>
                <a:cubicBezTo>
                  <a:pt x="64120" y="300961"/>
                  <a:pt x="59069" y="301704"/>
                  <a:pt x="53885" y="301704"/>
                </a:cubicBezTo>
                <a:cubicBezTo>
                  <a:pt x="24120" y="301704"/>
                  <a:pt x="9" y="277594"/>
                  <a:pt x="9" y="247829"/>
                </a:cubicBezTo>
                <a:cubicBezTo>
                  <a:pt x="9" y="242645"/>
                  <a:pt x="751" y="237594"/>
                  <a:pt x="2097" y="232811"/>
                </a:cubicBezTo>
                <a:cubicBezTo>
                  <a:pt x="5196" y="222171"/>
                  <a:pt x="6879" y="210653"/>
                  <a:pt x="4119" y="199881"/>
                </a:cubicBezTo>
                <a:cubicBezTo>
                  <a:pt x="-9417" y="147690"/>
                  <a:pt x="11460" y="91120"/>
                  <a:pt x="51327" y="51319"/>
                </a:cubicBezTo>
                <a:cubicBezTo>
                  <a:pt x="91193" y="11518"/>
                  <a:pt x="147698" y="-9427"/>
                  <a:pt x="199887" y="4110"/>
                </a:cubicBezTo>
                <a:cubicBezTo>
                  <a:pt x="210662" y="6871"/>
                  <a:pt x="222112" y="5187"/>
                  <a:pt x="232817" y="2088"/>
                </a:cubicBezTo>
                <a:cubicBezTo>
                  <a:pt x="237600" y="742"/>
                  <a:pt x="242651" y="0"/>
                  <a:pt x="247834" y="0"/>
                </a:cubicBezTo>
                <a:lnTo>
                  <a:pt x="247837" y="3"/>
                </a:lnTo>
                <a:moveTo>
                  <a:pt x="166148" y="90918"/>
                </a:moveTo>
                <a:cubicBezTo>
                  <a:pt x="131130" y="101153"/>
                  <a:pt x="101160" y="131123"/>
                  <a:pt x="90925" y="166142"/>
                </a:cubicBezTo>
                <a:cubicBezTo>
                  <a:pt x="88433" y="174693"/>
                  <a:pt x="79408" y="179612"/>
                  <a:pt x="70857" y="177119"/>
                </a:cubicBezTo>
                <a:cubicBezTo>
                  <a:pt x="62303" y="174627"/>
                  <a:pt x="57388" y="165605"/>
                  <a:pt x="59881" y="157050"/>
                </a:cubicBezTo>
                <a:cubicBezTo>
                  <a:pt x="73214" y="111458"/>
                  <a:pt x="111467" y="73205"/>
                  <a:pt x="157057" y="59871"/>
                </a:cubicBezTo>
                <a:cubicBezTo>
                  <a:pt x="165611" y="57378"/>
                  <a:pt x="174633" y="62294"/>
                  <a:pt x="177125" y="70848"/>
                </a:cubicBezTo>
                <a:cubicBezTo>
                  <a:pt x="179617" y="79400"/>
                  <a:pt x="174699" y="88425"/>
                  <a:pt x="166148" y="90918"/>
                </a:cubicBezTo>
                <a:lnTo>
                  <a:pt x="166148" y="90918"/>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25"/>
              </a:spcAft>
              <a:buNone/>
            </a:pPr>
            <a:r>
              <a:rPr lang="en-US" sz="997" dirty="0">
                <a:solidFill>
                  <a:srgbClr val="000000"/>
                </a:solidFill>
                <a:latin typeface="Figtree Regular" pitchFamily="34" charset="0"/>
                <a:ea typeface="Figtree Regular" pitchFamily="34" charset="-122"/>
                <a:cs typeface="Figtree Regular" pitchFamily="34" charset="-120"/>
              </a:rPr>
              <a:t>Antimikrobiálna účinnosť kyselín je zoradená od najúčinnejšej po najmenej účinnú na molárnej báze.</a:t>
            </a:r>
            <a:endParaRPr lang="en-US" sz="997" dirty="0"/>
          </a:p>
          <a:p>
            <a:pPr marL="0" indent="0" algn="l">
              <a:lnSpc>
                <a:spcPct val="100000"/>
              </a:lnSpc>
              <a:spcAft>
                <a:spcPts val="725"/>
              </a:spcAft>
              <a:buNone/>
            </a:pPr>
            <a:r>
              <a:rPr lang="en-US" sz="997" dirty="0">
                <a:solidFill>
                  <a:srgbClr val="000000"/>
                </a:solidFill>
                <a:latin typeface="Figtree Regular" pitchFamily="34" charset="0"/>
                <a:ea typeface="Figtree Regular" pitchFamily="34" charset="-122"/>
                <a:cs typeface="Figtree Regular" pitchFamily="34" charset="-120"/>
              </a:rPr>
              <a:t>Poradie je nasledovné: propión, octový, mliečny, citrónový.</a:t>
            </a:r>
            <a:endParaRPr lang="en-US" sz="997" dirty="0"/>
          </a:p>
          <a:p>
            <a:pPr marL="0" indent="0" algn="l">
              <a:lnSpc>
                <a:spcPct val="100000"/>
              </a:lnSpc>
              <a:spcAft>
                <a:spcPts val="725"/>
              </a:spcAft>
              <a:buNone/>
            </a:pPr>
            <a:r>
              <a:rPr lang="en-US" sz="997" dirty="0">
                <a:solidFill>
                  <a:srgbClr val="000000"/>
                </a:solidFill>
                <a:latin typeface="Figtree Regular" pitchFamily="34" charset="0"/>
                <a:ea typeface="Figtree Regular" pitchFamily="34" charset="-122"/>
                <a:cs typeface="Figtree Regular" pitchFamily="34" charset="-120"/>
              </a:rPr>
              <a:t>Táto hierarchia je rozhodujúca pre výber kyselín pri konzervácii potravín a antimikrobiálnych aplikáciách.</a:t>
            </a:r>
            <a:endParaRPr lang="en-US" sz="997"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Hierarchia účinnosti kyselín</a:t>
            </a:r>
            <a:endParaRPr lang="en-US" sz="1400" dirty="0"/>
          </a:p>
        </p:txBody>
      </p:sp>
      <p:sp>
        <p:nvSpPr>
          <p:cNvPr id="36" name="Text 34"/>
          <p:cNvSpPr/>
          <p:nvPr/>
        </p:nvSpPr>
        <p:spPr>
          <a:xfrm>
            <a:off x="762759" y="1556719"/>
            <a:ext cx="301752" cy="268224"/>
          </a:xfrm>
          <a:custGeom>
            <a:avLst/>
            <a:gdLst/>
            <a:ahLst/>
            <a:cxnLst/>
            <a:rect l="l" t="t" r="r" b="b"/>
            <a:pathLst>
              <a:path w="301752" h="268224">
                <a:moveTo>
                  <a:pt x="130339" y="162243"/>
                </a:moveTo>
                <a:cubicBezTo>
                  <a:pt x="115879" y="146370"/>
                  <a:pt x="96024" y="109331"/>
                  <a:pt x="92725" y="25146"/>
                </a:cubicBezTo>
                <a:lnTo>
                  <a:pt x="209129" y="25146"/>
                </a:lnTo>
                <a:cubicBezTo>
                  <a:pt x="205777" y="109333"/>
                  <a:pt x="185922" y="146370"/>
                  <a:pt x="171516" y="162243"/>
                </a:cubicBezTo>
                <a:cubicBezTo>
                  <a:pt x="164340" y="170153"/>
                  <a:pt x="157946" y="173455"/>
                  <a:pt x="154174" y="174869"/>
                </a:cubicBezTo>
                <a:cubicBezTo>
                  <a:pt x="152813" y="175392"/>
                  <a:pt x="151712" y="175655"/>
                  <a:pt x="150979" y="175864"/>
                </a:cubicBezTo>
                <a:cubicBezTo>
                  <a:pt x="150245" y="175705"/>
                  <a:pt x="149144" y="175392"/>
                  <a:pt x="147783" y="174869"/>
                </a:cubicBezTo>
                <a:cubicBezTo>
                  <a:pt x="144011" y="173455"/>
                  <a:pt x="137620" y="170153"/>
                  <a:pt x="130441" y="162243"/>
                </a:cubicBezTo>
                <a:lnTo>
                  <a:pt x="130339" y="162243"/>
                </a:lnTo>
                <a:moveTo>
                  <a:pt x="209549" y="0"/>
                </a:moveTo>
                <a:lnTo>
                  <a:pt x="92200" y="0"/>
                </a:lnTo>
                <a:cubicBezTo>
                  <a:pt x="78317" y="0"/>
                  <a:pt x="67001" y="11421"/>
                  <a:pt x="67526" y="25251"/>
                </a:cubicBezTo>
                <a:cubicBezTo>
                  <a:pt x="67632" y="28027"/>
                  <a:pt x="67734" y="30803"/>
                  <a:pt x="67894" y="33528"/>
                </a:cubicBezTo>
                <a:lnTo>
                  <a:pt x="12574" y="33528"/>
                </a:lnTo>
                <a:cubicBezTo>
                  <a:pt x="5607" y="33528"/>
                  <a:pt x="0" y="39134"/>
                  <a:pt x="0" y="46102"/>
                </a:cubicBezTo>
                <a:cubicBezTo>
                  <a:pt x="0" y="102942"/>
                  <a:pt x="24047" y="139195"/>
                  <a:pt x="53175" y="161669"/>
                </a:cubicBezTo>
                <a:cubicBezTo>
                  <a:pt x="81413" y="183516"/>
                  <a:pt x="113788" y="191845"/>
                  <a:pt x="131494" y="195039"/>
                </a:cubicBezTo>
                <a:cubicBezTo>
                  <a:pt x="133957" y="196348"/>
                  <a:pt x="136262" y="197397"/>
                  <a:pt x="138356" y="198234"/>
                </a:cubicBezTo>
                <a:lnTo>
                  <a:pt x="138356" y="243078"/>
                </a:lnTo>
                <a:lnTo>
                  <a:pt x="96446" y="243078"/>
                </a:lnTo>
                <a:cubicBezTo>
                  <a:pt x="89478" y="243078"/>
                  <a:pt x="83872" y="248684"/>
                  <a:pt x="83872" y="255652"/>
                </a:cubicBezTo>
                <a:cubicBezTo>
                  <a:pt x="83872" y="262621"/>
                  <a:pt x="89478" y="268227"/>
                  <a:pt x="96446" y="268227"/>
                </a:cubicBezTo>
                <a:lnTo>
                  <a:pt x="150930" y="268227"/>
                </a:lnTo>
                <a:lnTo>
                  <a:pt x="205415" y="268227"/>
                </a:lnTo>
                <a:cubicBezTo>
                  <a:pt x="212382" y="268227"/>
                  <a:pt x="217989" y="262621"/>
                  <a:pt x="217989" y="255655"/>
                </a:cubicBezTo>
                <a:cubicBezTo>
                  <a:pt x="217989" y="248687"/>
                  <a:pt x="212382" y="243083"/>
                  <a:pt x="205415" y="243083"/>
                </a:cubicBezTo>
                <a:lnTo>
                  <a:pt x="163504" y="243083"/>
                </a:lnTo>
                <a:lnTo>
                  <a:pt x="163504" y="198239"/>
                </a:lnTo>
                <a:cubicBezTo>
                  <a:pt x="165598" y="197400"/>
                  <a:pt x="167904" y="196353"/>
                  <a:pt x="170366" y="195044"/>
                </a:cubicBezTo>
                <a:cubicBezTo>
                  <a:pt x="188073" y="191901"/>
                  <a:pt x="220396" y="183519"/>
                  <a:pt x="248686" y="161675"/>
                </a:cubicBezTo>
                <a:cubicBezTo>
                  <a:pt x="277708" y="139200"/>
                  <a:pt x="301755" y="102947"/>
                  <a:pt x="301755" y="46108"/>
                </a:cubicBezTo>
                <a:cubicBezTo>
                  <a:pt x="301755" y="39139"/>
                  <a:pt x="296148" y="33536"/>
                  <a:pt x="289181" y="33536"/>
                </a:cubicBezTo>
                <a:lnTo>
                  <a:pt x="233861" y="33536"/>
                </a:lnTo>
                <a:cubicBezTo>
                  <a:pt x="234017" y="30811"/>
                  <a:pt x="234123" y="28088"/>
                  <a:pt x="234229" y="25259"/>
                </a:cubicBezTo>
                <a:cubicBezTo>
                  <a:pt x="234754" y="11429"/>
                  <a:pt x="223438" y="8"/>
                  <a:pt x="209554" y="8"/>
                </a:cubicBezTo>
                <a:lnTo>
                  <a:pt x="209549" y="0"/>
                </a:lnTo>
                <a:moveTo>
                  <a:pt x="231921" y="58674"/>
                </a:moveTo>
                <a:lnTo>
                  <a:pt x="276136" y="58674"/>
                </a:lnTo>
                <a:cubicBezTo>
                  <a:pt x="272992" y="99747"/>
                  <a:pt x="254501" y="125363"/>
                  <a:pt x="233230" y="141762"/>
                </a:cubicBezTo>
                <a:cubicBezTo>
                  <a:pt x="224063" y="148886"/>
                  <a:pt x="214214" y="154336"/>
                  <a:pt x="204733" y="158526"/>
                </a:cubicBezTo>
                <a:cubicBezTo>
                  <a:pt x="216625" y="137414"/>
                  <a:pt x="227156" y="105876"/>
                  <a:pt x="231921" y="58674"/>
                </a:cubicBezTo>
                <a:moveTo>
                  <a:pt x="97022" y="158526"/>
                </a:moveTo>
                <a:cubicBezTo>
                  <a:pt x="87541" y="154336"/>
                  <a:pt x="77743" y="148886"/>
                  <a:pt x="68525" y="141762"/>
                </a:cubicBezTo>
                <a:cubicBezTo>
                  <a:pt x="47254" y="125365"/>
                  <a:pt x="28763" y="99747"/>
                  <a:pt x="25619" y="58674"/>
                </a:cubicBezTo>
                <a:lnTo>
                  <a:pt x="69834" y="58674"/>
                </a:lnTo>
                <a:cubicBezTo>
                  <a:pt x="74602" y="105876"/>
                  <a:pt x="85130" y="137411"/>
                  <a:pt x="97022" y="158526"/>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28</a:t>
            </a:r>
            <a:endParaRPr lang="en-US" sz="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Vlastnosti kvapalnej fázy a dynamika prenosu tepla</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Pochopenie dynamiky kvapalnej fázy podporuje efektívny plánovaný návrh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spoľahlivosť a konzistentnosť tepelných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znalosti sú nevyhnutné na dosiahnutie rovnomerného ohrevu a validácie procesov.</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Význam dynamiky kvapalnej fázy</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150876" y="28289"/>
                </a:moveTo>
                <a:cubicBezTo>
                  <a:pt x="218580" y="28289"/>
                  <a:pt x="273463" y="83172"/>
                  <a:pt x="273463" y="150876"/>
                </a:cubicBezTo>
                <a:cubicBezTo>
                  <a:pt x="273463" y="218580"/>
                  <a:pt x="218580" y="273463"/>
                  <a:pt x="150876" y="273463"/>
                </a:cubicBezTo>
                <a:cubicBezTo>
                  <a:pt x="83172" y="273463"/>
                  <a:pt x="28289" y="218580"/>
                  <a:pt x="28289" y="150876"/>
                </a:cubicBezTo>
                <a:cubicBezTo>
                  <a:pt x="28289" y="83172"/>
                  <a:pt x="83172" y="28289"/>
                  <a:pt x="150876" y="28289"/>
                </a:cubicBezTo>
                <a:lnTo>
                  <a:pt x="150876" y="28289"/>
                </a:lnTo>
                <a:moveTo>
                  <a:pt x="150876" y="301752"/>
                </a:moveTo>
                <a:cubicBezTo>
                  <a:pt x="234202" y="301752"/>
                  <a:pt x="301752" y="234202"/>
                  <a:pt x="301752" y="150876"/>
                </a:cubicBezTo>
                <a:cubicBezTo>
                  <a:pt x="301752" y="67550"/>
                  <a:pt x="234202" y="0"/>
                  <a:pt x="150876" y="0"/>
                </a:cubicBezTo>
                <a:cubicBezTo>
                  <a:pt x="67550" y="0"/>
                  <a:pt x="0" y="67550"/>
                  <a:pt x="0" y="150876"/>
                </a:cubicBezTo>
                <a:cubicBezTo>
                  <a:pt x="0" y="234202"/>
                  <a:pt x="67550" y="301752"/>
                  <a:pt x="150876" y="301752"/>
                </a:cubicBezTo>
                <a:moveTo>
                  <a:pt x="183882" y="207455"/>
                </a:moveTo>
                <a:cubicBezTo>
                  <a:pt x="183882" y="194313"/>
                  <a:pt x="176160" y="182937"/>
                  <a:pt x="165022" y="177632"/>
                </a:cubicBezTo>
                <a:lnTo>
                  <a:pt x="165022" y="70722"/>
                </a:lnTo>
                <a:cubicBezTo>
                  <a:pt x="165022" y="62882"/>
                  <a:pt x="158716" y="56579"/>
                  <a:pt x="150879" y="56579"/>
                </a:cubicBezTo>
                <a:cubicBezTo>
                  <a:pt x="143039" y="56579"/>
                  <a:pt x="136736" y="62885"/>
                  <a:pt x="136736" y="70725"/>
                </a:cubicBezTo>
                <a:lnTo>
                  <a:pt x="136736" y="177635"/>
                </a:lnTo>
                <a:cubicBezTo>
                  <a:pt x="125598" y="182940"/>
                  <a:pt x="117876" y="194313"/>
                  <a:pt x="117876" y="207458"/>
                </a:cubicBezTo>
                <a:cubicBezTo>
                  <a:pt x="117876" y="225668"/>
                  <a:pt x="132668" y="240463"/>
                  <a:pt x="150882" y="240463"/>
                </a:cubicBezTo>
                <a:cubicBezTo>
                  <a:pt x="169093" y="240463"/>
                  <a:pt x="183888" y="225671"/>
                  <a:pt x="183888" y="207461"/>
                </a:cubicBezTo>
                <a:lnTo>
                  <a:pt x="183882" y="207455"/>
                </a:lnTo>
                <a:moveTo>
                  <a:pt x="94298" y="113157"/>
                </a:moveTo>
                <a:cubicBezTo>
                  <a:pt x="104714" y="113157"/>
                  <a:pt x="113157" y="104714"/>
                  <a:pt x="113157" y="94298"/>
                </a:cubicBezTo>
                <a:cubicBezTo>
                  <a:pt x="113157" y="83881"/>
                  <a:pt x="104714" y="75438"/>
                  <a:pt x="94298" y="75438"/>
                </a:cubicBezTo>
                <a:cubicBezTo>
                  <a:pt x="83881" y="75438"/>
                  <a:pt x="75438" y="83881"/>
                  <a:pt x="75438" y="94298"/>
                </a:cubicBezTo>
                <a:cubicBezTo>
                  <a:pt x="75438" y="104714"/>
                  <a:pt x="83881" y="113157"/>
                  <a:pt x="94298" y="113157"/>
                </a:cubicBezTo>
                <a:moveTo>
                  <a:pt x="84868" y="150876"/>
                </a:moveTo>
                <a:cubicBezTo>
                  <a:pt x="84868" y="140460"/>
                  <a:pt x="76425" y="132017"/>
                  <a:pt x="66008" y="132017"/>
                </a:cubicBezTo>
                <a:cubicBezTo>
                  <a:pt x="55592" y="132017"/>
                  <a:pt x="47149" y="140460"/>
                  <a:pt x="47149" y="150876"/>
                </a:cubicBezTo>
                <a:cubicBezTo>
                  <a:pt x="47149" y="161292"/>
                  <a:pt x="55592" y="169736"/>
                  <a:pt x="66008" y="169736"/>
                </a:cubicBezTo>
                <a:cubicBezTo>
                  <a:pt x="76425" y="169736"/>
                  <a:pt x="84868" y="161292"/>
                  <a:pt x="84868" y="150876"/>
                </a:cubicBezTo>
                <a:moveTo>
                  <a:pt x="235744" y="169736"/>
                </a:moveTo>
                <a:cubicBezTo>
                  <a:pt x="246160" y="169736"/>
                  <a:pt x="254603" y="161292"/>
                  <a:pt x="254603" y="150876"/>
                </a:cubicBezTo>
                <a:cubicBezTo>
                  <a:pt x="254603" y="140460"/>
                  <a:pt x="246160" y="132017"/>
                  <a:pt x="235744" y="132017"/>
                </a:cubicBezTo>
                <a:cubicBezTo>
                  <a:pt x="225327" y="132017"/>
                  <a:pt x="216884" y="140460"/>
                  <a:pt x="216884" y="150876"/>
                </a:cubicBezTo>
                <a:cubicBezTo>
                  <a:pt x="216884" y="161292"/>
                  <a:pt x="225327" y="169736"/>
                  <a:pt x="235744" y="169736"/>
                </a:cubicBezTo>
                <a:moveTo>
                  <a:pt x="226314" y="94298"/>
                </a:moveTo>
                <a:cubicBezTo>
                  <a:pt x="226314" y="83881"/>
                  <a:pt x="217871" y="75438"/>
                  <a:pt x="207455" y="75438"/>
                </a:cubicBezTo>
                <a:cubicBezTo>
                  <a:pt x="197038" y="75438"/>
                  <a:pt x="188595" y="83881"/>
                  <a:pt x="188595" y="94298"/>
                </a:cubicBezTo>
                <a:cubicBezTo>
                  <a:pt x="188595" y="104714"/>
                  <a:pt x="197038" y="113157"/>
                  <a:pt x="207455" y="113157"/>
                </a:cubicBezTo>
                <a:cubicBezTo>
                  <a:pt x="217871" y="113157"/>
                  <a:pt x="226314" y="104714"/>
                  <a:pt x="226314" y="94298"/>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Viskozita produktu a vedenie tepla ovplyvňujú rýchlosť prenikania tepla.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vlastnosti určujú, ako efektívne sa teplo distribuuje vo výrobku.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Presná identifikácia týchto faktorov je rozhodujúca pre validáciu tepelných procesov.</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Vplyv viskozity a vedenia tepla</a:t>
            </a:r>
            <a:endParaRPr lang="en-US" sz="1100" dirty="0"/>
          </a:p>
        </p:txBody>
      </p:sp>
      <p:sp>
        <p:nvSpPr>
          <p:cNvPr id="27" name="Text 25"/>
          <p:cNvSpPr/>
          <p:nvPr/>
        </p:nvSpPr>
        <p:spPr>
          <a:xfrm>
            <a:off x="798119" y="4087944"/>
            <a:ext cx="226309" cy="301752"/>
          </a:xfrm>
          <a:custGeom>
            <a:avLst/>
            <a:gdLst/>
            <a:ahLst/>
            <a:cxnLst/>
            <a:rect l="l" t="t" r="r" b="b"/>
            <a:pathLst>
              <a:path w="226309" h="301752">
                <a:moveTo>
                  <a:pt x="14142" y="0"/>
                </a:moveTo>
                <a:cubicBezTo>
                  <a:pt x="10193" y="0"/>
                  <a:pt x="6420" y="1651"/>
                  <a:pt x="3712" y="4596"/>
                </a:cubicBezTo>
                <a:cubicBezTo>
                  <a:pt x="1000" y="7544"/>
                  <a:pt x="-296" y="11433"/>
                  <a:pt x="57" y="15380"/>
                </a:cubicBezTo>
                <a:lnTo>
                  <a:pt x="21391" y="262971"/>
                </a:lnTo>
                <a:cubicBezTo>
                  <a:pt x="23276" y="284896"/>
                  <a:pt x="41666" y="301752"/>
                  <a:pt x="63647" y="301752"/>
                </a:cubicBezTo>
                <a:lnTo>
                  <a:pt x="162659" y="301752"/>
                </a:lnTo>
                <a:cubicBezTo>
                  <a:pt x="184702" y="301752"/>
                  <a:pt x="203031" y="284896"/>
                  <a:pt x="204916" y="262971"/>
                </a:cubicBezTo>
                <a:lnTo>
                  <a:pt x="226250" y="15380"/>
                </a:lnTo>
                <a:cubicBezTo>
                  <a:pt x="226603" y="11430"/>
                  <a:pt x="225247" y="7541"/>
                  <a:pt x="222595" y="4596"/>
                </a:cubicBezTo>
                <a:cubicBezTo>
                  <a:pt x="219943" y="1648"/>
                  <a:pt x="216111" y="0"/>
                  <a:pt x="212164" y="0"/>
                </a:cubicBezTo>
                <a:lnTo>
                  <a:pt x="14142" y="0"/>
                </a:lnTo>
                <a:moveTo>
                  <a:pt x="43316" y="188124"/>
                </a:moveTo>
                <a:lnTo>
                  <a:pt x="29583" y="28289"/>
                </a:lnTo>
                <a:lnTo>
                  <a:pt x="196784" y="28289"/>
                </a:lnTo>
                <a:lnTo>
                  <a:pt x="182993" y="188124"/>
                </a:lnTo>
                <a:lnTo>
                  <a:pt x="177512" y="191190"/>
                </a:lnTo>
                <a:cubicBezTo>
                  <a:pt x="167964" y="196495"/>
                  <a:pt x="156178" y="195493"/>
                  <a:pt x="147632" y="188655"/>
                </a:cubicBezTo>
                <a:cubicBezTo>
                  <a:pt x="127477" y="172506"/>
                  <a:pt x="98833" y="172506"/>
                  <a:pt x="78679" y="188655"/>
                </a:cubicBezTo>
                <a:cubicBezTo>
                  <a:pt x="70133" y="195433"/>
                  <a:pt x="58345" y="196435"/>
                  <a:pt x="48799" y="191130"/>
                </a:cubicBezTo>
                <a:lnTo>
                  <a:pt x="43318" y="188064"/>
                </a:lnTo>
                <a:lnTo>
                  <a:pt x="43316" y="188124"/>
                </a:lnTo>
                <a:moveTo>
                  <a:pt x="46085" y="220538"/>
                </a:moveTo>
                <a:cubicBezTo>
                  <a:pt x="63176" y="225608"/>
                  <a:pt x="81978" y="222189"/>
                  <a:pt x="96299" y="210756"/>
                </a:cubicBezTo>
                <a:cubicBezTo>
                  <a:pt x="106141" y="202916"/>
                  <a:pt x="120109" y="202916"/>
                  <a:pt x="129892" y="210756"/>
                </a:cubicBezTo>
                <a:cubicBezTo>
                  <a:pt x="144213" y="222189"/>
                  <a:pt x="163015" y="225665"/>
                  <a:pt x="180105" y="220538"/>
                </a:cubicBezTo>
                <a:lnTo>
                  <a:pt x="176629" y="260557"/>
                </a:lnTo>
                <a:cubicBezTo>
                  <a:pt x="176100" y="267865"/>
                  <a:pt x="169969" y="273463"/>
                  <a:pt x="162662" y="273463"/>
                </a:cubicBezTo>
                <a:lnTo>
                  <a:pt x="63649" y="273463"/>
                </a:lnTo>
                <a:cubicBezTo>
                  <a:pt x="56283" y="273463"/>
                  <a:pt x="50211" y="267865"/>
                  <a:pt x="49564" y="260557"/>
                </a:cubicBezTo>
                <a:lnTo>
                  <a:pt x="46085" y="220538"/>
                </a:lnTo>
                <a:moveTo>
                  <a:pt x="150873" y="115514"/>
                </a:moveTo>
                <a:cubicBezTo>
                  <a:pt x="150873" y="101371"/>
                  <a:pt x="131012" y="74201"/>
                  <a:pt x="120109" y="60408"/>
                </a:cubicBezTo>
                <a:cubicBezTo>
                  <a:pt x="116513" y="55869"/>
                  <a:pt x="109796" y="55869"/>
                  <a:pt x="106200" y="60408"/>
                </a:cubicBezTo>
                <a:cubicBezTo>
                  <a:pt x="95296" y="74198"/>
                  <a:pt x="75435" y="101368"/>
                  <a:pt x="75435" y="115514"/>
                </a:cubicBezTo>
                <a:cubicBezTo>
                  <a:pt x="75435" y="135022"/>
                  <a:pt x="92350" y="150876"/>
                  <a:pt x="113154" y="150876"/>
                </a:cubicBezTo>
                <a:cubicBezTo>
                  <a:pt x="133959" y="150876"/>
                  <a:pt x="150873" y="135022"/>
                  <a:pt x="150873" y="115514"/>
                </a:cubicBezTo>
                <a:lnTo>
                  <a:pt x="150873" y="115514"/>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 absorpcii tepla dochádza predovšetkým v kvapaline.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Kvapalina potom prenáša teplo na suspendované častice.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mechanizmus je nevyhnutný na dosiahnutie rovnomerného zahrievania v tepelných procesoch.</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Absorpcia a prenos tepla</a:t>
            </a:r>
            <a:endParaRPr lang="en-US" sz="1100" dirty="0"/>
          </a:p>
        </p:txBody>
      </p:sp>
      <p:sp>
        <p:nvSpPr>
          <p:cNvPr id="30" name="Text 28"/>
          <p:cNvSpPr/>
          <p:nvPr/>
        </p:nvSpPr>
        <p:spPr>
          <a:xfrm>
            <a:off x="5940269"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Charakteristiky kvapalnej fázy ovplyvňujú spoľahlivosť tepelného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Viskozita a vlastnosti toku závisia od zahusťovadiel, inklúzií a teploty.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zohrávajú rozhodujúcu úlohu pri určovaní správania kvapaliny počas prenosu tepla.</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Viskozita a prietokové vlastnosti</a:t>
            </a:r>
            <a:endParaRPr lang="en-US" sz="1100" dirty="0"/>
          </a:p>
        </p:txBody>
      </p:sp>
      <p:sp>
        <p:nvSpPr>
          <p:cNvPr id="33" name="Text 31"/>
          <p:cNvSpPr/>
          <p:nvPr/>
        </p:nvSpPr>
        <p:spPr>
          <a:xfrm>
            <a:off x="798116" y="1601589"/>
            <a:ext cx="226314" cy="301752"/>
          </a:xfrm>
          <a:custGeom>
            <a:avLst/>
            <a:gdLst/>
            <a:ahLst/>
            <a:cxnLst/>
            <a:rect l="l" t="t" r="r" b="b"/>
            <a:pathLst>
              <a:path w="226314" h="301752">
                <a:moveTo>
                  <a:pt x="113157" y="273463"/>
                </a:moveTo>
                <a:cubicBezTo>
                  <a:pt x="66303" y="273463"/>
                  <a:pt x="28289" y="235448"/>
                  <a:pt x="28289" y="188595"/>
                </a:cubicBezTo>
                <a:cubicBezTo>
                  <a:pt x="28289" y="180933"/>
                  <a:pt x="31295" y="168851"/>
                  <a:pt x="38308" y="152584"/>
                </a:cubicBezTo>
                <a:cubicBezTo>
                  <a:pt x="45086" y="136908"/>
                  <a:pt x="54573" y="119699"/>
                  <a:pt x="65124" y="102665"/>
                </a:cubicBezTo>
                <a:cubicBezTo>
                  <a:pt x="82215" y="75082"/>
                  <a:pt x="101074" y="49505"/>
                  <a:pt x="113157" y="33709"/>
                </a:cubicBezTo>
                <a:cubicBezTo>
                  <a:pt x="125240" y="49445"/>
                  <a:pt x="144157" y="75082"/>
                  <a:pt x="161190" y="102665"/>
                </a:cubicBezTo>
                <a:cubicBezTo>
                  <a:pt x="171738" y="119699"/>
                  <a:pt x="181228" y="136848"/>
                  <a:pt x="188006" y="152584"/>
                </a:cubicBezTo>
                <a:cubicBezTo>
                  <a:pt x="195019" y="168851"/>
                  <a:pt x="198025" y="180991"/>
                  <a:pt x="198025" y="188595"/>
                </a:cubicBezTo>
                <a:cubicBezTo>
                  <a:pt x="198025" y="235448"/>
                  <a:pt x="160011" y="273463"/>
                  <a:pt x="113157" y="273463"/>
                </a:cubicBezTo>
                <a:lnTo>
                  <a:pt x="113157" y="273463"/>
                </a:lnTo>
                <a:moveTo>
                  <a:pt x="0" y="188595"/>
                </a:moveTo>
                <a:cubicBezTo>
                  <a:pt x="0" y="251067"/>
                  <a:pt x="50685" y="301752"/>
                  <a:pt x="113157" y="301752"/>
                </a:cubicBezTo>
                <a:cubicBezTo>
                  <a:pt x="175629" y="301752"/>
                  <a:pt x="226314" y="251067"/>
                  <a:pt x="226314" y="188595"/>
                </a:cubicBezTo>
                <a:cubicBezTo>
                  <a:pt x="226314" y="134847"/>
                  <a:pt x="149580" y="34007"/>
                  <a:pt x="128128" y="6895"/>
                </a:cubicBezTo>
                <a:cubicBezTo>
                  <a:pt x="124593" y="2474"/>
                  <a:pt x="119347" y="0"/>
                  <a:pt x="113689" y="0"/>
                </a:cubicBezTo>
                <a:lnTo>
                  <a:pt x="112627" y="0"/>
                </a:lnTo>
                <a:cubicBezTo>
                  <a:pt x="106970" y="0"/>
                  <a:pt x="101724" y="2474"/>
                  <a:pt x="98189" y="6895"/>
                </a:cubicBezTo>
                <a:cubicBezTo>
                  <a:pt x="76736" y="34004"/>
                  <a:pt x="2" y="134844"/>
                  <a:pt x="2" y="188595"/>
                </a:cubicBezTo>
                <a:lnTo>
                  <a:pt x="0" y="188595"/>
                </a:lnTo>
                <a:moveTo>
                  <a:pt x="84868" y="183882"/>
                </a:moveTo>
                <a:cubicBezTo>
                  <a:pt x="84868" y="176042"/>
                  <a:pt x="78563" y="169739"/>
                  <a:pt x="70723" y="169739"/>
                </a:cubicBezTo>
                <a:cubicBezTo>
                  <a:pt x="62884" y="169739"/>
                  <a:pt x="56578" y="176045"/>
                  <a:pt x="56578" y="183885"/>
                </a:cubicBezTo>
                <a:cubicBezTo>
                  <a:pt x="56578" y="217714"/>
                  <a:pt x="84042" y="245180"/>
                  <a:pt x="117871" y="245180"/>
                </a:cubicBezTo>
                <a:cubicBezTo>
                  <a:pt x="125711" y="245180"/>
                  <a:pt x="132016" y="238873"/>
                  <a:pt x="132016" y="231036"/>
                </a:cubicBezTo>
                <a:cubicBezTo>
                  <a:pt x="132016" y="223197"/>
                  <a:pt x="125711" y="216893"/>
                  <a:pt x="117871" y="216893"/>
                </a:cubicBezTo>
                <a:cubicBezTo>
                  <a:pt x="99660" y="216893"/>
                  <a:pt x="84868" y="202102"/>
                  <a:pt x="84868" y="183891"/>
                </a:cubicBezTo>
                <a:lnTo>
                  <a:pt x="84868" y="18388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29</a:t>
            </a:r>
            <a:endParaRPr lang="en-US" sz="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Úvahy o časticiach pri tepelnom spracovaní</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Rovnomerné zaťaženie časticami je nevyhnutné pre konzistentné okysľovanie a zahrievanie.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všetky častice sú vystavené rovnakým tepelným podmienkam.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Nerovnomerné rozloženie môže mať za následok lokalizované znehodnotenie alebo mikrobiálne prežitie.</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jednotného rozdelenia</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59273" y="26943"/>
                </a:moveTo>
                <a:lnTo>
                  <a:pt x="59273" y="59273"/>
                </a:lnTo>
                <a:lnTo>
                  <a:pt x="26943" y="59273"/>
                </a:lnTo>
                <a:lnTo>
                  <a:pt x="26943" y="26943"/>
                </a:lnTo>
                <a:lnTo>
                  <a:pt x="59273" y="26943"/>
                </a:lnTo>
                <a:moveTo>
                  <a:pt x="26943" y="0"/>
                </a:moveTo>
                <a:cubicBezTo>
                  <a:pt x="12058" y="0"/>
                  <a:pt x="0" y="12058"/>
                  <a:pt x="0" y="26943"/>
                </a:cubicBezTo>
                <a:lnTo>
                  <a:pt x="0" y="59273"/>
                </a:lnTo>
                <a:cubicBezTo>
                  <a:pt x="0" y="74159"/>
                  <a:pt x="12058" y="86217"/>
                  <a:pt x="26943" y="86217"/>
                </a:cubicBezTo>
                <a:lnTo>
                  <a:pt x="59273" y="86217"/>
                </a:lnTo>
                <a:cubicBezTo>
                  <a:pt x="74159" y="86217"/>
                  <a:pt x="86217" y="74159"/>
                  <a:pt x="86217" y="59273"/>
                </a:cubicBezTo>
                <a:lnTo>
                  <a:pt x="86217" y="26943"/>
                </a:lnTo>
                <a:cubicBezTo>
                  <a:pt x="86217" y="12058"/>
                  <a:pt x="74159" y="0"/>
                  <a:pt x="59273" y="0"/>
                </a:cubicBezTo>
                <a:lnTo>
                  <a:pt x="26943" y="0"/>
                </a:lnTo>
                <a:moveTo>
                  <a:pt x="59273" y="134711"/>
                </a:moveTo>
                <a:lnTo>
                  <a:pt x="59273" y="167041"/>
                </a:lnTo>
                <a:lnTo>
                  <a:pt x="26943" y="167041"/>
                </a:lnTo>
                <a:lnTo>
                  <a:pt x="26943" y="134711"/>
                </a:lnTo>
                <a:lnTo>
                  <a:pt x="59273" y="134711"/>
                </a:lnTo>
                <a:moveTo>
                  <a:pt x="26943" y="107768"/>
                </a:moveTo>
                <a:cubicBezTo>
                  <a:pt x="12058" y="107768"/>
                  <a:pt x="0" y="119826"/>
                  <a:pt x="0" y="134711"/>
                </a:cubicBezTo>
                <a:lnTo>
                  <a:pt x="0" y="167041"/>
                </a:lnTo>
                <a:cubicBezTo>
                  <a:pt x="0" y="181926"/>
                  <a:pt x="12058" y="193984"/>
                  <a:pt x="26943" y="193984"/>
                </a:cubicBezTo>
                <a:lnTo>
                  <a:pt x="59273" y="193984"/>
                </a:lnTo>
                <a:cubicBezTo>
                  <a:pt x="74159" y="193984"/>
                  <a:pt x="86217" y="181926"/>
                  <a:pt x="86217" y="167041"/>
                </a:cubicBezTo>
                <a:lnTo>
                  <a:pt x="86217" y="134711"/>
                </a:lnTo>
                <a:cubicBezTo>
                  <a:pt x="86217" y="119826"/>
                  <a:pt x="74159" y="107768"/>
                  <a:pt x="59273" y="107768"/>
                </a:cubicBezTo>
                <a:lnTo>
                  <a:pt x="26943" y="107768"/>
                </a:lnTo>
                <a:moveTo>
                  <a:pt x="26943" y="242479"/>
                </a:moveTo>
                <a:lnTo>
                  <a:pt x="59273" y="242479"/>
                </a:lnTo>
                <a:lnTo>
                  <a:pt x="59273" y="274809"/>
                </a:lnTo>
                <a:lnTo>
                  <a:pt x="26943" y="274809"/>
                </a:lnTo>
                <a:lnTo>
                  <a:pt x="26943" y="242479"/>
                </a:lnTo>
                <a:moveTo>
                  <a:pt x="0" y="242479"/>
                </a:moveTo>
                <a:lnTo>
                  <a:pt x="0" y="274809"/>
                </a:lnTo>
                <a:cubicBezTo>
                  <a:pt x="0" y="289694"/>
                  <a:pt x="12058" y="301752"/>
                  <a:pt x="26943" y="301752"/>
                </a:cubicBezTo>
                <a:lnTo>
                  <a:pt x="59273" y="301752"/>
                </a:lnTo>
                <a:cubicBezTo>
                  <a:pt x="74159" y="301752"/>
                  <a:pt x="86217" y="289694"/>
                  <a:pt x="86217" y="274809"/>
                </a:cubicBezTo>
                <a:lnTo>
                  <a:pt x="86217" y="242479"/>
                </a:lnTo>
                <a:cubicBezTo>
                  <a:pt x="86217" y="227593"/>
                  <a:pt x="74159" y="215535"/>
                  <a:pt x="59273" y="215535"/>
                </a:cubicBezTo>
                <a:lnTo>
                  <a:pt x="26943" y="215535"/>
                </a:lnTo>
                <a:cubicBezTo>
                  <a:pt x="12058" y="215535"/>
                  <a:pt x="0" y="227593"/>
                  <a:pt x="0" y="242479"/>
                </a:cubicBezTo>
                <a:lnTo>
                  <a:pt x="0" y="242479"/>
                </a:lnTo>
                <a:moveTo>
                  <a:pt x="167041" y="26943"/>
                </a:moveTo>
                <a:lnTo>
                  <a:pt x="167041" y="59273"/>
                </a:lnTo>
                <a:lnTo>
                  <a:pt x="134711" y="59273"/>
                </a:lnTo>
                <a:lnTo>
                  <a:pt x="134711" y="26943"/>
                </a:lnTo>
                <a:lnTo>
                  <a:pt x="167041" y="26943"/>
                </a:lnTo>
                <a:moveTo>
                  <a:pt x="134711" y="0"/>
                </a:moveTo>
                <a:cubicBezTo>
                  <a:pt x="119826" y="0"/>
                  <a:pt x="107768" y="12058"/>
                  <a:pt x="107768" y="26943"/>
                </a:cubicBezTo>
                <a:lnTo>
                  <a:pt x="107768" y="59273"/>
                </a:lnTo>
                <a:cubicBezTo>
                  <a:pt x="107768" y="74159"/>
                  <a:pt x="119826" y="86217"/>
                  <a:pt x="134711" y="86217"/>
                </a:cubicBezTo>
                <a:lnTo>
                  <a:pt x="167041" y="86217"/>
                </a:lnTo>
                <a:cubicBezTo>
                  <a:pt x="181926" y="86217"/>
                  <a:pt x="193984" y="74159"/>
                  <a:pt x="193984" y="59273"/>
                </a:cubicBezTo>
                <a:lnTo>
                  <a:pt x="193984" y="26943"/>
                </a:lnTo>
                <a:cubicBezTo>
                  <a:pt x="193984" y="12058"/>
                  <a:pt x="181926" y="0"/>
                  <a:pt x="167041" y="0"/>
                </a:cubicBezTo>
                <a:lnTo>
                  <a:pt x="134711" y="0"/>
                </a:lnTo>
                <a:moveTo>
                  <a:pt x="134711" y="134711"/>
                </a:moveTo>
                <a:lnTo>
                  <a:pt x="167041" y="134711"/>
                </a:lnTo>
                <a:lnTo>
                  <a:pt x="167041" y="167041"/>
                </a:lnTo>
                <a:lnTo>
                  <a:pt x="134711" y="167041"/>
                </a:lnTo>
                <a:lnTo>
                  <a:pt x="134711" y="134711"/>
                </a:lnTo>
                <a:moveTo>
                  <a:pt x="107768" y="134711"/>
                </a:moveTo>
                <a:lnTo>
                  <a:pt x="107768" y="167041"/>
                </a:lnTo>
                <a:cubicBezTo>
                  <a:pt x="107768" y="181926"/>
                  <a:pt x="119826" y="193984"/>
                  <a:pt x="134711" y="193984"/>
                </a:cubicBezTo>
                <a:lnTo>
                  <a:pt x="167041" y="193984"/>
                </a:lnTo>
                <a:cubicBezTo>
                  <a:pt x="181926" y="193984"/>
                  <a:pt x="193984" y="181926"/>
                  <a:pt x="193984" y="167041"/>
                </a:cubicBezTo>
                <a:lnTo>
                  <a:pt x="193984" y="134711"/>
                </a:lnTo>
                <a:cubicBezTo>
                  <a:pt x="193984" y="119826"/>
                  <a:pt x="181926" y="107768"/>
                  <a:pt x="167041" y="107768"/>
                </a:cubicBezTo>
                <a:lnTo>
                  <a:pt x="134711" y="107768"/>
                </a:lnTo>
                <a:cubicBezTo>
                  <a:pt x="119826" y="107768"/>
                  <a:pt x="107768" y="119826"/>
                  <a:pt x="107768" y="134711"/>
                </a:cubicBezTo>
                <a:lnTo>
                  <a:pt x="107768" y="134711"/>
                </a:lnTo>
                <a:moveTo>
                  <a:pt x="167041" y="242479"/>
                </a:moveTo>
                <a:lnTo>
                  <a:pt x="167041" y="274809"/>
                </a:lnTo>
                <a:lnTo>
                  <a:pt x="134711" y="274809"/>
                </a:lnTo>
                <a:lnTo>
                  <a:pt x="134711" y="242479"/>
                </a:lnTo>
                <a:lnTo>
                  <a:pt x="167041" y="242479"/>
                </a:lnTo>
                <a:moveTo>
                  <a:pt x="134711" y="215538"/>
                </a:moveTo>
                <a:cubicBezTo>
                  <a:pt x="119826" y="215538"/>
                  <a:pt x="107768" y="227596"/>
                  <a:pt x="107768" y="242482"/>
                </a:cubicBezTo>
                <a:lnTo>
                  <a:pt x="107768" y="274812"/>
                </a:lnTo>
                <a:cubicBezTo>
                  <a:pt x="107768" y="289697"/>
                  <a:pt x="119826" y="301755"/>
                  <a:pt x="134711" y="301755"/>
                </a:cubicBezTo>
                <a:lnTo>
                  <a:pt x="167041" y="301755"/>
                </a:lnTo>
                <a:cubicBezTo>
                  <a:pt x="181926" y="301755"/>
                  <a:pt x="193984" y="289697"/>
                  <a:pt x="193984" y="274812"/>
                </a:cubicBezTo>
                <a:lnTo>
                  <a:pt x="193984" y="242482"/>
                </a:lnTo>
                <a:cubicBezTo>
                  <a:pt x="193984" y="227597"/>
                  <a:pt x="181926" y="215538"/>
                  <a:pt x="167041" y="215538"/>
                </a:cubicBezTo>
                <a:lnTo>
                  <a:pt x="134711" y="215538"/>
                </a:lnTo>
                <a:moveTo>
                  <a:pt x="242479" y="26943"/>
                </a:moveTo>
                <a:lnTo>
                  <a:pt x="274809" y="26943"/>
                </a:lnTo>
                <a:lnTo>
                  <a:pt x="274809" y="59273"/>
                </a:lnTo>
                <a:lnTo>
                  <a:pt x="242479" y="59273"/>
                </a:lnTo>
                <a:lnTo>
                  <a:pt x="242479" y="26943"/>
                </a:lnTo>
                <a:moveTo>
                  <a:pt x="215538" y="26943"/>
                </a:moveTo>
                <a:lnTo>
                  <a:pt x="215538" y="59273"/>
                </a:lnTo>
                <a:cubicBezTo>
                  <a:pt x="215538" y="74159"/>
                  <a:pt x="227596" y="86217"/>
                  <a:pt x="242482" y="86217"/>
                </a:cubicBezTo>
                <a:lnTo>
                  <a:pt x="274812" y="86217"/>
                </a:lnTo>
                <a:cubicBezTo>
                  <a:pt x="289697" y="86217"/>
                  <a:pt x="301755" y="74159"/>
                  <a:pt x="301755" y="59273"/>
                </a:cubicBezTo>
                <a:lnTo>
                  <a:pt x="301755" y="26943"/>
                </a:lnTo>
                <a:cubicBezTo>
                  <a:pt x="301755" y="12058"/>
                  <a:pt x="289697" y="0"/>
                  <a:pt x="274812" y="0"/>
                </a:cubicBezTo>
                <a:lnTo>
                  <a:pt x="242482" y="0"/>
                </a:lnTo>
                <a:cubicBezTo>
                  <a:pt x="227597" y="0"/>
                  <a:pt x="215538" y="12058"/>
                  <a:pt x="215538" y="26943"/>
                </a:cubicBezTo>
                <a:lnTo>
                  <a:pt x="215538" y="26943"/>
                </a:lnTo>
                <a:moveTo>
                  <a:pt x="274809" y="134711"/>
                </a:moveTo>
                <a:lnTo>
                  <a:pt x="274809" y="167041"/>
                </a:lnTo>
                <a:lnTo>
                  <a:pt x="242479" y="167041"/>
                </a:lnTo>
                <a:lnTo>
                  <a:pt x="242479" y="134711"/>
                </a:lnTo>
                <a:lnTo>
                  <a:pt x="274809" y="134711"/>
                </a:lnTo>
                <a:moveTo>
                  <a:pt x="242479" y="107768"/>
                </a:moveTo>
                <a:cubicBezTo>
                  <a:pt x="227593" y="107768"/>
                  <a:pt x="215535" y="119826"/>
                  <a:pt x="215535" y="134711"/>
                </a:cubicBezTo>
                <a:lnTo>
                  <a:pt x="215535" y="167041"/>
                </a:lnTo>
                <a:cubicBezTo>
                  <a:pt x="215535" y="181926"/>
                  <a:pt x="227593" y="193984"/>
                  <a:pt x="242479" y="193984"/>
                </a:cubicBezTo>
                <a:lnTo>
                  <a:pt x="274809" y="193984"/>
                </a:lnTo>
                <a:cubicBezTo>
                  <a:pt x="289694" y="193984"/>
                  <a:pt x="301752" y="181926"/>
                  <a:pt x="301752" y="167041"/>
                </a:cubicBezTo>
                <a:lnTo>
                  <a:pt x="301752" y="134711"/>
                </a:lnTo>
                <a:cubicBezTo>
                  <a:pt x="301752" y="119826"/>
                  <a:pt x="289694" y="107768"/>
                  <a:pt x="274809" y="107768"/>
                </a:cubicBezTo>
                <a:lnTo>
                  <a:pt x="242479" y="107768"/>
                </a:lnTo>
                <a:moveTo>
                  <a:pt x="242479" y="242479"/>
                </a:moveTo>
                <a:lnTo>
                  <a:pt x="274809" y="242479"/>
                </a:lnTo>
                <a:lnTo>
                  <a:pt x="274809" y="274809"/>
                </a:lnTo>
                <a:lnTo>
                  <a:pt x="242479" y="274809"/>
                </a:lnTo>
                <a:lnTo>
                  <a:pt x="242479" y="242479"/>
                </a:lnTo>
                <a:moveTo>
                  <a:pt x="215538" y="242479"/>
                </a:moveTo>
                <a:lnTo>
                  <a:pt x="215538" y="274809"/>
                </a:lnTo>
                <a:cubicBezTo>
                  <a:pt x="215538" y="289694"/>
                  <a:pt x="227596" y="301752"/>
                  <a:pt x="242482" y="301752"/>
                </a:cubicBezTo>
                <a:lnTo>
                  <a:pt x="274812" y="301752"/>
                </a:lnTo>
                <a:cubicBezTo>
                  <a:pt x="289697" y="301752"/>
                  <a:pt x="301755" y="289694"/>
                  <a:pt x="301755" y="274809"/>
                </a:cubicBezTo>
                <a:lnTo>
                  <a:pt x="301755" y="242479"/>
                </a:lnTo>
                <a:cubicBezTo>
                  <a:pt x="301755" y="227593"/>
                  <a:pt x="289697" y="215535"/>
                  <a:pt x="274812" y="215535"/>
                </a:cubicBezTo>
                <a:lnTo>
                  <a:pt x="242482" y="215535"/>
                </a:lnTo>
                <a:cubicBezTo>
                  <a:pt x="227597" y="215535"/>
                  <a:pt x="215538" y="227593"/>
                  <a:pt x="215538" y="242479"/>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Minimalizácia rozdielov v hustote medzi časticami a kvapalnou fázou je kľúčová.</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Tým sa zabráni usadzovaniu alebo plávaniu, čím sa zabezpečí rovnomerné rozloženie počas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Nesúlad hustoty môže viesť k nekonzistentným výsledkom zahrievania a okysľovania.</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Hustota a fázová interakcia</a:t>
            </a:r>
            <a:endParaRPr lang="en-US" sz="1400" dirty="0"/>
          </a:p>
        </p:txBody>
      </p:sp>
      <p:sp>
        <p:nvSpPr>
          <p:cNvPr id="27" name="Text 25"/>
          <p:cNvSpPr/>
          <p:nvPr/>
        </p:nvSpPr>
        <p:spPr>
          <a:xfrm>
            <a:off x="760397" y="3979584"/>
            <a:ext cx="301752" cy="241847"/>
          </a:xfrm>
          <a:custGeom>
            <a:avLst/>
            <a:gdLst/>
            <a:ahLst/>
            <a:cxnLst/>
            <a:rect l="l" t="t" r="r" b="b"/>
            <a:pathLst>
              <a:path w="301752" h="241847">
                <a:moveTo>
                  <a:pt x="245608" y="22673"/>
                </a:moveTo>
                <a:lnTo>
                  <a:pt x="185762" y="22673"/>
                </a:lnTo>
                <a:cubicBezTo>
                  <a:pt x="179953" y="9306"/>
                  <a:pt x="166631" y="0"/>
                  <a:pt x="151139" y="0"/>
                </a:cubicBezTo>
                <a:cubicBezTo>
                  <a:pt x="135647" y="0"/>
                  <a:pt x="122324" y="9306"/>
                  <a:pt x="116516" y="22673"/>
                </a:cubicBezTo>
                <a:lnTo>
                  <a:pt x="56669" y="22673"/>
                </a:lnTo>
                <a:cubicBezTo>
                  <a:pt x="50387" y="22673"/>
                  <a:pt x="45332" y="27728"/>
                  <a:pt x="45332" y="34011"/>
                </a:cubicBezTo>
                <a:cubicBezTo>
                  <a:pt x="45332" y="40294"/>
                  <a:pt x="50387" y="45349"/>
                  <a:pt x="56669" y="45349"/>
                </a:cubicBezTo>
                <a:lnTo>
                  <a:pt x="114108" y="45349"/>
                </a:lnTo>
                <a:cubicBezTo>
                  <a:pt x="116848" y="58858"/>
                  <a:pt x="126814" y="69771"/>
                  <a:pt x="139805" y="73831"/>
                </a:cubicBezTo>
                <a:lnTo>
                  <a:pt x="139805" y="219177"/>
                </a:lnTo>
                <a:lnTo>
                  <a:pt x="56669" y="219177"/>
                </a:lnTo>
                <a:cubicBezTo>
                  <a:pt x="50387" y="219177"/>
                  <a:pt x="45332" y="224231"/>
                  <a:pt x="45332" y="230515"/>
                </a:cubicBezTo>
                <a:cubicBezTo>
                  <a:pt x="45332" y="236798"/>
                  <a:pt x="50387" y="241852"/>
                  <a:pt x="56669" y="241852"/>
                </a:cubicBezTo>
                <a:lnTo>
                  <a:pt x="151142" y="241852"/>
                </a:lnTo>
                <a:lnTo>
                  <a:pt x="245614" y="241852"/>
                </a:lnTo>
                <a:cubicBezTo>
                  <a:pt x="251897" y="241852"/>
                  <a:pt x="256951" y="236798"/>
                  <a:pt x="256951" y="230517"/>
                </a:cubicBezTo>
                <a:cubicBezTo>
                  <a:pt x="256951" y="224234"/>
                  <a:pt x="251897" y="219181"/>
                  <a:pt x="245614" y="219181"/>
                </a:cubicBezTo>
                <a:lnTo>
                  <a:pt x="162478" y="219181"/>
                </a:lnTo>
                <a:lnTo>
                  <a:pt x="162478" y="73836"/>
                </a:lnTo>
                <a:cubicBezTo>
                  <a:pt x="175469" y="69773"/>
                  <a:pt x="185436" y="58863"/>
                  <a:pt x="188176" y="45354"/>
                </a:cubicBezTo>
                <a:lnTo>
                  <a:pt x="245614" y="45354"/>
                </a:lnTo>
                <a:cubicBezTo>
                  <a:pt x="251897" y="45354"/>
                  <a:pt x="256951" y="40299"/>
                  <a:pt x="256951" y="34018"/>
                </a:cubicBezTo>
                <a:cubicBezTo>
                  <a:pt x="256951" y="27735"/>
                  <a:pt x="251897" y="22683"/>
                  <a:pt x="245614" y="22683"/>
                </a:cubicBezTo>
                <a:lnTo>
                  <a:pt x="245608" y="22673"/>
                </a:lnTo>
                <a:moveTo>
                  <a:pt x="241827" y="92487"/>
                </a:moveTo>
                <a:lnTo>
                  <a:pt x="276025" y="151155"/>
                </a:lnTo>
                <a:lnTo>
                  <a:pt x="207581" y="151155"/>
                </a:lnTo>
                <a:lnTo>
                  <a:pt x="241827" y="92487"/>
                </a:lnTo>
                <a:moveTo>
                  <a:pt x="182313" y="159232"/>
                </a:moveTo>
                <a:cubicBezTo>
                  <a:pt x="187415" y="180442"/>
                  <a:pt x="212120" y="196501"/>
                  <a:pt x="241830" y="196501"/>
                </a:cubicBezTo>
                <a:cubicBezTo>
                  <a:pt x="271541" y="196501"/>
                  <a:pt x="296245" y="180440"/>
                  <a:pt x="301348" y="159232"/>
                </a:cubicBezTo>
                <a:cubicBezTo>
                  <a:pt x="302576" y="154038"/>
                  <a:pt x="300874" y="148700"/>
                  <a:pt x="298182" y="144069"/>
                </a:cubicBezTo>
                <a:lnTo>
                  <a:pt x="253215" y="66980"/>
                </a:lnTo>
                <a:cubicBezTo>
                  <a:pt x="250852" y="62917"/>
                  <a:pt x="246507" y="60462"/>
                  <a:pt x="241830" y="60462"/>
                </a:cubicBezTo>
                <a:cubicBezTo>
                  <a:pt x="237153" y="60462"/>
                  <a:pt x="232808" y="62965"/>
                  <a:pt x="230445" y="66980"/>
                </a:cubicBezTo>
                <a:lnTo>
                  <a:pt x="185478" y="144117"/>
                </a:lnTo>
                <a:cubicBezTo>
                  <a:pt x="182786" y="148746"/>
                  <a:pt x="181084" y="154084"/>
                  <a:pt x="182313" y="159281"/>
                </a:cubicBezTo>
                <a:lnTo>
                  <a:pt x="182313" y="159232"/>
                </a:lnTo>
                <a:moveTo>
                  <a:pt x="25676" y="151155"/>
                </a:moveTo>
                <a:lnTo>
                  <a:pt x="59874" y="92487"/>
                </a:lnTo>
                <a:lnTo>
                  <a:pt x="94119" y="151155"/>
                </a:lnTo>
                <a:lnTo>
                  <a:pt x="25676" y="151155"/>
                </a:lnTo>
                <a:moveTo>
                  <a:pt x="59877" y="196501"/>
                </a:moveTo>
                <a:cubicBezTo>
                  <a:pt x="89587" y="196501"/>
                  <a:pt x="114292" y="180440"/>
                  <a:pt x="119394" y="159232"/>
                </a:cubicBezTo>
                <a:cubicBezTo>
                  <a:pt x="120622" y="154038"/>
                  <a:pt x="118920" y="148700"/>
                  <a:pt x="116229" y="144069"/>
                </a:cubicBezTo>
                <a:lnTo>
                  <a:pt x="71262" y="66980"/>
                </a:lnTo>
                <a:cubicBezTo>
                  <a:pt x="68899" y="62917"/>
                  <a:pt x="64554" y="60462"/>
                  <a:pt x="59877" y="60462"/>
                </a:cubicBezTo>
                <a:cubicBezTo>
                  <a:pt x="55199" y="60462"/>
                  <a:pt x="50854" y="62965"/>
                  <a:pt x="48491" y="66980"/>
                </a:cubicBezTo>
                <a:lnTo>
                  <a:pt x="3570" y="144117"/>
                </a:lnTo>
                <a:cubicBezTo>
                  <a:pt x="878" y="148746"/>
                  <a:pt x="-824" y="154084"/>
                  <a:pt x="404" y="159281"/>
                </a:cubicBezTo>
                <a:cubicBezTo>
                  <a:pt x="5507" y="180442"/>
                  <a:pt x="30211" y="196504"/>
                  <a:pt x="59874" y="196504"/>
                </a:cubicBezTo>
                <a:lnTo>
                  <a:pt x="59877" y="196501"/>
                </a:lnTo>
                <a:moveTo>
                  <a:pt x="151135" y="22673"/>
                </a:moveTo>
                <a:cubicBezTo>
                  <a:pt x="159485" y="22673"/>
                  <a:pt x="166250" y="29440"/>
                  <a:pt x="166250" y="37789"/>
                </a:cubicBezTo>
                <a:cubicBezTo>
                  <a:pt x="166250" y="46137"/>
                  <a:pt x="159482" y="52904"/>
                  <a:pt x="151135" y="52904"/>
                </a:cubicBezTo>
                <a:cubicBezTo>
                  <a:pt x="142786" y="52904"/>
                  <a:pt x="136021" y="46137"/>
                  <a:pt x="136021" y="37789"/>
                </a:cubicBezTo>
                <a:cubicBezTo>
                  <a:pt x="136021" y="29440"/>
                  <a:pt x="142789" y="22673"/>
                  <a:pt x="151135" y="22673"/>
                </a:cubicBezTo>
                <a:lnTo>
                  <a:pt x="151135" y="22673"/>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Maximálna veľkosť častíc by mala byť menšia ako 10 mm, s ideálnou veľkosťou 1,5 mm alebo menšou.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Menšie častice umožňujú lepšie okyslenie a prenikanie tepla počas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Nadmerne veľké častice môžu viesť k nerovnomernej mikrobiálnej inaktivácii a nestabilite produktu.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391" dirty="0">
                <a:solidFill>
                  <a:srgbClr val="000000"/>
                </a:solidFill>
                <a:latin typeface="Figtree Bold" pitchFamily="34" charset="0"/>
                <a:ea typeface="Figtree Bold" pitchFamily="34" charset="-122"/>
                <a:cs typeface="Figtree Bold" pitchFamily="34" charset="-120"/>
              </a:rPr>
              <a:t>Obmedzenia veľkosti pre efektívne spracovanie</a:t>
            </a:r>
            <a:endParaRPr lang="en-US" sz="1391" dirty="0"/>
          </a:p>
        </p:txBody>
      </p:sp>
      <p:sp>
        <p:nvSpPr>
          <p:cNvPr id="30" name="Text 28"/>
          <p:cNvSpPr/>
          <p:nvPr/>
        </p:nvSpPr>
        <p:spPr>
          <a:xfrm>
            <a:off x="7871682" y="1480956"/>
            <a:ext cx="301752" cy="301752"/>
          </a:xfrm>
          <a:custGeom>
            <a:avLst/>
            <a:gdLst/>
            <a:ahLst/>
            <a:cxnLst/>
            <a:rect l="l" t="t" r="r" b="b"/>
            <a:pathLst>
              <a:path w="301752" h="301752">
                <a:moveTo>
                  <a:pt x="32363" y="226667"/>
                </a:moveTo>
                <a:cubicBezTo>
                  <a:pt x="28552" y="222856"/>
                  <a:pt x="28552" y="216586"/>
                  <a:pt x="32363" y="212774"/>
                </a:cubicBezTo>
                <a:lnTo>
                  <a:pt x="56582" y="188556"/>
                </a:lnTo>
                <a:lnTo>
                  <a:pt x="75085" y="207059"/>
                </a:lnTo>
                <a:cubicBezTo>
                  <a:pt x="78896" y="210870"/>
                  <a:pt x="85167" y="210870"/>
                  <a:pt x="88978" y="207059"/>
                </a:cubicBezTo>
                <a:cubicBezTo>
                  <a:pt x="92789" y="203248"/>
                  <a:pt x="92789" y="196978"/>
                  <a:pt x="88978" y="193167"/>
                </a:cubicBezTo>
                <a:lnTo>
                  <a:pt x="70474" y="174663"/>
                </a:lnTo>
                <a:lnTo>
                  <a:pt x="95921" y="149216"/>
                </a:lnTo>
                <a:lnTo>
                  <a:pt x="114424" y="167720"/>
                </a:lnTo>
                <a:cubicBezTo>
                  <a:pt x="118236" y="171531"/>
                  <a:pt x="124506" y="171531"/>
                  <a:pt x="128317" y="167720"/>
                </a:cubicBezTo>
                <a:cubicBezTo>
                  <a:pt x="132128" y="163909"/>
                  <a:pt x="132128" y="157638"/>
                  <a:pt x="128317" y="153827"/>
                </a:cubicBezTo>
                <a:lnTo>
                  <a:pt x="109814" y="135324"/>
                </a:lnTo>
                <a:lnTo>
                  <a:pt x="135260" y="109877"/>
                </a:lnTo>
                <a:lnTo>
                  <a:pt x="153764" y="128380"/>
                </a:lnTo>
                <a:cubicBezTo>
                  <a:pt x="157575" y="132192"/>
                  <a:pt x="163845" y="132192"/>
                  <a:pt x="167656" y="128380"/>
                </a:cubicBezTo>
                <a:cubicBezTo>
                  <a:pt x="171468" y="124569"/>
                  <a:pt x="171468" y="118299"/>
                  <a:pt x="167656" y="114488"/>
                </a:cubicBezTo>
                <a:lnTo>
                  <a:pt x="149153" y="95984"/>
                </a:lnTo>
                <a:lnTo>
                  <a:pt x="174600" y="70538"/>
                </a:lnTo>
                <a:lnTo>
                  <a:pt x="193103" y="89041"/>
                </a:lnTo>
                <a:cubicBezTo>
                  <a:pt x="196914" y="92852"/>
                  <a:pt x="203185" y="92852"/>
                  <a:pt x="206996" y="89041"/>
                </a:cubicBezTo>
                <a:cubicBezTo>
                  <a:pt x="210807" y="85230"/>
                  <a:pt x="210807" y="78959"/>
                  <a:pt x="206996" y="75148"/>
                </a:cubicBezTo>
                <a:lnTo>
                  <a:pt x="188492" y="56645"/>
                </a:lnTo>
                <a:lnTo>
                  <a:pt x="212711" y="32426"/>
                </a:lnTo>
                <a:cubicBezTo>
                  <a:pt x="216522" y="28615"/>
                  <a:pt x="222793" y="28615"/>
                  <a:pt x="226604" y="32426"/>
                </a:cubicBezTo>
                <a:lnTo>
                  <a:pt x="269326" y="75148"/>
                </a:lnTo>
                <a:cubicBezTo>
                  <a:pt x="273137" y="78959"/>
                  <a:pt x="273137" y="85230"/>
                  <a:pt x="269326" y="89041"/>
                </a:cubicBezTo>
                <a:lnTo>
                  <a:pt x="88975" y="269392"/>
                </a:lnTo>
                <a:cubicBezTo>
                  <a:pt x="85164" y="273203"/>
                  <a:pt x="78893" y="273203"/>
                  <a:pt x="75082" y="269392"/>
                </a:cubicBezTo>
                <a:lnTo>
                  <a:pt x="32363" y="226667"/>
                </a:lnTo>
                <a:moveTo>
                  <a:pt x="54186" y="290225"/>
                </a:moveTo>
                <a:cubicBezTo>
                  <a:pt x="69554" y="305593"/>
                  <a:pt x="94448" y="305593"/>
                  <a:pt x="109817" y="290225"/>
                </a:cubicBezTo>
                <a:lnTo>
                  <a:pt x="290228" y="109874"/>
                </a:lnTo>
                <a:cubicBezTo>
                  <a:pt x="305596" y="94506"/>
                  <a:pt x="305596" y="69611"/>
                  <a:pt x="290228" y="54243"/>
                </a:cubicBezTo>
                <a:lnTo>
                  <a:pt x="247569" y="11521"/>
                </a:lnTo>
                <a:cubicBezTo>
                  <a:pt x="232201" y="-3847"/>
                  <a:pt x="207307" y="-3847"/>
                  <a:pt x="191938" y="11521"/>
                </a:cubicBezTo>
                <a:lnTo>
                  <a:pt x="11527" y="191872"/>
                </a:lnTo>
                <a:cubicBezTo>
                  <a:pt x="-3841" y="207240"/>
                  <a:pt x="-3841" y="232135"/>
                  <a:pt x="11527" y="247503"/>
                </a:cubicBezTo>
                <a:lnTo>
                  <a:pt x="54249" y="290225"/>
                </a:lnTo>
                <a:lnTo>
                  <a:pt x="54186" y="290225"/>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797"/>
              </a:spcAft>
              <a:buNone/>
            </a:pPr>
            <a:r>
              <a:rPr lang="en-US" sz="1095" dirty="0">
                <a:solidFill>
                  <a:srgbClr val="000000"/>
                </a:solidFill>
                <a:latin typeface="Figtree Regular" pitchFamily="34" charset="0"/>
                <a:ea typeface="Figtree Regular" pitchFamily="34" charset="-122"/>
                <a:cs typeface="Figtree Regular" pitchFamily="34" charset="-120"/>
              </a:rPr>
              <a:t>Vysoká pufrovacia kapacita v časticiach si vyžaduje použitie väčšieho množstva kyseliny na efektívne spracovanie.</a:t>
            </a:r>
            <a:endParaRPr lang="en-US" sz="1095" dirty="0"/>
          </a:p>
          <a:p>
            <a:pPr marL="0" indent="0" algn="l">
              <a:lnSpc>
                <a:spcPct val="100000"/>
              </a:lnSpc>
              <a:spcAft>
                <a:spcPts val="797"/>
              </a:spcAft>
              <a:buNone/>
            </a:pPr>
            <a:r>
              <a:rPr lang="en-US" sz="1095" dirty="0">
                <a:solidFill>
                  <a:srgbClr val="000000"/>
                </a:solidFill>
                <a:latin typeface="Figtree Regular" pitchFamily="34" charset="0"/>
                <a:ea typeface="Figtree Regular" pitchFamily="34" charset="-122"/>
                <a:cs typeface="Figtree Regular" pitchFamily="34" charset="-120"/>
              </a:rPr>
              <a:t>Na zabezpečenie rovnomerného okyslenia sú potrebné dlhšie časy rovnováhy.</a:t>
            </a:r>
            <a:endParaRPr lang="en-US" sz="1095" dirty="0"/>
          </a:p>
          <a:p>
            <a:pPr marL="0" indent="0" algn="l">
              <a:lnSpc>
                <a:spcPct val="100000"/>
              </a:lnSpc>
              <a:spcAft>
                <a:spcPts val="797"/>
              </a:spcAft>
              <a:buNone/>
            </a:pPr>
            <a:r>
              <a:rPr lang="en-US" sz="1095" dirty="0">
                <a:solidFill>
                  <a:srgbClr val="000000"/>
                </a:solidFill>
                <a:latin typeface="Figtree Regular" pitchFamily="34" charset="0"/>
                <a:ea typeface="Figtree Regular" pitchFamily="34" charset="-122"/>
                <a:cs typeface="Figtree Regular" pitchFamily="34" charset="-120"/>
              </a:rPr>
              <a:t>Tento parameter priamo ovplyvňuje účinnosť a spoľahlivosť tepelného spracovania.</a:t>
            </a:r>
            <a:endParaRPr lang="en-US" sz="1095"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Problémy s kapacitou vyrovnávacej pamäte</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Tuhé častice musia byť predbežne okyslené na pH nižšie ako 4,6, ideálne nižšie ako 4,4, aby sa zmiernilo riziko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mikrobiálnu stabilitu produktu počas tepelného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Nedosiahnutie požadovaného pH môže ohroziť bezpečnosť a kvalitu konečného produktu.</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Úvahy o pH častíc</a:t>
            </a:r>
            <a:endParaRPr lang="en-US" sz="1400" dirty="0"/>
          </a:p>
        </p:txBody>
      </p:sp>
      <p:sp>
        <p:nvSpPr>
          <p:cNvPr id="36" name="Text 34"/>
          <p:cNvSpPr/>
          <p:nvPr/>
        </p:nvSpPr>
        <p:spPr>
          <a:xfrm>
            <a:off x="762818" y="1539955"/>
            <a:ext cx="301634" cy="301752"/>
          </a:xfrm>
          <a:custGeom>
            <a:avLst/>
            <a:gdLst/>
            <a:ahLst/>
            <a:cxnLst/>
            <a:rect l="l" t="t" r="r" b="b"/>
            <a:pathLst>
              <a:path w="301634" h="301752">
                <a:moveTo>
                  <a:pt x="117266" y="99578"/>
                </a:moveTo>
                <a:lnTo>
                  <a:pt x="137301" y="119554"/>
                </a:lnTo>
                <a:lnTo>
                  <a:pt x="182142" y="164395"/>
                </a:lnTo>
                <a:lnTo>
                  <a:pt x="202116" y="184428"/>
                </a:lnTo>
                <a:lnTo>
                  <a:pt x="206831" y="189141"/>
                </a:lnTo>
                <a:cubicBezTo>
                  <a:pt x="212369" y="194681"/>
                  <a:pt x="221324" y="194681"/>
                  <a:pt x="226805" y="189141"/>
                </a:cubicBezTo>
                <a:cubicBezTo>
                  <a:pt x="232286" y="183601"/>
                  <a:pt x="232343" y="174645"/>
                  <a:pt x="226805" y="169165"/>
                </a:cubicBezTo>
                <a:lnTo>
                  <a:pt x="222090" y="164452"/>
                </a:lnTo>
                <a:lnTo>
                  <a:pt x="242064" y="144476"/>
                </a:lnTo>
                <a:lnTo>
                  <a:pt x="284076" y="102463"/>
                </a:lnTo>
                <a:cubicBezTo>
                  <a:pt x="295330" y="91208"/>
                  <a:pt x="301634" y="75948"/>
                  <a:pt x="301634" y="60040"/>
                </a:cubicBezTo>
                <a:cubicBezTo>
                  <a:pt x="301694" y="26865"/>
                  <a:pt x="274825" y="-3"/>
                  <a:pt x="241708" y="-3"/>
                </a:cubicBezTo>
                <a:cubicBezTo>
                  <a:pt x="225800" y="-3"/>
                  <a:pt x="210538" y="6301"/>
                  <a:pt x="199284" y="17556"/>
                </a:cubicBezTo>
                <a:lnTo>
                  <a:pt x="157272" y="59569"/>
                </a:lnTo>
                <a:lnTo>
                  <a:pt x="137298" y="79545"/>
                </a:lnTo>
                <a:lnTo>
                  <a:pt x="132583" y="74832"/>
                </a:lnTo>
                <a:cubicBezTo>
                  <a:pt x="127045" y="69291"/>
                  <a:pt x="118090" y="69291"/>
                  <a:pt x="112609" y="74832"/>
                </a:cubicBezTo>
                <a:cubicBezTo>
                  <a:pt x="107128" y="80372"/>
                  <a:pt x="107071" y="89328"/>
                  <a:pt x="112609" y="94808"/>
                </a:cubicBezTo>
                <a:lnTo>
                  <a:pt x="112609" y="94808"/>
                </a:lnTo>
                <a:lnTo>
                  <a:pt x="117324" y="99521"/>
                </a:lnTo>
                <a:lnTo>
                  <a:pt x="117266" y="99578"/>
                </a:lnTo>
                <a:moveTo>
                  <a:pt x="264099" y="82433"/>
                </a:moveTo>
                <a:lnTo>
                  <a:pt x="202113" y="144419"/>
                </a:lnTo>
                <a:lnTo>
                  <a:pt x="157272" y="99578"/>
                </a:lnTo>
                <a:lnTo>
                  <a:pt x="219258" y="37592"/>
                </a:lnTo>
                <a:cubicBezTo>
                  <a:pt x="225209" y="31642"/>
                  <a:pt x="233281" y="28283"/>
                  <a:pt x="241709" y="28283"/>
                </a:cubicBezTo>
                <a:cubicBezTo>
                  <a:pt x="259209" y="28283"/>
                  <a:pt x="273410" y="42484"/>
                  <a:pt x="273410" y="59982"/>
                </a:cubicBezTo>
                <a:cubicBezTo>
                  <a:pt x="273410" y="68407"/>
                  <a:pt x="270053" y="76482"/>
                  <a:pt x="264102" y="82432"/>
                </a:cubicBezTo>
                <a:lnTo>
                  <a:pt x="264099" y="82433"/>
                </a:lnTo>
                <a:moveTo>
                  <a:pt x="31298" y="193855"/>
                </a:moveTo>
                <a:cubicBezTo>
                  <a:pt x="23343" y="201809"/>
                  <a:pt x="18864" y="212593"/>
                  <a:pt x="18864" y="223846"/>
                </a:cubicBezTo>
                <a:lnTo>
                  <a:pt x="18864" y="255017"/>
                </a:lnTo>
                <a:lnTo>
                  <a:pt x="2365" y="279763"/>
                </a:lnTo>
                <a:cubicBezTo>
                  <a:pt x="-1348" y="285361"/>
                  <a:pt x="-640" y="292844"/>
                  <a:pt x="4132" y="297618"/>
                </a:cubicBezTo>
                <a:cubicBezTo>
                  <a:pt x="8904" y="302392"/>
                  <a:pt x="16388" y="303098"/>
                  <a:pt x="21986" y="299386"/>
                </a:cubicBezTo>
                <a:lnTo>
                  <a:pt x="46732" y="282886"/>
                </a:lnTo>
                <a:lnTo>
                  <a:pt x="77903" y="282886"/>
                </a:lnTo>
                <a:cubicBezTo>
                  <a:pt x="89157" y="282886"/>
                  <a:pt x="99940" y="278409"/>
                  <a:pt x="107894" y="270454"/>
                </a:cubicBezTo>
                <a:lnTo>
                  <a:pt x="184669" y="193619"/>
                </a:lnTo>
                <a:lnTo>
                  <a:pt x="164695" y="173643"/>
                </a:lnTo>
                <a:lnTo>
                  <a:pt x="87860" y="250421"/>
                </a:lnTo>
                <a:cubicBezTo>
                  <a:pt x="85208" y="253073"/>
                  <a:pt x="81613" y="254546"/>
                  <a:pt x="77843" y="254546"/>
                </a:cubicBezTo>
                <a:lnTo>
                  <a:pt x="47145" y="254546"/>
                </a:lnTo>
                <a:lnTo>
                  <a:pt x="47145" y="223846"/>
                </a:lnTo>
                <a:cubicBezTo>
                  <a:pt x="47145" y="220074"/>
                  <a:pt x="48617" y="216480"/>
                  <a:pt x="51269" y="213827"/>
                </a:cubicBezTo>
                <a:lnTo>
                  <a:pt x="128104" y="137050"/>
                </a:lnTo>
                <a:lnTo>
                  <a:pt x="108130" y="117074"/>
                </a:lnTo>
                <a:lnTo>
                  <a:pt x="31298" y="193855"/>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30</a:t>
            </a:r>
            <a:endParaRPr lang="en-US" sz="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Správna manipulácia so zamrznutými časticami je nevyhnutná pre zachovanie bezpečnosti.</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Efektívne plánované procesy sa spoliehajú na riešenie rizík rozmrazovania a zhlukovania.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Zabezpečenie rovnomerného okyslenia a tepelného spracovania je kľúčom k bezpečnosti potravín.</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správneho zaobchádzania</a:t>
            </a:r>
            <a:endParaRPr lang="en-US" sz="140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Návrh procesu sa musí zamerať na efektívne rozmrazovanie zamrznutých častíc.</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Zabránenie agregácii je rozhodujúce pre zabezpečenie rovnomerného tepelného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Bezpečnosť závisí od riešenia týchto výziev v plánovanom procese.</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Prevencia rozmrazovania a agregácie</a:t>
            </a:r>
            <a:endParaRPr lang="en-US" sz="140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Veľké zhluky sa nemusia počas zahrievania správne okysľovať.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Toto zachovanie tepelnej odolnosti spór môže ohroziť bezpečnosť potravín.</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Návrh procesu musí riešiť tieto riziká, aby sa zachovali bezpečnostné normy.</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veľkých zhlukov na okyslenie</a:t>
            </a:r>
            <a:endParaRPr lang="en-US" sz="140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Zhlukovanie zvyšuje dĺžku tepelnej dráhy počas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môže viesť k nedostatočnému spracovaniu a nedosiahnutiu autorizovaného tepelného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Veľké zhluky môžu zachovať tepelnú odolnosť spór, čo predstavuje bezpečnostné riziko.</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Riziká zhlukovania pri tepelnom spracovaní</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Používanie zamrznutých častíc predstavuje výzvy pri spracovaní.</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Zmrazené častice vyžadujú dodatočný prívod tepla na rozmrazenie a okyslenie.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Správna manipulácia je nevyhnutná na zabezpečenie efektívnych plánovaných procesov.</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Výzvy zamrznutých častíc</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Účinky mrazu a riziko zhlukovania tuhých častíc</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31</a:t>
            </a:r>
            <a:endParaRPr lang="en-US" sz="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Formulácie s vysokým obsahom oleja (&gt;15 %) môžu zvýšiť mikrobiálnu tepelnú odolnosť.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 si vyžaduje skúšobné testovanie na overenie podmienok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Správna manipulácia zaisťuje efektivitu procesu aj bezpečnosť produktu.</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Vysoký obsah oleja a mikrobiálna odolnosť</a:t>
            </a:r>
            <a:endParaRPr lang="en-US" sz="138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Mastné alebo silne pufrované zložky (napr. orechy, syr) môžu vyžadovať predbežné okyslenie a predĺženú rovnováhu.</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kroky sú potrebné na potlačenie ich vyrovnávacej kapacity a zaistenie bezpečnosti.</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Neriešenie týchto výziev môže viesť k neúčinnej mikrobiálnej kontrole.</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Výzvy s mastnými prísadami</a:t>
            </a:r>
            <a:endParaRPr lang="en-US" sz="140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Pred zahrievaním sa treba vyhnúť suchým zhlukom, aby sa zabezpečilo efektívne spracovanie.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Na vyriešenie tohto problému sú potrebné validované postupy rehydratácie alebo hnojenia.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Správne techniky zabraňujú nerovnomernému rozloženiu tepla a mikrobiálnemu prežitiu.</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Vyhýbanie sa suchým zhlukom</a:t>
            </a:r>
            <a:endParaRPr lang="en-US" sz="140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Rýchlosť rehydratácie, fyzikálna disperzia a chemické vlastnosti ovplyvňujú okyslenie a tepelné spracovanie.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faktory sa musia starostlivo riadiť, aby sa zabezpečilo rovnomerné spracovanie.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Nesprávna manipulácia môže ohroziť bezpečnosť a kvalitu výrobkov.</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rehydratácie a disperzie</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Mikroorganizmy v suchom stave (Aw &lt;0,85) vykazujú zvýšenú tepelnú odolnosť.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Táto vlastnosť predstavuje výzvu pri zaistení mikrobiálnej bezpečnosti počas spracovania.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Pochopenie tohto odporu je kľúčové pre efektívny návrh procesu.</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Tepelná odolnosť v suchých stavoch</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Manipulácia so suchými prísadami v procesnom návrhu</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32</a:t>
            </a:r>
            <a:endParaRPr lang="en-US" sz="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2847710"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2" name="Text 20"/>
          <p:cNvSpPr/>
          <p:nvPr/>
        </p:nvSpPr>
        <p:spPr>
          <a:xfrm>
            <a:off x="4891295"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5C4CE"/>
          </a:solidFill>
          <a:ln/>
        </p:spPr>
        <p:txBody>
          <a:bodyPr wrap="square" lIns="0" tIns="0" rIns="0" bIns="0" rtlCol="0" anchor="ctr"/>
          <a:lstStyle/>
          <a:p>
            <a:pPr marL="0" indent="0">
              <a:buNone/>
            </a:pPr>
            <a:endParaRPr lang="en-US" dirty="0"/>
          </a:p>
        </p:txBody>
      </p:sp>
      <p:sp>
        <p:nvSpPr>
          <p:cNvPr id="23" name="Text 21"/>
          <p:cNvSpPr/>
          <p:nvPr/>
        </p:nvSpPr>
        <p:spPr>
          <a:xfrm>
            <a:off x="696354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896959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46804"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6" name="Text 24"/>
          <p:cNvSpPr/>
          <p:nvPr/>
        </p:nvSpPr>
        <p:spPr>
          <a:xfrm>
            <a:off x="763171" y="338508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2807766"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6912289"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8918398" y="337233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0" name="Text 28"/>
          <p:cNvSpPr/>
          <p:nvPr/>
        </p:nvSpPr>
        <p:spPr>
          <a:xfrm>
            <a:off x="4836413"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05C4CE"/>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1" name="Text 2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Osvedčené postupy pre meranie a interpretáciu pH</a:t>
            </a:r>
            <a:endParaRPr lang="en-US" sz="2400" dirty="0"/>
          </a:p>
        </p:txBody>
      </p:sp>
      <p:sp>
        <p:nvSpPr>
          <p:cNvPr id="32" name="Text 30"/>
          <p:cNvSpPr/>
          <p:nvPr/>
        </p:nvSpPr>
        <p:spPr>
          <a:xfrm>
            <a:off x="9729311" y="3105515"/>
            <a:ext cx="1124726" cy="1742396"/>
          </a:xfrm>
          <a:prstGeom prst="rect">
            <a:avLst/>
          </a:prstGeom>
          <a:noFill/>
          <a:ln/>
        </p:spPr>
        <p:txBody>
          <a:bodyPr wrap="square" lIns="0" tIns="0" rIns="0" bIns="0" rtlCol="0" anchor="t"/>
          <a:lstStyle/>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pH aktívneho priestoru sa musí stanoviť pre častice väčšie ako 3 mm.</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Suché, mastné alebo pufrované zložky tiež vyžadujú hodnotenie jadrového pH.</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Táto prax zaisťuje presné meranie pre zložité potravinové matrice.</a:t>
            </a:r>
            <a:endParaRPr lang="en-US" sz="729" dirty="0"/>
          </a:p>
        </p:txBody>
      </p:sp>
      <p:sp>
        <p:nvSpPr>
          <p:cNvPr id="33" name="Text 31"/>
          <p:cNvSpPr/>
          <p:nvPr/>
        </p:nvSpPr>
        <p:spPr>
          <a:xfrm>
            <a:off x="9729311" y="2633644"/>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Stanovenie pH jadra pre špecifické zložky</a:t>
            </a:r>
            <a:endParaRPr lang="en-US" sz="843" dirty="0"/>
          </a:p>
        </p:txBody>
      </p:sp>
      <p:sp>
        <p:nvSpPr>
          <p:cNvPr id="34" name="Text 32"/>
          <p:cNvSpPr/>
          <p:nvPr/>
        </p:nvSpPr>
        <p:spPr>
          <a:xfrm>
            <a:off x="9095862" y="3588353"/>
            <a:ext cx="360000" cy="315000"/>
          </a:xfrm>
          <a:custGeom>
            <a:avLst/>
            <a:gdLst/>
            <a:ahLst/>
            <a:cxnLst/>
            <a:rect l="l" t="t" r="r" b="b"/>
            <a:pathLst>
              <a:path w="360000" h="315000">
                <a:moveTo>
                  <a:pt x="0" y="16875"/>
                </a:moveTo>
                <a:cubicBezTo>
                  <a:pt x="0" y="7522"/>
                  <a:pt x="7524" y="0"/>
                  <a:pt x="16877" y="0"/>
                </a:cubicBezTo>
                <a:lnTo>
                  <a:pt x="39377" y="0"/>
                </a:lnTo>
                <a:lnTo>
                  <a:pt x="118127" y="0"/>
                </a:lnTo>
                <a:lnTo>
                  <a:pt x="140627" y="0"/>
                </a:lnTo>
                <a:cubicBezTo>
                  <a:pt x="149980" y="0"/>
                  <a:pt x="157503" y="7522"/>
                  <a:pt x="157503" y="16875"/>
                </a:cubicBezTo>
                <a:cubicBezTo>
                  <a:pt x="157503" y="26227"/>
                  <a:pt x="149980" y="33749"/>
                  <a:pt x="140630" y="33749"/>
                </a:cubicBezTo>
                <a:lnTo>
                  <a:pt x="135007" y="33749"/>
                </a:lnTo>
                <a:lnTo>
                  <a:pt x="135007" y="258751"/>
                </a:lnTo>
                <a:cubicBezTo>
                  <a:pt x="135007" y="289828"/>
                  <a:pt x="109836" y="315000"/>
                  <a:pt x="78757" y="315000"/>
                </a:cubicBezTo>
                <a:cubicBezTo>
                  <a:pt x="47678" y="315000"/>
                  <a:pt x="22507" y="289828"/>
                  <a:pt x="22507" y="258751"/>
                </a:cubicBezTo>
                <a:lnTo>
                  <a:pt x="22507" y="33749"/>
                </a:lnTo>
                <a:lnTo>
                  <a:pt x="16884" y="33749"/>
                </a:lnTo>
                <a:cubicBezTo>
                  <a:pt x="7531" y="33749"/>
                  <a:pt x="11" y="26227"/>
                  <a:pt x="11" y="16875"/>
                </a:cubicBezTo>
                <a:lnTo>
                  <a:pt x="0" y="16875"/>
                </a:lnTo>
                <a:moveTo>
                  <a:pt x="56250" y="33749"/>
                </a:moveTo>
                <a:lnTo>
                  <a:pt x="56250" y="157500"/>
                </a:lnTo>
                <a:lnTo>
                  <a:pt x="101250" y="157500"/>
                </a:lnTo>
                <a:lnTo>
                  <a:pt x="101250" y="33749"/>
                </a:lnTo>
                <a:lnTo>
                  <a:pt x="56250" y="33749"/>
                </a:lnTo>
                <a:moveTo>
                  <a:pt x="202500" y="16875"/>
                </a:moveTo>
                <a:cubicBezTo>
                  <a:pt x="202500" y="7522"/>
                  <a:pt x="210024" y="0"/>
                  <a:pt x="219377" y="0"/>
                </a:cubicBezTo>
                <a:lnTo>
                  <a:pt x="241877" y="0"/>
                </a:lnTo>
                <a:lnTo>
                  <a:pt x="320627" y="0"/>
                </a:lnTo>
                <a:lnTo>
                  <a:pt x="343127" y="0"/>
                </a:lnTo>
                <a:cubicBezTo>
                  <a:pt x="352479" y="0"/>
                  <a:pt x="360003" y="7522"/>
                  <a:pt x="360003" y="16875"/>
                </a:cubicBezTo>
                <a:cubicBezTo>
                  <a:pt x="360003" y="26227"/>
                  <a:pt x="352479" y="33749"/>
                  <a:pt x="343130" y="33749"/>
                </a:cubicBezTo>
                <a:lnTo>
                  <a:pt x="337507" y="33749"/>
                </a:lnTo>
                <a:lnTo>
                  <a:pt x="337507" y="258751"/>
                </a:lnTo>
                <a:cubicBezTo>
                  <a:pt x="337507" y="289828"/>
                  <a:pt x="312336" y="315000"/>
                  <a:pt x="281257" y="315000"/>
                </a:cubicBezTo>
                <a:cubicBezTo>
                  <a:pt x="250178" y="315000"/>
                  <a:pt x="225007" y="289828"/>
                  <a:pt x="225007" y="258751"/>
                </a:cubicBezTo>
                <a:lnTo>
                  <a:pt x="225007" y="33749"/>
                </a:lnTo>
                <a:lnTo>
                  <a:pt x="219384" y="33749"/>
                </a:lnTo>
                <a:cubicBezTo>
                  <a:pt x="210031" y="33749"/>
                  <a:pt x="202511" y="26227"/>
                  <a:pt x="202511" y="16875"/>
                </a:cubicBezTo>
                <a:lnTo>
                  <a:pt x="202500" y="16875"/>
                </a:lnTo>
                <a:moveTo>
                  <a:pt x="258750" y="33749"/>
                </a:moveTo>
                <a:lnTo>
                  <a:pt x="258750" y="157500"/>
                </a:lnTo>
                <a:lnTo>
                  <a:pt x="303750" y="157500"/>
                </a:lnTo>
                <a:lnTo>
                  <a:pt x="303750" y="33749"/>
                </a:lnTo>
                <a:lnTo>
                  <a:pt x="258750" y="33749"/>
                </a:lnTo>
              </a:path>
            </a:pathLst>
          </a:custGeom>
          <a:solidFill>
            <a:srgbClr val="4867FF"/>
          </a:solidFill>
          <a:ln/>
        </p:spPr>
        <p:txBody>
          <a:bodyPr wrap="square" lIns="0" tIns="0" rIns="0" bIns="0" rtlCol="0" anchor="ctr"/>
          <a:lstStyle/>
          <a:p>
            <a:pPr marL="0" indent="0">
              <a:buNone/>
            </a:pPr>
            <a:endParaRPr lang="en-US" dirty="0"/>
          </a:p>
        </p:txBody>
      </p:sp>
      <p:sp>
        <p:nvSpPr>
          <p:cNvPr id="35" name="Text 33"/>
          <p:cNvSpPr/>
          <p:nvPr/>
        </p:nvSpPr>
        <p:spPr>
          <a:xfrm>
            <a:off x="7723202" y="3106744"/>
            <a:ext cx="1124726" cy="1742396"/>
          </a:xfrm>
          <a:prstGeom prst="rect">
            <a:avLst/>
          </a:prstGeom>
          <a:noFill/>
          <a:ln/>
        </p:spPr>
        <p:txBody>
          <a:bodyPr wrap="square" lIns="0" tIns="0" rIns="0" bIns="0" rtlCol="0" anchor="t"/>
          <a:lstStyle/>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Meranie pH by sa malo vykonávať pri 20-25 °C za normálnych podmienok.</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Chladené výrobky vyžadujú meranie pri teplote 7 °C pomocou vhodných elektród.</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Teplotné výkyvy môžu výrazne ovplyvniť hodnoty pH a musia sa zohľadniť.</a:t>
            </a:r>
            <a:endParaRPr lang="en-US" sz="729" dirty="0"/>
          </a:p>
        </p:txBody>
      </p:sp>
      <p:sp>
        <p:nvSpPr>
          <p:cNvPr id="36" name="Text 34"/>
          <p:cNvSpPr/>
          <p:nvPr/>
        </p:nvSpPr>
        <p:spPr>
          <a:xfrm>
            <a:off x="7723202" y="2634873"/>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Úvahy o teplote pri meraní pH</a:t>
            </a:r>
            <a:endParaRPr lang="en-US" sz="843" dirty="0"/>
          </a:p>
        </p:txBody>
      </p:sp>
      <p:sp>
        <p:nvSpPr>
          <p:cNvPr id="37" name="Text 35"/>
          <p:cNvSpPr/>
          <p:nvPr/>
        </p:nvSpPr>
        <p:spPr>
          <a:xfrm>
            <a:off x="7089753" y="3567130"/>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3B2675"/>
          </a:solidFill>
          <a:ln/>
        </p:spPr>
        <p:txBody>
          <a:bodyPr wrap="square" lIns="0" tIns="0" rIns="0" bIns="0" rtlCol="0" anchor="ctr"/>
          <a:lstStyle/>
          <a:p>
            <a:pPr marL="0" indent="0">
              <a:buNone/>
            </a:pPr>
            <a:endParaRPr lang="en-US" dirty="0"/>
          </a:p>
        </p:txBody>
      </p:sp>
      <p:sp>
        <p:nvSpPr>
          <p:cNvPr id="38" name="Text 36"/>
          <p:cNvSpPr/>
          <p:nvPr/>
        </p:nvSpPr>
        <p:spPr>
          <a:xfrm>
            <a:off x="5647326" y="3106744"/>
            <a:ext cx="1124726" cy="1742396"/>
          </a:xfrm>
          <a:prstGeom prst="rect">
            <a:avLst/>
          </a:prstGeom>
          <a:noFill/>
          <a:ln/>
        </p:spPr>
        <p:txBody>
          <a:bodyPr wrap="square" lIns="0" tIns="0" rIns="0" bIns="0" rtlCol="0" anchor="t"/>
          <a:lstStyle/>
          <a:p>
            <a:pPr marL="0" indent="0" algn="l">
              <a:lnSpc>
                <a:spcPct val="140000"/>
              </a:lnSpc>
              <a:spcAft>
                <a:spcPts val="706"/>
              </a:spcAft>
              <a:buNone/>
            </a:pPr>
            <a:r>
              <a:rPr lang="en-US" sz="706" dirty="0">
                <a:solidFill>
                  <a:srgbClr val="FFFFFF"/>
                </a:solidFill>
                <a:latin typeface="Figtree Regular" pitchFamily="34" charset="0"/>
                <a:ea typeface="Figtree Regular" pitchFamily="34" charset="-122"/>
                <a:cs typeface="Figtree Regular" pitchFamily="34" charset="-120"/>
              </a:rPr>
              <a:t>Sondy pH musia byť kalibrované a štandardizované podľa pokynov výrobcu.</a:t>
            </a:r>
            <a:endParaRPr lang="en-US" sz="706" dirty="0"/>
          </a:p>
          <a:p>
            <a:pPr marL="0" indent="0" algn="l">
              <a:lnSpc>
                <a:spcPct val="140000"/>
              </a:lnSpc>
              <a:spcAft>
                <a:spcPts val="706"/>
              </a:spcAft>
              <a:buNone/>
            </a:pPr>
            <a:r>
              <a:rPr lang="en-US" sz="706" dirty="0">
                <a:solidFill>
                  <a:srgbClr val="FFFFFF"/>
                </a:solidFill>
                <a:latin typeface="Figtree Regular" pitchFamily="34" charset="0"/>
                <a:ea typeface="Figtree Regular" pitchFamily="34" charset="-122"/>
                <a:cs typeface="Figtree Regular" pitchFamily="34" charset="-120"/>
              </a:rPr>
              <a:t>Záznamy o kalibrácii sa musia viesť kvôli súladu a nadväznosti.</a:t>
            </a:r>
            <a:endParaRPr lang="en-US" sz="706" dirty="0"/>
          </a:p>
          <a:p>
            <a:pPr marL="0" indent="0" algn="l">
              <a:lnSpc>
                <a:spcPct val="140000"/>
              </a:lnSpc>
              <a:spcAft>
                <a:spcPts val="706"/>
              </a:spcAft>
              <a:buNone/>
            </a:pPr>
            <a:r>
              <a:rPr lang="en-US" sz="706" dirty="0">
                <a:solidFill>
                  <a:srgbClr val="FFFFFF"/>
                </a:solidFill>
                <a:latin typeface="Figtree Regular" pitchFamily="34" charset="0"/>
                <a:ea typeface="Figtree Regular" pitchFamily="34" charset="-122"/>
                <a:cs typeface="Figtree Regular" pitchFamily="34" charset="-120"/>
              </a:rPr>
              <a:t>Správna kalibrácia zaisťuje presnosť v rozmedzí ±0,05 jednotiek pH.</a:t>
            </a:r>
            <a:endParaRPr lang="en-US" sz="706" dirty="0"/>
          </a:p>
        </p:txBody>
      </p:sp>
      <p:sp>
        <p:nvSpPr>
          <p:cNvPr id="39" name="Text 37"/>
          <p:cNvSpPr/>
          <p:nvPr/>
        </p:nvSpPr>
        <p:spPr>
          <a:xfrm>
            <a:off x="5647326" y="2634873"/>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Kalibrácia a štandardizácia pH sond</a:t>
            </a:r>
            <a:endParaRPr lang="en-US" sz="843" dirty="0"/>
          </a:p>
        </p:txBody>
      </p:sp>
      <p:sp>
        <p:nvSpPr>
          <p:cNvPr id="40" name="Text 38"/>
          <p:cNvSpPr/>
          <p:nvPr/>
        </p:nvSpPr>
        <p:spPr>
          <a:xfrm>
            <a:off x="5025127" y="3567082"/>
            <a:ext cx="337500" cy="360000"/>
          </a:xfrm>
          <a:custGeom>
            <a:avLst/>
            <a:gdLst/>
            <a:ahLst/>
            <a:cxnLst/>
            <a:rect l="l" t="t" r="r" b="b"/>
            <a:pathLst>
              <a:path w="337500" h="360000">
                <a:moveTo>
                  <a:pt x="168750" y="33750"/>
                </a:moveTo>
                <a:lnTo>
                  <a:pt x="292501" y="33750"/>
                </a:lnTo>
                <a:cubicBezTo>
                  <a:pt x="298688" y="33750"/>
                  <a:pt x="303750" y="38812"/>
                  <a:pt x="303750" y="45000"/>
                </a:cubicBezTo>
                <a:lnTo>
                  <a:pt x="303750" y="315000"/>
                </a:lnTo>
                <a:cubicBezTo>
                  <a:pt x="303750" y="321188"/>
                  <a:pt x="298687" y="326250"/>
                  <a:pt x="292501" y="326250"/>
                </a:cubicBezTo>
                <a:lnTo>
                  <a:pt x="168750" y="326250"/>
                </a:lnTo>
                <a:lnTo>
                  <a:pt x="168750" y="33750"/>
                </a:lnTo>
                <a:moveTo>
                  <a:pt x="135000" y="33750"/>
                </a:moveTo>
                <a:lnTo>
                  <a:pt x="135000" y="326250"/>
                </a:lnTo>
                <a:lnTo>
                  <a:pt x="90001" y="326250"/>
                </a:lnTo>
                <a:cubicBezTo>
                  <a:pt x="83815" y="326250"/>
                  <a:pt x="78752" y="321188"/>
                  <a:pt x="78752" y="315000"/>
                </a:cubicBezTo>
                <a:lnTo>
                  <a:pt x="78752" y="292500"/>
                </a:lnTo>
                <a:lnTo>
                  <a:pt x="95627" y="292500"/>
                </a:lnTo>
                <a:cubicBezTo>
                  <a:pt x="104979" y="292500"/>
                  <a:pt x="112502" y="284976"/>
                  <a:pt x="112502" y="275627"/>
                </a:cubicBezTo>
                <a:cubicBezTo>
                  <a:pt x="112502" y="266274"/>
                  <a:pt x="104979" y="258754"/>
                  <a:pt x="95627" y="258754"/>
                </a:cubicBezTo>
                <a:lnTo>
                  <a:pt x="78752" y="258754"/>
                </a:lnTo>
                <a:lnTo>
                  <a:pt x="78752" y="196881"/>
                </a:lnTo>
                <a:lnTo>
                  <a:pt x="95627" y="196881"/>
                </a:lnTo>
                <a:cubicBezTo>
                  <a:pt x="104979" y="196881"/>
                  <a:pt x="112502" y="189357"/>
                  <a:pt x="112502" y="180007"/>
                </a:cubicBezTo>
                <a:cubicBezTo>
                  <a:pt x="112502" y="170655"/>
                  <a:pt x="104979" y="163134"/>
                  <a:pt x="95627" y="163134"/>
                </a:cubicBezTo>
                <a:lnTo>
                  <a:pt x="78752" y="163134"/>
                </a:lnTo>
                <a:lnTo>
                  <a:pt x="78752" y="101261"/>
                </a:lnTo>
                <a:lnTo>
                  <a:pt x="95627" y="101261"/>
                </a:lnTo>
                <a:cubicBezTo>
                  <a:pt x="104979" y="101261"/>
                  <a:pt x="112502" y="93737"/>
                  <a:pt x="112502" y="84388"/>
                </a:cubicBezTo>
                <a:cubicBezTo>
                  <a:pt x="112502" y="75035"/>
                  <a:pt x="104979" y="67515"/>
                  <a:pt x="95627" y="67515"/>
                </a:cubicBezTo>
                <a:lnTo>
                  <a:pt x="78752" y="67515"/>
                </a:lnTo>
                <a:lnTo>
                  <a:pt x="78752" y="45015"/>
                </a:lnTo>
                <a:cubicBezTo>
                  <a:pt x="78752" y="38826"/>
                  <a:pt x="83815" y="33765"/>
                  <a:pt x="90001" y="33765"/>
                </a:cubicBezTo>
                <a:lnTo>
                  <a:pt x="135000" y="33750"/>
                </a:lnTo>
                <a:moveTo>
                  <a:pt x="44999" y="292500"/>
                </a:moveTo>
                <a:lnTo>
                  <a:pt x="44999" y="315000"/>
                </a:lnTo>
                <a:cubicBezTo>
                  <a:pt x="44999" y="339822"/>
                  <a:pt x="65178" y="360000"/>
                  <a:pt x="89998" y="360000"/>
                </a:cubicBezTo>
                <a:lnTo>
                  <a:pt x="292498" y="360000"/>
                </a:lnTo>
                <a:cubicBezTo>
                  <a:pt x="317317" y="360000"/>
                  <a:pt x="337497" y="339822"/>
                  <a:pt x="337497" y="315000"/>
                </a:cubicBezTo>
                <a:lnTo>
                  <a:pt x="337497" y="45000"/>
                </a:lnTo>
                <a:cubicBezTo>
                  <a:pt x="337497" y="20178"/>
                  <a:pt x="317317" y="0"/>
                  <a:pt x="292498" y="0"/>
                </a:cubicBezTo>
                <a:lnTo>
                  <a:pt x="89998" y="0"/>
                </a:lnTo>
                <a:cubicBezTo>
                  <a:pt x="65178" y="0"/>
                  <a:pt x="44999" y="20178"/>
                  <a:pt x="44999" y="45000"/>
                </a:cubicBezTo>
                <a:lnTo>
                  <a:pt x="44999" y="67500"/>
                </a:lnTo>
                <a:lnTo>
                  <a:pt x="16875" y="67500"/>
                </a:lnTo>
                <a:cubicBezTo>
                  <a:pt x="7523" y="67500"/>
                  <a:pt x="0" y="75024"/>
                  <a:pt x="0" y="84377"/>
                </a:cubicBezTo>
                <a:cubicBezTo>
                  <a:pt x="0" y="93729"/>
                  <a:pt x="7523" y="101253"/>
                  <a:pt x="16875" y="101253"/>
                </a:cubicBezTo>
                <a:lnTo>
                  <a:pt x="44999" y="101253"/>
                </a:lnTo>
                <a:lnTo>
                  <a:pt x="44999" y="163130"/>
                </a:lnTo>
                <a:lnTo>
                  <a:pt x="16875" y="163130"/>
                </a:lnTo>
                <a:cubicBezTo>
                  <a:pt x="7523" y="163130"/>
                  <a:pt x="0" y="170654"/>
                  <a:pt x="0" y="180007"/>
                </a:cubicBezTo>
                <a:cubicBezTo>
                  <a:pt x="0" y="189360"/>
                  <a:pt x="7523" y="196884"/>
                  <a:pt x="16875" y="196884"/>
                </a:cubicBezTo>
                <a:lnTo>
                  <a:pt x="44999" y="196884"/>
                </a:lnTo>
                <a:lnTo>
                  <a:pt x="44999" y="258761"/>
                </a:lnTo>
                <a:lnTo>
                  <a:pt x="16875" y="258761"/>
                </a:lnTo>
                <a:cubicBezTo>
                  <a:pt x="7523" y="258761"/>
                  <a:pt x="0" y="266285"/>
                  <a:pt x="0" y="275637"/>
                </a:cubicBezTo>
                <a:cubicBezTo>
                  <a:pt x="0" y="284990"/>
                  <a:pt x="7523" y="292514"/>
                  <a:pt x="16875" y="292514"/>
                </a:cubicBezTo>
                <a:lnTo>
                  <a:pt x="44999" y="292500"/>
                </a:lnTo>
              </a:path>
            </a:pathLst>
          </a:custGeom>
          <a:solidFill>
            <a:srgbClr val="05C4CE"/>
          </a:solidFill>
          <a:ln/>
        </p:spPr>
        <p:txBody>
          <a:bodyPr wrap="square" lIns="0" tIns="0" rIns="0" bIns="0" rtlCol="0" anchor="ctr"/>
          <a:lstStyle/>
          <a:p>
            <a:pPr marL="0" indent="0">
              <a:buNone/>
            </a:pPr>
            <a:endParaRPr lang="en-US" dirty="0"/>
          </a:p>
        </p:txBody>
      </p:sp>
      <p:sp>
        <p:nvSpPr>
          <p:cNvPr id="41" name="Text 39"/>
          <p:cNvSpPr/>
          <p:nvPr/>
        </p:nvSpPr>
        <p:spPr>
          <a:xfrm>
            <a:off x="3618679" y="3106744"/>
            <a:ext cx="1124726" cy="1742396"/>
          </a:xfrm>
          <a:prstGeom prst="rect">
            <a:avLst/>
          </a:prstGeom>
          <a:noFill/>
          <a:ln/>
        </p:spPr>
        <p:txBody>
          <a:bodyPr wrap="square" lIns="0" tIns="0" rIns="0" bIns="0" rtlCol="0" anchor="t"/>
          <a:lstStyle/>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Kvapalná fáza a častice si vyžadujú samostatné hodnotenie pH.</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Toto rozlíšenie je rozhodujúce pre presné meranie a interpretáciu.</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Samotné homogenátové pH nemusí poskytnúť spoľahlivé výsledky, ak je rovnováha neistá.</a:t>
            </a:r>
            <a:endParaRPr lang="en-US" sz="729" dirty="0"/>
          </a:p>
        </p:txBody>
      </p:sp>
      <p:sp>
        <p:nvSpPr>
          <p:cNvPr id="42" name="Text 40"/>
          <p:cNvSpPr/>
          <p:nvPr/>
        </p:nvSpPr>
        <p:spPr>
          <a:xfrm>
            <a:off x="3618679" y="2634873"/>
            <a:ext cx="1124726" cy="385467"/>
          </a:xfrm>
          <a:prstGeom prst="rect">
            <a:avLst/>
          </a:prstGeom>
          <a:noFill/>
          <a:ln/>
        </p:spPr>
        <p:txBody>
          <a:bodyPr wrap="square" lIns="0" tIns="0" rIns="0" bIns="0" rtlCol="0" anchor="t"/>
          <a:lstStyle/>
          <a:p>
            <a:pPr marL="0" indent="0" algn="l">
              <a:lnSpc>
                <a:spcPct val="100000"/>
              </a:lnSpc>
              <a:buNone/>
            </a:pPr>
            <a:r>
              <a:rPr lang="en-US" sz="842" dirty="0">
                <a:solidFill>
                  <a:srgbClr val="FFFFFF"/>
                </a:solidFill>
                <a:latin typeface="Figtree Bold" pitchFamily="34" charset="0"/>
                <a:ea typeface="Figtree Bold" pitchFamily="34" charset="-122"/>
                <a:cs typeface="Figtree Bold" pitchFamily="34" charset="-120"/>
              </a:rPr>
              <a:t>Samostatné hodnotenie kvapalnej fázy a častíc</a:t>
            </a:r>
            <a:endParaRPr lang="en-US" sz="842" dirty="0"/>
          </a:p>
        </p:txBody>
      </p:sp>
      <p:sp>
        <p:nvSpPr>
          <p:cNvPr id="43" name="Text 41"/>
          <p:cNvSpPr/>
          <p:nvPr/>
        </p:nvSpPr>
        <p:spPr>
          <a:xfrm>
            <a:off x="2985300" y="3567082"/>
            <a:ext cx="359860" cy="360000"/>
          </a:xfrm>
          <a:custGeom>
            <a:avLst/>
            <a:gdLst/>
            <a:ahLst/>
            <a:cxnLst/>
            <a:rect l="l" t="t" r="r" b="b"/>
            <a:pathLst>
              <a:path w="359860" h="360000">
                <a:moveTo>
                  <a:pt x="139903" y="118800"/>
                </a:moveTo>
                <a:lnTo>
                  <a:pt x="163804" y="142632"/>
                </a:lnTo>
                <a:lnTo>
                  <a:pt x="217301" y="196128"/>
                </a:lnTo>
                <a:lnTo>
                  <a:pt x="241131" y="220028"/>
                </a:lnTo>
                <a:lnTo>
                  <a:pt x="246756" y="225652"/>
                </a:lnTo>
                <a:cubicBezTo>
                  <a:pt x="253363" y="232261"/>
                  <a:pt x="264047" y="232261"/>
                  <a:pt x="270586" y="225652"/>
                </a:cubicBezTo>
                <a:cubicBezTo>
                  <a:pt x="277124" y="219042"/>
                  <a:pt x="277193" y="208357"/>
                  <a:pt x="270586" y="201820"/>
                </a:cubicBezTo>
                <a:lnTo>
                  <a:pt x="264961" y="196196"/>
                </a:lnTo>
                <a:lnTo>
                  <a:pt x="288791" y="172364"/>
                </a:lnTo>
                <a:lnTo>
                  <a:pt x="338912" y="122242"/>
                </a:lnTo>
                <a:cubicBezTo>
                  <a:pt x="352339" y="108814"/>
                  <a:pt x="359860" y="90608"/>
                  <a:pt x="359860" y="71629"/>
                </a:cubicBezTo>
                <a:cubicBezTo>
                  <a:pt x="359932" y="32051"/>
                  <a:pt x="327875" y="-4"/>
                  <a:pt x="288366" y="-4"/>
                </a:cubicBezTo>
                <a:cubicBezTo>
                  <a:pt x="269387" y="-4"/>
                  <a:pt x="251178" y="7517"/>
                  <a:pt x="237752" y="20945"/>
                </a:cubicBezTo>
                <a:lnTo>
                  <a:pt x="187631" y="71068"/>
                </a:lnTo>
                <a:lnTo>
                  <a:pt x="163801" y="94900"/>
                </a:lnTo>
                <a:lnTo>
                  <a:pt x="158176" y="89276"/>
                </a:lnTo>
                <a:cubicBezTo>
                  <a:pt x="151569" y="82667"/>
                  <a:pt x="140885" y="82667"/>
                  <a:pt x="134346" y="89276"/>
                </a:cubicBezTo>
                <a:cubicBezTo>
                  <a:pt x="127808" y="95886"/>
                  <a:pt x="127739" y="106571"/>
                  <a:pt x="134346" y="113109"/>
                </a:cubicBezTo>
                <a:lnTo>
                  <a:pt x="134346" y="113109"/>
                </a:lnTo>
                <a:lnTo>
                  <a:pt x="139971" y="118732"/>
                </a:lnTo>
                <a:lnTo>
                  <a:pt x="139903" y="118800"/>
                </a:lnTo>
                <a:moveTo>
                  <a:pt x="315079" y="98345"/>
                </a:moveTo>
                <a:lnTo>
                  <a:pt x="241127" y="172296"/>
                </a:lnTo>
                <a:lnTo>
                  <a:pt x="187631" y="118800"/>
                </a:lnTo>
                <a:lnTo>
                  <a:pt x="261582" y="44849"/>
                </a:lnTo>
                <a:cubicBezTo>
                  <a:pt x="268682" y="37750"/>
                  <a:pt x="278312" y="33743"/>
                  <a:pt x="288366" y="33743"/>
                </a:cubicBezTo>
                <a:cubicBezTo>
                  <a:pt x="309245" y="33743"/>
                  <a:pt x="326187" y="50684"/>
                  <a:pt x="326187" y="71561"/>
                </a:cubicBezTo>
                <a:cubicBezTo>
                  <a:pt x="326187" y="81612"/>
                  <a:pt x="322182" y="91246"/>
                  <a:pt x="315082" y="98345"/>
                </a:cubicBezTo>
                <a:lnTo>
                  <a:pt x="315079" y="98345"/>
                </a:lnTo>
                <a:moveTo>
                  <a:pt x="37339" y="231275"/>
                </a:moveTo>
                <a:cubicBezTo>
                  <a:pt x="27850" y="240764"/>
                  <a:pt x="22506" y="253631"/>
                  <a:pt x="22506" y="267055"/>
                </a:cubicBezTo>
                <a:lnTo>
                  <a:pt x="22506" y="304243"/>
                </a:lnTo>
                <a:lnTo>
                  <a:pt x="2821" y="333767"/>
                </a:lnTo>
                <a:cubicBezTo>
                  <a:pt x="-1608" y="340445"/>
                  <a:pt x="-763" y="349373"/>
                  <a:pt x="4930" y="355068"/>
                </a:cubicBezTo>
                <a:cubicBezTo>
                  <a:pt x="10623" y="360763"/>
                  <a:pt x="19551" y="361606"/>
                  <a:pt x="26230" y="357178"/>
                </a:cubicBezTo>
                <a:lnTo>
                  <a:pt x="55753" y="337493"/>
                </a:lnTo>
                <a:lnTo>
                  <a:pt x="92941" y="337493"/>
                </a:lnTo>
                <a:cubicBezTo>
                  <a:pt x="106367" y="337493"/>
                  <a:pt x="119232" y="332150"/>
                  <a:pt x="128722" y="322661"/>
                </a:cubicBezTo>
                <a:lnTo>
                  <a:pt x="220317" y="230994"/>
                </a:lnTo>
                <a:lnTo>
                  <a:pt x="196487" y="207162"/>
                </a:lnTo>
                <a:lnTo>
                  <a:pt x="104820" y="298760"/>
                </a:lnTo>
                <a:cubicBezTo>
                  <a:pt x="101657" y="301925"/>
                  <a:pt x="97367" y="303681"/>
                  <a:pt x="92869" y="303681"/>
                </a:cubicBezTo>
                <a:lnTo>
                  <a:pt x="56246" y="303681"/>
                </a:lnTo>
                <a:lnTo>
                  <a:pt x="56246" y="267055"/>
                </a:lnTo>
                <a:cubicBezTo>
                  <a:pt x="56246" y="262555"/>
                  <a:pt x="58002" y="258268"/>
                  <a:pt x="61165" y="255103"/>
                </a:cubicBezTo>
                <a:lnTo>
                  <a:pt x="152832" y="163505"/>
                </a:lnTo>
                <a:lnTo>
                  <a:pt x="129003" y="139673"/>
                </a:lnTo>
                <a:lnTo>
                  <a:pt x="37339" y="231275"/>
                </a:lnTo>
              </a:path>
            </a:pathLst>
          </a:custGeom>
          <a:solidFill>
            <a:srgbClr val="4867FF"/>
          </a:solidFill>
          <a:ln/>
        </p:spPr>
        <p:txBody>
          <a:bodyPr wrap="square" lIns="0" tIns="0" rIns="0" bIns="0" rtlCol="0" anchor="ctr"/>
          <a:lstStyle/>
          <a:p>
            <a:pPr marL="0" indent="0">
              <a:buNone/>
            </a:pPr>
            <a:endParaRPr lang="en-US" dirty="0"/>
          </a:p>
        </p:txBody>
      </p:sp>
      <p:sp>
        <p:nvSpPr>
          <p:cNvPr id="44" name="Text 42"/>
          <p:cNvSpPr/>
          <p:nvPr/>
        </p:nvSpPr>
        <p:spPr>
          <a:xfrm>
            <a:off x="1580570" y="3106744"/>
            <a:ext cx="1124726" cy="1742396"/>
          </a:xfrm>
          <a:prstGeom prst="rect">
            <a:avLst/>
          </a:prstGeom>
          <a:noFill/>
          <a:ln/>
        </p:spPr>
        <p:txBody>
          <a:bodyPr wrap="square" lIns="0" tIns="0" rIns="0" bIns="0" rtlCol="0" anchor="t"/>
          <a:lstStyle/>
          <a:p>
            <a:pPr marL="0" indent="0" algn="l">
              <a:lnSpc>
                <a:spcPct val="140000"/>
              </a:lnSpc>
              <a:spcAft>
                <a:spcPts val="736"/>
              </a:spcAft>
              <a:buNone/>
            </a:pPr>
            <a:r>
              <a:rPr lang="en-US" sz="736" dirty="0">
                <a:solidFill>
                  <a:srgbClr val="FFFFFF"/>
                </a:solidFill>
                <a:latin typeface="Figtree Regular" pitchFamily="34" charset="0"/>
                <a:ea typeface="Figtree Regular" pitchFamily="34" charset="-122"/>
                <a:cs typeface="Figtree Regular" pitchFamily="34" charset="-120"/>
              </a:rPr>
              <a:t>Presné meranie pH je nevyhnutné pre overenie bezpečnosti v plánovaných procesoch.</a:t>
            </a:r>
            <a:endParaRPr lang="en-US" sz="736" dirty="0"/>
          </a:p>
          <a:p>
            <a:pPr marL="0" indent="0" algn="l">
              <a:lnSpc>
                <a:spcPct val="140000"/>
              </a:lnSpc>
              <a:spcAft>
                <a:spcPts val="736"/>
              </a:spcAft>
              <a:buNone/>
            </a:pPr>
            <a:r>
              <a:rPr lang="en-US" sz="736" dirty="0">
                <a:solidFill>
                  <a:srgbClr val="FFFFFF"/>
                </a:solidFill>
                <a:latin typeface="Figtree Regular" pitchFamily="34" charset="0"/>
                <a:ea typeface="Figtree Regular" pitchFamily="34" charset="-122"/>
                <a:cs typeface="Figtree Regular" pitchFamily="34" charset="-120"/>
              </a:rPr>
              <a:t>Zabezpečuje spoľahlivú kontrolu a dodržiavanie pravidiel FDA.</a:t>
            </a:r>
            <a:endParaRPr lang="en-US" sz="736" dirty="0"/>
          </a:p>
          <a:p>
            <a:pPr marL="0" indent="0" algn="l">
              <a:lnSpc>
                <a:spcPct val="140000"/>
              </a:lnSpc>
              <a:spcAft>
                <a:spcPts val="736"/>
              </a:spcAft>
              <a:buNone/>
            </a:pPr>
            <a:r>
              <a:rPr lang="en-US" sz="736" dirty="0">
                <a:solidFill>
                  <a:srgbClr val="FFFFFF"/>
                </a:solidFill>
                <a:latin typeface="Figtree Regular" pitchFamily="34" charset="0"/>
                <a:ea typeface="Figtree Regular" pitchFamily="34" charset="-122"/>
                <a:cs typeface="Figtree Regular" pitchFamily="34" charset="-120"/>
              </a:rPr>
              <a:t>Na dosiahnutie presnosti sú nevyhnutné správne techniky a vybavenie.</a:t>
            </a:r>
            <a:endParaRPr lang="en-US" sz="736" dirty="0"/>
          </a:p>
        </p:txBody>
      </p:sp>
      <p:sp>
        <p:nvSpPr>
          <p:cNvPr id="45" name="Text 43"/>
          <p:cNvSpPr/>
          <p:nvPr/>
        </p:nvSpPr>
        <p:spPr>
          <a:xfrm>
            <a:off x="1580570" y="2634873"/>
            <a:ext cx="1124726" cy="385467"/>
          </a:xfrm>
          <a:prstGeom prst="rect">
            <a:avLst/>
          </a:prstGeom>
          <a:noFill/>
          <a:ln/>
        </p:spPr>
        <p:txBody>
          <a:bodyPr wrap="square" lIns="0" tIns="0" rIns="0" bIns="0" rtlCol="0" anchor="t"/>
          <a:lstStyle/>
          <a:p>
            <a:pPr marL="0" indent="0" algn="l">
              <a:lnSpc>
                <a:spcPct val="100000"/>
              </a:lnSpc>
              <a:buNone/>
            </a:pPr>
            <a:r>
              <a:rPr lang="en-US" sz="843" dirty="0">
                <a:solidFill>
                  <a:srgbClr val="FFFFFF"/>
                </a:solidFill>
                <a:latin typeface="Figtree Bold" pitchFamily="34" charset="0"/>
                <a:ea typeface="Figtree Bold" pitchFamily="34" charset="-122"/>
                <a:cs typeface="Figtree Bold" pitchFamily="34" charset="-120"/>
              </a:rPr>
              <a:t>Dôležitosť presného merania pH</a:t>
            </a:r>
            <a:endParaRPr lang="en-US" sz="843" dirty="0"/>
          </a:p>
        </p:txBody>
      </p:sp>
      <p:sp>
        <p:nvSpPr>
          <p:cNvPr id="46" name="Text 44"/>
          <p:cNvSpPr/>
          <p:nvPr/>
        </p:nvSpPr>
        <p:spPr>
          <a:xfrm>
            <a:off x="985635" y="3578603"/>
            <a:ext cx="270000" cy="360000"/>
          </a:xfrm>
          <a:custGeom>
            <a:avLst/>
            <a:gdLst/>
            <a:ahLst/>
            <a:cxnLst/>
            <a:rect l="l" t="t" r="r" b="b"/>
            <a:pathLst>
              <a:path w="270000" h="360000">
                <a:moveTo>
                  <a:pt x="196876" y="45000"/>
                </a:moveTo>
                <a:lnTo>
                  <a:pt x="225002" y="45000"/>
                </a:lnTo>
                <a:cubicBezTo>
                  <a:pt x="249823" y="45000"/>
                  <a:pt x="270003" y="65178"/>
                  <a:pt x="270003" y="90000"/>
                </a:cubicBezTo>
                <a:lnTo>
                  <a:pt x="270003" y="315000"/>
                </a:lnTo>
                <a:cubicBezTo>
                  <a:pt x="270003" y="339822"/>
                  <a:pt x="249823" y="360000"/>
                  <a:pt x="225002" y="360000"/>
                </a:cubicBezTo>
                <a:lnTo>
                  <a:pt x="45001" y="360000"/>
                </a:lnTo>
                <a:cubicBezTo>
                  <a:pt x="20180" y="360000"/>
                  <a:pt x="0" y="339822"/>
                  <a:pt x="0" y="315000"/>
                </a:cubicBezTo>
                <a:lnTo>
                  <a:pt x="0" y="90000"/>
                </a:lnTo>
                <a:cubicBezTo>
                  <a:pt x="0" y="65178"/>
                  <a:pt x="20180" y="45000"/>
                  <a:pt x="45001" y="45000"/>
                </a:cubicBezTo>
                <a:lnTo>
                  <a:pt x="73127" y="45000"/>
                </a:lnTo>
                <a:lnTo>
                  <a:pt x="79877" y="45000"/>
                </a:lnTo>
                <a:cubicBezTo>
                  <a:pt x="85080" y="19336"/>
                  <a:pt x="107792" y="0"/>
                  <a:pt x="135003" y="0"/>
                </a:cubicBezTo>
                <a:cubicBezTo>
                  <a:pt x="162213" y="0"/>
                  <a:pt x="184926" y="19336"/>
                  <a:pt x="190129" y="45000"/>
                </a:cubicBezTo>
                <a:lnTo>
                  <a:pt x="196876" y="45000"/>
                </a:lnTo>
                <a:moveTo>
                  <a:pt x="45001" y="78750"/>
                </a:moveTo>
                <a:cubicBezTo>
                  <a:pt x="38812" y="78750"/>
                  <a:pt x="33750" y="83812"/>
                  <a:pt x="33750" y="90000"/>
                </a:cubicBezTo>
                <a:lnTo>
                  <a:pt x="33750" y="315000"/>
                </a:lnTo>
                <a:cubicBezTo>
                  <a:pt x="33750" y="321188"/>
                  <a:pt x="38812" y="326250"/>
                  <a:pt x="45001" y="326250"/>
                </a:cubicBezTo>
                <a:lnTo>
                  <a:pt x="225002" y="326250"/>
                </a:lnTo>
                <a:cubicBezTo>
                  <a:pt x="231190" y="326250"/>
                  <a:pt x="236253" y="321188"/>
                  <a:pt x="236253" y="315000"/>
                </a:cubicBezTo>
                <a:lnTo>
                  <a:pt x="236253" y="90000"/>
                </a:lnTo>
                <a:cubicBezTo>
                  <a:pt x="236253" y="83812"/>
                  <a:pt x="231190" y="78750"/>
                  <a:pt x="225002" y="78750"/>
                </a:cubicBezTo>
                <a:lnTo>
                  <a:pt x="213751" y="78750"/>
                </a:lnTo>
                <a:lnTo>
                  <a:pt x="213751" y="95627"/>
                </a:lnTo>
                <a:cubicBezTo>
                  <a:pt x="213751" y="104980"/>
                  <a:pt x="206229" y="112504"/>
                  <a:pt x="196876" y="112504"/>
                </a:cubicBezTo>
                <a:lnTo>
                  <a:pt x="135000" y="112504"/>
                </a:lnTo>
                <a:lnTo>
                  <a:pt x="73124" y="112504"/>
                </a:lnTo>
                <a:cubicBezTo>
                  <a:pt x="63771" y="112504"/>
                  <a:pt x="56249" y="104980"/>
                  <a:pt x="56249" y="95630"/>
                </a:cubicBezTo>
                <a:lnTo>
                  <a:pt x="56249" y="78757"/>
                </a:lnTo>
                <a:lnTo>
                  <a:pt x="45001" y="78750"/>
                </a:lnTo>
                <a:moveTo>
                  <a:pt x="135000" y="73127"/>
                </a:moveTo>
                <a:cubicBezTo>
                  <a:pt x="144320" y="73127"/>
                  <a:pt x="151875" y="65570"/>
                  <a:pt x="151875" y="56254"/>
                </a:cubicBezTo>
                <a:cubicBezTo>
                  <a:pt x="151875" y="46933"/>
                  <a:pt x="144320" y="39380"/>
                  <a:pt x="135000" y="39380"/>
                </a:cubicBezTo>
                <a:cubicBezTo>
                  <a:pt x="125680" y="39380"/>
                  <a:pt x="118125" y="46937"/>
                  <a:pt x="118125" y="56257"/>
                </a:cubicBezTo>
                <a:cubicBezTo>
                  <a:pt x="118125" y="65578"/>
                  <a:pt x="125680" y="73134"/>
                  <a:pt x="135000" y="73134"/>
                </a:cubicBezTo>
                <a:lnTo>
                  <a:pt x="135000" y="73127"/>
                </a:lnTo>
              </a:path>
            </a:pathLst>
          </a:custGeom>
          <a:solidFill>
            <a:srgbClr val="3B2675"/>
          </a:solidFill>
          <a:ln/>
        </p:spPr>
        <p:txBody>
          <a:bodyPr wrap="square" lIns="0" tIns="0" rIns="0" bIns="0" rtlCol="0" anchor="ctr"/>
          <a:lstStyle/>
          <a:p>
            <a:pPr marL="0" indent="0">
              <a:buNone/>
            </a:pPr>
            <a:endParaRPr lang="en-US" dirty="0"/>
          </a:p>
        </p:txBody>
      </p:sp>
      <p:sp>
        <p:nvSpPr>
          <p:cNvPr id="47" name="Text 4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8" name="Text 4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49" name="Text 4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33</a:t>
            </a:r>
            <a:endParaRPr lang="en-US" sz="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8571520" y="-1"/>
            <a:ext cx="3620479" cy="3331255"/>
          </a:xfrm>
          <a:prstGeom prst="rect">
            <a:avLst/>
          </a:prstGeom>
          <a:solidFill>
            <a:srgbClr val="FFFFFF">
              <a:alpha val="96000"/>
            </a:srgbClr>
          </a:solidFill>
          <a:ln/>
        </p:spPr>
        <p:txBody>
          <a:bodyPr wrap="square" lIns="0" tIns="0" rIns="0" bIns="0" rtlCol="0" anchor="ctr"/>
          <a:lstStyle/>
          <a:p>
            <a:pPr marL="0" indent="0">
              <a:buNone/>
            </a:pPr>
            <a:endParaRPr lang="en-US" dirty="0"/>
          </a:p>
        </p:txBody>
      </p:sp>
      <p:sp>
        <p:nvSpPr>
          <p:cNvPr id="22" name="Text 2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Rozlíšenie hodnoty P pri pasterizácii a hodnoty F pri sterilizácii</a:t>
            </a:r>
            <a:endParaRPr lang="en-US" sz="2400" dirty="0"/>
          </a:p>
        </p:txBody>
      </p:sp>
      <p:sp>
        <p:nvSpPr>
          <p:cNvPr id="23" name="Text 21"/>
          <p:cNvSpPr/>
          <p:nvPr/>
        </p:nvSpPr>
        <p:spPr>
          <a:xfrm>
            <a:off x="6339836" y="2562730"/>
            <a:ext cx="5029200" cy="2926080"/>
          </a:xfrm>
          <a:prstGeom prst="rect">
            <a:avLst/>
          </a:prstGeom>
          <a:noFill/>
          <a:ln/>
        </p:spPr>
        <p:txBody>
          <a:bodyPr wrap="square" lIns="0" tIns="0" rIns="0" bIns="0" rtlCol="0" anchor="t"/>
          <a:lstStyle/>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Sterilizačné procesy sa uskutočňujú pri vyšších teplotách, zvyčajne okolo 120-125 °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Hodnota F vyjadruje ekvivalenciu tepelného spracovania špecificky pri 121,1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Zameriava sa na spóry Clostridium botulinum, ktoré majú z-hodnotu 10.</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Tento prístup je jednoduchší, pretože sa zameriava na jednu referenčnú teplotu a mikrobiálny cieľ.</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Hodnota F je štandardizovaná miera používaná výlučne pri sterilizácii.</a:t>
            </a:r>
            <a:endParaRPr lang="en-US" sz="1400" dirty="0"/>
          </a:p>
        </p:txBody>
      </p:sp>
      <p:sp>
        <p:nvSpPr>
          <p:cNvPr id="24" name="Text 22"/>
          <p:cNvSpPr/>
          <p:nvPr/>
        </p:nvSpPr>
        <p:spPr>
          <a:xfrm>
            <a:off x="6339836" y="1850589"/>
            <a:ext cx="5029200" cy="582287"/>
          </a:xfrm>
          <a:custGeom>
            <a:avLst/>
            <a:gdLst/>
            <a:ahLst/>
            <a:cxnLst/>
            <a:rect l="l" t="t" r="r" b="b"/>
            <a:pathLst>
              <a:path w="5029200" h="582287">
                <a:moveTo>
                  <a:pt x="104809" y="582287"/>
                </a:moveTo>
                <a:cubicBezTo>
                  <a:pt x="46922" y="582287"/>
                  <a:pt x="0" y="535360"/>
                  <a:pt x="0" y="477475"/>
                </a:cubicBezTo>
                <a:lnTo>
                  <a:pt x="0" y="104812"/>
                </a:lnTo>
                <a:cubicBezTo>
                  <a:pt x="0" y="46926"/>
                  <a:pt x="46922" y="0"/>
                  <a:pt x="104809" y="0"/>
                </a:cubicBezTo>
                <a:lnTo>
                  <a:pt x="4924391" y="0"/>
                </a:lnTo>
                <a:cubicBezTo>
                  <a:pt x="4982278" y="0"/>
                  <a:pt x="5029200" y="46926"/>
                  <a:pt x="5029200" y="104812"/>
                </a:cubicBezTo>
                <a:lnTo>
                  <a:pt x="5029200" y="477475"/>
                </a:lnTo>
                <a:cubicBezTo>
                  <a:pt x="5029200" y="535360"/>
                  <a:pt x="4982278" y="582287"/>
                  <a:pt x="4924391" y="582287"/>
                </a:cubicBezTo>
                <a:lnTo>
                  <a:pt x="104809" y="582287"/>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6339836" y="1987749"/>
            <a:ext cx="5029200" cy="307967"/>
          </a:xfrm>
          <a:prstGeom prst="rect">
            <a:avLst/>
          </a:prstGeom>
          <a:noFill/>
          <a:ln/>
        </p:spPr>
        <p:txBody>
          <a:bodyPr wrap="square" lIns="0" tIns="0" rIns="0" bIns="0" rtlCol="0" anchor="t"/>
          <a:lstStyle/>
          <a:p>
            <a:pPr marL="0" indent="0" algn="ctr">
              <a:lnSpc>
                <a:spcPct val="90000"/>
              </a:lnSpc>
              <a:buNone/>
            </a:pPr>
            <a:r>
              <a:rPr lang="en-US" sz="1800" dirty="0">
                <a:solidFill>
                  <a:srgbClr val="FFFFFF"/>
                </a:solidFill>
                <a:latin typeface="Figtree Bold" pitchFamily="34" charset="0"/>
                <a:ea typeface="Figtree Bold" pitchFamily="34" charset="-122"/>
                <a:cs typeface="Figtree Bold" pitchFamily="34" charset="-120"/>
              </a:rPr>
              <a:t>F-hodnota pri sterilizácii</a:t>
            </a:r>
            <a:endParaRPr lang="en-US" sz="1800" dirty="0"/>
          </a:p>
        </p:txBody>
      </p:sp>
      <p:sp>
        <p:nvSpPr>
          <p:cNvPr id="26" name="Text 24"/>
          <p:cNvSpPr/>
          <p:nvPr/>
        </p:nvSpPr>
        <p:spPr>
          <a:xfrm>
            <a:off x="761996" y="2562730"/>
            <a:ext cx="5029200" cy="2926080"/>
          </a:xfrm>
          <a:prstGeom prst="rect">
            <a:avLst/>
          </a:prstGeom>
          <a:noFill/>
          <a:ln/>
        </p:spPr>
        <p:txBody>
          <a:bodyPr wrap="square" lIns="0" tIns="0" rIns="0" bIns="0" rtlCol="0" anchor="t"/>
          <a:lstStyle/>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Pasterizačné procesy prebiehajú v teplotnom rozmedzí 60-115 ° C.</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Hodnota P sa používa na vyjadrenie ekvivalencie tepelného spracovania pri rôznych referenčných teplotách.</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Referenčné teploty závisia od cieľového mikroorganizmu, napríklad 70 °C pre Listeria monocytogenes.</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Ďalším príkladom je 93,3 ° C pre maslové anaeróby.</a:t>
            </a:r>
            <a:endParaRPr lang="en-US" sz="1400" dirty="0"/>
          </a:p>
          <a:p>
            <a:pPr marL="182880" indent="-182880" algn="l">
              <a:lnSpc>
                <a:spcPct val="100000"/>
              </a:lnSpc>
              <a:buSzPct val="120000"/>
              <a:buFont typeface="Arial"/>
              <a:buChar char="•"/>
            </a:pPr>
            <a:r>
              <a:rPr lang="en-US" sz="1400" dirty="0">
                <a:solidFill>
                  <a:srgbClr val="000000"/>
                </a:solidFill>
                <a:latin typeface="Figtree Regular" pitchFamily="34" charset="0"/>
                <a:ea typeface="Figtree Regular" pitchFamily="34" charset="-122"/>
                <a:cs typeface="Figtree Regular" pitchFamily="34" charset="-120"/>
              </a:rPr>
              <a:t>Hodnota P zodpovedá rôznym tepelným odporom rôznych mikrobiálnych cieľov, čo ju robí zložitejšou.</a:t>
            </a:r>
            <a:endParaRPr lang="en-US" sz="1400" dirty="0"/>
          </a:p>
        </p:txBody>
      </p:sp>
      <p:sp>
        <p:nvSpPr>
          <p:cNvPr id="27" name="Text 25"/>
          <p:cNvSpPr/>
          <p:nvPr/>
        </p:nvSpPr>
        <p:spPr>
          <a:xfrm>
            <a:off x="761996" y="1850589"/>
            <a:ext cx="5029200" cy="582287"/>
          </a:xfrm>
          <a:custGeom>
            <a:avLst/>
            <a:gdLst/>
            <a:ahLst/>
            <a:cxnLst/>
            <a:rect l="l" t="t" r="r" b="b"/>
            <a:pathLst>
              <a:path w="5029200" h="582287">
                <a:moveTo>
                  <a:pt x="104809" y="582287"/>
                </a:moveTo>
                <a:cubicBezTo>
                  <a:pt x="46922" y="582287"/>
                  <a:pt x="0" y="535360"/>
                  <a:pt x="0" y="477475"/>
                </a:cubicBezTo>
                <a:lnTo>
                  <a:pt x="0" y="104812"/>
                </a:lnTo>
                <a:cubicBezTo>
                  <a:pt x="0" y="46926"/>
                  <a:pt x="46922" y="0"/>
                  <a:pt x="104809" y="0"/>
                </a:cubicBezTo>
                <a:lnTo>
                  <a:pt x="4924391" y="0"/>
                </a:lnTo>
                <a:cubicBezTo>
                  <a:pt x="4982278" y="0"/>
                  <a:pt x="5029200" y="46926"/>
                  <a:pt x="5029200" y="104812"/>
                </a:cubicBezTo>
                <a:lnTo>
                  <a:pt x="5029200" y="477475"/>
                </a:lnTo>
                <a:cubicBezTo>
                  <a:pt x="5029200" y="535360"/>
                  <a:pt x="4982278" y="582287"/>
                  <a:pt x="4924391" y="582287"/>
                </a:cubicBezTo>
                <a:lnTo>
                  <a:pt x="104809" y="582287"/>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1996" y="1987749"/>
            <a:ext cx="5029200" cy="307967"/>
          </a:xfrm>
          <a:prstGeom prst="rect">
            <a:avLst/>
          </a:prstGeom>
          <a:noFill/>
          <a:ln/>
        </p:spPr>
        <p:txBody>
          <a:bodyPr wrap="square" lIns="0" tIns="0" rIns="0" bIns="0" rtlCol="0" anchor="t"/>
          <a:lstStyle/>
          <a:p>
            <a:pPr marL="0" indent="0" algn="ctr">
              <a:lnSpc>
                <a:spcPct val="90000"/>
              </a:lnSpc>
              <a:buNone/>
            </a:pPr>
            <a:r>
              <a:rPr lang="en-US" sz="1800" dirty="0">
                <a:solidFill>
                  <a:srgbClr val="FFFFFF"/>
                </a:solidFill>
                <a:latin typeface="Figtree Bold" pitchFamily="34" charset="0"/>
                <a:ea typeface="Figtree Bold" pitchFamily="34" charset="-122"/>
                <a:cs typeface="Figtree Bold" pitchFamily="34" charset="-120"/>
              </a:rPr>
              <a:t>P-hodnota pri pasterizácii</a:t>
            </a:r>
            <a:endParaRPr lang="en-US" sz="1800" dirty="0"/>
          </a:p>
        </p:txBody>
      </p:sp>
      <p:sp>
        <p:nvSpPr>
          <p:cNvPr id="29" name="Text 27"/>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0" name="Text 28"/>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1" name="Text 29"/>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34</a:t>
            </a:r>
            <a:endParaRPr lang="en-US" sz="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Parametre ovplyvňujúce výpočet hodnoty P</a:t>
            </a:r>
            <a:endParaRPr lang="en-US" sz="2400" dirty="0"/>
          </a:p>
        </p:txBody>
      </p:sp>
      <p:sp>
        <p:nvSpPr>
          <p:cNvPr id="22" name="Text 20"/>
          <p:cNvSpPr/>
          <p:nvPr/>
        </p:nvSpPr>
        <p:spPr>
          <a:xfrm>
            <a:off x="753205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Čas procesu sa vzťahuje na trvanie pri referenčnej teplote potrebnej na dosiahnutie požadovanej redukcie mikrobiálneho logaritmu.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Starostlivý výber tohto parametra je nevyhnutný pre presný popis pasterizačných procesov.</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Zohráva kľúčovú úlohu pri zaisťovaní mikrobiálnej bezpečnosti.</a:t>
            </a:r>
            <a:endParaRPr lang="en-US" sz="1200" dirty="0"/>
          </a:p>
        </p:txBody>
      </p:sp>
      <p:sp>
        <p:nvSpPr>
          <p:cNvPr id="23" name="Text 21"/>
          <p:cNvSpPr/>
          <p:nvPr/>
        </p:nvSpPr>
        <p:spPr>
          <a:xfrm>
            <a:off x="753205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Čas procesu a mikrobiálna bezpečnosť</a:t>
            </a:r>
            <a:endParaRPr lang="en-US" sz="1667" dirty="0"/>
          </a:p>
        </p:txBody>
      </p:sp>
      <p:sp>
        <p:nvSpPr>
          <p:cNvPr id="24" name="Text 22"/>
          <p:cNvSpPr/>
          <p:nvPr/>
        </p:nvSpPr>
        <p:spPr>
          <a:xfrm>
            <a:off x="7536704" y="1638533"/>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414622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Referenčná teplota je cieľová teplota v najpomalšom bode ohrevu.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Používa sa na vyjadrenie ekvivalentného tepelného spracovania, ako je 70 °C pre Listeria monocytogenes.</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To zaisťuje konzistentnosť pri hodnotení pasterizačných procesov.</a:t>
            </a:r>
            <a:endParaRPr lang="en-US" sz="1200" dirty="0"/>
          </a:p>
        </p:txBody>
      </p:sp>
      <p:sp>
        <p:nvSpPr>
          <p:cNvPr id="26" name="Text 24"/>
          <p:cNvSpPr/>
          <p:nvPr/>
        </p:nvSpPr>
        <p:spPr>
          <a:xfrm>
            <a:off x="4146227" y="2146467"/>
            <a:ext cx="3017520" cy="457200"/>
          </a:xfrm>
          <a:prstGeom prst="rect">
            <a:avLst/>
          </a:prstGeom>
          <a:noFill/>
          <a:ln/>
        </p:spPr>
        <p:txBody>
          <a:bodyPr wrap="square" lIns="0" tIns="0" rIns="0" bIns="0" rtlCol="0" anchor="t"/>
          <a:lstStyle/>
          <a:p>
            <a:pPr marL="0" indent="0" algn="l">
              <a:lnSpc>
                <a:spcPct val="90000"/>
              </a:lnSpc>
              <a:buNone/>
            </a:pPr>
            <a:r>
              <a:rPr lang="en-US" sz="1779" dirty="0">
                <a:solidFill>
                  <a:srgbClr val="000000"/>
                </a:solidFill>
                <a:latin typeface="Figtree Bold" pitchFamily="34" charset="0"/>
                <a:ea typeface="Figtree Bold" pitchFamily="34" charset="-122"/>
                <a:cs typeface="Figtree Bold" pitchFamily="34" charset="-120"/>
              </a:rPr>
              <a:t>Referenčná teplota (Tref)</a:t>
            </a:r>
            <a:endParaRPr lang="en-US" sz="1779" dirty="0"/>
          </a:p>
        </p:txBody>
      </p:sp>
      <p:sp>
        <p:nvSpPr>
          <p:cNvPr id="27" name="Text 25"/>
          <p:cNvSpPr/>
          <p:nvPr/>
        </p:nvSpPr>
        <p:spPr>
          <a:xfrm>
            <a:off x="4169733" y="1638533"/>
            <a:ext cx="264033" cy="301752"/>
          </a:xfrm>
          <a:custGeom>
            <a:avLst/>
            <a:gdLst/>
            <a:ahLst/>
            <a:cxnLst/>
            <a:rect l="l" t="t" r="r" b="b"/>
            <a:pathLst>
              <a:path w="264033" h="301752">
                <a:moveTo>
                  <a:pt x="207453" y="28289"/>
                </a:moveTo>
                <a:cubicBezTo>
                  <a:pt x="223071" y="28289"/>
                  <a:pt x="235742" y="40960"/>
                  <a:pt x="235742" y="56579"/>
                </a:cubicBezTo>
                <a:lnTo>
                  <a:pt x="235742" y="94298"/>
                </a:lnTo>
                <a:lnTo>
                  <a:pt x="28288" y="94298"/>
                </a:lnTo>
                <a:lnTo>
                  <a:pt x="28288" y="56579"/>
                </a:lnTo>
                <a:cubicBezTo>
                  <a:pt x="28288" y="40960"/>
                  <a:pt x="40959" y="28289"/>
                  <a:pt x="56577" y="28289"/>
                </a:cubicBezTo>
                <a:lnTo>
                  <a:pt x="207453" y="28289"/>
                </a:lnTo>
                <a:moveTo>
                  <a:pt x="235745" y="122587"/>
                </a:moveTo>
                <a:lnTo>
                  <a:pt x="235745" y="264033"/>
                </a:lnTo>
                <a:cubicBezTo>
                  <a:pt x="235745" y="269220"/>
                  <a:pt x="231502" y="273463"/>
                  <a:pt x="226316" y="273463"/>
                </a:cubicBezTo>
                <a:lnTo>
                  <a:pt x="37720" y="273463"/>
                </a:lnTo>
                <a:cubicBezTo>
                  <a:pt x="32534" y="273463"/>
                  <a:pt x="28291" y="269220"/>
                  <a:pt x="28291" y="264033"/>
                </a:cubicBezTo>
                <a:lnTo>
                  <a:pt x="28291" y="122587"/>
                </a:lnTo>
                <a:lnTo>
                  <a:pt x="235745" y="122587"/>
                </a:lnTo>
                <a:moveTo>
                  <a:pt x="56580" y="0"/>
                </a:moveTo>
                <a:cubicBezTo>
                  <a:pt x="25345" y="0"/>
                  <a:pt x="0" y="25341"/>
                  <a:pt x="0" y="56579"/>
                </a:cubicBezTo>
                <a:lnTo>
                  <a:pt x="0" y="264033"/>
                </a:lnTo>
                <a:cubicBezTo>
                  <a:pt x="0" y="284839"/>
                  <a:pt x="16914" y="301752"/>
                  <a:pt x="37720" y="301752"/>
                </a:cubicBezTo>
                <a:lnTo>
                  <a:pt x="226316" y="301752"/>
                </a:lnTo>
                <a:cubicBezTo>
                  <a:pt x="247119" y="301752"/>
                  <a:pt x="264036" y="284839"/>
                  <a:pt x="264036" y="264033"/>
                </a:cubicBezTo>
                <a:lnTo>
                  <a:pt x="264036" y="56579"/>
                </a:lnTo>
                <a:cubicBezTo>
                  <a:pt x="264036" y="25341"/>
                  <a:pt x="238694" y="0"/>
                  <a:pt x="207456" y="0"/>
                </a:cubicBezTo>
                <a:lnTo>
                  <a:pt x="56580" y="0"/>
                </a:lnTo>
                <a:moveTo>
                  <a:pt x="75437" y="61295"/>
                </a:moveTo>
                <a:cubicBezTo>
                  <a:pt x="75437" y="53482"/>
                  <a:pt x="69105" y="47152"/>
                  <a:pt x="61293" y="47152"/>
                </a:cubicBezTo>
                <a:cubicBezTo>
                  <a:pt x="53480" y="47152"/>
                  <a:pt x="47148" y="53486"/>
                  <a:pt x="47148" y="61298"/>
                </a:cubicBezTo>
                <a:cubicBezTo>
                  <a:pt x="47148" y="69110"/>
                  <a:pt x="53480" y="75444"/>
                  <a:pt x="61293" y="75444"/>
                </a:cubicBezTo>
                <a:cubicBezTo>
                  <a:pt x="69105" y="75444"/>
                  <a:pt x="75437" y="69110"/>
                  <a:pt x="75437" y="61301"/>
                </a:cubicBezTo>
                <a:lnTo>
                  <a:pt x="75437" y="61295"/>
                </a:lnTo>
                <a:moveTo>
                  <a:pt x="108441" y="75438"/>
                </a:moveTo>
                <a:cubicBezTo>
                  <a:pt x="116254" y="75438"/>
                  <a:pt x="122585" y="69104"/>
                  <a:pt x="122585" y="61295"/>
                </a:cubicBezTo>
                <a:cubicBezTo>
                  <a:pt x="122585" y="53482"/>
                  <a:pt x="116254" y="47152"/>
                  <a:pt x="108441" y="47152"/>
                </a:cubicBezTo>
                <a:cubicBezTo>
                  <a:pt x="100628" y="47152"/>
                  <a:pt x="94297" y="53486"/>
                  <a:pt x="94297" y="61298"/>
                </a:cubicBezTo>
                <a:cubicBezTo>
                  <a:pt x="94297" y="69110"/>
                  <a:pt x="100628" y="75444"/>
                  <a:pt x="108441" y="75444"/>
                </a:cubicBezTo>
                <a:lnTo>
                  <a:pt x="108441" y="75438"/>
                </a:lnTo>
                <a:moveTo>
                  <a:pt x="169736" y="61295"/>
                </a:moveTo>
                <a:cubicBezTo>
                  <a:pt x="169736" y="53482"/>
                  <a:pt x="163405" y="47152"/>
                  <a:pt x="155592" y="47152"/>
                </a:cubicBezTo>
                <a:cubicBezTo>
                  <a:pt x="147779" y="47152"/>
                  <a:pt x="141448" y="53486"/>
                  <a:pt x="141448" y="61298"/>
                </a:cubicBezTo>
                <a:cubicBezTo>
                  <a:pt x="141448" y="69110"/>
                  <a:pt x="147779" y="75444"/>
                  <a:pt x="155592" y="75444"/>
                </a:cubicBezTo>
                <a:cubicBezTo>
                  <a:pt x="163405" y="75444"/>
                  <a:pt x="169736" y="69110"/>
                  <a:pt x="169736" y="61301"/>
                </a:cubicBezTo>
                <a:lnTo>
                  <a:pt x="169736" y="61295"/>
                </a:lnTo>
                <a:moveTo>
                  <a:pt x="202740" y="75438"/>
                </a:moveTo>
                <a:cubicBezTo>
                  <a:pt x="210553" y="75438"/>
                  <a:pt x="216885" y="69104"/>
                  <a:pt x="216885" y="61295"/>
                </a:cubicBezTo>
                <a:cubicBezTo>
                  <a:pt x="216885" y="53482"/>
                  <a:pt x="210553" y="47152"/>
                  <a:pt x="202740" y="47152"/>
                </a:cubicBezTo>
                <a:cubicBezTo>
                  <a:pt x="194928" y="47152"/>
                  <a:pt x="188596" y="53486"/>
                  <a:pt x="188596" y="61298"/>
                </a:cubicBezTo>
                <a:cubicBezTo>
                  <a:pt x="188596" y="69110"/>
                  <a:pt x="194928" y="75444"/>
                  <a:pt x="202740" y="75444"/>
                </a:cubicBezTo>
                <a:lnTo>
                  <a:pt x="202740" y="75438"/>
                </a:lnTo>
                <a:moveTo>
                  <a:pt x="66008" y="141446"/>
                </a:moveTo>
                <a:cubicBezTo>
                  <a:pt x="55576" y="141446"/>
                  <a:pt x="47148" y="149874"/>
                  <a:pt x="47148" y="160306"/>
                </a:cubicBezTo>
                <a:lnTo>
                  <a:pt x="47148" y="235744"/>
                </a:lnTo>
                <a:cubicBezTo>
                  <a:pt x="47148" y="246175"/>
                  <a:pt x="55576" y="254603"/>
                  <a:pt x="66008" y="254603"/>
                </a:cubicBezTo>
                <a:lnTo>
                  <a:pt x="198025" y="254603"/>
                </a:lnTo>
                <a:cubicBezTo>
                  <a:pt x="208457" y="254603"/>
                  <a:pt x="216885" y="246175"/>
                  <a:pt x="216885" y="235744"/>
                </a:cubicBezTo>
                <a:lnTo>
                  <a:pt x="216885" y="160306"/>
                </a:lnTo>
                <a:cubicBezTo>
                  <a:pt x="216885" y="149874"/>
                  <a:pt x="208457" y="141446"/>
                  <a:pt x="198025" y="141446"/>
                </a:cubicBezTo>
                <a:lnTo>
                  <a:pt x="66008" y="141446"/>
                </a:lnTo>
                <a:moveTo>
                  <a:pt x="84868" y="169736"/>
                </a:moveTo>
                <a:lnTo>
                  <a:pt x="179165" y="169736"/>
                </a:lnTo>
                <a:cubicBezTo>
                  <a:pt x="184350" y="169736"/>
                  <a:pt x="188593" y="173978"/>
                  <a:pt x="188593" y="179165"/>
                </a:cubicBezTo>
                <a:cubicBezTo>
                  <a:pt x="188593" y="184352"/>
                  <a:pt x="184350" y="188595"/>
                  <a:pt x="179165" y="188595"/>
                </a:cubicBezTo>
                <a:lnTo>
                  <a:pt x="84868" y="188595"/>
                </a:lnTo>
                <a:cubicBezTo>
                  <a:pt x="79683" y="188595"/>
                  <a:pt x="75440" y="184352"/>
                  <a:pt x="75440" y="179165"/>
                </a:cubicBezTo>
                <a:cubicBezTo>
                  <a:pt x="75440" y="173978"/>
                  <a:pt x="79683" y="169736"/>
                  <a:pt x="84868" y="169736"/>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039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Hodnota z predstavuje zmenu teploty (v °C), ktorá spôsobuje desaťnásobnú zmenu hodnoty D.</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Rôzne mikroorganizmy majú odlišné hodnoty z, ako sú vegetatívne bunky (5-8 °C) a spóry (8-12 °C).</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Tento parameter je rozhodujúci pre pochopenie tepelnej odolnosti mikroorganizmov.</a:t>
            </a:r>
            <a:endParaRPr lang="en-US" sz="1200" dirty="0"/>
          </a:p>
        </p:txBody>
      </p:sp>
      <p:sp>
        <p:nvSpPr>
          <p:cNvPr id="29" name="Text 27"/>
          <p:cNvSpPr/>
          <p:nvPr/>
        </p:nvSpPr>
        <p:spPr>
          <a:xfrm>
            <a:off x="76039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Hodnota Z a mikrobiálna redukcia</a:t>
            </a:r>
            <a:endParaRPr lang="en-US" sz="1667" dirty="0"/>
          </a:p>
        </p:txBody>
      </p:sp>
      <p:sp>
        <p:nvSpPr>
          <p:cNvPr id="30" name="Text 28"/>
          <p:cNvSpPr/>
          <p:nvPr/>
        </p:nvSpPr>
        <p:spPr>
          <a:xfrm>
            <a:off x="760397" y="1638573"/>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3" name="Text 31"/>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35</a:t>
            </a:r>
            <a:endParaRPr lang="en-US" sz="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Regulácia teploty a času v procesoch pasterizácie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Musia sa špecifikovať prípustné limity pre odchýlky, aby sa zabezpečila konzistentná pasterizácia.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Mali by byť zavedené akčné plány pre odchýlky, poruchy alebo prerušenia čistenia.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opatrenia pomáhajú udržiavať kontrolu a predchádzať potenciálnym rizikám.</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Správa odchýlok a prerušení</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Systémy regulácie času a teploty musia pokrývať všetky kritické fázy, ako je predmiešanie, spracovanie, plnenie, chladenie a skladovanie.</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Každá fáza zohráva dôležitú úlohu pri udržiavaní integrity procesu pasterizácie.</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Zanedbanie akejkoľvek fázy môže ohroziť bezpečnosť a kvalitu produktu.</a:t>
            </a:r>
            <a:endParaRPr lang="en-US" sz="1062"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Kritické fázy pasterizácie</a:t>
            </a:r>
            <a:endParaRPr lang="en-US" sz="1400" dirty="0"/>
          </a:p>
        </p:txBody>
      </p:sp>
      <p:sp>
        <p:nvSpPr>
          <p:cNvPr id="27" name="Text 25"/>
          <p:cNvSpPr/>
          <p:nvPr/>
        </p:nvSpPr>
        <p:spPr>
          <a:xfrm>
            <a:off x="760397" y="3949632"/>
            <a:ext cx="301752" cy="301752"/>
          </a:xfrm>
          <a:custGeom>
            <a:avLst/>
            <a:gdLst/>
            <a:ahLst/>
            <a:cxnLst/>
            <a:rect l="l" t="t" r="r" b="b"/>
            <a:pathLst>
              <a:path w="301752" h="301752">
                <a:moveTo>
                  <a:pt x="136733" y="14146"/>
                </a:moveTo>
                <a:cubicBezTo>
                  <a:pt x="136733" y="6307"/>
                  <a:pt x="143039" y="3"/>
                  <a:pt x="150879" y="3"/>
                </a:cubicBezTo>
                <a:cubicBezTo>
                  <a:pt x="234214" y="3"/>
                  <a:pt x="301755" y="67544"/>
                  <a:pt x="301755" y="150879"/>
                </a:cubicBezTo>
                <a:cubicBezTo>
                  <a:pt x="301755" y="234214"/>
                  <a:pt x="234214" y="301755"/>
                  <a:pt x="150879" y="301755"/>
                </a:cubicBezTo>
                <a:cubicBezTo>
                  <a:pt x="67544" y="301755"/>
                  <a:pt x="3" y="234214"/>
                  <a:pt x="3" y="150879"/>
                </a:cubicBezTo>
                <a:cubicBezTo>
                  <a:pt x="3" y="128543"/>
                  <a:pt x="4837" y="107384"/>
                  <a:pt x="13558" y="88347"/>
                </a:cubicBezTo>
                <a:cubicBezTo>
                  <a:pt x="17094" y="80568"/>
                  <a:pt x="21280" y="73142"/>
                  <a:pt x="26053" y="66186"/>
                </a:cubicBezTo>
                <a:lnTo>
                  <a:pt x="26114" y="66069"/>
                </a:lnTo>
                <a:cubicBezTo>
                  <a:pt x="31476" y="58172"/>
                  <a:pt x="37490" y="50863"/>
                  <a:pt x="44207" y="44204"/>
                </a:cubicBezTo>
                <a:cubicBezTo>
                  <a:pt x="49747" y="38663"/>
                  <a:pt x="58706" y="38663"/>
                  <a:pt x="64186" y="44204"/>
                </a:cubicBezTo>
                <a:cubicBezTo>
                  <a:pt x="69666" y="49744"/>
                  <a:pt x="69726" y="58703"/>
                  <a:pt x="64186" y="64183"/>
                </a:cubicBezTo>
                <a:cubicBezTo>
                  <a:pt x="58763" y="69605"/>
                  <a:pt x="53815" y="75559"/>
                  <a:pt x="49451" y="81923"/>
                </a:cubicBezTo>
                <a:lnTo>
                  <a:pt x="49391" y="82040"/>
                </a:lnTo>
                <a:cubicBezTo>
                  <a:pt x="36895" y="100429"/>
                  <a:pt x="29234" y="122412"/>
                  <a:pt x="28350" y="146102"/>
                </a:cubicBezTo>
                <a:cubicBezTo>
                  <a:pt x="28289" y="147692"/>
                  <a:pt x="28232" y="149286"/>
                  <a:pt x="28232" y="150876"/>
                </a:cubicBezTo>
                <a:cubicBezTo>
                  <a:pt x="28232" y="218592"/>
                  <a:pt x="83102" y="273463"/>
                  <a:pt x="150819" y="273463"/>
                </a:cubicBezTo>
                <a:cubicBezTo>
                  <a:pt x="218535" y="273463"/>
                  <a:pt x="273405" y="218592"/>
                  <a:pt x="273405" y="150876"/>
                </a:cubicBezTo>
                <a:cubicBezTo>
                  <a:pt x="273405" y="87934"/>
                  <a:pt x="226021" y="36129"/>
                  <a:pt x="164965" y="29113"/>
                </a:cubicBezTo>
                <a:lnTo>
                  <a:pt x="164965" y="61292"/>
                </a:lnTo>
                <a:cubicBezTo>
                  <a:pt x="164965" y="69131"/>
                  <a:pt x="158658" y="75438"/>
                  <a:pt x="150822" y="75438"/>
                </a:cubicBezTo>
                <a:cubicBezTo>
                  <a:pt x="142982" y="75438"/>
                  <a:pt x="136679" y="69131"/>
                  <a:pt x="136679" y="61295"/>
                </a:cubicBezTo>
                <a:lnTo>
                  <a:pt x="136679" y="14146"/>
                </a:lnTo>
                <a:lnTo>
                  <a:pt x="136733" y="14146"/>
                </a:lnTo>
              </a:path>
              <a:path w="301752" h="301752">
                <a:moveTo>
                  <a:pt x="93709" y="93709"/>
                </a:moveTo>
                <a:cubicBezTo>
                  <a:pt x="99249" y="88169"/>
                  <a:pt x="108208" y="88169"/>
                  <a:pt x="113688" y="93709"/>
                </a:cubicBezTo>
                <a:lnTo>
                  <a:pt x="160837" y="140858"/>
                </a:lnTo>
                <a:cubicBezTo>
                  <a:pt x="166377" y="146398"/>
                  <a:pt x="166377" y="155357"/>
                  <a:pt x="160837" y="160837"/>
                </a:cubicBezTo>
                <a:cubicBezTo>
                  <a:pt x="155297" y="166317"/>
                  <a:pt x="146338" y="166377"/>
                  <a:pt x="140858" y="160837"/>
                </a:cubicBezTo>
                <a:lnTo>
                  <a:pt x="93709" y="113688"/>
                </a:lnTo>
                <a:cubicBezTo>
                  <a:pt x="88169" y="108148"/>
                  <a:pt x="88169" y="99189"/>
                  <a:pt x="93709" y="93709"/>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Implementácia nízkych teplôt a krátkych časov výdrže je nevyhnutná, aby sa zabránilo znehodnoteniu surovín.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musí byť kombinovaný so správnou hygienou a postupmi spracovania za tepla.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zachovanie kvality a bezpečnosti výrobkov.</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316" dirty="0">
                <a:solidFill>
                  <a:srgbClr val="000000"/>
                </a:solidFill>
                <a:latin typeface="Figtree Bold" pitchFamily="34" charset="0"/>
                <a:ea typeface="Figtree Bold" pitchFamily="34" charset="-122"/>
                <a:cs typeface="Figtree Bold" pitchFamily="34" charset="-120"/>
              </a:rPr>
              <a:t>Nízka teplota a krátke doby výdrže</a:t>
            </a:r>
            <a:endParaRPr lang="en-US" sz="1316" dirty="0"/>
          </a:p>
        </p:txBody>
      </p:sp>
      <p:sp>
        <p:nvSpPr>
          <p:cNvPr id="30" name="Text 28"/>
          <p:cNvSpPr/>
          <p:nvPr/>
        </p:nvSpPr>
        <p:spPr>
          <a:xfrm>
            <a:off x="7909401" y="1480956"/>
            <a:ext cx="226314" cy="301752"/>
          </a:xfrm>
          <a:custGeom>
            <a:avLst/>
            <a:gdLst/>
            <a:ahLst/>
            <a:cxnLst/>
            <a:rect l="l" t="t" r="r" b="b"/>
            <a:pathLst>
              <a:path w="226314" h="301752">
                <a:moveTo>
                  <a:pt x="14145" y="0"/>
                </a:moveTo>
                <a:cubicBezTo>
                  <a:pt x="6305" y="0"/>
                  <a:pt x="0" y="6307"/>
                  <a:pt x="0" y="14146"/>
                </a:cubicBezTo>
                <a:cubicBezTo>
                  <a:pt x="0" y="21986"/>
                  <a:pt x="6305" y="28292"/>
                  <a:pt x="14145" y="28292"/>
                </a:cubicBezTo>
                <a:lnTo>
                  <a:pt x="18859" y="28292"/>
                </a:lnTo>
                <a:lnTo>
                  <a:pt x="18859" y="39490"/>
                </a:lnTo>
                <a:cubicBezTo>
                  <a:pt x="18859" y="63241"/>
                  <a:pt x="28289" y="86051"/>
                  <a:pt x="45086" y="102846"/>
                </a:cubicBezTo>
                <a:lnTo>
                  <a:pt x="93178" y="150879"/>
                </a:lnTo>
                <a:lnTo>
                  <a:pt x="45086" y="198912"/>
                </a:lnTo>
                <a:cubicBezTo>
                  <a:pt x="28289" y="215707"/>
                  <a:pt x="18859" y="238517"/>
                  <a:pt x="18859" y="262268"/>
                </a:cubicBezTo>
                <a:lnTo>
                  <a:pt x="18859" y="273466"/>
                </a:lnTo>
                <a:lnTo>
                  <a:pt x="14145" y="273466"/>
                </a:lnTo>
                <a:cubicBezTo>
                  <a:pt x="6305" y="273466"/>
                  <a:pt x="0" y="279772"/>
                  <a:pt x="0" y="287612"/>
                </a:cubicBezTo>
                <a:cubicBezTo>
                  <a:pt x="0" y="295451"/>
                  <a:pt x="6305" y="301758"/>
                  <a:pt x="14145" y="301758"/>
                </a:cubicBezTo>
                <a:lnTo>
                  <a:pt x="212169" y="301758"/>
                </a:lnTo>
                <a:cubicBezTo>
                  <a:pt x="220009" y="301758"/>
                  <a:pt x="226314" y="295451"/>
                  <a:pt x="226314" y="287615"/>
                </a:cubicBezTo>
                <a:cubicBezTo>
                  <a:pt x="226314" y="279775"/>
                  <a:pt x="220009" y="273472"/>
                  <a:pt x="212169" y="273472"/>
                </a:cubicBezTo>
                <a:lnTo>
                  <a:pt x="207455" y="273472"/>
                </a:lnTo>
                <a:lnTo>
                  <a:pt x="207455" y="262274"/>
                </a:lnTo>
                <a:cubicBezTo>
                  <a:pt x="207455" y="238523"/>
                  <a:pt x="198025" y="215713"/>
                  <a:pt x="181228" y="198918"/>
                </a:cubicBezTo>
                <a:lnTo>
                  <a:pt x="133136" y="150885"/>
                </a:lnTo>
                <a:lnTo>
                  <a:pt x="181169" y="102852"/>
                </a:lnTo>
                <a:cubicBezTo>
                  <a:pt x="198025" y="86057"/>
                  <a:pt x="207455" y="63247"/>
                  <a:pt x="207455" y="39496"/>
                </a:cubicBezTo>
                <a:lnTo>
                  <a:pt x="207455" y="28298"/>
                </a:lnTo>
                <a:lnTo>
                  <a:pt x="212169" y="28298"/>
                </a:lnTo>
                <a:cubicBezTo>
                  <a:pt x="220009" y="28298"/>
                  <a:pt x="226314" y="21992"/>
                  <a:pt x="226314" y="14155"/>
                </a:cubicBezTo>
                <a:cubicBezTo>
                  <a:pt x="226314" y="6316"/>
                  <a:pt x="220009" y="12"/>
                  <a:pt x="212169" y="12"/>
                </a:cubicBezTo>
                <a:lnTo>
                  <a:pt x="14145" y="0"/>
                </a:lnTo>
                <a:moveTo>
                  <a:pt x="113157" y="170855"/>
                </a:moveTo>
                <a:lnTo>
                  <a:pt x="161190" y="218888"/>
                </a:lnTo>
                <a:cubicBezTo>
                  <a:pt x="172682" y="230439"/>
                  <a:pt x="179166" y="245997"/>
                  <a:pt x="179166" y="262265"/>
                </a:cubicBezTo>
                <a:lnTo>
                  <a:pt x="179166" y="273463"/>
                </a:lnTo>
                <a:lnTo>
                  <a:pt x="47150" y="273463"/>
                </a:lnTo>
                <a:lnTo>
                  <a:pt x="47150" y="262265"/>
                </a:lnTo>
                <a:cubicBezTo>
                  <a:pt x="47150" y="245997"/>
                  <a:pt x="53634" y="230439"/>
                  <a:pt x="65126" y="218948"/>
                </a:cubicBezTo>
                <a:lnTo>
                  <a:pt x="113157" y="170855"/>
                </a:lnTo>
                <a:moveTo>
                  <a:pt x="113157" y="130837"/>
                </a:moveTo>
                <a:lnTo>
                  <a:pt x="65124" y="82804"/>
                </a:lnTo>
                <a:cubicBezTo>
                  <a:pt x="53632" y="71310"/>
                  <a:pt x="47148" y="55752"/>
                  <a:pt x="47148" y="39487"/>
                </a:cubicBezTo>
                <a:lnTo>
                  <a:pt x="47148" y="28289"/>
                </a:lnTo>
                <a:lnTo>
                  <a:pt x="179164" y="28289"/>
                </a:lnTo>
                <a:lnTo>
                  <a:pt x="179164" y="39487"/>
                </a:lnTo>
                <a:cubicBezTo>
                  <a:pt x="179164" y="55755"/>
                  <a:pt x="172680" y="71313"/>
                  <a:pt x="161188" y="82804"/>
                </a:cubicBezTo>
                <a:lnTo>
                  <a:pt x="113155" y="130894"/>
                </a:lnTo>
                <a:lnTo>
                  <a:pt x="113157" y="130837"/>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Zahrievanie sa používa na zabíjanie alebo inaktiváciu spór, zatiaľ čo chladenie znižuje potenciál rastu preživších.</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Obe fázy sú rozhodujúce pre zaistenie bezpečnosti kyslých a okyslených produktov.</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Správne prevedenie minimalizuje riziko kontaminácie a znehodnotenia.</a:t>
            </a:r>
            <a:endParaRPr lang="en-US" sz="1062"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vykurovania a chladenia</a:t>
            </a:r>
            <a:endParaRPr lang="en-US" sz="1400" dirty="0"/>
          </a:p>
        </p:txBody>
      </p:sp>
      <p:sp>
        <p:nvSpPr>
          <p:cNvPr id="33" name="Text 31"/>
          <p:cNvSpPr/>
          <p:nvPr/>
        </p:nvSpPr>
        <p:spPr>
          <a:xfrm>
            <a:off x="4403857" y="1536947"/>
            <a:ext cx="226314" cy="301752"/>
          </a:xfrm>
          <a:custGeom>
            <a:avLst/>
            <a:gdLst/>
            <a:ahLst/>
            <a:cxnLst/>
            <a:rect l="l" t="t" r="r" b="b"/>
            <a:pathLst>
              <a:path w="226314" h="301752">
                <a:moveTo>
                  <a:pt x="123235" y="5009"/>
                </a:moveTo>
                <a:cubicBezTo>
                  <a:pt x="166198" y="45085"/>
                  <a:pt x="199086" y="94829"/>
                  <a:pt x="219124" y="150049"/>
                </a:cubicBezTo>
                <a:lnTo>
                  <a:pt x="219536" y="151169"/>
                </a:lnTo>
                <a:cubicBezTo>
                  <a:pt x="224015" y="163486"/>
                  <a:pt x="226314" y="176453"/>
                  <a:pt x="226314" y="189536"/>
                </a:cubicBezTo>
                <a:cubicBezTo>
                  <a:pt x="226314" y="251477"/>
                  <a:pt x="175158" y="301749"/>
                  <a:pt x="113157" y="301749"/>
                </a:cubicBezTo>
                <a:cubicBezTo>
                  <a:pt x="51156" y="301749"/>
                  <a:pt x="0" y="251477"/>
                  <a:pt x="0" y="189536"/>
                </a:cubicBezTo>
                <a:cubicBezTo>
                  <a:pt x="0" y="176453"/>
                  <a:pt x="2299" y="163486"/>
                  <a:pt x="6778" y="151169"/>
                </a:cubicBezTo>
                <a:lnTo>
                  <a:pt x="7190" y="150049"/>
                </a:lnTo>
                <a:lnTo>
                  <a:pt x="33770" y="159714"/>
                </a:lnTo>
                <a:lnTo>
                  <a:pt x="33359" y="160834"/>
                </a:lnTo>
                <a:cubicBezTo>
                  <a:pt x="30000" y="170028"/>
                  <a:pt x="28289" y="179754"/>
                  <a:pt x="28289" y="189536"/>
                </a:cubicBezTo>
                <a:cubicBezTo>
                  <a:pt x="28289" y="235566"/>
                  <a:pt x="66480" y="273463"/>
                  <a:pt x="113157" y="273463"/>
                </a:cubicBezTo>
                <a:cubicBezTo>
                  <a:pt x="159834" y="273463"/>
                  <a:pt x="198025" y="235566"/>
                  <a:pt x="198025" y="189539"/>
                </a:cubicBezTo>
                <a:cubicBezTo>
                  <a:pt x="198025" y="179757"/>
                  <a:pt x="196316" y="170031"/>
                  <a:pt x="192955" y="160837"/>
                </a:cubicBezTo>
                <a:lnTo>
                  <a:pt x="217886" y="151760"/>
                </a:lnTo>
                <a:lnTo>
                  <a:pt x="192955" y="160837"/>
                </a:lnTo>
                <a:lnTo>
                  <a:pt x="192543" y="159717"/>
                </a:lnTo>
                <a:cubicBezTo>
                  <a:pt x="175452" y="112686"/>
                  <a:pt x="148342" y="70016"/>
                  <a:pt x="113157" y="34656"/>
                </a:cubicBezTo>
                <a:cubicBezTo>
                  <a:pt x="77972" y="70019"/>
                  <a:pt x="50862" y="112686"/>
                  <a:pt x="33771" y="159717"/>
                </a:cubicBezTo>
                <a:lnTo>
                  <a:pt x="7190" y="150052"/>
                </a:lnTo>
                <a:cubicBezTo>
                  <a:pt x="27228" y="94771"/>
                  <a:pt x="60114" y="45088"/>
                  <a:pt x="103079" y="5012"/>
                </a:cubicBezTo>
                <a:lnTo>
                  <a:pt x="105023" y="3244"/>
                </a:lnTo>
                <a:cubicBezTo>
                  <a:pt x="107205" y="1180"/>
                  <a:pt x="110152" y="3"/>
                  <a:pt x="113157" y="3"/>
                </a:cubicBezTo>
                <a:cubicBezTo>
                  <a:pt x="116162" y="3"/>
                  <a:pt x="119109" y="1183"/>
                  <a:pt x="121291" y="3244"/>
                </a:cubicBezTo>
                <a:lnTo>
                  <a:pt x="123235" y="5009"/>
                </a:lnTo>
              </a:path>
              <a:path w="226314" h="301752">
                <a:moveTo>
                  <a:pt x="111566" y="96537"/>
                </a:moveTo>
                <a:cubicBezTo>
                  <a:pt x="112569" y="95121"/>
                  <a:pt x="114160" y="94298"/>
                  <a:pt x="115927" y="94298"/>
                </a:cubicBezTo>
                <a:cubicBezTo>
                  <a:pt x="118874" y="94298"/>
                  <a:pt x="121291" y="96715"/>
                  <a:pt x="121291" y="99660"/>
                </a:cubicBezTo>
                <a:lnTo>
                  <a:pt x="121291" y="106024"/>
                </a:lnTo>
                <a:cubicBezTo>
                  <a:pt x="121291" y="110619"/>
                  <a:pt x="123117" y="115040"/>
                  <a:pt x="126301" y="118284"/>
                </a:cubicBezTo>
                <a:lnTo>
                  <a:pt x="152291" y="144865"/>
                </a:lnTo>
                <a:cubicBezTo>
                  <a:pt x="163489" y="156298"/>
                  <a:pt x="169736" y="171682"/>
                  <a:pt x="169736" y="187653"/>
                </a:cubicBezTo>
                <a:lnTo>
                  <a:pt x="169736" y="188598"/>
                </a:lnTo>
                <a:cubicBezTo>
                  <a:pt x="169736" y="219835"/>
                  <a:pt x="144393" y="245176"/>
                  <a:pt x="113157" y="245176"/>
                </a:cubicBezTo>
                <a:cubicBezTo>
                  <a:pt x="81921" y="245176"/>
                  <a:pt x="56579" y="219835"/>
                  <a:pt x="56579" y="188598"/>
                </a:cubicBezTo>
                <a:lnTo>
                  <a:pt x="56579" y="181878"/>
                </a:lnTo>
                <a:cubicBezTo>
                  <a:pt x="56579" y="171033"/>
                  <a:pt x="60469" y="160484"/>
                  <a:pt x="67541" y="152234"/>
                </a:cubicBezTo>
                <a:lnTo>
                  <a:pt x="71079" y="148109"/>
                </a:lnTo>
                <a:cubicBezTo>
                  <a:pt x="72140" y="146872"/>
                  <a:pt x="73672" y="146163"/>
                  <a:pt x="75263" y="146163"/>
                </a:cubicBezTo>
                <a:cubicBezTo>
                  <a:pt x="78327" y="146163"/>
                  <a:pt x="80803" y="148637"/>
                  <a:pt x="80803" y="151703"/>
                </a:cubicBezTo>
                <a:lnTo>
                  <a:pt x="80803" y="175807"/>
                </a:lnTo>
                <a:cubicBezTo>
                  <a:pt x="80803" y="188067"/>
                  <a:pt x="90763" y="198025"/>
                  <a:pt x="103023" y="198025"/>
                </a:cubicBezTo>
                <a:cubicBezTo>
                  <a:pt x="115282" y="198025"/>
                  <a:pt x="125242" y="188064"/>
                  <a:pt x="125242" y="175807"/>
                </a:cubicBezTo>
                <a:lnTo>
                  <a:pt x="125242" y="174923"/>
                </a:lnTo>
                <a:cubicBezTo>
                  <a:pt x="125242" y="168912"/>
                  <a:pt x="122943" y="163193"/>
                  <a:pt x="118758" y="158833"/>
                </a:cubicBezTo>
                <a:lnTo>
                  <a:pt x="112275" y="152113"/>
                </a:lnTo>
                <a:cubicBezTo>
                  <a:pt x="105026" y="144569"/>
                  <a:pt x="100959" y="134551"/>
                  <a:pt x="100959" y="124120"/>
                </a:cubicBezTo>
                <a:cubicBezTo>
                  <a:pt x="100959" y="115631"/>
                  <a:pt x="103611" y="107381"/>
                  <a:pt x="108620" y="100486"/>
                </a:cubicBezTo>
                <a:lnTo>
                  <a:pt x="111507" y="96536"/>
                </a:lnTo>
                <a:lnTo>
                  <a:pt x="111566" y="96537"/>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688"/>
              </a:spcAft>
              <a:buNone/>
            </a:pPr>
            <a:r>
              <a:rPr lang="en-US" sz="946" dirty="0">
                <a:solidFill>
                  <a:srgbClr val="000000"/>
                </a:solidFill>
                <a:latin typeface="Figtree Regular" pitchFamily="34" charset="0"/>
                <a:ea typeface="Figtree Regular" pitchFamily="34" charset="-122"/>
                <a:cs typeface="Figtree Regular" pitchFamily="34" charset="-120"/>
              </a:rPr>
              <a:t>Presná kontrola teploty a času počas fáz ohrevu a chladenia je nevyhnutná na zabránenie chorobám prenášaným potravinami a znehodnoteniu kyslých a okyslených produktov.</a:t>
            </a:r>
            <a:endParaRPr lang="en-US" sz="946" dirty="0"/>
          </a:p>
          <a:p>
            <a:pPr marL="0" indent="0" algn="l">
              <a:lnSpc>
                <a:spcPct val="100000"/>
              </a:lnSpc>
              <a:spcAft>
                <a:spcPts val="688"/>
              </a:spcAft>
              <a:buNone/>
            </a:pPr>
            <a:r>
              <a:rPr lang="en-US" sz="946" dirty="0">
                <a:solidFill>
                  <a:srgbClr val="000000"/>
                </a:solidFill>
                <a:latin typeface="Figtree Regular" pitchFamily="34" charset="0"/>
                <a:ea typeface="Figtree Regular" pitchFamily="34" charset="-122"/>
                <a:cs typeface="Figtree Regular" pitchFamily="34" charset="-120"/>
              </a:rPr>
              <a:t>Zacielenie na špecifické teplotné rozsahy inhibuje spóry odolné voči kyselinám, ktoré môžu v niektorých produktoch rásť medzi 35-60 ° C a až 75 ° C.</a:t>
            </a:r>
            <a:endParaRPr lang="en-US" sz="946" dirty="0"/>
          </a:p>
          <a:p>
            <a:pPr marL="0" indent="0" algn="l">
              <a:lnSpc>
                <a:spcPct val="100000"/>
              </a:lnSpc>
              <a:spcAft>
                <a:spcPts val="688"/>
              </a:spcAft>
              <a:buNone/>
            </a:pPr>
            <a:r>
              <a:rPr lang="en-US" sz="946" dirty="0">
                <a:solidFill>
                  <a:srgbClr val="000000"/>
                </a:solidFill>
                <a:latin typeface="Figtree Regular" pitchFamily="34" charset="0"/>
                <a:ea typeface="Figtree Regular" pitchFamily="34" charset="-122"/>
                <a:cs typeface="Figtree Regular" pitchFamily="34" charset="-120"/>
              </a:rPr>
              <a:t>Účinná kontrola zaisťuje bezpečnosť a kvalitu pasterizovaných výrobkov.</a:t>
            </a:r>
            <a:endParaRPr lang="en-US" sz="946"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244" dirty="0">
                <a:solidFill>
                  <a:srgbClr val="000000"/>
                </a:solidFill>
                <a:latin typeface="Figtree Bold" pitchFamily="34" charset="0"/>
                <a:ea typeface="Figtree Bold" pitchFamily="34" charset="-122"/>
                <a:cs typeface="Figtree Bold" pitchFamily="34" charset="-120"/>
              </a:rPr>
              <a:t>Dôležitosť kontroly teploty a času</a:t>
            </a:r>
            <a:endParaRPr lang="en-US" sz="1244"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Mikrobiologická bezpečnosť a stabilita v okyslených potravinárskych výrobkoch</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36</a:t>
            </a:r>
            <a:endParaRPr lang="en-US" sz="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Úvod do pasterizácie potravín v kyslých a okyslených produktoch</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Tepelný proces je prispôsobený pH produktu a jeho zložiek.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Tým sa zabezpečí, že všetky prvky výrobku spĺňajú bezpečnostné normy.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Systém zaručuje bezpečnosť aj stabilitu pre spotrebiteľov.</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Bezpečnosť a stabilita</a:t>
            </a:r>
            <a:endParaRPr lang="en-US" sz="1400"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Výrobky môžu obsahovať častice, ako je zelenina, bylinky, mäso alebo syr.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Každá častica musí dostať špecifikovaný tepelný proces na základe jej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bezpečnosť a stabilitu celého produktu.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Zahrnutie tuhých častíc</a:t>
            </a:r>
            <a:endParaRPr lang="en-US" sz="1400" dirty="0"/>
          </a:p>
        </p:txBody>
      </p:sp>
      <p:sp>
        <p:nvSpPr>
          <p:cNvPr id="27" name="Text 25"/>
          <p:cNvSpPr/>
          <p:nvPr/>
        </p:nvSpPr>
        <p:spPr>
          <a:xfrm>
            <a:off x="760397" y="3949644"/>
            <a:ext cx="301752" cy="301729"/>
          </a:xfrm>
          <a:custGeom>
            <a:avLst/>
            <a:gdLst/>
            <a:ahLst/>
            <a:cxnLst/>
            <a:rect l="l" t="t" r="r" b="b"/>
            <a:pathLst>
              <a:path w="301752" h="301729">
                <a:moveTo>
                  <a:pt x="261215" y="81714"/>
                </a:moveTo>
                <a:cubicBezTo>
                  <a:pt x="265988" y="89610"/>
                  <a:pt x="269407" y="97567"/>
                  <a:pt x="271411" y="105171"/>
                </a:cubicBezTo>
                <a:cubicBezTo>
                  <a:pt x="271707" y="106290"/>
                  <a:pt x="271942" y="107409"/>
                  <a:pt x="272177" y="108529"/>
                </a:cubicBezTo>
                <a:cubicBezTo>
                  <a:pt x="273593" y="115366"/>
                  <a:pt x="273828" y="121790"/>
                  <a:pt x="272708" y="127447"/>
                </a:cubicBezTo>
                <a:cubicBezTo>
                  <a:pt x="271589" y="133400"/>
                  <a:pt x="269054" y="138527"/>
                  <a:pt x="265047" y="142537"/>
                </a:cubicBezTo>
                <a:lnTo>
                  <a:pt x="264929" y="142654"/>
                </a:lnTo>
                <a:cubicBezTo>
                  <a:pt x="247838" y="159569"/>
                  <a:pt x="210412" y="149667"/>
                  <a:pt x="181238" y="120492"/>
                </a:cubicBezTo>
                <a:cubicBezTo>
                  <a:pt x="152065" y="91200"/>
                  <a:pt x="142161" y="53656"/>
                  <a:pt x="159256" y="36624"/>
                </a:cubicBezTo>
                <a:cubicBezTo>
                  <a:pt x="160318" y="35562"/>
                  <a:pt x="161437" y="34620"/>
                  <a:pt x="162674" y="33793"/>
                </a:cubicBezTo>
                <a:cubicBezTo>
                  <a:pt x="163088" y="33498"/>
                  <a:pt x="163441" y="33262"/>
                  <a:pt x="163854" y="33027"/>
                </a:cubicBezTo>
                <a:cubicBezTo>
                  <a:pt x="165623" y="31908"/>
                  <a:pt x="167569" y="30963"/>
                  <a:pt x="169630" y="30257"/>
                </a:cubicBezTo>
                <a:cubicBezTo>
                  <a:pt x="169983" y="30140"/>
                  <a:pt x="170336" y="30022"/>
                  <a:pt x="170749" y="29904"/>
                </a:cubicBezTo>
                <a:cubicBezTo>
                  <a:pt x="190022" y="23951"/>
                  <a:pt x="219313" y="34913"/>
                  <a:pt x="243125" y="58725"/>
                </a:cubicBezTo>
                <a:cubicBezTo>
                  <a:pt x="250433" y="66033"/>
                  <a:pt x="256562" y="73872"/>
                  <a:pt x="261278" y="81771"/>
                </a:cubicBezTo>
                <a:lnTo>
                  <a:pt x="261215" y="81714"/>
                </a:lnTo>
                <a:moveTo>
                  <a:pt x="229150" y="178017"/>
                </a:moveTo>
                <a:cubicBezTo>
                  <a:pt x="213945" y="190865"/>
                  <a:pt x="194555" y="197998"/>
                  <a:pt x="174455" y="197998"/>
                </a:cubicBezTo>
                <a:lnTo>
                  <a:pt x="122590" y="197998"/>
                </a:lnTo>
                <a:cubicBezTo>
                  <a:pt x="112158" y="197998"/>
                  <a:pt x="103730" y="189570"/>
                  <a:pt x="103730" y="179136"/>
                </a:cubicBezTo>
                <a:lnTo>
                  <a:pt x="103730" y="127272"/>
                </a:lnTo>
                <a:cubicBezTo>
                  <a:pt x="103730" y="107174"/>
                  <a:pt x="110861" y="87785"/>
                  <a:pt x="123709" y="72578"/>
                </a:cubicBezTo>
                <a:cubicBezTo>
                  <a:pt x="124180" y="75526"/>
                  <a:pt x="124829" y="78413"/>
                  <a:pt x="125535" y="81183"/>
                </a:cubicBezTo>
                <a:cubicBezTo>
                  <a:pt x="131015" y="101987"/>
                  <a:pt x="143745" y="122970"/>
                  <a:pt x="161250" y="140476"/>
                </a:cubicBezTo>
                <a:cubicBezTo>
                  <a:pt x="178755" y="157979"/>
                  <a:pt x="199736" y="170769"/>
                  <a:pt x="220541" y="176191"/>
                </a:cubicBezTo>
                <a:cubicBezTo>
                  <a:pt x="223311" y="176898"/>
                  <a:pt x="226199" y="177546"/>
                  <a:pt x="229147" y="178020"/>
                </a:cubicBezTo>
                <a:lnTo>
                  <a:pt x="229150" y="178017"/>
                </a:lnTo>
                <a:moveTo>
                  <a:pt x="125303" y="226288"/>
                </a:moveTo>
                <a:lnTo>
                  <a:pt x="174458" y="226288"/>
                </a:lnTo>
                <a:cubicBezTo>
                  <a:pt x="204458" y="226288"/>
                  <a:pt x="233278" y="214381"/>
                  <a:pt x="254495" y="193164"/>
                </a:cubicBezTo>
                <a:lnTo>
                  <a:pt x="284966" y="162635"/>
                </a:lnTo>
                <a:lnTo>
                  <a:pt x="285144" y="162457"/>
                </a:lnTo>
                <a:cubicBezTo>
                  <a:pt x="299112" y="148490"/>
                  <a:pt x="302766" y="130452"/>
                  <a:pt x="301529" y="113833"/>
                </a:cubicBezTo>
                <a:cubicBezTo>
                  <a:pt x="301115" y="108294"/>
                  <a:pt x="300174" y="102929"/>
                  <a:pt x="298819" y="97920"/>
                </a:cubicBezTo>
                <a:cubicBezTo>
                  <a:pt x="295400" y="84955"/>
                  <a:pt x="289154" y="71929"/>
                  <a:pt x="280726" y="59727"/>
                </a:cubicBezTo>
                <a:cubicBezTo>
                  <a:pt x="275599" y="52359"/>
                  <a:pt x="269706" y="45229"/>
                  <a:pt x="263043" y="38627"/>
                </a:cubicBezTo>
                <a:cubicBezTo>
                  <a:pt x="245538" y="21124"/>
                  <a:pt x="224615" y="8391"/>
                  <a:pt x="203809" y="2912"/>
                </a:cubicBezTo>
                <a:cubicBezTo>
                  <a:pt x="183770" y="-2332"/>
                  <a:pt x="157837" y="-1979"/>
                  <a:pt x="139274" y="16586"/>
                </a:cubicBezTo>
                <a:lnTo>
                  <a:pt x="108625" y="47233"/>
                </a:lnTo>
                <a:cubicBezTo>
                  <a:pt x="87405" y="68450"/>
                  <a:pt x="75501" y="97211"/>
                  <a:pt x="75501" y="127269"/>
                </a:cubicBezTo>
                <a:lnTo>
                  <a:pt x="75501" y="176424"/>
                </a:lnTo>
                <a:cubicBezTo>
                  <a:pt x="75501" y="180609"/>
                  <a:pt x="73851" y="184616"/>
                  <a:pt x="70906" y="187564"/>
                </a:cubicBezTo>
                <a:cubicBezTo>
                  <a:pt x="64834" y="193634"/>
                  <a:pt x="55052" y="193281"/>
                  <a:pt x="46916" y="190512"/>
                </a:cubicBezTo>
                <a:cubicBezTo>
                  <a:pt x="43262" y="189214"/>
                  <a:pt x="39373" y="188565"/>
                  <a:pt x="35365" y="188565"/>
                </a:cubicBezTo>
                <a:cubicBezTo>
                  <a:pt x="15857" y="188565"/>
                  <a:pt x="3" y="204418"/>
                  <a:pt x="3" y="223928"/>
                </a:cubicBezTo>
                <a:cubicBezTo>
                  <a:pt x="3" y="243438"/>
                  <a:pt x="15857" y="259291"/>
                  <a:pt x="35365" y="259291"/>
                </a:cubicBezTo>
                <a:cubicBezTo>
                  <a:pt x="39080" y="259291"/>
                  <a:pt x="42438" y="262649"/>
                  <a:pt x="42438" y="266363"/>
                </a:cubicBezTo>
                <a:cubicBezTo>
                  <a:pt x="42438" y="285873"/>
                  <a:pt x="58292" y="301726"/>
                  <a:pt x="77801" y="301726"/>
                </a:cubicBezTo>
                <a:cubicBezTo>
                  <a:pt x="97309" y="301726"/>
                  <a:pt x="113163" y="285873"/>
                  <a:pt x="113163" y="266363"/>
                </a:cubicBezTo>
                <a:cubicBezTo>
                  <a:pt x="113163" y="262356"/>
                  <a:pt x="112514" y="258467"/>
                  <a:pt x="111277" y="254870"/>
                </a:cubicBezTo>
                <a:cubicBezTo>
                  <a:pt x="108507" y="246736"/>
                  <a:pt x="108154" y="236954"/>
                  <a:pt x="114225" y="230883"/>
                </a:cubicBezTo>
                <a:cubicBezTo>
                  <a:pt x="117173" y="227935"/>
                  <a:pt x="121180" y="226284"/>
                  <a:pt x="125366" y="226284"/>
                </a:cubicBezTo>
                <a:lnTo>
                  <a:pt x="125303" y="226288"/>
                </a:lnTo>
                <a:moveTo>
                  <a:pt x="228444" y="105819"/>
                </a:moveTo>
                <a:cubicBezTo>
                  <a:pt x="233689" y="100575"/>
                  <a:pt x="230683" y="89022"/>
                  <a:pt x="221667" y="80003"/>
                </a:cubicBezTo>
                <a:cubicBezTo>
                  <a:pt x="212651" y="70985"/>
                  <a:pt x="201097" y="67980"/>
                  <a:pt x="195852" y="73227"/>
                </a:cubicBezTo>
                <a:cubicBezTo>
                  <a:pt x="190608" y="78471"/>
                  <a:pt x="193613" y="90024"/>
                  <a:pt x="202630" y="99042"/>
                </a:cubicBezTo>
                <a:cubicBezTo>
                  <a:pt x="211646" y="108061"/>
                  <a:pt x="223200" y="111066"/>
                  <a:pt x="228444" y="105819"/>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Výrobky sú balené v hermeticky uzavretých nádobách, aby sa zabezpečila stabilita.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spôsob balenia podporuje okolitú stabilitu potravinárskych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to kritická súčasť systému ochrany.</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Požiadavky na balenie</a:t>
            </a:r>
            <a:endParaRPr lang="en-US" sz="1400" dirty="0"/>
          </a:p>
        </p:txBody>
      </p:sp>
      <p:sp>
        <p:nvSpPr>
          <p:cNvPr id="30" name="Text 28"/>
          <p:cNvSpPr/>
          <p:nvPr/>
        </p:nvSpPr>
        <p:spPr>
          <a:xfrm>
            <a:off x="7871682" y="1480956"/>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výrobky majú krátku otvorenú trvanlivosť 3-5 dní v chladničke.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Konzervačný systém nezabráni rastu kontaminantov po otvorení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skladovanie je nevyhnutné na zachovanie bezpečnosti a kvality po otvorení.</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Charakteristiky trvanlivosti</a:t>
            </a:r>
            <a:endParaRPr lang="en-US" sz="1400" dirty="0"/>
          </a:p>
        </p:txBody>
      </p:sp>
      <p:sp>
        <p:nvSpPr>
          <p:cNvPr id="33" name="Text 31"/>
          <p:cNvSpPr/>
          <p:nvPr/>
        </p:nvSpPr>
        <p:spPr>
          <a:xfrm>
            <a:off x="4403857" y="1536947"/>
            <a:ext cx="226314" cy="301752"/>
          </a:xfrm>
          <a:custGeom>
            <a:avLst/>
            <a:gdLst/>
            <a:ahLst/>
            <a:cxnLst/>
            <a:rect l="l" t="t" r="r" b="b"/>
            <a:pathLst>
              <a:path w="226314" h="301752">
                <a:moveTo>
                  <a:pt x="169736" y="28289"/>
                </a:moveTo>
                <a:cubicBezTo>
                  <a:pt x="185353" y="28289"/>
                  <a:pt x="198025" y="40960"/>
                  <a:pt x="198025" y="56579"/>
                </a:cubicBezTo>
                <a:lnTo>
                  <a:pt x="198025" y="94298"/>
                </a:lnTo>
                <a:lnTo>
                  <a:pt x="169736" y="94298"/>
                </a:lnTo>
                <a:lnTo>
                  <a:pt x="169736" y="70725"/>
                </a:lnTo>
                <a:cubicBezTo>
                  <a:pt x="169736" y="62885"/>
                  <a:pt x="163430" y="56582"/>
                  <a:pt x="155591" y="56582"/>
                </a:cubicBezTo>
                <a:cubicBezTo>
                  <a:pt x="147751" y="56582"/>
                  <a:pt x="141446" y="62888"/>
                  <a:pt x="141446" y="70728"/>
                </a:cubicBezTo>
                <a:lnTo>
                  <a:pt x="141446" y="94304"/>
                </a:lnTo>
                <a:lnTo>
                  <a:pt x="28289" y="94304"/>
                </a:lnTo>
                <a:lnTo>
                  <a:pt x="28289" y="56585"/>
                </a:lnTo>
                <a:cubicBezTo>
                  <a:pt x="28289" y="40966"/>
                  <a:pt x="40961" y="28295"/>
                  <a:pt x="56579" y="28295"/>
                </a:cubicBezTo>
                <a:lnTo>
                  <a:pt x="169736" y="28289"/>
                </a:lnTo>
                <a:moveTo>
                  <a:pt x="141446" y="122587"/>
                </a:moveTo>
                <a:lnTo>
                  <a:pt x="141446" y="202741"/>
                </a:lnTo>
                <a:cubicBezTo>
                  <a:pt x="141446" y="210581"/>
                  <a:pt x="147751" y="216887"/>
                  <a:pt x="155591" y="216887"/>
                </a:cubicBezTo>
                <a:cubicBezTo>
                  <a:pt x="163430" y="216887"/>
                  <a:pt x="169736" y="210581"/>
                  <a:pt x="169736" y="202744"/>
                </a:cubicBezTo>
                <a:lnTo>
                  <a:pt x="169736" y="122593"/>
                </a:lnTo>
                <a:lnTo>
                  <a:pt x="198025" y="122593"/>
                </a:lnTo>
                <a:lnTo>
                  <a:pt x="198025" y="264039"/>
                </a:lnTo>
                <a:cubicBezTo>
                  <a:pt x="198025" y="269226"/>
                  <a:pt x="193781" y="273469"/>
                  <a:pt x="188594" y="273469"/>
                </a:cubicBezTo>
                <a:lnTo>
                  <a:pt x="37717" y="273469"/>
                </a:lnTo>
                <a:cubicBezTo>
                  <a:pt x="32530" y="273469"/>
                  <a:pt x="28287" y="269226"/>
                  <a:pt x="28287" y="264039"/>
                </a:cubicBezTo>
                <a:lnTo>
                  <a:pt x="28287" y="122593"/>
                </a:lnTo>
                <a:lnTo>
                  <a:pt x="141446" y="122587"/>
                </a:lnTo>
                <a:moveTo>
                  <a:pt x="56579" y="0"/>
                </a:moveTo>
                <a:cubicBezTo>
                  <a:pt x="25343" y="0"/>
                  <a:pt x="0" y="25341"/>
                  <a:pt x="0" y="56579"/>
                </a:cubicBezTo>
                <a:lnTo>
                  <a:pt x="0" y="264033"/>
                </a:lnTo>
                <a:cubicBezTo>
                  <a:pt x="0" y="284839"/>
                  <a:pt x="16915" y="301752"/>
                  <a:pt x="37720" y="301752"/>
                </a:cubicBezTo>
                <a:lnTo>
                  <a:pt x="188597" y="301752"/>
                </a:lnTo>
                <a:cubicBezTo>
                  <a:pt x="209402" y="301752"/>
                  <a:pt x="226316" y="284839"/>
                  <a:pt x="226316" y="264033"/>
                </a:cubicBezTo>
                <a:lnTo>
                  <a:pt x="226316" y="56579"/>
                </a:lnTo>
                <a:cubicBezTo>
                  <a:pt x="226316" y="25341"/>
                  <a:pt x="200974" y="0"/>
                  <a:pt x="169738" y="0"/>
                </a:cubicBezTo>
                <a:lnTo>
                  <a:pt x="56579" y="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95"/>
              </a:spcAft>
              <a:buNone/>
            </a:pPr>
            <a:r>
              <a:rPr lang="en-US" sz="1093" dirty="0">
                <a:solidFill>
                  <a:srgbClr val="000000"/>
                </a:solidFill>
                <a:latin typeface="Figtree Regular" pitchFamily="34" charset="0"/>
                <a:ea typeface="Figtree Regular" pitchFamily="34" charset="-122"/>
                <a:cs typeface="Figtree Regular" pitchFamily="34" charset="-120"/>
              </a:rPr>
              <a:t>Kyslé a okyslené potravinárske výrobky využívajú kombináciu zahrievania a kontroly pH na zabíjanie vegetatívnych buniek.</a:t>
            </a:r>
            <a:endParaRPr lang="en-US" sz="1093" dirty="0"/>
          </a:p>
          <a:p>
            <a:pPr marL="0" indent="0" algn="l">
              <a:lnSpc>
                <a:spcPct val="100000"/>
              </a:lnSpc>
              <a:spcAft>
                <a:spcPts val="795"/>
              </a:spcAft>
              <a:buNone/>
            </a:pPr>
            <a:r>
              <a:rPr lang="en-US" sz="1093" dirty="0">
                <a:solidFill>
                  <a:srgbClr val="000000"/>
                </a:solidFill>
                <a:latin typeface="Figtree Regular" pitchFamily="34" charset="0"/>
                <a:ea typeface="Figtree Regular" pitchFamily="34" charset="-122"/>
                <a:cs typeface="Figtree Regular" pitchFamily="34" charset="-120"/>
              </a:rPr>
              <a:t>Tento systém inhibuje bakteriálne spóry a zaisťuje bezpečnosť produktu.</a:t>
            </a:r>
            <a:endParaRPr lang="en-US" sz="1093" dirty="0"/>
          </a:p>
          <a:p>
            <a:pPr marL="0" indent="0" algn="l">
              <a:lnSpc>
                <a:spcPct val="100000"/>
              </a:lnSpc>
              <a:spcAft>
                <a:spcPts val="795"/>
              </a:spcAft>
              <a:buNone/>
            </a:pPr>
            <a:r>
              <a:rPr lang="en-US" sz="1093" dirty="0">
                <a:solidFill>
                  <a:srgbClr val="000000"/>
                </a:solidFill>
                <a:latin typeface="Figtree Regular" pitchFamily="34" charset="0"/>
                <a:ea typeface="Figtree Regular" pitchFamily="34" charset="-122"/>
                <a:cs typeface="Figtree Regular" pitchFamily="34" charset="-120"/>
              </a:rPr>
              <a:t>Metóda konzervácie je účinná pre okolité stabilné výrobky v uzavretých nádobách.</a:t>
            </a:r>
            <a:endParaRPr lang="en-US" sz="1093"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Mechanizmus zachovania</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a:t>
            </a:r>
            <a:endParaRPr lang="en-US" sz="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Zloženie produktu a požiadavky na tepelné spracovanie</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Tepelné spracovanie je rozhodujúce pre inaktiváciu alebo inhibíciu mikroorganizmov.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Osobitná pozornosť sa venuje spóram odolným voči kyselinám a teplu.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výrobok zostane bezpečný počas celej doby použiteľnosti.</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Mikrobiálna kontrola v okyslených produktoch</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Dizajn produktu je zameraný na uzavreté skladovanie do 35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teplota zaisťuje, že všetky zložky dostanú primerané tepelné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Pomáha udržiavať bezpečnosť a kvalitu produktu.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Podmienky skladovania pre integritu výrobku</a:t>
            </a:r>
            <a:endParaRPr lang="en-US" sz="1100" dirty="0"/>
          </a:p>
        </p:txBody>
      </p:sp>
      <p:sp>
        <p:nvSpPr>
          <p:cNvPr id="27" name="Text 25"/>
          <p:cNvSpPr/>
          <p:nvPr/>
        </p:nvSpPr>
        <p:spPr>
          <a:xfrm>
            <a:off x="779257" y="4087944"/>
            <a:ext cx="264033" cy="301752"/>
          </a:xfrm>
          <a:custGeom>
            <a:avLst/>
            <a:gdLst/>
            <a:ahLst/>
            <a:cxnLst/>
            <a:rect l="l" t="t" r="r" b="b"/>
            <a:pathLst>
              <a:path w="264033" h="301752">
                <a:moveTo>
                  <a:pt x="89584" y="14146"/>
                </a:moveTo>
                <a:cubicBezTo>
                  <a:pt x="89584" y="6307"/>
                  <a:pt x="83279" y="3"/>
                  <a:pt x="75440" y="3"/>
                </a:cubicBezTo>
                <a:cubicBezTo>
                  <a:pt x="67600" y="3"/>
                  <a:pt x="61295" y="6310"/>
                  <a:pt x="61295" y="14149"/>
                </a:cubicBezTo>
                <a:lnTo>
                  <a:pt x="61295" y="37725"/>
                </a:lnTo>
                <a:lnTo>
                  <a:pt x="37720" y="37725"/>
                </a:lnTo>
                <a:cubicBezTo>
                  <a:pt x="16917" y="37725"/>
                  <a:pt x="0" y="54638"/>
                  <a:pt x="0" y="75444"/>
                </a:cubicBezTo>
                <a:lnTo>
                  <a:pt x="0" y="84874"/>
                </a:lnTo>
                <a:lnTo>
                  <a:pt x="0" y="113163"/>
                </a:lnTo>
                <a:lnTo>
                  <a:pt x="0" y="264039"/>
                </a:lnTo>
                <a:cubicBezTo>
                  <a:pt x="0" y="284845"/>
                  <a:pt x="16914" y="301758"/>
                  <a:pt x="37720" y="301758"/>
                </a:cubicBezTo>
                <a:lnTo>
                  <a:pt x="226316" y="301758"/>
                </a:lnTo>
                <a:cubicBezTo>
                  <a:pt x="247119" y="301758"/>
                  <a:pt x="264036" y="284845"/>
                  <a:pt x="264036" y="264039"/>
                </a:cubicBezTo>
                <a:lnTo>
                  <a:pt x="264036" y="113163"/>
                </a:lnTo>
                <a:lnTo>
                  <a:pt x="264036" y="84874"/>
                </a:lnTo>
                <a:lnTo>
                  <a:pt x="264036" y="75444"/>
                </a:lnTo>
                <a:cubicBezTo>
                  <a:pt x="264036" y="54638"/>
                  <a:pt x="247122" y="37725"/>
                  <a:pt x="226316" y="37725"/>
                </a:cubicBezTo>
                <a:lnTo>
                  <a:pt x="202740" y="37725"/>
                </a:lnTo>
                <a:lnTo>
                  <a:pt x="202740" y="14152"/>
                </a:lnTo>
                <a:cubicBezTo>
                  <a:pt x="202740" y="6313"/>
                  <a:pt x="196435" y="9"/>
                  <a:pt x="188596" y="9"/>
                </a:cubicBezTo>
                <a:cubicBezTo>
                  <a:pt x="180757" y="9"/>
                  <a:pt x="174452" y="6316"/>
                  <a:pt x="174452" y="14155"/>
                </a:cubicBezTo>
                <a:lnTo>
                  <a:pt x="174452" y="37731"/>
                </a:lnTo>
                <a:lnTo>
                  <a:pt x="89584" y="37731"/>
                </a:lnTo>
                <a:lnTo>
                  <a:pt x="89584" y="14146"/>
                </a:lnTo>
                <a:moveTo>
                  <a:pt x="28288" y="113157"/>
                </a:moveTo>
                <a:lnTo>
                  <a:pt x="235742" y="113157"/>
                </a:lnTo>
                <a:lnTo>
                  <a:pt x="235742" y="264033"/>
                </a:lnTo>
                <a:cubicBezTo>
                  <a:pt x="235742" y="269220"/>
                  <a:pt x="231499" y="273463"/>
                  <a:pt x="226313" y="273463"/>
                </a:cubicBezTo>
                <a:lnTo>
                  <a:pt x="37717" y="273463"/>
                </a:lnTo>
                <a:cubicBezTo>
                  <a:pt x="32531" y="273463"/>
                  <a:pt x="28288" y="269220"/>
                  <a:pt x="28288" y="264033"/>
                </a:cubicBezTo>
                <a:lnTo>
                  <a:pt x="28288" y="113157"/>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Balenie sa líši od pevných až po flexibilné nádoby.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Všetky obaly musia byť hermeticky uzavreté, aby sa zabránilo opätovnej kontaminácii počas uzavretej doby použiteľnosti.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že výrobok zostane bezpečný na konzumáciu.</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Požiadavky na bezpečnosť balenia</a:t>
            </a:r>
            <a:endParaRPr lang="en-US" sz="1100" dirty="0"/>
          </a:p>
        </p:txBody>
      </p:sp>
      <p:sp>
        <p:nvSpPr>
          <p:cNvPr id="30" name="Text 28"/>
          <p:cNvSpPr/>
          <p:nvPr/>
        </p:nvSpPr>
        <p:spPr>
          <a:xfrm>
            <a:off x="5940269" y="1601589"/>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Bezpečnosť kyslých a okyslených produktov závisí od dodania špecifikovaného tepelného spracovania prispôsobeného pH všetkých zložiek.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Patria sem častice ako zelenina, bylinky, mäso alebo syry.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tepelné spracovanie zaisťuje inaktiváciu alebo inhibíciu mikroorganizmov.</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Tepelné spracovanie a úvahy o pH</a:t>
            </a:r>
            <a:endParaRPr lang="en-US" sz="1100" dirty="0"/>
          </a:p>
        </p:txBody>
      </p:sp>
      <p:sp>
        <p:nvSpPr>
          <p:cNvPr id="33" name="Text 31"/>
          <p:cNvSpPr/>
          <p:nvPr/>
        </p:nvSpPr>
        <p:spPr>
          <a:xfrm>
            <a:off x="760397"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a:t>
            </a:r>
            <a:endParaRPr lang="en-US" sz="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Úloha kontroly kyslosti a pH</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Konzervačný systém musí účinne inhibovať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Ak tak neurobíte, vyžadujú si to alternatívne opatrenia na zaistenie bezpečnosti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opatrenia sú nevyhnutné na zachovanie integrity výrobkov a zdravia spotrebiteľov.</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Požiadavky na systém konzervácie</a:t>
            </a:r>
            <a:endParaRPr lang="en-US" sz="1100" dirty="0"/>
          </a:p>
        </p:txBody>
      </p:sp>
      <p:sp>
        <p:nvSpPr>
          <p:cNvPr id="24" name="Text 22"/>
          <p:cNvSpPr/>
          <p:nvPr/>
        </p:nvSpPr>
        <p:spPr>
          <a:xfrm>
            <a:off x="5930560" y="4087984"/>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 výrobkami, ktoré nie sú schopné inhibovať Clostridium botulinum, sa musí zaobchádzať ako s potravinami s nízkym obsahom kyselín.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Potraviny s nízkym obsahom kyselín vyžadujú sterilizáciu s minimálnou hodnotou Fo 3.</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Alternatívne je možné použiť iné metódy konzervácie, ako je znížená aktivita vody.</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Klasifikácia potravín s nízkym obsahom kyselín</a:t>
            </a:r>
            <a:endParaRPr lang="en-US" sz="1100" dirty="0"/>
          </a:p>
        </p:txBody>
      </p:sp>
      <p:sp>
        <p:nvSpPr>
          <p:cNvPr id="27" name="Text 25"/>
          <p:cNvSpPr/>
          <p:nvPr/>
        </p:nvSpPr>
        <p:spPr>
          <a:xfrm>
            <a:off x="760422" y="4087944"/>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Dosiahnutie maximálneho rovnovážneho pH do 24 hodín od výroby je rozhodujúce.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kontrola je nevyhnutná na zabránenie rastu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riadenie pH zaisťuje bezpečnosť a dlhú životnosť potravinárskych výrobkov.</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Dôležitosť kontroly pH</a:t>
            </a:r>
            <a:endParaRPr lang="en-US" sz="1100" dirty="0"/>
          </a:p>
        </p:txBody>
      </p:sp>
      <p:sp>
        <p:nvSpPr>
          <p:cNvPr id="30" name="Text 28"/>
          <p:cNvSpPr/>
          <p:nvPr/>
        </p:nvSpPr>
        <p:spPr>
          <a:xfrm>
            <a:off x="5948921" y="1601589"/>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Kyslosť vo výrobkoch pochádza z prírodných zložiek, ako je kyselina citrónová, ktorá sa nachádza v paradajkách.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 kyslosti prispievajú aj pridané kyseliny, ako je kyselina octová alebo mliečna.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zdroje zohrávajú kľúčovú úlohu pri konzervácii a bezpečnosti potravinárskych výrobkov.</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Zdroje kyslosti vo výrobkoch</a:t>
            </a:r>
            <a:endParaRPr lang="en-US" sz="1100" dirty="0"/>
          </a:p>
        </p:txBody>
      </p:sp>
      <p:sp>
        <p:nvSpPr>
          <p:cNvPr id="33" name="Text 31"/>
          <p:cNvSpPr/>
          <p:nvPr/>
        </p:nvSpPr>
        <p:spPr>
          <a:xfrm>
            <a:off x="760397" y="1601604"/>
            <a:ext cx="301752" cy="301723"/>
          </a:xfrm>
          <a:custGeom>
            <a:avLst/>
            <a:gdLst/>
            <a:ahLst/>
            <a:cxnLst/>
            <a:rect l="l" t="t" r="r" b="b"/>
            <a:pathLst>
              <a:path w="301752" h="301723">
                <a:moveTo>
                  <a:pt x="142007" y="4155"/>
                </a:moveTo>
                <a:lnTo>
                  <a:pt x="131989" y="14172"/>
                </a:lnTo>
                <a:cubicBezTo>
                  <a:pt x="142007" y="4155"/>
                  <a:pt x="142007" y="4155"/>
                  <a:pt x="142007" y="4155"/>
                </a:cubicBezTo>
                <a:lnTo>
                  <a:pt x="142007" y="4155"/>
                </a:lnTo>
                <a:lnTo>
                  <a:pt x="142007" y="4155"/>
                </a:lnTo>
                <a:lnTo>
                  <a:pt x="142068" y="4215"/>
                </a:lnTo>
                <a:lnTo>
                  <a:pt x="142186" y="4333"/>
                </a:lnTo>
                <a:lnTo>
                  <a:pt x="142481" y="4628"/>
                </a:lnTo>
                <a:cubicBezTo>
                  <a:pt x="142717" y="4864"/>
                  <a:pt x="143070" y="5217"/>
                  <a:pt x="143483" y="5690"/>
                </a:cubicBezTo>
                <a:cubicBezTo>
                  <a:pt x="144307" y="6574"/>
                  <a:pt x="145369" y="7812"/>
                  <a:pt x="146664" y="9402"/>
                </a:cubicBezTo>
                <a:cubicBezTo>
                  <a:pt x="149256" y="12585"/>
                  <a:pt x="152614" y="17120"/>
                  <a:pt x="155973" y="22837"/>
                </a:cubicBezTo>
                <a:cubicBezTo>
                  <a:pt x="159862" y="29436"/>
                  <a:pt x="163870" y="37863"/>
                  <a:pt x="166579" y="47645"/>
                </a:cubicBezTo>
                <a:cubicBezTo>
                  <a:pt x="193508" y="49470"/>
                  <a:pt x="218728" y="56012"/>
                  <a:pt x="240294" y="66973"/>
                </a:cubicBezTo>
                <a:cubicBezTo>
                  <a:pt x="244184" y="68977"/>
                  <a:pt x="246188" y="73337"/>
                  <a:pt x="245186" y="77579"/>
                </a:cubicBezTo>
                <a:cubicBezTo>
                  <a:pt x="244184" y="81821"/>
                  <a:pt x="240355" y="84826"/>
                  <a:pt x="235994" y="84826"/>
                </a:cubicBezTo>
                <a:lnTo>
                  <a:pt x="215608" y="84826"/>
                </a:lnTo>
                <a:lnTo>
                  <a:pt x="224682" y="98437"/>
                </a:lnTo>
                <a:cubicBezTo>
                  <a:pt x="226981" y="101913"/>
                  <a:pt x="226743" y="106511"/>
                  <a:pt x="224093" y="109691"/>
                </a:cubicBezTo>
                <a:cubicBezTo>
                  <a:pt x="221441" y="112874"/>
                  <a:pt x="216963" y="113994"/>
                  <a:pt x="213134" y="112343"/>
                </a:cubicBezTo>
                <a:lnTo>
                  <a:pt x="150852" y="85710"/>
                </a:lnTo>
                <a:lnTo>
                  <a:pt x="88570" y="112404"/>
                </a:lnTo>
                <a:cubicBezTo>
                  <a:pt x="84741" y="114054"/>
                  <a:pt x="80263" y="112992"/>
                  <a:pt x="77611" y="109752"/>
                </a:cubicBezTo>
                <a:cubicBezTo>
                  <a:pt x="74958" y="106511"/>
                  <a:pt x="74723" y="101973"/>
                  <a:pt x="77022" y="98497"/>
                </a:cubicBezTo>
                <a:lnTo>
                  <a:pt x="86156" y="84769"/>
                </a:lnTo>
                <a:lnTo>
                  <a:pt x="67713" y="84651"/>
                </a:lnTo>
                <a:cubicBezTo>
                  <a:pt x="63588" y="85535"/>
                  <a:pt x="59288" y="83650"/>
                  <a:pt x="57285" y="79703"/>
                </a:cubicBezTo>
                <a:cubicBezTo>
                  <a:pt x="54928" y="75048"/>
                  <a:pt x="56754" y="69390"/>
                  <a:pt x="61410" y="67034"/>
                </a:cubicBezTo>
                <a:lnTo>
                  <a:pt x="61880" y="66798"/>
                </a:lnTo>
                <a:cubicBezTo>
                  <a:pt x="83800" y="55780"/>
                  <a:pt x="109373" y="49238"/>
                  <a:pt x="136715" y="47588"/>
                </a:cubicBezTo>
                <a:cubicBezTo>
                  <a:pt x="135182" y="43816"/>
                  <a:pt x="133414" y="40340"/>
                  <a:pt x="131588" y="37218"/>
                </a:cubicBezTo>
                <a:cubicBezTo>
                  <a:pt x="129053" y="32915"/>
                  <a:pt x="126522" y="29557"/>
                  <a:pt x="124693" y="27261"/>
                </a:cubicBezTo>
                <a:cubicBezTo>
                  <a:pt x="123752" y="26141"/>
                  <a:pt x="123043" y="25257"/>
                  <a:pt x="122572" y="24726"/>
                </a:cubicBezTo>
                <a:cubicBezTo>
                  <a:pt x="122336" y="24491"/>
                  <a:pt x="122158" y="24255"/>
                  <a:pt x="122041" y="24195"/>
                </a:cubicBezTo>
                <a:lnTo>
                  <a:pt x="121980" y="24135"/>
                </a:lnTo>
                <a:cubicBezTo>
                  <a:pt x="116500" y="18595"/>
                  <a:pt x="116500" y="9697"/>
                  <a:pt x="122041" y="4161"/>
                </a:cubicBezTo>
                <a:cubicBezTo>
                  <a:pt x="127581" y="-1379"/>
                  <a:pt x="136537" y="-1379"/>
                  <a:pt x="142017" y="4161"/>
                </a:cubicBezTo>
                <a:lnTo>
                  <a:pt x="142007" y="4155"/>
                </a:lnTo>
              </a:path>
              <a:path w="301752" h="301723">
                <a:moveTo>
                  <a:pt x="41895" y="90773"/>
                </a:moveTo>
                <a:cubicBezTo>
                  <a:pt x="45432" y="96313"/>
                  <a:pt x="50676" y="100259"/>
                  <a:pt x="56627" y="102263"/>
                </a:cubicBezTo>
                <a:cubicBezTo>
                  <a:pt x="56391" y="106152"/>
                  <a:pt x="57040" y="110099"/>
                  <a:pt x="58452" y="113813"/>
                </a:cubicBezTo>
                <a:cubicBezTo>
                  <a:pt x="39539" y="129545"/>
                  <a:pt x="28283" y="151290"/>
                  <a:pt x="28283" y="179160"/>
                </a:cubicBezTo>
                <a:cubicBezTo>
                  <a:pt x="28283" y="208505"/>
                  <a:pt x="40715" y="231014"/>
                  <a:pt x="61397" y="246924"/>
                </a:cubicBezTo>
                <a:cubicBezTo>
                  <a:pt x="82728" y="263365"/>
                  <a:pt x="113957" y="273439"/>
                  <a:pt x="150846" y="273439"/>
                </a:cubicBezTo>
                <a:cubicBezTo>
                  <a:pt x="187732" y="273439"/>
                  <a:pt x="218903" y="263362"/>
                  <a:pt x="240294" y="246924"/>
                </a:cubicBezTo>
                <a:cubicBezTo>
                  <a:pt x="260976" y="231014"/>
                  <a:pt x="273408" y="208505"/>
                  <a:pt x="273408" y="179160"/>
                </a:cubicBezTo>
                <a:cubicBezTo>
                  <a:pt x="273408" y="151290"/>
                  <a:pt x="262153" y="129545"/>
                  <a:pt x="243296" y="113813"/>
                </a:cubicBezTo>
                <a:cubicBezTo>
                  <a:pt x="244712" y="110102"/>
                  <a:pt x="245300" y="106152"/>
                  <a:pt x="245122" y="102263"/>
                </a:cubicBezTo>
                <a:cubicBezTo>
                  <a:pt x="251190" y="100199"/>
                  <a:pt x="256377" y="96135"/>
                  <a:pt x="259854" y="90773"/>
                </a:cubicBezTo>
                <a:cubicBezTo>
                  <a:pt x="285780" y="111692"/>
                  <a:pt x="301749" y="141683"/>
                  <a:pt x="301749" y="179160"/>
                </a:cubicBezTo>
                <a:cubicBezTo>
                  <a:pt x="301749" y="256292"/>
                  <a:pt x="234223" y="301723"/>
                  <a:pt x="150903" y="301723"/>
                </a:cubicBezTo>
                <a:cubicBezTo>
                  <a:pt x="67583" y="301723"/>
                  <a:pt x="-3" y="256292"/>
                  <a:pt x="-3" y="179160"/>
                </a:cubicBezTo>
                <a:cubicBezTo>
                  <a:pt x="-3" y="141683"/>
                  <a:pt x="15966" y="111692"/>
                  <a:pt x="41892" y="90773"/>
                </a:cubicBezTo>
                <a:lnTo>
                  <a:pt x="41895" y="90773"/>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4</a:t>
            </a:r>
            <a:endParaRPr lang="en-US" sz="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Správna výrobná prax a informácie pre spotrebiteľov</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Pokyny pre spotrebiteľov musia byť jasné a účinné.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Sú rozhodujúce pre bezpečnú manipuláciu a prípravu.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Tým sa zabezpečuje súlad s normami bezpečnosti potravín.</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Pokyny pre pokyny pre spotrebiteľov</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Formulácie pre viacúčelové výrobky musia zabrániť rastu patogénov.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platí pri chladenom skladovaní a používaní.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Overené pokyny zaisťujú bezpečnú prípravu jedla.</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Bezpečnosť vo viacúčelových prípravkoch</a:t>
            </a:r>
            <a:endParaRPr lang="en-US" sz="1100" dirty="0"/>
          </a:p>
        </p:txBody>
      </p:sp>
      <p:sp>
        <p:nvSpPr>
          <p:cNvPr id="27" name="Text 25"/>
          <p:cNvSpPr/>
          <p:nvPr/>
        </p:nvSpPr>
        <p:spPr>
          <a:xfrm>
            <a:off x="769049" y="4087944"/>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Jasné a ľahko zrozumiteľné označovanie je nevyhnutné.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Vedie k bezpečnému skladovaniu, manipulácii a príprave.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je obzvlášť dôležité pre riadenie obmedzenej otvorenej trvanlivosti výrobkov na jedno použitie.</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Dôležitosť jasného označovania</a:t>
            </a:r>
            <a:endParaRPr lang="en-US" sz="1100" dirty="0"/>
          </a:p>
        </p:txBody>
      </p:sp>
      <p:sp>
        <p:nvSpPr>
          <p:cNvPr id="30" name="Text 28"/>
          <p:cNvSpPr/>
          <p:nvPr/>
        </p:nvSpPr>
        <p:spPr>
          <a:xfrm>
            <a:off x="5940269" y="1647380"/>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Výrobcovia musia zaviesť zdokumentovanú správnu výrobnú prax (GMP).</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postupy demonštrujú efektívne riadenie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Zabezpečujú súlad s legislatívou o bezpečnosti potravín.</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Zdokumentovaná správna výrobná prax</a:t>
            </a:r>
            <a:endParaRPr lang="en-US" sz="1100" dirty="0"/>
          </a:p>
        </p:txBody>
      </p:sp>
      <p:sp>
        <p:nvSpPr>
          <p:cNvPr id="33" name="Text 31"/>
          <p:cNvSpPr/>
          <p:nvPr/>
        </p:nvSpPr>
        <p:spPr>
          <a:xfrm>
            <a:off x="798116" y="1601589"/>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5</a:t>
            </a:r>
            <a:endParaRPr lang="en-US" sz="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Formulácia produktov a optimalizácia procesov</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Chuťové očakávania spotrebiteľov sú vyvážené mikrobiologickou bezpečnosťou.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rovnováha sa dosahuje starostlivým vývojom receptúry a faktormi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Zaisťuje, že výrobok spĺňa bezpečnostné normy aj preferencie spotrebiteľov.</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Vyváženie chuti a bezpečnosti</a:t>
            </a:r>
            <a:endParaRPr lang="en-US" sz="1400"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Spoľahlivá stabilita je nevyhnutná pre produkty opakovaného použitia.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Formulácie musia fungovať konzistentne za špecifikovaných podmienok.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stabilita podporuje dlhodobú použiteľnosť a spokojnosť spotrebiteľov.</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Stabilita pre produkty opakovaného použitia</a:t>
            </a:r>
            <a:endParaRPr lang="en-US" sz="1400" dirty="0"/>
          </a:p>
        </p:txBody>
      </p:sp>
      <p:sp>
        <p:nvSpPr>
          <p:cNvPr id="27" name="Text 25"/>
          <p:cNvSpPr/>
          <p:nvPr/>
        </p:nvSpPr>
        <p:spPr>
          <a:xfrm>
            <a:off x="760397" y="3949632"/>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Formulácie musia uprednostňovať mikrobiologickú bezpečnosť jednorazových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Bezpečnosť s krátkou otvorenou skladovateľnosťou je kľúčovým faktorom pri navrhovaní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dôveru spotrebiteľov a spoľahlivosť produktu za stanovených podmienok.</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Zaistenie mikrobiologickej bezpečnosti</a:t>
            </a:r>
            <a:endParaRPr lang="en-US" sz="1400" dirty="0"/>
          </a:p>
        </p:txBody>
      </p:sp>
      <p:sp>
        <p:nvSpPr>
          <p:cNvPr id="30" name="Text 28"/>
          <p:cNvSpPr/>
          <p:nvPr/>
        </p:nvSpPr>
        <p:spPr>
          <a:xfrm>
            <a:off x="7871682" y="1480956"/>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Princípy konzervácie sa zameriavajú na udržiavanie rovnovážneho pH pod 4,6.</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Rozsah pH je zvyčajne medzi 3,8 a 4,3 pre optimálnu bezpečnosť a stabilitu.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Dosiahnutie minimálnej koncentrácie špecifikovaných organických kyselín do 24 hodín je kľúčové.</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Zásady konzervácie pri formulácii</a:t>
            </a:r>
            <a:endParaRPr lang="en-US" sz="1400" dirty="0"/>
          </a:p>
        </p:txBody>
      </p:sp>
      <p:sp>
        <p:nvSpPr>
          <p:cNvPr id="33" name="Text 31"/>
          <p:cNvSpPr/>
          <p:nvPr/>
        </p:nvSpPr>
        <p:spPr>
          <a:xfrm>
            <a:off x="4384998" y="1536947"/>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86"/>
              </a:spcAft>
              <a:buNone/>
            </a:pPr>
            <a:r>
              <a:rPr lang="en-US" sz="1081" dirty="0">
                <a:solidFill>
                  <a:srgbClr val="000000"/>
                </a:solidFill>
                <a:latin typeface="Figtree Regular" pitchFamily="34" charset="0"/>
                <a:ea typeface="Figtree Regular" pitchFamily="34" charset="-122"/>
                <a:cs typeface="Figtree Regular" pitchFamily="34" charset="-120"/>
              </a:rPr>
              <a:t>Dizajn produktu integruje vývoj receptúr, faktory spracovania a úvahy o dodávateľskom reťazci.</a:t>
            </a:r>
            <a:endParaRPr lang="en-US" sz="1081" dirty="0"/>
          </a:p>
          <a:p>
            <a:pPr marL="0" indent="0" algn="l">
              <a:lnSpc>
                <a:spcPct val="100000"/>
              </a:lnSpc>
              <a:spcAft>
                <a:spcPts val="786"/>
              </a:spcAft>
              <a:buNone/>
            </a:pPr>
            <a:r>
              <a:rPr lang="en-US" sz="1081" dirty="0">
                <a:solidFill>
                  <a:srgbClr val="000000"/>
                </a:solidFill>
                <a:latin typeface="Figtree Regular" pitchFamily="34" charset="0"/>
                <a:ea typeface="Figtree Regular" pitchFamily="34" charset="-122"/>
                <a:cs typeface="Figtree Regular" pitchFamily="34" charset="-120"/>
              </a:rPr>
              <a:t>Cieľom je vyvážiť mikrobiologickú bezpečnosť, stabilitu a chuťové očakávania spotrebiteľov.</a:t>
            </a:r>
            <a:endParaRPr lang="en-US" sz="1081" dirty="0"/>
          </a:p>
          <a:p>
            <a:pPr marL="0" indent="0" algn="l">
              <a:lnSpc>
                <a:spcPct val="100000"/>
              </a:lnSpc>
              <a:spcAft>
                <a:spcPts val="786"/>
              </a:spcAft>
              <a:buNone/>
            </a:pPr>
            <a:r>
              <a:rPr lang="en-US" sz="1081" dirty="0">
                <a:solidFill>
                  <a:srgbClr val="000000"/>
                </a:solidFill>
                <a:latin typeface="Figtree Regular" pitchFamily="34" charset="0"/>
                <a:ea typeface="Figtree Regular" pitchFamily="34" charset="-122"/>
                <a:cs typeface="Figtree Regular" pitchFamily="34" charset="-120"/>
              </a:rPr>
              <a:t>Táto integrácia zabezpečuje komplexný prístup k formulácii produktu.</a:t>
            </a:r>
            <a:endParaRPr lang="en-US" sz="1081"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Integrácia prvkov produktového dizajnu</a:t>
            </a:r>
            <a:endParaRPr lang="en-US" sz="1400" dirty="0"/>
          </a:p>
        </p:txBody>
      </p:sp>
      <p:sp>
        <p:nvSpPr>
          <p:cNvPr id="36" name="Text 34"/>
          <p:cNvSpPr/>
          <p:nvPr/>
        </p:nvSpPr>
        <p:spPr>
          <a:xfrm>
            <a:off x="769157" y="1539955"/>
            <a:ext cx="288957" cy="301752"/>
          </a:xfrm>
          <a:custGeom>
            <a:avLst/>
            <a:gdLst/>
            <a:ahLst/>
            <a:cxnLst/>
            <a:rect l="l" t="t" r="r" b="b"/>
            <a:pathLst>
              <a:path w="288957" h="301752">
                <a:moveTo>
                  <a:pt x="144481" y="0"/>
                </a:moveTo>
                <a:cubicBezTo>
                  <a:pt x="154499" y="0"/>
                  <a:pt x="164283" y="1002"/>
                  <a:pt x="173831" y="2830"/>
                </a:cubicBezTo>
                <a:cubicBezTo>
                  <a:pt x="178486" y="3715"/>
                  <a:pt x="186678" y="6424"/>
                  <a:pt x="191157" y="14677"/>
                </a:cubicBezTo>
                <a:cubicBezTo>
                  <a:pt x="192335" y="16859"/>
                  <a:pt x="193277" y="19155"/>
                  <a:pt x="193867" y="21633"/>
                </a:cubicBezTo>
                <a:lnTo>
                  <a:pt x="199349" y="44324"/>
                </a:lnTo>
                <a:cubicBezTo>
                  <a:pt x="200175" y="47743"/>
                  <a:pt x="205948" y="51102"/>
                  <a:pt x="209309" y="50100"/>
                </a:cubicBezTo>
                <a:lnTo>
                  <a:pt x="231706" y="43498"/>
                </a:lnTo>
                <a:cubicBezTo>
                  <a:pt x="234064" y="42792"/>
                  <a:pt x="236480" y="42435"/>
                  <a:pt x="238895" y="42378"/>
                </a:cubicBezTo>
                <a:cubicBezTo>
                  <a:pt x="248385" y="42082"/>
                  <a:pt x="254808" y="47918"/>
                  <a:pt x="257932" y="51455"/>
                </a:cubicBezTo>
                <a:cubicBezTo>
                  <a:pt x="270958" y="66247"/>
                  <a:pt x="280976" y="83634"/>
                  <a:pt x="287342" y="102315"/>
                </a:cubicBezTo>
                <a:cubicBezTo>
                  <a:pt x="288873" y="106793"/>
                  <a:pt x="290642" y="115164"/>
                  <a:pt x="285750" y="123178"/>
                </a:cubicBezTo>
                <a:cubicBezTo>
                  <a:pt x="284452" y="125300"/>
                  <a:pt x="282863" y="127303"/>
                  <a:pt x="281034" y="129071"/>
                </a:cubicBezTo>
                <a:lnTo>
                  <a:pt x="264118" y="145161"/>
                </a:lnTo>
                <a:cubicBezTo>
                  <a:pt x="261642" y="147518"/>
                  <a:pt x="261642" y="154295"/>
                  <a:pt x="264118" y="156655"/>
                </a:cubicBezTo>
                <a:lnTo>
                  <a:pt x="281034" y="172744"/>
                </a:lnTo>
                <a:cubicBezTo>
                  <a:pt x="282860" y="174512"/>
                  <a:pt x="284452" y="176516"/>
                  <a:pt x="285750" y="178637"/>
                </a:cubicBezTo>
                <a:cubicBezTo>
                  <a:pt x="290581" y="186652"/>
                  <a:pt x="288815" y="195022"/>
                  <a:pt x="287342" y="199500"/>
                </a:cubicBezTo>
                <a:cubicBezTo>
                  <a:pt x="280976" y="218182"/>
                  <a:pt x="270958" y="235512"/>
                  <a:pt x="257932" y="250361"/>
                </a:cubicBezTo>
                <a:cubicBezTo>
                  <a:pt x="254808" y="253897"/>
                  <a:pt x="248324" y="259730"/>
                  <a:pt x="238895" y="259437"/>
                </a:cubicBezTo>
                <a:cubicBezTo>
                  <a:pt x="236480" y="259377"/>
                  <a:pt x="234064" y="258967"/>
                  <a:pt x="231706" y="258318"/>
                </a:cubicBezTo>
                <a:lnTo>
                  <a:pt x="209309" y="251658"/>
                </a:lnTo>
                <a:cubicBezTo>
                  <a:pt x="205948" y="250656"/>
                  <a:pt x="200175" y="254015"/>
                  <a:pt x="199349" y="257434"/>
                </a:cubicBezTo>
                <a:lnTo>
                  <a:pt x="193867" y="280126"/>
                </a:lnTo>
                <a:cubicBezTo>
                  <a:pt x="193277" y="282600"/>
                  <a:pt x="192336" y="284960"/>
                  <a:pt x="191157" y="287081"/>
                </a:cubicBezTo>
                <a:cubicBezTo>
                  <a:pt x="186617" y="295331"/>
                  <a:pt x="178425" y="297983"/>
                  <a:pt x="173831" y="298928"/>
                </a:cubicBezTo>
                <a:cubicBezTo>
                  <a:pt x="164284" y="300753"/>
                  <a:pt x="154500" y="301755"/>
                  <a:pt x="144481" y="301755"/>
                </a:cubicBezTo>
                <a:cubicBezTo>
                  <a:pt x="134463" y="301755"/>
                  <a:pt x="124679" y="300753"/>
                  <a:pt x="115132" y="298925"/>
                </a:cubicBezTo>
                <a:cubicBezTo>
                  <a:pt x="110477" y="298041"/>
                  <a:pt x="102285" y="295331"/>
                  <a:pt x="97806" y="287078"/>
                </a:cubicBezTo>
                <a:cubicBezTo>
                  <a:pt x="96627" y="284896"/>
                  <a:pt x="95685" y="282600"/>
                  <a:pt x="95096" y="280123"/>
                </a:cubicBezTo>
                <a:lnTo>
                  <a:pt x="89614" y="257431"/>
                </a:lnTo>
                <a:cubicBezTo>
                  <a:pt x="88788" y="254012"/>
                  <a:pt x="83014" y="250653"/>
                  <a:pt x="79654" y="251655"/>
                </a:cubicBezTo>
                <a:lnTo>
                  <a:pt x="57257" y="258254"/>
                </a:lnTo>
                <a:cubicBezTo>
                  <a:pt x="54899" y="258961"/>
                  <a:pt x="52483" y="259317"/>
                  <a:pt x="50067" y="259374"/>
                </a:cubicBezTo>
                <a:cubicBezTo>
                  <a:pt x="40578" y="259670"/>
                  <a:pt x="34154" y="253834"/>
                  <a:pt x="31031" y="250297"/>
                </a:cubicBezTo>
                <a:cubicBezTo>
                  <a:pt x="18065" y="235505"/>
                  <a:pt x="7987" y="218118"/>
                  <a:pt x="1621" y="199437"/>
                </a:cubicBezTo>
                <a:cubicBezTo>
                  <a:pt x="89" y="194959"/>
                  <a:pt x="-1679" y="186588"/>
                  <a:pt x="3213" y="178574"/>
                </a:cubicBezTo>
                <a:cubicBezTo>
                  <a:pt x="4510" y="176453"/>
                  <a:pt x="6100" y="174449"/>
                  <a:pt x="7929" y="172681"/>
                </a:cubicBezTo>
                <a:lnTo>
                  <a:pt x="24844" y="156591"/>
                </a:lnTo>
                <a:cubicBezTo>
                  <a:pt x="27321" y="154235"/>
                  <a:pt x="27321" y="147457"/>
                  <a:pt x="24844" y="145097"/>
                </a:cubicBezTo>
                <a:lnTo>
                  <a:pt x="7871" y="129008"/>
                </a:lnTo>
                <a:cubicBezTo>
                  <a:pt x="6045" y="127240"/>
                  <a:pt x="4453" y="125236"/>
                  <a:pt x="3155" y="123115"/>
                </a:cubicBezTo>
                <a:cubicBezTo>
                  <a:pt x="-1676" y="115100"/>
                  <a:pt x="89" y="106730"/>
                  <a:pt x="1624" y="102309"/>
                </a:cubicBezTo>
                <a:cubicBezTo>
                  <a:pt x="7989" y="83627"/>
                  <a:pt x="18008" y="66298"/>
                  <a:pt x="31034" y="51449"/>
                </a:cubicBezTo>
                <a:cubicBezTo>
                  <a:pt x="34157" y="47912"/>
                  <a:pt x="40642" y="42079"/>
                  <a:pt x="50070" y="42372"/>
                </a:cubicBezTo>
                <a:cubicBezTo>
                  <a:pt x="52486" y="42432"/>
                  <a:pt x="54902" y="42843"/>
                  <a:pt x="57260" y="43492"/>
                </a:cubicBezTo>
                <a:lnTo>
                  <a:pt x="79657" y="50094"/>
                </a:lnTo>
                <a:cubicBezTo>
                  <a:pt x="83017" y="51096"/>
                  <a:pt x="88791" y="47737"/>
                  <a:pt x="89617" y="44318"/>
                </a:cubicBezTo>
                <a:lnTo>
                  <a:pt x="95099" y="21627"/>
                </a:lnTo>
                <a:cubicBezTo>
                  <a:pt x="95688" y="19152"/>
                  <a:pt x="96630" y="16792"/>
                  <a:pt x="97809" y="14671"/>
                </a:cubicBezTo>
                <a:cubicBezTo>
                  <a:pt x="102349" y="6421"/>
                  <a:pt x="110540" y="3769"/>
                  <a:pt x="115135" y="2824"/>
                </a:cubicBezTo>
                <a:cubicBezTo>
                  <a:pt x="124682" y="999"/>
                  <a:pt x="134466" y="-6"/>
                  <a:pt x="144484" y="-6"/>
                </a:cubicBezTo>
                <a:lnTo>
                  <a:pt x="144481" y="0"/>
                </a:lnTo>
                <a:moveTo>
                  <a:pt x="122145" y="30293"/>
                </a:moveTo>
                <a:lnTo>
                  <a:pt x="117134" y="50978"/>
                </a:lnTo>
                <a:cubicBezTo>
                  <a:pt x="112537" y="70016"/>
                  <a:pt x="90438" y="82743"/>
                  <a:pt x="71635" y="77264"/>
                </a:cubicBezTo>
                <a:lnTo>
                  <a:pt x="51301" y="71253"/>
                </a:lnTo>
                <a:cubicBezTo>
                  <a:pt x="41578" y="82629"/>
                  <a:pt x="33915" y="95830"/>
                  <a:pt x="28904" y="109973"/>
                </a:cubicBezTo>
                <a:lnTo>
                  <a:pt x="44346" y="124648"/>
                </a:lnTo>
                <a:cubicBezTo>
                  <a:pt x="58491" y="138085"/>
                  <a:pt x="58491" y="163664"/>
                  <a:pt x="44346" y="177101"/>
                </a:cubicBezTo>
                <a:lnTo>
                  <a:pt x="28904" y="191775"/>
                </a:lnTo>
                <a:cubicBezTo>
                  <a:pt x="33915" y="205922"/>
                  <a:pt x="41575" y="219120"/>
                  <a:pt x="51301" y="230496"/>
                </a:cubicBezTo>
                <a:lnTo>
                  <a:pt x="71693" y="224485"/>
                </a:lnTo>
                <a:cubicBezTo>
                  <a:pt x="90435" y="218945"/>
                  <a:pt x="112595" y="231733"/>
                  <a:pt x="117192" y="250771"/>
                </a:cubicBezTo>
                <a:lnTo>
                  <a:pt x="122203" y="271456"/>
                </a:lnTo>
                <a:cubicBezTo>
                  <a:pt x="136700" y="274108"/>
                  <a:pt x="152436" y="274108"/>
                  <a:pt x="166936" y="271456"/>
                </a:cubicBezTo>
                <a:lnTo>
                  <a:pt x="171947" y="250771"/>
                </a:lnTo>
                <a:cubicBezTo>
                  <a:pt x="176544" y="231733"/>
                  <a:pt x="198643" y="219005"/>
                  <a:pt x="217446" y="224485"/>
                </a:cubicBezTo>
                <a:lnTo>
                  <a:pt x="237837" y="230496"/>
                </a:lnTo>
                <a:cubicBezTo>
                  <a:pt x="247561" y="219120"/>
                  <a:pt x="255224" y="205918"/>
                  <a:pt x="260235" y="191775"/>
                </a:cubicBezTo>
                <a:lnTo>
                  <a:pt x="244793" y="177101"/>
                </a:lnTo>
                <a:cubicBezTo>
                  <a:pt x="230648" y="163664"/>
                  <a:pt x="230648" y="138085"/>
                  <a:pt x="244793" y="124648"/>
                </a:cubicBezTo>
                <a:lnTo>
                  <a:pt x="260235" y="109973"/>
                </a:lnTo>
                <a:cubicBezTo>
                  <a:pt x="255224" y="95830"/>
                  <a:pt x="247564" y="82626"/>
                  <a:pt x="237837" y="71253"/>
                </a:cubicBezTo>
                <a:lnTo>
                  <a:pt x="217446" y="77264"/>
                </a:lnTo>
                <a:cubicBezTo>
                  <a:pt x="198704" y="82804"/>
                  <a:pt x="176544" y="70016"/>
                  <a:pt x="171947" y="50978"/>
                </a:cubicBezTo>
                <a:lnTo>
                  <a:pt x="166936" y="30293"/>
                </a:lnTo>
                <a:cubicBezTo>
                  <a:pt x="152439" y="27641"/>
                  <a:pt x="136703" y="27641"/>
                  <a:pt x="122203" y="30293"/>
                </a:cubicBezTo>
                <a:lnTo>
                  <a:pt x="122145" y="30293"/>
                </a:lnTo>
                <a:moveTo>
                  <a:pt x="116192" y="150876"/>
                </a:moveTo>
                <a:cubicBezTo>
                  <a:pt x="116192" y="166501"/>
                  <a:pt x="128857" y="179165"/>
                  <a:pt x="144481" y="179165"/>
                </a:cubicBezTo>
                <a:cubicBezTo>
                  <a:pt x="160105" y="179165"/>
                  <a:pt x="172770" y="166501"/>
                  <a:pt x="172770" y="150876"/>
                </a:cubicBezTo>
                <a:cubicBezTo>
                  <a:pt x="172770" y="135251"/>
                  <a:pt x="160105" y="122587"/>
                  <a:pt x="144481" y="122587"/>
                </a:cubicBezTo>
                <a:cubicBezTo>
                  <a:pt x="128857" y="122587"/>
                  <a:pt x="116192" y="135251"/>
                  <a:pt x="116192" y="150876"/>
                </a:cubicBezTo>
                <a:lnTo>
                  <a:pt x="116192" y="150876"/>
                </a:lnTo>
                <a:moveTo>
                  <a:pt x="144481" y="207455"/>
                </a:moveTo>
                <a:cubicBezTo>
                  <a:pt x="113233" y="207455"/>
                  <a:pt x="87904" y="182122"/>
                  <a:pt x="87904" y="150876"/>
                </a:cubicBezTo>
                <a:cubicBezTo>
                  <a:pt x="87904" y="119630"/>
                  <a:pt x="113233" y="94297"/>
                  <a:pt x="144481" y="94297"/>
                </a:cubicBezTo>
                <a:cubicBezTo>
                  <a:pt x="175729" y="94297"/>
                  <a:pt x="201059" y="119630"/>
                  <a:pt x="201059" y="150876"/>
                </a:cubicBezTo>
                <a:cubicBezTo>
                  <a:pt x="201059" y="182122"/>
                  <a:pt x="175729" y="207455"/>
                  <a:pt x="144481" y="207455"/>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6</a:t>
            </a:r>
            <a:endParaRPr lang="en-US" sz="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Mikrobiologické ciele a kontrolné opatrenia</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Návrh mikrobiologických kontrolných opatrení musí zohľadňovať najhoršie scenáre kontaminácie.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zaisťuje bezpečnosť a stabilitu potravinárskych výrobkov za rôznych podmienok.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nevyhnutný na prevenciu rizík spojených s patogénnymi mikroorganizmami.</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Navrhovanie pre najhoršie scenáre kontaminácie</a:t>
            </a:r>
            <a:endParaRPr lang="en-US" sz="1100" dirty="0"/>
          </a:p>
        </p:txBody>
      </p:sp>
      <p:sp>
        <p:nvSpPr>
          <p:cNvPr id="24" name="Text 22"/>
          <p:cNvSpPr/>
          <p:nvPr/>
        </p:nvSpPr>
        <p:spPr>
          <a:xfrm>
            <a:off x="5930560" y="4104693"/>
            <a:ext cx="301752" cy="268254"/>
          </a:xfrm>
          <a:custGeom>
            <a:avLst/>
            <a:gdLst/>
            <a:ahLst/>
            <a:cxnLst/>
            <a:rect l="l" t="t" r="r" b="b"/>
            <a:pathLst>
              <a:path w="301752" h="268254">
                <a:moveTo>
                  <a:pt x="90746" y="0"/>
                </a:moveTo>
                <a:cubicBezTo>
                  <a:pt x="89801" y="0"/>
                  <a:pt x="88911" y="367"/>
                  <a:pt x="88232" y="1049"/>
                </a:cubicBezTo>
                <a:cubicBezTo>
                  <a:pt x="72568" y="16922"/>
                  <a:pt x="62876" y="38768"/>
                  <a:pt x="62876" y="62868"/>
                </a:cubicBezTo>
                <a:cubicBezTo>
                  <a:pt x="62876" y="76595"/>
                  <a:pt x="66020" y="89535"/>
                  <a:pt x="71573" y="101113"/>
                </a:cubicBezTo>
                <a:cubicBezTo>
                  <a:pt x="60046" y="102371"/>
                  <a:pt x="48627" y="105880"/>
                  <a:pt x="37939" y="111854"/>
                </a:cubicBezTo>
                <a:cubicBezTo>
                  <a:pt x="19864" y="121965"/>
                  <a:pt x="6977" y="137472"/>
                  <a:pt x="220" y="155075"/>
                </a:cubicBezTo>
                <a:cubicBezTo>
                  <a:pt x="-148" y="155966"/>
                  <a:pt x="-42" y="157015"/>
                  <a:pt x="483" y="157801"/>
                </a:cubicBezTo>
                <a:cubicBezTo>
                  <a:pt x="1636" y="159740"/>
                  <a:pt x="4360" y="160054"/>
                  <a:pt x="6035" y="158482"/>
                </a:cubicBezTo>
                <a:cubicBezTo>
                  <a:pt x="33645" y="133231"/>
                  <a:pt x="82786" y="128411"/>
                  <a:pt x="107409" y="169746"/>
                </a:cubicBezTo>
                <a:cubicBezTo>
                  <a:pt x="132032" y="211081"/>
                  <a:pt x="103166" y="249954"/>
                  <a:pt x="66754" y="260483"/>
                </a:cubicBezTo>
                <a:cubicBezTo>
                  <a:pt x="64554" y="261111"/>
                  <a:pt x="63453" y="263573"/>
                  <a:pt x="64605" y="265513"/>
                </a:cubicBezTo>
                <a:cubicBezTo>
                  <a:pt x="65130" y="266350"/>
                  <a:pt x="65966" y="266927"/>
                  <a:pt x="66962" y="267085"/>
                </a:cubicBezTo>
                <a:cubicBezTo>
                  <a:pt x="86084" y="270175"/>
                  <a:pt x="106359" y="267138"/>
                  <a:pt x="124434" y="257025"/>
                </a:cubicBezTo>
                <a:cubicBezTo>
                  <a:pt x="135122" y="251054"/>
                  <a:pt x="144026" y="243143"/>
                  <a:pt x="150891" y="234079"/>
                </a:cubicBezTo>
                <a:cubicBezTo>
                  <a:pt x="157753" y="243143"/>
                  <a:pt x="166661" y="251054"/>
                  <a:pt x="177349" y="257025"/>
                </a:cubicBezTo>
                <a:cubicBezTo>
                  <a:pt x="195424" y="267136"/>
                  <a:pt x="215750" y="270226"/>
                  <a:pt x="234820" y="267085"/>
                </a:cubicBezTo>
                <a:cubicBezTo>
                  <a:pt x="235816" y="266927"/>
                  <a:pt x="236655" y="266352"/>
                  <a:pt x="237177" y="265513"/>
                </a:cubicBezTo>
                <a:cubicBezTo>
                  <a:pt x="238330" y="263573"/>
                  <a:pt x="237228" y="261113"/>
                  <a:pt x="235029" y="260483"/>
                </a:cubicBezTo>
                <a:cubicBezTo>
                  <a:pt x="198619" y="249954"/>
                  <a:pt x="169754" y="211132"/>
                  <a:pt x="194374" y="169746"/>
                </a:cubicBezTo>
                <a:cubicBezTo>
                  <a:pt x="218997" y="128360"/>
                  <a:pt x="268086" y="133178"/>
                  <a:pt x="295747" y="158536"/>
                </a:cubicBezTo>
                <a:cubicBezTo>
                  <a:pt x="297425" y="160054"/>
                  <a:pt x="300147" y="159740"/>
                  <a:pt x="301299" y="157854"/>
                </a:cubicBezTo>
                <a:cubicBezTo>
                  <a:pt x="301824" y="157017"/>
                  <a:pt x="301876" y="156019"/>
                  <a:pt x="301562" y="155129"/>
                </a:cubicBezTo>
                <a:cubicBezTo>
                  <a:pt x="294803" y="137526"/>
                  <a:pt x="281915" y="122018"/>
                  <a:pt x="263789" y="111908"/>
                </a:cubicBezTo>
                <a:cubicBezTo>
                  <a:pt x="253100" y="105936"/>
                  <a:pt x="241679" y="102425"/>
                  <a:pt x="230155" y="101167"/>
                </a:cubicBezTo>
                <a:cubicBezTo>
                  <a:pt x="235762" y="89535"/>
                  <a:pt x="238903" y="76597"/>
                  <a:pt x="238903" y="62871"/>
                </a:cubicBezTo>
                <a:cubicBezTo>
                  <a:pt x="238903" y="38771"/>
                  <a:pt x="229211" y="16927"/>
                  <a:pt x="213547" y="1052"/>
                </a:cubicBezTo>
                <a:cubicBezTo>
                  <a:pt x="212865" y="370"/>
                  <a:pt x="211975" y="3"/>
                  <a:pt x="211033" y="3"/>
                </a:cubicBezTo>
                <a:cubicBezTo>
                  <a:pt x="208414" y="3"/>
                  <a:pt x="206634" y="2728"/>
                  <a:pt x="207524" y="5188"/>
                </a:cubicBezTo>
                <a:cubicBezTo>
                  <a:pt x="220937" y="42175"/>
                  <a:pt x="202023" y="92207"/>
                  <a:pt x="150891" y="92207"/>
                </a:cubicBezTo>
                <a:cubicBezTo>
                  <a:pt x="99759" y="92207"/>
                  <a:pt x="80848" y="42175"/>
                  <a:pt x="94258" y="5188"/>
                </a:cubicBezTo>
                <a:cubicBezTo>
                  <a:pt x="95149" y="2725"/>
                  <a:pt x="93419" y="3"/>
                  <a:pt x="90749" y="3"/>
                </a:cubicBezTo>
                <a:lnTo>
                  <a:pt x="90746" y="0"/>
                </a:lnTo>
                <a:moveTo>
                  <a:pt x="125740" y="142497"/>
                </a:moveTo>
                <a:cubicBezTo>
                  <a:pt x="125740" y="128609"/>
                  <a:pt x="136998" y="117351"/>
                  <a:pt x="150888" y="117351"/>
                </a:cubicBezTo>
                <a:cubicBezTo>
                  <a:pt x="164775" y="117351"/>
                  <a:pt x="176036" y="128609"/>
                  <a:pt x="176036" y="142497"/>
                </a:cubicBezTo>
                <a:cubicBezTo>
                  <a:pt x="176036" y="156384"/>
                  <a:pt x="164778" y="167643"/>
                  <a:pt x="150888" y="167643"/>
                </a:cubicBezTo>
                <a:cubicBezTo>
                  <a:pt x="137002" y="167643"/>
                  <a:pt x="125740" y="156384"/>
                  <a:pt x="125740" y="142497"/>
                </a:cubicBezTo>
                <a:lnTo>
                  <a:pt x="125740" y="142497"/>
                </a:lnTo>
                <a:moveTo>
                  <a:pt x="95197" y="218775"/>
                </a:moveTo>
                <a:cubicBezTo>
                  <a:pt x="96926" y="215526"/>
                  <a:pt x="98287" y="212069"/>
                  <a:pt x="99020" y="208402"/>
                </a:cubicBezTo>
                <a:cubicBezTo>
                  <a:pt x="83356" y="196091"/>
                  <a:pt x="72249" y="178279"/>
                  <a:pt x="68477" y="157900"/>
                </a:cubicBezTo>
                <a:cubicBezTo>
                  <a:pt x="64756" y="156747"/>
                  <a:pt x="60933" y="156119"/>
                  <a:pt x="57110" y="155910"/>
                </a:cubicBezTo>
                <a:cubicBezTo>
                  <a:pt x="52393" y="155700"/>
                  <a:pt x="47629" y="156223"/>
                  <a:pt x="42912" y="157323"/>
                </a:cubicBezTo>
                <a:cubicBezTo>
                  <a:pt x="46998" y="187236"/>
                  <a:pt x="63187" y="213276"/>
                  <a:pt x="86343" y="230353"/>
                </a:cubicBezTo>
                <a:cubicBezTo>
                  <a:pt x="89907" y="226844"/>
                  <a:pt x="92946" y="222965"/>
                  <a:pt x="95146" y="218775"/>
                </a:cubicBezTo>
                <a:lnTo>
                  <a:pt x="95197" y="218775"/>
                </a:lnTo>
                <a:moveTo>
                  <a:pt x="150888" y="33529"/>
                </a:moveTo>
                <a:cubicBezTo>
                  <a:pt x="135800" y="33529"/>
                  <a:pt x="121392" y="36619"/>
                  <a:pt x="108347" y="42172"/>
                </a:cubicBezTo>
                <a:cubicBezTo>
                  <a:pt x="109394" y="46521"/>
                  <a:pt x="110966" y="50660"/>
                  <a:pt x="113063" y="54483"/>
                </a:cubicBezTo>
                <a:cubicBezTo>
                  <a:pt x="115055" y="58099"/>
                  <a:pt x="117517" y="61449"/>
                  <a:pt x="120556" y="64333"/>
                </a:cubicBezTo>
                <a:cubicBezTo>
                  <a:pt x="129986" y="60666"/>
                  <a:pt x="140203" y="58675"/>
                  <a:pt x="150888" y="58675"/>
                </a:cubicBezTo>
                <a:cubicBezTo>
                  <a:pt x="161576" y="58675"/>
                  <a:pt x="171845" y="60666"/>
                  <a:pt x="181220" y="64333"/>
                </a:cubicBezTo>
                <a:cubicBezTo>
                  <a:pt x="184259" y="61452"/>
                  <a:pt x="186721" y="58099"/>
                  <a:pt x="188713" y="54483"/>
                </a:cubicBezTo>
                <a:cubicBezTo>
                  <a:pt x="190807" y="50657"/>
                  <a:pt x="192379" y="46521"/>
                  <a:pt x="193429" y="42172"/>
                </a:cubicBezTo>
                <a:cubicBezTo>
                  <a:pt x="180384" y="36619"/>
                  <a:pt x="165979" y="33529"/>
                  <a:pt x="150888" y="33529"/>
                </a:cubicBezTo>
                <a:lnTo>
                  <a:pt x="150888" y="33529"/>
                </a:lnTo>
                <a:moveTo>
                  <a:pt x="233294" y="157846"/>
                </a:moveTo>
                <a:cubicBezTo>
                  <a:pt x="229522" y="178226"/>
                  <a:pt x="218363" y="196038"/>
                  <a:pt x="202750" y="208348"/>
                </a:cubicBezTo>
                <a:cubicBezTo>
                  <a:pt x="203535" y="212015"/>
                  <a:pt x="204844" y="215526"/>
                  <a:pt x="206573" y="218721"/>
                </a:cubicBezTo>
                <a:cubicBezTo>
                  <a:pt x="208828" y="222911"/>
                  <a:pt x="211812" y="226790"/>
                  <a:pt x="215376" y="230299"/>
                </a:cubicBezTo>
                <a:cubicBezTo>
                  <a:pt x="238583" y="213219"/>
                  <a:pt x="254772" y="187183"/>
                  <a:pt x="258807" y="157269"/>
                </a:cubicBezTo>
                <a:cubicBezTo>
                  <a:pt x="254090" y="156116"/>
                  <a:pt x="249326" y="155647"/>
                  <a:pt x="244609" y="155856"/>
                </a:cubicBezTo>
                <a:cubicBezTo>
                  <a:pt x="240786" y="156014"/>
                  <a:pt x="236960" y="156642"/>
                  <a:pt x="233242" y="157846"/>
                </a:cubicBezTo>
                <a:lnTo>
                  <a:pt x="233294" y="157846"/>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pH pod 4,6 je kritickým kontrolným opatrením pre okyslené produkty.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hladina pH zabraňuje rastu patogénnych tvorcov spór, ako je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Pracuje v spojení s tepelným spracovaním, aby sa zaistila bezpečnosť produktu.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Úloha kontroly pH pri mikrobiálnej inhibícii</a:t>
            </a:r>
            <a:endParaRPr lang="en-US" sz="1100" dirty="0"/>
          </a:p>
        </p:txBody>
      </p:sp>
      <p:sp>
        <p:nvSpPr>
          <p:cNvPr id="27" name="Text 25"/>
          <p:cNvSpPr/>
          <p:nvPr/>
        </p:nvSpPr>
        <p:spPr>
          <a:xfrm>
            <a:off x="760422" y="4087944"/>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Kyslé a okyslené produkty prechádzajú nízkymi tepelnými procesmi v rozmedzí od 85 do 105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procesy sa kombinujú s kontrolou pH pod 4,6 na inhibíciu patogénnych tvorcov spór.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Clostridium botulinum je kľúčovým cieľovým mikroorganizmom v tejto kategórii.</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Spracovanie kyslých a okyslených produktov</a:t>
            </a:r>
            <a:endParaRPr lang="en-US" sz="1100" dirty="0"/>
          </a:p>
        </p:txBody>
      </p:sp>
      <p:sp>
        <p:nvSpPr>
          <p:cNvPr id="30" name="Text 28"/>
          <p:cNvSpPr/>
          <p:nvPr/>
        </p:nvSpPr>
        <p:spPr>
          <a:xfrm>
            <a:off x="5940269"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Cieľové mikroorganizmy sa identifikujú na základe surovín, charakteru produktu, podmienok spracovania a skladovania.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identifikácia je rozhodujúca pre zaistenie mikrobiologickej bezpečnosti potravinárskych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Pomáha pri navrhovaní účinných kontrolných opatrení prispôsobených konkrétnym rizikám kontaminácie.</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Identifikácia cieľových mikroorganizmov</a:t>
            </a:r>
            <a:endParaRPr lang="en-US" sz="1100" dirty="0"/>
          </a:p>
        </p:txBody>
      </p:sp>
      <p:sp>
        <p:nvSpPr>
          <p:cNvPr id="33" name="Text 31"/>
          <p:cNvSpPr/>
          <p:nvPr/>
        </p:nvSpPr>
        <p:spPr>
          <a:xfrm>
            <a:off x="760397" y="1601589"/>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7</a:t>
            </a:r>
            <a:endParaRPr lang="en-US" sz="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2" name="Text 20"/>
          <p:cNvSpPr/>
          <p:nvPr/>
        </p:nvSpPr>
        <p:spPr>
          <a:xfrm>
            <a:off x="1047746"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3" name="Text 21"/>
          <p:cNvSpPr/>
          <p:nvPr/>
        </p:nvSpPr>
        <p:spPr>
          <a:xfrm>
            <a:off x="4450080"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4" name="Text 22"/>
          <p:cNvSpPr/>
          <p:nvPr/>
        </p:nvSpPr>
        <p:spPr>
          <a:xfrm>
            <a:off x="4735830"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8077196"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6" name="Text 24"/>
          <p:cNvSpPr/>
          <p:nvPr/>
        </p:nvSpPr>
        <p:spPr>
          <a:xfrm>
            <a:off x="8362946"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7" name="Text 25"/>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Eliminácia patogénov a bezpečnosť výrobkov</a:t>
            </a:r>
            <a:endParaRPr lang="en-US" sz="2400" dirty="0"/>
          </a:p>
        </p:txBody>
      </p:sp>
      <p:sp>
        <p:nvSpPr>
          <p:cNvPr id="28" name="Text 26"/>
          <p:cNvSpPr/>
          <p:nvPr/>
        </p:nvSpPr>
        <p:spPr>
          <a:xfrm>
            <a:off x="1188421" y="2615611"/>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FFFFFF"/>
          </a:solidFill>
          <a:ln/>
        </p:spPr>
        <p:txBody>
          <a:bodyPr wrap="square" lIns="0" tIns="0" rIns="0" bIns="0" rtlCol="0" anchor="ctr"/>
          <a:lstStyle/>
          <a:p>
            <a:pPr marL="0" indent="0">
              <a:buNone/>
            </a:pPr>
            <a:endParaRPr lang="en-US" dirty="0"/>
          </a:p>
        </p:txBody>
      </p:sp>
      <p:sp>
        <p:nvSpPr>
          <p:cNvPr id="29" name="Text 27"/>
          <p:cNvSpPr/>
          <p:nvPr/>
        </p:nvSpPr>
        <p:spPr>
          <a:xfrm>
            <a:off x="4886827" y="2615563"/>
            <a:ext cx="339356" cy="360000"/>
          </a:xfrm>
          <a:custGeom>
            <a:avLst/>
            <a:gdLst/>
            <a:ahLst/>
            <a:cxnLst/>
            <a:rect l="l" t="t" r="r" b="b"/>
            <a:pathLst>
              <a:path w="339356" h="360000">
                <a:moveTo>
                  <a:pt x="169678" y="34924"/>
                </a:moveTo>
                <a:lnTo>
                  <a:pt x="40299" y="89788"/>
                </a:lnTo>
                <a:cubicBezTo>
                  <a:pt x="36128" y="91555"/>
                  <a:pt x="33864" y="95303"/>
                  <a:pt x="33936" y="98838"/>
                </a:cubicBezTo>
                <a:cubicBezTo>
                  <a:pt x="34289" y="163458"/>
                  <a:pt x="61084" y="275090"/>
                  <a:pt x="165718" y="325145"/>
                </a:cubicBezTo>
                <a:cubicBezTo>
                  <a:pt x="168263" y="326347"/>
                  <a:pt x="171232" y="326347"/>
                  <a:pt x="173706" y="325145"/>
                </a:cubicBezTo>
                <a:cubicBezTo>
                  <a:pt x="278340" y="275018"/>
                  <a:pt x="305136" y="163454"/>
                  <a:pt x="305417" y="98766"/>
                </a:cubicBezTo>
                <a:cubicBezTo>
                  <a:pt x="305417" y="95231"/>
                  <a:pt x="303225" y="91555"/>
                  <a:pt x="299055" y="89716"/>
                </a:cubicBezTo>
                <a:lnTo>
                  <a:pt x="169678" y="34924"/>
                </a:lnTo>
                <a:moveTo>
                  <a:pt x="179153" y="2052"/>
                </a:moveTo>
                <a:lnTo>
                  <a:pt x="312279" y="58540"/>
                </a:lnTo>
                <a:cubicBezTo>
                  <a:pt x="327832" y="65113"/>
                  <a:pt x="339428" y="80456"/>
                  <a:pt x="339357" y="98978"/>
                </a:cubicBezTo>
                <a:cubicBezTo>
                  <a:pt x="339004" y="169114"/>
                  <a:pt x="310158" y="297432"/>
                  <a:pt x="188343" y="355759"/>
                </a:cubicBezTo>
                <a:cubicBezTo>
                  <a:pt x="176537" y="361415"/>
                  <a:pt x="162820" y="361415"/>
                  <a:pt x="151014" y="355759"/>
                </a:cubicBezTo>
                <a:cubicBezTo>
                  <a:pt x="29198" y="297432"/>
                  <a:pt x="353" y="169114"/>
                  <a:pt x="0" y="98978"/>
                </a:cubicBezTo>
                <a:cubicBezTo>
                  <a:pt x="-71" y="80456"/>
                  <a:pt x="11525" y="65113"/>
                  <a:pt x="27077" y="58540"/>
                </a:cubicBezTo>
                <a:lnTo>
                  <a:pt x="160275" y="2052"/>
                </a:lnTo>
                <a:cubicBezTo>
                  <a:pt x="163173" y="709"/>
                  <a:pt x="166424" y="0"/>
                  <a:pt x="169678" y="0"/>
                </a:cubicBezTo>
                <a:cubicBezTo>
                  <a:pt x="172929" y="0"/>
                  <a:pt x="176184" y="706"/>
                  <a:pt x="179153" y="2052"/>
                </a:cubicBezTo>
                <a:lnTo>
                  <a:pt x="179153" y="2052"/>
                </a:lnTo>
              </a:path>
            </a:pathLst>
          </a:custGeom>
          <a:solidFill>
            <a:srgbClr val="FFFFFF"/>
          </a:solidFill>
          <a:ln/>
        </p:spPr>
        <p:txBody>
          <a:bodyPr wrap="square" lIns="0" tIns="0" rIns="0" bIns="0" rtlCol="0" anchor="ctr"/>
          <a:lstStyle/>
          <a:p>
            <a:pPr marL="0" indent="0">
              <a:buNone/>
            </a:pPr>
            <a:endParaRPr lang="en-US" dirty="0"/>
          </a:p>
        </p:txBody>
      </p:sp>
      <p:sp>
        <p:nvSpPr>
          <p:cNvPr id="30" name="Text 28"/>
          <p:cNvSpPr/>
          <p:nvPr/>
        </p:nvSpPr>
        <p:spPr>
          <a:xfrm>
            <a:off x="8503621" y="2638063"/>
            <a:ext cx="360000" cy="315000"/>
          </a:xfrm>
          <a:custGeom>
            <a:avLst/>
            <a:gdLst/>
            <a:ahLst/>
            <a:cxnLst/>
            <a:rect l="l" t="t" r="r" b="b"/>
            <a:pathLst>
              <a:path w="360000" h="315000">
                <a:moveTo>
                  <a:pt x="0" y="29320"/>
                </a:moveTo>
                <a:cubicBezTo>
                  <a:pt x="0" y="13148"/>
                  <a:pt x="13147" y="0"/>
                  <a:pt x="29322" y="0"/>
                </a:cubicBezTo>
                <a:lnTo>
                  <a:pt x="330682" y="0"/>
                </a:lnTo>
                <a:cubicBezTo>
                  <a:pt x="346853" y="0"/>
                  <a:pt x="360004" y="13148"/>
                  <a:pt x="360004" y="29320"/>
                </a:cubicBezTo>
                <a:cubicBezTo>
                  <a:pt x="360004" y="36071"/>
                  <a:pt x="357682" y="42610"/>
                  <a:pt x="353394" y="47814"/>
                </a:cubicBezTo>
                <a:lnTo>
                  <a:pt x="236254" y="191602"/>
                </a:lnTo>
                <a:lnTo>
                  <a:pt x="236254" y="292289"/>
                </a:lnTo>
                <a:cubicBezTo>
                  <a:pt x="236254" y="304804"/>
                  <a:pt x="226059" y="315000"/>
                  <a:pt x="213541" y="315000"/>
                </a:cubicBezTo>
                <a:cubicBezTo>
                  <a:pt x="208408" y="315000"/>
                  <a:pt x="203418" y="313242"/>
                  <a:pt x="199408" y="310080"/>
                </a:cubicBezTo>
                <a:lnTo>
                  <a:pt x="134370" y="258470"/>
                </a:lnTo>
                <a:cubicBezTo>
                  <a:pt x="127620" y="253128"/>
                  <a:pt x="123754" y="245042"/>
                  <a:pt x="123754" y="236461"/>
                </a:cubicBezTo>
                <a:lnTo>
                  <a:pt x="123754" y="191671"/>
                </a:lnTo>
                <a:lnTo>
                  <a:pt x="6613" y="47811"/>
                </a:lnTo>
                <a:cubicBezTo>
                  <a:pt x="2326" y="42607"/>
                  <a:pt x="4" y="36068"/>
                  <a:pt x="4" y="29317"/>
                </a:cubicBezTo>
                <a:lnTo>
                  <a:pt x="0" y="29320"/>
                </a:lnTo>
                <a:moveTo>
                  <a:pt x="38671" y="33749"/>
                </a:moveTo>
                <a:lnTo>
                  <a:pt x="153702" y="174935"/>
                </a:lnTo>
                <a:cubicBezTo>
                  <a:pt x="156164" y="177959"/>
                  <a:pt x="157500" y="181686"/>
                  <a:pt x="157500" y="185623"/>
                </a:cubicBezTo>
                <a:lnTo>
                  <a:pt x="157500" y="233717"/>
                </a:lnTo>
                <a:lnTo>
                  <a:pt x="202500" y="269435"/>
                </a:lnTo>
                <a:lnTo>
                  <a:pt x="202500" y="185623"/>
                </a:lnTo>
                <a:cubicBezTo>
                  <a:pt x="202500" y="181755"/>
                  <a:pt x="203836" y="177959"/>
                  <a:pt x="206298" y="174935"/>
                </a:cubicBezTo>
                <a:lnTo>
                  <a:pt x="321329" y="33749"/>
                </a:lnTo>
                <a:lnTo>
                  <a:pt x="38671" y="33749"/>
                </a:lnTo>
              </a:path>
            </a:pathLst>
          </a:custGeom>
          <a:solidFill>
            <a:srgbClr val="FFFFFF"/>
          </a:solidFill>
          <a:ln/>
        </p:spPr>
        <p:txBody>
          <a:bodyPr wrap="square" lIns="0" tIns="0" rIns="0" bIns="0" rtlCol="0" anchor="ctr"/>
          <a:lstStyle/>
          <a:p>
            <a:pPr marL="0" indent="0">
              <a:buNone/>
            </a:pPr>
            <a:endParaRPr lang="en-US" dirty="0"/>
          </a:p>
        </p:txBody>
      </p:sp>
      <p:sp>
        <p:nvSpPr>
          <p:cNvPr id="31" name="Text 29"/>
          <p:cNvSpPr/>
          <p:nvPr/>
        </p:nvSpPr>
        <p:spPr>
          <a:xfrm>
            <a:off x="1047746" y="3272636"/>
            <a:ext cx="2720340" cy="36576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Štandard na zníženie patogénov</a:t>
            </a:r>
            <a:endParaRPr lang="en-US" sz="1400" dirty="0"/>
          </a:p>
        </p:txBody>
      </p:sp>
      <p:sp>
        <p:nvSpPr>
          <p:cNvPr id="32" name="Text 30"/>
          <p:cNvSpPr/>
          <p:nvPr/>
        </p:nvSpPr>
        <p:spPr>
          <a:xfrm>
            <a:off x="1047746" y="4634571"/>
            <a:ext cx="2720340" cy="548640"/>
          </a:xfrm>
          <a:prstGeom prst="rect">
            <a:avLst/>
          </a:prstGeom>
          <a:noFill/>
          <a:ln/>
        </p:spPr>
        <p:txBody>
          <a:bodyPr wrap="square" lIns="0" tIns="0" rIns="0" bIns="0" rtlCol="0" anchor="t"/>
          <a:lstStyle/>
          <a:p>
            <a:pPr marL="0" indent="0" algn="l">
              <a:lnSpc>
                <a:spcPct val="120000"/>
              </a:lnSpc>
              <a:buNone/>
            </a:pPr>
            <a:r>
              <a:rPr lang="en-US" sz="748" dirty="0">
                <a:solidFill>
                  <a:srgbClr val="000000"/>
                </a:solidFill>
                <a:latin typeface="Figtree Regular" pitchFamily="34" charset="0"/>
                <a:ea typeface="Figtree Regular" pitchFamily="34" charset="-122"/>
                <a:cs typeface="Figtree Regular" pitchFamily="34" charset="-120"/>
              </a:rPr>
              <a:t>Spracovaním sa musí dosiahnuť zníženie infekčných patogénov najmenej o 6 logov.</a:t>
            </a:r>
            <a:endParaRPr lang="en-US" sz="748" dirty="0"/>
          </a:p>
          <a:p>
            <a:pPr marL="0" indent="0" algn="l">
              <a:lnSpc>
                <a:spcPct val="120000"/>
              </a:lnSpc>
              <a:buNone/>
            </a:pPr>
            <a:r>
              <a:rPr lang="en-US" sz="748" dirty="0">
                <a:solidFill>
                  <a:srgbClr val="000000"/>
                </a:solidFill>
                <a:latin typeface="Figtree Regular" pitchFamily="34" charset="0"/>
                <a:ea typeface="Figtree Regular" pitchFamily="34" charset="-122"/>
                <a:cs typeface="Figtree Regular" pitchFamily="34" charset="-120"/>
              </a:rPr>
              <a:t>To zodpovedá 2 minútam pri 70 °C, čím sa zabezpečí, že v 25 g konečného produktu nebudú žiadne detekovateľné patogény.</a:t>
            </a:r>
            <a:endParaRPr lang="en-US" sz="748" dirty="0"/>
          </a:p>
        </p:txBody>
      </p:sp>
      <p:sp>
        <p:nvSpPr>
          <p:cNvPr id="33" name="Text 31"/>
          <p:cNvSpPr/>
          <p:nvPr/>
        </p:nvSpPr>
        <p:spPr>
          <a:xfrm>
            <a:off x="1047746" y="3815061"/>
            <a:ext cx="2720340" cy="731520"/>
          </a:xfrm>
          <a:prstGeom prst="rect">
            <a:avLst/>
          </a:prstGeom>
          <a:noFill/>
          <a:ln/>
        </p:spPr>
        <p:txBody>
          <a:bodyPr wrap="square" lIns="0" tIns="0" rIns="0" bIns="0" rtlCol="0" anchor="t"/>
          <a:lstStyle/>
          <a:p>
            <a:pPr marL="0" indent="0" algn="l">
              <a:lnSpc>
                <a:spcPct val="100000"/>
              </a:lnSpc>
              <a:spcBef>
                <a:spcPts val="1000"/>
              </a:spcBef>
              <a:buNone/>
            </a:pPr>
            <a:r>
              <a:rPr lang="en-US" sz="2700" dirty="0">
                <a:solidFill>
                  <a:srgbClr val="4867FF"/>
                </a:solidFill>
                <a:latin typeface="Figtree Bold" pitchFamily="34" charset="0"/>
                <a:ea typeface="Figtree Bold" pitchFamily="34" charset="-122"/>
                <a:cs typeface="Figtree Bold" pitchFamily="34" charset="-120"/>
              </a:rPr>
              <a:t>6-protokol</a:t>
            </a:r>
            <a:endParaRPr lang="en-US" sz="2700" dirty="0"/>
          </a:p>
        </p:txBody>
      </p:sp>
      <p:sp>
        <p:nvSpPr>
          <p:cNvPr id="34" name="Text 32"/>
          <p:cNvSpPr/>
          <p:nvPr/>
        </p:nvSpPr>
        <p:spPr>
          <a:xfrm>
            <a:off x="4735830" y="3272636"/>
            <a:ext cx="2720340" cy="36576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Prevencia opätovnej kontaminácie</a:t>
            </a:r>
            <a:endParaRPr lang="en-US" sz="1400" dirty="0"/>
          </a:p>
        </p:txBody>
      </p:sp>
      <p:sp>
        <p:nvSpPr>
          <p:cNvPr id="35" name="Text 33"/>
          <p:cNvSpPr/>
          <p:nvPr/>
        </p:nvSpPr>
        <p:spPr>
          <a:xfrm>
            <a:off x="4735830" y="4634571"/>
            <a:ext cx="2720340" cy="548640"/>
          </a:xfrm>
          <a:prstGeom prst="rect">
            <a:avLst/>
          </a:prstGeom>
          <a:noFill/>
          <a:ln/>
        </p:spPr>
        <p:txBody>
          <a:bodyPr wrap="square" lIns="0" tIns="0" rIns="0" bIns="0" rtlCol="0" anchor="t"/>
          <a:lstStyle/>
          <a:p>
            <a:pPr marL="0" indent="0" algn="l">
              <a:lnSpc>
                <a:spcPct val="120000"/>
              </a:lnSpc>
              <a:buNone/>
            </a:pPr>
            <a:r>
              <a:rPr lang="en-US" sz="930" dirty="0">
                <a:solidFill>
                  <a:srgbClr val="000000"/>
                </a:solidFill>
                <a:latin typeface="Figtree Regular" pitchFamily="34" charset="0"/>
                <a:ea typeface="Figtree Regular" pitchFamily="34" charset="-122"/>
                <a:cs typeface="Figtree Regular" pitchFamily="34" charset="-120"/>
              </a:rPr>
              <a:t>Je potrebné zabrániť opätovnej kontaminácii po zahriatí.</a:t>
            </a:r>
            <a:endParaRPr lang="en-US" sz="930" dirty="0"/>
          </a:p>
          <a:p>
            <a:pPr marL="0" indent="0" algn="l">
              <a:lnSpc>
                <a:spcPct val="120000"/>
              </a:lnSpc>
              <a:buNone/>
            </a:pPr>
            <a:r>
              <a:rPr lang="en-US" sz="930" dirty="0">
                <a:solidFill>
                  <a:srgbClr val="000000"/>
                </a:solidFill>
                <a:latin typeface="Figtree Regular" pitchFamily="34" charset="0"/>
                <a:ea typeface="Figtree Regular" pitchFamily="34" charset="-122"/>
                <a:cs typeface="Figtree Regular" pitchFamily="34" charset="-120"/>
              </a:rPr>
              <a:t>To zaisťuje bezpečnosť konečného produktu proti patogénom.</a:t>
            </a:r>
            <a:endParaRPr lang="en-US" sz="930" dirty="0"/>
          </a:p>
        </p:txBody>
      </p:sp>
      <p:sp>
        <p:nvSpPr>
          <p:cNvPr id="36" name="Text 34"/>
          <p:cNvSpPr/>
          <p:nvPr/>
        </p:nvSpPr>
        <p:spPr>
          <a:xfrm>
            <a:off x="4735830" y="3815061"/>
            <a:ext cx="2720340" cy="731520"/>
          </a:xfrm>
          <a:prstGeom prst="rect">
            <a:avLst/>
          </a:prstGeom>
          <a:noFill/>
          <a:ln/>
        </p:spPr>
        <p:txBody>
          <a:bodyPr wrap="square" lIns="0" tIns="0" rIns="0" bIns="0" rtlCol="0" anchor="t"/>
          <a:lstStyle/>
          <a:p>
            <a:pPr marL="0" indent="0" algn="l">
              <a:lnSpc>
                <a:spcPct val="100000"/>
              </a:lnSpc>
              <a:spcBef>
                <a:spcPts val="858"/>
              </a:spcBef>
              <a:buNone/>
            </a:pPr>
            <a:r>
              <a:rPr lang="en-US" sz="2700" dirty="0">
                <a:solidFill>
                  <a:srgbClr val="4867FF"/>
                </a:solidFill>
                <a:latin typeface="Figtree Bold" pitchFamily="34" charset="0"/>
                <a:ea typeface="Figtree Bold" pitchFamily="34" charset="-122"/>
                <a:cs typeface="Figtree Bold" pitchFamily="34" charset="-120"/>
              </a:rPr>
              <a:t>0 patogénov</a:t>
            </a:r>
            <a:endParaRPr lang="en-US" sz="2700" dirty="0"/>
          </a:p>
        </p:txBody>
      </p:sp>
      <p:sp>
        <p:nvSpPr>
          <p:cNvPr id="37" name="Text 35"/>
          <p:cNvSpPr/>
          <p:nvPr/>
        </p:nvSpPr>
        <p:spPr>
          <a:xfrm>
            <a:off x="8362946" y="3272636"/>
            <a:ext cx="2720340" cy="36576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Výzva na neutralizáciu toxínov</a:t>
            </a:r>
            <a:endParaRPr lang="en-US" sz="1400" dirty="0"/>
          </a:p>
        </p:txBody>
      </p:sp>
      <p:sp>
        <p:nvSpPr>
          <p:cNvPr id="38" name="Text 36"/>
          <p:cNvSpPr/>
          <p:nvPr/>
        </p:nvSpPr>
        <p:spPr>
          <a:xfrm>
            <a:off x="8362946" y="4634571"/>
            <a:ext cx="2720340" cy="548640"/>
          </a:xfrm>
          <a:prstGeom prst="rect">
            <a:avLst/>
          </a:prstGeom>
          <a:noFill/>
          <a:ln/>
        </p:spPr>
        <p:txBody>
          <a:bodyPr wrap="square" lIns="0" tIns="0" rIns="0" bIns="0" rtlCol="0" anchor="t"/>
          <a:lstStyle/>
          <a:p>
            <a:pPr marL="0" indent="0" algn="l">
              <a:lnSpc>
                <a:spcPct val="120000"/>
              </a:lnSpc>
              <a:buNone/>
            </a:pPr>
            <a:r>
              <a:rPr lang="en-US" sz="748" dirty="0">
                <a:solidFill>
                  <a:srgbClr val="000000"/>
                </a:solidFill>
                <a:latin typeface="Figtree Regular" pitchFamily="34" charset="0"/>
                <a:ea typeface="Figtree Regular" pitchFamily="34" charset="-122"/>
                <a:cs typeface="Figtree Regular" pitchFamily="34" charset="-120"/>
              </a:rPr>
              <a:t>Musia chýbať vopred vytvorené toxíny zo surovín alebo spracovania.</a:t>
            </a:r>
            <a:endParaRPr lang="en-US" sz="748" dirty="0"/>
          </a:p>
          <a:p>
            <a:pPr marL="0" indent="0" algn="l">
              <a:lnSpc>
                <a:spcPct val="120000"/>
              </a:lnSpc>
              <a:buNone/>
            </a:pPr>
            <a:r>
              <a:rPr lang="en-US" sz="748" dirty="0">
                <a:solidFill>
                  <a:srgbClr val="000000"/>
                </a:solidFill>
                <a:latin typeface="Figtree Regular" pitchFamily="34" charset="0"/>
                <a:ea typeface="Figtree Regular" pitchFamily="34" charset="-122"/>
                <a:cs typeface="Figtree Regular" pitchFamily="34" charset="-120"/>
              </a:rPr>
              <a:t>Tieto toxíny nie sú neutralizované tepelným spracovaním, čo si vyžaduje prísny výber dodávateľa a kontrolu kvality.</a:t>
            </a:r>
            <a:endParaRPr lang="en-US" sz="748" dirty="0"/>
          </a:p>
        </p:txBody>
      </p:sp>
      <p:sp>
        <p:nvSpPr>
          <p:cNvPr id="39" name="Text 37"/>
          <p:cNvSpPr/>
          <p:nvPr/>
        </p:nvSpPr>
        <p:spPr>
          <a:xfrm>
            <a:off x="8362946" y="3815061"/>
            <a:ext cx="2720340" cy="731520"/>
          </a:xfrm>
          <a:prstGeom prst="rect">
            <a:avLst/>
          </a:prstGeom>
          <a:noFill/>
          <a:ln/>
        </p:spPr>
        <p:txBody>
          <a:bodyPr wrap="square" lIns="0" tIns="0" rIns="0" bIns="0" rtlCol="0" anchor="t"/>
          <a:lstStyle/>
          <a:p>
            <a:pPr marL="0" indent="0" algn="l">
              <a:lnSpc>
                <a:spcPct val="100000"/>
              </a:lnSpc>
              <a:spcBef>
                <a:spcPts val="1000"/>
              </a:spcBef>
              <a:buNone/>
            </a:pPr>
            <a:r>
              <a:rPr lang="en-US" sz="2700" dirty="0">
                <a:solidFill>
                  <a:srgbClr val="4867FF"/>
                </a:solidFill>
                <a:latin typeface="Figtree Bold" pitchFamily="34" charset="0"/>
                <a:ea typeface="Figtree Bold" pitchFamily="34" charset="-122"/>
                <a:cs typeface="Figtree Bold" pitchFamily="34" charset="-120"/>
              </a:rPr>
              <a:t>0 toxínov</a:t>
            </a:r>
            <a:endParaRPr lang="en-US" sz="2700" dirty="0"/>
          </a:p>
        </p:txBody>
      </p:sp>
      <p:sp>
        <p:nvSpPr>
          <p:cNvPr id="40" name="Text 38"/>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1" name="Text 39"/>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42" name="Text 40"/>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8</a:t>
            </a:r>
            <a:endParaRPr lang="en-US" sz="8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Mikrobiologická stabilita a riziká znehodnotenia</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Tepelná odolnosť a skladovacia teplota rozhodujúcim spôsobom ovplyvňujú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zohrávajú kľúčovú úlohu pri určovaní rizika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Správny manažment týchto premenných je nevyhnutný na zabezpečenie mikrobiologickej stability.</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069" dirty="0">
                <a:solidFill>
                  <a:srgbClr val="000000"/>
                </a:solidFill>
                <a:latin typeface="Figtree Bold" pitchFamily="34" charset="0"/>
                <a:ea typeface="Figtree Bold" pitchFamily="34" charset="-122"/>
                <a:cs typeface="Figtree Bold" pitchFamily="34" charset="-120"/>
              </a:rPr>
              <a:t>Vplyv tepelnej odolnosti a skladovacej teploty</a:t>
            </a:r>
            <a:endParaRPr lang="en-US" sz="1069" dirty="0"/>
          </a:p>
        </p:txBody>
      </p:sp>
      <p:sp>
        <p:nvSpPr>
          <p:cNvPr id="24" name="Text 22"/>
          <p:cNvSpPr/>
          <p:nvPr/>
        </p:nvSpPr>
        <p:spPr>
          <a:xfrm>
            <a:off x="4403857" y="3949632"/>
            <a:ext cx="226314" cy="301752"/>
          </a:xfrm>
          <a:custGeom>
            <a:avLst/>
            <a:gdLst/>
            <a:ahLst/>
            <a:cxnLst/>
            <a:rect l="l" t="t" r="r" b="b"/>
            <a:pathLst>
              <a:path w="226314" h="301752">
                <a:moveTo>
                  <a:pt x="169736" y="28289"/>
                </a:moveTo>
                <a:cubicBezTo>
                  <a:pt x="185353" y="28289"/>
                  <a:pt x="198025" y="40960"/>
                  <a:pt x="198025" y="56579"/>
                </a:cubicBezTo>
                <a:lnTo>
                  <a:pt x="198025" y="94298"/>
                </a:lnTo>
                <a:lnTo>
                  <a:pt x="169736" y="94298"/>
                </a:lnTo>
                <a:lnTo>
                  <a:pt x="169736" y="70725"/>
                </a:lnTo>
                <a:cubicBezTo>
                  <a:pt x="169736" y="62885"/>
                  <a:pt x="163430" y="56582"/>
                  <a:pt x="155591" y="56582"/>
                </a:cubicBezTo>
                <a:cubicBezTo>
                  <a:pt x="147751" y="56582"/>
                  <a:pt x="141446" y="62888"/>
                  <a:pt x="141446" y="70728"/>
                </a:cubicBezTo>
                <a:lnTo>
                  <a:pt x="141446" y="94304"/>
                </a:lnTo>
                <a:lnTo>
                  <a:pt x="28289" y="94304"/>
                </a:lnTo>
                <a:lnTo>
                  <a:pt x="28289" y="56585"/>
                </a:lnTo>
                <a:cubicBezTo>
                  <a:pt x="28289" y="40966"/>
                  <a:pt x="40961" y="28295"/>
                  <a:pt x="56579" y="28295"/>
                </a:cubicBezTo>
                <a:lnTo>
                  <a:pt x="169736" y="28289"/>
                </a:lnTo>
                <a:moveTo>
                  <a:pt x="141446" y="122587"/>
                </a:moveTo>
                <a:lnTo>
                  <a:pt x="141446" y="202741"/>
                </a:lnTo>
                <a:cubicBezTo>
                  <a:pt x="141446" y="210581"/>
                  <a:pt x="147751" y="216887"/>
                  <a:pt x="155591" y="216887"/>
                </a:cubicBezTo>
                <a:cubicBezTo>
                  <a:pt x="163430" y="216887"/>
                  <a:pt x="169736" y="210581"/>
                  <a:pt x="169736" y="202744"/>
                </a:cubicBezTo>
                <a:lnTo>
                  <a:pt x="169736" y="122593"/>
                </a:lnTo>
                <a:lnTo>
                  <a:pt x="198025" y="122593"/>
                </a:lnTo>
                <a:lnTo>
                  <a:pt x="198025" y="264039"/>
                </a:lnTo>
                <a:cubicBezTo>
                  <a:pt x="198025" y="269226"/>
                  <a:pt x="193781" y="273469"/>
                  <a:pt x="188594" y="273469"/>
                </a:cubicBezTo>
                <a:lnTo>
                  <a:pt x="37717" y="273469"/>
                </a:lnTo>
                <a:cubicBezTo>
                  <a:pt x="32530" y="273469"/>
                  <a:pt x="28287" y="269226"/>
                  <a:pt x="28287" y="264039"/>
                </a:cubicBezTo>
                <a:lnTo>
                  <a:pt x="28287" y="122593"/>
                </a:lnTo>
                <a:lnTo>
                  <a:pt x="141446" y="122587"/>
                </a:lnTo>
                <a:moveTo>
                  <a:pt x="56579" y="0"/>
                </a:moveTo>
                <a:cubicBezTo>
                  <a:pt x="25343" y="0"/>
                  <a:pt x="0" y="25341"/>
                  <a:pt x="0" y="56579"/>
                </a:cubicBezTo>
                <a:lnTo>
                  <a:pt x="0" y="264033"/>
                </a:lnTo>
                <a:cubicBezTo>
                  <a:pt x="0" y="284839"/>
                  <a:pt x="16915" y="301752"/>
                  <a:pt x="37720" y="301752"/>
                </a:cubicBezTo>
                <a:lnTo>
                  <a:pt x="188597" y="301752"/>
                </a:lnTo>
                <a:cubicBezTo>
                  <a:pt x="209402" y="301752"/>
                  <a:pt x="226316" y="284839"/>
                  <a:pt x="226316" y="264033"/>
                </a:cubicBezTo>
                <a:lnTo>
                  <a:pt x="226316" y="56579"/>
                </a:lnTo>
                <a:cubicBezTo>
                  <a:pt x="226316" y="25341"/>
                  <a:pt x="200974" y="0"/>
                  <a:pt x="169738" y="0"/>
                </a:cubicBezTo>
                <a:lnTo>
                  <a:pt x="56579"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Clostridium pasteurianum dorastá až do pH 3,7, čo dokazuje jeho prispôsobivosť.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 porovnaní s Bacillus coagulans, je citlivejší na teplo.</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Jedinečné vlastnosti tohto mikroorganizmu ovplyvňujú riziko znehodnotenia a stabilitu produktu.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281" dirty="0">
                <a:solidFill>
                  <a:srgbClr val="000000"/>
                </a:solidFill>
                <a:latin typeface="Figtree Bold" pitchFamily="34" charset="0"/>
                <a:ea typeface="Figtree Bold" pitchFamily="34" charset="-122"/>
                <a:cs typeface="Figtree Bold" pitchFamily="34" charset="-120"/>
              </a:rPr>
              <a:t>Charakteristika Clostridium pasteurianum</a:t>
            </a:r>
            <a:endParaRPr lang="en-US" sz="1281" dirty="0"/>
          </a:p>
        </p:txBody>
      </p:sp>
      <p:sp>
        <p:nvSpPr>
          <p:cNvPr id="27" name="Text 25"/>
          <p:cNvSpPr/>
          <p:nvPr/>
        </p:nvSpPr>
        <p:spPr>
          <a:xfrm>
            <a:off x="760397"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Bacillus coagulans je v porovnaní s inými tvorcami spór odolnejší voči teplu.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Najlepšie rastie pri teplotách od 30 do 50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Jeho tepelná odolnosť z neho robí kritické zameranie pri navrhovaní procesov tepelného spracovania.</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Tepelná odolnosť Bacillus coagulans</a:t>
            </a:r>
            <a:endParaRPr lang="en-US" sz="1400" dirty="0"/>
          </a:p>
        </p:txBody>
      </p:sp>
      <p:sp>
        <p:nvSpPr>
          <p:cNvPr id="30" name="Text 28"/>
          <p:cNvSpPr/>
          <p:nvPr/>
        </p:nvSpPr>
        <p:spPr>
          <a:xfrm>
            <a:off x="7880334" y="1480956"/>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Bacillus coagulans a Clostridium pasteurianum sú hlavnými tvorcami spór, na ktoré sa zameriava dizajn produktu.</a:t>
            </a:r>
            <a:endParaRPr lang="en-US" sz="1076" dirty="0"/>
          </a:p>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Tieto mikroorganizmy predstavujú značné výzvy pre udržanie stability produktu.</a:t>
            </a:r>
            <a:endParaRPr lang="en-US" sz="1076" dirty="0"/>
          </a:p>
          <a:p>
            <a:pPr marL="0" indent="0" algn="l">
              <a:lnSpc>
                <a:spcPct val="100000"/>
              </a:lnSpc>
              <a:spcAft>
                <a:spcPts val="783"/>
              </a:spcAft>
              <a:buNone/>
            </a:pPr>
            <a:r>
              <a:rPr lang="en-US" sz="1076" dirty="0">
                <a:solidFill>
                  <a:srgbClr val="000000"/>
                </a:solidFill>
                <a:latin typeface="Figtree Regular" pitchFamily="34" charset="0"/>
                <a:ea typeface="Figtree Regular" pitchFamily="34" charset="-122"/>
                <a:cs typeface="Figtree Regular" pitchFamily="34" charset="-120"/>
              </a:rPr>
              <a:t>Pochopenie ich vlastností je nevyhnutné pre efektívne zloženie produktu.</a:t>
            </a:r>
            <a:endParaRPr lang="en-US" sz="1076"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325" dirty="0">
                <a:solidFill>
                  <a:srgbClr val="000000"/>
                </a:solidFill>
                <a:latin typeface="Figtree Bold" pitchFamily="34" charset="0"/>
                <a:ea typeface="Figtree Bold" pitchFamily="34" charset="-122"/>
                <a:cs typeface="Figtree Bold" pitchFamily="34" charset="-120"/>
              </a:rPr>
              <a:t>Cielené tvoriace spóry v produktovom dizajne</a:t>
            </a:r>
            <a:endParaRPr lang="en-US" sz="1325" dirty="0"/>
          </a:p>
        </p:txBody>
      </p:sp>
      <p:sp>
        <p:nvSpPr>
          <p:cNvPr id="33" name="Text 31"/>
          <p:cNvSpPr/>
          <p:nvPr/>
        </p:nvSpPr>
        <p:spPr>
          <a:xfrm>
            <a:off x="4366163" y="1536947"/>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 znehodnoteniu môže dôjsť spórami, ktoré prežijú tepelné spracovanie alebo kontamináciu po utesnení.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spóry môžu ohroziť mikrobiologickú stabilitu produktov.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Efektívne tepelné spracovanie a tesnenie sú rozhodujúce pre minimalizáciu rizika znehodnotenia.</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012" dirty="0">
                <a:solidFill>
                  <a:srgbClr val="000000"/>
                </a:solidFill>
                <a:latin typeface="Figtree Bold" pitchFamily="34" charset="0"/>
                <a:ea typeface="Figtree Bold" pitchFamily="34" charset="-122"/>
                <a:cs typeface="Figtree Bold" pitchFamily="34" charset="-120"/>
              </a:rPr>
              <a:t>Riziká znehodnotenia tepelným spracovaním a kontamináciou</a:t>
            </a:r>
            <a:endParaRPr lang="en-US" sz="1012"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9</a:t>
            </a:r>
            <a:endParaRPr lang="en-US" sz="8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Tepelné spracovanie a návrh procesov</a:t>
            </a:r>
            <a:endParaRPr lang="en-US" sz="2400" dirty="0"/>
          </a:p>
        </p:txBody>
      </p:sp>
      <p:sp>
        <p:nvSpPr>
          <p:cNvPr id="22" name="Text 20"/>
          <p:cNvSpPr/>
          <p:nvPr/>
        </p:nvSpPr>
        <p:spPr>
          <a:xfrm>
            <a:off x="6036843" y="2746611"/>
            <a:ext cx="4572000" cy="3383280"/>
          </a:xfrm>
          <a:prstGeom prst="rect">
            <a:avLst/>
          </a:prstGeom>
          <a:noFill/>
          <a:ln/>
        </p:spPr>
        <p:txBody>
          <a:bodyPr wrap="square" lIns="0" tIns="0" rIns="0" bIns="0" rtlCol="0" anchor="t"/>
          <a:lstStyle/>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Pre tepelné spracovanie v procesnom dizajne existujú dva prístupy k návrhu.</a:t>
            </a:r>
            <a:endParaRPr lang="en-US" sz="1400" dirty="0"/>
          </a:p>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Jeden prístup zaisťuje, že častice dosiahnu bezpečnostné minimum, napríklad 70 °C počas 2 minút.</a:t>
            </a:r>
            <a:endParaRPr lang="en-US" sz="1400" dirty="0"/>
          </a:p>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Táto metóda je vhodná len vtedy, keď majú častice nízke riziko spór a umožňuje menej silné zahrievanie kvapalnej fázy.</a:t>
            </a:r>
            <a:endParaRPr lang="en-US" sz="1400" dirty="0"/>
          </a:p>
        </p:txBody>
      </p:sp>
      <p:sp>
        <p:nvSpPr>
          <p:cNvPr id="23" name="Text 21"/>
          <p:cNvSpPr/>
          <p:nvPr/>
        </p:nvSpPr>
        <p:spPr>
          <a:xfrm>
            <a:off x="6036843" y="2120091"/>
            <a:ext cx="4572000" cy="464288"/>
          </a:xfrm>
          <a:prstGeom prst="rect">
            <a:avLst/>
          </a:prstGeom>
          <a:noFill/>
          <a:ln/>
        </p:spPr>
        <p:txBody>
          <a:bodyPr wrap="square" lIns="0" tIns="0" rIns="0" bIns="0" rtlCol="0" anchor="t"/>
          <a:lstStyle/>
          <a:p>
            <a:pPr marL="0" indent="0" algn="l">
              <a:lnSpc>
                <a:spcPct val="90000"/>
              </a:lnSpc>
              <a:buNone/>
            </a:pPr>
            <a:r>
              <a:rPr lang="en-US" sz="1500" dirty="0">
                <a:solidFill>
                  <a:srgbClr val="000000"/>
                </a:solidFill>
                <a:latin typeface="Figtree Bold" pitchFamily="34" charset="0"/>
                <a:ea typeface="Figtree Bold" pitchFamily="34" charset="-122"/>
                <a:cs typeface="Figtree Bold" pitchFamily="34" charset="-120"/>
              </a:rPr>
              <a:t>Prístupy k návrhu bezpečnosti</a:t>
            </a:r>
            <a:endParaRPr lang="en-US" sz="1500" dirty="0"/>
          </a:p>
        </p:txBody>
      </p:sp>
      <p:sp>
        <p:nvSpPr>
          <p:cNvPr id="24" name="Text 22"/>
          <p:cNvSpPr/>
          <p:nvPr/>
        </p:nvSpPr>
        <p:spPr>
          <a:xfrm>
            <a:off x="6074532" y="1510570"/>
            <a:ext cx="326962" cy="402336"/>
          </a:xfrm>
          <a:custGeom>
            <a:avLst/>
            <a:gdLst/>
            <a:ahLst/>
            <a:cxnLst/>
            <a:rect l="l" t="t" r="r" b="b"/>
            <a:pathLst>
              <a:path w="326962" h="402336">
                <a:moveTo>
                  <a:pt x="100603" y="18862"/>
                </a:moveTo>
                <a:cubicBezTo>
                  <a:pt x="100603" y="8409"/>
                  <a:pt x="109012" y="0"/>
                  <a:pt x="119465" y="0"/>
                </a:cubicBezTo>
                <a:lnTo>
                  <a:pt x="207493" y="0"/>
                </a:lnTo>
                <a:cubicBezTo>
                  <a:pt x="217946" y="0"/>
                  <a:pt x="226356" y="8409"/>
                  <a:pt x="226356" y="18862"/>
                </a:cubicBezTo>
                <a:cubicBezTo>
                  <a:pt x="226356" y="29314"/>
                  <a:pt x="217946" y="37723"/>
                  <a:pt x="207493" y="37723"/>
                </a:cubicBezTo>
                <a:lnTo>
                  <a:pt x="182343" y="37723"/>
                </a:lnTo>
                <a:lnTo>
                  <a:pt x="182343" y="76548"/>
                </a:lnTo>
                <a:cubicBezTo>
                  <a:pt x="216455" y="80479"/>
                  <a:pt x="247422" y="94863"/>
                  <a:pt x="271787" y="116553"/>
                </a:cubicBezTo>
                <a:lnTo>
                  <a:pt x="294736" y="93523"/>
                </a:lnTo>
                <a:cubicBezTo>
                  <a:pt x="302126" y="86136"/>
                  <a:pt x="314070" y="86136"/>
                  <a:pt x="321381" y="93523"/>
                </a:cubicBezTo>
                <a:cubicBezTo>
                  <a:pt x="328691" y="100910"/>
                  <a:pt x="328770" y="112859"/>
                  <a:pt x="321381" y="120166"/>
                </a:cubicBezTo>
                <a:lnTo>
                  <a:pt x="297015" y="144531"/>
                </a:lnTo>
                <a:cubicBezTo>
                  <a:pt x="315878" y="171174"/>
                  <a:pt x="326962" y="203715"/>
                  <a:pt x="326962" y="238847"/>
                </a:cubicBezTo>
                <a:cubicBezTo>
                  <a:pt x="326962" y="329155"/>
                  <a:pt x="253788" y="402328"/>
                  <a:pt x="163481" y="402328"/>
                </a:cubicBezTo>
                <a:cubicBezTo>
                  <a:pt x="73174" y="402328"/>
                  <a:pt x="0" y="329231"/>
                  <a:pt x="0" y="238927"/>
                </a:cubicBezTo>
                <a:cubicBezTo>
                  <a:pt x="0" y="154988"/>
                  <a:pt x="63192" y="85899"/>
                  <a:pt x="144618" y="76548"/>
                </a:cubicBezTo>
                <a:lnTo>
                  <a:pt x="144618" y="37723"/>
                </a:lnTo>
                <a:lnTo>
                  <a:pt x="119468" y="37723"/>
                </a:lnTo>
                <a:cubicBezTo>
                  <a:pt x="109016" y="37723"/>
                  <a:pt x="100606" y="29314"/>
                  <a:pt x="100606" y="18861"/>
                </a:cubicBezTo>
                <a:lnTo>
                  <a:pt x="100603" y="18862"/>
                </a:lnTo>
                <a:moveTo>
                  <a:pt x="163481" y="364689"/>
                </a:moveTo>
                <a:cubicBezTo>
                  <a:pt x="232934" y="364689"/>
                  <a:pt x="289237" y="308386"/>
                  <a:pt x="289237" y="238935"/>
                </a:cubicBezTo>
                <a:cubicBezTo>
                  <a:pt x="289237" y="169484"/>
                  <a:pt x="232934" y="113181"/>
                  <a:pt x="163481" y="113181"/>
                </a:cubicBezTo>
                <a:cubicBezTo>
                  <a:pt x="94028" y="113181"/>
                  <a:pt x="37725" y="169484"/>
                  <a:pt x="37725" y="238935"/>
                </a:cubicBezTo>
                <a:cubicBezTo>
                  <a:pt x="37725" y="308387"/>
                  <a:pt x="94028" y="364689"/>
                  <a:pt x="163481" y="364689"/>
                </a:cubicBezTo>
                <a:moveTo>
                  <a:pt x="182343" y="169770"/>
                </a:moveTo>
                <a:lnTo>
                  <a:pt x="182343" y="251508"/>
                </a:lnTo>
                <a:cubicBezTo>
                  <a:pt x="182343" y="261961"/>
                  <a:pt x="173934" y="270370"/>
                  <a:pt x="163481" y="270370"/>
                </a:cubicBezTo>
                <a:cubicBezTo>
                  <a:pt x="153028" y="270370"/>
                  <a:pt x="144618" y="261961"/>
                  <a:pt x="144618" y="251508"/>
                </a:cubicBezTo>
                <a:lnTo>
                  <a:pt x="144618" y="169770"/>
                </a:lnTo>
                <a:cubicBezTo>
                  <a:pt x="144618" y="159317"/>
                  <a:pt x="153028" y="150908"/>
                  <a:pt x="163481" y="150908"/>
                </a:cubicBezTo>
                <a:cubicBezTo>
                  <a:pt x="173934" y="150908"/>
                  <a:pt x="182343" y="159317"/>
                  <a:pt x="182343" y="169770"/>
                </a:cubicBezTo>
                <a:lnTo>
                  <a:pt x="182343" y="16977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1995" y="2746611"/>
            <a:ext cx="4572000" cy="3383280"/>
          </a:xfrm>
          <a:prstGeom prst="rect">
            <a:avLst/>
          </a:prstGeom>
          <a:noFill/>
          <a:ln/>
        </p:spPr>
        <p:txBody>
          <a:bodyPr wrap="square" lIns="0" tIns="0" rIns="0" bIns="0" rtlCol="0" anchor="t"/>
          <a:lstStyle/>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Tepelným spracovaním sa musí dosiahnuť mikrobiálna inaktivácia v najchladnejšom bode produktu.</a:t>
            </a:r>
            <a:endParaRPr lang="en-US" sz="1400" dirty="0"/>
          </a:p>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Podmienky procesu zohľadňujú účinnosť prenosu tepla a prenikanie tepla častíc.</a:t>
            </a:r>
            <a:endParaRPr lang="en-US" sz="1400" dirty="0"/>
          </a:p>
          <a:p>
            <a:pPr marL="0" indent="0" algn="l">
              <a:lnSpc>
                <a:spcPct val="120000"/>
              </a:lnSpc>
              <a:spcAft>
                <a:spcPts val="1000"/>
              </a:spcAft>
              <a:buNone/>
            </a:pPr>
            <a:r>
              <a:rPr lang="en-US" sz="1400" dirty="0">
                <a:solidFill>
                  <a:srgbClr val="000000"/>
                </a:solidFill>
                <a:latin typeface="Figtree Regular" pitchFamily="34" charset="0"/>
                <a:ea typeface="Figtree Regular" pitchFamily="34" charset="-122"/>
                <a:cs typeface="Figtree Regular" pitchFamily="34" charset="-120"/>
              </a:rPr>
              <a:t>Zabezpečenie toho, aby najchladnejší bod v každej častici spĺňal cieľové tepelné spracovanie, minimalizuje riziko.</a:t>
            </a:r>
            <a:endParaRPr lang="en-US" sz="1400" dirty="0"/>
          </a:p>
        </p:txBody>
      </p:sp>
      <p:sp>
        <p:nvSpPr>
          <p:cNvPr id="26" name="Text 24"/>
          <p:cNvSpPr/>
          <p:nvPr/>
        </p:nvSpPr>
        <p:spPr>
          <a:xfrm>
            <a:off x="761995" y="2120091"/>
            <a:ext cx="4572000" cy="464288"/>
          </a:xfrm>
          <a:prstGeom prst="rect">
            <a:avLst/>
          </a:prstGeom>
          <a:noFill/>
          <a:ln/>
        </p:spPr>
        <p:txBody>
          <a:bodyPr wrap="square" lIns="0" tIns="0" rIns="0" bIns="0" rtlCol="0" anchor="t"/>
          <a:lstStyle/>
          <a:p>
            <a:pPr marL="0" indent="0" algn="l">
              <a:lnSpc>
                <a:spcPct val="90000"/>
              </a:lnSpc>
              <a:buNone/>
            </a:pPr>
            <a:r>
              <a:rPr lang="en-US" sz="1500" dirty="0">
                <a:solidFill>
                  <a:srgbClr val="000000"/>
                </a:solidFill>
                <a:latin typeface="Figtree Bold" pitchFamily="34" charset="0"/>
                <a:ea typeface="Figtree Bold" pitchFamily="34" charset="-122"/>
                <a:cs typeface="Figtree Bold" pitchFamily="34" charset="-120"/>
              </a:rPr>
              <a:t>Kritická úloha tepelného spracovania</a:t>
            </a:r>
            <a:endParaRPr lang="en-US" sz="1500" dirty="0"/>
          </a:p>
        </p:txBody>
      </p:sp>
      <p:sp>
        <p:nvSpPr>
          <p:cNvPr id="27" name="Text 25"/>
          <p:cNvSpPr/>
          <p:nvPr/>
        </p:nvSpPr>
        <p:spPr>
          <a:xfrm>
            <a:off x="761996" y="1510624"/>
            <a:ext cx="402336" cy="402228"/>
          </a:xfrm>
          <a:custGeom>
            <a:avLst/>
            <a:gdLst/>
            <a:ahLst/>
            <a:cxnLst/>
            <a:rect l="l" t="t" r="r" b="b"/>
            <a:pathLst>
              <a:path w="402336" h="402228">
                <a:moveTo>
                  <a:pt x="290603" y="50443"/>
                </a:moveTo>
                <a:cubicBezTo>
                  <a:pt x="298698" y="42270"/>
                  <a:pt x="309775" y="37713"/>
                  <a:pt x="321245" y="37713"/>
                </a:cubicBezTo>
                <a:cubicBezTo>
                  <a:pt x="345208" y="37713"/>
                  <a:pt x="364617" y="57120"/>
                  <a:pt x="364617" y="81085"/>
                </a:cubicBezTo>
                <a:cubicBezTo>
                  <a:pt x="364617" y="92557"/>
                  <a:pt x="360059" y="103634"/>
                  <a:pt x="351887" y="111727"/>
                </a:cubicBezTo>
                <a:lnTo>
                  <a:pt x="176352" y="287340"/>
                </a:lnTo>
                <a:cubicBezTo>
                  <a:pt x="175173" y="288518"/>
                  <a:pt x="173600" y="289146"/>
                  <a:pt x="171874" y="289146"/>
                </a:cubicBezTo>
                <a:lnTo>
                  <a:pt x="113181" y="289146"/>
                </a:lnTo>
                <a:lnTo>
                  <a:pt x="113181" y="230453"/>
                </a:lnTo>
                <a:cubicBezTo>
                  <a:pt x="113181" y="228803"/>
                  <a:pt x="113809" y="227154"/>
                  <a:pt x="114988" y="225976"/>
                </a:cubicBezTo>
                <a:lnTo>
                  <a:pt x="136440" y="204525"/>
                </a:lnTo>
                <a:lnTo>
                  <a:pt x="160798" y="228884"/>
                </a:lnTo>
                <a:cubicBezTo>
                  <a:pt x="165670" y="233755"/>
                  <a:pt x="173685" y="233755"/>
                  <a:pt x="178557" y="228884"/>
                </a:cubicBezTo>
                <a:cubicBezTo>
                  <a:pt x="183429" y="224013"/>
                  <a:pt x="183429" y="215996"/>
                  <a:pt x="178557" y="211125"/>
                </a:cubicBezTo>
                <a:lnTo>
                  <a:pt x="154199" y="186766"/>
                </a:lnTo>
                <a:lnTo>
                  <a:pt x="186728" y="154238"/>
                </a:lnTo>
                <a:lnTo>
                  <a:pt x="211086" y="178597"/>
                </a:lnTo>
                <a:cubicBezTo>
                  <a:pt x="215958" y="183468"/>
                  <a:pt x="223972" y="183468"/>
                  <a:pt x="228845" y="178597"/>
                </a:cubicBezTo>
                <a:cubicBezTo>
                  <a:pt x="233717" y="173726"/>
                  <a:pt x="233717" y="165710"/>
                  <a:pt x="228845" y="160839"/>
                </a:cubicBezTo>
                <a:lnTo>
                  <a:pt x="204487" y="136480"/>
                </a:lnTo>
                <a:lnTo>
                  <a:pt x="237016" y="103952"/>
                </a:lnTo>
                <a:lnTo>
                  <a:pt x="261374" y="128311"/>
                </a:lnTo>
                <a:cubicBezTo>
                  <a:pt x="266246" y="133182"/>
                  <a:pt x="274260" y="133182"/>
                  <a:pt x="279133" y="128311"/>
                </a:cubicBezTo>
                <a:cubicBezTo>
                  <a:pt x="284005" y="123440"/>
                  <a:pt x="284005" y="115423"/>
                  <a:pt x="279133" y="110552"/>
                </a:cubicBezTo>
                <a:lnTo>
                  <a:pt x="254775" y="86193"/>
                </a:lnTo>
                <a:lnTo>
                  <a:pt x="290527" y="50443"/>
                </a:lnTo>
                <a:lnTo>
                  <a:pt x="290603" y="50443"/>
                </a:lnTo>
                <a:moveTo>
                  <a:pt x="75470" y="230457"/>
                </a:moveTo>
                <a:lnTo>
                  <a:pt x="75470" y="300231"/>
                </a:lnTo>
                <a:lnTo>
                  <a:pt x="5540" y="370082"/>
                </a:lnTo>
                <a:cubicBezTo>
                  <a:pt x="-1847" y="377467"/>
                  <a:pt x="-1847" y="389413"/>
                  <a:pt x="5540" y="396717"/>
                </a:cubicBezTo>
                <a:cubicBezTo>
                  <a:pt x="12927" y="404026"/>
                  <a:pt x="24868" y="404102"/>
                  <a:pt x="32175" y="396717"/>
                </a:cubicBezTo>
                <a:lnTo>
                  <a:pt x="102105" y="326786"/>
                </a:lnTo>
                <a:lnTo>
                  <a:pt x="171878" y="326786"/>
                </a:lnTo>
                <a:cubicBezTo>
                  <a:pt x="183586" y="326786"/>
                  <a:pt x="194743" y="322148"/>
                  <a:pt x="202995" y="313899"/>
                </a:cubicBezTo>
                <a:lnTo>
                  <a:pt x="378606" y="138443"/>
                </a:lnTo>
                <a:cubicBezTo>
                  <a:pt x="393851" y="123198"/>
                  <a:pt x="402336" y="102612"/>
                  <a:pt x="402336" y="81085"/>
                </a:cubicBezTo>
                <a:cubicBezTo>
                  <a:pt x="402336" y="36297"/>
                  <a:pt x="366033" y="-4"/>
                  <a:pt x="321249" y="-4"/>
                </a:cubicBezTo>
                <a:cubicBezTo>
                  <a:pt x="299720" y="-4"/>
                  <a:pt x="279133" y="8559"/>
                  <a:pt x="263892" y="23723"/>
                </a:cubicBezTo>
                <a:lnTo>
                  <a:pt x="88357" y="199336"/>
                </a:lnTo>
                <a:cubicBezTo>
                  <a:pt x="80105" y="207586"/>
                  <a:pt x="75470" y="218744"/>
                  <a:pt x="75470" y="230452"/>
                </a:cubicBezTo>
                <a:lnTo>
                  <a:pt x="75470" y="230457"/>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29" name="Text 27"/>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0" name="Text 28"/>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10</a:t>
            </a:r>
            <a:endParaRPr lang="en-US" sz="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pH, okyslenie a rovnováha</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Rovnovážne pH musí zostať počas skladovania stabilné, aby sa zabránilo zvýšeniu spôsobenému pufrovaním alebo vedľajšími reakciami.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zmeny môžu znížiť dostupnosť nedisociovanej kyseliny, čo má vplyv na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stabilného pH je nevyhnutné pre dlhodobú integritu produktu.</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Stabilita rovnovážneho pH počas skladovania</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Počas vývoja musia merania pH všetkých zložiek vrátane častíc potvrdiť rovnomerné okyslenie.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krok zaisťuje, že všetky zložky prispievajú k požadovanej rovnováhe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Presné merania sú nevyhnutné na dosiahnutie konzistentnej kvality produktu.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Meranie pH vo vývojovej fáze</a:t>
            </a:r>
            <a:endParaRPr lang="en-US" sz="1100" dirty="0"/>
          </a:p>
        </p:txBody>
      </p:sp>
      <p:sp>
        <p:nvSpPr>
          <p:cNvPr id="27" name="Text 25"/>
          <p:cNvSpPr/>
          <p:nvPr/>
        </p:nvSpPr>
        <p:spPr>
          <a:xfrm>
            <a:off x="798116" y="4087944"/>
            <a:ext cx="226314" cy="301752"/>
          </a:xfrm>
          <a:custGeom>
            <a:avLst/>
            <a:gdLst/>
            <a:ahLst/>
            <a:cxnLst/>
            <a:rect l="l" t="t" r="r" b="b"/>
            <a:pathLst>
              <a:path w="226314" h="301752">
                <a:moveTo>
                  <a:pt x="113157" y="273463"/>
                </a:moveTo>
                <a:cubicBezTo>
                  <a:pt x="66303" y="273463"/>
                  <a:pt x="28289" y="235448"/>
                  <a:pt x="28289" y="188595"/>
                </a:cubicBezTo>
                <a:cubicBezTo>
                  <a:pt x="28289" y="180933"/>
                  <a:pt x="31295" y="168851"/>
                  <a:pt x="38308" y="152584"/>
                </a:cubicBezTo>
                <a:cubicBezTo>
                  <a:pt x="45086" y="136908"/>
                  <a:pt x="54573" y="119699"/>
                  <a:pt x="65124" y="102665"/>
                </a:cubicBezTo>
                <a:cubicBezTo>
                  <a:pt x="82215" y="75082"/>
                  <a:pt x="101074" y="49505"/>
                  <a:pt x="113157" y="33709"/>
                </a:cubicBezTo>
                <a:cubicBezTo>
                  <a:pt x="125240" y="49445"/>
                  <a:pt x="144157" y="75082"/>
                  <a:pt x="161190" y="102665"/>
                </a:cubicBezTo>
                <a:cubicBezTo>
                  <a:pt x="171738" y="119699"/>
                  <a:pt x="181228" y="136848"/>
                  <a:pt x="188006" y="152584"/>
                </a:cubicBezTo>
                <a:cubicBezTo>
                  <a:pt x="195019" y="168851"/>
                  <a:pt x="198025" y="180991"/>
                  <a:pt x="198025" y="188595"/>
                </a:cubicBezTo>
                <a:cubicBezTo>
                  <a:pt x="198025" y="235448"/>
                  <a:pt x="160011" y="273463"/>
                  <a:pt x="113157" y="273463"/>
                </a:cubicBezTo>
                <a:lnTo>
                  <a:pt x="113157" y="273463"/>
                </a:lnTo>
                <a:moveTo>
                  <a:pt x="0" y="188595"/>
                </a:moveTo>
                <a:cubicBezTo>
                  <a:pt x="0" y="251067"/>
                  <a:pt x="50685" y="301752"/>
                  <a:pt x="113157" y="301752"/>
                </a:cubicBezTo>
                <a:cubicBezTo>
                  <a:pt x="175629" y="301752"/>
                  <a:pt x="226314" y="251067"/>
                  <a:pt x="226314" y="188595"/>
                </a:cubicBezTo>
                <a:cubicBezTo>
                  <a:pt x="226314" y="134847"/>
                  <a:pt x="149580" y="34007"/>
                  <a:pt x="128128" y="6895"/>
                </a:cubicBezTo>
                <a:cubicBezTo>
                  <a:pt x="124593" y="2474"/>
                  <a:pt x="119347" y="0"/>
                  <a:pt x="113689" y="0"/>
                </a:cubicBezTo>
                <a:lnTo>
                  <a:pt x="112627" y="0"/>
                </a:lnTo>
                <a:cubicBezTo>
                  <a:pt x="106970" y="0"/>
                  <a:pt x="101724" y="2474"/>
                  <a:pt x="98189" y="6895"/>
                </a:cubicBezTo>
                <a:cubicBezTo>
                  <a:pt x="76736" y="34004"/>
                  <a:pt x="2" y="134844"/>
                  <a:pt x="2" y="188595"/>
                </a:cubicBezTo>
                <a:lnTo>
                  <a:pt x="0" y="188595"/>
                </a:lnTo>
                <a:moveTo>
                  <a:pt x="84868" y="183882"/>
                </a:moveTo>
                <a:cubicBezTo>
                  <a:pt x="84868" y="176042"/>
                  <a:pt x="78563" y="169739"/>
                  <a:pt x="70723" y="169739"/>
                </a:cubicBezTo>
                <a:cubicBezTo>
                  <a:pt x="62884" y="169739"/>
                  <a:pt x="56578" y="176045"/>
                  <a:pt x="56578" y="183885"/>
                </a:cubicBezTo>
                <a:cubicBezTo>
                  <a:pt x="56578" y="217714"/>
                  <a:pt x="84042" y="245180"/>
                  <a:pt x="117871" y="245180"/>
                </a:cubicBezTo>
                <a:cubicBezTo>
                  <a:pt x="125711" y="245180"/>
                  <a:pt x="132016" y="238873"/>
                  <a:pt x="132016" y="231036"/>
                </a:cubicBezTo>
                <a:cubicBezTo>
                  <a:pt x="132016" y="223197"/>
                  <a:pt x="125711" y="216893"/>
                  <a:pt x="117871" y="216893"/>
                </a:cubicBezTo>
                <a:cubicBezTo>
                  <a:pt x="99660" y="216893"/>
                  <a:pt x="84868" y="202102"/>
                  <a:pt x="84868" y="183891"/>
                </a:cubicBezTo>
                <a:lnTo>
                  <a:pt x="84868" y="18388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Pufrovanie pH zložiek a koncentrácie kyselín priamo ovplyvňujú mikrobiálnu inhibíciu.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faktory sú rozhodujúce pre zaistenie bezpečnosti výrobkov počas skladovania.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pufrovanie zabraňuje nežiaducim zmenám pH, ktoré by mohli narušiť integritu produktu.</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Úloha pufrovania zložiek a koncentrácií kyselín</a:t>
            </a:r>
            <a:endParaRPr lang="en-US" sz="1100" dirty="0"/>
          </a:p>
        </p:txBody>
      </p:sp>
      <p:sp>
        <p:nvSpPr>
          <p:cNvPr id="30" name="Text 28"/>
          <p:cNvSpPr/>
          <p:nvPr/>
        </p:nvSpPr>
        <p:spPr>
          <a:xfrm>
            <a:off x="5948921" y="1601589"/>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Rovnováha pH do 24 hodín po zahriatí je nevyhnutná, najmä v prípade častíc.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proces zaisťuje rovnomerné okyslenie všetkých zložiek.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Zohráva rozhodujúcu úlohu pri udržiavaní bezpečnosti výrobkov a mikrobiálnej inhibície.</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Dôležitosť rovnováhy pH</a:t>
            </a:r>
            <a:endParaRPr lang="en-US" sz="1100" dirty="0"/>
          </a:p>
        </p:txBody>
      </p:sp>
      <p:sp>
        <p:nvSpPr>
          <p:cNvPr id="33" name="Text 31"/>
          <p:cNvSpPr/>
          <p:nvPr/>
        </p:nvSpPr>
        <p:spPr>
          <a:xfrm>
            <a:off x="760456" y="1601589"/>
            <a:ext cx="301634" cy="301752"/>
          </a:xfrm>
          <a:custGeom>
            <a:avLst/>
            <a:gdLst/>
            <a:ahLst/>
            <a:cxnLst/>
            <a:rect l="l" t="t" r="r" b="b"/>
            <a:pathLst>
              <a:path w="301634" h="301752">
                <a:moveTo>
                  <a:pt x="117266" y="99578"/>
                </a:moveTo>
                <a:lnTo>
                  <a:pt x="137301" y="119554"/>
                </a:lnTo>
                <a:lnTo>
                  <a:pt x="182142" y="164395"/>
                </a:lnTo>
                <a:lnTo>
                  <a:pt x="202116" y="184428"/>
                </a:lnTo>
                <a:lnTo>
                  <a:pt x="206831" y="189141"/>
                </a:lnTo>
                <a:cubicBezTo>
                  <a:pt x="212369" y="194681"/>
                  <a:pt x="221324" y="194681"/>
                  <a:pt x="226805" y="189141"/>
                </a:cubicBezTo>
                <a:cubicBezTo>
                  <a:pt x="232286" y="183601"/>
                  <a:pt x="232343" y="174645"/>
                  <a:pt x="226805" y="169165"/>
                </a:cubicBezTo>
                <a:lnTo>
                  <a:pt x="222090" y="164452"/>
                </a:lnTo>
                <a:lnTo>
                  <a:pt x="242064" y="144476"/>
                </a:lnTo>
                <a:lnTo>
                  <a:pt x="284076" y="102463"/>
                </a:lnTo>
                <a:cubicBezTo>
                  <a:pt x="295330" y="91208"/>
                  <a:pt x="301634" y="75948"/>
                  <a:pt x="301634" y="60040"/>
                </a:cubicBezTo>
                <a:cubicBezTo>
                  <a:pt x="301694" y="26865"/>
                  <a:pt x="274825" y="-3"/>
                  <a:pt x="241708" y="-3"/>
                </a:cubicBezTo>
                <a:cubicBezTo>
                  <a:pt x="225800" y="-3"/>
                  <a:pt x="210538" y="6301"/>
                  <a:pt x="199284" y="17556"/>
                </a:cubicBezTo>
                <a:lnTo>
                  <a:pt x="157272" y="59569"/>
                </a:lnTo>
                <a:lnTo>
                  <a:pt x="137298" y="79545"/>
                </a:lnTo>
                <a:lnTo>
                  <a:pt x="132583" y="74832"/>
                </a:lnTo>
                <a:cubicBezTo>
                  <a:pt x="127045" y="69291"/>
                  <a:pt x="118090" y="69291"/>
                  <a:pt x="112609" y="74832"/>
                </a:cubicBezTo>
                <a:cubicBezTo>
                  <a:pt x="107128" y="80372"/>
                  <a:pt x="107071" y="89328"/>
                  <a:pt x="112609" y="94808"/>
                </a:cubicBezTo>
                <a:lnTo>
                  <a:pt x="112609" y="94808"/>
                </a:lnTo>
                <a:lnTo>
                  <a:pt x="117324" y="99521"/>
                </a:lnTo>
                <a:lnTo>
                  <a:pt x="117266" y="99578"/>
                </a:lnTo>
                <a:moveTo>
                  <a:pt x="264099" y="82433"/>
                </a:moveTo>
                <a:lnTo>
                  <a:pt x="202113" y="144419"/>
                </a:lnTo>
                <a:lnTo>
                  <a:pt x="157272" y="99578"/>
                </a:lnTo>
                <a:lnTo>
                  <a:pt x="219258" y="37592"/>
                </a:lnTo>
                <a:cubicBezTo>
                  <a:pt x="225209" y="31642"/>
                  <a:pt x="233281" y="28283"/>
                  <a:pt x="241709" y="28283"/>
                </a:cubicBezTo>
                <a:cubicBezTo>
                  <a:pt x="259209" y="28283"/>
                  <a:pt x="273410" y="42484"/>
                  <a:pt x="273410" y="59982"/>
                </a:cubicBezTo>
                <a:cubicBezTo>
                  <a:pt x="273410" y="68407"/>
                  <a:pt x="270053" y="76482"/>
                  <a:pt x="264102" y="82432"/>
                </a:cubicBezTo>
                <a:lnTo>
                  <a:pt x="264099" y="82433"/>
                </a:lnTo>
                <a:moveTo>
                  <a:pt x="31298" y="193855"/>
                </a:moveTo>
                <a:cubicBezTo>
                  <a:pt x="23343" y="201809"/>
                  <a:pt x="18864" y="212593"/>
                  <a:pt x="18864" y="223846"/>
                </a:cubicBezTo>
                <a:lnTo>
                  <a:pt x="18864" y="255017"/>
                </a:lnTo>
                <a:lnTo>
                  <a:pt x="2365" y="279763"/>
                </a:lnTo>
                <a:cubicBezTo>
                  <a:pt x="-1348" y="285361"/>
                  <a:pt x="-640" y="292844"/>
                  <a:pt x="4132" y="297618"/>
                </a:cubicBezTo>
                <a:cubicBezTo>
                  <a:pt x="8904" y="302392"/>
                  <a:pt x="16388" y="303098"/>
                  <a:pt x="21986" y="299386"/>
                </a:cubicBezTo>
                <a:lnTo>
                  <a:pt x="46732" y="282886"/>
                </a:lnTo>
                <a:lnTo>
                  <a:pt x="77903" y="282886"/>
                </a:lnTo>
                <a:cubicBezTo>
                  <a:pt x="89157" y="282886"/>
                  <a:pt x="99940" y="278409"/>
                  <a:pt x="107894" y="270454"/>
                </a:cubicBezTo>
                <a:lnTo>
                  <a:pt x="184669" y="193619"/>
                </a:lnTo>
                <a:lnTo>
                  <a:pt x="164695" y="173643"/>
                </a:lnTo>
                <a:lnTo>
                  <a:pt x="87860" y="250421"/>
                </a:lnTo>
                <a:cubicBezTo>
                  <a:pt x="85208" y="253073"/>
                  <a:pt x="81613" y="254546"/>
                  <a:pt x="77843" y="254546"/>
                </a:cubicBezTo>
                <a:lnTo>
                  <a:pt x="47145" y="254546"/>
                </a:lnTo>
                <a:lnTo>
                  <a:pt x="47145" y="223846"/>
                </a:lnTo>
                <a:cubicBezTo>
                  <a:pt x="47145" y="220074"/>
                  <a:pt x="48617" y="216480"/>
                  <a:pt x="51269" y="213827"/>
                </a:cubicBezTo>
                <a:lnTo>
                  <a:pt x="128104" y="137050"/>
                </a:lnTo>
                <a:lnTo>
                  <a:pt x="108130" y="117074"/>
                </a:lnTo>
                <a:lnTo>
                  <a:pt x="31298" y="19385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11</a:t>
            </a:r>
            <a:endParaRPr lang="en-US" sz="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Parametre tepelnej odolnosti a hodnota pasterizácie</a:t>
            </a:r>
            <a:endParaRPr lang="en-US" sz="2400" dirty="0"/>
          </a:p>
        </p:txBody>
      </p:sp>
      <p:sp>
        <p:nvSpPr>
          <p:cNvPr id="22" name="Text 20"/>
          <p:cNvSpPr/>
          <p:nvPr/>
        </p:nvSpPr>
        <p:spPr>
          <a:xfrm>
            <a:off x="753205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Uvedená teplota sa vzťahuje na najchladnejší bod produktu.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Nevzťahuje sa na teplotu komory autoklávu.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Toto rozlíšenie je rozhodujúce pre presnú mikrobiálnu deštrukciu.</a:t>
            </a:r>
            <a:endParaRPr lang="en-US" sz="1200" dirty="0"/>
          </a:p>
        </p:txBody>
      </p:sp>
      <p:sp>
        <p:nvSpPr>
          <p:cNvPr id="23" name="Text 21"/>
          <p:cNvSpPr/>
          <p:nvPr/>
        </p:nvSpPr>
        <p:spPr>
          <a:xfrm>
            <a:off x="753205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Referenčná teplota pri pasterizácii</a:t>
            </a:r>
            <a:endParaRPr lang="en-US" sz="1667" dirty="0"/>
          </a:p>
        </p:txBody>
      </p:sp>
      <p:sp>
        <p:nvSpPr>
          <p:cNvPr id="24" name="Text 22"/>
          <p:cNvSpPr/>
          <p:nvPr/>
        </p:nvSpPr>
        <p:spPr>
          <a:xfrm>
            <a:off x="7536704" y="1638533"/>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414622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Hodnota pasterizácie definuje ekvivalentný čas pri konkrétnej teplote potrebný na mikrobiálnu deštrukciu.</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Napríklad P93.3 = 10 min znamená, že výrobok dostáva teplo ekvivalentné 10 minútam pri 93.3 °C.</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To zaisťuje, že výrobok spĺňa bezpečnostné normy.</a:t>
            </a:r>
            <a:endParaRPr lang="en-US" sz="1200" dirty="0"/>
          </a:p>
        </p:txBody>
      </p:sp>
      <p:sp>
        <p:nvSpPr>
          <p:cNvPr id="26" name="Text 24"/>
          <p:cNvSpPr/>
          <p:nvPr/>
        </p:nvSpPr>
        <p:spPr>
          <a:xfrm>
            <a:off x="4146227" y="2146467"/>
            <a:ext cx="3017520" cy="457200"/>
          </a:xfrm>
          <a:prstGeom prst="rect">
            <a:avLst/>
          </a:prstGeom>
          <a:noFill/>
          <a:ln/>
        </p:spPr>
        <p:txBody>
          <a:bodyPr wrap="square" lIns="0" tIns="0" rIns="0" bIns="0" rtlCol="0" anchor="t"/>
          <a:lstStyle/>
          <a:p>
            <a:pPr marL="0" indent="0" algn="l">
              <a:lnSpc>
                <a:spcPct val="90000"/>
              </a:lnSpc>
              <a:buNone/>
            </a:pPr>
            <a:r>
              <a:rPr lang="en-US" sz="1667" dirty="0">
                <a:solidFill>
                  <a:srgbClr val="000000"/>
                </a:solidFill>
                <a:latin typeface="Figtree Bold" pitchFamily="34" charset="0"/>
                <a:ea typeface="Figtree Bold" pitchFamily="34" charset="-122"/>
                <a:cs typeface="Figtree Bold" pitchFamily="34" charset="-120"/>
              </a:rPr>
              <a:t>Definovanie hodnoty pasterizácie (hodnota P)</a:t>
            </a:r>
            <a:endParaRPr lang="en-US" sz="1667" dirty="0"/>
          </a:p>
        </p:txBody>
      </p:sp>
      <p:sp>
        <p:nvSpPr>
          <p:cNvPr id="27" name="Text 25"/>
          <p:cNvSpPr/>
          <p:nvPr/>
        </p:nvSpPr>
        <p:spPr>
          <a:xfrm>
            <a:off x="4179138" y="1638533"/>
            <a:ext cx="245221" cy="301752"/>
          </a:xfrm>
          <a:custGeom>
            <a:avLst/>
            <a:gdLst/>
            <a:ahLst/>
            <a:cxnLst/>
            <a:rect l="l" t="t" r="r" b="b"/>
            <a:pathLst>
              <a:path w="245221" h="301752">
                <a:moveTo>
                  <a:pt x="75452" y="14146"/>
                </a:moveTo>
                <a:cubicBezTo>
                  <a:pt x="75452" y="6307"/>
                  <a:pt x="81759" y="0"/>
                  <a:pt x="89599" y="0"/>
                </a:cubicBezTo>
                <a:lnTo>
                  <a:pt x="155620" y="0"/>
                </a:lnTo>
                <a:cubicBezTo>
                  <a:pt x="163460" y="0"/>
                  <a:pt x="169767" y="6307"/>
                  <a:pt x="169767" y="14146"/>
                </a:cubicBezTo>
                <a:cubicBezTo>
                  <a:pt x="169767" y="21986"/>
                  <a:pt x="163460" y="28292"/>
                  <a:pt x="155620" y="28292"/>
                </a:cubicBezTo>
                <a:lnTo>
                  <a:pt x="136757" y="28292"/>
                </a:lnTo>
                <a:lnTo>
                  <a:pt x="136757" y="57411"/>
                </a:lnTo>
                <a:cubicBezTo>
                  <a:pt x="162341" y="60359"/>
                  <a:pt x="185566" y="71147"/>
                  <a:pt x="203840" y="87415"/>
                </a:cubicBezTo>
                <a:lnTo>
                  <a:pt x="221052" y="70142"/>
                </a:lnTo>
                <a:cubicBezTo>
                  <a:pt x="226594" y="64602"/>
                  <a:pt x="235552" y="64602"/>
                  <a:pt x="241035" y="70142"/>
                </a:cubicBezTo>
                <a:cubicBezTo>
                  <a:pt x="246519" y="75682"/>
                  <a:pt x="246577" y="84644"/>
                  <a:pt x="241035" y="90124"/>
                </a:cubicBezTo>
                <a:lnTo>
                  <a:pt x="222761" y="108398"/>
                </a:lnTo>
                <a:cubicBezTo>
                  <a:pt x="236908" y="128380"/>
                  <a:pt x="245221" y="152786"/>
                  <a:pt x="245221" y="179135"/>
                </a:cubicBezTo>
                <a:cubicBezTo>
                  <a:pt x="245221" y="246866"/>
                  <a:pt x="190341" y="301746"/>
                  <a:pt x="122611" y="301746"/>
                </a:cubicBezTo>
                <a:cubicBezTo>
                  <a:pt x="54880" y="301746"/>
                  <a:pt x="0" y="246924"/>
                  <a:pt x="0" y="179195"/>
                </a:cubicBezTo>
                <a:cubicBezTo>
                  <a:pt x="0" y="116241"/>
                  <a:pt x="47394" y="64424"/>
                  <a:pt x="108464" y="57411"/>
                </a:cubicBezTo>
                <a:lnTo>
                  <a:pt x="108464" y="28292"/>
                </a:lnTo>
                <a:lnTo>
                  <a:pt x="89601" y="28292"/>
                </a:lnTo>
                <a:cubicBezTo>
                  <a:pt x="81762" y="28292"/>
                  <a:pt x="75455" y="21986"/>
                  <a:pt x="75455" y="14146"/>
                </a:cubicBezTo>
                <a:lnTo>
                  <a:pt x="75452" y="14146"/>
                </a:lnTo>
                <a:moveTo>
                  <a:pt x="122611" y="273517"/>
                </a:moveTo>
                <a:cubicBezTo>
                  <a:pt x="174701" y="273517"/>
                  <a:pt x="216928" y="231290"/>
                  <a:pt x="216928" y="179201"/>
                </a:cubicBezTo>
                <a:cubicBezTo>
                  <a:pt x="216928" y="127113"/>
                  <a:pt x="174701" y="84886"/>
                  <a:pt x="122611" y="84886"/>
                </a:cubicBezTo>
                <a:cubicBezTo>
                  <a:pt x="70521" y="84886"/>
                  <a:pt x="28294" y="127113"/>
                  <a:pt x="28294" y="179201"/>
                </a:cubicBezTo>
                <a:cubicBezTo>
                  <a:pt x="28294" y="231290"/>
                  <a:pt x="70521" y="273517"/>
                  <a:pt x="122611" y="273517"/>
                </a:cubicBezTo>
                <a:lnTo>
                  <a:pt x="122611" y="273517"/>
                </a:lnTo>
                <a:moveTo>
                  <a:pt x="136757" y="127327"/>
                </a:moveTo>
                <a:lnTo>
                  <a:pt x="136757" y="188631"/>
                </a:lnTo>
                <a:cubicBezTo>
                  <a:pt x="136757" y="196471"/>
                  <a:pt x="130450" y="202777"/>
                  <a:pt x="122611" y="202777"/>
                </a:cubicBezTo>
                <a:cubicBezTo>
                  <a:pt x="114771" y="202777"/>
                  <a:pt x="108464" y="196471"/>
                  <a:pt x="108464" y="188631"/>
                </a:cubicBezTo>
                <a:lnTo>
                  <a:pt x="108464" y="127327"/>
                </a:lnTo>
                <a:cubicBezTo>
                  <a:pt x="108464" y="119488"/>
                  <a:pt x="114771" y="113181"/>
                  <a:pt x="122611" y="113181"/>
                </a:cubicBezTo>
                <a:cubicBezTo>
                  <a:pt x="130450" y="113181"/>
                  <a:pt x="136757" y="119488"/>
                  <a:pt x="136757" y="127327"/>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60397" y="2732504"/>
            <a:ext cx="3017520" cy="3291840"/>
          </a:xfrm>
          <a:prstGeom prst="rect">
            <a:avLst/>
          </a:prstGeom>
          <a:noFill/>
          <a:ln/>
        </p:spPr>
        <p:txBody>
          <a:bodyPr wrap="square" lIns="0" tIns="0" rIns="0" bIns="0" rtlCol="0" anchor="t"/>
          <a:lstStyle/>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Mikrobiálna tepelná odolnosť je charakterizovaná hodnotami D a z.</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Tieto hodnoty sú rozhodujúce pri určovaní požiadaviek na tepelné spracovanie.</a:t>
            </a:r>
            <a:endParaRPr lang="en-US" sz="1200" dirty="0"/>
          </a:p>
          <a:p>
            <a:pPr marL="0" indent="0" algn="l">
              <a:lnSpc>
                <a:spcPct val="100000"/>
              </a:lnSpc>
              <a:spcAft>
                <a:spcPts val="1000"/>
              </a:spcAft>
              <a:buNone/>
            </a:pPr>
            <a:r>
              <a:rPr lang="en-US" sz="1200" dirty="0">
                <a:solidFill>
                  <a:srgbClr val="000000"/>
                </a:solidFill>
                <a:latin typeface="Figtree Regular" pitchFamily="34" charset="0"/>
                <a:ea typeface="Figtree Regular" pitchFamily="34" charset="-122"/>
                <a:cs typeface="Figtree Regular" pitchFamily="34" charset="-120"/>
              </a:rPr>
              <a:t>Pomáhajú zaistiť bezpečnosť a stabilitu potravinárskych výrobkov.</a:t>
            </a:r>
            <a:endParaRPr lang="en-US" sz="1200" dirty="0"/>
          </a:p>
        </p:txBody>
      </p:sp>
      <p:sp>
        <p:nvSpPr>
          <p:cNvPr id="29" name="Text 27"/>
          <p:cNvSpPr/>
          <p:nvPr/>
        </p:nvSpPr>
        <p:spPr>
          <a:xfrm>
            <a:off x="760397" y="2146467"/>
            <a:ext cx="3017520" cy="457200"/>
          </a:xfrm>
          <a:prstGeom prst="rect">
            <a:avLst/>
          </a:prstGeom>
          <a:noFill/>
          <a:ln/>
        </p:spPr>
        <p:txBody>
          <a:bodyPr wrap="square" lIns="0" tIns="0" rIns="0" bIns="0" rtlCol="0" anchor="t"/>
          <a:lstStyle/>
          <a:p>
            <a:pPr marL="0" indent="0" algn="l">
              <a:lnSpc>
                <a:spcPct val="90000"/>
              </a:lnSpc>
              <a:buNone/>
            </a:pPr>
            <a:r>
              <a:rPr lang="en-US" sz="1771" dirty="0">
                <a:solidFill>
                  <a:srgbClr val="000000"/>
                </a:solidFill>
                <a:latin typeface="Figtree Bold" pitchFamily="34" charset="0"/>
                <a:ea typeface="Figtree Bold" pitchFamily="34" charset="-122"/>
                <a:cs typeface="Figtree Bold" pitchFamily="34" charset="-120"/>
              </a:rPr>
              <a:t>Pochopenie hodnôt D a z</a:t>
            </a:r>
            <a:endParaRPr lang="en-US" sz="1771" dirty="0"/>
          </a:p>
        </p:txBody>
      </p:sp>
      <p:sp>
        <p:nvSpPr>
          <p:cNvPr id="30" name="Text 28"/>
          <p:cNvSpPr/>
          <p:nvPr/>
        </p:nvSpPr>
        <p:spPr>
          <a:xfrm>
            <a:off x="760397" y="1638573"/>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3" name="Text 31"/>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12</a:t>
            </a:r>
            <a:endParaRPr lang="en-US" sz="8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Kľúčové mikroorganizmy a ich význam</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84"/>
              </a:spcAft>
              <a:buNone/>
            </a:pPr>
            <a:r>
              <a:rPr lang="en-US" sz="1078" dirty="0">
                <a:solidFill>
                  <a:srgbClr val="000000"/>
                </a:solidFill>
                <a:latin typeface="Figtree Regular" pitchFamily="34" charset="0"/>
                <a:ea typeface="Figtree Regular" pitchFamily="34" charset="-122"/>
                <a:cs typeface="Figtree Regular" pitchFamily="34" charset="-120"/>
              </a:rPr>
              <a:t>Účinná kontrola mikroorganizmov je nevyhnutná pre bezpečnosť a kvalitu potravín.</a:t>
            </a:r>
            <a:endParaRPr lang="en-US" sz="1078" dirty="0"/>
          </a:p>
          <a:p>
            <a:pPr marL="0" indent="0" algn="l">
              <a:lnSpc>
                <a:spcPct val="100000"/>
              </a:lnSpc>
              <a:spcAft>
                <a:spcPts val="784"/>
              </a:spcAft>
              <a:buNone/>
            </a:pPr>
            <a:r>
              <a:rPr lang="en-US" sz="1078" dirty="0">
                <a:solidFill>
                  <a:srgbClr val="000000"/>
                </a:solidFill>
                <a:latin typeface="Figtree Regular" pitchFamily="34" charset="0"/>
                <a:ea typeface="Figtree Regular" pitchFamily="34" charset="-122"/>
                <a:cs typeface="Figtree Regular" pitchFamily="34" charset="-120"/>
              </a:rPr>
              <a:t>Na zacielenie na patogény, producentov toxínov a kaziace sa organizmy sú potrebné rôzne stratégie.</a:t>
            </a:r>
            <a:endParaRPr lang="en-US" sz="1078" dirty="0"/>
          </a:p>
          <a:p>
            <a:pPr marL="0" indent="0" algn="l">
              <a:lnSpc>
                <a:spcPct val="100000"/>
              </a:lnSpc>
              <a:spcAft>
                <a:spcPts val="784"/>
              </a:spcAft>
              <a:buNone/>
            </a:pPr>
            <a:r>
              <a:rPr lang="en-US" sz="1078" dirty="0">
                <a:solidFill>
                  <a:srgbClr val="000000"/>
                </a:solidFill>
                <a:latin typeface="Figtree Regular" pitchFamily="34" charset="0"/>
                <a:ea typeface="Figtree Regular" pitchFamily="34" charset="-122"/>
                <a:cs typeface="Figtree Regular" pitchFamily="34" charset="-120"/>
              </a:rPr>
              <a:t>Zabezpečenie správneho riadenia chráni spotrebiteľov a predlžuje trvanlivosť výrobkov.</a:t>
            </a:r>
            <a:endParaRPr lang="en-US" sz="1078"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kontroly mikroorganizmov</a:t>
            </a:r>
            <a:endParaRPr lang="en-US" sz="1400" dirty="0"/>
          </a:p>
        </p:txBody>
      </p:sp>
      <p:sp>
        <p:nvSpPr>
          <p:cNvPr id="24" name="Text 22"/>
          <p:cNvSpPr/>
          <p:nvPr/>
        </p:nvSpPr>
        <p:spPr>
          <a:xfrm>
            <a:off x="4384998" y="3949632"/>
            <a:ext cx="264033" cy="301752"/>
          </a:xfrm>
          <a:custGeom>
            <a:avLst/>
            <a:gdLst/>
            <a:ahLst/>
            <a:cxnLst/>
            <a:rect l="l" t="t" r="r" b="b"/>
            <a:pathLst>
              <a:path w="264033" h="301752">
                <a:moveTo>
                  <a:pt x="84868" y="75438"/>
                </a:moveTo>
                <a:lnTo>
                  <a:pt x="84868" y="113157"/>
                </a:lnTo>
                <a:lnTo>
                  <a:pt x="179165" y="113157"/>
                </a:lnTo>
                <a:lnTo>
                  <a:pt x="179165" y="75438"/>
                </a:lnTo>
                <a:cubicBezTo>
                  <a:pt x="179165" y="49388"/>
                  <a:pt x="158066" y="28289"/>
                  <a:pt x="132017" y="28289"/>
                </a:cubicBezTo>
                <a:cubicBezTo>
                  <a:pt x="105967" y="28289"/>
                  <a:pt x="84868" y="49388"/>
                  <a:pt x="84868" y="75438"/>
                </a:cubicBezTo>
                <a:lnTo>
                  <a:pt x="84868" y="75438"/>
                </a:lnTo>
                <a:moveTo>
                  <a:pt x="56580" y="113157"/>
                </a:moveTo>
                <a:lnTo>
                  <a:pt x="56580" y="75438"/>
                </a:lnTo>
                <a:cubicBezTo>
                  <a:pt x="56580" y="33769"/>
                  <a:pt x="90349" y="0"/>
                  <a:pt x="132017" y="0"/>
                </a:cubicBezTo>
                <a:cubicBezTo>
                  <a:pt x="173684" y="0"/>
                  <a:pt x="207453" y="33769"/>
                  <a:pt x="207453" y="75438"/>
                </a:cubicBezTo>
                <a:lnTo>
                  <a:pt x="207453" y="113157"/>
                </a:lnTo>
                <a:lnTo>
                  <a:pt x="226313" y="113157"/>
                </a:lnTo>
                <a:cubicBezTo>
                  <a:pt x="247116" y="113157"/>
                  <a:pt x="264033" y="130070"/>
                  <a:pt x="264033" y="150876"/>
                </a:cubicBezTo>
                <a:lnTo>
                  <a:pt x="264033" y="264033"/>
                </a:lnTo>
                <a:cubicBezTo>
                  <a:pt x="264033" y="284839"/>
                  <a:pt x="247119" y="301752"/>
                  <a:pt x="226313" y="301752"/>
                </a:cubicBezTo>
                <a:lnTo>
                  <a:pt x="37717" y="301752"/>
                </a:lnTo>
                <a:cubicBezTo>
                  <a:pt x="16914" y="301752"/>
                  <a:pt x="-3" y="284839"/>
                  <a:pt x="-3" y="264033"/>
                </a:cubicBezTo>
                <a:lnTo>
                  <a:pt x="-3" y="150876"/>
                </a:lnTo>
                <a:cubicBezTo>
                  <a:pt x="-3" y="130070"/>
                  <a:pt x="16911" y="113157"/>
                  <a:pt x="37717" y="113157"/>
                </a:cubicBezTo>
                <a:lnTo>
                  <a:pt x="56580" y="113157"/>
                </a:lnTo>
                <a:moveTo>
                  <a:pt x="28288" y="150876"/>
                </a:moveTo>
                <a:lnTo>
                  <a:pt x="28288" y="264033"/>
                </a:lnTo>
                <a:cubicBezTo>
                  <a:pt x="28288" y="269220"/>
                  <a:pt x="32531" y="273463"/>
                  <a:pt x="37717" y="273463"/>
                </a:cubicBezTo>
                <a:lnTo>
                  <a:pt x="226313" y="273463"/>
                </a:lnTo>
                <a:cubicBezTo>
                  <a:pt x="231499" y="273463"/>
                  <a:pt x="235742" y="269220"/>
                  <a:pt x="235742" y="264033"/>
                </a:cubicBezTo>
                <a:lnTo>
                  <a:pt x="235742" y="150876"/>
                </a:lnTo>
                <a:cubicBezTo>
                  <a:pt x="235742" y="145689"/>
                  <a:pt x="231499" y="141446"/>
                  <a:pt x="226313" y="141446"/>
                </a:cubicBezTo>
                <a:lnTo>
                  <a:pt x="37717" y="141446"/>
                </a:lnTo>
                <a:cubicBezTo>
                  <a:pt x="32531" y="141446"/>
                  <a:pt x="28288" y="145689"/>
                  <a:pt x="28288" y="150876"/>
                </a:cubicBezTo>
                <a:lnTo>
                  <a:pt x="28288" y="150876"/>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Kvasinky a plesne sú významným problémom pri výrobkoch na jedno použitie.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mikroorganizmy musia byť zničené, aby sa zachovala integrita a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prítomnosť môže viesť ku kontaminácii a zníženiu použiteľnosti produktu.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338" dirty="0">
                <a:solidFill>
                  <a:srgbClr val="000000"/>
                </a:solidFill>
                <a:latin typeface="Figtree Bold" pitchFamily="34" charset="0"/>
                <a:ea typeface="Figtree Bold" pitchFamily="34" charset="-122"/>
                <a:cs typeface="Figtree Bold" pitchFamily="34" charset="-120"/>
              </a:rPr>
              <a:t>Kvasinky a plesne v jednorazových výrobkoch</a:t>
            </a:r>
            <a:endParaRPr lang="en-US" sz="1338" dirty="0"/>
          </a:p>
        </p:txBody>
      </p:sp>
      <p:sp>
        <p:nvSpPr>
          <p:cNvPr id="27" name="Text 25"/>
          <p:cNvSpPr/>
          <p:nvPr/>
        </p:nvSpPr>
        <p:spPr>
          <a:xfrm>
            <a:off x="760397"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Kaziace sa organizmy zahŕňajú bacily odolné voči kyselinám, ako je Bacillus coagulans.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Clostridia ako Clostridium pasteurianum tiež prispievajú k znehodnoteniu a musia sa zvládať.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mikroorganizmy môžu zhoršiť kvalitu a trvanlivosť produktu, ak nie sú zničené alebo inhibované.</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Kaziace sa organizmy</a:t>
            </a:r>
            <a:endParaRPr lang="en-US" sz="1400" dirty="0"/>
          </a:p>
        </p:txBody>
      </p:sp>
      <p:sp>
        <p:nvSpPr>
          <p:cNvPr id="30" name="Text 28"/>
          <p:cNvSpPr/>
          <p:nvPr/>
        </p:nvSpPr>
        <p:spPr>
          <a:xfrm>
            <a:off x="7880334" y="1480956"/>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Clostridium botulinum a Staphylococcus aureus sú kľúčovými producentmi toxínov.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mikroorganizmy musia byť inhibované, aby sa zabránilo produkcii škodlivých toxínov.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Kontrola týchto patogénov je rozhodujúca, aby sa zabránilo život ohrozujúcim stavom, ako je botulizmus.</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Mikroorganizmy produkujúce toxíny</a:t>
            </a:r>
            <a:endParaRPr lang="en-US" sz="1400" dirty="0"/>
          </a:p>
        </p:txBody>
      </p:sp>
      <p:sp>
        <p:nvSpPr>
          <p:cNvPr id="33" name="Text 31"/>
          <p:cNvSpPr/>
          <p:nvPr/>
        </p:nvSpPr>
        <p:spPr>
          <a:xfrm>
            <a:off x="4366138" y="1553696"/>
            <a:ext cx="301752" cy="268254"/>
          </a:xfrm>
          <a:custGeom>
            <a:avLst/>
            <a:gdLst/>
            <a:ahLst/>
            <a:cxnLst/>
            <a:rect l="l" t="t" r="r" b="b"/>
            <a:pathLst>
              <a:path w="301752" h="268254">
                <a:moveTo>
                  <a:pt x="90746" y="0"/>
                </a:moveTo>
                <a:cubicBezTo>
                  <a:pt x="89801" y="0"/>
                  <a:pt x="88911" y="367"/>
                  <a:pt x="88232" y="1049"/>
                </a:cubicBezTo>
                <a:cubicBezTo>
                  <a:pt x="72568" y="16922"/>
                  <a:pt x="62876" y="38768"/>
                  <a:pt x="62876" y="62868"/>
                </a:cubicBezTo>
                <a:cubicBezTo>
                  <a:pt x="62876" y="76595"/>
                  <a:pt x="66020" y="89535"/>
                  <a:pt x="71573" y="101113"/>
                </a:cubicBezTo>
                <a:cubicBezTo>
                  <a:pt x="60046" y="102371"/>
                  <a:pt x="48627" y="105880"/>
                  <a:pt x="37939" y="111854"/>
                </a:cubicBezTo>
                <a:cubicBezTo>
                  <a:pt x="19864" y="121965"/>
                  <a:pt x="6977" y="137472"/>
                  <a:pt x="220" y="155075"/>
                </a:cubicBezTo>
                <a:cubicBezTo>
                  <a:pt x="-148" y="155966"/>
                  <a:pt x="-42" y="157015"/>
                  <a:pt x="483" y="157801"/>
                </a:cubicBezTo>
                <a:cubicBezTo>
                  <a:pt x="1636" y="159740"/>
                  <a:pt x="4360" y="160054"/>
                  <a:pt x="6035" y="158482"/>
                </a:cubicBezTo>
                <a:cubicBezTo>
                  <a:pt x="33645" y="133231"/>
                  <a:pt x="82786" y="128411"/>
                  <a:pt x="107409" y="169746"/>
                </a:cubicBezTo>
                <a:cubicBezTo>
                  <a:pt x="132032" y="211081"/>
                  <a:pt x="103166" y="249954"/>
                  <a:pt x="66754" y="260483"/>
                </a:cubicBezTo>
                <a:cubicBezTo>
                  <a:pt x="64554" y="261111"/>
                  <a:pt x="63453" y="263573"/>
                  <a:pt x="64605" y="265513"/>
                </a:cubicBezTo>
                <a:cubicBezTo>
                  <a:pt x="65130" y="266350"/>
                  <a:pt x="65966" y="266927"/>
                  <a:pt x="66962" y="267085"/>
                </a:cubicBezTo>
                <a:cubicBezTo>
                  <a:pt x="86084" y="270175"/>
                  <a:pt x="106359" y="267138"/>
                  <a:pt x="124434" y="257025"/>
                </a:cubicBezTo>
                <a:cubicBezTo>
                  <a:pt x="135122" y="251054"/>
                  <a:pt x="144026" y="243143"/>
                  <a:pt x="150891" y="234079"/>
                </a:cubicBezTo>
                <a:cubicBezTo>
                  <a:pt x="157753" y="243143"/>
                  <a:pt x="166661" y="251054"/>
                  <a:pt x="177349" y="257025"/>
                </a:cubicBezTo>
                <a:cubicBezTo>
                  <a:pt x="195424" y="267136"/>
                  <a:pt x="215750" y="270226"/>
                  <a:pt x="234820" y="267085"/>
                </a:cubicBezTo>
                <a:cubicBezTo>
                  <a:pt x="235816" y="266927"/>
                  <a:pt x="236655" y="266352"/>
                  <a:pt x="237177" y="265513"/>
                </a:cubicBezTo>
                <a:cubicBezTo>
                  <a:pt x="238330" y="263573"/>
                  <a:pt x="237228" y="261113"/>
                  <a:pt x="235029" y="260483"/>
                </a:cubicBezTo>
                <a:cubicBezTo>
                  <a:pt x="198619" y="249954"/>
                  <a:pt x="169754" y="211132"/>
                  <a:pt x="194374" y="169746"/>
                </a:cubicBezTo>
                <a:cubicBezTo>
                  <a:pt x="218997" y="128360"/>
                  <a:pt x="268086" y="133178"/>
                  <a:pt x="295747" y="158536"/>
                </a:cubicBezTo>
                <a:cubicBezTo>
                  <a:pt x="297425" y="160054"/>
                  <a:pt x="300147" y="159740"/>
                  <a:pt x="301299" y="157854"/>
                </a:cubicBezTo>
                <a:cubicBezTo>
                  <a:pt x="301824" y="157017"/>
                  <a:pt x="301876" y="156019"/>
                  <a:pt x="301562" y="155129"/>
                </a:cubicBezTo>
                <a:cubicBezTo>
                  <a:pt x="294803" y="137526"/>
                  <a:pt x="281915" y="122018"/>
                  <a:pt x="263789" y="111908"/>
                </a:cubicBezTo>
                <a:cubicBezTo>
                  <a:pt x="253100" y="105936"/>
                  <a:pt x="241679" y="102425"/>
                  <a:pt x="230155" y="101167"/>
                </a:cubicBezTo>
                <a:cubicBezTo>
                  <a:pt x="235762" y="89535"/>
                  <a:pt x="238903" y="76597"/>
                  <a:pt x="238903" y="62871"/>
                </a:cubicBezTo>
                <a:cubicBezTo>
                  <a:pt x="238903" y="38771"/>
                  <a:pt x="229211" y="16927"/>
                  <a:pt x="213547" y="1052"/>
                </a:cubicBezTo>
                <a:cubicBezTo>
                  <a:pt x="212865" y="370"/>
                  <a:pt x="211975" y="3"/>
                  <a:pt x="211033" y="3"/>
                </a:cubicBezTo>
                <a:cubicBezTo>
                  <a:pt x="208414" y="3"/>
                  <a:pt x="206634" y="2728"/>
                  <a:pt x="207524" y="5188"/>
                </a:cubicBezTo>
                <a:cubicBezTo>
                  <a:pt x="220937" y="42175"/>
                  <a:pt x="202023" y="92207"/>
                  <a:pt x="150891" y="92207"/>
                </a:cubicBezTo>
                <a:cubicBezTo>
                  <a:pt x="99759" y="92207"/>
                  <a:pt x="80848" y="42175"/>
                  <a:pt x="94258" y="5188"/>
                </a:cubicBezTo>
                <a:cubicBezTo>
                  <a:pt x="95149" y="2725"/>
                  <a:pt x="93419" y="3"/>
                  <a:pt x="90749" y="3"/>
                </a:cubicBezTo>
                <a:lnTo>
                  <a:pt x="90746" y="0"/>
                </a:lnTo>
                <a:moveTo>
                  <a:pt x="125740" y="142497"/>
                </a:moveTo>
                <a:cubicBezTo>
                  <a:pt x="125740" y="128609"/>
                  <a:pt x="136998" y="117351"/>
                  <a:pt x="150888" y="117351"/>
                </a:cubicBezTo>
                <a:cubicBezTo>
                  <a:pt x="164775" y="117351"/>
                  <a:pt x="176036" y="128609"/>
                  <a:pt x="176036" y="142497"/>
                </a:cubicBezTo>
                <a:cubicBezTo>
                  <a:pt x="176036" y="156384"/>
                  <a:pt x="164778" y="167643"/>
                  <a:pt x="150888" y="167643"/>
                </a:cubicBezTo>
                <a:cubicBezTo>
                  <a:pt x="137002" y="167643"/>
                  <a:pt x="125740" y="156384"/>
                  <a:pt x="125740" y="142497"/>
                </a:cubicBezTo>
                <a:lnTo>
                  <a:pt x="125740" y="142497"/>
                </a:lnTo>
                <a:moveTo>
                  <a:pt x="95197" y="218775"/>
                </a:moveTo>
                <a:cubicBezTo>
                  <a:pt x="96926" y="215526"/>
                  <a:pt x="98287" y="212069"/>
                  <a:pt x="99020" y="208402"/>
                </a:cubicBezTo>
                <a:cubicBezTo>
                  <a:pt x="83356" y="196091"/>
                  <a:pt x="72249" y="178279"/>
                  <a:pt x="68477" y="157900"/>
                </a:cubicBezTo>
                <a:cubicBezTo>
                  <a:pt x="64756" y="156747"/>
                  <a:pt x="60933" y="156119"/>
                  <a:pt x="57110" y="155910"/>
                </a:cubicBezTo>
                <a:cubicBezTo>
                  <a:pt x="52393" y="155700"/>
                  <a:pt x="47629" y="156223"/>
                  <a:pt x="42912" y="157323"/>
                </a:cubicBezTo>
                <a:cubicBezTo>
                  <a:pt x="46998" y="187236"/>
                  <a:pt x="63187" y="213276"/>
                  <a:pt x="86343" y="230353"/>
                </a:cubicBezTo>
                <a:cubicBezTo>
                  <a:pt x="89907" y="226844"/>
                  <a:pt x="92946" y="222965"/>
                  <a:pt x="95146" y="218775"/>
                </a:cubicBezTo>
                <a:lnTo>
                  <a:pt x="95197" y="218775"/>
                </a:lnTo>
                <a:moveTo>
                  <a:pt x="150888" y="33529"/>
                </a:moveTo>
                <a:cubicBezTo>
                  <a:pt x="135800" y="33529"/>
                  <a:pt x="121392" y="36619"/>
                  <a:pt x="108347" y="42172"/>
                </a:cubicBezTo>
                <a:cubicBezTo>
                  <a:pt x="109394" y="46521"/>
                  <a:pt x="110966" y="50660"/>
                  <a:pt x="113063" y="54483"/>
                </a:cubicBezTo>
                <a:cubicBezTo>
                  <a:pt x="115055" y="58099"/>
                  <a:pt x="117517" y="61449"/>
                  <a:pt x="120556" y="64333"/>
                </a:cubicBezTo>
                <a:cubicBezTo>
                  <a:pt x="129986" y="60666"/>
                  <a:pt x="140203" y="58675"/>
                  <a:pt x="150888" y="58675"/>
                </a:cubicBezTo>
                <a:cubicBezTo>
                  <a:pt x="161576" y="58675"/>
                  <a:pt x="171845" y="60666"/>
                  <a:pt x="181220" y="64333"/>
                </a:cubicBezTo>
                <a:cubicBezTo>
                  <a:pt x="184259" y="61452"/>
                  <a:pt x="186721" y="58099"/>
                  <a:pt x="188713" y="54483"/>
                </a:cubicBezTo>
                <a:cubicBezTo>
                  <a:pt x="190807" y="50657"/>
                  <a:pt x="192379" y="46521"/>
                  <a:pt x="193429" y="42172"/>
                </a:cubicBezTo>
                <a:cubicBezTo>
                  <a:pt x="180384" y="36619"/>
                  <a:pt x="165979" y="33529"/>
                  <a:pt x="150888" y="33529"/>
                </a:cubicBezTo>
                <a:lnTo>
                  <a:pt x="150888" y="33529"/>
                </a:lnTo>
                <a:moveTo>
                  <a:pt x="233294" y="157846"/>
                </a:moveTo>
                <a:cubicBezTo>
                  <a:pt x="229522" y="178226"/>
                  <a:pt x="218363" y="196038"/>
                  <a:pt x="202750" y="208348"/>
                </a:cubicBezTo>
                <a:cubicBezTo>
                  <a:pt x="203535" y="212015"/>
                  <a:pt x="204844" y="215526"/>
                  <a:pt x="206573" y="218721"/>
                </a:cubicBezTo>
                <a:cubicBezTo>
                  <a:pt x="208828" y="222911"/>
                  <a:pt x="211812" y="226790"/>
                  <a:pt x="215376" y="230299"/>
                </a:cubicBezTo>
                <a:cubicBezTo>
                  <a:pt x="238583" y="213219"/>
                  <a:pt x="254772" y="187183"/>
                  <a:pt x="258807" y="157269"/>
                </a:cubicBezTo>
                <a:cubicBezTo>
                  <a:pt x="254090" y="156116"/>
                  <a:pt x="249326" y="155647"/>
                  <a:pt x="244609" y="155856"/>
                </a:cubicBezTo>
                <a:cubicBezTo>
                  <a:pt x="240786" y="156014"/>
                  <a:pt x="236960" y="156642"/>
                  <a:pt x="233242" y="157846"/>
                </a:cubicBezTo>
                <a:lnTo>
                  <a:pt x="233294" y="157846"/>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Cieľové mikroorganizmy zahŕňajú Salmonella, Listeria monocytogenes a Escherichia coli O157.</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patogény musia byť pred predajom výrobkov zničené, aby sa zaistila bezpečnosť spotrebiteľa.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Neodstránenie týchto mikroorganizmov môže viesť k závažným ochoreniam prenášaným potravinami.</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Bezpečnostné mikroorganizmy</a:t>
            </a:r>
            <a:endParaRPr lang="en-US" sz="1400" dirty="0"/>
          </a:p>
        </p:txBody>
      </p:sp>
      <p:sp>
        <p:nvSpPr>
          <p:cNvPr id="36" name="Text 34"/>
          <p:cNvSpPr/>
          <p:nvPr/>
        </p:nvSpPr>
        <p:spPr>
          <a:xfrm>
            <a:off x="762784" y="1539955"/>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13</a:t>
            </a:r>
            <a:endParaRPr lang="en-US" sz="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Cieľové organizmy podľa rozsahu pH produktu</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Clostridium botulinum sa stáva problémom pri pH &gt; 4,6.</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mikroorganizmus predstavuje značné bezpečnostné riziká v dôsledku produkcie toxínov.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 výrobkami s vysokým pH sa musí zaobchádzať, aby sa zmiernilo riziko botulizmu.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Bezpečnostné riziká pri vysokých úrovniach pH</a:t>
            </a:r>
            <a:endParaRPr lang="en-US" sz="1400"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Rozsah pH 4,3 až &lt;4,6 podporuje bacily odolné voči kyselinám aj klostridie.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rozsah predstavuje prechodnú zónu pre mikrobiálnu aktivitu.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Výrobky v tomto rade vyžadujú starostlivé sledovanie, aby sa zabránilo znehodnoteniu.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322" dirty="0">
                <a:solidFill>
                  <a:srgbClr val="000000"/>
                </a:solidFill>
                <a:latin typeface="Figtree Bold" pitchFamily="34" charset="0"/>
                <a:ea typeface="Figtree Bold" pitchFamily="34" charset="-122"/>
                <a:cs typeface="Figtree Bold" pitchFamily="34" charset="-120"/>
              </a:rPr>
              <a:t>Zmiešaná mikrobiálna prítomnosť v pH 4,3 až &lt;4,6</a:t>
            </a:r>
            <a:endParaRPr lang="en-US" sz="1322" dirty="0"/>
          </a:p>
        </p:txBody>
      </p:sp>
      <p:sp>
        <p:nvSpPr>
          <p:cNvPr id="27" name="Text 25"/>
          <p:cNvSpPr/>
          <p:nvPr/>
        </p:nvSpPr>
        <p:spPr>
          <a:xfrm>
            <a:off x="760397"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Bacilom odolným voči kyselinám sa darí v rozmedzí pH 4,1 až &lt;4,3.</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Bacillus coagulans je významným príkladom v tejto kategórii.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mikroorganizmy sú prispôsobené na prežitie v kyslých podmienkach.</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372" dirty="0">
                <a:solidFill>
                  <a:srgbClr val="000000"/>
                </a:solidFill>
                <a:latin typeface="Figtree Bold" pitchFamily="34" charset="0"/>
                <a:ea typeface="Figtree Bold" pitchFamily="34" charset="-122"/>
                <a:cs typeface="Figtree Bold" pitchFamily="34" charset="-120"/>
              </a:rPr>
              <a:t>Bacily odolné voči kyselinám pri mierne vyššom pH</a:t>
            </a:r>
            <a:endParaRPr lang="en-US" sz="1372" dirty="0"/>
          </a:p>
        </p:txBody>
      </p:sp>
      <p:sp>
        <p:nvSpPr>
          <p:cNvPr id="30" name="Text 28"/>
          <p:cNvSpPr/>
          <p:nvPr/>
        </p:nvSpPr>
        <p:spPr>
          <a:xfrm>
            <a:off x="7871682" y="1499816"/>
            <a:ext cx="301752" cy="264033"/>
          </a:xfrm>
          <a:custGeom>
            <a:avLst/>
            <a:gdLst/>
            <a:ahLst/>
            <a:cxnLst/>
            <a:rect l="l" t="t" r="r" b="b"/>
            <a:pathLst>
              <a:path w="301752" h="264033">
                <a:moveTo>
                  <a:pt x="0" y="14144"/>
                </a:moveTo>
                <a:cubicBezTo>
                  <a:pt x="0" y="6305"/>
                  <a:pt x="6307" y="0"/>
                  <a:pt x="14146" y="0"/>
                </a:cubicBezTo>
                <a:lnTo>
                  <a:pt x="33006" y="0"/>
                </a:lnTo>
                <a:lnTo>
                  <a:pt x="99014" y="0"/>
                </a:lnTo>
                <a:lnTo>
                  <a:pt x="117873" y="0"/>
                </a:lnTo>
                <a:cubicBezTo>
                  <a:pt x="125713" y="0"/>
                  <a:pt x="132020" y="6305"/>
                  <a:pt x="132020" y="14144"/>
                </a:cubicBezTo>
                <a:cubicBezTo>
                  <a:pt x="132020" y="21983"/>
                  <a:pt x="125713" y="28288"/>
                  <a:pt x="117876" y="28288"/>
                </a:cubicBezTo>
                <a:lnTo>
                  <a:pt x="113163" y="28288"/>
                </a:lnTo>
                <a:lnTo>
                  <a:pt x="113163" y="216885"/>
                </a:lnTo>
                <a:cubicBezTo>
                  <a:pt x="113163" y="242934"/>
                  <a:pt x="92065" y="264033"/>
                  <a:pt x="66014" y="264033"/>
                </a:cubicBezTo>
                <a:cubicBezTo>
                  <a:pt x="39964" y="264033"/>
                  <a:pt x="18866" y="242934"/>
                  <a:pt x="18866" y="216885"/>
                </a:cubicBezTo>
                <a:lnTo>
                  <a:pt x="18866" y="28288"/>
                </a:lnTo>
                <a:lnTo>
                  <a:pt x="14152" y="28288"/>
                </a:lnTo>
                <a:cubicBezTo>
                  <a:pt x="6313" y="28288"/>
                  <a:pt x="9" y="21983"/>
                  <a:pt x="9" y="14144"/>
                </a:cubicBezTo>
                <a:lnTo>
                  <a:pt x="0" y="14144"/>
                </a:lnTo>
                <a:moveTo>
                  <a:pt x="47149" y="28288"/>
                </a:moveTo>
                <a:lnTo>
                  <a:pt x="47149" y="132017"/>
                </a:lnTo>
                <a:lnTo>
                  <a:pt x="84868" y="132017"/>
                </a:lnTo>
                <a:lnTo>
                  <a:pt x="84868" y="28288"/>
                </a:lnTo>
                <a:lnTo>
                  <a:pt x="47149" y="28288"/>
                </a:lnTo>
                <a:moveTo>
                  <a:pt x="169736" y="14144"/>
                </a:moveTo>
                <a:cubicBezTo>
                  <a:pt x="169736" y="6305"/>
                  <a:pt x="176042" y="0"/>
                  <a:pt x="183882" y="0"/>
                </a:cubicBezTo>
                <a:lnTo>
                  <a:pt x="202741" y="0"/>
                </a:lnTo>
                <a:lnTo>
                  <a:pt x="268749" y="0"/>
                </a:lnTo>
                <a:lnTo>
                  <a:pt x="287609" y="0"/>
                </a:lnTo>
                <a:cubicBezTo>
                  <a:pt x="295448" y="0"/>
                  <a:pt x="301755" y="6305"/>
                  <a:pt x="301755" y="14144"/>
                </a:cubicBezTo>
                <a:cubicBezTo>
                  <a:pt x="301755" y="21983"/>
                  <a:pt x="295448" y="28288"/>
                  <a:pt x="287612" y="28288"/>
                </a:cubicBezTo>
                <a:lnTo>
                  <a:pt x="282899" y="28288"/>
                </a:lnTo>
                <a:lnTo>
                  <a:pt x="282899" y="216885"/>
                </a:lnTo>
                <a:cubicBezTo>
                  <a:pt x="282899" y="242934"/>
                  <a:pt x="261800" y="264033"/>
                  <a:pt x="235750" y="264033"/>
                </a:cubicBezTo>
                <a:cubicBezTo>
                  <a:pt x="209700" y="264033"/>
                  <a:pt x="188601" y="242934"/>
                  <a:pt x="188601" y="216885"/>
                </a:cubicBezTo>
                <a:lnTo>
                  <a:pt x="188601" y="28288"/>
                </a:lnTo>
                <a:lnTo>
                  <a:pt x="183888" y="28288"/>
                </a:lnTo>
                <a:cubicBezTo>
                  <a:pt x="176048" y="28288"/>
                  <a:pt x="169745" y="21983"/>
                  <a:pt x="169745" y="14144"/>
                </a:cubicBezTo>
                <a:lnTo>
                  <a:pt x="169736" y="14144"/>
                </a:lnTo>
                <a:moveTo>
                  <a:pt x="216884" y="28288"/>
                </a:moveTo>
                <a:lnTo>
                  <a:pt x="216884" y="132017"/>
                </a:lnTo>
                <a:lnTo>
                  <a:pt x="254603" y="132017"/>
                </a:lnTo>
                <a:lnTo>
                  <a:pt x="254603" y="28288"/>
                </a:lnTo>
                <a:lnTo>
                  <a:pt x="216884" y="28288"/>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Rozsah pH 3,7 až &lt;4,1 podporuje maslové anaeróby.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Clostridium pasteurianum je kľúčovým mikroorganizmom v tejto kategórii.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organizmy sú známe svojím anaeróbnym rastom a potenciálom kazenia.</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Maslové anaeróby v miernej kyslosti</a:t>
            </a:r>
            <a:endParaRPr lang="en-US" sz="1400" dirty="0"/>
          </a:p>
        </p:txBody>
      </p:sp>
      <p:sp>
        <p:nvSpPr>
          <p:cNvPr id="33" name="Text 31"/>
          <p:cNvSpPr/>
          <p:nvPr/>
        </p:nvSpPr>
        <p:spPr>
          <a:xfrm>
            <a:off x="4366138" y="1536947"/>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Mikroorganizmom sa darí v prostredí s pH ≤ 3,7.</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 tomto rozsahu dominujú infekčné patogény a vegetatívne kaziace sa organizmy.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organizmy môžu ohroziť bezpečnosť a kvalitu výrobkov.</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Patogény a znehodnotenie pri nízkom pH</a:t>
            </a:r>
            <a:endParaRPr lang="en-US" sz="1400" dirty="0"/>
          </a:p>
        </p:txBody>
      </p:sp>
      <p:sp>
        <p:nvSpPr>
          <p:cNvPr id="36" name="Text 34"/>
          <p:cNvSpPr/>
          <p:nvPr/>
        </p:nvSpPr>
        <p:spPr>
          <a:xfrm>
            <a:off x="762784" y="1539955"/>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14</a:t>
            </a:r>
            <a:endParaRPr lang="en-US" sz="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Pokročilé kaziace sa organizmy a ich vlastnosti</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Spóry odolné voči kyselinám vykazujú pri zvýšených teplotách širšie rastové limity.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vlastnosť prispieva k znehodnoteniu výrobkov s vyššou úrovňou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činnosť je obzvlášť znepokojujúca počas dlhších období chladenia.</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Charakteristika spór odolných voči kyselinám</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Bacillus acidoterrestris a Bacillus acidocaldarius sú hlavné organizmy kaziace sa v jablkovej šťave.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schopnosť rásť pri nízkom pH a vysokých teplotách ich robí problematickými.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Znehodnotenie jablkovej šťavy je bežnejšie v porovnaní s paradajkovými výrobkami.</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Znehodnotenie v jablkovej šťave</a:t>
            </a:r>
            <a:endParaRPr lang="en-US" sz="1100" dirty="0"/>
          </a:p>
        </p:txBody>
      </p:sp>
      <p:sp>
        <p:nvSpPr>
          <p:cNvPr id="27" name="Text 25"/>
          <p:cNvSpPr/>
          <p:nvPr/>
        </p:nvSpPr>
        <p:spPr>
          <a:xfrm>
            <a:off x="779227" y="4087944"/>
            <a:ext cx="264092" cy="301752"/>
          </a:xfrm>
          <a:custGeom>
            <a:avLst/>
            <a:gdLst/>
            <a:ahLst/>
            <a:cxnLst/>
            <a:rect l="l" t="t" r="r" b="b"/>
            <a:pathLst>
              <a:path w="264092" h="301752">
                <a:moveTo>
                  <a:pt x="132017" y="66008"/>
                </a:moveTo>
                <a:lnTo>
                  <a:pt x="141448" y="66008"/>
                </a:lnTo>
                <a:cubicBezTo>
                  <a:pt x="167498" y="66008"/>
                  <a:pt x="188596" y="44910"/>
                  <a:pt x="188596" y="18859"/>
                </a:cubicBezTo>
                <a:lnTo>
                  <a:pt x="188596" y="9430"/>
                </a:lnTo>
                <a:cubicBezTo>
                  <a:pt x="188596" y="4243"/>
                  <a:pt x="184352" y="0"/>
                  <a:pt x="179165" y="0"/>
                </a:cubicBezTo>
                <a:lnTo>
                  <a:pt x="169735" y="0"/>
                </a:lnTo>
                <a:cubicBezTo>
                  <a:pt x="143685" y="0"/>
                  <a:pt x="122586" y="21099"/>
                  <a:pt x="122586" y="47149"/>
                </a:cubicBezTo>
                <a:lnTo>
                  <a:pt x="122586" y="56578"/>
                </a:lnTo>
                <a:cubicBezTo>
                  <a:pt x="122586" y="61766"/>
                  <a:pt x="126830" y="66008"/>
                  <a:pt x="132017" y="66008"/>
                </a:cubicBezTo>
                <a:lnTo>
                  <a:pt x="132017" y="66008"/>
                </a:lnTo>
                <a:moveTo>
                  <a:pt x="28290" y="169736"/>
                </a:moveTo>
                <a:cubicBezTo>
                  <a:pt x="28290" y="151054"/>
                  <a:pt x="32769" y="132901"/>
                  <a:pt x="40314" y="120405"/>
                </a:cubicBezTo>
                <a:cubicBezTo>
                  <a:pt x="47444" y="108619"/>
                  <a:pt x="55813" y="103727"/>
                  <a:pt x="66010" y="103727"/>
                </a:cubicBezTo>
                <a:cubicBezTo>
                  <a:pt x="76499" y="103727"/>
                  <a:pt x="91471" y="108088"/>
                  <a:pt x="104496" y="113157"/>
                </a:cubicBezTo>
                <a:cubicBezTo>
                  <a:pt x="122177" y="120052"/>
                  <a:pt x="141920" y="120052"/>
                  <a:pt x="159601" y="113157"/>
                </a:cubicBezTo>
                <a:cubicBezTo>
                  <a:pt x="172626" y="108088"/>
                  <a:pt x="187595" y="103727"/>
                  <a:pt x="198088" y="103727"/>
                </a:cubicBezTo>
                <a:cubicBezTo>
                  <a:pt x="208284" y="103727"/>
                  <a:pt x="216653" y="108619"/>
                  <a:pt x="223784" y="120405"/>
                </a:cubicBezTo>
                <a:cubicBezTo>
                  <a:pt x="231268" y="132901"/>
                  <a:pt x="235747" y="151051"/>
                  <a:pt x="235747" y="169736"/>
                </a:cubicBezTo>
                <a:cubicBezTo>
                  <a:pt x="235747" y="201679"/>
                  <a:pt x="225727" y="228671"/>
                  <a:pt x="211937" y="247059"/>
                </a:cubicBezTo>
                <a:cubicBezTo>
                  <a:pt x="197792" y="265919"/>
                  <a:pt x="181761" y="273463"/>
                  <a:pt x="169737" y="273463"/>
                </a:cubicBezTo>
                <a:cubicBezTo>
                  <a:pt x="167025" y="273463"/>
                  <a:pt x="161722" y="272461"/>
                  <a:pt x="155062" y="270457"/>
                </a:cubicBezTo>
                <a:cubicBezTo>
                  <a:pt x="140093" y="265979"/>
                  <a:pt x="124002" y="265979"/>
                  <a:pt x="109033" y="270457"/>
                </a:cubicBezTo>
                <a:cubicBezTo>
                  <a:pt x="102373" y="272461"/>
                  <a:pt x="97070" y="273463"/>
                  <a:pt x="94358" y="273463"/>
                </a:cubicBezTo>
                <a:cubicBezTo>
                  <a:pt x="82334" y="273463"/>
                  <a:pt x="66303" y="265919"/>
                  <a:pt x="52158" y="247059"/>
                </a:cubicBezTo>
                <a:cubicBezTo>
                  <a:pt x="38309" y="228671"/>
                  <a:pt x="28290" y="201679"/>
                  <a:pt x="28290" y="169736"/>
                </a:cubicBezTo>
                <a:lnTo>
                  <a:pt x="28290" y="169736"/>
                </a:lnTo>
                <a:moveTo>
                  <a:pt x="66007" y="75438"/>
                </a:moveTo>
                <a:cubicBezTo>
                  <a:pt x="21040" y="75438"/>
                  <a:pt x="0" y="124768"/>
                  <a:pt x="0" y="169736"/>
                </a:cubicBezTo>
                <a:cubicBezTo>
                  <a:pt x="0" y="245174"/>
                  <a:pt x="47148" y="301752"/>
                  <a:pt x="94297" y="301752"/>
                </a:cubicBezTo>
                <a:cubicBezTo>
                  <a:pt x="101311" y="301752"/>
                  <a:pt x="109915" y="299748"/>
                  <a:pt x="117164" y="297567"/>
                </a:cubicBezTo>
                <a:cubicBezTo>
                  <a:pt x="126830" y="294679"/>
                  <a:pt x="137262" y="294679"/>
                  <a:pt x="146928" y="297567"/>
                </a:cubicBezTo>
                <a:cubicBezTo>
                  <a:pt x="154119" y="299748"/>
                  <a:pt x="162723" y="301752"/>
                  <a:pt x="169795" y="301752"/>
                </a:cubicBezTo>
                <a:cubicBezTo>
                  <a:pt x="216944" y="301752"/>
                  <a:pt x="264092" y="245174"/>
                  <a:pt x="264092" y="169736"/>
                </a:cubicBezTo>
                <a:cubicBezTo>
                  <a:pt x="264092" y="124768"/>
                  <a:pt x="243052" y="75438"/>
                  <a:pt x="198085" y="75438"/>
                </a:cubicBezTo>
                <a:cubicBezTo>
                  <a:pt x="181996" y="75438"/>
                  <a:pt x="162900" y="81509"/>
                  <a:pt x="149344" y="86814"/>
                </a:cubicBezTo>
                <a:cubicBezTo>
                  <a:pt x="138265" y="91117"/>
                  <a:pt x="125829" y="91117"/>
                  <a:pt x="114748" y="86814"/>
                </a:cubicBezTo>
                <a:cubicBezTo>
                  <a:pt x="101192" y="81509"/>
                  <a:pt x="82098" y="75438"/>
                  <a:pt x="66007" y="75438"/>
                </a:cubicBezTo>
                <a:lnTo>
                  <a:pt x="66007" y="75438"/>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Predĺžené obdobia chladenia môžu viesť k strate kvality potravinárskych výrobkov.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zhnednutie alebo separáciu tukov, najmä v produktoch s pH &gt; 4,25.</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znehodnotenie je spôsobené širšími rastovými limitmi spór odolných voči kyselinám pri zvýšených teplotách.</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Vplyv predĺžených období chladenia</a:t>
            </a:r>
            <a:endParaRPr lang="en-US" sz="1100" dirty="0"/>
          </a:p>
        </p:txBody>
      </p:sp>
      <p:sp>
        <p:nvSpPr>
          <p:cNvPr id="30" name="Text 28"/>
          <p:cNvSpPr/>
          <p:nvPr/>
        </p:nvSpPr>
        <p:spPr>
          <a:xfrm>
            <a:off x="5940269"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Bacillus acidoterrestris a Bacillus acidocaldarius môžu za optimálnych podmienok dorásť až do pH 3,0.</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organizmy vyžadujú vysokú hladinu kyslíka a teploty až do 55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rast je primárne spojený so znehodnotením jablkovej šťavy a zriedka v paradajkových výrobkoch.</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Podmienky rastu druhov Bacillus</a:t>
            </a:r>
            <a:endParaRPr lang="en-US" sz="1100" dirty="0"/>
          </a:p>
        </p:txBody>
      </p:sp>
      <p:sp>
        <p:nvSpPr>
          <p:cNvPr id="33" name="Text 31"/>
          <p:cNvSpPr/>
          <p:nvPr/>
        </p:nvSpPr>
        <p:spPr>
          <a:xfrm>
            <a:off x="760422" y="1601589"/>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15</a:t>
            </a:r>
            <a:endParaRPr lang="en-US" sz="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skladovacej teploty na stabilitu a znehodnotenie</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Zložky ako korenie môžu obsahovať teplomilné acidurické spóry.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spóry sú obzvlášť problematické v horúcom prostredí.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prítomnosť sa musí zohľadniť počas formulácie produktu.</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Úvahy o výbere zložiek</a:t>
            </a:r>
            <a:endParaRPr lang="en-US" sz="1100" dirty="0"/>
          </a:p>
        </p:txBody>
      </p:sp>
      <p:sp>
        <p:nvSpPr>
          <p:cNvPr id="24" name="Text 22"/>
          <p:cNvSpPr/>
          <p:nvPr/>
        </p:nvSpPr>
        <p:spPr>
          <a:xfrm>
            <a:off x="5930585" y="4087944"/>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Teploty nad 35 °C výrazne ovplyvňujú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Prítomnosť určitých spór zvyšuje riziko znehodnotenia.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regulácia teploty je nevyhnutná na udržanie kvality produktu.</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Vplyv zvýšených teplôt na stabilitu</a:t>
            </a:r>
            <a:endParaRPr lang="en-US" sz="1100" dirty="0"/>
          </a:p>
        </p:txBody>
      </p:sp>
      <p:sp>
        <p:nvSpPr>
          <p:cNvPr id="27" name="Text 25"/>
          <p:cNvSpPr/>
          <p:nvPr/>
        </p:nvSpPr>
        <p:spPr>
          <a:xfrm>
            <a:off x="798116" y="4087944"/>
            <a:ext cx="226314" cy="301752"/>
          </a:xfrm>
          <a:custGeom>
            <a:avLst/>
            <a:gdLst/>
            <a:ahLst/>
            <a:cxnLst/>
            <a:rect l="l" t="t" r="r" b="b"/>
            <a:pathLst>
              <a:path w="226314" h="301752">
                <a:moveTo>
                  <a:pt x="169736" y="28289"/>
                </a:moveTo>
                <a:cubicBezTo>
                  <a:pt x="185353" y="28289"/>
                  <a:pt x="198025" y="40960"/>
                  <a:pt x="198025" y="56579"/>
                </a:cubicBezTo>
                <a:lnTo>
                  <a:pt x="198025" y="94298"/>
                </a:lnTo>
                <a:lnTo>
                  <a:pt x="169736" y="94298"/>
                </a:lnTo>
                <a:lnTo>
                  <a:pt x="169736" y="70725"/>
                </a:lnTo>
                <a:cubicBezTo>
                  <a:pt x="169736" y="62885"/>
                  <a:pt x="163430" y="56582"/>
                  <a:pt x="155591" y="56582"/>
                </a:cubicBezTo>
                <a:cubicBezTo>
                  <a:pt x="147751" y="56582"/>
                  <a:pt x="141446" y="62888"/>
                  <a:pt x="141446" y="70728"/>
                </a:cubicBezTo>
                <a:lnTo>
                  <a:pt x="141446" y="94304"/>
                </a:lnTo>
                <a:lnTo>
                  <a:pt x="28289" y="94304"/>
                </a:lnTo>
                <a:lnTo>
                  <a:pt x="28289" y="56585"/>
                </a:lnTo>
                <a:cubicBezTo>
                  <a:pt x="28289" y="40966"/>
                  <a:pt x="40961" y="28295"/>
                  <a:pt x="56579" y="28295"/>
                </a:cubicBezTo>
                <a:lnTo>
                  <a:pt x="169736" y="28289"/>
                </a:lnTo>
                <a:moveTo>
                  <a:pt x="141446" y="122587"/>
                </a:moveTo>
                <a:lnTo>
                  <a:pt x="141446" y="202741"/>
                </a:lnTo>
                <a:cubicBezTo>
                  <a:pt x="141446" y="210581"/>
                  <a:pt x="147751" y="216887"/>
                  <a:pt x="155591" y="216887"/>
                </a:cubicBezTo>
                <a:cubicBezTo>
                  <a:pt x="163430" y="216887"/>
                  <a:pt x="169736" y="210581"/>
                  <a:pt x="169736" y="202744"/>
                </a:cubicBezTo>
                <a:lnTo>
                  <a:pt x="169736" y="122593"/>
                </a:lnTo>
                <a:lnTo>
                  <a:pt x="198025" y="122593"/>
                </a:lnTo>
                <a:lnTo>
                  <a:pt x="198025" y="264039"/>
                </a:lnTo>
                <a:cubicBezTo>
                  <a:pt x="198025" y="269226"/>
                  <a:pt x="193781" y="273469"/>
                  <a:pt x="188594" y="273469"/>
                </a:cubicBezTo>
                <a:lnTo>
                  <a:pt x="37717" y="273469"/>
                </a:lnTo>
                <a:cubicBezTo>
                  <a:pt x="32530" y="273469"/>
                  <a:pt x="28287" y="269226"/>
                  <a:pt x="28287" y="264039"/>
                </a:cubicBezTo>
                <a:lnTo>
                  <a:pt x="28287" y="122593"/>
                </a:lnTo>
                <a:lnTo>
                  <a:pt x="141446" y="122587"/>
                </a:lnTo>
                <a:moveTo>
                  <a:pt x="56579" y="0"/>
                </a:moveTo>
                <a:cubicBezTo>
                  <a:pt x="25343" y="0"/>
                  <a:pt x="0" y="25341"/>
                  <a:pt x="0" y="56579"/>
                </a:cubicBezTo>
                <a:lnTo>
                  <a:pt x="0" y="264033"/>
                </a:lnTo>
                <a:cubicBezTo>
                  <a:pt x="0" y="284839"/>
                  <a:pt x="16915" y="301752"/>
                  <a:pt x="37720" y="301752"/>
                </a:cubicBezTo>
                <a:lnTo>
                  <a:pt x="188597" y="301752"/>
                </a:lnTo>
                <a:cubicBezTo>
                  <a:pt x="209402" y="301752"/>
                  <a:pt x="226316" y="284839"/>
                  <a:pt x="226316" y="264033"/>
                </a:cubicBezTo>
                <a:lnTo>
                  <a:pt x="226316" y="56579"/>
                </a:lnTo>
                <a:cubicBezTo>
                  <a:pt x="226316" y="25341"/>
                  <a:pt x="200974" y="0"/>
                  <a:pt x="169738" y="0"/>
                </a:cubicBezTo>
                <a:lnTo>
                  <a:pt x="56579" y="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Marketing v tropických alebo horúcich oblastiach si vyžaduje osobitné úvahy.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Teplomilné acidurické spóry zo zložiek, ako je korenie, predstavujú riziko.</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spóry zvyšujú riziko znehodnotenia pri zvýšených teplotách.</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Riziká znehodnotenia v horúcom podnebí</a:t>
            </a:r>
            <a:endParaRPr lang="en-US" sz="1100" dirty="0"/>
          </a:p>
        </p:txBody>
      </p:sp>
      <p:sp>
        <p:nvSpPr>
          <p:cNvPr id="30" name="Text 28"/>
          <p:cNvSpPr/>
          <p:nvPr/>
        </p:nvSpPr>
        <p:spPr>
          <a:xfrm>
            <a:off x="5940269" y="1601589"/>
            <a:ext cx="301752" cy="301752"/>
          </a:xfrm>
          <a:custGeom>
            <a:avLst/>
            <a:gdLst/>
            <a:ahLst/>
            <a:cxnLst/>
            <a:rect l="l" t="t" r="r" b="b"/>
            <a:pathLst>
              <a:path w="301752" h="301752">
                <a:moveTo>
                  <a:pt x="221417" y="11621"/>
                </a:moveTo>
                <a:cubicBezTo>
                  <a:pt x="220532" y="6907"/>
                  <a:pt x="217349" y="2957"/>
                  <a:pt x="212931" y="1132"/>
                </a:cubicBezTo>
                <a:cubicBezTo>
                  <a:pt x="208511" y="-694"/>
                  <a:pt x="203444" y="-166"/>
                  <a:pt x="199494" y="2547"/>
                </a:cubicBezTo>
                <a:lnTo>
                  <a:pt x="150876" y="36020"/>
                </a:lnTo>
                <a:lnTo>
                  <a:pt x="102258" y="2489"/>
                </a:lnTo>
                <a:cubicBezTo>
                  <a:pt x="98311" y="-220"/>
                  <a:pt x="93241" y="-751"/>
                  <a:pt x="88821" y="1074"/>
                </a:cubicBezTo>
                <a:cubicBezTo>
                  <a:pt x="84400" y="2900"/>
                  <a:pt x="81220" y="6850"/>
                  <a:pt x="80335" y="11563"/>
                </a:cubicBezTo>
                <a:lnTo>
                  <a:pt x="69669" y="69611"/>
                </a:lnTo>
                <a:lnTo>
                  <a:pt x="11620" y="80335"/>
                </a:lnTo>
                <a:cubicBezTo>
                  <a:pt x="6907" y="81220"/>
                  <a:pt x="2957" y="84403"/>
                  <a:pt x="1132" y="88821"/>
                </a:cubicBezTo>
                <a:cubicBezTo>
                  <a:pt x="-694" y="93241"/>
                  <a:pt x="-166" y="98308"/>
                  <a:pt x="2547" y="102258"/>
                </a:cubicBezTo>
                <a:lnTo>
                  <a:pt x="36020" y="150876"/>
                </a:lnTo>
                <a:lnTo>
                  <a:pt x="2489" y="199494"/>
                </a:lnTo>
                <a:cubicBezTo>
                  <a:pt x="-220" y="203441"/>
                  <a:pt x="-751" y="208511"/>
                  <a:pt x="1074" y="212931"/>
                </a:cubicBezTo>
                <a:cubicBezTo>
                  <a:pt x="2900" y="217352"/>
                  <a:pt x="6850" y="220593"/>
                  <a:pt x="11563" y="221417"/>
                </a:cubicBezTo>
                <a:lnTo>
                  <a:pt x="69611" y="232083"/>
                </a:lnTo>
                <a:lnTo>
                  <a:pt x="80278" y="290132"/>
                </a:lnTo>
                <a:cubicBezTo>
                  <a:pt x="81162" y="294845"/>
                  <a:pt x="84346" y="298795"/>
                  <a:pt x="88763" y="300620"/>
                </a:cubicBezTo>
                <a:cubicBezTo>
                  <a:pt x="93184" y="302446"/>
                  <a:pt x="98250" y="301918"/>
                  <a:pt x="102200" y="299205"/>
                </a:cubicBezTo>
                <a:lnTo>
                  <a:pt x="150879" y="265732"/>
                </a:lnTo>
                <a:lnTo>
                  <a:pt x="199497" y="299263"/>
                </a:lnTo>
                <a:cubicBezTo>
                  <a:pt x="203444" y="301972"/>
                  <a:pt x="208514" y="302503"/>
                  <a:pt x="212934" y="300678"/>
                </a:cubicBezTo>
                <a:cubicBezTo>
                  <a:pt x="217355" y="298852"/>
                  <a:pt x="220535" y="294902"/>
                  <a:pt x="221420" y="290189"/>
                </a:cubicBezTo>
                <a:lnTo>
                  <a:pt x="232087" y="232141"/>
                </a:lnTo>
                <a:lnTo>
                  <a:pt x="290135" y="221474"/>
                </a:lnTo>
                <a:cubicBezTo>
                  <a:pt x="294848" y="220590"/>
                  <a:pt x="298798" y="217406"/>
                  <a:pt x="300623" y="212989"/>
                </a:cubicBezTo>
                <a:cubicBezTo>
                  <a:pt x="302449" y="208568"/>
                  <a:pt x="301921" y="203502"/>
                  <a:pt x="299208" y="199552"/>
                </a:cubicBezTo>
                <a:lnTo>
                  <a:pt x="265735" y="150873"/>
                </a:lnTo>
                <a:lnTo>
                  <a:pt x="299266" y="102255"/>
                </a:lnTo>
                <a:cubicBezTo>
                  <a:pt x="301975" y="98308"/>
                  <a:pt x="302506" y="93238"/>
                  <a:pt x="300681" y="88818"/>
                </a:cubicBezTo>
                <a:cubicBezTo>
                  <a:pt x="298855" y="84397"/>
                  <a:pt x="294905" y="81217"/>
                  <a:pt x="290192" y="80332"/>
                </a:cubicBezTo>
                <a:lnTo>
                  <a:pt x="232144" y="69665"/>
                </a:lnTo>
                <a:lnTo>
                  <a:pt x="221417" y="11621"/>
                </a:lnTo>
                <a:moveTo>
                  <a:pt x="158891" y="64837"/>
                </a:moveTo>
                <a:lnTo>
                  <a:pt x="197551" y="38202"/>
                </a:lnTo>
                <a:lnTo>
                  <a:pt x="206036" y="84346"/>
                </a:lnTo>
                <a:cubicBezTo>
                  <a:pt x="207098" y="90121"/>
                  <a:pt x="211634" y="94660"/>
                  <a:pt x="217409" y="95719"/>
                </a:cubicBezTo>
                <a:lnTo>
                  <a:pt x="263553" y="104204"/>
                </a:lnTo>
                <a:lnTo>
                  <a:pt x="236918" y="142865"/>
                </a:lnTo>
                <a:cubicBezTo>
                  <a:pt x="233559" y="147696"/>
                  <a:pt x="233559" y="154062"/>
                  <a:pt x="236918" y="158894"/>
                </a:cubicBezTo>
                <a:lnTo>
                  <a:pt x="263553" y="197554"/>
                </a:lnTo>
                <a:lnTo>
                  <a:pt x="217409" y="206039"/>
                </a:lnTo>
                <a:cubicBezTo>
                  <a:pt x="211634" y="207101"/>
                  <a:pt x="207095" y="211637"/>
                  <a:pt x="206036" y="217412"/>
                </a:cubicBezTo>
                <a:lnTo>
                  <a:pt x="197551" y="263556"/>
                </a:lnTo>
                <a:lnTo>
                  <a:pt x="158891" y="236921"/>
                </a:lnTo>
                <a:cubicBezTo>
                  <a:pt x="154059" y="233562"/>
                  <a:pt x="147693" y="233562"/>
                  <a:pt x="142861" y="236921"/>
                </a:cubicBezTo>
                <a:lnTo>
                  <a:pt x="104201" y="263556"/>
                </a:lnTo>
                <a:lnTo>
                  <a:pt x="95716" y="217412"/>
                </a:lnTo>
                <a:cubicBezTo>
                  <a:pt x="94654" y="211637"/>
                  <a:pt x="90118" y="207098"/>
                  <a:pt x="84343" y="206039"/>
                </a:cubicBezTo>
                <a:lnTo>
                  <a:pt x="38199" y="197554"/>
                </a:lnTo>
                <a:lnTo>
                  <a:pt x="64834" y="158894"/>
                </a:lnTo>
                <a:cubicBezTo>
                  <a:pt x="68193" y="154062"/>
                  <a:pt x="68193" y="147696"/>
                  <a:pt x="64834" y="142865"/>
                </a:cubicBezTo>
                <a:lnTo>
                  <a:pt x="38199" y="104204"/>
                </a:lnTo>
                <a:lnTo>
                  <a:pt x="84343" y="95719"/>
                </a:lnTo>
                <a:cubicBezTo>
                  <a:pt x="90118" y="94657"/>
                  <a:pt x="94657" y="90121"/>
                  <a:pt x="95716" y="84346"/>
                </a:cubicBezTo>
                <a:lnTo>
                  <a:pt x="104201" y="38202"/>
                </a:lnTo>
                <a:lnTo>
                  <a:pt x="142861" y="64837"/>
                </a:lnTo>
                <a:cubicBezTo>
                  <a:pt x="147693" y="68196"/>
                  <a:pt x="154059" y="68196"/>
                  <a:pt x="158891" y="64837"/>
                </a:cubicBezTo>
                <a:lnTo>
                  <a:pt x="158891" y="64837"/>
                </a:lnTo>
                <a:moveTo>
                  <a:pt x="150876" y="216878"/>
                </a:moveTo>
                <a:cubicBezTo>
                  <a:pt x="187328" y="216878"/>
                  <a:pt x="216878" y="187328"/>
                  <a:pt x="216878" y="150876"/>
                </a:cubicBezTo>
                <a:cubicBezTo>
                  <a:pt x="216878" y="114424"/>
                  <a:pt x="187328" y="84874"/>
                  <a:pt x="150876" y="84874"/>
                </a:cubicBezTo>
                <a:cubicBezTo>
                  <a:pt x="114424" y="84874"/>
                  <a:pt x="84874" y="114424"/>
                  <a:pt x="84874" y="150876"/>
                </a:cubicBezTo>
                <a:cubicBezTo>
                  <a:pt x="84874" y="187328"/>
                  <a:pt x="114424" y="216878"/>
                  <a:pt x="150876" y="216878"/>
                </a:cubicBezTo>
                <a:moveTo>
                  <a:pt x="113160" y="150876"/>
                </a:moveTo>
                <a:cubicBezTo>
                  <a:pt x="113160" y="130046"/>
                  <a:pt x="130046" y="113160"/>
                  <a:pt x="150876" y="113160"/>
                </a:cubicBezTo>
                <a:cubicBezTo>
                  <a:pt x="171706" y="113160"/>
                  <a:pt x="188592" y="130046"/>
                  <a:pt x="188592" y="150876"/>
                </a:cubicBezTo>
                <a:cubicBezTo>
                  <a:pt x="188592" y="171706"/>
                  <a:pt x="171706" y="188592"/>
                  <a:pt x="150876" y="188592"/>
                </a:cubicBezTo>
                <a:cubicBezTo>
                  <a:pt x="130046" y="188592"/>
                  <a:pt x="113160" y="171706"/>
                  <a:pt x="113160" y="150876"/>
                </a:cubicBezTo>
                <a:lnTo>
                  <a:pt x="113160" y="150876"/>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Distribúcia produktu je určená pre teploty do cca 30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Riziko znehodnotenia sa výrazne zvyšuje nad 35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Riziko sa stáva oveľa väčším nad 45 °C.</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Teplotné prahy pre distribúciu produktov</a:t>
            </a:r>
            <a:endParaRPr lang="en-US" sz="1100" dirty="0"/>
          </a:p>
        </p:txBody>
      </p:sp>
      <p:sp>
        <p:nvSpPr>
          <p:cNvPr id="33" name="Text 31"/>
          <p:cNvSpPr/>
          <p:nvPr/>
        </p:nvSpPr>
        <p:spPr>
          <a:xfrm>
            <a:off x="760397"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16</a:t>
            </a:r>
            <a:endParaRPr lang="en-US" sz="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Znehodnotenie formy a integrita tesnenia</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integrita tesnenia je nevyhnutná, aby sa zabránilo znehodnoteniu plesní.</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Nedostatočné utesnenie môže ohroziť bezpečnosť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Zabezpečenie tesného utesnenia je kľúčovým krokom pri zachovaní trvanlivosti.</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Integrita tesnenia a bezpečnosť výrobkov</a:t>
            </a:r>
            <a:endParaRPr lang="en-US" sz="1100" dirty="0"/>
          </a:p>
        </p:txBody>
      </p:sp>
      <p:sp>
        <p:nvSpPr>
          <p:cNvPr id="24" name="Text 22"/>
          <p:cNvSpPr/>
          <p:nvPr/>
        </p:nvSpPr>
        <p:spPr>
          <a:xfrm>
            <a:off x="5930560" y="4087944"/>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čistých plniacích plôch je rozhodujúce, aby sa zabránilo znehodnoteniu.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Čistota zaisťuje bezpečnosť produktu počas uzavretej trvanlivosti.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Minimalizuje riziko kontaminácie a rastu plesní.</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Dôležitosť čistých plôch</a:t>
            </a:r>
            <a:endParaRPr lang="en-US" sz="1100" dirty="0"/>
          </a:p>
        </p:txBody>
      </p:sp>
      <p:sp>
        <p:nvSpPr>
          <p:cNvPr id="27" name="Text 25"/>
          <p:cNvSpPr/>
          <p:nvPr/>
        </p:nvSpPr>
        <p:spPr>
          <a:xfrm>
            <a:off x="760397" y="4138236"/>
            <a:ext cx="301752" cy="201168"/>
          </a:xfrm>
          <a:custGeom>
            <a:avLst/>
            <a:gdLst/>
            <a:ahLst/>
            <a:cxnLst/>
            <a:rect l="l" t="t" r="r" b="b"/>
            <a:pathLst>
              <a:path w="301752" h="201168">
                <a:moveTo>
                  <a:pt x="47882" y="51497"/>
                </a:moveTo>
                <a:cubicBezTo>
                  <a:pt x="31956" y="65223"/>
                  <a:pt x="25145" y="84448"/>
                  <a:pt x="25145" y="108967"/>
                </a:cubicBezTo>
                <a:cubicBezTo>
                  <a:pt x="25145" y="131964"/>
                  <a:pt x="33159" y="148152"/>
                  <a:pt x="44424" y="158736"/>
                </a:cubicBezTo>
                <a:cubicBezTo>
                  <a:pt x="55948" y="169528"/>
                  <a:pt x="72556" y="176024"/>
                  <a:pt x="92200" y="176024"/>
                </a:cubicBezTo>
                <a:lnTo>
                  <a:pt x="96600" y="176024"/>
                </a:lnTo>
                <a:cubicBezTo>
                  <a:pt x="99795" y="176024"/>
                  <a:pt x="102677" y="174244"/>
                  <a:pt x="104092" y="171413"/>
                </a:cubicBezTo>
                <a:lnTo>
                  <a:pt x="116247" y="147158"/>
                </a:lnTo>
                <a:lnTo>
                  <a:pt x="136678" y="157374"/>
                </a:lnTo>
                <a:lnTo>
                  <a:pt x="116247" y="147158"/>
                </a:lnTo>
                <a:cubicBezTo>
                  <a:pt x="122795" y="134010"/>
                  <a:pt x="136208" y="125732"/>
                  <a:pt x="150876" y="125732"/>
                </a:cubicBezTo>
                <a:cubicBezTo>
                  <a:pt x="165544" y="125732"/>
                  <a:pt x="178957" y="134010"/>
                  <a:pt x="185505" y="147106"/>
                </a:cubicBezTo>
                <a:lnTo>
                  <a:pt x="197660" y="171361"/>
                </a:lnTo>
                <a:cubicBezTo>
                  <a:pt x="199075" y="174189"/>
                  <a:pt x="201956" y="175972"/>
                  <a:pt x="205152" y="175972"/>
                </a:cubicBezTo>
                <a:lnTo>
                  <a:pt x="209552" y="175972"/>
                </a:lnTo>
                <a:cubicBezTo>
                  <a:pt x="229144" y="175972"/>
                  <a:pt x="245804" y="169476"/>
                  <a:pt x="257328" y="158683"/>
                </a:cubicBezTo>
                <a:cubicBezTo>
                  <a:pt x="268592" y="148102"/>
                  <a:pt x="276607" y="131914"/>
                  <a:pt x="276607" y="108914"/>
                </a:cubicBezTo>
                <a:cubicBezTo>
                  <a:pt x="276607" y="84396"/>
                  <a:pt x="269796" y="65170"/>
                  <a:pt x="253870" y="51445"/>
                </a:cubicBezTo>
                <a:cubicBezTo>
                  <a:pt x="237264" y="37144"/>
                  <a:pt x="206564" y="25146"/>
                  <a:pt x="150876" y="25146"/>
                </a:cubicBezTo>
                <a:cubicBezTo>
                  <a:pt x="95188" y="25146"/>
                  <a:pt x="64490" y="37144"/>
                  <a:pt x="47882" y="51497"/>
                </a:cubicBezTo>
                <a:lnTo>
                  <a:pt x="47882" y="51497"/>
                </a:lnTo>
                <a:moveTo>
                  <a:pt x="0" y="108967"/>
                </a:moveTo>
                <a:cubicBezTo>
                  <a:pt x="0" y="50292"/>
                  <a:pt x="33528" y="0"/>
                  <a:pt x="150876" y="0"/>
                </a:cubicBezTo>
                <a:cubicBezTo>
                  <a:pt x="268224" y="0"/>
                  <a:pt x="301752" y="50292"/>
                  <a:pt x="301752" y="108967"/>
                </a:cubicBezTo>
                <a:cubicBezTo>
                  <a:pt x="301752" y="167641"/>
                  <a:pt x="259842" y="201168"/>
                  <a:pt x="209549" y="201168"/>
                </a:cubicBezTo>
                <a:lnTo>
                  <a:pt x="205149" y="201168"/>
                </a:lnTo>
                <a:cubicBezTo>
                  <a:pt x="192473" y="201168"/>
                  <a:pt x="180840" y="193990"/>
                  <a:pt x="175182" y="182622"/>
                </a:cubicBezTo>
                <a:lnTo>
                  <a:pt x="163028" y="158368"/>
                </a:lnTo>
                <a:cubicBezTo>
                  <a:pt x="160722" y="153757"/>
                  <a:pt x="156060" y="150876"/>
                  <a:pt x="150873" y="150876"/>
                </a:cubicBezTo>
                <a:cubicBezTo>
                  <a:pt x="145686" y="150876"/>
                  <a:pt x="141024" y="153757"/>
                  <a:pt x="138718" y="158368"/>
                </a:cubicBezTo>
                <a:lnTo>
                  <a:pt x="126564" y="182622"/>
                </a:lnTo>
                <a:cubicBezTo>
                  <a:pt x="120906" y="193990"/>
                  <a:pt x="109277" y="201168"/>
                  <a:pt x="96597" y="201168"/>
                </a:cubicBezTo>
                <a:lnTo>
                  <a:pt x="92197" y="201168"/>
                </a:lnTo>
                <a:cubicBezTo>
                  <a:pt x="41904" y="201168"/>
                  <a:pt x="-6" y="167639"/>
                  <a:pt x="-6" y="108967"/>
                </a:cubicBezTo>
                <a:lnTo>
                  <a:pt x="0" y="108967"/>
                </a:lnTo>
                <a:moveTo>
                  <a:pt x="50293" y="100584"/>
                </a:moveTo>
                <a:cubicBezTo>
                  <a:pt x="50293" y="82066"/>
                  <a:pt x="65305" y="67055"/>
                  <a:pt x="83821" y="67055"/>
                </a:cubicBezTo>
                <a:cubicBezTo>
                  <a:pt x="102336" y="67055"/>
                  <a:pt x="117348" y="82066"/>
                  <a:pt x="117348" y="100584"/>
                </a:cubicBezTo>
                <a:cubicBezTo>
                  <a:pt x="117348" y="119102"/>
                  <a:pt x="102336" y="134113"/>
                  <a:pt x="83821" y="134113"/>
                </a:cubicBezTo>
                <a:cubicBezTo>
                  <a:pt x="65305" y="134113"/>
                  <a:pt x="50293" y="119102"/>
                  <a:pt x="50293" y="100584"/>
                </a:cubicBezTo>
                <a:lnTo>
                  <a:pt x="50293" y="100584"/>
                </a:lnTo>
                <a:moveTo>
                  <a:pt x="217931" y="67055"/>
                </a:moveTo>
                <a:cubicBezTo>
                  <a:pt x="236447" y="67055"/>
                  <a:pt x="251459" y="82066"/>
                  <a:pt x="251459" y="100584"/>
                </a:cubicBezTo>
                <a:cubicBezTo>
                  <a:pt x="251459" y="119102"/>
                  <a:pt x="236447" y="134113"/>
                  <a:pt x="217931" y="134113"/>
                </a:cubicBezTo>
                <a:cubicBezTo>
                  <a:pt x="199416" y="134113"/>
                  <a:pt x="184404" y="119102"/>
                  <a:pt x="184404" y="100584"/>
                </a:cubicBezTo>
                <a:cubicBezTo>
                  <a:pt x="184404" y="82066"/>
                  <a:pt x="199416" y="67055"/>
                  <a:pt x="217931" y="67055"/>
                </a:cubicBez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Znehodnotenie plesní môže zvýšiť pH produktu nad 4,6.</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vytvára podmienky priaznivé pre rast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zmeny predstavujú značné riziká pre bezpečnosť výrobkov.</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Vplyv na pH produktu</a:t>
            </a:r>
            <a:endParaRPr lang="en-US" sz="1100" dirty="0"/>
          </a:p>
        </p:txBody>
      </p:sp>
      <p:sp>
        <p:nvSpPr>
          <p:cNvPr id="30" name="Text 28"/>
          <p:cNvSpPr/>
          <p:nvPr/>
        </p:nvSpPr>
        <p:spPr>
          <a:xfrm>
            <a:off x="5940269" y="1601589"/>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Formy sú citlivé na teplo a eliminujú sa štandardným tepelným spracovaním.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Môžu však rásť v blízkosti tesnení pohárov, ak je plnenie a sušenie nedostatočné.</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zdôrazňuje dôležitosť správneho spracovania, aby sa zabránilo rastu plesní.</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Tepelná citlivosť foriem</a:t>
            </a:r>
            <a:endParaRPr lang="en-US" sz="1100" dirty="0"/>
          </a:p>
        </p:txBody>
      </p:sp>
      <p:sp>
        <p:nvSpPr>
          <p:cNvPr id="33" name="Text 31"/>
          <p:cNvSpPr/>
          <p:nvPr/>
        </p:nvSpPr>
        <p:spPr>
          <a:xfrm>
            <a:off x="760397" y="1601629"/>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17</a:t>
            </a:r>
            <a:endParaRPr lang="en-US" sz="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Otvorená trvanlivosť a použitie konzervačných látok</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Formulácie a pokyny musia zaisťovať bezpečnosť.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Platí to počas celej doby zamýšľaného používania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pokyny sú rozhodujúce pre zachovanie bezpečnosti spotrebiteľov.</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Zaistenie bezpečnosti zloženia výrobkov</a:t>
            </a:r>
            <a:endParaRPr lang="en-US" sz="1100" dirty="0"/>
          </a:p>
        </p:txBody>
      </p:sp>
      <p:sp>
        <p:nvSpPr>
          <p:cNvPr id="24" name="Text 22"/>
          <p:cNvSpPr/>
          <p:nvPr/>
        </p:nvSpPr>
        <p:spPr>
          <a:xfrm>
            <a:off x="5939212" y="4087944"/>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Používanie chemických konzervačných látok je upravené zákonom.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obmedzenia sa v jednotlivých krajinách výrazne líšia.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Dodržiavanie predpisov je nevyhnutné na zaistenie bezpečnosti a zákonnosti výrobkov.</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Zákonné obmedzenia používania konzervačných látok</a:t>
            </a:r>
            <a:endParaRPr lang="en-US" sz="1100" dirty="0"/>
          </a:p>
        </p:txBody>
      </p:sp>
      <p:sp>
        <p:nvSpPr>
          <p:cNvPr id="27" name="Text 25"/>
          <p:cNvSpPr/>
          <p:nvPr/>
        </p:nvSpPr>
        <p:spPr>
          <a:xfrm>
            <a:off x="760397" y="4088003"/>
            <a:ext cx="301752" cy="301634"/>
          </a:xfrm>
          <a:custGeom>
            <a:avLst/>
            <a:gdLst/>
            <a:ahLst/>
            <a:cxnLst/>
            <a:rect l="l" t="t" r="r" b="b"/>
            <a:pathLst>
              <a:path w="301752" h="301634">
                <a:moveTo>
                  <a:pt x="184491" y="4153"/>
                </a:moveTo>
                <a:cubicBezTo>
                  <a:pt x="189971" y="9631"/>
                  <a:pt x="190028" y="18469"/>
                  <a:pt x="184609" y="24007"/>
                </a:cubicBezTo>
                <a:lnTo>
                  <a:pt x="277745" y="117143"/>
                </a:lnTo>
                <a:cubicBezTo>
                  <a:pt x="283282" y="111722"/>
                  <a:pt x="292120" y="111783"/>
                  <a:pt x="297597" y="117260"/>
                </a:cubicBezTo>
                <a:cubicBezTo>
                  <a:pt x="303134" y="122798"/>
                  <a:pt x="303134" y="131751"/>
                  <a:pt x="297597" y="137231"/>
                </a:cubicBezTo>
                <a:lnTo>
                  <a:pt x="287760" y="147128"/>
                </a:lnTo>
                <a:lnTo>
                  <a:pt x="231619" y="203268"/>
                </a:lnTo>
                <a:lnTo>
                  <a:pt x="222192" y="212694"/>
                </a:lnTo>
                <a:cubicBezTo>
                  <a:pt x="216655" y="218232"/>
                  <a:pt x="207699" y="218232"/>
                  <a:pt x="202222" y="212694"/>
                </a:cubicBezTo>
                <a:cubicBezTo>
                  <a:pt x="196920" y="207391"/>
                  <a:pt x="196685" y="198849"/>
                  <a:pt x="201691" y="193314"/>
                </a:cubicBezTo>
                <a:lnTo>
                  <a:pt x="108495" y="100118"/>
                </a:lnTo>
                <a:cubicBezTo>
                  <a:pt x="102958" y="105068"/>
                  <a:pt x="94415" y="104890"/>
                  <a:pt x="89113" y="99587"/>
                </a:cubicBezTo>
                <a:cubicBezTo>
                  <a:pt x="83576" y="94049"/>
                  <a:pt x="83576" y="85097"/>
                  <a:pt x="89113" y="79616"/>
                </a:cubicBezTo>
                <a:lnTo>
                  <a:pt x="98540" y="70190"/>
                </a:lnTo>
                <a:lnTo>
                  <a:pt x="154624" y="14050"/>
                </a:lnTo>
                <a:lnTo>
                  <a:pt x="164461" y="4153"/>
                </a:lnTo>
                <a:cubicBezTo>
                  <a:pt x="169998" y="-1385"/>
                  <a:pt x="178954" y="-1385"/>
                  <a:pt x="184431" y="4153"/>
                </a:cubicBezTo>
                <a:lnTo>
                  <a:pt x="184491" y="4153"/>
                </a:lnTo>
                <a:moveTo>
                  <a:pt x="164579" y="44036"/>
                </a:moveTo>
                <a:lnTo>
                  <a:pt x="128468" y="80147"/>
                </a:lnTo>
                <a:lnTo>
                  <a:pt x="221604" y="173283"/>
                </a:lnTo>
                <a:lnTo>
                  <a:pt x="257714" y="137171"/>
                </a:lnTo>
                <a:lnTo>
                  <a:pt x="164579" y="44036"/>
                </a:lnTo>
                <a:moveTo>
                  <a:pt x="131709" y="150015"/>
                </a:moveTo>
                <a:lnTo>
                  <a:pt x="151679" y="169986"/>
                </a:lnTo>
                <a:lnTo>
                  <a:pt x="122342" y="199323"/>
                </a:lnTo>
                <a:lnTo>
                  <a:pt x="126467" y="203446"/>
                </a:lnTo>
                <a:cubicBezTo>
                  <a:pt x="133830" y="210809"/>
                  <a:pt x="133830" y="222769"/>
                  <a:pt x="126467" y="230132"/>
                </a:cubicBezTo>
                <a:lnTo>
                  <a:pt x="60489" y="296111"/>
                </a:lnTo>
                <a:cubicBezTo>
                  <a:pt x="53127" y="303474"/>
                  <a:pt x="41168" y="303474"/>
                  <a:pt x="33802" y="296111"/>
                </a:cubicBezTo>
                <a:lnTo>
                  <a:pt x="5525" y="267833"/>
                </a:lnTo>
                <a:cubicBezTo>
                  <a:pt x="-1838" y="260470"/>
                  <a:pt x="-1838" y="248510"/>
                  <a:pt x="5525" y="241147"/>
                </a:cubicBezTo>
                <a:lnTo>
                  <a:pt x="71503" y="175168"/>
                </a:lnTo>
                <a:cubicBezTo>
                  <a:pt x="78866" y="167805"/>
                  <a:pt x="90824" y="167805"/>
                  <a:pt x="98190" y="175168"/>
                </a:cubicBezTo>
                <a:lnTo>
                  <a:pt x="102315" y="179291"/>
                </a:lnTo>
                <a:lnTo>
                  <a:pt x="131652" y="149954"/>
                </a:lnTo>
                <a:lnTo>
                  <a:pt x="131709" y="150015"/>
                </a:lnTo>
                <a:moveTo>
                  <a:pt x="84934" y="201857"/>
                </a:moveTo>
                <a:lnTo>
                  <a:pt x="32269" y="254522"/>
                </a:lnTo>
                <a:lnTo>
                  <a:pt x="47233" y="269486"/>
                </a:lnTo>
                <a:lnTo>
                  <a:pt x="99898" y="216821"/>
                </a:lnTo>
                <a:lnTo>
                  <a:pt x="84934" y="201857"/>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Výrobky na opakované použitie môžu vyžadovať chemické konzervačné látky.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Príklady zahŕňajú benzoát alebo sorbát na predĺženie otvorenej trvanlivosti.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používanie podlieha právnym obmedzeniam, ktoré sa líšia v závislosti od krajiny.</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Chemické konzervačné látky pre výrobky na opakované použitie</a:t>
            </a:r>
            <a:endParaRPr lang="en-US" sz="1100" dirty="0"/>
          </a:p>
        </p:txBody>
      </p:sp>
      <p:sp>
        <p:nvSpPr>
          <p:cNvPr id="30" name="Text 28"/>
          <p:cNvSpPr/>
          <p:nvPr/>
        </p:nvSpPr>
        <p:spPr>
          <a:xfrm>
            <a:off x="5940269" y="1635012"/>
            <a:ext cx="301752" cy="234905"/>
          </a:xfrm>
          <a:custGeom>
            <a:avLst/>
            <a:gdLst/>
            <a:ahLst/>
            <a:cxnLst/>
            <a:rect l="l" t="t" r="r" b="b"/>
            <a:pathLst>
              <a:path w="301752" h="234905">
                <a:moveTo>
                  <a:pt x="25142" y="58665"/>
                </a:moveTo>
                <a:cubicBezTo>
                  <a:pt x="25142" y="40176"/>
                  <a:pt x="40175" y="25142"/>
                  <a:pt x="58664" y="25142"/>
                </a:cubicBezTo>
                <a:cubicBezTo>
                  <a:pt x="77155" y="25142"/>
                  <a:pt x="92185" y="40176"/>
                  <a:pt x="92185" y="58665"/>
                </a:cubicBezTo>
                <a:lnTo>
                  <a:pt x="92185" y="117330"/>
                </a:lnTo>
                <a:lnTo>
                  <a:pt x="25139" y="117330"/>
                </a:lnTo>
                <a:lnTo>
                  <a:pt x="25142" y="58665"/>
                </a:lnTo>
                <a:moveTo>
                  <a:pt x="0" y="58665"/>
                </a:moveTo>
                <a:lnTo>
                  <a:pt x="0" y="175996"/>
                </a:lnTo>
                <a:cubicBezTo>
                  <a:pt x="0" y="208420"/>
                  <a:pt x="26243" y="234661"/>
                  <a:pt x="58667" y="234661"/>
                </a:cubicBezTo>
                <a:cubicBezTo>
                  <a:pt x="91090" y="234661"/>
                  <a:pt x="117333" y="208420"/>
                  <a:pt x="117333" y="175996"/>
                </a:cubicBezTo>
                <a:lnTo>
                  <a:pt x="117333" y="82550"/>
                </a:lnTo>
                <a:cubicBezTo>
                  <a:pt x="118275" y="92555"/>
                  <a:pt x="121627" y="102454"/>
                  <a:pt x="127705" y="111254"/>
                </a:cubicBezTo>
                <a:lnTo>
                  <a:pt x="195013" y="209362"/>
                </a:lnTo>
                <a:cubicBezTo>
                  <a:pt x="213607" y="236442"/>
                  <a:pt x="250171" y="243042"/>
                  <a:pt x="276725" y="224081"/>
                </a:cubicBezTo>
                <a:cubicBezTo>
                  <a:pt x="303282" y="205119"/>
                  <a:pt x="309724" y="167772"/>
                  <a:pt x="291130" y="140692"/>
                </a:cubicBezTo>
                <a:lnTo>
                  <a:pt x="223822" y="42584"/>
                </a:lnTo>
                <a:cubicBezTo>
                  <a:pt x="205228" y="15450"/>
                  <a:pt x="168613" y="8903"/>
                  <a:pt x="142110" y="27865"/>
                </a:cubicBezTo>
                <a:cubicBezTo>
                  <a:pt x="127445" y="38341"/>
                  <a:pt x="118905" y="54475"/>
                  <a:pt x="117333" y="71341"/>
                </a:cubicBezTo>
                <a:lnTo>
                  <a:pt x="117333" y="58665"/>
                </a:lnTo>
                <a:cubicBezTo>
                  <a:pt x="117333" y="26241"/>
                  <a:pt x="91090" y="0"/>
                  <a:pt x="58667" y="0"/>
                </a:cubicBezTo>
                <a:cubicBezTo>
                  <a:pt x="26243" y="0"/>
                  <a:pt x="0" y="26241"/>
                  <a:pt x="0" y="58665"/>
                </a:cubicBezTo>
                <a:lnTo>
                  <a:pt x="0" y="58665"/>
                </a:lnTo>
                <a:moveTo>
                  <a:pt x="148444" y="97061"/>
                </a:moveTo>
                <a:cubicBezTo>
                  <a:pt x="137496" y="81136"/>
                  <a:pt x="141476" y="59243"/>
                  <a:pt x="156721" y="48348"/>
                </a:cubicBezTo>
                <a:cubicBezTo>
                  <a:pt x="171649" y="37662"/>
                  <a:pt x="192340" y="41172"/>
                  <a:pt x="203076" y="56833"/>
                </a:cubicBezTo>
                <a:lnTo>
                  <a:pt x="238119" y="107904"/>
                </a:lnTo>
                <a:lnTo>
                  <a:pt x="182545" y="146769"/>
                </a:lnTo>
                <a:lnTo>
                  <a:pt x="148444" y="97061"/>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Jednorazové kyseliny a okyslené výrobky majú obmedzenú otvorenú trvanlivosť.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trvanlivosť je zvyčajne 3 dni v chladničke.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obmedzenie je rozhodujúce pre zabránenie znehodnoteniu a bezpečnostným rizikám.</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Obmedzená trvanlivosť jednorazových výrobkov</a:t>
            </a:r>
            <a:endParaRPr lang="en-US" sz="1100" dirty="0"/>
          </a:p>
        </p:txBody>
      </p:sp>
      <p:sp>
        <p:nvSpPr>
          <p:cNvPr id="33" name="Text 31"/>
          <p:cNvSpPr/>
          <p:nvPr/>
        </p:nvSpPr>
        <p:spPr>
          <a:xfrm>
            <a:off x="779257" y="1601589"/>
            <a:ext cx="264033" cy="301752"/>
          </a:xfrm>
          <a:custGeom>
            <a:avLst/>
            <a:gdLst/>
            <a:ahLst/>
            <a:cxnLst/>
            <a:rect l="l" t="t" r="r" b="b"/>
            <a:pathLst>
              <a:path w="264033" h="301752">
                <a:moveTo>
                  <a:pt x="89584" y="14146"/>
                </a:moveTo>
                <a:cubicBezTo>
                  <a:pt x="89584" y="6307"/>
                  <a:pt x="83279" y="3"/>
                  <a:pt x="75440" y="3"/>
                </a:cubicBezTo>
                <a:cubicBezTo>
                  <a:pt x="67600" y="3"/>
                  <a:pt x="61295" y="6310"/>
                  <a:pt x="61295" y="14149"/>
                </a:cubicBezTo>
                <a:lnTo>
                  <a:pt x="61295" y="37725"/>
                </a:lnTo>
                <a:lnTo>
                  <a:pt x="37720" y="37725"/>
                </a:lnTo>
                <a:cubicBezTo>
                  <a:pt x="16917" y="37725"/>
                  <a:pt x="0" y="54638"/>
                  <a:pt x="0" y="75444"/>
                </a:cubicBezTo>
                <a:lnTo>
                  <a:pt x="0" y="84874"/>
                </a:lnTo>
                <a:lnTo>
                  <a:pt x="0" y="113163"/>
                </a:lnTo>
                <a:lnTo>
                  <a:pt x="0" y="264039"/>
                </a:lnTo>
                <a:cubicBezTo>
                  <a:pt x="0" y="284845"/>
                  <a:pt x="16914" y="301758"/>
                  <a:pt x="37720" y="301758"/>
                </a:cubicBezTo>
                <a:lnTo>
                  <a:pt x="226316" y="301758"/>
                </a:lnTo>
                <a:cubicBezTo>
                  <a:pt x="247119" y="301758"/>
                  <a:pt x="264036" y="284845"/>
                  <a:pt x="264036" y="264039"/>
                </a:cubicBezTo>
                <a:lnTo>
                  <a:pt x="264036" y="113163"/>
                </a:lnTo>
                <a:lnTo>
                  <a:pt x="264036" y="84874"/>
                </a:lnTo>
                <a:lnTo>
                  <a:pt x="264036" y="75444"/>
                </a:lnTo>
                <a:cubicBezTo>
                  <a:pt x="264036" y="54638"/>
                  <a:pt x="247122" y="37725"/>
                  <a:pt x="226316" y="37725"/>
                </a:cubicBezTo>
                <a:lnTo>
                  <a:pt x="202740" y="37725"/>
                </a:lnTo>
                <a:lnTo>
                  <a:pt x="202740" y="14152"/>
                </a:lnTo>
                <a:cubicBezTo>
                  <a:pt x="202740" y="6313"/>
                  <a:pt x="196435" y="9"/>
                  <a:pt x="188596" y="9"/>
                </a:cubicBezTo>
                <a:cubicBezTo>
                  <a:pt x="180757" y="9"/>
                  <a:pt x="174452" y="6316"/>
                  <a:pt x="174452" y="14155"/>
                </a:cubicBezTo>
                <a:lnTo>
                  <a:pt x="174452" y="37731"/>
                </a:lnTo>
                <a:lnTo>
                  <a:pt x="89584" y="37731"/>
                </a:lnTo>
                <a:lnTo>
                  <a:pt x="89584" y="14146"/>
                </a:lnTo>
                <a:moveTo>
                  <a:pt x="28288" y="113157"/>
                </a:moveTo>
                <a:lnTo>
                  <a:pt x="235742" y="113157"/>
                </a:lnTo>
                <a:lnTo>
                  <a:pt x="235742" y="264033"/>
                </a:lnTo>
                <a:cubicBezTo>
                  <a:pt x="235742" y="269220"/>
                  <a:pt x="231499" y="273463"/>
                  <a:pt x="226313" y="273463"/>
                </a:cubicBezTo>
                <a:lnTo>
                  <a:pt x="37717" y="273463"/>
                </a:lnTo>
                <a:cubicBezTo>
                  <a:pt x="32531" y="273463"/>
                  <a:pt x="28288" y="269220"/>
                  <a:pt x="28288" y="264033"/>
                </a:cubicBezTo>
                <a:lnTo>
                  <a:pt x="28288" y="113157"/>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18</a:t>
            </a:r>
            <a:endParaRPr lang="en-US" sz="8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2" name="Text 20"/>
          <p:cNvSpPr/>
          <p:nvPr/>
        </p:nvSpPr>
        <p:spPr>
          <a:xfrm>
            <a:off x="1047746"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3" name="Text 21"/>
          <p:cNvSpPr/>
          <p:nvPr/>
        </p:nvSpPr>
        <p:spPr>
          <a:xfrm>
            <a:off x="4450080"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4" name="Text 22"/>
          <p:cNvSpPr/>
          <p:nvPr/>
        </p:nvSpPr>
        <p:spPr>
          <a:xfrm>
            <a:off x="4735830"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8077196" y="2149453"/>
            <a:ext cx="3291840" cy="3200400"/>
          </a:xfrm>
          <a:custGeom>
            <a:avLst/>
            <a:gdLst/>
            <a:ahLst/>
            <a:cxnLst/>
            <a:rect l="l" t="t" r="r" b="b"/>
            <a:pathLst>
              <a:path w="3291840" h="3200400">
                <a:moveTo>
                  <a:pt x="215319" y="3200400"/>
                </a:moveTo>
                <a:cubicBezTo>
                  <a:pt x="96385" y="3200400"/>
                  <a:pt x="0" y="3104004"/>
                  <a:pt x="0" y="2985077"/>
                </a:cubicBezTo>
                <a:lnTo>
                  <a:pt x="0" y="215323"/>
                </a:lnTo>
                <a:cubicBezTo>
                  <a:pt x="0" y="96396"/>
                  <a:pt x="96418" y="0"/>
                  <a:pt x="215319" y="0"/>
                </a:cubicBezTo>
                <a:lnTo>
                  <a:pt x="3076521" y="0"/>
                </a:lnTo>
                <a:cubicBezTo>
                  <a:pt x="3195455" y="0"/>
                  <a:pt x="3291840" y="96396"/>
                  <a:pt x="3291840" y="215323"/>
                </a:cubicBezTo>
                <a:lnTo>
                  <a:pt x="3291840" y="2985077"/>
                </a:lnTo>
                <a:cubicBezTo>
                  <a:pt x="3291840" y="3104004"/>
                  <a:pt x="3195422" y="3200400"/>
                  <a:pt x="3076521" y="3200400"/>
                </a:cubicBezTo>
                <a:lnTo>
                  <a:pt x="215319" y="3200400"/>
                </a:lnTo>
              </a:path>
            </a:pathLst>
          </a:custGeom>
          <a:solidFill>
            <a:srgbClr val="DAE1FF">
              <a:alpha val="73"/>
            </a:srgbClr>
          </a:solidFill>
          <a:ln/>
        </p:spPr>
        <p:txBody>
          <a:bodyPr wrap="square" lIns="0" tIns="0" rIns="0" bIns="0" rtlCol="0" anchor="ctr"/>
          <a:lstStyle/>
          <a:p>
            <a:pPr marL="0" indent="0">
              <a:buNone/>
            </a:pPr>
            <a:endParaRPr lang="en-US" dirty="0"/>
          </a:p>
        </p:txBody>
      </p:sp>
      <p:sp>
        <p:nvSpPr>
          <p:cNvPr id="26" name="Text 24"/>
          <p:cNvSpPr/>
          <p:nvPr/>
        </p:nvSpPr>
        <p:spPr>
          <a:xfrm>
            <a:off x="8362946" y="2474888"/>
            <a:ext cx="641351" cy="641351"/>
          </a:xfrm>
          <a:custGeom>
            <a:avLst/>
            <a:gdLst/>
            <a:ahLst/>
            <a:cxnLst/>
            <a:rect l="l" t="t" r="r" b="b"/>
            <a:pathLst>
              <a:path w="641351" h="641351">
                <a:moveTo>
                  <a:pt x="0" y="320676"/>
                </a:moveTo>
                <a:cubicBezTo>
                  <a:pt x="0" y="143573"/>
                  <a:pt x="143573" y="0"/>
                  <a:pt x="320676" y="0"/>
                </a:cubicBezTo>
                <a:cubicBezTo>
                  <a:pt x="497778" y="0"/>
                  <a:pt x="641351" y="143573"/>
                  <a:pt x="641351" y="320676"/>
                </a:cubicBezTo>
                <a:cubicBezTo>
                  <a:pt x="641351" y="497778"/>
                  <a:pt x="497778" y="641351"/>
                  <a:pt x="320676" y="641351"/>
                </a:cubicBezTo>
                <a:cubicBezTo>
                  <a:pt x="143573" y="641351"/>
                  <a:pt x="0" y="497778"/>
                  <a:pt x="0" y="320676"/>
                </a:cubicBezTo>
              </a:path>
            </a:pathLst>
          </a:custGeom>
          <a:solidFill>
            <a:srgbClr val="4867FF"/>
          </a:solidFill>
          <a:ln/>
        </p:spPr>
        <p:txBody>
          <a:bodyPr wrap="square" lIns="0" tIns="0" rIns="0" bIns="0" rtlCol="0" anchor="ctr"/>
          <a:lstStyle/>
          <a:p>
            <a:pPr marL="0" indent="0">
              <a:buNone/>
            </a:pPr>
            <a:endParaRPr lang="en-US" dirty="0"/>
          </a:p>
        </p:txBody>
      </p:sp>
      <p:sp>
        <p:nvSpPr>
          <p:cNvPr id="27" name="Text 25"/>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Pokyny pre tepelné spracovanie podľa rozsahu pH</a:t>
            </a:r>
            <a:endParaRPr lang="en-US" sz="2400" dirty="0"/>
          </a:p>
        </p:txBody>
      </p:sp>
      <p:sp>
        <p:nvSpPr>
          <p:cNvPr id="28" name="Text 26"/>
          <p:cNvSpPr/>
          <p:nvPr/>
        </p:nvSpPr>
        <p:spPr>
          <a:xfrm>
            <a:off x="1188421" y="2615611"/>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FFFFFF"/>
          </a:solidFill>
          <a:ln/>
        </p:spPr>
        <p:txBody>
          <a:bodyPr wrap="square" lIns="0" tIns="0" rIns="0" bIns="0" rtlCol="0" anchor="ctr"/>
          <a:lstStyle/>
          <a:p>
            <a:pPr marL="0" indent="0">
              <a:buNone/>
            </a:pPr>
            <a:endParaRPr lang="en-US" dirty="0"/>
          </a:p>
        </p:txBody>
      </p:sp>
      <p:sp>
        <p:nvSpPr>
          <p:cNvPr id="29" name="Text 27"/>
          <p:cNvSpPr/>
          <p:nvPr/>
        </p:nvSpPr>
        <p:spPr>
          <a:xfrm>
            <a:off x="4910226" y="2615563"/>
            <a:ext cx="292557" cy="360000"/>
          </a:xfrm>
          <a:custGeom>
            <a:avLst/>
            <a:gdLst/>
            <a:ahLst/>
            <a:cxnLst/>
            <a:rect l="l" t="t" r="r" b="b"/>
            <a:pathLst>
              <a:path w="292557" h="360000">
                <a:moveTo>
                  <a:pt x="90017" y="16877"/>
                </a:moveTo>
                <a:cubicBezTo>
                  <a:pt x="90017" y="7524"/>
                  <a:pt x="97541" y="0"/>
                  <a:pt x="106895" y="0"/>
                </a:cubicBezTo>
                <a:lnTo>
                  <a:pt x="185660" y="0"/>
                </a:lnTo>
                <a:cubicBezTo>
                  <a:pt x="195013" y="0"/>
                  <a:pt x="202537" y="7524"/>
                  <a:pt x="202537" y="16877"/>
                </a:cubicBezTo>
                <a:cubicBezTo>
                  <a:pt x="202537" y="26230"/>
                  <a:pt x="195013" y="33754"/>
                  <a:pt x="185660" y="33754"/>
                </a:cubicBezTo>
                <a:lnTo>
                  <a:pt x="163156" y="33754"/>
                </a:lnTo>
                <a:lnTo>
                  <a:pt x="163156" y="68494"/>
                </a:lnTo>
                <a:cubicBezTo>
                  <a:pt x="193679" y="72011"/>
                  <a:pt x="221387" y="84881"/>
                  <a:pt x="243188" y="104288"/>
                </a:cubicBezTo>
                <a:lnTo>
                  <a:pt x="263723" y="83682"/>
                </a:lnTo>
                <a:cubicBezTo>
                  <a:pt x="270334" y="77072"/>
                  <a:pt x="281022" y="77072"/>
                  <a:pt x="287563" y="83682"/>
                </a:cubicBezTo>
                <a:cubicBezTo>
                  <a:pt x="294105" y="90291"/>
                  <a:pt x="294175" y="100983"/>
                  <a:pt x="287563" y="107521"/>
                </a:cubicBezTo>
                <a:lnTo>
                  <a:pt x="265762" y="129323"/>
                </a:lnTo>
                <a:cubicBezTo>
                  <a:pt x="282639" y="153162"/>
                  <a:pt x="292557" y="182279"/>
                  <a:pt x="292557" y="213714"/>
                </a:cubicBezTo>
                <a:cubicBezTo>
                  <a:pt x="292557" y="294519"/>
                  <a:pt x="227083" y="359993"/>
                  <a:pt x="146279" y="359993"/>
                </a:cubicBezTo>
                <a:cubicBezTo>
                  <a:pt x="65474" y="359993"/>
                  <a:pt x="0" y="294588"/>
                  <a:pt x="0" y="213786"/>
                </a:cubicBezTo>
                <a:cubicBezTo>
                  <a:pt x="0" y="138679"/>
                  <a:pt x="56542" y="76860"/>
                  <a:pt x="129401" y="68493"/>
                </a:cubicBezTo>
                <a:lnTo>
                  <a:pt x="129401" y="33753"/>
                </a:lnTo>
                <a:lnTo>
                  <a:pt x="106897" y="33753"/>
                </a:lnTo>
                <a:cubicBezTo>
                  <a:pt x="97544" y="33753"/>
                  <a:pt x="90020" y="26229"/>
                  <a:pt x="90020" y="16877"/>
                </a:cubicBezTo>
                <a:lnTo>
                  <a:pt x="90017" y="16877"/>
                </a:lnTo>
                <a:moveTo>
                  <a:pt x="146279" y="326315"/>
                </a:moveTo>
                <a:cubicBezTo>
                  <a:pt x="208424" y="326315"/>
                  <a:pt x="258802" y="275936"/>
                  <a:pt x="258802" y="213793"/>
                </a:cubicBezTo>
                <a:cubicBezTo>
                  <a:pt x="258802" y="151650"/>
                  <a:pt x="208424" y="101272"/>
                  <a:pt x="146279" y="101272"/>
                </a:cubicBezTo>
                <a:cubicBezTo>
                  <a:pt x="84134" y="101272"/>
                  <a:pt x="33755" y="151650"/>
                  <a:pt x="33755" y="213793"/>
                </a:cubicBezTo>
                <a:cubicBezTo>
                  <a:pt x="33755" y="275936"/>
                  <a:pt x="84134" y="326315"/>
                  <a:pt x="146279" y="326315"/>
                </a:cubicBezTo>
                <a:moveTo>
                  <a:pt x="163156" y="151906"/>
                </a:moveTo>
                <a:lnTo>
                  <a:pt x="163156" y="225043"/>
                </a:lnTo>
                <a:cubicBezTo>
                  <a:pt x="163156" y="234396"/>
                  <a:pt x="155632" y="241920"/>
                  <a:pt x="146279" y="241920"/>
                </a:cubicBezTo>
                <a:cubicBezTo>
                  <a:pt x="136925" y="241920"/>
                  <a:pt x="129401" y="234396"/>
                  <a:pt x="129401" y="225043"/>
                </a:cubicBezTo>
                <a:lnTo>
                  <a:pt x="129401" y="151906"/>
                </a:lnTo>
                <a:cubicBezTo>
                  <a:pt x="129401" y="142553"/>
                  <a:pt x="136925" y="135029"/>
                  <a:pt x="146279" y="135029"/>
                </a:cubicBezTo>
                <a:cubicBezTo>
                  <a:pt x="155632" y="135029"/>
                  <a:pt x="163156" y="142553"/>
                  <a:pt x="163156" y="151906"/>
                </a:cubicBezTo>
              </a:path>
            </a:pathLst>
          </a:custGeom>
          <a:solidFill>
            <a:srgbClr val="FFFFFF"/>
          </a:solidFill>
          <a:ln/>
        </p:spPr>
        <p:txBody>
          <a:bodyPr wrap="square" lIns="0" tIns="0" rIns="0" bIns="0" rtlCol="0" anchor="ctr"/>
          <a:lstStyle/>
          <a:p>
            <a:pPr marL="0" indent="0">
              <a:buNone/>
            </a:pPr>
            <a:endParaRPr lang="en-US" dirty="0"/>
          </a:p>
        </p:txBody>
      </p:sp>
      <p:sp>
        <p:nvSpPr>
          <p:cNvPr id="30" name="Text 28"/>
          <p:cNvSpPr/>
          <p:nvPr/>
        </p:nvSpPr>
        <p:spPr>
          <a:xfrm>
            <a:off x="8503621" y="2615563"/>
            <a:ext cx="360000" cy="360000"/>
          </a:xfrm>
          <a:custGeom>
            <a:avLst/>
            <a:gdLst/>
            <a:ahLst/>
            <a:cxnLst/>
            <a:rect l="l" t="t" r="r" b="b"/>
            <a:pathLst>
              <a:path w="360000" h="360000">
                <a:moveTo>
                  <a:pt x="326250" y="180000"/>
                </a:moveTo>
                <a:cubicBezTo>
                  <a:pt x="326250" y="260773"/>
                  <a:pt x="260773" y="326250"/>
                  <a:pt x="180000" y="326250"/>
                </a:cubicBezTo>
                <a:cubicBezTo>
                  <a:pt x="99227" y="326250"/>
                  <a:pt x="33750" y="260773"/>
                  <a:pt x="33750" y="180000"/>
                </a:cubicBezTo>
                <a:cubicBezTo>
                  <a:pt x="33750" y="99227"/>
                  <a:pt x="99227" y="33750"/>
                  <a:pt x="180000" y="33750"/>
                </a:cubicBezTo>
                <a:cubicBezTo>
                  <a:pt x="260773" y="33750"/>
                  <a:pt x="326250" y="99227"/>
                  <a:pt x="326250" y="180000"/>
                </a:cubicBezTo>
                <a:lnTo>
                  <a:pt x="326250" y="180000"/>
                </a:lnTo>
                <a:moveTo>
                  <a:pt x="0" y="180000"/>
                </a:moveTo>
                <a:cubicBezTo>
                  <a:pt x="0" y="279410"/>
                  <a:pt x="80590" y="360000"/>
                  <a:pt x="180000" y="360000"/>
                </a:cubicBezTo>
                <a:cubicBezTo>
                  <a:pt x="279410" y="360000"/>
                  <a:pt x="360000" y="279410"/>
                  <a:pt x="360000" y="180000"/>
                </a:cubicBezTo>
                <a:cubicBezTo>
                  <a:pt x="360000" y="80590"/>
                  <a:pt x="279410" y="0"/>
                  <a:pt x="180000" y="0"/>
                </a:cubicBezTo>
                <a:cubicBezTo>
                  <a:pt x="80590" y="0"/>
                  <a:pt x="0" y="80590"/>
                  <a:pt x="0" y="180000"/>
                </a:cubicBezTo>
                <a:moveTo>
                  <a:pt x="163127" y="84377"/>
                </a:moveTo>
                <a:lnTo>
                  <a:pt x="163127" y="180004"/>
                </a:lnTo>
                <a:cubicBezTo>
                  <a:pt x="163127" y="185630"/>
                  <a:pt x="165938" y="190901"/>
                  <a:pt x="170651" y="194065"/>
                </a:cubicBezTo>
                <a:lnTo>
                  <a:pt x="238151" y="239065"/>
                </a:lnTo>
                <a:cubicBezTo>
                  <a:pt x="245883" y="244267"/>
                  <a:pt x="256363" y="242158"/>
                  <a:pt x="261565" y="234353"/>
                </a:cubicBezTo>
                <a:cubicBezTo>
                  <a:pt x="266767" y="226548"/>
                  <a:pt x="264657" y="216140"/>
                  <a:pt x="256853" y="210938"/>
                </a:cubicBezTo>
                <a:lnTo>
                  <a:pt x="196877" y="171000"/>
                </a:lnTo>
                <a:lnTo>
                  <a:pt x="196877" y="84377"/>
                </a:lnTo>
                <a:cubicBezTo>
                  <a:pt x="196877" y="75024"/>
                  <a:pt x="189353" y="67504"/>
                  <a:pt x="180004" y="67504"/>
                </a:cubicBezTo>
                <a:cubicBezTo>
                  <a:pt x="170651" y="67504"/>
                  <a:pt x="163130" y="75028"/>
                  <a:pt x="163130" y="84380"/>
                </a:cubicBezTo>
                <a:lnTo>
                  <a:pt x="163127" y="84377"/>
                </a:lnTo>
              </a:path>
            </a:pathLst>
          </a:custGeom>
          <a:solidFill>
            <a:srgbClr val="FFFFFF"/>
          </a:solidFill>
          <a:ln/>
        </p:spPr>
        <p:txBody>
          <a:bodyPr wrap="square" lIns="0" tIns="0" rIns="0" bIns="0" rtlCol="0" anchor="ctr"/>
          <a:lstStyle/>
          <a:p>
            <a:pPr marL="0" indent="0">
              <a:buNone/>
            </a:pPr>
            <a:endParaRPr lang="en-US" dirty="0"/>
          </a:p>
        </p:txBody>
      </p:sp>
      <p:sp>
        <p:nvSpPr>
          <p:cNvPr id="31" name="Text 29"/>
          <p:cNvSpPr/>
          <p:nvPr/>
        </p:nvSpPr>
        <p:spPr>
          <a:xfrm>
            <a:off x="1047746" y="3272636"/>
            <a:ext cx="2720340" cy="365760"/>
          </a:xfrm>
          <a:prstGeom prst="rect">
            <a:avLst/>
          </a:prstGeom>
          <a:noFill/>
          <a:ln/>
        </p:spPr>
        <p:txBody>
          <a:bodyPr wrap="square" lIns="0" tIns="0" rIns="0" bIns="0" rtlCol="0" anchor="t"/>
          <a:lstStyle/>
          <a:p>
            <a:pPr marL="0" indent="0" algn="l">
              <a:lnSpc>
                <a:spcPct val="90000"/>
              </a:lnSpc>
              <a:buNone/>
            </a:pPr>
            <a:r>
              <a:rPr lang="en-US" sz="1333" dirty="0">
                <a:solidFill>
                  <a:srgbClr val="000000"/>
                </a:solidFill>
                <a:latin typeface="Figtree Bold" pitchFamily="34" charset="0"/>
                <a:ea typeface="Figtree Bold" pitchFamily="34" charset="-122"/>
                <a:cs typeface="Figtree Bold" pitchFamily="34" charset="-120"/>
              </a:rPr>
              <a:t>Kritický prah pH pre tepelné spracovanie</a:t>
            </a:r>
            <a:endParaRPr lang="en-US" sz="1333" dirty="0"/>
          </a:p>
        </p:txBody>
      </p:sp>
      <p:sp>
        <p:nvSpPr>
          <p:cNvPr id="32" name="Text 30"/>
          <p:cNvSpPr/>
          <p:nvPr/>
        </p:nvSpPr>
        <p:spPr>
          <a:xfrm>
            <a:off x="1047746" y="4634571"/>
            <a:ext cx="2720340" cy="548640"/>
          </a:xfrm>
          <a:prstGeom prst="rect">
            <a:avLst/>
          </a:prstGeom>
          <a:noFill/>
          <a:ln/>
        </p:spPr>
        <p:txBody>
          <a:bodyPr wrap="square" lIns="0" tIns="0" rIns="0" bIns="0" rtlCol="0" anchor="t"/>
          <a:lstStyle/>
          <a:p>
            <a:pPr marL="0" indent="0" algn="l">
              <a:lnSpc>
                <a:spcPct val="120000"/>
              </a:lnSpc>
              <a:buNone/>
            </a:pPr>
            <a:r>
              <a:rPr lang="en-US" sz="750" dirty="0">
                <a:solidFill>
                  <a:srgbClr val="000000"/>
                </a:solidFill>
                <a:latin typeface="Figtree Regular" pitchFamily="34" charset="0"/>
                <a:ea typeface="Figtree Regular" pitchFamily="34" charset="-122"/>
                <a:cs typeface="Figtree Regular" pitchFamily="34" charset="-120"/>
              </a:rPr>
              <a:t>Pri pH 4,5 je odporúčané tepelné ošetrenie 96 °C počas 8 minút.</a:t>
            </a:r>
            <a:endParaRPr lang="en-US" sz="750" dirty="0"/>
          </a:p>
          <a:p>
            <a:pPr marL="0" indent="0" algn="l">
              <a:lnSpc>
                <a:spcPct val="120000"/>
              </a:lnSpc>
              <a:buNone/>
            </a:pPr>
            <a:r>
              <a:rPr lang="en-US" sz="750" dirty="0">
                <a:solidFill>
                  <a:srgbClr val="000000"/>
                </a:solidFill>
                <a:latin typeface="Figtree Regular" pitchFamily="34" charset="0"/>
                <a:ea typeface="Figtree Regular" pitchFamily="34" charset="-122"/>
                <a:cs typeface="Figtree Regular" pitchFamily="34" charset="-120"/>
              </a:rPr>
              <a:t>To zaisťuje mikrobiálnu bezpečnosť zameraním sa na spóry a patogény odolné voči kyselinám.</a:t>
            </a:r>
            <a:endParaRPr lang="en-US" sz="750" dirty="0"/>
          </a:p>
        </p:txBody>
      </p:sp>
      <p:sp>
        <p:nvSpPr>
          <p:cNvPr id="33" name="Text 31"/>
          <p:cNvSpPr/>
          <p:nvPr/>
        </p:nvSpPr>
        <p:spPr>
          <a:xfrm>
            <a:off x="1047746" y="3815061"/>
            <a:ext cx="2720340" cy="731520"/>
          </a:xfrm>
          <a:prstGeom prst="rect">
            <a:avLst/>
          </a:prstGeom>
          <a:noFill/>
          <a:ln/>
        </p:spPr>
        <p:txBody>
          <a:bodyPr wrap="square" lIns="0" tIns="0" rIns="0" bIns="0" rtlCol="0" anchor="t"/>
          <a:lstStyle/>
          <a:p>
            <a:pPr marL="0" indent="0" algn="l">
              <a:lnSpc>
                <a:spcPct val="100000"/>
              </a:lnSpc>
              <a:spcBef>
                <a:spcPts val="1000"/>
              </a:spcBef>
              <a:buNone/>
            </a:pPr>
            <a:r>
              <a:rPr lang="en-US" sz="4400" dirty="0">
                <a:solidFill>
                  <a:srgbClr val="4867FF"/>
                </a:solidFill>
                <a:latin typeface="Figtree Bold" pitchFamily="34" charset="0"/>
                <a:ea typeface="Figtree Bold" pitchFamily="34" charset="-122"/>
                <a:cs typeface="Figtree Bold" pitchFamily="34" charset="-120"/>
              </a:rPr>
              <a:t>96°C</a:t>
            </a:r>
            <a:endParaRPr lang="en-US" sz="4400" dirty="0"/>
          </a:p>
        </p:txBody>
      </p:sp>
      <p:sp>
        <p:nvSpPr>
          <p:cNvPr id="34" name="Text 32"/>
          <p:cNvSpPr/>
          <p:nvPr/>
        </p:nvSpPr>
        <p:spPr>
          <a:xfrm>
            <a:off x="4735830" y="3272636"/>
            <a:ext cx="2720340" cy="36576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Zvýšená bezpečnosť pri nižšom pH</a:t>
            </a:r>
            <a:endParaRPr lang="en-US" sz="1400" dirty="0"/>
          </a:p>
        </p:txBody>
      </p:sp>
      <p:sp>
        <p:nvSpPr>
          <p:cNvPr id="35" name="Text 33"/>
          <p:cNvSpPr/>
          <p:nvPr/>
        </p:nvSpPr>
        <p:spPr>
          <a:xfrm>
            <a:off x="4735830" y="4634571"/>
            <a:ext cx="2720340" cy="548640"/>
          </a:xfrm>
          <a:prstGeom prst="rect">
            <a:avLst/>
          </a:prstGeom>
          <a:noFill/>
          <a:ln/>
        </p:spPr>
        <p:txBody>
          <a:bodyPr wrap="square" lIns="0" tIns="0" rIns="0" bIns="0" rtlCol="0" anchor="t"/>
          <a:lstStyle/>
          <a:p>
            <a:pPr marL="0" indent="0" algn="l">
              <a:lnSpc>
                <a:spcPct val="120000"/>
              </a:lnSpc>
              <a:buNone/>
            </a:pPr>
            <a:r>
              <a:rPr lang="en-US" sz="750" dirty="0">
                <a:solidFill>
                  <a:srgbClr val="000000"/>
                </a:solidFill>
                <a:latin typeface="Figtree Regular" pitchFamily="34" charset="0"/>
                <a:ea typeface="Figtree Regular" pitchFamily="34" charset="-122"/>
                <a:cs typeface="Figtree Regular" pitchFamily="34" charset="-120"/>
              </a:rPr>
              <a:t>Pri výrobkoch s pH 4,3 sa odporúča tepelné ošetrenie pri teplote 90 °C počas 10 minút.</a:t>
            </a:r>
            <a:endParaRPr lang="en-US" sz="750" dirty="0"/>
          </a:p>
          <a:p>
            <a:pPr marL="0" indent="0" algn="l">
              <a:lnSpc>
                <a:spcPct val="120000"/>
              </a:lnSpc>
              <a:buNone/>
            </a:pPr>
            <a:r>
              <a:rPr lang="en-US" sz="750" dirty="0">
                <a:solidFill>
                  <a:srgbClr val="000000"/>
                </a:solidFill>
                <a:latin typeface="Figtree Regular" pitchFamily="34" charset="0"/>
                <a:ea typeface="Figtree Regular" pitchFamily="34" charset="-122"/>
                <a:cs typeface="Figtree Regular" pitchFamily="34" charset="-120"/>
              </a:rPr>
              <a:t>To vyvažuje mikrobiálnu inaktiváciu so zachovaním kvality produktu.</a:t>
            </a:r>
            <a:endParaRPr lang="en-US" sz="750" dirty="0"/>
          </a:p>
        </p:txBody>
      </p:sp>
      <p:sp>
        <p:nvSpPr>
          <p:cNvPr id="36" name="Text 34"/>
          <p:cNvSpPr/>
          <p:nvPr/>
        </p:nvSpPr>
        <p:spPr>
          <a:xfrm>
            <a:off x="4735830" y="3815061"/>
            <a:ext cx="2720340" cy="731520"/>
          </a:xfrm>
          <a:prstGeom prst="rect">
            <a:avLst/>
          </a:prstGeom>
          <a:noFill/>
          <a:ln/>
        </p:spPr>
        <p:txBody>
          <a:bodyPr wrap="square" lIns="0" tIns="0" rIns="0" bIns="0" rtlCol="0" anchor="t"/>
          <a:lstStyle/>
          <a:p>
            <a:pPr marL="0" indent="0" algn="l">
              <a:lnSpc>
                <a:spcPct val="100000"/>
              </a:lnSpc>
              <a:spcBef>
                <a:spcPts val="1000"/>
              </a:spcBef>
              <a:buNone/>
            </a:pPr>
            <a:r>
              <a:rPr lang="en-US" sz="4400" dirty="0">
                <a:solidFill>
                  <a:srgbClr val="4867FF"/>
                </a:solidFill>
                <a:latin typeface="Figtree Bold" pitchFamily="34" charset="0"/>
                <a:ea typeface="Figtree Bold" pitchFamily="34" charset="-122"/>
                <a:cs typeface="Figtree Bold" pitchFamily="34" charset="-120"/>
              </a:rPr>
              <a:t>90 °C</a:t>
            </a:r>
            <a:endParaRPr lang="en-US" sz="4400" dirty="0"/>
          </a:p>
        </p:txBody>
      </p:sp>
      <p:sp>
        <p:nvSpPr>
          <p:cNvPr id="37" name="Text 35"/>
          <p:cNvSpPr/>
          <p:nvPr/>
        </p:nvSpPr>
        <p:spPr>
          <a:xfrm>
            <a:off x="8362946" y="3272636"/>
            <a:ext cx="2720340" cy="365760"/>
          </a:xfrm>
          <a:prstGeom prst="rect">
            <a:avLst/>
          </a:prstGeom>
          <a:noFill/>
          <a:ln/>
        </p:spPr>
        <p:txBody>
          <a:bodyPr wrap="square" lIns="0" tIns="0" rIns="0" bIns="0" rtlCol="0" anchor="t"/>
          <a:lstStyle/>
          <a:p>
            <a:pPr marL="0" indent="0" algn="l">
              <a:lnSpc>
                <a:spcPct val="90000"/>
              </a:lnSpc>
              <a:buNone/>
            </a:pPr>
            <a:r>
              <a:rPr lang="en-US" sz="1358" dirty="0">
                <a:solidFill>
                  <a:srgbClr val="000000"/>
                </a:solidFill>
                <a:latin typeface="Figtree Bold" pitchFamily="34" charset="0"/>
                <a:ea typeface="Figtree Bold" pitchFamily="34" charset="-122"/>
                <a:cs typeface="Figtree Bold" pitchFamily="34" charset="-120"/>
              </a:rPr>
              <a:t>Optimálna úprava pre vysokú kyslosť</a:t>
            </a:r>
            <a:endParaRPr lang="en-US" sz="1358" dirty="0"/>
          </a:p>
        </p:txBody>
      </p:sp>
      <p:sp>
        <p:nvSpPr>
          <p:cNvPr id="38" name="Text 36"/>
          <p:cNvSpPr/>
          <p:nvPr/>
        </p:nvSpPr>
        <p:spPr>
          <a:xfrm>
            <a:off x="8362946" y="4634571"/>
            <a:ext cx="2720340" cy="548640"/>
          </a:xfrm>
          <a:prstGeom prst="rect">
            <a:avLst/>
          </a:prstGeom>
          <a:noFill/>
          <a:ln/>
        </p:spPr>
        <p:txBody>
          <a:bodyPr wrap="square" lIns="0" tIns="0" rIns="0" bIns="0" rtlCol="0" anchor="t"/>
          <a:lstStyle/>
          <a:p>
            <a:pPr marL="0" indent="0" algn="l">
              <a:lnSpc>
                <a:spcPct val="120000"/>
              </a:lnSpc>
              <a:buNone/>
            </a:pPr>
            <a:r>
              <a:rPr lang="en-US" sz="783" dirty="0">
                <a:solidFill>
                  <a:srgbClr val="000000"/>
                </a:solidFill>
                <a:latin typeface="Figtree Regular" pitchFamily="34" charset="0"/>
                <a:ea typeface="Figtree Regular" pitchFamily="34" charset="-122"/>
                <a:cs typeface="Figtree Regular" pitchFamily="34" charset="-120"/>
              </a:rPr>
              <a:t>Pri pH 3,8 je minimálne tepelné ošetrenie 75 °C počas 2 minút.</a:t>
            </a:r>
            <a:endParaRPr lang="en-US" sz="783" dirty="0"/>
          </a:p>
          <a:p>
            <a:pPr marL="0" indent="0" algn="l">
              <a:lnSpc>
                <a:spcPct val="120000"/>
              </a:lnSpc>
              <a:buNone/>
            </a:pPr>
            <a:r>
              <a:rPr lang="en-US" sz="783" dirty="0">
                <a:solidFill>
                  <a:srgbClr val="000000"/>
                </a:solidFill>
                <a:latin typeface="Figtree Regular" pitchFamily="34" charset="0"/>
                <a:ea typeface="Figtree Regular" pitchFamily="34" charset="-122"/>
                <a:cs typeface="Figtree Regular" pitchFamily="34" charset="-120"/>
              </a:rPr>
              <a:t>Tento prístup zaisťuje bezpečnosť pri zachovaní integrity produktu.</a:t>
            </a:r>
            <a:endParaRPr lang="en-US" sz="783" dirty="0"/>
          </a:p>
        </p:txBody>
      </p:sp>
      <p:sp>
        <p:nvSpPr>
          <p:cNvPr id="39" name="Text 37"/>
          <p:cNvSpPr/>
          <p:nvPr/>
        </p:nvSpPr>
        <p:spPr>
          <a:xfrm>
            <a:off x="8362946" y="3815061"/>
            <a:ext cx="2720340" cy="731520"/>
          </a:xfrm>
          <a:prstGeom prst="rect">
            <a:avLst/>
          </a:prstGeom>
          <a:noFill/>
          <a:ln/>
        </p:spPr>
        <p:txBody>
          <a:bodyPr wrap="square" lIns="0" tIns="0" rIns="0" bIns="0" rtlCol="0" anchor="t"/>
          <a:lstStyle/>
          <a:p>
            <a:pPr marL="0" indent="0" algn="l">
              <a:lnSpc>
                <a:spcPct val="100000"/>
              </a:lnSpc>
              <a:spcBef>
                <a:spcPts val="1000"/>
              </a:spcBef>
              <a:buNone/>
            </a:pPr>
            <a:r>
              <a:rPr lang="en-US" sz="4400" dirty="0">
                <a:solidFill>
                  <a:srgbClr val="4867FF"/>
                </a:solidFill>
                <a:latin typeface="Figtree Bold" pitchFamily="34" charset="0"/>
                <a:ea typeface="Figtree Bold" pitchFamily="34" charset="-122"/>
                <a:cs typeface="Figtree Bold" pitchFamily="34" charset="-120"/>
              </a:rPr>
              <a:t>75°C</a:t>
            </a:r>
            <a:endParaRPr lang="en-US" sz="4400" dirty="0"/>
          </a:p>
        </p:txBody>
      </p:sp>
      <p:sp>
        <p:nvSpPr>
          <p:cNvPr id="40" name="Text 38"/>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1" name="Text 39"/>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42" name="Text 40"/>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19</a:t>
            </a:r>
            <a:endParaRPr lang="en-US" sz="8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zaťaženia spórami v zložkách</a:t>
            </a:r>
            <a:endParaRPr lang="en-US" sz="2400" dirty="0"/>
          </a:p>
        </p:txBody>
      </p:sp>
      <p:sp>
        <p:nvSpPr>
          <p:cNvPr id="22" name="Text 20"/>
          <p:cNvSpPr/>
          <p:nvPr/>
        </p:nvSpPr>
        <p:spPr>
          <a:xfrm>
            <a:off x="6443240"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Častice väčšie ako 3 mm môžu dostávať nižšie teplo v dôsledku pomalšieho prieniku.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si vyžaduje konštrukčné stratégie na zaistenie bezpečnosti bez kompromisov v kvalite.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Riešenie tohto problému je nevyhnutné pre zachovanie integrity a bezpečnosti produktu.</a:t>
            </a:r>
            <a:endParaRPr lang="en-US" sz="1100" dirty="0"/>
          </a:p>
        </p:txBody>
      </p:sp>
      <p:sp>
        <p:nvSpPr>
          <p:cNvPr id="23" name="Text 21"/>
          <p:cNvSpPr/>
          <p:nvPr/>
        </p:nvSpPr>
        <p:spPr>
          <a:xfrm>
            <a:off x="6443240"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Vplyv tuhých častíc na prenikanie tepla</a:t>
            </a:r>
            <a:endParaRPr lang="en-US" sz="1100" dirty="0"/>
          </a:p>
        </p:txBody>
      </p:sp>
      <p:sp>
        <p:nvSpPr>
          <p:cNvPr id="24" name="Text 22"/>
          <p:cNvSpPr/>
          <p:nvPr/>
        </p:nvSpPr>
        <p:spPr>
          <a:xfrm>
            <a:off x="5939212" y="4087944"/>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1269994" y="4579609"/>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 kvapalnej fáze sa musí dosiahnuť minimálne tepelné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Kvapalná fáza zaisťuje rovnomerné rozloženie tepla na elimináciu spór.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aplikácia tepla v tejto fáze je rozhodujúca pre bezpečnosť potravín.</a:t>
            </a:r>
            <a:endParaRPr lang="en-US" sz="1100" dirty="0"/>
          </a:p>
        </p:txBody>
      </p:sp>
      <p:sp>
        <p:nvSpPr>
          <p:cNvPr id="26" name="Text 24"/>
          <p:cNvSpPr/>
          <p:nvPr/>
        </p:nvSpPr>
        <p:spPr>
          <a:xfrm>
            <a:off x="1269994" y="4087944"/>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Tepelné spracovanie v kvapalnej fáze</a:t>
            </a:r>
            <a:endParaRPr lang="en-US" sz="1100" dirty="0"/>
          </a:p>
        </p:txBody>
      </p:sp>
      <p:sp>
        <p:nvSpPr>
          <p:cNvPr id="27" name="Text 25"/>
          <p:cNvSpPr/>
          <p:nvPr/>
        </p:nvSpPr>
        <p:spPr>
          <a:xfrm>
            <a:off x="760397" y="4087984"/>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6443240"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Výrobky so silne kontaminovanými zložkami vyžadujú prísnejšie tepelné ošetrenie.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Spóry odolné voči kyselinám alebo teplu predstavujú počas sterilizácie značné výzvy.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 zabezpečenie úplnej eliminácie týchto spór sa musia použiť účinné stratégie.</a:t>
            </a:r>
            <a:endParaRPr lang="en-US" sz="1100" dirty="0"/>
          </a:p>
        </p:txBody>
      </p:sp>
      <p:sp>
        <p:nvSpPr>
          <p:cNvPr id="29" name="Text 27"/>
          <p:cNvSpPr/>
          <p:nvPr/>
        </p:nvSpPr>
        <p:spPr>
          <a:xfrm>
            <a:off x="6443240"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Problémy so silne kontaminovanými zložkami</a:t>
            </a:r>
            <a:endParaRPr lang="en-US" sz="1100" dirty="0"/>
          </a:p>
        </p:txBody>
      </p:sp>
      <p:sp>
        <p:nvSpPr>
          <p:cNvPr id="30" name="Text 28"/>
          <p:cNvSpPr/>
          <p:nvPr/>
        </p:nvSpPr>
        <p:spPr>
          <a:xfrm>
            <a:off x="5940303" y="1601589"/>
            <a:ext cx="301685" cy="301752"/>
          </a:xfrm>
          <a:custGeom>
            <a:avLst/>
            <a:gdLst/>
            <a:ahLst/>
            <a:cxnLst/>
            <a:rect l="l" t="t" r="r" b="b"/>
            <a:pathLst>
              <a:path w="301685" h="301752">
                <a:moveTo>
                  <a:pt x="118520" y="0"/>
                </a:moveTo>
                <a:cubicBezTo>
                  <a:pt x="127477" y="0"/>
                  <a:pt x="134681" y="7206"/>
                  <a:pt x="134681" y="16162"/>
                </a:cubicBezTo>
                <a:lnTo>
                  <a:pt x="134681" y="75420"/>
                </a:lnTo>
                <a:cubicBezTo>
                  <a:pt x="134681" y="99931"/>
                  <a:pt x="142627" y="123703"/>
                  <a:pt x="157307" y="143299"/>
                </a:cubicBezTo>
                <a:lnTo>
                  <a:pt x="170238" y="160538"/>
                </a:lnTo>
                <a:cubicBezTo>
                  <a:pt x="189093" y="185722"/>
                  <a:pt x="199329" y="216362"/>
                  <a:pt x="199329" y="247811"/>
                </a:cubicBezTo>
                <a:lnTo>
                  <a:pt x="199329" y="285521"/>
                </a:lnTo>
                <a:cubicBezTo>
                  <a:pt x="199329" y="294477"/>
                  <a:pt x="192125" y="301683"/>
                  <a:pt x="183168" y="301683"/>
                </a:cubicBezTo>
                <a:cubicBezTo>
                  <a:pt x="174211" y="301683"/>
                  <a:pt x="167007" y="294477"/>
                  <a:pt x="167007" y="285521"/>
                </a:cubicBezTo>
                <a:lnTo>
                  <a:pt x="167007" y="247811"/>
                </a:lnTo>
                <a:cubicBezTo>
                  <a:pt x="167007" y="223366"/>
                  <a:pt x="159060" y="199528"/>
                  <a:pt x="144380" y="179932"/>
                </a:cubicBezTo>
                <a:lnTo>
                  <a:pt x="131450" y="162693"/>
                </a:lnTo>
                <a:cubicBezTo>
                  <a:pt x="112595" y="137508"/>
                  <a:pt x="102359" y="106868"/>
                  <a:pt x="102359" y="75420"/>
                </a:cubicBezTo>
                <a:lnTo>
                  <a:pt x="102359" y="16162"/>
                </a:lnTo>
                <a:cubicBezTo>
                  <a:pt x="102359" y="7206"/>
                  <a:pt x="109563" y="0"/>
                  <a:pt x="118520" y="0"/>
                </a:cubicBezTo>
                <a:lnTo>
                  <a:pt x="118520" y="0"/>
                </a:lnTo>
              </a:path>
              <a:path w="301685" h="301752">
                <a:moveTo>
                  <a:pt x="16161" y="43099"/>
                </a:moveTo>
                <a:cubicBezTo>
                  <a:pt x="25118" y="43099"/>
                  <a:pt x="32323" y="50305"/>
                  <a:pt x="32323" y="59261"/>
                </a:cubicBezTo>
                <a:lnTo>
                  <a:pt x="32323" y="84783"/>
                </a:lnTo>
                <a:cubicBezTo>
                  <a:pt x="32323" y="107140"/>
                  <a:pt x="38920" y="128960"/>
                  <a:pt x="51314" y="147545"/>
                </a:cubicBezTo>
                <a:lnTo>
                  <a:pt x="72525" y="179397"/>
                </a:lnTo>
                <a:cubicBezTo>
                  <a:pt x="88484" y="203302"/>
                  <a:pt x="96971" y="231383"/>
                  <a:pt x="96971" y="260071"/>
                </a:cubicBezTo>
                <a:lnTo>
                  <a:pt x="96971" y="285593"/>
                </a:lnTo>
                <a:cubicBezTo>
                  <a:pt x="96971" y="294549"/>
                  <a:pt x="89766" y="301755"/>
                  <a:pt x="80809" y="301755"/>
                </a:cubicBezTo>
                <a:cubicBezTo>
                  <a:pt x="71852" y="301755"/>
                  <a:pt x="64648" y="294549"/>
                  <a:pt x="64648" y="285593"/>
                </a:cubicBezTo>
                <a:lnTo>
                  <a:pt x="64648" y="260071"/>
                </a:lnTo>
                <a:cubicBezTo>
                  <a:pt x="64648" y="237714"/>
                  <a:pt x="58047" y="215894"/>
                  <a:pt x="45657" y="197310"/>
                </a:cubicBezTo>
                <a:lnTo>
                  <a:pt x="24446" y="165457"/>
                </a:lnTo>
                <a:cubicBezTo>
                  <a:pt x="8486" y="141552"/>
                  <a:pt x="0" y="113471"/>
                  <a:pt x="0" y="84783"/>
                </a:cubicBezTo>
                <a:lnTo>
                  <a:pt x="0" y="59261"/>
                </a:lnTo>
                <a:cubicBezTo>
                  <a:pt x="0" y="50305"/>
                  <a:pt x="7204" y="43099"/>
                  <a:pt x="16161" y="43099"/>
                </a:cubicBezTo>
                <a:lnTo>
                  <a:pt x="16161" y="43099"/>
                </a:lnTo>
              </a:path>
              <a:path w="301685" h="301752">
                <a:moveTo>
                  <a:pt x="237037" y="59258"/>
                </a:moveTo>
                <a:lnTo>
                  <a:pt x="237037" y="84780"/>
                </a:lnTo>
                <a:cubicBezTo>
                  <a:pt x="237037" y="107137"/>
                  <a:pt x="243635" y="128957"/>
                  <a:pt x="256028" y="147542"/>
                </a:cubicBezTo>
                <a:lnTo>
                  <a:pt x="277239" y="179395"/>
                </a:lnTo>
                <a:cubicBezTo>
                  <a:pt x="293198" y="203299"/>
                  <a:pt x="301685" y="231380"/>
                  <a:pt x="301685" y="260068"/>
                </a:cubicBezTo>
                <a:lnTo>
                  <a:pt x="301685" y="285590"/>
                </a:lnTo>
                <a:cubicBezTo>
                  <a:pt x="301685" y="294546"/>
                  <a:pt x="294480" y="301752"/>
                  <a:pt x="285523" y="301752"/>
                </a:cubicBezTo>
                <a:cubicBezTo>
                  <a:pt x="276566" y="301752"/>
                  <a:pt x="269362" y="294546"/>
                  <a:pt x="269362" y="285590"/>
                </a:cubicBezTo>
                <a:lnTo>
                  <a:pt x="269362" y="260068"/>
                </a:lnTo>
                <a:cubicBezTo>
                  <a:pt x="269362" y="237711"/>
                  <a:pt x="262764" y="215891"/>
                  <a:pt x="250371" y="197307"/>
                </a:cubicBezTo>
                <a:lnTo>
                  <a:pt x="229160" y="165454"/>
                </a:lnTo>
                <a:cubicBezTo>
                  <a:pt x="213201" y="141549"/>
                  <a:pt x="204714" y="113468"/>
                  <a:pt x="204714" y="84780"/>
                </a:cubicBezTo>
                <a:lnTo>
                  <a:pt x="204714" y="59258"/>
                </a:lnTo>
                <a:cubicBezTo>
                  <a:pt x="204714" y="50302"/>
                  <a:pt x="211918" y="43096"/>
                  <a:pt x="220875" y="43096"/>
                </a:cubicBezTo>
                <a:cubicBezTo>
                  <a:pt x="229832" y="43096"/>
                  <a:pt x="237037" y="50302"/>
                  <a:pt x="237037" y="59258"/>
                </a:cubicBezTo>
                <a:lnTo>
                  <a:pt x="237037" y="59258"/>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1269994" y="2093254"/>
            <a:ext cx="4114800" cy="1645920"/>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Rôzne zložky obsahujú rôzne úrovne a typy spór.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odchýlka ovplyvňuje požadované tepelné ošetrenie pre bezpečnosť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Pochopenie zaťaženia spórami je kľúčové pre navrhovanie účinných sterilizačných procesov.</a:t>
            </a:r>
            <a:endParaRPr lang="en-US" sz="1100" dirty="0"/>
          </a:p>
        </p:txBody>
      </p:sp>
      <p:sp>
        <p:nvSpPr>
          <p:cNvPr id="32" name="Text 30"/>
          <p:cNvSpPr/>
          <p:nvPr/>
        </p:nvSpPr>
        <p:spPr>
          <a:xfrm>
            <a:off x="1269994" y="1601589"/>
            <a:ext cx="4114800" cy="365760"/>
          </a:xfrm>
          <a:prstGeom prst="rect">
            <a:avLst/>
          </a:prstGeom>
          <a:noFill/>
          <a:ln/>
        </p:spPr>
        <p:txBody>
          <a:bodyPr wrap="square" lIns="0" tIns="0" rIns="0" bIns="0" rtlCol="0" anchor="ctr"/>
          <a:lstStyle/>
          <a:p>
            <a:pPr marL="0" indent="0" algn="l">
              <a:lnSpc>
                <a:spcPct val="90000"/>
              </a:lnSpc>
              <a:buNone/>
            </a:pPr>
            <a:r>
              <a:rPr lang="en-US" sz="1100" dirty="0">
                <a:solidFill>
                  <a:srgbClr val="000000"/>
                </a:solidFill>
                <a:latin typeface="Figtree Bold" pitchFamily="34" charset="0"/>
                <a:ea typeface="Figtree Bold" pitchFamily="34" charset="-122"/>
                <a:cs typeface="Figtree Bold" pitchFamily="34" charset="-120"/>
              </a:rPr>
              <a:t>Rozdiely v hladinách spór medzi zložkami</a:t>
            </a:r>
            <a:endParaRPr lang="en-US" sz="1100" dirty="0"/>
          </a:p>
        </p:txBody>
      </p:sp>
      <p:sp>
        <p:nvSpPr>
          <p:cNvPr id="33" name="Text 31"/>
          <p:cNvSpPr/>
          <p:nvPr/>
        </p:nvSpPr>
        <p:spPr>
          <a:xfrm>
            <a:off x="760422" y="1601589"/>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5" name="Text 33"/>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6" name="Text 34"/>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20</a:t>
            </a:r>
            <a:endParaRPr lang="en-US" sz="800"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Zloženie a účinky zložiek na kontrolu pH</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kontrola pH je nevyhnutná pre mikrobiálnu inhibíciu.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Rovnovážne zmeny pH môžu túto inhibíciu znížiť.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Účinné riadenie pH je kľúčom k prevencii rastu mikróbov.</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Mikrobiálna inhibícia a kontrola pH</a:t>
            </a:r>
            <a:endParaRPr lang="en-US" sz="1400" dirty="0"/>
          </a:p>
        </p:txBody>
      </p:sp>
      <p:sp>
        <p:nvSpPr>
          <p:cNvPr id="24" name="Text 22"/>
          <p:cNvSpPr/>
          <p:nvPr/>
        </p:nvSpPr>
        <p:spPr>
          <a:xfrm>
            <a:off x="4366163" y="3949632"/>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stabilného pH počas celej doby použiteľnosti je rozhodujúce.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Zaisťuje bezpečnosť a stabilitu produktu v priebehu času.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Kolísanie pH môže narušiť integritu produktu.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Kritická úloha stabilného pH</a:t>
            </a:r>
            <a:endParaRPr lang="en-US" sz="1400" dirty="0"/>
          </a:p>
        </p:txBody>
      </p:sp>
      <p:sp>
        <p:nvSpPr>
          <p:cNvPr id="27" name="Text 25"/>
          <p:cNvSpPr/>
          <p:nvPr/>
        </p:nvSpPr>
        <p:spPr>
          <a:xfrm>
            <a:off x="798116" y="3949632"/>
            <a:ext cx="226314" cy="301752"/>
          </a:xfrm>
          <a:custGeom>
            <a:avLst/>
            <a:gdLst/>
            <a:ahLst/>
            <a:cxnLst/>
            <a:rect l="l" t="t" r="r" b="b"/>
            <a:pathLst>
              <a:path w="226314" h="301752">
                <a:moveTo>
                  <a:pt x="113157" y="273463"/>
                </a:moveTo>
                <a:cubicBezTo>
                  <a:pt x="66303" y="273463"/>
                  <a:pt x="28289" y="235448"/>
                  <a:pt x="28289" y="188595"/>
                </a:cubicBezTo>
                <a:cubicBezTo>
                  <a:pt x="28289" y="180933"/>
                  <a:pt x="31295" y="168851"/>
                  <a:pt x="38308" y="152584"/>
                </a:cubicBezTo>
                <a:cubicBezTo>
                  <a:pt x="45086" y="136908"/>
                  <a:pt x="54573" y="119699"/>
                  <a:pt x="65124" y="102665"/>
                </a:cubicBezTo>
                <a:cubicBezTo>
                  <a:pt x="82215" y="75082"/>
                  <a:pt x="101074" y="49505"/>
                  <a:pt x="113157" y="33709"/>
                </a:cubicBezTo>
                <a:cubicBezTo>
                  <a:pt x="125240" y="49445"/>
                  <a:pt x="144157" y="75082"/>
                  <a:pt x="161190" y="102665"/>
                </a:cubicBezTo>
                <a:cubicBezTo>
                  <a:pt x="171738" y="119699"/>
                  <a:pt x="181228" y="136848"/>
                  <a:pt x="188006" y="152584"/>
                </a:cubicBezTo>
                <a:cubicBezTo>
                  <a:pt x="195019" y="168851"/>
                  <a:pt x="198025" y="180991"/>
                  <a:pt x="198025" y="188595"/>
                </a:cubicBezTo>
                <a:cubicBezTo>
                  <a:pt x="198025" y="235448"/>
                  <a:pt x="160011" y="273463"/>
                  <a:pt x="113157" y="273463"/>
                </a:cubicBezTo>
                <a:lnTo>
                  <a:pt x="113157" y="273463"/>
                </a:lnTo>
                <a:moveTo>
                  <a:pt x="0" y="188595"/>
                </a:moveTo>
                <a:cubicBezTo>
                  <a:pt x="0" y="251067"/>
                  <a:pt x="50685" y="301752"/>
                  <a:pt x="113157" y="301752"/>
                </a:cubicBezTo>
                <a:cubicBezTo>
                  <a:pt x="175629" y="301752"/>
                  <a:pt x="226314" y="251067"/>
                  <a:pt x="226314" y="188595"/>
                </a:cubicBezTo>
                <a:cubicBezTo>
                  <a:pt x="226314" y="134847"/>
                  <a:pt x="149580" y="34007"/>
                  <a:pt x="128128" y="6895"/>
                </a:cubicBezTo>
                <a:cubicBezTo>
                  <a:pt x="124593" y="2474"/>
                  <a:pt x="119347" y="0"/>
                  <a:pt x="113689" y="0"/>
                </a:cubicBezTo>
                <a:lnTo>
                  <a:pt x="112627" y="0"/>
                </a:lnTo>
                <a:cubicBezTo>
                  <a:pt x="106970" y="0"/>
                  <a:pt x="101724" y="2474"/>
                  <a:pt x="98189" y="6895"/>
                </a:cubicBezTo>
                <a:cubicBezTo>
                  <a:pt x="76736" y="34004"/>
                  <a:pt x="2" y="134844"/>
                  <a:pt x="2" y="188595"/>
                </a:cubicBezTo>
                <a:lnTo>
                  <a:pt x="0" y="188595"/>
                </a:lnTo>
                <a:moveTo>
                  <a:pt x="84868" y="183882"/>
                </a:moveTo>
                <a:cubicBezTo>
                  <a:pt x="84868" y="176042"/>
                  <a:pt x="78563" y="169739"/>
                  <a:pt x="70723" y="169739"/>
                </a:cubicBezTo>
                <a:cubicBezTo>
                  <a:pt x="62884" y="169739"/>
                  <a:pt x="56578" y="176045"/>
                  <a:pt x="56578" y="183885"/>
                </a:cubicBezTo>
                <a:cubicBezTo>
                  <a:pt x="56578" y="217714"/>
                  <a:pt x="84042" y="245180"/>
                  <a:pt x="117871" y="245180"/>
                </a:cubicBezTo>
                <a:cubicBezTo>
                  <a:pt x="125711" y="245180"/>
                  <a:pt x="132016" y="238873"/>
                  <a:pt x="132016" y="231036"/>
                </a:cubicBezTo>
                <a:cubicBezTo>
                  <a:pt x="132016" y="223197"/>
                  <a:pt x="125711" y="216893"/>
                  <a:pt x="117871" y="216893"/>
                </a:cubicBezTo>
                <a:cubicBezTo>
                  <a:pt x="99660" y="216893"/>
                  <a:pt x="84868" y="202102"/>
                  <a:pt x="84868" y="183891"/>
                </a:cubicBezTo>
                <a:lnTo>
                  <a:pt x="84868" y="18388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Vedľajšie reakcie môžu znížiť dostupnosť nedisociovanej kyseliny.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Napríklad kyseliny môžu tvoriť nerozpustné soli s vápnikom.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znižuje účinnosť okyslenia vo výrobku.</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Vedľajšie reakcie a dostupnosť kyselín</a:t>
            </a:r>
            <a:endParaRPr lang="en-US" sz="1400" dirty="0"/>
          </a:p>
        </p:txBody>
      </p:sp>
      <p:sp>
        <p:nvSpPr>
          <p:cNvPr id="30" name="Text 28"/>
          <p:cNvSpPr/>
          <p:nvPr/>
        </p:nvSpPr>
        <p:spPr>
          <a:xfrm>
            <a:off x="7909401" y="1480956"/>
            <a:ext cx="226314" cy="301752"/>
          </a:xfrm>
          <a:custGeom>
            <a:avLst/>
            <a:gdLst/>
            <a:ahLst/>
            <a:cxnLst/>
            <a:rect l="l" t="t" r="r" b="b"/>
            <a:pathLst>
              <a:path w="226314" h="301752">
                <a:moveTo>
                  <a:pt x="191661" y="273463"/>
                </a:moveTo>
                <a:lnTo>
                  <a:pt x="34655" y="273463"/>
                </a:lnTo>
                <a:cubicBezTo>
                  <a:pt x="31120" y="273463"/>
                  <a:pt x="28292" y="270632"/>
                  <a:pt x="28292" y="267099"/>
                </a:cubicBezTo>
                <a:cubicBezTo>
                  <a:pt x="28292" y="266746"/>
                  <a:pt x="28350" y="266332"/>
                  <a:pt x="28409" y="265979"/>
                </a:cubicBezTo>
                <a:lnTo>
                  <a:pt x="55696" y="113157"/>
                </a:lnTo>
                <a:lnTo>
                  <a:pt x="170679" y="113157"/>
                </a:lnTo>
                <a:lnTo>
                  <a:pt x="197966" y="265979"/>
                </a:lnTo>
                <a:cubicBezTo>
                  <a:pt x="198025" y="266332"/>
                  <a:pt x="198084" y="266746"/>
                  <a:pt x="198084" y="267099"/>
                </a:cubicBezTo>
                <a:cubicBezTo>
                  <a:pt x="198084" y="270635"/>
                  <a:pt x="195255" y="273463"/>
                  <a:pt x="191720" y="273463"/>
                </a:cubicBezTo>
                <a:lnTo>
                  <a:pt x="191661" y="273463"/>
                </a:lnTo>
                <a:moveTo>
                  <a:pt x="34653" y="301752"/>
                </a:moveTo>
                <a:lnTo>
                  <a:pt x="191659" y="301752"/>
                </a:lnTo>
                <a:cubicBezTo>
                  <a:pt x="210814" y="301752"/>
                  <a:pt x="226314" y="286251"/>
                  <a:pt x="226314" y="267099"/>
                </a:cubicBezTo>
                <a:cubicBezTo>
                  <a:pt x="226314" y="265035"/>
                  <a:pt x="226138" y="263031"/>
                  <a:pt x="225784" y="261028"/>
                </a:cubicBezTo>
                <a:lnTo>
                  <a:pt x="190776" y="65007"/>
                </a:lnTo>
                <a:cubicBezTo>
                  <a:pt x="184057" y="27405"/>
                  <a:pt x="151347" y="0"/>
                  <a:pt x="113157" y="0"/>
                </a:cubicBezTo>
                <a:cubicBezTo>
                  <a:pt x="74967" y="0"/>
                  <a:pt x="42257" y="27405"/>
                  <a:pt x="35538" y="65007"/>
                </a:cubicBezTo>
                <a:lnTo>
                  <a:pt x="530" y="261028"/>
                </a:lnTo>
                <a:cubicBezTo>
                  <a:pt x="176" y="263031"/>
                  <a:pt x="0" y="265095"/>
                  <a:pt x="0" y="267099"/>
                </a:cubicBezTo>
                <a:cubicBezTo>
                  <a:pt x="0" y="286254"/>
                  <a:pt x="15500" y="301752"/>
                  <a:pt x="34653" y="301752"/>
                </a:cubicBezTo>
                <a:lnTo>
                  <a:pt x="34653" y="301752"/>
                </a:lnTo>
                <a:moveTo>
                  <a:pt x="113157" y="28289"/>
                </a:moveTo>
                <a:cubicBezTo>
                  <a:pt x="118365" y="28289"/>
                  <a:pt x="122588" y="32511"/>
                  <a:pt x="122588" y="37719"/>
                </a:cubicBezTo>
                <a:cubicBezTo>
                  <a:pt x="122588" y="42927"/>
                  <a:pt x="118367" y="47149"/>
                  <a:pt x="113157" y="47149"/>
                </a:cubicBezTo>
                <a:cubicBezTo>
                  <a:pt x="107949" y="47149"/>
                  <a:pt x="103726" y="42927"/>
                  <a:pt x="103726" y="37719"/>
                </a:cubicBezTo>
                <a:cubicBezTo>
                  <a:pt x="103726" y="32511"/>
                  <a:pt x="107947" y="28289"/>
                  <a:pt x="113157" y="28289"/>
                </a:cubicBezTo>
                <a:lnTo>
                  <a:pt x="113157" y="28289"/>
                </a:lnTo>
                <a:moveTo>
                  <a:pt x="75437" y="56579"/>
                </a:moveTo>
                <a:cubicBezTo>
                  <a:pt x="75437" y="51370"/>
                  <a:pt x="79658" y="47149"/>
                  <a:pt x="84868" y="47149"/>
                </a:cubicBezTo>
                <a:cubicBezTo>
                  <a:pt x="90075" y="47149"/>
                  <a:pt x="94298" y="51370"/>
                  <a:pt x="94298" y="56579"/>
                </a:cubicBezTo>
                <a:cubicBezTo>
                  <a:pt x="94298" y="61787"/>
                  <a:pt x="90078" y="66008"/>
                  <a:pt x="84868" y="66008"/>
                </a:cubicBezTo>
                <a:cubicBezTo>
                  <a:pt x="79660" y="66008"/>
                  <a:pt x="75437" y="61787"/>
                  <a:pt x="75437" y="56579"/>
                </a:cubicBezTo>
                <a:moveTo>
                  <a:pt x="141446" y="47149"/>
                </a:moveTo>
                <a:cubicBezTo>
                  <a:pt x="146654" y="47149"/>
                  <a:pt x="150877" y="51370"/>
                  <a:pt x="150877" y="56579"/>
                </a:cubicBezTo>
                <a:cubicBezTo>
                  <a:pt x="150877" y="61787"/>
                  <a:pt x="146656" y="66008"/>
                  <a:pt x="141446" y="66008"/>
                </a:cubicBezTo>
                <a:cubicBezTo>
                  <a:pt x="136239" y="66008"/>
                  <a:pt x="132016" y="61787"/>
                  <a:pt x="132016" y="56579"/>
                </a:cubicBezTo>
                <a:cubicBezTo>
                  <a:pt x="132016" y="51370"/>
                  <a:pt x="136236" y="47149"/>
                  <a:pt x="141446" y="47149"/>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Zložky s pufrujúcou kapacitou, ako sú mliečne bielkoviny, môžu zvýšiť rovnovážne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zmena nastáva počas skladovania a ovplyvňuje mikrobiálnu inhibíciu.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Kapacita vyrovnávacej pamäte sa musí riadiť, aby sa zachovala bezpečnosť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pufrovacej kapacity na pH</a:t>
            </a:r>
            <a:endParaRPr lang="en-US" sz="1400" dirty="0"/>
          </a:p>
        </p:txBody>
      </p:sp>
      <p:sp>
        <p:nvSpPr>
          <p:cNvPr id="33" name="Text 31"/>
          <p:cNvSpPr/>
          <p:nvPr/>
        </p:nvSpPr>
        <p:spPr>
          <a:xfrm>
            <a:off x="4374790" y="1536947"/>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Rovnomerné okyslenie vyžaduje dôkladné meranie pH všetkých zložiek.</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zahŕňa pevné častice, aby sa zabezpečila konzistencia.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Presné meranie pH je nevyhnutné pre kvalitu produktu.</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331" dirty="0">
                <a:solidFill>
                  <a:srgbClr val="000000"/>
                </a:solidFill>
                <a:latin typeface="Figtree Bold" pitchFamily="34" charset="0"/>
                <a:ea typeface="Figtree Bold" pitchFamily="34" charset="-122"/>
                <a:cs typeface="Figtree Bold" pitchFamily="34" charset="-120"/>
              </a:rPr>
              <a:t>Dôležitosť dôkladného merania pH</a:t>
            </a:r>
            <a:endParaRPr lang="en-US" sz="1331" dirty="0"/>
          </a:p>
        </p:txBody>
      </p:sp>
      <p:sp>
        <p:nvSpPr>
          <p:cNvPr id="36" name="Text 34"/>
          <p:cNvSpPr/>
          <p:nvPr/>
        </p:nvSpPr>
        <p:spPr>
          <a:xfrm>
            <a:off x="762818" y="1539955"/>
            <a:ext cx="301634" cy="301752"/>
          </a:xfrm>
          <a:custGeom>
            <a:avLst/>
            <a:gdLst/>
            <a:ahLst/>
            <a:cxnLst/>
            <a:rect l="l" t="t" r="r" b="b"/>
            <a:pathLst>
              <a:path w="301634" h="301752">
                <a:moveTo>
                  <a:pt x="117266" y="99578"/>
                </a:moveTo>
                <a:lnTo>
                  <a:pt x="137301" y="119554"/>
                </a:lnTo>
                <a:lnTo>
                  <a:pt x="182142" y="164395"/>
                </a:lnTo>
                <a:lnTo>
                  <a:pt x="202116" y="184428"/>
                </a:lnTo>
                <a:lnTo>
                  <a:pt x="206831" y="189141"/>
                </a:lnTo>
                <a:cubicBezTo>
                  <a:pt x="212369" y="194681"/>
                  <a:pt x="221324" y="194681"/>
                  <a:pt x="226805" y="189141"/>
                </a:cubicBezTo>
                <a:cubicBezTo>
                  <a:pt x="232286" y="183601"/>
                  <a:pt x="232343" y="174645"/>
                  <a:pt x="226805" y="169165"/>
                </a:cubicBezTo>
                <a:lnTo>
                  <a:pt x="222090" y="164452"/>
                </a:lnTo>
                <a:lnTo>
                  <a:pt x="242064" y="144476"/>
                </a:lnTo>
                <a:lnTo>
                  <a:pt x="284076" y="102463"/>
                </a:lnTo>
                <a:cubicBezTo>
                  <a:pt x="295330" y="91208"/>
                  <a:pt x="301634" y="75948"/>
                  <a:pt x="301634" y="60040"/>
                </a:cubicBezTo>
                <a:cubicBezTo>
                  <a:pt x="301694" y="26865"/>
                  <a:pt x="274825" y="-3"/>
                  <a:pt x="241708" y="-3"/>
                </a:cubicBezTo>
                <a:cubicBezTo>
                  <a:pt x="225800" y="-3"/>
                  <a:pt x="210538" y="6301"/>
                  <a:pt x="199284" y="17556"/>
                </a:cubicBezTo>
                <a:lnTo>
                  <a:pt x="157272" y="59569"/>
                </a:lnTo>
                <a:lnTo>
                  <a:pt x="137298" y="79545"/>
                </a:lnTo>
                <a:lnTo>
                  <a:pt x="132583" y="74832"/>
                </a:lnTo>
                <a:cubicBezTo>
                  <a:pt x="127045" y="69291"/>
                  <a:pt x="118090" y="69291"/>
                  <a:pt x="112609" y="74832"/>
                </a:cubicBezTo>
                <a:cubicBezTo>
                  <a:pt x="107128" y="80372"/>
                  <a:pt x="107071" y="89328"/>
                  <a:pt x="112609" y="94808"/>
                </a:cubicBezTo>
                <a:lnTo>
                  <a:pt x="112609" y="94808"/>
                </a:lnTo>
                <a:lnTo>
                  <a:pt x="117324" y="99521"/>
                </a:lnTo>
                <a:lnTo>
                  <a:pt x="117266" y="99578"/>
                </a:lnTo>
                <a:moveTo>
                  <a:pt x="264099" y="82433"/>
                </a:moveTo>
                <a:lnTo>
                  <a:pt x="202113" y="144419"/>
                </a:lnTo>
                <a:lnTo>
                  <a:pt x="157272" y="99578"/>
                </a:lnTo>
                <a:lnTo>
                  <a:pt x="219258" y="37592"/>
                </a:lnTo>
                <a:cubicBezTo>
                  <a:pt x="225209" y="31642"/>
                  <a:pt x="233281" y="28283"/>
                  <a:pt x="241709" y="28283"/>
                </a:cubicBezTo>
                <a:cubicBezTo>
                  <a:pt x="259209" y="28283"/>
                  <a:pt x="273410" y="42484"/>
                  <a:pt x="273410" y="59982"/>
                </a:cubicBezTo>
                <a:cubicBezTo>
                  <a:pt x="273410" y="68407"/>
                  <a:pt x="270053" y="76482"/>
                  <a:pt x="264102" y="82432"/>
                </a:cubicBezTo>
                <a:lnTo>
                  <a:pt x="264099" y="82433"/>
                </a:lnTo>
                <a:moveTo>
                  <a:pt x="31298" y="193855"/>
                </a:moveTo>
                <a:cubicBezTo>
                  <a:pt x="23343" y="201809"/>
                  <a:pt x="18864" y="212593"/>
                  <a:pt x="18864" y="223846"/>
                </a:cubicBezTo>
                <a:lnTo>
                  <a:pt x="18864" y="255017"/>
                </a:lnTo>
                <a:lnTo>
                  <a:pt x="2365" y="279763"/>
                </a:lnTo>
                <a:cubicBezTo>
                  <a:pt x="-1348" y="285361"/>
                  <a:pt x="-640" y="292844"/>
                  <a:pt x="4132" y="297618"/>
                </a:cubicBezTo>
                <a:cubicBezTo>
                  <a:pt x="8904" y="302392"/>
                  <a:pt x="16388" y="303098"/>
                  <a:pt x="21986" y="299386"/>
                </a:cubicBezTo>
                <a:lnTo>
                  <a:pt x="46732" y="282886"/>
                </a:lnTo>
                <a:lnTo>
                  <a:pt x="77903" y="282886"/>
                </a:lnTo>
                <a:cubicBezTo>
                  <a:pt x="89157" y="282886"/>
                  <a:pt x="99940" y="278409"/>
                  <a:pt x="107894" y="270454"/>
                </a:cubicBezTo>
                <a:lnTo>
                  <a:pt x="184669" y="193619"/>
                </a:lnTo>
                <a:lnTo>
                  <a:pt x="164695" y="173643"/>
                </a:lnTo>
                <a:lnTo>
                  <a:pt x="87860" y="250421"/>
                </a:lnTo>
                <a:cubicBezTo>
                  <a:pt x="85208" y="253073"/>
                  <a:pt x="81613" y="254546"/>
                  <a:pt x="77843" y="254546"/>
                </a:cubicBezTo>
                <a:lnTo>
                  <a:pt x="47145" y="254546"/>
                </a:lnTo>
                <a:lnTo>
                  <a:pt x="47145" y="223846"/>
                </a:lnTo>
                <a:cubicBezTo>
                  <a:pt x="47145" y="220074"/>
                  <a:pt x="48617" y="216480"/>
                  <a:pt x="51269" y="213827"/>
                </a:cubicBezTo>
                <a:lnTo>
                  <a:pt x="128104" y="137050"/>
                </a:lnTo>
                <a:lnTo>
                  <a:pt x="108130" y="117074"/>
                </a:lnTo>
                <a:lnTo>
                  <a:pt x="31298" y="193855"/>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21</a:t>
            </a:r>
            <a:endParaRPr lang="en-US" sz="8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2847710"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2" name="Text 20"/>
          <p:cNvSpPr/>
          <p:nvPr/>
        </p:nvSpPr>
        <p:spPr>
          <a:xfrm>
            <a:off x="4891295"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5C4CE"/>
          </a:solidFill>
          <a:ln/>
        </p:spPr>
        <p:txBody>
          <a:bodyPr wrap="square" lIns="0" tIns="0" rIns="0" bIns="0" rtlCol="0" anchor="ctr"/>
          <a:lstStyle/>
          <a:p>
            <a:pPr marL="0" indent="0">
              <a:buNone/>
            </a:pPr>
            <a:endParaRPr lang="en-US" dirty="0"/>
          </a:p>
        </p:txBody>
      </p:sp>
      <p:sp>
        <p:nvSpPr>
          <p:cNvPr id="23" name="Text 21"/>
          <p:cNvSpPr/>
          <p:nvPr/>
        </p:nvSpPr>
        <p:spPr>
          <a:xfrm>
            <a:off x="696354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896959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46804"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6" name="Text 24"/>
          <p:cNvSpPr/>
          <p:nvPr/>
        </p:nvSpPr>
        <p:spPr>
          <a:xfrm>
            <a:off x="763171" y="338508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2807766"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6912289"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8918398" y="337233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0" name="Text 28"/>
          <p:cNvSpPr/>
          <p:nvPr/>
        </p:nvSpPr>
        <p:spPr>
          <a:xfrm>
            <a:off x="4836413"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05C4CE"/>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1" name="Text 2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Validácia tepelného procesu a výpočet hodnoty P</a:t>
            </a:r>
            <a:endParaRPr lang="en-US" sz="2400" dirty="0"/>
          </a:p>
        </p:txBody>
      </p:sp>
      <p:sp>
        <p:nvSpPr>
          <p:cNvPr id="32" name="Text 30"/>
          <p:cNvSpPr/>
          <p:nvPr/>
        </p:nvSpPr>
        <p:spPr>
          <a:xfrm>
            <a:off x="9729311" y="3105515"/>
            <a:ext cx="1124726" cy="1742396"/>
          </a:xfrm>
          <a:prstGeom prst="rect">
            <a:avLst/>
          </a:prstGeom>
          <a:noFill/>
          <a:ln/>
        </p:spPr>
        <p:txBody>
          <a:bodyPr wrap="square" lIns="0" tIns="0" rIns="0" bIns="0" rtlCol="0" anchor="t"/>
          <a:lstStyle/>
          <a:p>
            <a:pPr marL="0" indent="0" algn="l">
              <a:lnSpc>
                <a:spcPct val="140000"/>
              </a:lnSpc>
              <a:spcAft>
                <a:spcPts val="664"/>
              </a:spcAft>
              <a:buNone/>
            </a:pPr>
            <a:r>
              <a:rPr lang="en-US" sz="664" dirty="0">
                <a:solidFill>
                  <a:srgbClr val="FFFFFF"/>
                </a:solidFill>
                <a:latin typeface="Figtree Regular" pitchFamily="34" charset="0"/>
                <a:ea typeface="Figtree Regular" pitchFamily="34" charset="-122"/>
                <a:cs typeface="Figtree Regular" pitchFamily="34" charset="-120"/>
              </a:rPr>
              <a:t>Validácia potvrdzuje, že plánovaný proces spĺňa bezpečnostné normy dosiahnutím potrebnej smrteľnosti.</a:t>
            </a:r>
            <a:endParaRPr lang="en-US" sz="664" dirty="0"/>
          </a:p>
          <a:p>
            <a:pPr marL="0" indent="0" algn="l">
              <a:lnSpc>
                <a:spcPct val="140000"/>
              </a:lnSpc>
              <a:spcAft>
                <a:spcPts val="664"/>
              </a:spcAft>
              <a:buNone/>
            </a:pPr>
            <a:r>
              <a:rPr lang="en-US" sz="664" dirty="0">
                <a:solidFill>
                  <a:srgbClr val="FFFFFF"/>
                </a:solidFill>
                <a:latin typeface="Figtree Regular" pitchFamily="34" charset="0"/>
                <a:ea typeface="Figtree Regular" pitchFamily="34" charset="-122"/>
                <a:cs typeface="Figtree Regular" pitchFamily="34" charset="-120"/>
              </a:rPr>
              <a:t>Zabezpečuje, že tepelný proces je účinný pri eliminácii škodlivých mikroorganizmov.</a:t>
            </a:r>
            <a:endParaRPr lang="en-US" sz="664" dirty="0"/>
          </a:p>
          <a:p>
            <a:pPr marL="0" indent="0" algn="l">
              <a:lnSpc>
                <a:spcPct val="140000"/>
              </a:lnSpc>
              <a:spcAft>
                <a:spcPts val="664"/>
              </a:spcAft>
              <a:buNone/>
            </a:pPr>
            <a:r>
              <a:rPr lang="en-US" sz="664" dirty="0">
                <a:solidFill>
                  <a:srgbClr val="FFFFFF"/>
                </a:solidFill>
                <a:latin typeface="Figtree Regular" pitchFamily="34" charset="0"/>
                <a:ea typeface="Figtree Regular" pitchFamily="34" charset="-122"/>
                <a:cs typeface="Figtree Regular" pitchFamily="34" charset="-120"/>
              </a:rPr>
              <a:t>Tento krok je nevyhnutný pre zachovanie bezpečnosti spotrebiteľov a kvality výrobkov.</a:t>
            </a:r>
            <a:endParaRPr lang="en-US" sz="664" dirty="0"/>
          </a:p>
        </p:txBody>
      </p:sp>
      <p:sp>
        <p:nvSpPr>
          <p:cNvPr id="33" name="Text 31"/>
          <p:cNvSpPr/>
          <p:nvPr/>
        </p:nvSpPr>
        <p:spPr>
          <a:xfrm>
            <a:off x="9729311" y="2633644"/>
            <a:ext cx="1124726" cy="385467"/>
          </a:xfrm>
          <a:prstGeom prst="rect">
            <a:avLst/>
          </a:prstGeom>
          <a:noFill/>
          <a:ln/>
        </p:spPr>
        <p:txBody>
          <a:bodyPr wrap="square" lIns="0" tIns="0" rIns="0" bIns="0" rtlCol="0" anchor="t"/>
          <a:lstStyle/>
          <a:p>
            <a:pPr marL="0" indent="0" algn="l">
              <a:lnSpc>
                <a:spcPct val="100000"/>
              </a:lnSpc>
              <a:buNone/>
            </a:pPr>
            <a:r>
              <a:rPr lang="en-US" sz="919" dirty="0">
                <a:solidFill>
                  <a:srgbClr val="FFFFFF"/>
                </a:solidFill>
                <a:latin typeface="Figtree Bold" pitchFamily="34" charset="0"/>
                <a:ea typeface="Figtree Bold" pitchFamily="34" charset="-122"/>
                <a:cs typeface="Figtree Bold" pitchFamily="34" charset="-120"/>
              </a:rPr>
              <a:t>Bezpečnostné normy a plánované procesy</a:t>
            </a:r>
            <a:endParaRPr lang="en-US" sz="919" dirty="0"/>
          </a:p>
        </p:txBody>
      </p:sp>
      <p:sp>
        <p:nvSpPr>
          <p:cNvPr id="34" name="Text 32"/>
          <p:cNvSpPr/>
          <p:nvPr/>
        </p:nvSpPr>
        <p:spPr>
          <a:xfrm>
            <a:off x="9118362" y="3565853"/>
            <a:ext cx="315000" cy="360000"/>
          </a:xfrm>
          <a:custGeom>
            <a:avLst/>
            <a:gdLst/>
            <a:ahLst/>
            <a:cxnLst/>
            <a:rect l="l" t="t" r="r" b="b"/>
            <a:pathLst>
              <a:path w="315000" h="360000">
                <a:moveTo>
                  <a:pt x="106876" y="16877"/>
                </a:moveTo>
                <a:cubicBezTo>
                  <a:pt x="106876" y="7524"/>
                  <a:pt x="99354" y="4"/>
                  <a:pt x="90002" y="4"/>
                </a:cubicBezTo>
                <a:cubicBezTo>
                  <a:pt x="80649" y="4"/>
                  <a:pt x="73127" y="7528"/>
                  <a:pt x="73127" y="16880"/>
                </a:cubicBezTo>
                <a:lnTo>
                  <a:pt x="73127" y="45007"/>
                </a:lnTo>
                <a:lnTo>
                  <a:pt x="45001" y="45007"/>
                </a:lnTo>
                <a:cubicBezTo>
                  <a:pt x="20182" y="45007"/>
                  <a:pt x="0" y="65185"/>
                  <a:pt x="0" y="90007"/>
                </a:cubicBezTo>
                <a:lnTo>
                  <a:pt x="0" y="101257"/>
                </a:lnTo>
                <a:lnTo>
                  <a:pt x="0" y="135007"/>
                </a:lnTo>
                <a:lnTo>
                  <a:pt x="0" y="315007"/>
                </a:lnTo>
                <a:cubicBezTo>
                  <a:pt x="0" y="339829"/>
                  <a:pt x="20179" y="360007"/>
                  <a:pt x="45001" y="360007"/>
                </a:cubicBezTo>
                <a:lnTo>
                  <a:pt x="270002" y="360007"/>
                </a:lnTo>
                <a:cubicBezTo>
                  <a:pt x="294821" y="360007"/>
                  <a:pt x="315003" y="339829"/>
                  <a:pt x="315003" y="315007"/>
                </a:cubicBezTo>
                <a:lnTo>
                  <a:pt x="315003" y="135007"/>
                </a:lnTo>
                <a:lnTo>
                  <a:pt x="315003" y="101257"/>
                </a:lnTo>
                <a:lnTo>
                  <a:pt x="315003" y="90007"/>
                </a:lnTo>
                <a:cubicBezTo>
                  <a:pt x="315003" y="65185"/>
                  <a:pt x="294824" y="45007"/>
                  <a:pt x="270002" y="45007"/>
                </a:cubicBezTo>
                <a:lnTo>
                  <a:pt x="241876" y="45007"/>
                </a:lnTo>
                <a:lnTo>
                  <a:pt x="241876" y="16884"/>
                </a:lnTo>
                <a:cubicBezTo>
                  <a:pt x="241876" y="7531"/>
                  <a:pt x="234354" y="11"/>
                  <a:pt x="225001" y="11"/>
                </a:cubicBezTo>
                <a:cubicBezTo>
                  <a:pt x="215649" y="11"/>
                  <a:pt x="208127" y="7535"/>
                  <a:pt x="208127" y="16888"/>
                </a:cubicBezTo>
                <a:lnTo>
                  <a:pt x="208127" y="45014"/>
                </a:lnTo>
                <a:lnTo>
                  <a:pt x="106876" y="45014"/>
                </a:lnTo>
                <a:lnTo>
                  <a:pt x="106876" y="16877"/>
                </a:lnTo>
                <a:moveTo>
                  <a:pt x="33749" y="135000"/>
                </a:moveTo>
                <a:lnTo>
                  <a:pt x="281248" y="135000"/>
                </a:lnTo>
                <a:lnTo>
                  <a:pt x="281248" y="315000"/>
                </a:lnTo>
                <a:cubicBezTo>
                  <a:pt x="281248" y="321188"/>
                  <a:pt x="276186" y="326250"/>
                  <a:pt x="269999" y="326250"/>
                </a:cubicBezTo>
                <a:lnTo>
                  <a:pt x="44998" y="326250"/>
                </a:lnTo>
                <a:cubicBezTo>
                  <a:pt x="38811" y="326250"/>
                  <a:pt x="33749" y="321188"/>
                  <a:pt x="33749" y="315000"/>
                </a:cubicBezTo>
                <a:lnTo>
                  <a:pt x="33749" y="135000"/>
                </a:lnTo>
              </a:path>
            </a:pathLst>
          </a:custGeom>
          <a:solidFill>
            <a:srgbClr val="4867FF"/>
          </a:solidFill>
          <a:ln/>
        </p:spPr>
        <p:txBody>
          <a:bodyPr wrap="square" lIns="0" tIns="0" rIns="0" bIns="0" rtlCol="0" anchor="ctr"/>
          <a:lstStyle/>
          <a:p>
            <a:pPr marL="0" indent="0">
              <a:buNone/>
            </a:pPr>
            <a:endParaRPr lang="en-US" dirty="0"/>
          </a:p>
        </p:txBody>
      </p:sp>
      <p:sp>
        <p:nvSpPr>
          <p:cNvPr id="35" name="Text 33"/>
          <p:cNvSpPr/>
          <p:nvPr/>
        </p:nvSpPr>
        <p:spPr>
          <a:xfrm>
            <a:off x="7723202" y="3106744"/>
            <a:ext cx="1124726" cy="1742396"/>
          </a:xfrm>
          <a:prstGeom prst="rect">
            <a:avLst/>
          </a:prstGeom>
          <a:noFill/>
          <a:ln/>
        </p:spPr>
        <p:txBody>
          <a:bodyPr wrap="square" lIns="0" tIns="0" rIns="0" bIns="0" rtlCol="0" anchor="t"/>
          <a:lstStyle/>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Referenčná teplota, napríklad 93,3 °C, sa používa na štandardizáciu výpočtu mikrobiálnej deštrukcie.</a:t>
            </a:r>
            <a:endParaRPr lang="en-US" sz="670" dirty="0"/>
          </a:p>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Výpočty hodnoty P pomáhajú kvantifikovať smrteľnosť tepelného procesu proti patogénom a spóram.</a:t>
            </a:r>
            <a:endParaRPr lang="en-US" sz="670" dirty="0"/>
          </a:p>
          <a:p>
            <a:pPr marL="0" indent="0" algn="l">
              <a:lnSpc>
                <a:spcPct val="140000"/>
              </a:lnSpc>
              <a:spcAft>
                <a:spcPts val="670"/>
              </a:spcAft>
              <a:buNone/>
            </a:pPr>
            <a:r>
              <a:rPr lang="en-US" sz="670" dirty="0">
                <a:solidFill>
                  <a:srgbClr val="FFFFFF"/>
                </a:solidFill>
                <a:latin typeface="Figtree Regular" pitchFamily="34" charset="0"/>
                <a:ea typeface="Figtree Regular" pitchFamily="34" charset="-122"/>
                <a:cs typeface="Figtree Regular" pitchFamily="34" charset="-120"/>
              </a:rPr>
              <a:t>Tým sa zabezpečí, že výrobok spĺňa bezpečnostné normy a regulačné požiadavky.</a:t>
            </a:r>
            <a:endParaRPr lang="en-US" sz="670" dirty="0"/>
          </a:p>
        </p:txBody>
      </p:sp>
      <p:sp>
        <p:nvSpPr>
          <p:cNvPr id="36" name="Text 34"/>
          <p:cNvSpPr/>
          <p:nvPr/>
        </p:nvSpPr>
        <p:spPr>
          <a:xfrm>
            <a:off x="7723202" y="2634873"/>
            <a:ext cx="1124726" cy="385467"/>
          </a:xfrm>
          <a:prstGeom prst="rect">
            <a:avLst/>
          </a:prstGeom>
          <a:noFill/>
          <a:ln/>
        </p:spPr>
        <p:txBody>
          <a:bodyPr wrap="square" lIns="0" tIns="0" rIns="0" bIns="0" rtlCol="0" anchor="t"/>
          <a:lstStyle/>
          <a:p>
            <a:pPr marL="0" indent="0" algn="l">
              <a:lnSpc>
                <a:spcPct val="100000"/>
              </a:lnSpc>
              <a:buNone/>
            </a:pPr>
            <a:r>
              <a:rPr lang="en-US" sz="842" dirty="0">
                <a:solidFill>
                  <a:srgbClr val="FFFFFF"/>
                </a:solidFill>
                <a:latin typeface="Figtree Bold" pitchFamily="34" charset="0"/>
                <a:ea typeface="Figtree Bold" pitchFamily="34" charset="-122"/>
                <a:cs typeface="Figtree Bold" pitchFamily="34" charset="-120"/>
              </a:rPr>
              <a:t>Referenčná teplota a mikrobiálna deštrukcia</a:t>
            </a:r>
            <a:endParaRPr lang="en-US" sz="842" dirty="0"/>
          </a:p>
        </p:txBody>
      </p:sp>
      <p:sp>
        <p:nvSpPr>
          <p:cNvPr id="37" name="Text 35"/>
          <p:cNvSpPr/>
          <p:nvPr/>
        </p:nvSpPr>
        <p:spPr>
          <a:xfrm>
            <a:off x="7100075" y="3567082"/>
            <a:ext cx="339356" cy="360000"/>
          </a:xfrm>
          <a:custGeom>
            <a:avLst/>
            <a:gdLst/>
            <a:ahLst/>
            <a:cxnLst/>
            <a:rect l="l" t="t" r="r" b="b"/>
            <a:pathLst>
              <a:path w="339356" h="360000">
                <a:moveTo>
                  <a:pt x="169678" y="34924"/>
                </a:moveTo>
                <a:lnTo>
                  <a:pt x="40299" y="89788"/>
                </a:lnTo>
                <a:cubicBezTo>
                  <a:pt x="36128" y="91555"/>
                  <a:pt x="33864" y="95303"/>
                  <a:pt x="33936" y="98838"/>
                </a:cubicBezTo>
                <a:cubicBezTo>
                  <a:pt x="34289" y="163458"/>
                  <a:pt x="61084" y="275090"/>
                  <a:pt x="165718" y="325145"/>
                </a:cubicBezTo>
                <a:cubicBezTo>
                  <a:pt x="168263" y="326347"/>
                  <a:pt x="171232" y="326347"/>
                  <a:pt x="173706" y="325145"/>
                </a:cubicBezTo>
                <a:cubicBezTo>
                  <a:pt x="278340" y="275018"/>
                  <a:pt x="305136" y="163454"/>
                  <a:pt x="305417" y="98766"/>
                </a:cubicBezTo>
                <a:cubicBezTo>
                  <a:pt x="305417" y="95231"/>
                  <a:pt x="303225" y="91555"/>
                  <a:pt x="299055" y="89716"/>
                </a:cubicBezTo>
                <a:lnTo>
                  <a:pt x="169678" y="34924"/>
                </a:lnTo>
                <a:moveTo>
                  <a:pt x="179153" y="2052"/>
                </a:moveTo>
                <a:lnTo>
                  <a:pt x="312279" y="58540"/>
                </a:lnTo>
                <a:cubicBezTo>
                  <a:pt x="327832" y="65113"/>
                  <a:pt x="339428" y="80456"/>
                  <a:pt x="339357" y="98978"/>
                </a:cubicBezTo>
                <a:cubicBezTo>
                  <a:pt x="339004" y="169114"/>
                  <a:pt x="310158" y="297432"/>
                  <a:pt x="188343" y="355759"/>
                </a:cubicBezTo>
                <a:cubicBezTo>
                  <a:pt x="176537" y="361415"/>
                  <a:pt x="162820" y="361415"/>
                  <a:pt x="151014" y="355759"/>
                </a:cubicBezTo>
                <a:cubicBezTo>
                  <a:pt x="29198" y="297432"/>
                  <a:pt x="353" y="169114"/>
                  <a:pt x="0" y="98978"/>
                </a:cubicBezTo>
                <a:cubicBezTo>
                  <a:pt x="-71" y="80456"/>
                  <a:pt x="11525" y="65113"/>
                  <a:pt x="27077" y="58540"/>
                </a:cubicBezTo>
                <a:lnTo>
                  <a:pt x="160275" y="2052"/>
                </a:lnTo>
                <a:cubicBezTo>
                  <a:pt x="163173" y="709"/>
                  <a:pt x="166424" y="0"/>
                  <a:pt x="169678" y="0"/>
                </a:cubicBezTo>
                <a:cubicBezTo>
                  <a:pt x="172929" y="0"/>
                  <a:pt x="176184" y="706"/>
                  <a:pt x="179153" y="2052"/>
                </a:cubicBezTo>
                <a:lnTo>
                  <a:pt x="179153" y="2052"/>
                </a:lnTo>
              </a:path>
            </a:pathLst>
          </a:custGeom>
          <a:solidFill>
            <a:srgbClr val="3B2675"/>
          </a:solidFill>
          <a:ln/>
        </p:spPr>
        <p:txBody>
          <a:bodyPr wrap="square" lIns="0" tIns="0" rIns="0" bIns="0" rtlCol="0" anchor="ctr"/>
          <a:lstStyle/>
          <a:p>
            <a:pPr marL="0" indent="0">
              <a:buNone/>
            </a:pPr>
            <a:endParaRPr lang="en-US" dirty="0"/>
          </a:p>
        </p:txBody>
      </p:sp>
      <p:sp>
        <p:nvSpPr>
          <p:cNvPr id="38" name="Text 36"/>
          <p:cNvSpPr/>
          <p:nvPr/>
        </p:nvSpPr>
        <p:spPr>
          <a:xfrm>
            <a:off x="5647326" y="3106744"/>
            <a:ext cx="1124726" cy="1742396"/>
          </a:xfrm>
          <a:prstGeom prst="rect">
            <a:avLst/>
          </a:prstGeom>
          <a:noFill/>
          <a:ln/>
        </p:spPr>
        <p:txBody>
          <a:bodyPr wrap="square" lIns="0" tIns="0" rIns="0" bIns="0" rtlCol="0" anchor="t"/>
          <a:lstStyle/>
          <a:p>
            <a:pPr marL="0" indent="0" algn="l">
              <a:lnSpc>
                <a:spcPct val="140000"/>
              </a:lnSpc>
              <a:spcAft>
                <a:spcPts val="576"/>
              </a:spcAft>
              <a:buNone/>
            </a:pPr>
            <a:r>
              <a:rPr lang="en-US" sz="576" dirty="0">
                <a:solidFill>
                  <a:srgbClr val="FFFFFF"/>
                </a:solidFill>
                <a:latin typeface="Figtree Regular" pitchFamily="34" charset="0"/>
                <a:ea typeface="Figtree Regular" pitchFamily="34" charset="-122"/>
                <a:cs typeface="Figtree Regular" pitchFamily="34" charset="-120"/>
              </a:rPr>
              <a:t>Softvérové nástroje vypočítajú hodnotu P, ktorá predstavuje ekvivalentný čas pri referenčnej teplote potrebnej na zničenie cieľových mikroorganizmov.</a:t>
            </a:r>
            <a:endParaRPr lang="en-US" sz="576" dirty="0"/>
          </a:p>
          <a:p>
            <a:pPr marL="0" indent="0" algn="l">
              <a:lnSpc>
                <a:spcPct val="140000"/>
              </a:lnSpc>
              <a:spcAft>
                <a:spcPts val="576"/>
              </a:spcAft>
              <a:buNone/>
            </a:pPr>
            <a:r>
              <a:rPr lang="en-US" sz="576" dirty="0">
                <a:solidFill>
                  <a:srgbClr val="FFFFFF"/>
                </a:solidFill>
                <a:latin typeface="Figtree Regular" pitchFamily="34" charset="0"/>
                <a:ea typeface="Figtree Regular" pitchFamily="34" charset="-122"/>
                <a:cs typeface="Figtree Regular" pitchFamily="34" charset="-120"/>
              </a:rPr>
              <a:t>Napríklad P93.3 = 10 min znamená, že produkt prešiel tepelným procesom ekvivalentným udržiavaniu pri teplote 93.3 °C počas 10 minút.</a:t>
            </a:r>
            <a:endParaRPr lang="en-US" sz="576" dirty="0"/>
          </a:p>
          <a:p>
            <a:pPr marL="0" indent="0" algn="l">
              <a:lnSpc>
                <a:spcPct val="140000"/>
              </a:lnSpc>
              <a:spcAft>
                <a:spcPts val="576"/>
              </a:spcAft>
              <a:buNone/>
            </a:pPr>
            <a:r>
              <a:rPr lang="en-US" sz="576" dirty="0">
                <a:solidFill>
                  <a:srgbClr val="FFFFFF"/>
                </a:solidFill>
                <a:latin typeface="Figtree Regular" pitchFamily="34" charset="0"/>
                <a:ea typeface="Figtree Regular" pitchFamily="34" charset="-122"/>
                <a:cs typeface="Figtree Regular" pitchFamily="34" charset="-120"/>
              </a:rPr>
              <a:t>Tento výpočet je nevyhnutný na overenie primeranosti tepelného procesu.</a:t>
            </a:r>
            <a:endParaRPr lang="en-US" sz="576" dirty="0"/>
          </a:p>
        </p:txBody>
      </p:sp>
      <p:sp>
        <p:nvSpPr>
          <p:cNvPr id="39" name="Text 37"/>
          <p:cNvSpPr/>
          <p:nvPr/>
        </p:nvSpPr>
        <p:spPr>
          <a:xfrm>
            <a:off x="5647326" y="2634873"/>
            <a:ext cx="1124726" cy="385467"/>
          </a:xfrm>
          <a:prstGeom prst="rect">
            <a:avLst/>
          </a:prstGeom>
          <a:noFill/>
          <a:ln/>
        </p:spPr>
        <p:txBody>
          <a:bodyPr wrap="square" lIns="0" tIns="0" rIns="0" bIns="0" rtlCol="0" anchor="t"/>
          <a:lstStyle/>
          <a:p>
            <a:pPr marL="0" indent="0" algn="l">
              <a:lnSpc>
                <a:spcPct val="100000"/>
              </a:lnSpc>
              <a:buNone/>
            </a:pPr>
            <a:r>
              <a:rPr lang="en-US" sz="870" dirty="0">
                <a:solidFill>
                  <a:srgbClr val="FFFFFF"/>
                </a:solidFill>
                <a:latin typeface="Figtree Bold" pitchFamily="34" charset="0"/>
                <a:ea typeface="Figtree Bold" pitchFamily="34" charset="-122"/>
                <a:cs typeface="Figtree Bold" pitchFamily="34" charset="-120"/>
              </a:rPr>
              <a:t>Úloha softvérových nástrojov pri výpočte P-hodnoty</a:t>
            </a:r>
            <a:endParaRPr lang="en-US" sz="870" dirty="0"/>
          </a:p>
        </p:txBody>
      </p:sp>
      <p:sp>
        <p:nvSpPr>
          <p:cNvPr id="40" name="Text 38"/>
          <p:cNvSpPr/>
          <p:nvPr/>
        </p:nvSpPr>
        <p:spPr>
          <a:xfrm>
            <a:off x="5058877" y="3567082"/>
            <a:ext cx="270000" cy="360000"/>
          </a:xfrm>
          <a:custGeom>
            <a:avLst/>
            <a:gdLst/>
            <a:ahLst/>
            <a:cxnLst/>
            <a:rect l="l" t="t" r="r" b="b"/>
            <a:pathLst>
              <a:path w="270000" h="360000">
                <a:moveTo>
                  <a:pt x="236250" y="123750"/>
                </a:moveTo>
                <a:lnTo>
                  <a:pt x="236250" y="315000"/>
                </a:lnTo>
                <a:cubicBezTo>
                  <a:pt x="236250" y="321188"/>
                  <a:pt x="231187" y="326250"/>
                  <a:pt x="224999" y="326250"/>
                </a:cubicBezTo>
                <a:lnTo>
                  <a:pt x="44998" y="326250"/>
                </a:lnTo>
                <a:cubicBezTo>
                  <a:pt x="38810" y="326250"/>
                  <a:pt x="33747" y="321188"/>
                  <a:pt x="33747" y="315000"/>
                </a:cubicBezTo>
                <a:lnTo>
                  <a:pt x="33747" y="123750"/>
                </a:lnTo>
                <a:lnTo>
                  <a:pt x="236250" y="123750"/>
                </a:lnTo>
                <a:moveTo>
                  <a:pt x="236250" y="90000"/>
                </a:moveTo>
                <a:lnTo>
                  <a:pt x="33750" y="90000"/>
                </a:lnTo>
                <a:lnTo>
                  <a:pt x="33750" y="45000"/>
                </a:lnTo>
                <a:cubicBezTo>
                  <a:pt x="33750" y="38812"/>
                  <a:pt x="38813" y="33750"/>
                  <a:pt x="45001" y="33750"/>
                </a:cubicBezTo>
                <a:lnTo>
                  <a:pt x="225002" y="33750"/>
                </a:lnTo>
                <a:cubicBezTo>
                  <a:pt x="231190" y="33750"/>
                  <a:pt x="236253" y="38812"/>
                  <a:pt x="236253" y="45000"/>
                </a:cubicBezTo>
                <a:lnTo>
                  <a:pt x="236250" y="90000"/>
                </a:lnTo>
                <a:moveTo>
                  <a:pt x="270000" y="90000"/>
                </a:moveTo>
                <a:lnTo>
                  <a:pt x="270000" y="45000"/>
                </a:lnTo>
                <a:cubicBezTo>
                  <a:pt x="270000" y="20178"/>
                  <a:pt x="249820" y="0"/>
                  <a:pt x="224999" y="0"/>
                </a:cubicBezTo>
                <a:lnTo>
                  <a:pt x="44998" y="0"/>
                </a:lnTo>
                <a:cubicBezTo>
                  <a:pt x="20177" y="0"/>
                  <a:pt x="-3" y="20178"/>
                  <a:pt x="-3" y="45000"/>
                </a:cubicBezTo>
                <a:lnTo>
                  <a:pt x="-3" y="90000"/>
                </a:lnTo>
                <a:lnTo>
                  <a:pt x="-3" y="106877"/>
                </a:lnTo>
                <a:lnTo>
                  <a:pt x="-3" y="123754"/>
                </a:lnTo>
                <a:lnTo>
                  <a:pt x="-3" y="315004"/>
                </a:lnTo>
                <a:cubicBezTo>
                  <a:pt x="-3" y="339826"/>
                  <a:pt x="20177" y="360004"/>
                  <a:pt x="44998" y="360004"/>
                </a:cubicBezTo>
                <a:lnTo>
                  <a:pt x="224999" y="360004"/>
                </a:lnTo>
                <a:cubicBezTo>
                  <a:pt x="249820" y="360004"/>
                  <a:pt x="270000" y="339826"/>
                  <a:pt x="270000" y="315004"/>
                </a:cubicBezTo>
                <a:lnTo>
                  <a:pt x="270000" y="123754"/>
                </a:lnTo>
                <a:lnTo>
                  <a:pt x="270000" y="106880"/>
                </a:lnTo>
                <a:lnTo>
                  <a:pt x="270000" y="90000"/>
                </a:lnTo>
                <a:moveTo>
                  <a:pt x="56249" y="163127"/>
                </a:moveTo>
                <a:cubicBezTo>
                  <a:pt x="56249" y="172447"/>
                  <a:pt x="63804" y="180004"/>
                  <a:pt x="73124" y="180004"/>
                </a:cubicBezTo>
                <a:cubicBezTo>
                  <a:pt x="82444" y="180004"/>
                  <a:pt x="89999" y="172447"/>
                  <a:pt x="89999" y="163130"/>
                </a:cubicBezTo>
                <a:cubicBezTo>
                  <a:pt x="89999" y="153810"/>
                  <a:pt x="82444" y="146257"/>
                  <a:pt x="73124" y="146257"/>
                </a:cubicBezTo>
                <a:cubicBezTo>
                  <a:pt x="63804" y="146257"/>
                  <a:pt x="56249" y="153814"/>
                  <a:pt x="56249" y="163134"/>
                </a:cubicBezTo>
                <a:lnTo>
                  <a:pt x="56249" y="163127"/>
                </a:lnTo>
                <a:moveTo>
                  <a:pt x="73124" y="208127"/>
                </a:moveTo>
                <a:cubicBezTo>
                  <a:pt x="63804" y="208127"/>
                  <a:pt x="56249" y="215683"/>
                  <a:pt x="56249" y="225004"/>
                </a:cubicBezTo>
                <a:cubicBezTo>
                  <a:pt x="56249" y="234324"/>
                  <a:pt x="63804" y="241880"/>
                  <a:pt x="73124" y="241880"/>
                </a:cubicBezTo>
                <a:cubicBezTo>
                  <a:pt x="82444" y="241880"/>
                  <a:pt x="89999" y="234324"/>
                  <a:pt x="89999" y="225007"/>
                </a:cubicBezTo>
                <a:cubicBezTo>
                  <a:pt x="89999" y="215687"/>
                  <a:pt x="82444" y="208134"/>
                  <a:pt x="73124" y="208134"/>
                </a:cubicBezTo>
                <a:lnTo>
                  <a:pt x="73124" y="208127"/>
                </a:lnTo>
                <a:moveTo>
                  <a:pt x="56249" y="286877"/>
                </a:moveTo>
                <a:cubicBezTo>
                  <a:pt x="56249" y="296230"/>
                  <a:pt x="63771" y="303754"/>
                  <a:pt x="73124" y="303754"/>
                </a:cubicBezTo>
                <a:lnTo>
                  <a:pt x="135000" y="303754"/>
                </a:lnTo>
                <a:cubicBezTo>
                  <a:pt x="144353" y="303754"/>
                  <a:pt x="151875" y="296230"/>
                  <a:pt x="151875" y="286880"/>
                </a:cubicBezTo>
                <a:cubicBezTo>
                  <a:pt x="151875" y="277528"/>
                  <a:pt x="144353" y="270007"/>
                  <a:pt x="135000" y="270007"/>
                </a:cubicBezTo>
                <a:lnTo>
                  <a:pt x="73124" y="270007"/>
                </a:lnTo>
                <a:cubicBezTo>
                  <a:pt x="63771" y="270007"/>
                  <a:pt x="56249" y="277531"/>
                  <a:pt x="56249" y="286884"/>
                </a:cubicBezTo>
                <a:lnTo>
                  <a:pt x="56249" y="286877"/>
                </a:lnTo>
                <a:moveTo>
                  <a:pt x="135000" y="146250"/>
                </a:moveTo>
                <a:cubicBezTo>
                  <a:pt x="125680" y="146250"/>
                  <a:pt x="118125" y="153806"/>
                  <a:pt x="118125" y="163127"/>
                </a:cubicBezTo>
                <a:cubicBezTo>
                  <a:pt x="118125" y="172447"/>
                  <a:pt x="125680" y="180004"/>
                  <a:pt x="135000" y="180004"/>
                </a:cubicBezTo>
                <a:cubicBezTo>
                  <a:pt x="144320" y="180004"/>
                  <a:pt x="151875" y="172447"/>
                  <a:pt x="151875" y="163130"/>
                </a:cubicBezTo>
                <a:cubicBezTo>
                  <a:pt x="151875" y="153810"/>
                  <a:pt x="144320" y="146257"/>
                  <a:pt x="135000" y="146257"/>
                </a:cubicBezTo>
                <a:lnTo>
                  <a:pt x="135000" y="146250"/>
                </a:lnTo>
                <a:moveTo>
                  <a:pt x="118125" y="225000"/>
                </a:moveTo>
                <a:cubicBezTo>
                  <a:pt x="118125" y="234320"/>
                  <a:pt x="125680" y="241877"/>
                  <a:pt x="135000" y="241877"/>
                </a:cubicBezTo>
                <a:cubicBezTo>
                  <a:pt x="144320" y="241877"/>
                  <a:pt x="151875" y="234320"/>
                  <a:pt x="151875" y="225004"/>
                </a:cubicBezTo>
                <a:cubicBezTo>
                  <a:pt x="151875" y="215683"/>
                  <a:pt x="144320" y="208130"/>
                  <a:pt x="135000" y="208130"/>
                </a:cubicBezTo>
                <a:cubicBezTo>
                  <a:pt x="125680" y="208130"/>
                  <a:pt x="118125" y="215687"/>
                  <a:pt x="118125" y="225007"/>
                </a:cubicBezTo>
                <a:lnTo>
                  <a:pt x="118125" y="225000"/>
                </a:lnTo>
                <a:moveTo>
                  <a:pt x="196876" y="146250"/>
                </a:moveTo>
                <a:cubicBezTo>
                  <a:pt x="187556" y="146250"/>
                  <a:pt x="180001" y="153806"/>
                  <a:pt x="180001" y="163127"/>
                </a:cubicBezTo>
                <a:cubicBezTo>
                  <a:pt x="180001" y="172447"/>
                  <a:pt x="187556" y="180004"/>
                  <a:pt x="196876" y="180004"/>
                </a:cubicBezTo>
                <a:cubicBezTo>
                  <a:pt x="206196" y="180004"/>
                  <a:pt x="213751" y="172447"/>
                  <a:pt x="213751" y="163130"/>
                </a:cubicBezTo>
                <a:cubicBezTo>
                  <a:pt x="213751" y="153810"/>
                  <a:pt x="206196" y="146257"/>
                  <a:pt x="196876" y="146257"/>
                </a:cubicBezTo>
                <a:lnTo>
                  <a:pt x="196876" y="146250"/>
                </a:lnTo>
                <a:moveTo>
                  <a:pt x="180001" y="225000"/>
                </a:moveTo>
                <a:cubicBezTo>
                  <a:pt x="180001" y="234320"/>
                  <a:pt x="187555" y="241877"/>
                  <a:pt x="196876" y="241877"/>
                </a:cubicBezTo>
                <a:cubicBezTo>
                  <a:pt x="206196" y="241877"/>
                  <a:pt x="213751" y="234320"/>
                  <a:pt x="213751" y="225004"/>
                </a:cubicBezTo>
                <a:cubicBezTo>
                  <a:pt x="213751" y="215683"/>
                  <a:pt x="206196" y="208130"/>
                  <a:pt x="196876" y="208130"/>
                </a:cubicBezTo>
                <a:cubicBezTo>
                  <a:pt x="187555" y="208130"/>
                  <a:pt x="180001" y="215687"/>
                  <a:pt x="180001" y="225007"/>
                </a:cubicBezTo>
                <a:lnTo>
                  <a:pt x="180001" y="225000"/>
                </a:lnTo>
                <a:moveTo>
                  <a:pt x="196876" y="270000"/>
                </a:moveTo>
                <a:cubicBezTo>
                  <a:pt x="187556" y="270000"/>
                  <a:pt x="180001" y="277556"/>
                  <a:pt x="180001" y="286877"/>
                </a:cubicBezTo>
                <a:cubicBezTo>
                  <a:pt x="180001" y="296197"/>
                  <a:pt x="187556" y="303754"/>
                  <a:pt x="196876" y="303754"/>
                </a:cubicBezTo>
                <a:cubicBezTo>
                  <a:pt x="206196" y="303754"/>
                  <a:pt x="213751" y="296197"/>
                  <a:pt x="213751" y="286880"/>
                </a:cubicBezTo>
                <a:cubicBezTo>
                  <a:pt x="213751" y="277560"/>
                  <a:pt x="206196" y="270007"/>
                  <a:pt x="196876" y="270007"/>
                </a:cubicBezTo>
                <a:lnTo>
                  <a:pt x="196876" y="270000"/>
                </a:lnTo>
              </a:path>
            </a:pathLst>
          </a:custGeom>
          <a:solidFill>
            <a:srgbClr val="05C4CE"/>
          </a:solidFill>
          <a:ln/>
        </p:spPr>
        <p:txBody>
          <a:bodyPr wrap="square" lIns="0" tIns="0" rIns="0" bIns="0" rtlCol="0" anchor="ctr"/>
          <a:lstStyle/>
          <a:p>
            <a:pPr marL="0" indent="0">
              <a:buNone/>
            </a:pPr>
            <a:endParaRPr lang="en-US" dirty="0"/>
          </a:p>
        </p:txBody>
      </p:sp>
      <p:sp>
        <p:nvSpPr>
          <p:cNvPr id="41" name="Text 39"/>
          <p:cNvSpPr/>
          <p:nvPr/>
        </p:nvSpPr>
        <p:spPr>
          <a:xfrm>
            <a:off x="3618679" y="3106744"/>
            <a:ext cx="1124726" cy="1742396"/>
          </a:xfrm>
          <a:prstGeom prst="rect">
            <a:avLst/>
          </a:prstGeom>
          <a:noFill/>
          <a:ln/>
        </p:spPr>
        <p:txBody>
          <a:bodyPr wrap="square" lIns="0" tIns="0" rIns="0" bIns="0" rtlCol="0" anchor="t"/>
          <a:lstStyle/>
          <a:p>
            <a:pPr marL="0" indent="0" algn="l">
              <a:lnSpc>
                <a:spcPct val="140000"/>
              </a:lnSpc>
              <a:spcAft>
                <a:spcPts val="618"/>
              </a:spcAft>
              <a:buNone/>
            </a:pPr>
            <a:r>
              <a:rPr lang="en-US" sz="618" dirty="0">
                <a:solidFill>
                  <a:srgbClr val="FFFFFF"/>
                </a:solidFill>
                <a:latin typeface="Figtree Regular" pitchFamily="34" charset="0"/>
                <a:ea typeface="Figtree Regular" pitchFamily="34" charset="-122"/>
                <a:cs typeface="Figtree Regular" pitchFamily="34" charset="-120"/>
              </a:rPr>
              <a:t>Zariadenia na zaznamenávanie teploty zaznamenávajú teplotný profil v najchladnejšom bode produktu počas spracovania.</a:t>
            </a:r>
            <a:endParaRPr lang="en-US" sz="618" dirty="0"/>
          </a:p>
          <a:p>
            <a:pPr marL="0" indent="0" algn="l">
              <a:lnSpc>
                <a:spcPct val="140000"/>
              </a:lnSpc>
              <a:spcAft>
                <a:spcPts val="618"/>
              </a:spcAft>
              <a:buNone/>
            </a:pPr>
            <a:r>
              <a:rPr lang="en-US" sz="618" dirty="0">
                <a:solidFill>
                  <a:srgbClr val="FFFFFF"/>
                </a:solidFill>
                <a:latin typeface="Figtree Regular" pitchFamily="34" charset="0"/>
                <a:ea typeface="Figtree Regular" pitchFamily="34" charset="-122"/>
                <a:cs typeface="Figtree Regular" pitchFamily="34" charset="-120"/>
              </a:rPr>
              <a:t>Tieto zariadenia poskytujú presné údaje na posúdenie účinnosti tepelného procesu.</a:t>
            </a:r>
            <a:endParaRPr lang="en-US" sz="618" dirty="0"/>
          </a:p>
          <a:p>
            <a:pPr marL="0" indent="0" algn="l">
              <a:lnSpc>
                <a:spcPct val="140000"/>
              </a:lnSpc>
              <a:spcAft>
                <a:spcPts val="618"/>
              </a:spcAft>
              <a:buNone/>
            </a:pPr>
            <a:r>
              <a:rPr lang="en-US" sz="618" dirty="0">
                <a:solidFill>
                  <a:srgbClr val="FFFFFF"/>
                </a:solidFill>
                <a:latin typeface="Figtree Regular" pitchFamily="34" charset="0"/>
                <a:ea typeface="Figtree Regular" pitchFamily="34" charset="-122"/>
                <a:cs typeface="Figtree Regular" pitchFamily="34" charset="-120"/>
              </a:rPr>
              <a:t>Najchladnejší bod je kľúčový, pretože predstavuje najnáročnejšie miesto pre mikrobiálnu deštrukciu.</a:t>
            </a:r>
            <a:endParaRPr lang="en-US" sz="618" dirty="0"/>
          </a:p>
        </p:txBody>
      </p:sp>
      <p:sp>
        <p:nvSpPr>
          <p:cNvPr id="42" name="Text 40"/>
          <p:cNvSpPr/>
          <p:nvPr/>
        </p:nvSpPr>
        <p:spPr>
          <a:xfrm>
            <a:off x="3618679"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Zariadenia na zaznamenávanie teploty</a:t>
            </a:r>
            <a:endParaRPr lang="en-US" sz="1000" dirty="0"/>
          </a:p>
        </p:txBody>
      </p:sp>
      <p:sp>
        <p:nvSpPr>
          <p:cNvPr id="43" name="Text 41"/>
          <p:cNvSpPr/>
          <p:nvPr/>
        </p:nvSpPr>
        <p:spPr>
          <a:xfrm>
            <a:off x="2985230" y="3567082"/>
            <a:ext cx="360000" cy="360000"/>
          </a:xfrm>
          <a:custGeom>
            <a:avLst/>
            <a:gdLst/>
            <a:ahLst/>
            <a:cxnLst/>
            <a:rect l="l" t="t" r="r" b="b"/>
            <a:pathLst>
              <a:path w="360000" h="360000">
                <a:moveTo>
                  <a:pt x="51430" y="38570"/>
                </a:moveTo>
                <a:cubicBezTo>
                  <a:pt x="44359" y="38570"/>
                  <a:pt x="38574" y="44356"/>
                  <a:pt x="38574" y="51426"/>
                </a:cubicBezTo>
                <a:lnTo>
                  <a:pt x="38574" y="308570"/>
                </a:lnTo>
                <a:cubicBezTo>
                  <a:pt x="38574" y="315641"/>
                  <a:pt x="44359" y="321426"/>
                  <a:pt x="51430" y="321426"/>
                </a:cubicBezTo>
                <a:lnTo>
                  <a:pt x="308574" y="321426"/>
                </a:lnTo>
                <a:cubicBezTo>
                  <a:pt x="315644" y="321426"/>
                  <a:pt x="321430" y="315641"/>
                  <a:pt x="321430" y="308570"/>
                </a:cubicBezTo>
                <a:lnTo>
                  <a:pt x="321430" y="51426"/>
                </a:lnTo>
                <a:cubicBezTo>
                  <a:pt x="321430" y="44356"/>
                  <a:pt x="315644" y="38570"/>
                  <a:pt x="308574" y="38570"/>
                </a:cubicBezTo>
                <a:lnTo>
                  <a:pt x="51430" y="38570"/>
                </a:lnTo>
                <a:moveTo>
                  <a:pt x="0" y="51430"/>
                </a:moveTo>
                <a:cubicBezTo>
                  <a:pt x="0" y="23065"/>
                  <a:pt x="23062" y="0"/>
                  <a:pt x="51430" y="0"/>
                </a:cubicBezTo>
                <a:lnTo>
                  <a:pt x="308574" y="0"/>
                </a:lnTo>
                <a:cubicBezTo>
                  <a:pt x="336938" y="0"/>
                  <a:pt x="360004" y="23062"/>
                  <a:pt x="360004" y="51430"/>
                </a:cubicBezTo>
                <a:lnTo>
                  <a:pt x="360004" y="308574"/>
                </a:lnTo>
                <a:cubicBezTo>
                  <a:pt x="360004" y="336938"/>
                  <a:pt x="336942" y="360004"/>
                  <a:pt x="308574" y="360004"/>
                </a:cubicBezTo>
                <a:lnTo>
                  <a:pt x="51430" y="360004"/>
                </a:lnTo>
                <a:cubicBezTo>
                  <a:pt x="23065" y="360004"/>
                  <a:pt x="0" y="336942"/>
                  <a:pt x="0" y="308574"/>
                </a:cubicBezTo>
                <a:lnTo>
                  <a:pt x="0" y="51430"/>
                </a:lnTo>
                <a:moveTo>
                  <a:pt x="115715" y="96430"/>
                </a:moveTo>
                <a:lnTo>
                  <a:pt x="115715" y="186430"/>
                </a:lnTo>
                <a:cubicBezTo>
                  <a:pt x="115715" y="197118"/>
                  <a:pt x="107118" y="205715"/>
                  <a:pt x="96430" y="205715"/>
                </a:cubicBezTo>
                <a:cubicBezTo>
                  <a:pt x="85741" y="205715"/>
                  <a:pt x="77144" y="197118"/>
                  <a:pt x="77144" y="186430"/>
                </a:cubicBezTo>
                <a:lnTo>
                  <a:pt x="77144" y="96430"/>
                </a:lnTo>
                <a:cubicBezTo>
                  <a:pt x="77144" y="85741"/>
                  <a:pt x="85741" y="77144"/>
                  <a:pt x="96430" y="77144"/>
                </a:cubicBezTo>
                <a:cubicBezTo>
                  <a:pt x="107118" y="77144"/>
                  <a:pt x="115715" y="85741"/>
                  <a:pt x="115715" y="96430"/>
                </a:cubicBezTo>
                <a:moveTo>
                  <a:pt x="192856" y="96430"/>
                </a:moveTo>
                <a:lnTo>
                  <a:pt x="192856" y="186430"/>
                </a:lnTo>
                <a:cubicBezTo>
                  <a:pt x="192856" y="197118"/>
                  <a:pt x="184259" y="205715"/>
                  <a:pt x="173570" y="205715"/>
                </a:cubicBezTo>
                <a:cubicBezTo>
                  <a:pt x="162882" y="205715"/>
                  <a:pt x="154285" y="197118"/>
                  <a:pt x="154285" y="186430"/>
                </a:cubicBezTo>
                <a:lnTo>
                  <a:pt x="154285" y="96430"/>
                </a:lnTo>
                <a:cubicBezTo>
                  <a:pt x="154285" y="85741"/>
                  <a:pt x="162882" y="77144"/>
                  <a:pt x="173570" y="77144"/>
                </a:cubicBezTo>
                <a:cubicBezTo>
                  <a:pt x="184259" y="77144"/>
                  <a:pt x="192856" y="85741"/>
                  <a:pt x="192856" y="96430"/>
                </a:cubicBezTo>
              </a:path>
            </a:pathLst>
          </a:custGeom>
          <a:solidFill>
            <a:srgbClr val="4867FF"/>
          </a:solidFill>
          <a:ln/>
        </p:spPr>
        <p:txBody>
          <a:bodyPr wrap="square" lIns="0" tIns="0" rIns="0" bIns="0" rtlCol="0" anchor="ctr"/>
          <a:lstStyle/>
          <a:p>
            <a:pPr marL="0" indent="0">
              <a:buNone/>
            </a:pPr>
            <a:endParaRPr lang="en-US" dirty="0"/>
          </a:p>
        </p:txBody>
      </p:sp>
      <p:sp>
        <p:nvSpPr>
          <p:cNvPr id="44" name="Text 42"/>
          <p:cNvSpPr/>
          <p:nvPr/>
        </p:nvSpPr>
        <p:spPr>
          <a:xfrm>
            <a:off x="1580570" y="3106744"/>
            <a:ext cx="1124726" cy="1742396"/>
          </a:xfrm>
          <a:prstGeom prst="rect">
            <a:avLst/>
          </a:prstGeom>
          <a:noFill/>
          <a:ln/>
        </p:spPr>
        <p:txBody>
          <a:bodyPr wrap="square" lIns="0" tIns="0" rIns="0" bIns="0" rtlCol="0" anchor="t"/>
          <a:lstStyle/>
          <a:p>
            <a:pPr marL="0" indent="0" algn="l">
              <a:lnSpc>
                <a:spcPct val="140000"/>
              </a:lnSpc>
              <a:spcAft>
                <a:spcPts val="577"/>
              </a:spcAft>
              <a:buNone/>
            </a:pPr>
            <a:r>
              <a:rPr lang="en-US" sz="577" dirty="0">
                <a:solidFill>
                  <a:srgbClr val="FFFFFF"/>
                </a:solidFill>
                <a:latin typeface="Figtree Regular" pitchFamily="34" charset="0"/>
                <a:ea typeface="Figtree Regular" pitchFamily="34" charset="-122"/>
                <a:cs typeface="Figtree Regular" pitchFamily="34" charset="-120"/>
              </a:rPr>
              <a:t>Tepelná validácia procesu zaisťuje, že tepelné spracovanie dosiahne požadovanú mikrobiálnu deštrukciu vo vnútri produktu, nielen v komore autoklávu.</a:t>
            </a:r>
            <a:endParaRPr lang="en-US" sz="577" dirty="0"/>
          </a:p>
          <a:p>
            <a:pPr marL="0" indent="0" algn="l">
              <a:lnSpc>
                <a:spcPct val="140000"/>
              </a:lnSpc>
              <a:spcAft>
                <a:spcPts val="577"/>
              </a:spcAft>
              <a:buNone/>
            </a:pPr>
            <a:r>
              <a:rPr lang="en-US" sz="577" dirty="0">
                <a:solidFill>
                  <a:srgbClr val="FFFFFF"/>
                </a:solidFill>
                <a:latin typeface="Figtree Regular" pitchFamily="34" charset="0"/>
                <a:ea typeface="Figtree Regular" pitchFamily="34" charset="-122"/>
                <a:cs typeface="Figtree Regular" pitchFamily="34" charset="-120"/>
              </a:rPr>
              <a:t>Tento proces je rozhodujúci pre zaistenie bezpečnosti potravín a integrity výrobkov.</a:t>
            </a:r>
            <a:endParaRPr lang="en-US" sz="577" dirty="0"/>
          </a:p>
          <a:p>
            <a:pPr marL="0" indent="0" algn="l">
              <a:lnSpc>
                <a:spcPct val="140000"/>
              </a:lnSpc>
              <a:spcAft>
                <a:spcPts val="577"/>
              </a:spcAft>
              <a:buNone/>
            </a:pPr>
            <a:r>
              <a:rPr lang="en-US" sz="577" dirty="0">
                <a:solidFill>
                  <a:srgbClr val="FFFFFF"/>
                </a:solidFill>
                <a:latin typeface="Figtree Regular" pitchFamily="34" charset="0"/>
                <a:ea typeface="Figtree Regular" pitchFamily="34" charset="-122"/>
                <a:cs typeface="Figtree Regular" pitchFamily="34" charset="-120"/>
              </a:rPr>
              <a:t>Potvrdzuje, že plánovaný proces spĺňa bezpečnostné normy tým, že sa dosiahne potrebná smrteľnosť proti patogénom a spóram.</a:t>
            </a:r>
            <a:endParaRPr lang="en-US" sz="577" dirty="0"/>
          </a:p>
        </p:txBody>
      </p:sp>
      <p:sp>
        <p:nvSpPr>
          <p:cNvPr id="45" name="Text 43"/>
          <p:cNvSpPr/>
          <p:nvPr/>
        </p:nvSpPr>
        <p:spPr>
          <a:xfrm>
            <a:off x="1580570" y="2634873"/>
            <a:ext cx="1124726" cy="385467"/>
          </a:xfrm>
          <a:prstGeom prst="rect">
            <a:avLst/>
          </a:prstGeom>
          <a:noFill/>
          <a:ln/>
        </p:spPr>
        <p:txBody>
          <a:bodyPr wrap="square" lIns="0" tIns="0" rIns="0" bIns="0" rtlCol="0" anchor="t"/>
          <a:lstStyle/>
          <a:p>
            <a:pPr marL="0" indent="0" algn="l">
              <a:lnSpc>
                <a:spcPct val="100000"/>
              </a:lnSpc>
              <a:buNone/>
            </a:pPr>
            <a:r>
              <a:rPr lang="en-US" sz="850" dirty="0">
                <a:solidFill>
                  <a:srgbClr val="FFFFFF"/>
                </a:solidFill>
                <a:latin typeface="Figtree Bold" pitchFamily="34" charset="0"/>
                <a:ea typeface="Figtree Bold" pitchFamily="34" charset="-122"/>
                <a:cs typeface="Figtree Bold" pitchFamily="34" charset="-120"/>
              </a:rPr>
              <a:t>Pochopenie validácie tepelného procesu</a:t>
            </a:r>
            <a:endParaRPr lang="en-US" sz="850" dirty="0"/>
          </a:p>
        </p:txBody>
      </p:sp>
      <p:sp>
        <p:nvSpPr>
          <p:cNvPr id="46" name="Text 44"/>
          <p:cNvSpPr/>
          <p:nvPr/>
        </p:nvSpPr>
        <p:spPr>
          <a:xfrm>
            <a:off x="940635" y="3578651"/>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3B2675"/>
          </a:solidFill>
          <a:ln/>
        </p:spPr>
        <p:txBody>
          <a:bodyPr wrap="square" lIns="0" tIns="0" rIns="0" bIns="0" rtlCol="0" anchor="ctr"/>
          <a:lstStyle/>
          <a:p>
            <a:pPr marL="0" indent="0">
              <a:buNone/>
            </a:pPr>
            <a:endParaRPr lang="en-US" dirty="0"/>
          </a:p>
        </p:txBody>
      </p:sp>
      <p:sp>
        <p:nvSpPr>
          <p:cNvPr id="47" name="Text 4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8" name="Text 4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49" name="Text 4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22</a:t>
            </a:r>
            <a:endParaRPr lang="en-US" sz="8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Definícia a význam pasterizácie v autoklávoch</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Správna pasterizácia je nevyhnutná na splnenie legislatívy o bezpečnosti potravín.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v súlade s očakávaniami spotrebiteľov od okyslených potravín pripravených na konzumáciu.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Tým sa zabezpečuje súlad s predpismi aj akceptácia na trhu.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394" dirty="0">
                <a:solidFill>
                  <a:srgbClr val="000000"/>
                </a:solidFill>
                <a:latin typeface="Figtree Bold" pitchFamily="34" charset="0"/>
                <a:ea typeface="Figtree Bold" pitchFamily="34" charset="-122"/>
                <a:cs typeface="Figtree Bold" pitchFamily="34" charset="-120"/>
              </a:rPr>
              <a:t>Súlad s normami bezpečnosti potravín</a:t>
            </a:r>
            <a:endParaRPr lang="en-US" sz="1394" dirty="0"/>
          </a:p>
        </p:txBody>
      </p:sp>
      <p:sp>
        <p:nvSpPr>
          <p:cNvPr id="24" name="Text 22"/>
          <p:cNvSpPr/>
          <p:nvPr/>
        </p:nvSpPr>
        <p:spPr>
          <a:xfrm>
            <a:off x="4366138" y="3995423"/>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Hermeticky uzavreté obaly zabraňujú opätovnej kontaminácii počas uzavretej trvanlivosti.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bezpečnosť produktu až do otvorenia obalu.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Je dôležitou súčasťou procesu pasterizácie pre udržanie integrity potravín.</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Výhody hermeticky uzavretého balenia</a:t>
            </a:r>
            <a:endParaRPr lang="en-US" sz="1400" dirty="0"/>
          </a:p>
        </p:txBody>
      </p:sp>
      <p:sp>
        <p:nvSpPr>
          <p:cNvPr id="27" name="Text 25"/>
          <p:cNvSpPr/>
          <p:nvPr/>
        </p:nvSpPr>
        <p:spPr>
          <a:xfrm>
            <a:off x="760397" y="3949632"/>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Kyslé a okyslené produkty sa spoliehajú na pasterizáciu v kombinácii s nízkym pH na inhibíciu patogénov a spór.</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Táto kombinácia je nevyhnutná na zaistenie mikrobiálnej bezpečnosti.</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Pasterizácia v autokláve je rozhodujúca pre dosiahnutie okolitej stability v takýchto výrobkoch.</a:t>
            </a:r>
            <a:endParaRPr lang="en-US" sz="1062"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kyslých a okyslených produktov</a:t>
            </a:r>
            <a:endParaRPr lang="en-US" sz="1400" dirty="0"/>
          </a:p>
        </p:txBody>
      </p:sp>
      <p:sp>
        <p:nvSpPr>
          <p:cNvPr id="30" name="Text 28"/>
          <p:cNvSpPr/>
          <p:nvPr/>
        </p:nvSpPr>
        <p:spPr>
          <a:xfrm>
            <a:off x="7890542" y="1480956"/>
            <a:ext cx="264033" cy="301752"/>
          </a:xfrm>
          <a:custGeom>
            <a:avLst/>
            <a:gdLst/>
            <a:ahLst/>
            <a:cxnLst/>
            <a:rect l="l" t="t" r="r" b="b"/>
            <a:pathLst>
              <a:path w="264033" h="301752">
                <a:moveTo>
                  <a:pt x="103728" y="115987"/>
                </a:moveTo>
                <a:cubicBezTo>
                  <a:pt x="103728" y="128187"/>
                  <a:pt x="100309" y="140152"/>
                  <a:pt x="93946" y="150583"/>
                </a:cubicBezTo>
                <a:lnTo>
                  <a:pt x="70547" y="188598"/>
                </a:lnTo>
                <a:lnTo>
                  <a:pt x="193489" y="188598"/>
                </a:lnTo>
                <a:lnTo>
                  <a:pt x="170090" y="150583"/>
                </a:lnTo>
                <a:cubicBezTo>
                  <a:pt x="163666" y="140152"/>
                  <a:pt x="160307" y="128187"/>
                  <a:pt x="160307" y="115987"/>
                </a:cubicBezTo>
                <a:lnTo>
                  <a:pt x="160307" y="28289"/>
                </a:lnTo>
                <a:lnTo>
                  <a:pt x="103728" y="28289"/>
                </a:lnTo>
                <a:lnTo>
                  <a:pt x="103728" y="115987"/>
                </a:lnTo>
                <a:moveTo>
                  <a:pt x="188596" y="28289"/>
                </a:moveTo>
                <a:lnTo>
                  <a:pt x="188596" y="115987"/>
                </a:lnTo>
                <a:cubicBezTo>
                  <a:pt x="188596" y="122943"/>
                  <a:pt x="190542" y="129838"/>
                  <a:pt x="194196" y="135731"/>
                </a:cubicBezTo>
                <a:lnTo>
                  <a:pt x="257965" y="239398"/>
                </a:lnTo>
                <a:cubicBezTo>
                  <a:pt x="261915" y="245822"/>
                  <a:pt x="264036" y="253248"/>
                  <a:pt x="264036" y="260849"/>
                </a:cubicBezTo>
                <a:cubicBezTo>
                  <a:pt x="264036" y="283420"/>
                  <a:pt x="245706" y="301752"/>
                  <a:pt x="223134" y="301752"/>
                </a:cubicBezTo>
                <a:lnTo>
                  <a:pt x="40904" y="301752"/>
                </a:lnTo>
                <a:cubicBezTo>
                  <a:pt x="18332" y="301752"/>
                  <a:pt x="2" y="283424"/>
                  <a:pt x="2" y="260849"/>
                </a:cubicBezTo>
                <a:cubicBezTo>
                  <a:pt x="2" y="253306"/>
                  <a:pt x="2125" y="245880"/>
                  <a:pt x="6073" y="239398"/>
                </a:cubicBezTo>
                <a:lnTo>
                  <a:pt x="69842" y="135788"/>
                </a:lnTo>
                <a:cubicBezTo>
                  <a:pt x="73496" y="129835"/>
                  <a:pt x="75442" y="123000"/>
                  <a:pt x="75442" y="116045"/>
                </a:cubicBezTo>
                <a:lnTo>
                  <a:pt x="75442" y="28289"/>
                </a:lnTo>
                <a:lnTo>
                  <a:pt x="70726" y="28289"/>
                </a:lnTo>
                <a:cubicBezTo>
                  <a:pt x="62887" y="28289"/>
                  <a:pt x="56582" y="21983"/>
                  <a:pt x="56582" y="14146"/>
                </a:cubicBezTo>
                <a:cubicBezTo>
                  <a:pt x="56582" y="6307"/>
                  <a:pt x="62887" y="3"/>
                  <a:pt x="70726" y="3"/>
                </a:cubicBezTo>
                <a:lnTo>
                  <a:pt x="94302" y="3"/>
                </a:lnTo>
                <a:lnTo>
                  <a:pt x="169739" y="3"/>
                </a:lnTo>
                <a:lnTo>
                  <a:pt x="193314" y="3"/>
                </a:lnTo>
                <a:cubicBezTo>
                  <a:pt x="201153" y="3"/>
                  <a:pt x="207458" y="6310"/>
                  <a:pt x="207458" y="14149"/>
                </a:cubicBezTo>
                <a:cubicBezTo>
                  <a:pt x="207458" y="21989"/>
                  <a:pt x="201153" y="28295"/>
                  <a:pt x="193314" y="28295"/>
                </a:cubicBezTo>
                <a:lnTo>
                  <a:pt x="188596" y="28289"/>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Proces zabraňuje nadmernému spracovaniu, ktoré môže zhoršiť chuť alebo textúru.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Zaisťuje, že jedlo si zachováva svoje žiaduce zmyslové vlastnosti.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rovnováha je rozhodujúca pre spokojnosť spotrebiteľov a príťažlivosť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372" dirty="0">
                <a:solidFill>
                  <a:srgbClr val="000000"/>
                </a:solidFill>
                <a:latin typeface="Figtree Bold" pitchFamily="34" charset="0"/>
                <a:ea typeface="Figtree Bold" pitchFamily="34" charset="-122"/>
                <a:cs typeface="Figtree Bold" pitchFamily="34" charset="-120"/>
              </a:rPr>
              <a:t>Vyhýbanie sa nadmernému spracovaniu v kvalite potravín</a:t>
            </a:r>
            <a:endParaRPr lang="en-US" sz="1372" dirty="0"/>
          </a:p>
        </p:txBody>
      </p:sp>
      <p:sp>
        <p:nvSpPr>
          <p:cNvPr id="33" name="Text 31"/>
          <p:cNvSpPr/>
          <p:nvPr/>
        </p:nvSpPr>
        <p:spPr>
          <a:xfrm>
            <a:off x="4394403" y="1536947"/>
            <a:ext cx="245221" cy="301752"/>
          </a:xfrm>
          <a:custGeom>
            <a:avLst/>
            <a:gdLst/>
            <a:ahLst/>
            <a:cxnLst/>
            <a:rect l="l" t="t" r="r" b="b"/>
            <a:pathLst>
              <a:path w="245221" h="301752">
                <a:moveTo>
                  <a:pt x="75452" y="14146"/>
                </a:moveTo>
                <a:cubicBezTo>
                  <a:pt x="75452" y="6307"/>
                  <a:pt x="81759" y="0"/>
                  <a:pt x="89599" y="0"/>
                </a:cubicBezTo>
                <a:lnTo>
                  <a:pt x="155620" y="0"/>
                </a:lnTo>
                <a:cubicBezTo>
                  <a:pt x="163460" y="0"/>
                  <a:pt x="169767" y="6307"/>
                  <a:pt x="169767" y="14146"/>
                </a:cubicBezTo>
                <a:cubicBezTo>
                  <a:pt x="169767" y="21986"/>
                  <a:pt x="163460" y="28292"/>
                  <a:pt x="155620" y="28292"/>
                </a:cubicBezTo>
                <a:lnTo>
                  <a:pt x="136757" y="28292"/>
                </a:lnTo>
                <a:lnTo>
                  <a:pt x="136757" y="57411"/>
                </a:lnTo>
                <a:cubicBezTo>
                  <a:pt x="162341" y="60359"/>
                  <a:pt x="185566" y="71147"/>
                  <a:pt x="203840" y="87415"/>
                </a:cubicBezTo>
                <a:lnTo>
                  <a:pt x="221052" y="70142"/>
                </a:lnTo>
                <a:cubicBezTo>
                  <a:pt x="226594" y="64602"/>
                  <a:pt x="235552" y="64602"/>
                  <a:pt x="241035" y="70142"/>
                </a:cubicBezTo>
                <a:cubicBezTo>
                  <a:pt x="246519" y="75682"/>
                  <a:pt x="246577" y="84644"/>
                  <a:pt x="241035" y="90124"/>
                </a:cubicBezTo>
                <a:lnTo>
                  <a:pt x="222761" y="108398"/>
                </a:lnTo>
                <a:cubicBezTo>
                  <a:pt x="236908" y="128380"/>
                  <a:pt x="245221" y="152786"/>
                  <a:pt x="245221" y="179135"/>
                </a:cubicBezTo>
                <a:cubicBezTo>
                  <a:pt x="245221" y="246866"/>
                  <a:pt x="190341" y="301746"/>
                  <a:pt x="122611" y="301746"/>
                </a:cubicBezTo>
                <a:cubicBezTo>
                  <a:pt x="54880" y="301746"/>
                  <a:pt x="0" y="246924"/>
                  <a:pt x="0" y="179195"/>
                </a:cubicBezTo>
                <a:cubicBezTo>
                  <a:pt x="0" y="116241"/>
                  <a:pt x="47394" y="64424"/>
                  <a:pt x="108464" y="57411"/>
                </a:cubicBezTo>
                <a:lnTo>
                  <a:pt x="108464" y="28292"/>
                </a:lnTo>
                <a:lnTo>
                  <a:pt x="89601" y="28292"/>
                </a:lnTo>
                <a:cubicBezTo>
                  <a:pt x="81762" y="28292"/>
                  <a:pt x="75455" y="21986"/>
                  <a:pt x="75455" y="14146"/>
                </a:cubicBezTo>
                <a:lnTo>
                  <a:pt x="75452" y="14146"/>
                </a:lnTo>
                <a:moveTo>
                  <a:pt x="122611" y="273517"/>
                </a:moveTo>
                <a:cubicBezTo>
                  <a:pt x="174701" y="273517"/>
                  <a:pt x="216928" y="231290"/>
                  <a:pt x="216928" y="179201"/>
                </a:cubicBezTo>
                <a:cubicBezTo>
                  <a:pt x="216928" y="127113"/>
                  <a:pt x="174701" y="84886"/>
                  <a:pt x="122611" y="84886"/>
                </a:cubicBezTo>
                <a:cubicBezTo>
                  <a:pt x="70521" y="84886"/>
                  <a:pt x="28294" y="127113"/>
                  <a:pt x="28294" y="179201"/>
                </a:cubicBezTo>
                <a:cubicBezTo>
                  <a:pt x="28294" y="231290"/>
                  <a:pt x="70521" y="273517"/>
                  <a:pt x="122611" y="273517"/>
                </a:cubicBezTo>
                <a:lnTo>
                  <a:pt x="122611" y="273517"/>
                </a:lnTo>
                <a:moveTo>
                  <a:pt x="136757" y="127327"/>
                </a:moveTo>
                <a:lnTo>
                  <a:pt x="136757" y="188631"/>
                </a:lnTo>
                <a:cubicBezTo>
                  <a:pt x="136757" y="196471"/>
                  <a:pt x="130450" y="202777"/>
                  <a:pt x="122611" y="202777"/>
                </a:cubicBezTo>
                <a:cubicBezTo>
                  <a:pt x="114771" y="202777"/>
                  <a:pt x="108464" y="196471"/>
                  <a:pt x="108464" y="188631"/>
                </a:cubicBezTo>
                <a:lnTo>
                  <a:pt x="108464" y="127327"/>
                </a:lnTo>
                <a:cubicBezTo>
                  <a:pt x="108464" y="119488"/>
                  <a:pt x="114771" y="113181"/>
                  <a:pt x="122611" y="113181"/>
                </a:cubicBezTo>
                <a:cubicBezTo>
                  <a:pt x="130450" y="113181"/>
                  <a:pt x="136757" y="119488"/>
                  <a:pt x="136757" y="127327"/>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Pasterizácia v autoklávoch zahŕňa riadené zahrievanie pod tlakom, aby sa rovnomerne zvýšila teplota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Tým sa zabezpečí inaktivácia škodlivých mikroorganizmov.</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Proces je navrhnutý tak, aby vyvážil mikrobiálnu bezpečnosť so zachovaním kvality potravín.</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Riadené vykurovanie pre mikrobiálnu bezpečnosť</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23</a:t>
            </a:r>
            <a:endParaRPr lang="en-US" sz="8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Tlak je regulovaný, aby sa zabránilo varu a zabezpečil sa rovnomerný prenos tepla, najmä v uzavretých nádobách.</a:t>
            </a:r>
            <a:endParaRPr lang="en-US" sz="1043" dirty="0"/>
          </a:p>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Vykurovacie médiá, ako je para alebo horúca voda, poskytujú konzistentné rozloženie teploty.</a:t>
            </a:r>
            <a:endParaRPr lang="en-US" sz="1043" dirty="0"/>
          </a:p>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Presné monitorovanie a kontrola týchto parametrov je nevyhnutná na dosiahnutie minimálneho tepelného spracovania (napr. 90 °C počas 10 minút) potrebného pre stabilitu a bezpečnosť produktu.</a:t>
            </a:r>
            <a:endParaRPr lang="en-US" sz="1043"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Rovnomerný prenos tepla</a:t>
            </a:r>
            <a:endParaRPr lang="en-US" sz="140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Najchladnejší bod vo výrobku musí dosiahnuť cieľovú teplotu počas stanoveného obdobia, aby sa zabezpečila mikrobiálna letalita.</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Tlak je regulovaný, aby sa zabránilo varu a zabezpečil sa rovnomerný prenos tepla, najmä v uzavretých nádobách.</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Presné monitorovanie a kontrola týchto parametrov je nevyhnutná na dosiahnutie minimálneho tepelného spracovania (napr. 90 °C počas 10 minút) potrebného pre stabilitu a bezpečnosť produktu.</a:t>
            </a:r>
            <a:endParaRPr lang="en-US" sz="991"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Zabezpečenie mikrobiálnej smrteľnosti</a:t>
            </a:r>
            <a:endParaRPr lang="en-US" sz="140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Vykurovacie médiá, ako je para alebo horúca voda, poskytujú konzistentné rozloženie teploty.</a:t>
            </a:r>
            <a:endParaRPr lang="en-US" sz="1043" dirty="0"/>
          </a:p>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Tlak je regulovaný, aby sa zabránilo varu a zabezpečil sa rovnomerný prenos tepla, najmä v uzavretých nádobách.</a:t>
            </a:r>
            <a:endParaRPr lang="en-US" sz="1043" dirty="0"/>
          </a:p>
          <a:p>
            <a:pPr marL="0" indent="0" algn="l">
              <a:lnSpc>
                <a:spcPct val="100000"/>
              </a:lnSpc>
              <a:spcBef>
                <a:spcPts val="1137"/>
              </a:spcBef>
              <a:buNone/>
            </a:pPr>
            <a:r>
              <a:rPr lang="en-US" sz="1043" dirty="0">
                <a:solidFill>
                  <a:srgbClr val="000000"/>
                </a:solidFill>
                <a:latin typeface="Figtree Regular" pitchFamily="34" charset="0"/>
                <a:ea typeface="Figtree Regular" pitchFamily="34" charset="-122"/>
                <a:cs typeface="Figtree Regular" pitchFamily="34" charset="-120"/>
              </a:rPr>
              <a:t>Presné monitorovanie a kontrola týchto parametrov je nevyhnutná na dosiahnutie minimálneho tepelného spracovania (napr. 90 °C počas 10 minút) potrebného pre stabilitu a bezpečnosť produktu.</a:t>
            </a:r>
            <a:endParaRPr lang="en-US" sz="1043"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Charakteristiky vykurovacieho média</a:t>
            </a:r>
            <a:endParaRPr lang="en-US" sz="140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Tlak je regulovaný, aby sa zabránilo varu a zabezpečil sa rovnomerný prenos tepla, najmä v uzavretých nádobách.</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Najchladnejší bod vo výrobku musí dosiahnuť cieľovú teplotu počas stanoveného obdobia, aby sa zabezpečila mikrobiálna letalita.</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Presné monitorovanie a kontrola týchto parametrov je nevyhnutná na dosiahnutie minimálneho tepelného spracovania (napr. 90 °C počas 10 minút) potrebného pre stabilitu a bezpečnosť produktu.</a:t>
            </a:r>
            <a:endParaRPr lang="en-US" sz="991"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Regulácia tlaku</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Medzi kľúčové parametre patria časovo-teplotné profily, regulácia tlaku a charakteristiky vykurovacieho média.</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Najchladnejší bod vo výrobku musí dosiahnuť cieľovú teplotu počas stanoveného obdobia, aby sa zabezpečila mikrobiálna letalita.</a:t>
            </a:r>
            <a:endParaRPr lang="en-US" sz="991" dirty="0"/>
          </a:p>
          <a:p>
            <a:pPr marL="0" indent="0" algn="l">
              <a:lnSpc>
                <a:spcPct val="100000"/>
              </a:lnSpc>
              <a:spcBef>
                <a:spcPts val="1081"/>
              </a:spcBef>
              <a:buNone/>
            </a:pPr>
            <a:r>
              <a:rPr lang="en-US" sz="991" dirty="0">
                <a:solidFill>
                  <a:srgbClr val="000000"/>
                </a:solidFill>
                <a:latin typeface="Figtree Regular" pitchFamily="34" charset="0"/>
                <a:ea typeface="Figtree Regular" pitchFamily="34" charset="-122"/>
                <a:cs typeface="Figtree Regular" pitchFamily="34" charset="-120"/>
              </a:rPr>
              <a:t>Presné monitorovanie a kontrola týchto parametrov je nevyhnutná na dosiahnutie minimálneho tepelného spracovania (napr. 90 °C počas 10 minút) potrebného pre stabilitu a bezpečnosť produktu.</a:t>
            </a:r>
            <a:endParaRPr lang="en-US" sz="991"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Časovo-teplotné profily</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Parametre tepelného procesu v autokláve</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24</a:t>
            </a:r>
            <a:endParaRPr lang="en-US" sz="8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Pochopenie mechanizmov prenosu tepla je nevyhnutné pre optimalizáciu procesných podmienok.</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Správne znalosti zabraňujú nedostatočnému spracovaniu alebo strate kvality počas prevádzky autoklávu.</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Toto pochopenie zaisťuje bezpečnosť a účinnosť tepelného spracovania.</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Dôležitosť pochopenia prenosu tepla</a:t>
            </a:r>
            <a:endParaRPr lang="en-US" sz="138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Typ a materiál obalu ovplyvňujú vedenie tepla počas spracovania v autokláve.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Pevné, polotuhé a flexibilné nádoby predstavujú jedinečné výzvy v prenose tepla.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Pochopenie týchto rozdielov je nevyhnutné pre optimalizáciu podmienok tepelného spracovania.</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typu balenia</a:t>
            </a:r>
            <a:endParaRPr lang="en-US" sz="140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Častice väčšie ako 3 mm sa môžu zahrievať pomalšie, čo si vyžaduje návrh procesu, aby sa zabezpečil dostatočný prienik tepla do ich najchladnejších miest.</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Toto pomalé zahrievanie môže viesť k nedostatočnému spracovaniu, ak nie je správne zohľadnené.</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Zabezpečenie rovnomerného prenikania tepla je rozhodujúce pre bezpečnosť a kvalitu produktu.</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Výzvy s veľkými časticami</a:t>
            </a:r>
            <a:endParaRPr lang="en-US" sz="140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Zloženie produktu vrátane viskozity a prítomnosti častíc ovplyvňuje rýchlosť prenosu tepla a rovnomernosť.</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Viskózne výrobky môžu vyžadovať dlhšie časy spracovania, aby sa zabezpečil dostatočný prienik tepla.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Častice väčšie ako 3 mm sa môžu zahrievať pomalšie, čo predstavuje výzvu pre návrh procesu.</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zloženia produktu</a:t>
            </a:r>
            <a:endParaRPr lang="en-US" sz="140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Teplo preniká do nádob s produktmi predovšetkým vedením, konvekciou a žiarením.</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mechanizmy sú nevyhnutné na dosiahnutie rovnomerného rozloženia tepla.</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Každý mechanizmus zohráva odlišnú úlohu pri tepelnom spracovaní výrobkov.</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Mechanizmy prenikania tepla</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Mechanizmy prenosu tepla v autoklávoch</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25</a:t>
            </a:r>
            <a:endParaRPr lang="en-US" sz="800"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2847710"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2" name="Text 20"/>
          <p:cNvSpPr/>
          <p:nvPr/>
        </p:nvSpPr>
        <p:spPr>
          <a:xfrm>
            <a:off x="4891295"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05C4CE"/>
          </a:solidFill>
          <a:ln/>
        </p:spPr>
        <p:txBody>
          <a:bodyPr wrap="square" lIns="0" tIns="0" rIns="0" bIns="0" rtlCol="0" anchor="ctr"/>
          <a:lstStyle/>
          <a:p>
            <a:pPr marL="0" indent="0">
              <a:buNone/>
            </a:pPr>
            <a:endParaRPr lang="en-US" dirty="0"/>
          </a:p>
        </p:txBody>
      </p:sp>
      <p:sp>
        <p:nvSpPr>
          <p:cNvPr id="23" name="Text 21"/>
          <p:cNvSpPr/>
          <p:nvPr/>
        </p:nvSpPr>
        <p:spPr>
          <a:xfrm>
            <a:off x="696354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4" name="Text 22"/>
          <p:cNvSpPr/>
          <p:nvPr/>
        </p:nvSpPr>
        <p:spPr>
          <a:xfrm>
            <a:off x="8969591"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46804" y="2123123"/>
            <a:ext cx="2520000" cy="3270960"/>
          </a:xfrm>
          <a:custGeom>
            <a:avLst/>
            <a:gdLst/>
            <a:ahLst/>
            <a:cxnLst/>
            <a:rect l="l" t="t" r="r" b="b"/>
            <a:pathLst>
              <a:path w="2520000" h="3270960">
                <a:moveTo>
                  <a:pt x="0" y="0"/>
                </a:moveTo>
                <a:lnTo>
                  <a:pt x="2113549" y="0"/>
                </a:lnTo>
                <a:lnTo>
                  <a:pt x="2520000" y="1635480"/>
                </a:lnTo>
                <a:lnTo>
                  <a:pt x="2113549" y="3270960"/>
                </a:lnTo>
                <a:lnTo>
                  <a:pt x="0" y="3270960"/>
                </a:lnTo>
                <a:lnTo>
                  <a:pt x="406451" y="1635480"/>
                </a:lnTo>
                <a:lnTo>
                  <a:pt x="0" y="0"/>
                </a:lnTo>
              </a:path>
            </a:pathLst>
          </a:custGeom>
          <a:solidFill>
            <a:srgbClr val="3B2675"/>
          </a:solidFill>
          <a:ln/>
        </p:spPr>
        <p:txBody>
          <a:bodyPr wrap="square" lIns="0" tIns="0" rIns="0" bIns="0" rtlCol="0" anchor="ctr"/>
          <a:lstStyle/>
          <a:p>
            <a:pPr marL="0" indent="0">
              <a:buNone/>
            </a:pPr>
            <a:endParaRPr lang="en-US" dirty="0"/>
          </a:p>
        </p:txBody>
      </p:sp>
      <p:sp>
        <p:nvSpPr>
          <p:cNvPr id="26" name="Text 24"/>
          <p:cNvSpPr/>
          <p:nvPr/>
        </p:nvSpPr>
        <p:spPr>
          <a:xfrm>
            <a:off x="763171" y="338508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7" name="Text 25"/>
          <p:cNvSpPr/>
          <p:nvPr/>
        </p:nvSpPr>
        <p:spPr>
          <a:xfrm>
            <a:off x="2807766"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8" name="Text 26"/>
          <p:cNvSpPr/>
          <p:nvPr/>
        </p:nvSpPr>
        <p:spPr>
          <a:xfrm>
            <a:off x="6912289"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3B2675"/>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29" name="Text 27"/>
          <p:cNvSpPr/>
          <p:nvPr/>
        </p:nvSpPr>
        <p:spPr>
          <a:xfrm>
            <a:off x="8918398" y="3372330"/>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4867FF"/>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0" name="Text 28"/>
          <p:cNvSpPr/>
          <p:nvPr/>
        </p:nvSpPr>
        <p:spPr>
          <a:xfrm>
            <a:off x="4836413" y="3373559"/>
            <a:ext cx="714927" cy="714838"/>
          </a:xfrm>
          <a:custGeom>
            <a:avLst/>
            <a:gdLst/>
            <a:ahLst/>
            <a:cxnLst/>
            <a:rect l="l" t="t" r="r" b="b"/>
            <a:pathLst>
              <a:path w="714927" h="714838">
                <a:moveTo>
                  <a:pt x="714927" y="357419"/>
                </a:moveTo>
                <a:cubicBezTo>
                  <a:pt x="714927" y="554814"/>
                  <a:pt x="554883" y="714838"/>
                  <a:pt x="357463" y="714838"/>
                </a:cubicBezTo>
                <a:cubicBezTo>
                  <a:pt x="160044" y="714838"/>
                  <a:pt x="0" y="554814"/>
                  <a:pt x="0" y="357419"/>
                </a:cubicBezTo>
                <a:cubicBezTo>
                  <a:pt x="0" y="160024"/>
                  <a:pt x="160043" y="0"/>
                  <a:pt x="357463" y="0"/>
                </a:cubicBezTo>
                <a:cubicBezTo>
                  <a:pt x="554883" y="0"/>
                  <a:pt x="714927" y="160024"/>
                  <a:pt x="714927" y="357419"/>
                </a:cubicBezTo>
              </a:path>
            </a:pathLst>
          </a:custGeom>
          <a:solidFill>
            <a:srgbClr val="F8F9FC"/>
          </a:solidFill>
          <a:ln w="31750">
            <a:solidFill>
              <a:srgbClr val="05C4CE"/>
            </a:solidFill>
          </a:ln>
          <a:effectLst>
            <a:outerShdw blurRad="47625" dist="38100" dir="2700000" algn="bl" rotWithShape="0">
              <a:srgbClr val="000000">
                <a:alpha val="40000"/>
              </a:srgbClr>
            </a:outerShdw>
          </a:effectLst>
        </p:spPr>
        <p:txBody>
          <a:bodyPr wrap="square" lIns="0" tIns="0" rIns="0" bIns="0" rtlCol="0" anchor="ctr"/>
          <a:lstStyle/>
          <a:p>
            <a:pPr marL="0" indent="0">
              <a:buNone/>
            </a:pPr>
            <a:endParaRPr lang="en-US" dirty="0"/>
          </a:p>
        </p:txBody>
      </p:sp>
      <p:sp>
        <p:nvSpPr>
          <p:cNvPr id="31" name="Text 2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Kritické kontrolné body pri spracovaní v autokláve</a:t>
            </a:r>
            <a:endParaRPr lang="en-US" sz="2400" dirty="0"/>
          </a:p>
        </p:txBody>
      </p:sp>
      <p:sp>
        <p:nvSpPr>
          <p:cNvPr id="32" name="Text 30"/>
          <p:cNvSpPr/>
          <p:nvPr/>
        </p:nvSpPr>
        <p:spPr>
          <a:xfrm>
            <a:off x="9729311" y="3105515"/>
            <a:ext cx="1124726" cy="1742396"/>
          </a:xfrm>
          <a:prstGeom prst="rect">
            <a:avLst/>
          </a:prstGeom>
          <a:noFill/>
          <a:ln/>
        </p:spPr>
        <p:txBody>
          <a:bodyPr wrap="square" lIns="0" tIns="0" rIns="0" bIns="0" rtlCol="0" anchor="t"/>
          <a:lstStyle/>
          <a:p>
            <a:pPr marL="0" indent="0" algn="l">
              <a:lnSpc>
                <a:spcPct val="140000"/>
              </a:lnSpc>
              <a:spcAft>
                <a:spcPts val="733"/>
              </a:spcAft>
              <a:buNone/>
            </a:pPr>
            <a:r>
              <a:rPr lang="en-US" sz="733" dirty="0">
                <a:solidFill>
                  <a:srgbClr val="FFFFFF"/>
                </a:solidFill>
                <a:latin typeface="Figtree Regular" pitchFamily="34" charset="0"/>
                <a:ea typeface="Figtree Regular" pitchFamily="34" charset="-122"/>
                <a:cs typeface="Figtree Regular" pitchFamily="34" charset="-120"/>
              </a:rPr>
              <a:t>Postupy vykladania zabraňujú kontaminácii a zachovávajú integritu balenia.</a:t>
            </a:r>
            <a:endParaRPr lang="en-US" sz="733" dirty="0"/>
          </a:p>
          <a:p>
            <a:pPr marL="0" indent="0" algn="l">
              <a:lnSpc>
                <a:spcPct val="140000"/>
              </a:lnSpc>
              <a:spcAft>
                <a:spcPts val="733"/>
              </a:spcAft>
              <a:buNone/>
            </a:pPr>
            <a:r>
              <a:rPr lang="en-US" sz="733" dirty="0">
                <a:solidFill>
                  <a:srgbClr val="FFFFFF"/>
                </a:solidFill>
                <a:latin typeface="Figtree Regular" pitchFamily="34" charset="0"/>
                <a:ea typeface="Figtree Regular" pitchFamily="34" charset="-122"/>
                <a:cs typeface="Figtree Regular" pitchFamily="34" charset="-120"/>
              </a:rPr>
              <a:t>Tento posledný krok zaisťuje, že produkt je pripravený na bezpečnú distribúciu.</a:t>
            </a:r>
            <a:endParaRPr lang="en-US" sz="733" dirty="0"/>
          </a:p>
          <a:p>
            <a:pPr marL="0" indent="0" algn="l">
              <a:lnSpc>
                <a:spcPct val="140000"/>
              </a:lnSpc>
              <a:spcAft>
                <a:spcPts val="733"/>
              </a:spcAft>
              <a:buNone/>
            </a:pPr>
            <a:r>
              <a:rPr lang="en-US" sz="733" dirty="0">
                <a:solidFill>
                  <a:srgbClr val="FFFFFF"/>
                </a:solidFill>
                <a:latin typeface="Figtree Regular" pitchFamily="34" charset="0"/>
                <a:ea typeface="Figtree Regular" pitchFamily="34" charset="-122"/>
                <a:cs typeface="Figtree Regular" pitchFamily="34" charset="-120"/>
              </a:rPr>
              <a:t>Nedodržanie vykladacích protokolov môže ohroziť celý proces.</a:t>
            </a:r>
            <a:endParaRPr lang="en-US" sz="733" dirty="0"/>
          </a:p>
        </p:txBody>
      </p:sp>
      <p:sp>
        <p:nvSpPr>
          <p:cNvPr id="33" name="Text 31"/>
          <p:cNvSpPr/>
          <p:nvPr/>
        </p:nvSpPr>
        <p:spPr>
          <a:xfrm>
            <a:off x="9729311" y="2633644"/>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Vykládka</a:t>
            </a:r>
            <a:endParaRPr lang="en-US" sz="1000" dirty="0"/>
          </a:p>
        </p:txBody>
      </p:sp>
      <p:sp>
        <p:nvSpPr>
          <p:cNvPr id="34" name="Text 32"/>
          <p:cNvSpPr/>
          <p:nvPr/>
        </p:nvSpPr>
        <p:spPr>
          <a:xfrm>
            <a:off x="9140862" y="3565853"/>
            <a:ext cx="270000" cy="360000"/>
          </a:xfrm>
          <a:custGeom>
            <a:avLst/>
            <a:gdLst/>
            <a:ahLst/>
            <a:cxnLst/>
            <a:rect l="l" t="t" r="r" b="b"/>
            <a:pathLst>
              <a:path w="270000" h="360000">
                <a:moveTo>
                  <a:pt x="196876" y="45000"/>
                </a:moveTo>
                <a:lnTo>
                  <a:pt x="225002" y="45000"/>
                </a:lnTo>
                <a:cubicBezTo>
                  <a:pt x="249823" y="45000"/>
                  <a:pt x="270003" y="65178"/>
                  <a:pt x="270003" y="90000"/>
                </a:cubicBezTo>
                <a:lnTo>
                  <a:pt x="270003" y="315000"/>
                </a:lnTo>
                <a:cubicBezTo>
                  <a:pt x="270003" y="339822"/>
                  <a:pt x="249823" y="360000"/>
                  <a:pt x="225002" y="360000"/>
                </a:cubicBezTo>
                <a:lnTo>
                  <a:pt x="45001" y="360000"/>
                </a:lnTo>
                <a:cubicBezTo>
                  <a:pt x="20180" y="360000"/>
                  <a:pt x="0" y="339822"/>
                  <a:pt x="0" y="315000"/>
                </a:cubicBezTo>
                <a:lnTo>
                  <a:pt x="0" y="90000"/>
                </a:lnTo>
                <a:cubicBezTo>
                  <a:pt x="0" y="65178"/>
                  <a:pt x="20180" y="45000"/>
                  <a:pt x="45001" y="45000"/>
                </a:cubicBezTo>
                <a:lnTo>
                  <a:pt x="73127" y="45000"/>
                </a:lnTo>
                <a:lnTo>
                  <a:pt x="79877" y="45000"/>
                </a:lnTo>
                <a:cubicBezTo>
                  <a:pt x="85080" y="19336"/>
                  <a:pt x="107792" y="0"/>
                  <a:pt x="135003" y="0"/>
                </a:cubicBezTo>
                <a:cubicBezTo>
                  <a:pt x="162213" y="0"/>
                  <a:pt x="184926" y="19336"/>
                  <a:pt x="190129" y="45000"/>
                </a:cubicBezTo>
                <a:lnTo>
                  <a:pt x="196876" y="45000"/>
                </a:lnTo>
                <a:moveTo>
                  <a:pt x="45001" y="78750"/>
                </a:moveTo>
                <a:cubicBezTo>
                  <a:pt x="38812" y="78750"/>
                  <a:pt x="33750" y="83812"/>
                  <a:pt x="33750" y="90000"/>
                </a:cubicBezTo>
                <a:lnTo>
                  <a:pt x="33750" y="315000"/>
                </a:lnTo>
                <a:cubicBezTo>
                  <a:pt x="33750" y="321188"/>
                  <a:pt x="38812" y="326250"/>
                  <a:pt x="45001" y="326250"/>
                </a:cubicBezTo>
                <a:lnTo>
                  <a:pt x="225002" y="326250"/>
                </a:lnTo>
                <a:cubicBezTo>
                  <a:pt x="231190" y="326250"/>
                  <a:pt x="236253" y="321188"/>
                  <a:pt x="236253" y="315000"/>
                </a:cubicBezTo>
                <a:lnTo>
                  <a:pt x="236253" y="90000"/>
                </a:lnTo>
                <a:cubicBezTo>
                  <a:pt x="236253" y="83812"/>
                  <a:pt x="231190" y="78750"/>
                  <a:pt x="225002" y="78750"/>
                </a:cubicBezTo>
                <a:lnTo>
                  <a:pt x="213751" y="78750"/>
                </a:lnTo>
                <a:lnTo>
                  <a:pt x="213751" y="95627"/>
                </a:lnTo>
                <a:cubicBezTo>
                  <a:pt x="213751" y="104980"/>
                  <a:pt x="206229" y="112504"/>
                  <a:pt x="196876" y="112504"/>
                </a:cubicBezTo>
                <a:lnTo>
                  <a:pt x="135000" y="112504"/>
                </a:lnTo>
                <a:lnTo>
                  <a:pt x="73124" y="112504"/>
                </a:lnTo>
                <a:cubicBezTo>
                  <a:pt x="63771" y="112504"/>
                  <a:pt x="56249" y="104980"/>
                  <a:pt x="56249" y="95630"/>
                </a:cubicBezTo>
                <a:lnTo>
                  <a:pt x="56249" y="78757"/>
                </a:lnTo>
                <a:lnTo>
                  <a:pt x="45001" y="78750"/>
                </a:lnTo>
                <a:moveTo>
                  <a:pt x="135000" y="73127"/>
                </a:moveTo>
                <a:cubicBezTo>
                  <a:pt x="144320" y="73127"/>
                  <a:pt x="151875" y="65570"/>
                  <a:pt x="151875" y="56254"/>
                </a:cubicBezTo>
                <a:cubicBezTo>
                  <a:pt x="151875" y="46933"/>
                  <a:pt x="144320" y="39380"/>
                  <a:pt x="135000" y="39380"/>
                </a:cubicBezTo>
                <a:cubicBezTo>
                  <a:pt x="125680" y="39380"/>
                  <a:pt x="118125" y="46937"/>
                  <a:pt x="118125" y="56257"/>
                </a:cubicBezTo>
                <a:cubicBezTo>
                  <a:pt x="118125" y="65578"/>
                  <a:pt x="125680" y="73134"/>
                  <a:pt x="135000" y="73134"/>
                </a:cubicBezTo>
                <a:lnTo>
                  <a:pt x="135000" y="73127"/>
                </a:lnTo>
              </a:path>
            </a:pathLst>
          </a:custGeom>
          <a:solidFill>
            <a:srgbClr val="4867FF"/>
          </a:solidFill>
          <a:ln/>
        </p:spPr>
        <p:txBody>
          <a:bodyPr wrap="square" lIns="0" tIns="0" rIns="0" bIns="0" rtlCol="0" anchor="ctr"/>
          <a:lstStyle/>
          <a:p>
            <a:pPr marL="0" indent="0">
              <a:buNone/>
            </a:pPr>
            <a:endParaRPr lang="en-US" dirty="0"/>
          </a:p>
        </p:txBody>
      </p:sp>
      <p:sp>
        <p:nvSpPr>
          <p:cNvPr id="35" name="Text 33"/>
          <p:cNvSpPr/>
          <p:nvPr/>
        </p:nvSpPr>
        <p:spPr>
          <a:xfrm>
            <a:off x="7723202" y="3106744"/>
            <a:ext cx="1124726" cy="1742396"/>
          </a:xfrm>
          <a:prstGeom prst="rect">
            <a:avLst/>
          </a:prstGeom>
          <a:noFill/>
          <a:ln/>
        </p:spPr>
        <p:txBody>
          <a:bodyPr wrap="square" lIns="0" tIns="0" rIns="0" bIns="0" rtlCol="0" anchor="t"/>
          <a:lstStyle/>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Chladenie musí byť kontrolované, aby sa zabránilo degradácii kvality alebo rastu mikróbov.</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Počas tejto fázy je nevyhnutné zachovať integritu produktu.</a:t>
            </a:r>
            <a:endParaRPr lang="en-US" sz="729" dirty="0"/>
          </a:p>
          <a:p>
            <a:pPr marL="0" indent="0" algn="l">
              <a:lnSpc>
                <a:spcPct val="140000"/>
              </a:lnSpc>
              <a:spcAft>
                <a:spcPts val="729"/>
              </a:spcAft>
              <a:buNone/>
            </a:pPr>
            <a:r>
              <a:rPr lang="en-US" sz="729" dirty="0">
                <a:solidFill>
                  <a:srgbClr val="FFFFFF"/>
                </a:solidFill>
                <a:latin typeface="Figtree Regular" pitchFamily="34" charset="0"/>
                <a:ea typeface="Figtree Regular" pitchFamily="34" charset="-122"/>
                <a:cs typeface="Figtree Regular" pitchFamily="34" charset="-120"/>
              </a:rPr>
              <a:t>Nesprávne chladenie môže viesť k problémom s bezpečnosťou a kvalitou.</a:t>
            </a:r>
            <a:endParaRPr lang="en-US" sz="729" dirty="0"/>
          </a:p>
        </p:txBody>
      </p:sp>
      <p:sp>
        <p:nvSpPr>
          <p:cNvPr id="36" name="Text 34"/>
          <p:cNvSpPr/>
          <p:nvPr/>
        </p:nvSpPr>
        <p:spPr>
          <a:xfrm>
            <a:off x="7723202"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Chladenie</a:t>
            </a:r>
            <a:endParaRPr lang="en-US" sz="1000" dirty="0"/>
          </a:p>
        </p:txBody>
      </p:sp>
      <p:sp>
        <p:nvSpPr>
          <p:cNvPr id="37" name="Text 35"/>
          <p:cNvSpPr/>
          <p:nvPr/>
        </p:nvSpPr>
        <p:spPr>
          <a:xfrm>
            <a:off x="7089788" y="3567082"/>
            <a:ext cx="359930" cy="360000"/>
          </a:xfrm>
          <a:custGeom>
            <a:avLst/>
            <a:gdLst/>
            <a:ahLst/>
            <a:cxnLst/>
            <a:rect l="l" t="t" r="r" b="b"/>
            <a:pathLst>
              <a:path w="359930" h="360000">
                <a:moveTo>
                  <a:pt x="213665" y="28112"/>
                </a:moveTo>
                <a:lnTo>
                  <a:pt x="210782" y="54961"/>
                </a:lnTo>
                <a:lnTo>
                  <a:pt x="206776" y="92002"/>
                </a:lnTo>
                <a:cubicBezTo>
                  <a:pt x="213384" y="89190"/>
                  <a:pt x="220061" y="87152"/>
                  <a:pt x="226806" y="85957"/>
                </a:cubicBezTo>
                <a:cubicBezTo>
                  <a:pt x="231726" y="85115"/>
                  <a:pt x="236647" y="84622"/>
                  <a:pt x="241567" y="84409"/>
                </a:cubicBezTo>
                <a:cubicBezTo>
                  <a:pt x="297093" y="82372"/>
                  <a:pt x="348329" y="122292"/>
                  <a:pt x="359437" y="177257"/>
                </a:cubicBezTo>
                <a:cubicBezTo>
                  <a:pt x="359789" y="179014"/>
                  <a:pt x="359930" y="180842"/>
                  <a:pt x="359930" y="182668"/>
                </a:cubicBezTo>
                <a:lnTo>
                  <a:pt x="359930" y="185620"/>
                </a:lnTo>
                <a:cubicBezTo>
                  <a:pt x="359930" y="201154"/>
                  <a:pt x="347350" y="213732"/>
                  <a:pt x="331816" y="213732"/>
                </a:cubicBezTo>
                <a:lnTo>
                  <a:pt x="304968" y="210852"/>
                </a:lnTo>
                <a:lnTo>
                  <a:pt x="267928" y="206845"/>
                </a:lnTo>
                <a:cubicBezTo>
                  <a:pt x="270739" y="213451"/>
                  <a:pt x="272776" y="220129"/>
                  <a:pt x="273971" y="226876"/>
                </a:cubicBezTo>
                <a:cubicBezTo>
                  <a:pt x="274814" y="231797"/>
                  <a:pt x="275307" y="236714"/>
                  <a:pt x="275519" y="241636"/>
                </a:cubicBezTo>
                <a:cubicBezTo>
                  <a:pt x="277556" y="297162"/>
                  <a:pt x="237636" y="348397"/>
                  <a:pt x="182672" y="359503"/>
                </a:cubicBezTo>
                <a:cubicBezTo>
                  <a:pt x="180915" y="359856"/>
                  <a:pt x="179087" y="359996"/>
                  <a:pt x="177258" y="359996"/>
                </a:cubicBezTo>
                <a:lnTo>
                  <a:pt x="174307" y="359996"/>
                </a:lnTo>
                <a:cubicBezTo>
                  <a:pt x="158772" y="359996"/>
                  <a:pt x="146193" y="347414"/>
                  <a:pt x="146193" y="331884"/>
                </a:cubicBezTo>
                <a:lnTo>
                  <a:pt x="149076" y="305035"/>
                </a:lnTo>
                <a:lnTo>
                  <a:pt x="153082" y="267995"/>
                </a:lnTo>
                <a:cubicBezTo>
                  <a:pt x="146473" y="270806"/>
                  <a:pt x="139797" y="272844"/>
                  <a:pt x="133052" y="274039"/>
                </a:cubicBezTo>
                <a:cubicBezTo>
                  <a:pt x="128131" y="274882"/>
                  <a:pt x="123211" y="275375"/>
                  <a:pt x="118291" y="275587"/>
                </a:cubicBezTo>
                <a:cubicBezTo>
                  <a:pt x="62837" y="277484"/>
                  <a:pt x="11529" y="237564"/>
                  <a:pt x="493" y="182599"/>
                </a:cubicBezTo>
                <a:cubicBezTo>
                  <a:pt x="140" y="180842"/>
                  <a:pt x="0" y="179014"/>
                  <a:pt x="0" y="177188"/>
                </a:cubicBezTo>
                <a:lnTo>
                  <a:pt x="0" y="174308"/>
                </a:lnTo>
                <a:cubicBezTo>
                  <a:pt x="0" y="158774"/>
                  <a:pt x="12580" y="146196"/>
                  <a:pt x="28114" y="146196"/>
                </a:cubicBezTo>
                <a:lnTo>
                  <a:pt x="54961" y="149076"/>
                </a:lnTo>
                <a:lnTo>
                  <a:pt x="92002" y="153083"/>
                </a:lnTo>
                <a:cubicBezTo>
                  <a:pt x="89191" y="146477"/>
                  <a:pt x="87153" y="139799"/>
                  <a:pt x="85958" y="133052"/>
                </a:cubicBezTo>
                <a:cubicBezTo>
                  <a:pt x="85116" y="128131"/>
                  <a:pt x="84623" y="123214"/>
                  <a:pt x="84411" y="118292"/>
                </a:cubicBezTo>
                <a:cubicBezTo>
                  <a:pt x="82374" y="62838"/>
                  <a:pt x="122293" y="11531"/>
                  <a:pt x="177258" y="493"/>
                </a:cubicBezTo>
                <a:cubicBezTo>
                  <a:pt x="179015" y="140"/>
                  <a:pt x="180843" y="0"/>
                  <a:pt x="182672" y="0"/>
                </a:cubicBezTo>
                <a:lnTo>
                  <a:pt x="185555" y="0"/>
                </a:lnTo>
                <a:cubicBezTo>
                  <a:pt x="201089" y="0"/>
                  <a:pt x="213669" y="12582"/>
                  <a:pt x="213669" y="28112"/>
                </a:cubicBezTo>
                <a:lnTo>
                  <a:pt x="213665" y="28112"/>
                </a:lnTo>
                <a:moveTo>
                  <a:pt x="271509" y="173254"/>
                </a:moveTo>
                <a:lnTo>
                  <a:pt x="325135" y="179086"/>
                </a:lnTo>
                <a:cubicBezTo>
                  <a:pt x="314453" y="139446"/>
                  <a:pt x="273406" y="112244"/>
                  <a:pt x="232500" y="119271"/>
                </a:cubicBezTo>
                <a:cubicBezTo>
                  <a:pt x="228635" y="119905"/>
                  <a:pt x="224488" y="121169"/>
                  <a:pt x="219989" y="123066"/>
                </a:cubicBezTo>
                <a:cubicBezTo>
                  <a:pt x="208954" y="127775"/>
                  <a:pt x="196302" y="126299"/>
                  <a:pt x="186674" y="119131"/>
                </a:cubicBezTo>
                <a:cubicBezTo>
                  <a:pt x="177046" y="111964"/>
                  <a:pt x="171913" y="100296"/>
                  <a:pt x="173180" y="88416"/>
                </a:cubicBezTo>
                <a:lnTo>
                  <a:pt x="179015" y="34787"/>
                </a:lnTo>
                <a:cubicBezTo>
                  <a:pt x="139376" y="45471"/>
                  <a:pt x="112172" y="86515"/>
                  <a:pt x="119201" y="127422"/>
                </a:cubicBezTo>
                <a:cubicBezTo>
                  <a:pt x="119835" y="131288"/>
                  <a:pt x="121098" y="135435"/>
                  <a:pt x="122995" y="139932"/>
                </a:cubicBezTo>
                <a:cubicBezTo>
                  <a:pt x="127703" y="150966"/>
                  <a:pt x="126227" y="163616"/>
                  <a:pt x="119057" y="173246"/>
                </a:cubicBezTo>
                <a:cubicBezTo>
                  <a:pt x="111888" y="182876"/>
                  <a:pt x="100222" y="188006"/>
                  <a:pt x="88345" y="186743"/>
                </a:cubicBezTo>
                <a:lnTo>
                  <a:pt x="34719" y="180911"/>
                </a:lnTo>
                <a:cubicBezTo>
                  <a:pt x="45401" y="220550"/>
                  <a:pt x="86448" y="247752"/>
                  <a:pt x="127354" y="240725"/>
                </a:cubicBezTo>
                <a:cubicBezTo>
                  <a:pt x="131219" y="240091"/>
                  <a:pt x="135366" y="238828"/>
                  <a:pt x="139865" y="236930"/>
                </a:cubicBezTo>
                <a:cubicBezTo>
                  <a:pt x="150900" y="232222"/>
                  <a:pt x="163552" y="233698"/>
                  <a:pt x="173180" y="240865"/>
                </a:cubicBezTo>
                <a:cubicBezTo>
                  <a:pt x="182808" y="248033"/>
                  <a:pt x="187941" y="259700"/>
                  <a:pt x="186674" y="271580"/>
                </a:cubicBezTo>
                <a:lnTo>
                  <a:pt x="180839" y="325210"/>
                </a:lnTo>
                <a:cubicBezTo>
                  <a:pt x="220479" y="314525"/>
                  <a:pt x="247682" y="273481"/>
                  <a:pt x="240653" y="232574"/>
                </a:cubicBezTo>
                <a:cubicBezTo>
                  <a:pt x="240019" y="228708"/>
                  <a:pt x="238756" y="224561"/>
                  <a:pt x="236859" y="220064"/>
                </a:cubicBezTo>
                <a:cubicBezTo>
                  <a:pt x="232151" y="209030"/>
                  <a:pt x="233627" y="196380"/>
                  <a:pt x="240797" y="186750"/>
                </a:cubicBezTo>
                <a:cubicBezTo>
                  <a:pt x="247966" y="177120"/>
                  <a:pt x="259632" y="171990"/>
                  <a:pt x="271509" y="173254"/>
                </a:cubicBezTo>
                <a:lnTo>
                  <a:pt x="271509" y="173254"/>
                </a:lnTo>
                <a:moveTo>
                  <a:pt x="179929" y="157439"/>
                </a:moveTo>
                <a:cubicBezTo>
                  <a:pt x="192350" y="157439"/>
                  <a:pt x="202421" y="167508"/>
                  <a:pt x="202421" y="179932"/>
                </a:cubicBezTo>
                <a:cubicBezTo>
                  <a:pt x="202421" y="192352"/>
                  <a:pt x="192350" y="202424"/>
                  <a:pt x="179929" y="202424"/>
                </a:cubicBezTo>
                <a:cubicBezTo>
                  <a:pt x="167508" y="202424"/>
                  <a:pt x="157437" y="192355"/>
                  <a:pt x="157437" y="179932"/>
                </a:cubicBezTo>
                <a:cubicBezTo>
                  <a:pt x="157437" y="167512"/>
                  <a:pt x="167508" y="157439"/>
                  <a:pt x="179929" y="157439"/>
                </a:cubicBezTo>
              </a:path>
            </a:pathLst>
          </a:custGeom>
          <a:solidFill>
            <a:srgbClr val="3B2675"/>
          </a:solidFill>
          <a:ln/>
        </p:spPr>
        <p:txBody>
          <a:bodyPr wrap="square" lIns="0" tIns="0" rIns="0" bIns="0" rtlCol="0" anchor="ctr"/>
          <a:lstStyle/>
          <a:p>
            <a:pPr marL="0" indent="0">
              <a:buNone/>
            </a:pPr>
            <a:endParaRPr lang="en-US" dirty="0"/>
          </a:p>
        </p:txBody>
      </p:sp>
      <p:sp>
        <p:nvSpPr>
          <p:cNvPr id="38" name="Text 36"/>
          <p:cNvSpPr/>
          <p:nvPr/>
        </p:nvSpPr>
        <p:spPr>
          <a:xfrm>
            <a:off x="5647326" y="3106744"/>
            <a:ext cx="1124726" cy="1742396"/>
          </a:xfrm>
          <a:prstGeom prst="rect">
            <a:avLst/>
          </a:prstGeom>
          <a:noFill/>
          <a:ln/>
        </p:spPr>
        <p:txBody>
          <a:bodyPr wrap="square" lIns="0" tIns="0" rIns="0" bIns="0" rtlCol="0" anchor="t"/>
          <a:lstStyle/>
          <a:p>
            <a:pPr marL="0" indent="0" algn="l">
              <a:lnSpc>
                <a:spcPct val="140000"/>
              </a:lnSpc>
              <a:spcAft>
                <a:spcPts val="731"/>
              </a:spcAft>
              <a:buNone/>
            </a:pPr>
            <a:r>
              <a:rPr lang="en-US" sz="731" dirty="0">
                <a:solidFill>
                  <a:srgbClr val="FFFFFF"/>
                </a:solidFill>
                <a:latin typeface="Figtree Regular" pitchFamily="34" charset="0"/>
                <a:ea typeface="Figtree Regular" pitchFamily="34" charset="-122"/>
                <a:cs typeface="Figtree Regular" pitchFamily="34" charset="-120"/>
              </a:rPr>
              <a:t>Doba držania pri teplote zaisťuje mikrobiálnu inaktiváciu.</a:t>
            </a:r>
            <a:endParaRPr lang="en-US" sz="731" dirty="0"/>
          </a:p>
          <a:p>
            <a:pPr marL="0" indent="0" algn="l">
              <a:lnSpc>
                <a:spcPct val="140000"/>
              </a:lnSpc>
              <a:spcAft>
                <a:spcPts val="731"/>
              </a:spcAft>
              <a:buNone/>
            </a:pPr>
            <a:r>
              <a:rPr lang="en-US" sz="731" dirty="0">
                <a:solidFill>
                  <a:srgbClr val="FFFFFF"/>
                </a:solidFill>
                <a:latin typeface="Figtree Regular" pitchFamily="34" charset="0"/>
                <a:ea typeface="Figtree Regular" pitchFamily="34" charset="-122"/>
                <a:cs typeface="Figtree Regular" pitchFamily="34" charset="-120"/>
              </a:rPr>
              <a:t>Tento krok zaručuje bezpečnosť spracovaného produktu.</a:t>
            </a:r>
            <a:endParaRPr lang="en-US" sz="731" dirty="0"/>
          </a:p>
          <a:p>
            <a:pPr marL="0" indent="0" algn="l">
              <a:lnSpc>
                <a:spcPct val="140000"/>
              </a:lnSpc>
              <a:spcAft>
                <a:spcPts val="731"/>
              </a:spcAft>
              <a:buNone/>
            </a:pPr>
            <a:r>
              <a:rPr lang="en-US" sz="731" dirty="0">
                <a:solidFill>
                  <a:srgbClr val="FFFFFF"/>
                </a:solidFill>
                <a:latin typeface="Figtree Regular" pitchFamily="34" charset="0"/>
                <a:ea typeface="Figtree Regular" pitchFamily="34" charset="-122"/>
                <a:cs typeface="Figtree Regular" pitchFamily="34" charset="-120"/>
              </a:rPr>
              <a:t>Nedostatočný čas uchovávania môže viesť k riziku nedostatočného spracovania a kontaminácie.</a:t>
            </a:r>
            <a:endParaRPr lang="en-US" sz="731" dirty="0"/>
          </a:p>
        </p:txBody>
      </p:sp>
      <p:sp>
        <p:nvSpPr>
          <p:cNvPr id="39" name="Text 37"/>
          <p:cNvSpPr/>
          <p:nvPr/>
        </p:nvSpPr>
        <p:spPr>
          <a:xfrm>
            <a:off x="5647326"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Holdingová</a:t>
            </a:r>
            <a:endParaRPr lang="en-US" sz="1000" dirty="0"/>
          </a:p>
        </p:txBody>
      </p:sp>
      <p:sp>
        <p:nvSpPr>
          <p:cNvPr id="40" name="Text 38"/>
          <p:cNvSpPr/>
          <p:nvPr/>
        </p:nvSpPr>
        <p:spPr>
          <a:xfrm>
            <a:off x="5047598" y="3567082"/>
            <a:ext cx="292557" cy="360000"/>
          </a:xfrm>
          <a:custGeom>
            <a:avLst/>
            <a:gdLst/>
            <a:ahLst/>
            <a:cxnLst/>
            <a:rect l="l" t="t" r="r" b="b"/>
            <a:pathLst>
              <a:path w="292557" h="360000">
                <a:moveTo>
                  <a:pt x="90017" y="16877"/>
                </a:moveTo>
                <a:cubicBezTo>
                  <a:pt x="90017" y="7524"/>
                  <a:pt x="97541" y="0"/>
                  <a:pt x="106895" y="0"/>
                </a:cubicBezTo>
                <a:lnTo>
                  <a:pt x="185660" y="0"/>
                </a:lnTo>
                <a:cubicBezTo>
                  <a:pt x="195013" y="0"/>
                  <a:pt x="202537" y="7524"/>
                  <a:pt x="202537" y="16877"/>
                </a:cubicBezTo>
                <a:cubicBezTo>
                  <a:pt x="202537" y="26230"/>
                  <a:pt x="195013" y="33754"/>
                  <a:pt x="185660" y="33754"/>
                </a:cubicBezTo>
                <a:lnTo>
                  <a:pt x="163156" y="33754"/>
                </a:lnTo>
                <a:lnTo>
                  <a:pt x="163156" y="68494"/>
                </a:lnTo>
                <a:cubicBezTo>
                  <a:pt x="193679" y="72011"/>
                  <a:pt x="221387" y="84881"/>
                  <a:pt x="243188" y="104288"/>
                </a:cubicBezTo>
                <a:lnTo>
                  <a:pt x="263723" y="83682"/>
                </a:lnTo>
                <a:cubicBezTo>
                  <a:pt x="270334" y="77072"/>
                  <a:pt x="281022" y="77072"/>
                  <a:pt x="287563" y="83682"/>
                </a:cubicBezTo>
                <a:cubicBezTo>
                  <a:pt x="294105" y="90291"/>
                  <a:pt x="294175" y="100983"/>
                  <a:pt x="287563" y="107521"/>
                </a:cubicBezTo>
                <a:lnTo>
                  <a:pt x="265762" y="129323"/>
                </a:lnTo>
                <a:cubicBezTo>
                  <a:pt x="282639" y="153162"/>
                  <a:pt x="292557" y="182279"/>
                  <a:pt x="292557" y="213714"/>
                </a:cubicBezTo>
                <a:cubicBezTo>
                  <a:pt x="292557" y="294519"/>
                  <a:pt x="227083" y="359993"/>
                  <a:pt x="146279" y="359993"/>
                </a:cubicBezTo>
                <a:cubicBezTo>
                  <a:pt x="65474" y="359993"/>
                  <a:pt x="0" y="294588"/>
                  <a:pt x="0" y="213786"/>
                </a:cubicBezTo>
                <a:cubicBezTo>
                  <a:pt x="0" y="138679"/>
                  <a:pt x="56542" y="76860"/>
                  <a:pt x="129401" y="68493"/>
                </a:cubicBezTo>
                <a:lnTo>
                  <a:pt x="129401" y="33753"/>
                </a:lnTo>
                <a:lnTo>
                  <a:pt x="106897" y="33753"/>
                </a:lnTo>
                <a:cubicBezTo>
                  <a:pt x="97544" y="33753"/>
                  <a:pt x="90020" y="26229"/>
                  <a:pt x="90020" y="16877"/>
                </a:cubicBezTo>
                <a:lnTo>
                  <a:pt x="90017" y="16877"/>
                </a:lnTo>
                <a:moveTo>
                  <a:pt x="146279" y="326315"/>
                </a:moveTo>
                <a:cubicBezTo>
                  <a:pt x="208424" y="326315"/>
                  <a:pt x="258802" y="275936"/>
                  <a:pt x="258802" y="213793"/>
                </a:cubicBezTo>
                <a:cubicBezTo>
                  <a:pt x="258802" y="151650"/>
                  <a:pt x="208424" y="101272"/>
                  <a:pt x="146279" y="101272"/>
                </a:cubicBezTo>
                <a:cubicBezTo>
                  <a:pt x="84134" y="101272"/>
                  <a:pt x="33755" y="151650"/>
                  <a:pt x="33755" y="213793"/>
                </a:cubicBezTo>
                <a:cubicBezTo>
                  <a:pt x="33755" y="275936"/>
                  <a:pt x="84134" y="326315"/>
                  <a:pt x="146279" y="326315"/>
                </a:cubicBezTo>
                <a:moveTo>
                  <a:pt x="163156" y="151906"/>
                </a:moveTo>
                <a:lnTo>
                  <a:pt x="163156" y="225043"/>
                </a:lnTo>
                <a:cubicBezTo>
                  <a:pt x="163156" y="234396"/>
                  <a:pt x="155632" y="241920"/>
                  <a:pt x="146279" y="241920"/>
                </a:cubicBezTo>
                <a:cubicBezTo>
                  <a:pt x="136925" y="241920"/>
                  <a:pt x="129401" y="234396"/>
                  <a:pt x="129401" y="225043"/>
                </a:cubicBezTo>
                <a:lnTo>
                  <a:pt x="129401" y="151906"/>
                </a:lnTo>
                <a:cubicBezTo>
                  <a:pt x="129401" y="142553"/>
                  <a:pt x="136925" y="135029"/>
                  <a:pt x="146279" y="135029"/>
                </a:cubicBezTo>
                <a:cubicBezTo>
                  <a:pt x="155632" y="135029"/>
                  <a:pt x="163156" y="142553"/>
                  <a:pt x="163156" y="151906"/>
                </a:cubicBezTo>
              </a:path>
            </a:pathLst>
          </a:custGeom>
          <a:solidFill>
            <a:srgbClr val="05C4CE"/>
          </a:solidFill>
          <a:ln/>
        </p:spPr>
        <p:txBody>
          <a:bodyPr wrap="square" lIns="0" tIns="0" rIns="0" bIns="0" rtlCol="0" anchor="ctr"/>
          <a:lstStyle/>
          <a:p>
            <a:pPr marL="0" indent="0">
              <a:buNone/>
            </a:pPr>
            <a:endParaRPr lang="en-US" dirty="0"/>
          </a:p>
        </p:txBody>
      </p:sp>
      <p:sp>
        <p:nvSpPr>
          <p:cNvPr id="41" name="Text 39"/>
          <p:cNvSpPr/>
          <p:nvPr/>
        </p:nvSpPr>
        <p:spPr>
          <a:xfrm>
            <a:off x="3618679" y="3106744"/>
            <a:ext cx="1124726" cy="1742396"/>
          </a:xfrm>
          <a:prstGeom prst="rect">
            <a:avLst/>
          </a:prstGeom>
          <a:noFill/>
          <a:ln/>
        </p:spPr>
        <p:txBody>
          <a:bodyPr wrap="square" lIns="0" tIns="0" rIns="0" bIns="0" rtlCol="0" anchor="t"/>
          <a:lstStyle/>
          <a:p>
            <a:pPr marL="0" indent="0" algn="l">
              <a:lnSpc>
                <a:spcPct val="140000"/>
              </a:lnSpc>
              <a:spcAft>
                <a:spcPts val="751"/>
              </a:spcAft>
              <a:buNone/>
            </a:pPr>
            <a:r>
              <a:rPr lang="en-US" sz="751" dirty="0">
                <a:solidFill>
                  <a:srgbClr val="FFFFFF"/>
                </a:solidFill>
                <a:latin typeface="Figtree Regular" pitchFamily="34" charset="0"/>
                <a:ea typeface="Figtree Regular" pitchFamily="34" charset="-122"/>
                <a:cs typeface="Figtree Regular" pitchFamily="34" charset="-120"/>
              </a:rPr>
              <a:t>Kúrenie musí rýchlo dosiahnuť cieľovú teplotu bez prehriatia.</a:t>
            </a:r>
            <a:endParaRPr lang="en-US" sz="751" dirty="0"/>
          </a:p>
          <a:p>
            <a:pPr marL="0" indent="0" algn="l">
              <a:lnSpc>
                <a:spcPct val="140000"/>
              </a:lnSpc>
              <a:spcAft>
                <a:spcPts val="751"/>
              </a:spcAft>
              <a:buNone/>
            </a:pPr>
            <a:r>
              <a:rPr lang="en-US" sz="751" dirty="0">
                <a:solidFill>
                  <a:srgbClr val="FFFFFF"/>
                </a:solidFill>
                <a:latin typeface="Figtree Regular" pitchFamily="34" charset="0"/>
                <a:ea typeface="Figtree Regular" pitchFamily="34" charset="-122"/>
                <a:cs typeface="Figtree Regular" pitchFamily="34" charset="-120"/>
              </a:rPr>
              <a:t>Tento krok je rozhodujúci pre prípravu produktu na mikrobiálnu inaktiváciu.</a:t>
            </a:r>
            <a:endParaRPr lang="en-US" sz="751" dirty="0"/>
          </a:p>
          <a:p>
            <a:pPr marL="0" indent="0" algn="l">
              <a:lnSpc>
                <a:spcPct val="140000"/>
              </a:lnSpc>
              <a:spcAft>
                <a:spcPts val="751"/>
              </a:spcAft>
              <a:buNone/>
            </a:pPr>
            <a:r>
              <a:rPr lang="en-US" sz="751" dirty="0">
                <a:solidFill>
                  <a:srgbClr val="FFFFFF"/>
                </a:solidFill>
                <a:latin typeface="Figtree Regular" pitchFamily="34" charset="0"/>
                <a:ea typeface="Figtree Regular" pitchFamily="34" charset="-122"/>
                <a:cs typeface="Figtree Regular" pitchFamily="34" charset="-120"/>
              </a:rPr>
              <a:t>Prehriatie môže ohroziť kvalitu produktu.</a:t>
            </a:r>
            <a:endParaRPr lang="en-US" sz="751" dirty="0"/>
          </a:p>
        </p:txBody>
      </p:sp>
      <p:sp>
        <p:nvSpPr>
          <p:cNvPr id="42" name="Text 40"/>
          <p:cNvSpPr/>
          <p:nvPr/>
        </p:nvSpPr>
        <p:spPr>
          <a:xfrm>
            <a:off x="3618679"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Vykurovanie</a:t>
            </a:r>
            <a:endParaRPr lang="en-US" sz="1000" dirty="0"/>
          </a:p>
        </p:txBody>
      </p:sp>
      <p:sp>
        <p:nvSpPr>
          <p:cNvPr id="43" name="Text 41"/>
          <p:cNvSpPr/>
          <p:nvPr/>
        </p:nvSpPr>
        <p:spPr>
          <a:xfrm>
            <a:off x="2985230" y="3567130"/>
            <a:ext cx="360000" cy="359903"/>
          </a:xfrm>
          <a:custGeom>
            <a:avLst/>
            <a:gdLst/>
            <a:ahLst/>
            <a:cxnLst/>
            <a:rect l="l" t="t" r="r" b="b"/>
            <a:pathLst>
              <a:path w="360000" h="359903">
                <a:moveTo>
                  <a:pt x="260024" y="45135"/>
                </a:moveTo>
                <a:cubicBezTo>
                  <a:pt x="267268" y="37822"/>
                  <a:pt x="277178" y="33745"/>
                  <a:pt x="287442" y="33745"/>
                </a:cubicBezTo>
                <a:cubicBezTo>
                  <a:pt x="308884" y="33745"/>
                  <a:pt x="326250" y="51110"/>
                  <a:pt x="326250" y="72553"/>
                </a:cubicBezTo>
                <a:cubicBezTo>
                  <a:pt x="326250" y="82817"/>
                  <a:pt x="322171" y="92729"/>
                  <a:pt x="314860" y="99970"/>
                </a:cubicBezTo>
                <a:lnTo>
                  <a:pt x="157795" y="257104"/>
                </a:lnTo>
                <a:cubicBezTo>
                  <a:pt x="156740" y="258159"/>
                  <a:pt x="155333" y="258720"/>
                  <a:pt x="153788" y="258720"/>
                </a:cubicBezTo>
                <a:lnTo>
                  <a:pt x="101272" y="258720"/>
                </a:lnTo>
                <a:lnTo>
                  <a:pt x="101272" y="206203"/>
                </a:lnTo>
                <a:cubicBezTo>
                  <a:pt x="101272" y="204727"/>
                  <a:pt x="101833" y="203252"/>
                  <a:pt x="102888" y="202197"/>
                </a:cubicBezTo>
                <a:lnTo>
                  <a:pt x="122083" y="183004"/>
                </a:lnTo>
                <a:lnTo>
                  <a:pt x="143878" y="204799"/>
                </a:lnTo>
                <a:cubicBezTo>
                  <a:pt x="148237" y="209158"/>
                  <a:pt x="155408" y="209158"/>
                  <a:pt x="159768" y="204799"/>
                </a:cubicBezTo>
                <a:cubicBezTo>
                  <a:pt x="164128" y="200441"/>
                  <a:pt x="164128" y="193268"/>
                  <a:pt x="159768" y="188910"/>
                </a:cubicBezTo>
                <a:lnTo>
                  <a:pt x="137974" y="167114"/>
                </a:lnTo>
                <a:lnTo>
                  <a:pt x="167080" y="138009"/>
                </a:lnTo>
                <a:lnTo>
                  <a:pt x="188874" y="159804"/>
                </a:lnTo>
                <a:cubicBezTo>
                  <a:pt x="193234" y="164163"/>
                  <a:pt x="200405" y="164163"/>
                  <a:pt x="204764" y="159804"/>
                </a:cubicBezTo>
                <a:cubicBezTo>
                  <a:pt x="209124" y="155446"/>
                  <a:pt x="209124" y="148273"/>
                  <a:pt x="204764" y="143915"/>
                </a:cubicBezTo>
                <a:lnTo>
                  <a:pt x="182970" y="122119"/>
                </a:lnTo>
                <a:lnTo>
                  <a:pt x="212076" y="93014"/>
                </a:lnTo>
                <a:lnTo>
                  <a:pt x="233870" y="114809"/>
                </a:lnTo>
                <a:cubicBezTo>
                  <a:pt x="238230" y="119168"/>
                  <a:pt x="245401" y="119168"/>
                  <a:pt x="249761" y="114809"/>
                </a:cubicBezTo>
                <a:cubicBezTo>
                  <a:pt x="254120" y="110451"/>
                  <a:pt x="254120" y="103278"/>
                  <a:pt x="249761" y="98920"/>
                </a:cubicBezTo>
                <a:lnTo>
                  <a:pt x="227966" y="77124"/>
                </a:lnTo>
                <a:lnTo>
                  <a:pt x="259956" y="45136"/>
                </a:lnTo>
                <a:lnTo>
                  <a:pt x="260024" y="45135"/>
                </a:lnTo>
                <a:moveTo>
                  <a:pt x="67529" y="206207"/>
                </a:moveTo>
                <a:lnTo>
                  <a:pt x="67529" y="268639"/>
                </a:lnTo>
                <a:lnTo>
                  <a:pt x="4957" y="331140"/>
                </a:lnTo>
                <a:cubicBezTo>
                  <a:pt x="-1652" y="337748"/>
                  <a:pt x="-1652" y="348437"/>
                  <a:pt x="4957" y="354973"/>
                </a:cubicBezTo>
                <a:cubicBezTo>
                  <a:pt x="11567" y="361512"/>
                  <a:pt x="22252" y="361581"/>
                  <a:pt x="28789" y="354973"/>
                </a:cubicBezTo>
                <a:lnTo>
                  <a:pt x="91361" y="292400"/>
                </a:lnTo>
                <a:lnTo>
                  <a:pt x="153792" y="292400"/>
                </a:lnTo>
                <a:cubicBezTo>
                  <a:pt x="164268" y="292400"/>
                  <a:pt x="174251" y="288250"/>
                  <a:pt x="181635" y="280869"/>
                </a:cubicBezTo>
                <a:lnTo>
                  <a:pt x="338767" y="123875"/>
                </a:lnTo>
                <a:cubicBezTo>
                  <a:pt x="352408" y="110235"/>
                  <a:pt x="360000" y="91815"/>
                  <a:pt x="360000" y="72553"/>
                </a:cubicBezTo>
                <a:cubicBezTo>
                  <a:pt x="360000" y="32478"/>
                  <a:pt x="327517" y="-4"/>
                  <a:pt x="287446" y="-4"/>
                </a:cubicBezTo>
                <a:cubicBezTo>
                  <a:pt x="268182" y="-4"/>
                  <a:pt x="249761" y="7659"/>
                  <a:pt x="236124" y="21227"/>
                </a:cubicBezTo>
                <a:lnTo>
                  <a:pt x="79060" y="178361"/>
                </a:lnTo>
                <a:cubicBezTo>
                  <a:pt x="71676" y="185743"/>
                  <a:pt x="67529" y="195726"/>
                  <a:pt x="67529" y="206203"/>
                </a:cubicBezTo>
                <a:lnTo>
                  <a:pt x="67529" y="206207"/>
                </a:lnTo>
              </a:path>
            </a:pathLst>
          </a:custGeom>
          <a:solidFill>
            <a:srgbClr val="4867FF"/>
          </a:solidFill>
          <a:ln/>
        </p:spPr>
        <p:txBody>
          <a:bodyPr wrap="square" lIns="0" tIns="0" rIns="0" bIns="0" rtlCol="0" anchor="ctr"/>
          <a:lstStyle/>
          <a:p>
            <a:pPr marL="0" indent="0">
              <a:buNone/>
            </a:pPr>
            <a:endParaRPr lang="en-US" dirty="0"/>
          </a:p>
        </p:txBody>
      </p:sp>
      <p:sp>
        <p:nvSpPr>
          <p:cNvPr id="44" name="Text 42"/>
          <p:cNvSpPr/>
          <p:nvPr/>
        </p:nvSpPr>
        <p:spPr>
          <a:xfrm>
            <a:off x="1580570" y="3106744"/>
            <a:ext cx="1124726" cy="1742396"/>
          </a:xfrm>
          <a:prstGeom prst="rect">
            <a:avLst/>
          </a:prstGeom>
          <a:noFill/>
          <a:ln/>
        </p:spPr>
        <p:txBody>
          <a:bodyPr wrap="square" lIns="0" tIns="0" rIns="0" bIns="0" rtlCol="0" anchor="t"/>
          <a:lstStyle/>
          <a:p>
            <a:pPr marL="0" indent="0" algn="l">
              <a:lnSpc>
                <a:spcPct val="140000"/>
              </a:lnSpc>
              <a:spcAft>
                <a:spcPts val="798"/>
              </a:spcAft>
              <a:buNone/>
            </a:pPr>
            <a:r>
              <a:rPr lang="en-US" sz="798" dirty="0">
                <a:solidFill>
                  <a:srgbClr val="FFFFFF"/>
                </a:solidFill>
                <a:latin typeface="Figtree Regular" pitchFamily="34" charset="0"/>
                <a:ea typeface="Figtree Regular" pitchFamily="34" charset="-122"/>
                <a:cs typeface="Figtree Regular" pitchFamily="34" charset="-120"/>
              </a:rPr>
              <a:t>Správne zaťaženie zaisťuje rovnomerné rozloženie tepla a zabraňuje vzniku studených miest.</a:t>
            </a:r>
            <a:endParaRPr lang="en-US" sz="798" dirty="0"/>
          </a:p>
          <a:p>
            <a:pPr marL="0" indent="0" algn="l">
              <a:lnSpc>
                <a:spcPct val="140000"/>
              </a:lnSpc>
              <a:spcAft>
                <a:spcPts val="798"/>
              </a:spcAft>
              <a:buNone/>
            </a:pPr>
            <a:r>
              <a:rPr lang="en-US" sz="798" dirty="0">
                <a:solidFill>
                  <a:srgbClr val="FFFFFF"/>
                </a:solidFill>
                <a:latin typeface="Figtree Regular" pitchFamily="34" charset="0"/>
                <a:ea typeface="Figtree Regular" pitchFamily="34" charset="-122"/>
                <a:cs typeface="Figtree Regular" pitchFamily="34" charset="-120"/>
              </a:rPr>
              <a:t>Je to prvý krok v procese autoklávu.</a:t>
            </a:r>
            <a:endParaRPr lang="en-US" sz="798" dirty="0"/>
          </a:p>
          <a:p>
            <a:pPr marL="0" indent="0" algn="l">
              <a:lnSpc>
                <a:spcPct val="140000"/>
              </a:lnSpc>
              <a:spcAft>
                <a:spcPts val="798"/>
              </a:spcAft>
              <a:buNone/>
            </a:pPr>
            <a:r>
              <a:rPr lang="en-US" sz="798" dirty="0">
                <a:solidFill>
                  <a:srgbClr val="FFFFFF"/>
                </a:solidFill>
                <a:latin typeface="Figtree Regular" pitchFamily="34" charset="0"/>
                <a:ea typeface="Figtree Regular" pitchFamily="34" charset="-122"/>
                <a:cs typeface="Figtree Regular" pitchFamily="34" charset="-120"/>
              </a:rPr>
              <a:t>Nesprávne nakladanie môže viesť k nerovnomernému spracovaniu a bezpečnostným rizikám.</a:t>
            </a:r>
            <a:endParaRPr lang="en-US" sz="798" dirty="0"/>
          </a:p>
        </p:txBody>
      </p:sp>
      <p:sp>
        <p:nvSpPr>
          <p:cNvPr id="45" name="Text 43"/>
          <p:cNvSpPr/>
          <p:nvPr/>
        </p:nvSpPr>
        <p:spPr>
          <a:xfrm>
            <a:off x="1580570" y="2634873"/>
            <a:ext cx="1124726" cy="385467"/>
          </a:xfrm>
          <a:prstGeom prst="rect">
            <a:avLst/>
          </a:prstGeom>
          <a:noFill/>
          <a:ln/>
        </p:spPr>
        <p:txBody>
          <a:bodyPr wrap="square" lIns="0" tIns="0" rIns="0" bIns="0" rtlCol="0" anchor="t"/>
          <a:lstStyle/>
          <a:p>
            <a:pPr marL="0" indent="0" algn="l">
              <a:lnSpc>
                <a:spcPct val="100000"/>
              </a:lnSpc>
              <a:buNone/>
            </a:pPr>
            <a:r>
              <a:rPr lang="en-US" sz="1000" dirty="0">
                <a:solidFill>
                  <a:srgbClr val="FFFFFF"/>
                </a:solidFill>
                <a:latin typeface="Figtree Bold" pitchFamily="34" charset="0"/>
                <a:ea typeface="Figtree Bold" pitchFamily="34" charset="-122"/>
                <a:cs typeface="Figtree Bold" pitchFamily="34" charset="-120"/>
              </a:rPr>
              <a:t>Nakladanie</a:t>
            </a:r>
            <a:endParaRPr lang="en-US" sz="1000" dirty="0"/>
          </a:p>
        </p:txBody>
      </p:sp>
      <p:sp>
        <p:nvSpPr>
          <p:cNvPr id="46" name="Text 44"/>
          <p:cNvSpPr/>
          <p:nvPr/>
        </p:nvSpPr>
        <p:spPr>
          <a:xfrm>
            <a:off x="940635" y="3598603"/>
            <a:ext cx="360000" cy="320000"/>
          </a:xfrm>
          <a:custGeom>
            <a:avLst/>
            <a:gdLst/>
            <a:ahLst/>
            <a:cxnLst/>
            <a:rect l="l" t="t" r="r" b="b"/>
            <a:pathLst>
              <a:path w="360000" h="320000">
                <a:moveTo>
                  <a:pt x="240001" y="30000"/>
                </a:moveTo>
                <a:cubicBezTo>
                  <a:pt x="245502" y="30000"/>
                  <a:pt x="250002" y="34499"/>
                  <a:pt x="250002" y="40000"/>
                </a:cubicBezTo>
                <a:lnTo>
                  <a:pt x="250002" y="120000"/>
                </a:lnTo>
                <a:lnTo>
                  <a:pt x="280001" y="120000"/>
                </a:lnTo>
                <a:lnTo>
                  <a:pt x="280001" y="40000"/>
                </a:lnTo>
                <a:cubicBezTo>
                  <a:pt x="280001" y="17936"/>
                  <a:pt x="262062" y="0"/>
                  <a:pt x="240001" y="0"/>
                </a:cubicBezTo>
                <a:lnTo>
                  <a:pt x="120002" y="0"/>
                </a:lnTo>
                <a:cubicBezTo>
                  <a:pt x="97942" y="0"/>
                  <a:pt x="80003" y="17936"/>
                  <a:pt x="80003" y="40000"/>
                </a:cubicBezTo>
                <a:lnTo>
                  <a:pt x="80003" y="120000"/>
                </a:lnTo>
                <a:lnTo>
                  <a:pt x="110002" y="120000"/>
                </a:lnTo>
                <a:lnTo>
                  <a:pt x="110002" y="40000"/>
                </a:lnTo>
                <a:cubicBezTo>
                  <a:pt x="110002" y="34499"/>
                  <a:pt x="114502" y="30000"/>
                  <a:pt x="120002" y="30000"/>
                </a:cubicBezTo>
                <a:lnTo>
                  <a:pt x="155002" y="30000"/>
                </a:lnTo>
                <a:lnTo>
                  <a:pt x="155002" y="70000"/>
                </a:lnTo>
                <a:cubicBezTo>
                  <a:pt x="155002" y="75501"/>
                  <a:pt x="159502" y="80000"/>
                  <a:pt x="165002" y="80000"/>
                </a:cubicBezTo>
                <a:lnTo>
                  <a:pt x="195001" y="80000"/>
                </a:lnTo>
                <a:cubicBezTo>
                  <a:pt x="200502" y="80000"/>
                  <a:pt x="205002" y="75501"/>
                  <a:pt x="205002" y="70000"/>
                </a:cubicBezTo>
                <a:lnTo>
                  <a:pt x="205002" y="30000"/>
                </a:lnTo>
                <a:lnTo>
                  <a:pt x="240001" y="30000"/>
                </a:lnTo>
                <a:moveTo>
                  <a:pt x="204750" y="320000"/>
                </a:moveTo>
                <a:lnTo>
                  <a:pt x="320000" y="320000"/>
                </a:lnTo>
                <a:cubicBezTo>
                  <a:pt x="342061" y="320000"/>
                  <a:pt x="360000" y="302064"/>
                  <a:pt x="360000" y="280000"/>
                </a:cubicBezTo>
                <a:lnTo>
                  <a:pt x="360000" y="180000"/>
                </a:lnTo>
                <a:cubicBezTo>
                  <a:pt x="360000" y="157936"/>
                  <a:pt x="342061" y="140000"/>
                  <a:pt x="320000" y="140000"/>
                </a:cubicBezTo>
                <a:lnTo>
                  <a:pt x="204750" y="140000"/>
                </a:lnTo>
                <a:cubicBezTo>
                  <a:pt x="212126" y="148249"/>
                  <a:pt x="217314" y="158563"/>
                  <a:pt x="219186" y="170000"/>
                </a:cubicBezTo>
                <a:lnTo>
                  <a:pt x="234997" y="170000"/>
                </a:lnTo>
                <a:lnTo>
                  <a:pt x="234997" y="210000"/>
                </a:lnTo>
                <a:cubicBezTo>
                  <a:pt x="234997" y="215501"/>
                  <a:pt x="239497" y="220000"/>
                  <a:pt x="244998" y="220000"/>
                </a:cubicBezTo>
                <a:lnTo>
                  <a:pt x="274997" y="220000"/>
                </a:lnTo>
                <a:cubicBezTo>
                  <a:pt x="280498" y="220000"/>
                  <a:pt x="284998" y="215501"/>
                  <a:pt x="284998" y="210000"/>
                </a:cubicBezTo>
                <a:lnTo>
                  <a:pt x="284998" y="170000"/>
                </a:lnTo>
                <a:lnTo>
                  <a:pt x="319997" y="170000"/>
                </a:lnTo>
                <a:cubicBezTo>
                  <a:pt x="325498" y="170000"/>
                  <a:pt x="329998" y="174499"/>
                  <a:pt x="329998" y="180000"/>
                </a:cubicBezTo>
                <a:lnTo>
                  <a:pt x="329998" y="280000"/>
                </a:lnTo>
                <a:cubicBezTo>
                  <a:pt x="329998" y="285501"/>
                  <a:pt x="325498" y="290000"/>
                  <a:pt x="319997" y="290000"/>
                </a:cubicBezTo>
                <a:lnTo>
                  <a:pt x="219186" y="290000"/>
                </a:lnTo>
                <a:cubicBezTo>
                  <a:pt x="217249" y="301437"/>
                  <a:pt x="212123" y="311750"/>
                  <a:pt x="204750" y="320000"/>
                </a:cubicBezTo>
                <a:lnTo>
                  <a:pt x="204750" y="320000"/>
                </a:lnTo>
                <a:moveTo>
                  <a:pt x="159998" y="170000"/>
                </a:moveTo>
                <a:cubicBezTo>
                  <a:pt x="165499" y="170000"/>
                  <a:pt x="169999" y="174499"/>
                  <a:pt x="169999" y="180000"/>
                </a:cubicBezTo>
                <a:lnTo>
                  <a:pt x="169999" y="280000"/>
                </a:lnTo>
                <a:cubicBezTo>
                  <a:pt x="169999" y="285501"/>
                  <a:pt x="165499" y="290000"/>
                  <a:pt x="159998" y="290000"/>
                </a:cubicBezTo>
                <a:lnTo>
                  <a:pt x="40000" y="290000"/>
                </a:lnTo>
                <a:cubicBezTo>
                  <a:pt x="34499" y="290000"/>
                  <a:pt x="29999" y="285501"/>
                  <a:pt x="29999" y="280000"/>
                </a:cubicBezTo>
                <a:lnTo>
                  <a:pt x="29999" y="180000"/>
                </a:lnTo>
                <a:cubicBezTo>
                  <a:pt x="29999" y="174499"/>
                  <a:pt x="34499" y="170000"/>
                  <a:pt x="40000" y="170000"/>
                </a:cubicBezTo>
                <a:lnTo>
                  <a:pt x="74999" y="170000"/>
                </a:lnTo>
                <a:lnTo>
                  <a:pt x="74999" y="210000"/>
                </a:lnTo>
                <a:cubicBezTo>
                  <a:pt x="74999" y="215501"/>
                  <a:pt x="79499" y="220000"/>
                  <a:pt x="85000" y="220000"/>
                </a:cubicBezTo>
                <a:lnTo>
                  <a:pt x="114998" y="220000"/>
                </a:lnTo>
                <a:cubicBezTo>
                  <a:pt x="120499" y="220000"/>
                  <a:pt x="124999" y="215501"/>
                  <a:pt x="124999" y="210000"/>
                </a:cubicBezTo>
                <a:lnTo>
                  <a:pt x="124999" y="170000"/>
                </a:lnTo>
                <a:lnTo>
                  <a:pt x="159998" y="170000"/>
                </a:lnTo>
                <a:moveTo>
                  <a:pt x="40000" y="140000"/>
                </a:moveTo>
                <a:cubicBezTo>
                  <a:pt x="17939" y="140000"/>
                  <a:pt x="0" y="157936"/>
                  <a:pt x="0" y="180000"/>
                </a:cubicBezTo>
                <a:lnTo>
                  <a:pt x="0" y="280000"/>
                </a:lnTo>
                <a:cubicBezTo>
                  <a:pt x="0" y="302064"/>
                  <a:pt x="17939" y="320000"/>
                  <a:pt x="40000" y="320000"/>
                </a:cubicBezTo>
                <a:lnTo>
                  <a:pt x="159998" y="320000"/>
                </a:lnTo>
                <a:cubicBezTo>
                  <a:pt x="182059" y="320000"/>
                  <a:pt x="199998" y="302064"/>
                  <a:pt x="199998" y="280000"/>
                </a:cubicBezTo>
                <a:lnTo>
                  <a:pt x="199998" y="180000"/>
                </a:lnTo>
                <a:cubicBezTo>
                  <a:pt x="199998" y="157936"/>
                  <a:pt x="182059" y="140000"/>
                  <a:pt x="159998" y="140000"/>
                </a:cubicBezTo>
                <a:lnTo>
                  <a:pt x="40000" y="140000"/>
                </a:lnTo>
              </a:path>
            </a:pathLst>
          </a:custGeom>
          <a:solidFill>
            <a:srgbClr val="3B2675"/>
          </a:solidFill>
          <a:ln/>
        </p:spPr>
        <p:txBody>
          <a:bodyPr wrap="square" lIns="0" tIns="0" rIns="0" bIns="0" rtlCol="0" anchor="ctr"/>
          <a:lstStyle/>
          <a:p>
            <a:pPr marL="0" indent="0">
              <a:buNone/>
            </a:pPr>
            <a:endParaRPr lang="en-US" dirty="0"/>
          </a:p>
        </p:txBody>
      </p:sp>
      <p:sp>
        <p:nvSpPr>
          <p:cNvPr id="47" name="Text 4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8" name="Text 4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49" name="Text 4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26</a:t>
            </a:r>
            <a:endParaRPr lang="en-US" sz="8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typu nádoby na účinnosť pasterizácie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Efektívny návrh procesov je rozhodujúci pre riešenie výziev súvisiacich s kontajnerizáciou pri pasterizácii.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aby najchladnejší bod vo výrobku dosiahol požadované tepelné spracovanie.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zaručuje bezpečnosť výrobkov a súlad s normami pasterizácie.</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088" dirty="0">
                <a:solidFill>
                  <a:srgbClr val="000000"/>
                </a:solidFill>
                <a:latin typeface="Figtree Bold" pitchFamily="34" charset="0"/>
                <a:ea typeface="Figtree Bold" pitchFamily="34" charset="-122"/>
                <a:cs typeface="Figtree Bold" pitchFamily="34" charset="-120"/>
              </a:rPr>
              <a:t>Význam návrhu procesu pri tepelnom spracovaní</a:t>
            </a:r>
            <a:endParaRPr lang="en-US" sz="1088"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Veľkosť a tvar nádob významne ovplyvňujú prenos tepla počas pasterizácie.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Väčšie alebo nepravidelne tvarované nádoby sú náchylné na vznik studených miest.</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studené miesta môžu brániť účinnosti procesu pasterizácie.</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131" dirty="0">
                <a:solidFill>
                  <a:srgbClr val="000000"/>
                </a:solidFill>
                <a:latin typeface="Figtree Bold" pitchFamily="34" charset="0"/>
                <a:ea typeface="Figtree Bold" pitchFamily="34" charset="-122"/>
                <a:cs typeface="Figtree Bold" pitchFamily="34" charset="-120"/>
              </a:rPr>
              <a:t>Úloha veľkosti a tvaru nádoby pri prenose tepla</a:t>
            </a:r>
            <a:endParaRPr lang="en-US" sz="1131" dirty="0"/>
          </a:p>
        </p:txBody>
      </p:sp>
      <p:sp>
        <p:nvSpPr>
          <p:cNvPr id="27" name="Text 25"/>
          <p:cNvSpPr/>
          <p:nvPr/>
        </p:nvSpPr>
        <p:spPr>
          <a:xfrm>
            <a:off x="760397" y="3994895"/>
            <a:ext cx="301752" cy="211226"/>
          </a:xfrm>
          <a:custGeom>
            <a:avLst/>
            <a:gdLst/>
            <a:ahLst/>
            <a:cxnLst/>
            <a:rect l="l" t="t" r="r" b="b"/>
            <a:pathLst>
              <a:path w="301752" h="211226">
                <a:moveTo>
                  <a:pt x="11316" y="0"/>
                </a:moveTo>
                <a:cubicBezTo>
                  <a:pt x="5045" y="0"/>
                  <a:pt x="0" y="5044"/>
                  <a:pt x="0" y="11315"/>
                </a:cubicBezTo>
                <a:cubicBezTo>
                  <a:pt x="0" y="17587"/>
                  <a:pt x="5045" y="22631"/>
                  <a:pt x="11316" y="22631"/>
                </a:cubicBezTo>
                <a:lnTo>
                  <a:pt x="15088" y="22631"/>
                </a:lnTo>
                <a:lnTo>
                  <a:pt x="15088" y="188593"/>
                </a:lnTo>
                <a:lnTo>
                  <a:pt x="11316" y="188593"/>
                </a:lnTo>
                <a:cubicBezTo>
                  <a:pt x="5045" y="188593"/>
                  <a:pt x="0" y="193638"/>
                  <a:pt x="0" y="199909"/>
                </a:cubicBezTo>
                <a:cubicBezTo>
                  <a:pt x="0" y="206180"/>
                  <a:pt x="5045" y="211224"/>
                  <a:pt x="11316" y="211224"/>
                </a:cubicBezTo>
                <a:lnTo>
                  <a:pt x="26403" y="211224"/>
                </a:lnTo>
                <a:lnTo>
                  <a:pt x="275349" y="211224"/>
                </a:lnTo>
                <a:lnTo>
                  <a:pt x="290436" y="211224"/>
                </a:lnTo>
                <a:cubicBezTo>
                  <a:pt x="296707" y="211224"/>
                  <a:pt x="301752" y="206180"/>
                  <a:pt x="301752" y="199909"/>
                </a:cubicBezTo>
                <a:cubicBezTo>
                  <a:pt x="301752" y="193638"/>
                  <a:pt x="296707" y="188593"/>
                  <a:pt x="290436" y="188593"/>
                </a:cubicBezTo>
                <a:lnTo>
                  <a:pt x="286664" y="188593"/>
                </a:lnTo>
                <a:lnTo>
                  <a:pt x="286664" y="22631"/>
                </a:lnTo>
                <a:lnTo>
                  <a:pt x="290436" y="22631"/>
                </a:lnTo>
                <a:cubicBezTo>
                  <a:pt x="296707" y="22631"/>
                  <a:pt x="301752" y="17587"/>
                  <a:pt x="301752" y="11315"/>
                </a:cubicBezTo>
                <a:cubicBezTo>
                  <a:pt x="301752" y="5044"/>
                  <a:pt x="296707" y="0"/>
                  <a:pt x="290436" y="0"/>
                </a:cubicBezTo>
                <a:lnTo>
                  <a:pt x="275349" y="0"/>
                </a:lnTo>
                <a:lnTo>
                  <a:pt x="26403" y="0"/>
                </a:lnTo>
                <a:lnTo>
                  <a:pt x="11316" y="0"/>
                </a:lnTo>
                <a:moveTo>
                  <a:pt x="37719" y="188596"/>
                </a:moveTo>
                <a:lnTo>
                  <a:pt x="37719" y="22633"/>
                </a:lnTo>
                <a:lnTo>
                  <a:pt x="264033" y="22633"/>
                </a:lnTo>
                <a:lnTo>
                  <a:pt x="264033" y="188596"/>
                </a:lnTo>
                <a:lnTo>
                  <a:pt x="37719" y="188596"/>
                </a:lnTo>
                <a:moveTo>
                  <a:pt x="82982" y="56579"/>
                </a:moveTo>
                <a:cubicBezTo>
                  <a:pt x="82982" y="50308"/>
                  <a:pt x="77937" y="45264"/>
                  <a:pt x="71666" y="45264"/>
                </a:cubicBezTo>
                <a:cubicBezTo>
                  <a:pt x="65396" y="45264"/>
                  <a:pt x="60350" y="50308"/>
                  <a:pt x="60350" y="56579"/>
                </a:cubicBezTo>
                <a:lnTo>
                  <a:pt x="60350" y="154649"/>
                </a:lnTo>
                <a:cubicBezTo>
                  <a:pt x="60350" y="160921"/>
                  <a:pt x="65396" y="165965"/>
                  <a:pt x="71666" y="165965"/>
                </a:cubicBezTo>
                <a:cubicBezTo>
                  <a:pt x="77937" y="165965"/>
                  <a:pt x="82982" y="160921"/>
                  <a:pt x="82982" y="154649"/>
                </a:cubicBezTo>
                <a:lnTo>
                  <a:pt x="82982" y="56579"/>
                </a:lnTo>
                <a:moveTo>
                  <a:pt x="135788" y="56579"/>
                </a:moveTo>
                <a:cubicBezTo>
                  <a:pt x="135788" y="50308"/>
                  <a:pt x="130743" y="45264"/>
                  <a:pt x="124473" y="45264"/>
                </a:cubicBezTo>
                <a:cubicBezTo>
                  <a:pt x="118202" y="45264"/>
                  <a:pt x="113157" y="50308"/>
                  <a:pt x="113157" y="56579"/>
                </a:cubicBezTo>
                <a:lnTo>
                  <a:pt x="113157" y="154649"/>
                </a:lnTo>
                <a:cubicBezTo>
                  <a:pt x="113157" y="160921"/>
                  <a:pt x="118202" y="165965"/>
                  <a:pt x="124473" y="165965"/>
                </a:cubicBezTo>
                <a:cubicBezTo>
                  <a:pt x="130743" y="165965"/>
                  <a:pt x="135788" y="160921"/>
                  <a:pt x="135788" y="154649"/>
                </a:cubicBezTo>
                <a:lnTo>
                  <a:pt x="135788" y="56579"/>
                </a:lnTo>
                <a:moveTo>
                  <a:pt x="188595" y="56579"/>
                </a:moveTo>
                <a:cubicBezTo>
                  <a:pt x="188595" y="50308"/>
                  <a:pt x="183550" y="45264"/>
                  <a:pt x="177279" y="45264"/>
                </a:cubicBezTo>
                <a:cubicBezTo>
                  <a:pt x="171009" y="45264"/>
                  <a:pt x="165964" y="50308"/>
                  <a:pt x="165964" y="56579"/>
                </a:cubicBezTo>
                <a:lnTo>
                  <a:pt x="165964" y="154649"/>
                </a:lnTo>
                <a:cubicBezTo>
                  <a:pt x="165964" y="160921"/>
                  <a:pt x="171009" y="165965"/>
                  <a:pt x="177279" y="165965"/>
                </a:cubicBezTo>
                <a:cubicBezTo>
                  <a:pt x="183550" y="165965"/>
                  <a:pt x="188595" y="160921"/>
                  <a:pt x="188595" y="154649"/>
                </a:cubicBezTo>
                <a:lnTo>
                  <a:pt x="188595" y="56579"/>
                </a:lnTo>
                <a:moveTo>
                  <a:pt x="241402" y="56579"/>
                </a:moveTo>
                <a:cubicBezTo>
                  <a:pt x="241402" y="50308"/>
                  <a:pt x="236356" y="45264"/>
                  <a:pt x="230086" y="45264"/>
                </a:cubicBezTo>
                <a:cubicBezTo>
                  <a:pt x="223815" y="45264"/>
                  <a:pt x="218770" y="50308"/>
                  <a:pt x="218770" y="56579"/>
                </a:cubicBezTo>
                <a:lnTo>
                  <a:pt x="218770" y="154649"/>
                </a:lnTo>
                <a:cubicBezTo>
                  <a:pt x="218770" y="160921"/>
                  <a:pt x="223815" y="165965"/>
                  <a:pt x="230086" y="165965"/>
                </a:cubicBezTo>
                <a:cubicBezTo>
                  <a:pt x="236356" y="165965"/>
                  <a:pt x="241402" y="160921"/>
                  <a:pt x="241402" y="154649"/>
                </a:cubicBezTo>
                <a:lnTo>
                  <a:pt x="241402" y="56579"/>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Flexibilné obaly sa počas pasterizácie rýchlo zahrievajú, čím sa proces urýchľuje.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Môže však trpieť nerovnomerným rozložením teplôt, čo vedie k potenciálnym studeným miestam.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nerovnomerné zahrievanie si vyžaduje presné riadenie procesu, aby sa zabezpečilo rovnomerné tepelné spracovanie.</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144" dirty="0">
                <a:solidFill>
                  <a:srgbClr val="000000"/>
                </a:solidFill>
                <a:latin typeface="Figtree Bold" pitchFamily="34" charset="0"/>
                <a:ea typeface="Figtree Bold" pitchFamily="34" charset="-122"/>
                <a:cs typeface="Figtree Bold" pitchFamily="34" charset="-120"/>
              </a:rPr>
              <a:t>Výhody a obmedzenia flexibilných obalov</a:t>
            </a:r>
            <a:endParaRPr lang="en-US" sz="1144" dirty="0"/>
          </a:p>
        </p:txBody>
      </p:sp>
      <p:sp>
        <p:nvSpPr>
          <p:cNvPr id="30" name="Text 28"/>
          <p:cNvSpPr/>
          <p:nvPr/>
        </p:nvSpPr>
        <p:spPr>
          <a:xfrm>
            <a:off x="7899947" y="1480956"/>
            <a:ext cx="245221" cy="301752"/>
          </a:xfrm>
          <a:custGeom>
            <a:avLst/>
            <a:gdLst/>
            <a:ahLst/>
            <a:cxnLst/>
            <a:rect l="l" t="t" r="r" b="b"/>
            <a:pathLst>
              <a:path w="245221" h="301752">
                <a:moveTo>
                  <a:pt x="75452" y="14146"/>
                </a:moveTo>
                <a:cubicBezTo>
                  <a:pt x="75452" y="6307"/>
                  <a:pt x="81759" y="0"/>
                  <a:pt x="89599" y="0"/>
                </a:cubicBezTo>
                <a:lnTo>
                  <a:pt x="155620" y="0"/>
                </a:lnTo>
                <a:cubicBezTo>
                  <a:pt x="163460" y="0"/>
                  <a:pt x="169767" y="6307"/>
                  <a:pt x="169767" y="14146"/>
                </a:cubicBezTo>
                <a:cubicBezTo>
                  <a:pt x="169767" y="21986"/>
                  <a:pt x="163460" y="28292"/>
                  <a:pt x="155620" y="28292"/>
                </a:cubicBezTo>
                <a:lnTo>
                  <a:pt x="136757" y="28292"/>
                </a:lnTo>
                <a:lnTo>
                  <a:pt x="136757" y="57411"/>
                </a:lnTo>
                <a:cubicBezTo>
                  <a:pt x="162341" y="60359"/>
                  <a:pt x="185566" y="71147"/>
                  <a:pt x="203840" y="87415"/>
                </a:cubicBezTo>
                <a:lnTo>
                  <a:pt x="221052" y="70142"/>
                </a:lnTo>
                <a:cubicBezTo>
                  <a:pt x="226594" y="64602"/>
                  <a:pt x="235552" y="64602"/>
                  <a:pt x="241035" y="70142"/>
                </a:cubicBezTo>
                <a:cubicBezTo>
                  <a:pt x="246519" y="75682"/>
                  <a:pt x="246577" y="84644"/>
                  <a:pt x="241035" y="90124"/>
                </a:cubicBezTo>
                <a:lnTo>
                  <a:pt x="222761" y="108398"/>
                </a:lnTo>
                <a:cubicBezTo>
                  <a:pt x="236908" y="128380"/>
                  <a:pt x="245221" y="152786"/>
                  <a:pt x="245221" y="179135"/>
                </a:cubicBezTo>
                <a:cubicBezTo>
                  <a:pt x="245221" y="246866"/>
                  <a:pt x="190341" y="301746"/>
                  <a:pt x="122611" y="301746"/>
                </a:cubicBezTo>
                <a:cubicBezTo>
                  <a:pt x="54880" y="301746"/>
                  <a:pt x="0" y="246924"/>
                  <a:pt x="0" y="179195"/>
                </a:cubicBezTo>
                <a:cubicBezTo>
                  <a:pt x="0" y="116241"/>
                  <a:pt x="47394" y="64424"/>
                  <a:pt x="108464" y="57411"/>
                </a:cubicBezTo>
                <a:lnTo>
                  <a:pt x="108464" y="28292"/>
                </a:lnTo>
                <a:lnTo>
                  <a:pt x="89601" y="28292"/>
                </a:lnTo>
                <a:cubicBezTo>
                  <a:pt x="81762" y="28292"/>
                  <a:pt x="75455" y="21986"/>
                  <a:pt x="75455" y="14146"/>
                </a:cubicBezTo>
                <a:lnTo>
                  <a:pt x="75452" y="14146"/>
                </a:lnTo>
                <a:moveTo>
                  <a:pt x="122611" y="273517"/>
                </a:moveTo>
                <a:cubicBezTo>
                  <a:pt x="174701" y="273517"/>
                  <a:pt x="216928" y="231290"/>
                  <a:pt x="216928" y="179201"/>
                </a:cubicBezTo>
                <a:cubicBezTo>
                  <a:pt x="216928" y="127113"/>
                  <a:pt x="174701" y="84886"/>
                  <a:pt x="122611" y="84886"/>
                </a:cubicBezTo>
                <a:cubicBezTo>
                  <a:pt x="70521" y="84886"/>
                  <a:pt x="28294" y="127113"/>
                  <a:pt x="28294" y="179201"/>
                </a:cubicBezTo>
                <a:cubicBezTo>
                  <a:pt x="28294" y="231290"/>
                  <a:pt x="70521" y="273517"/>
                  <a:pt x="122611" y="273517"/>
                </a:cubicBezTo>
                <a:lnTo>
                  <a:pt x="122611" y="273517"/>
                </a:lnTo>
                <a:moveTo>
                  <a:pt x="136757" y="127327"/>
                </a:moveTo>
                <a:lnTo>
                  <a:pt x="136757" y="188631"/>
                </a:lnTo>
                <a:cubicBezTo>
                  <a:pt x="136757" y="196471"/>
                  <a:pt x="130450" y="202777"/>
                  <a:pt x="122611" y="202777"/>
                </a:cubicBezTo>
                <a:cubicBezTo>
                  <a:pt x="114771" y="202777"/>
                  <a:pt x="108464" y="196471"/>
                  <a:pt x="108464" y="188631"/>
                </a:cubicBezTo>
                <a:lnTo>
                  <a:pt x="108464" y="127327"/>
                </a:lnTo>
                <a:cubicBezTo>
                  <a:pt x="108464" y="119488"/>
                  <a:pt x="114771" y="113181"/>
                  <a:pt x="122611" y="113181"/>
                </a:cubicBezTo>
                <a:cubicBezTo>
                  <a:pt x="130450" y="113181"/>
                  <a:pt x="136757" y="119488"/>
                  <a:pt x="136757" y="127327"/>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Polotuhé kontajnery ponúkajú flexibilitu v dizajne obalov.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Napriek tejto výhode vyžadujú starostlivé utesnenie, aby sa zachoval hermetický uzáver.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Nesprávne utesnenie môže ohroziť proces pasterizácie a bezpečnosť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006" dirty="0">
                <a:solidFill>
                  <a:srgbClr val="000000"/>
                </a:solidFill>
                <a:latin typeface="Figtree Bold" pitchFamily="34" charset="0"/>
                <a:ea typeface="Figtree Bold" pitchFamily="34" charset="-122"/>
                <a:cs typeface="Figtree Bold" pitchFamily="34" charset="-120"/>
              </a:rPr>
              <a:t>Polotuhé kontajnery a výzvy hermetického tesnenia</a:t>
            </a:r>
            <a:endParaRPr lang="en-US" sz="1006" dirty="0"/>
          </a:p>
        </p:txBody>
      </p:sp>
      <p:sp>
        <p:nvSpPr>
          <p:cNvPr id="33" name="Text 31"/>
          <p:cNvSpPr/>
          <p:nvPr/>
        </p:nvSpPr>
        <p:spPr>
          <a:xfrm>
            <a:off x="4366138" y="1536947"/>
            <a:ext cx="301752" cy="301752"/>
          </a:xfrm>
          <a:custGeom>
            <a:avLst/>
            <a:gdLst/>
            <a:ahLst/>
            <a:cxnLst/>
            <a:rect l="l" t="t" r="r" b="b"/>
            <a:pathLst>
              <a:path w="301752" h="301752">
                <a:moveTo>
                  <a:pt x="123534" y="56078"/>
                </a:moveTo>
                <a:cubicBezTo>
                  <a:pt x="118139" y="61473"/>
                  <a:pt x="110821" y="64533"/>
                  <a:pt x="103208" y="64533"/>
                </a:cubicBezTo>
                <a:lnTo>
                  <a:pt x="64533" y="64533"/>
                </a:lnTo>
                <a:lnTo>
                  <a:pt x="64533" y="103208"/>
                </a:lnTo>
                <a:cubicBezTo>
                  <a:pt x="64533" y="110824"/>
                  <a:pt x="61476" y="118139"/>
                  <a:pt x="56078" y="123534"/>
                </a:cubicBezTo>
                <a:lnTo>
                  <a:pt x="28796" y="150876"/>
                </a:lnTo>
                <a:lnTo>
                  <a:pt x="56138" y="178218"/>
                </a:lnTo>
                <a:cubicBezTo>
                  <a:pt x="61533" y="183613"/>
                  <a:pt x="64593" y="190930"/>
                  <a:pt x="64593" y="198544"/>
                </a:cubicBezTo>
                <a:lnTo>
                  <a:pt x="64593" y="237219"/>
                </a:lnTo>
                <a:lnTo>
                  <a:pt x="103269" y="237219"/>
                </a:lnTo>
                <a:cubicBezTo>
                  <a:pt x="110885" y="237219"/>
                  <a:pt x="118199" y="240276"/>
                  <a:pt x="123595" y="245674"/>
                </a:cubicBezTo>
                <a:lnTo>
                  <a:pt x="150876" y="272956"/>
                </a:lnTo>
                <a:lnTo>
                  <a:pt x="178218" y="245614"/>
                </a:lnTo>
                <a:cubicBezTo>
                  <a:pt x="183613" y="240219"/>
                  <a:pt x="190931" y="237159"/>
                  <a:pt x="198544" y="237159"/>
                </a:cubicBezTo>
                <a:lnTo>
                  <a:pt x="237219" y="237159"/>
                </a:lnTo>
                <a:lnTo>
                  <a:pt x="237219" y="198483"/>
                </a:lnTo>
                <a:cubicBezTo>
                  <a:pt x="237219" y="190867"/>
                  <a:pt x="240276" y="183553"/>
                  <a:pt x="245674" y="178157"/>
                </a:cubicBezTo>
                <a:lnTo>
                  <a:pt x="272956" y="150876"/>
                </a:lnTo>
                <a:lnTo>
                  <a:pt x="245614" y="123534"/>
                </a:lnTo>
                <a:cubicBezTo>
                  <a:pt x="240219" y="118139"/>
                  <a:pt x="237159" y="110821"/>
                  <a:pt x="237159" y="103208"/>
                </a:cubicBezTo>
                <a:lnTo>
                  <a:pt x="237159" y="64533"/>
                </a:lnTo>
                <a:lnTo>
                  <a:pt x="198483" y="64533"/>
                </a:lnTo>
                <a:cubicBezTo>
                  <a:pt x="190867" y="64533"/>
                  <a:pt x="183553" y="61476"/>
                  <a:pt x="178157" y="56078"/>
                </a:cubicBezTo>
                <a:lnTo>
                  <a:pt x="150876" y="28796"/>
                </a:lnTo>
                <a:lnTo>
                  <a:pt x="123534" y="56078"/>
                </a:lnTo>
                <a:moveTo>
                  <a:pt x="130490" y="8410"/>
                </a:moveTo>
                <a:cubicBezTo>
                  <a:pt x="141703" y="-2803"/>
                  <a:pt x="159932" y="-2803"/>
                  <a:pt x="171202" y="8410"/>
                </a:cubicBezTo>
                <a:lnTo>
                  <a:pt x="198544" y="35752"/>
                </a:lnTo>
                <a:lnTo>
                  <a:pt x="237219" y="35752"/>
                </a:lnTo>
                <a:cubicBezTo>
                  <a:pt x="253110" y="35752"/>
                  <a:pt x="266000" y="48642"/>
                  <a:pt x="266000" y="64533"/>
                </a:cubicBezTo>
                <a:lnTo>
                  <a:pt x="266000" y="103208"/>
                </a:lnTo>
                <a:lnTo>
                  <a:pt x="293342" y="130550"/>
                </a:lnTo>
                <a:cubicBezTo>
                  <a:pt x="304555" y="141763"/>
                  <a:pt x="304555" y="159992"/>
                  <a:pt x="293342" y="171262"/>
                </a:cubicBezTo>
                <a:lnTo>
                  <a:pt x="266000" y="198544"/>
                </a:lnTo>
                <a:lnTo>
                  <a:pt x="266000" y="237219"/>
                </a:lnTo>
                <a:cubicBezTo>
                  <a:pt x="266000" y="253110"/>
                  <a:pt x="253110" y="266000"/>
                  <a:pt x="237219" y="266000"/>
                </a:cubicBezTo>
                <a:lnTo>
                  <a:pt x="198544" y="266000"/>
                </a:lnTo>
                <a:lnTo>
                  <a:pt x="171202" y="293342"/>
                </a:lnTo>
                <a:cubicBezTo>
                  <a:pt x="159989" y="304555"/>
                  <a:pt x="141760" y="304555"/>
                  <a:pt x="130490" y="293342"/>
                </a:cubicBezTo>
                <a:lnTo>
                  <a:pt x="103208" y="266000"/>
                </a:lnTo>
                <a:lnTo>
                  <a:pt x="64533" y="266000"/>
                </a:lnTo>
                <a:cubicBezTo>
                  <a:pt x="48642" y="266000"/>
                  <a:pt x="35752" y="253110"/>
                  <a:pt x="35752" y="237219"/>
                </a:cubicBezTo>
                <a:lnTo>
                  <a:pt x="35752" y="198544"/>
                </a:lnTo>
                <a:lnTo>
                  <a:pt x="8410" y="171202"/>
                </a:lnTo>
                <a:cubicBezTo>
                  <a:pt x="-2803" y="159989"/>
                  <a:pt x="-2803" y="141760"/>
                  <a:pt x="8410" y="130490"/>
                </a:cubicBezTo>
                <a:lnTo>
                  <a:pt x="35752" y="103208"/>
                </a:lnTo>
                <a:lnTo>
                  <a:pt x="35752" y="64533"/>
                </a:lnTo>
                <a:cubicBezTo>
                  <a:pt x="35752" y="48642"/>
                  <a:pt x="48642" y="35752"/>
                  <a:pt x="64533" y="35752"/>
                </a:cubicBezTo>
                <a:lnTo>
                  <a:pt x="103208" y="35752"/>
                </a:lnTo>
                <a:lnTo>
                  <a:pt x="130550" y="8410"/>
                </a:lnTo>
                <a:lnTo>
                  <a:pt x="130490" y="841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Pevné nádoby, ako sú sklenené nádoby, si počas pasterizácie zachovávajú konzistentný tvar.</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Ich hrúbka však môže spomaliť prenikanie tepla, čo ovplyvňuje účinnosť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vlastnosť si vyžaduje úpravy tepelného spracovania, aby sa zabezpečila účinnosť.</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188" dirty="0">
                <a:solidFill>
                  <a:srgbClr val="000000"/>
                </a:solidFill>
                <a:latin typeface="Figtree Bold" pitchFamily="34" charset="0"/>
                <a:ea typeface="Figtree Bold" pitchFamily="34" charset="-122"/>
                <a:cs typeface="Figtree Bold" pitchFamily="34" charset="-120"/>
              </a:rPr>
              <a:t>Vplyv pevných nádob na prenikanie tepla</a:t>
            </a:r>
            <a:endParaRPr lang="en-US" sz="1188"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27</a:t>
            </a:r>
            <a:endParaRPr lang="en-US" sz="8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Validácia a overovanie procesov v autokláve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Dokumentácia validačných a overovacích činností podporuje súlad s predpismi a zabezpečenie kvality.</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Riadne záznamy sú nevyhnutné pre audity a inšpekcie.</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To zaisťuje transparentnosť a zodpovednosť v procese autoklávu.</a:t>
            </a:r>
            <a:endParaRPr lang="en-US" sz="1062"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Dokumentácia o zhode</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05330" y="72028"/>
                </a:moveTo>
                <a:cubicBezTo>
                  <a:pt x="111932" y="68196"/>
                  <a:pt x="116706" y="61889"/>
                  <a:pt x="118592" y="54463"/>
                </a:cubicBezTo>
                <a:lnTo>
                  <a:pt x="121715" y="42146"/>
                </a:lnTo>
                <a:lnTo>
                  <a:pt x="130556" y="51283"/>
                </a:lnTo>
                <a:cubicBezTo>
                  <a:pt x="135861" y="56766"/>
                  <a:pt x="143169" y="59828"/>
                  <a:pt x="150834" y="59828"/>
                </a:cubicBezTo>
                <a:cubicBezTo>
                  <a:pt x="158495" y="59828"/>
                  <a:pt x="165807" y="56763"/>
                  <a:pt x="171112" y="51283"/>
                </a:cubicBezTo>
                <a:lnTo>
                  <a:pt x="179953" y="42146"/>
                </a:lnTo>
                <a:lnTo>
                  <a:pt x="183076" y="54463"/>
                </a:lnTo>
                <a:cubicBezTo>
                  <a:pt x="184962" y="61889"/>
                  <a:pt x="189736" y="68196"/>
                  <a:pt x="196338" y="72028"/>
                </a:cubicBezTo>
                <a:cubicBezTo>
                  <a:pt x="202940" y="75861"/>
                  <a:pt x="210837" y="76802"/>
                  <a:pt x="218146" y="74741"/>
                </a:cubicBezTo>
                <a:lnTo>
                  <a:pt x="230406" y="71265"/>
                </a:lnTo>
                <a:lnTo>
                  <a:pt x="226930" y="83525"/>
                </a:lnTo>
                <a:cubicBezTo>
                  <a:pt x="224866" y="90894"/>
                  <a:pt x="225810" y="98733"/>
                  <a:pt x="229642" y="105333"/>
                </a:cubicBezTo>
                <a:cubicBezTo>
                  <a:pt x="233475" y="111935"/>
                  <a:pt x="239781" y="116709"/>
                  <a:pt x="247207" y="118595"/>
                </a:cubicBezTo>
                <a:lnTo>
                  <a:pt x="259525" y="121718"/>
                </a:lnTo>
                <a:lnTo>
                  <a:pt x="250388" y="130559"/>
                </a:lnTo>
                <a:cubicBezTo>
                  <a:pt x="244905" y="135864"/>
                  <a:pt x="241842" y="143172"/>
                  <a:pt x="241842" y="150837"/>
                </a:cubicBezTo>
                <a:cubicBezTo>
                  <a:pt x="241842" y="158498"/>
                  <a:pt x="244908" y="165810"/>
                  <a:pt x="250388" y="171115"/>
                </a:cubicBezTo>
                <a:lnTo>
                  <a:pt x="259525" y="179956"/>
                </a:lnTo>
                <a:lnTo>
                  <a:pt x="247207" y="183079"/>
                </a:lnTo>
                <a:cubicBezTo>
                  <a:pt x="239781" y="184965"/>
                  <a:pt x="233475" y="189739"/>
                  <a:pt x="229642" y="196341"/>
                </a:cubicBezTo>
                <a:cubicBezTo>
                  <a:pt x="225810" y="202943"/>
                  <a:pt x="224869" y="210840"/>
                  <a:pt x="226930" y="218149"/>
                </a:cubicBezTo>
                <a:lnTo>
                  <a:pt x="230406" y="230409"/>
                </a:lnTo>
                <a:lnTo>
                  <a:pt x="218146" y="226933"/>
                </a:lnTo>
                <a:cubicBezTo>
                  <a:pt x="210777" y="224869"/>
                  <a:pt x="202937" y="225813"/>
                  <a:pt x="196338" y="229645"/>
                </a:cubicBezTo>
                <a:cubicBezTo>
                  <a:pt x="189736" y="233478"/>
                  <a:pt x="184962" y="239784"/>
                  <a:pt x="183076" y="247210"/>
                </a:cubicBezTo>
                <a:lnTo>
                  <a:pt x="179953" y="259528"/>
                </a:lnTo>
                <a:lnTo>
                  <a:pt x="171112" y="250391"/>
                </a:lnTo>
                <a:cubicBezTo>
                  <a:pt x="165807" y="244908"/>
                  <a:pt x="158498" y="241845"/>
                  <a:pt x="150834" y="241845"/>
                </a:cubicBezTo>
                <a:cubicBezTo>
                  <a:pt x="143172" y="241845"/>
                  <a:pt x="135861" y="244911"/>
                  <a:pt x="130556" y="250391"/>
                </a:cubicBezTo>
                <a:lnTo>
                  <a:pt x="121715" y="259528"/>
                </a:lnTo>
                <a:lnTo>
                  <a:pt x="118592" y="247210"/>
                </a:lnTo>
                <a:cubicBezTo>
                  <a:pt x="116706" y="239784"/>
                  <a:pt x="111932" y="233478"/>
                  <a:pt x="105330" y="229645"/>
                </a:cubicBezTo>
                <a:cubicBezTo>
                  <a:pt x="98727" y="225813"/>
                  <a:pt x="90830" y="224872"/>
                  <a:pt x="83522" y="226933"/>
                </a:cubicBezTo>
                <a:lnTo>
                  <a:pt x="71262" y="230409"/>
                </a:lnTo>
                <a:lnTo>
                  <a:pt x="74738" y="218149"/>
                </a:lnTo>
                <a:cubicBezTo>
                  <a:pt x="76802" y="210780"/>
                  <a:pt x="75857" y="202940"/>
                  <a:pt x="72025" y="196341"/>
                </a:cubicBezTo>
                <a:cubicBezTo>
                  <a:pt x="68193" y="189739"/>
                  <a:pt x="61886" y="184965"/>
                  <a:pt x="54460" y="183079"/>
                </a:cubicBezTo>
                <a:lnTo>
                  <a:pt x="42143" y="179956"/>
                </a:lnTo>
                <a:lnTo>
                  <a:pt x="51280" y="171115"/>
                </a:lnTo>
                <a:cubicBezTo>
                  <a:pt x="56763" y="165810"/>
                  <a:pt x="59825" y="158501"/>
                  <a:pt x="59825" y="150837"/>
                </a:cubicBezTo>
                <a:cubicBezTo>
                  <a:pt x="59825" y="143175"/>
                  <a:pt x="56760" y="135864"/>
                  <a:pt x="51280" y="130559"/>
                </a:cubicBezTo>
                <a:lnTo>
                  <a:pt x="42143" y="121718"/>
                </a:lnTo>
                <a:lnTo>
                  <a:pt x="54460" y="118595"/>
                </a:lnTo>
                <a:cubicBezTo>
                  <a:pt x="61886" y="116709"/>
                  <a:pt x="68193" y="111935"/>
                  <a:pt x="72025" y="105333"/>
                </a:cubicBezTo>
                <a:cubicBezTo>
                  <a:pt x="75857" y="98730"/>
                  <a:pt x="76799" y="90833"/>
                  <a:pt x="74738" y="83525"/>
                </a:cubicBezTo>
                <a:lnTo>
                  <a:pt x="71262" y="71265"/>
                </a:lnTo>
                <a:lnTo>
                  <a:pt x="83522" y="74741"/>
                </a:lnTo>
                <a:cubicBezTo>
                  <a:pt x="90891" y="76805"/>
                  <a:pt x="98730" y="75860"/>
                  <a:pt x="105390" y="72028"/>
                </a:cubicBezTo>
                <a:lnTo>
                  <a:pt x="105330" y="72028"/>
                </a:lnTo>
                <a:moveTo>
                  <a:pt x="131147" y="11258"/>
                </a:moveTo>
                <a:lnTo>
                  <a:pt x="124370" y="4303"/>
                </a:lnTo>
                <a:cubicBezTo>
                  <a:pt x="120834" y="588"/>
                  <a:pt x="115529" y="-824"/>
                  <a:pt x="110577" y="471"/>
                </a:cubicBezTo>
                <a:cubicBezTo>
                  <a:pt x="105625" y="1768"/>
                  <a:pt x="101796" y="5715"/>
                  <a:pt x="100499" y="10667"/>
                </a:cubicBezTo>
                <a:lnTo>
                  <a:pt x="98142" y="20039"/>
                </a:lnTo>
                <a:lnTo>
                  <a:pt x="91187" y="47508"/>
                </a:lnTo>
                <a:lnTo>
                  <a:pt x="63956" y="39786"/>
                </a:lnTo>
                <a:lnTo>
                  <a:pt x="54644" y="37194"/>
                </a:lnTo>
                <a:cubicBezTo>
                  <a:pt x="49693" y="35779"/>
                  <a:pt x="44388" y="37194"/>
                  <a:pt x="40794" y="40791"/>
                </a:cubicBezTo>
                <a:cubicBezTo>
                  <a:pt x="37197" y="44388"/>
                  <a:pt x="35785" y="49693"/>
                  <a:pt x="37197" y="54641"/>
                </a:cubicBezTo>
                <a:lnTo>
                  <a:pt x="39850" y="63953"/>
                </a:lnTo>
                <a:lnTo>
                  <a:pt x="47571" y="91183"/>
                </a:lnTo>
                <a:lnTo>
                  <a:pt x="20103" y="98139"/>
                </a:lnTo>
                <a:lnTo>
                  <a:pt x="10730" y="100495"/>
                </a:lnTo>
                <a:cubicBezTo>
                  <a:pt x="5779" y="101733"/>
                  <a:pt x="1889" y="105622"/>
                  <a:pt x="534" y="110574"/>
                </a:cubicBezTo>
                <a:cubicBezTo>
                  <a:pt x="-821" y="115526"/>
                  <a:pt x="595" y="120830"/>
                  <a:pt x="4306" y="124367"/>
                </a:cubicBezTo>
                <a:lnTo>
                  <a:pt x="11262" y="131144"/>
                </a:lnTo>
                <a:lnTo>
                  <a:pt x="31539" y="150891"/>
                </a:lnTo>
                <a:lnTo>
                  <a:pt x="11262" y="170638"/>
                </a:lnTo>
                <a:lnTo>
                  <a:pt x="4306" y="177415"/>
                </a:lnTo>
                <a:cubicBezTo>
                  <a:pt x="592" y="180951"/>
                  <a:pt x="-821" y="186256"/>
                  <a:pt x="474" y="191208"/>
                </a:cubicBezTo>
                <a:cubicBezTo>
                  <a:pt x="1771" y="196160"/>
                  <a:pt x="5718" y="199989"/>
                  <a:pt x="10670" y="201286"/>
                </a:cubicBezTo>
                <a:lnTo>
                  <a:pt x="20043" y="203643"/>
                </a:lnTo>
                <a:lnTo>
                  <a:pt x="47451" y="210599"/>
                </a:lnTo>
                <a:lnTo>
                  <a:pt x="39789" y="237829"/>
                </a:lnTo>
                <a:lnTo>
                  <a:pt x="37137" y="247141"/>
                </a:lnTo>
                <a:cubicBezTo>
                  <a:pt x="35721" y="252092"/>
                  <a:pt x="37137" y="257397"/>
                  <a:pt x="40734" y="260991"/>
                </a:cubicBezTo>
                <a:cubicBezTo>
                  <a:pt x="44330" y="264588"/>
                  <a:pt x="49635" y="266000"/>
                  <a:pt x="54584" y="264588"/>
                </a:cubicBezTo>
                <a:lnTo>
                  <a:pt x="63896" y="261935"/>
                </a:lnTo>
                <a:lnTo>
                  <a:pt x="91126" y="254214"/>
                </a:lnTo>
                <a:lnTo>
                  <a:pt x="98081" y="281622"/>
                </a:lnTo>
                <a:lnTo>
                  <a:pt x="100438" y="290994"/>
                </a:lnTo>
                <a:cubicBezTo>
                  <a:pt x="101675" y="295946"/>
                  <a:pt x="105565" y="299835"/>
                  <a:pt x="110517" y="301190"/>
                </a:cubicBezTo>
                <a:cubicBezTo>
                  <a:pt x="115468" y="302545"/>
                  <a:pt x="120713" y="301073"/>
                  <a:pt x="124310" y="297419"/>
                </a:cubicBezTo>
                <a:lnTo>
                  <a:pt x="131147" y="290581"/>
                </a:lnTo>
                <a:lnTo>
                  <a:pt x="150894" y="270246"/>
                </a:lnTo>
                <a:lnTo>
                  <a:pt x="170641" y="290581"/>
                </a:lnTo>
                <a:lnTo>
                  <a:pt x="177418" y="297476"/>
                </a:lnTo>
                <a:cubicBezTo>
                  <a:pt x="181015" y="301130"/>
                  <a:pt x="186259" y="302603"/>
                  <a:pt x="191211" y="301248"/>
                </a:cubicBezTo>
                <a:cubicBezTo>
                  <a:pt x="196163" y="299893"/>
                  <a:pt x="199992" y="296003"/>
                  <a:pt x="201290" y="291052"/>
                </a:cubicBezTo>
                <a:lnTo>
                  <a:pt x="203646" y="281679"/>
                </a:lnTo>
                <a:lnTo>
                  <a:pt x="210602" y="254271"/>
                </a:lnTo>
                <a:lnTo>
                  <a:pt x="237832" y="261993"/>
                </a:lnTo>
                <a:lnTo>
                  <a:pt x="247144" y="264645"/>
                </a:lnTo>
                <a:cubicBezTo>
                  <a:pt x="252095" y="266060"/>
                  <a:pt x="257400" y="264645"/>
                  <a:pt x="260994" y="261048"/>
                </a:cubicBezTo>
                <a:cubicBezTo>
                  <a:pt x="264591" y="257451"/>
                  <a:pt x="266003" y="252147"/>
                  <a:pt x="264591" y="247198"/>
                </a:cubicBezTo>
                <a:lnTo>
                  <a:pt x="261939" y="237886"/>
                </a:lnTo>
                <a:lnTo>
                  <a:pt x="254217" y="210656"/>
                </a:lnTo>
                <a:lnTo>
                  <a:pt x="281625" y="203701"/>
                </a:lnTo>
                <a:lnTo>
                  <a:pt x="290997" y="201344"/>
                </a:lnTo>
                <a:cubicBezTo>
                  <a:pt x="295949" y="200107"/>
                  <a:pt x="299839" y="196217"/>
                  <a:pt x="301193" y="191265"/>
                </a:cubicBezTo>
                <a:cubicBezTo>
                  <a:pt x="302548" y="186314"/>
                  <a:pt x="301076" y="181009"/>
                  <a:pt x="297422" y="177472"/>
                </a:cubicBezTo>
                <a:lnTo>
                  <a:pt x="290584" y="170635"/>
                </a:lnTo>
                <a:lnTo>
                  <a:pt x="270249" y="150888"/>
                </a:lnTo>
                <a:lnTo>
                  <a:pt x="290584" y="131141"/>
                </a:lnTo>
                <a:lnTo>
                  <a:pt x="297479" y="124364"/>
                </a:lnTo>
                <a:cubicBezTo>
                  <a:pt x="301133" y="120767"/>
                  <a:pt x="302606" y="115523"/>
                  <a:pt x="301251" y="110571"/>
                </a:cubicBezTo>
                <a:cubicBezTo>
                  <a:pt x="299896" y="105619"/>
                  <a:pt x="296006" y="101790"/>
                  <a:pt x="291055" y="100492"/>
                </a:cubicBezTo>
                <a:lnTo>
                  <a:pt x="281682" y="98136"/>
                </a:lnTo>
                <a:lnTo>
                  <a:pt x="254274" y="91180"/>
                </a:lnTo>
                <a:lnTo>
                  <a:pt x="261996" y="63950"/>
                </a:lnTo>
                <a:lnTo>
                  <a:pt x="264648" y="54638"/>
                </a:lnTo>
                <a:cubicBezTo>
                  <a:pt x="266064" y="49686"/>
                  <a:pt x="264648" y="44382"/>
                  <a:pt x="261051" y="40788"/>
                </a:cubicBezTo>
                <a:cubicBezTo>
                  <a:pt x="257454" y="37191"/>
                  <a:pt x="252150" y="35779"/>
                  <a:pt x="247201" y="37191"/>
                </a:cubicBezTo>
                <a:lnTo>
                  <a:pt x="237889" y="39843"/>
                </a:lnTo>
                <a:lnTo>
                  <a:pt x="210599" y="47505"/>
                </a:lnTo>
                <a:lnTo>
                  <a:pt x="203643" y="20097"/>
                </a:lnTo>
                <a:lnTo>
                  <a:pt x="201286" y="10724"/>
                </a:lnTo>
                <a:cubicBezTo>
                  <a:pt x="200049" y="5773"/>
                  <a:pt x="196160" y="1883"/>
                  <a:pt x="191208" y="528"/>
                </a:cubicBezTo>
                <a:cubicBezTo>
                  <a:pt x="186256" y="-827"/>
                  <a:pt x="180951" y="589"/>
                  <a:pt x="177415" y="4300"/>
                </a:cubicBezTo>
                <a:lnTo>
                  <a:pt x="170638" y="11255"/>
                </a:lnTo>
                <a:lnTo>
                  <a:pt x="150891" y="31533"/>
                </a:lnTo>
                <a:lnTo>
                  <a:pt x="131147" y="11258"/>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Pravidelné overovanie zabezpečuje trvalé dodržiavanie bezpečnostných noriem a včas odhalí odchýlky.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postup pomáha udržiavať spoľahlivosť procesu v priebehu času.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Ide o proaktívny prístup k zabezpečeniu kvality.</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Postupy pravidelného overovania</a:t>
            </a:r>
            <a:endParaRPr lang="en-US" sz="1400" dirty="0"/>
          </a:p>
        </p:txBody>
      </p:sp>
      <p:sp>
        <p:nvSpPr>
          <p:cNvPr id="27" name="Text 25"/>
          <p:cNvSpPr/>
          <p:nvPr/>
        </p:nvSpPr>
        <p:spPr>
          <a:xfrm>
            <a:off x="798116" y="3949632"/>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Softvérové nástroje analyzujú údaje o teplote na výpočet hodnôt P a overenie primeranosti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Táto analýza zaisťuje, že proces spĺňa požadované bezpečnostné normy.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Poskytuje kvantitatívne meranie účinnosti sterilizácie.</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Softvérová analýza pre P-hodnoty</a:t>
            </a:r>
            <a:endParaRPr lang="en-US" sz="1400" dirty="0"/>
          </a:p>
        </p:txBody>
      </p:sp>
      <p:sp>
        <p:nvSpPr>
          <p:cNvPr id="30" name="Text 28"/>
          <p:cNvSpPr/>
          <p:nvPr/>
        </p:nvSpPr>
        <p:spPr>
          <a:xfrm>
            <a:off x="7909401" y="1480956"/>
            <a:ext cx="226314" cy="301752"/>
          </a:xfrm>
          <a:custGeom>
            <a:avLst/>
            <a:gdLst/>
            <a:ahLst/>
            <a:cxnLst/>
            <a:rect l="l" t="t" r="r" b="b"/>
            <a:pathLst>
              <a:path w="226314" h="301752">
                <a:moveTo>
                  <a:pt x="198025" y="103727"/>
                </a:moveTo>
                <a:lnTo>
                  <a:pt x="198025" y="264033"/>
                </a:lnTo>
                <a:cubicBezTo>
                  <a:pt x="198025" y="269220"/>
                  <a:pt x="193781" y="273463"/>
                  <a:pt x="188594" y="273463"/>
                </a:cubicBezTo>
                <a:lnTo>
                  <a:pt x="37717" y="273463"/>
                </a:lnTo>
                <a:cubicBezTo>
                  <a:pt x="32530" y="273463"/>
                  <a:pt x="28287" y="269220"/>
                  <a:pt x="28287" y="264033"/>
                </a:cubicBezTo>
                <a:lnTo>
                  <a:pt x="28287" y="103727"/>
                </a:lnTo>
                <a:lnTo>
                  <a:pt x="198025" y="103727"/>
                </a:lnTo>
                <a:moveTo>
                  <a:pt x="198025" y="75438"/>
                </a:moveTo>
                <a:lnTo>
                  <a:pt x="28289" y="75438"/>
                </a:lnTo>
                <a:lnTo>
                  <a:pt x="28289" y="37719"/>
                </a:lnTo>
                <a:cubicBezTo>
                  <a:pt x="28289" y="32532"/>
                  <a:pt x="32533" y="28289"/>
                  <a:pt x="37720" y="28289"/>
                </a:cubicBezTo>
                <a:lnTo>
                  <a:pt x="188597" y="28289"/>
                </a:lnTo>
                <a:cubicBezTo>
                  <a:pt x="193784" y="28289"/>
                  <a:pt x="198027" y="32532"/>
                  <a:pt x="198027" y="37719"/>
                </a:cubicBezTo>
                <a:lnTo>
                  <a:pt x="198025" y="75438"/>
                </a:lnTo>
                <a:moveTo>
                  <a:pt x="226314" y="75438"/>
                </a:moveTo>
                <a:lnTo>
                  <a:pt x="226314" y="37719"/>
                </a:lnTo>
                <a:cubicBezTo>
                  <a:pt x="226314" y="16913"/>
                  <a:pt x="209399" y="0"/>
                  <a:pt x="188594" y="0"/>
                </a:cubicBezTo>
                <a:lnTo>
                  <a:pt x="37717" y="0"/>
                </a:lnTo>
                <a:cubicBezTo>
                  <a:pt x="16912" y="0"/>
                  <a:pt x="-2" y="16913"/>
                  <a:pt x="-2" y="37719"/>
                </a:cubicBezTo>
                <a:lnTo>
                  <a:pt x="-2" y="75438"/>
                </a:lnTo>
                <a:lnTo>
                  <a:pt x="-2" y="89584"/>
                </a:lnTo>
                <a:lnTo>
                  <a:pt x="-2" y="103730"/>
                </a:lnTo>
                <a:lnTo>
                  <a:pt x="-2" y="264036"/>
                </a:lnTo>
                <a:cubicBezTo>
                  <a:pt x="-2" y="284842"/>
                  <a:pt x="16912" y="301755"/>
                  <a:pt x="37717" y="301755"/>
                </a:cubicBezTo>
                <a:lnTo>
                  <a:pt x="188594" y="301755"/>
                </a:lnTo>
                <a:cubicBezTo>
                  <a:pt x="209399" y="301755"/>
                  <a:pt x="226314" y="284842"/>
                  <a:pt x="226314" y="264036"/>
                </a:cubicBezTo>
                <a:lnTo>
                  <a:pt x="226314" y="103730"/>
                </a:lnTo>
                <a:lnTo>
                  <a:pt x="226314" y="89587"/>
                </a:lnTo>
                <a:lnTo>
                  <a:pt x="226314" y="75438"/>
                </a:lnTo>
                <a:moveTo>
                  <a:pt x="47148" y="136733"/>
                </a:moveTo>
                <a:cubicBezTo>
                  <a:pt x="47148" y="144545"/>
                  <a:pt x="53480" y="150879"/>
                  <a:pt x="61293" y="150879"/>
                </a:cubicBezTo>
                <a:cubicBezTo>
                  <a:pt x="69105" y="150879"/>
                  <a:pt x="75437" y="144545"/>
                  <a:pt x="75437" y="136736"/>
                </a:cubicBezTo>
                <a:cubicBezTo>
                  <a:pt x="75437" y="128924"/>
                  <a:pt x="69105" y="122593"/>
                  <a:pt x="61293" y="122593"/>
                </a:cubicBezTo>
                <a:cubicBezTo>
                  <a:pt x="53480" y="122593"/>
                  <a:pt x="47148" y="128927"/>
                  <a:pt x="47148" y="136739"/>
                </a:cubicBezTo>
                <a:lnTo>
                  <a:pt x="47148" y="136733"/>
                </a:lnTo>
                <a:moveTo>
                  <a:pt x="61293" y="174452"/>
                </a:moveTo>
                <a:cubicBezTo>
                  <a:pt x="53480" y="174452"/>
                  <a:pt x="47148" y="180786"/>
                  <a:pt x="47148" y="188598"/>
                </a:cubicBezTo>
                <a:cubicBezTo>
                  <a:pt x="47148" y="196410"/>
                  <a:pt x="53480" y="202744"/>
                  <a:pt x="61293" y="202744"/>
                </a:cubicBezTo>
                <a:cubicBezTo>
                  <a:pt x="69105" y="202744"/>
                  <a:pt x="75437" y="196410"/>
                  <a:pt x="75437" y="188601"/>
                </a:cubicBezTo>
                <a:cubicBezTo>
                  <a:pt x="75437" y="180789"/>
                  <a:pt x="69105" y="174458"/>
                  <a:pt x="61293" y="174458"/>
                </a:cubicBezTo>
                <a:lnTo>
                  <a:pt x="61293" y="174452"/>
                </a:lnTo>
                <a:moveTo>
                  <a:pt x="47148" y="240460"/>
                </a:moveTo>
                <a:cubicBezTo>
                  <a:pt x="47148" y="248300"/>
                  <a:pt x="53453" y="254606"/>
                  <a:pt x="61293" y="254606"/>
                </a:cubicBezTo>
                <a:lnTo>
                  <a:pt x="113157" y="254606"/>
                </a:lnTo>
                <a:cubicBezTo>
                  <a:pt x="120997" y="254606"/>
                  <a:pt x="127302" y="248300"/>
                  <a:pt x="127302" y="240463"/>
                </a:cubicBezTo>
                <a:cubicBezTo>
                  <a:pt x="127302" y="232624"/>
                  <a:pt x="120997" y="226320"/>
                  <a:pt x="113157" y="226320"/>
                </a:cubicBezTo>
                <a:lnTo>
                  <a:pt x="61293" y="226320"/>
                </a:lnTo>
                <a:cubicBezTo>
                  <a:pt x="53453" y="226320"/>
                  <a:pt x="47148" y="232627"/>
                  <a:pt x="47148" y="240466"/>
                </a:cubicBezTo>
                <a:lnTo>
                  <a:pt x="47148" y="240460"/>
                </a:lnTo>
                <a:moveTo>
                  <a:pt x="113157" y="122587"/>
                </a:moveTo>
                <a:cubicBezTo>
                  <a:pt x="105345" y="122587"/>
                  <a:pt x="99012" y="128920"/>
                  <a:pt x="99012" y="136733"/>
                </a:cubicBezTo>
                <a:cubicBezTo>
                  <a:pt x="99012" y="144545"/>
                  <a:pt x="105345" y="150879"/>
                  <a:pt x="113157" y="150879"/>
                </a:cubicBezTo>
                <a:cubicBezTo>
                  <a:pt x="120969" y="150879"/>
                  <a:pt x="127302" y="144545"/>
                  <a:pt x="127302" y="136736"/>
                </a:cubicBezTo>
                <a:cubicBezTo>
                  <a:pt x="127302" y="128924"/>
                  <a:pt x="120969" y="122593"/>
                  <a:pt x="113157" y="122593"/>
                </a:cubicBezTo>
                <a:lnTo>
                  <a:pt x="113157" y="122587"/>
                </a:lnTo>
                <a:moveTo>
                  <a:pt x="99012" y="188595"/>
                </a:moveTo>
                <a:cubicBezTo>
                  <a:pt x="99012" y="196407"/>
                  <a:pt x="105345" y="202741"/>
                  <a:pt x="113157" y="202741"/>
                </a:cubicBezTo>
                <a:cubicBezTo>
                  <a:pt x="120969" y="202741"/>
                  <a:pt x="127302" y="196407"/>
                  <a:pt x="127302" y="188598"/>
                </a:cubicBezTo>
                <a:cubicBezTo>
                  <a:pt x="127302" y="180786"/>
                  <a:pt x="120969" y="174455"/>
                  <a:pt x="113157" y="174455"/>
                </a:cubicBezTo>
                <a:cubicBezTo>
                  <a:pt x="105345" y="174455"/>
                  <a:pt x="99012" y="180789"/>
                  <a:pt x="99012" y="188601"/>
                </a:cubicBezTo>
                <a:lnTo>
                  <a:pt x="99012" y="188595"/>
                </a:lnTo>
                <a:moveTo>
                  <a:pt x="165021" y="122587"/>
                </a:moveTo>
                <a:cubicBezTo>
                  <a:pt x="157209" y="122587"/>
                  <a:pt x="150877" y="128920"/>
                  <a:pt x="150877" y="136733"/>
                </a:cubicBezTo>
                <a:cubicBezTo>
                  <a:pt x="150877" y="144545"/>
                  <a:pt x="157209" y="150879"/>
                  <a:pt x="165021" y="150879"/>
                </a:cubicBezTo>
                <a:cubicBezTo>
                  <a:pt x="172834" y="150879"/>
                  <a:pt x="179166" y="144545"/>
                  <a:pt x="179166" y="136736"/>
                </a:cubicBezTo>
                <a:cubicBezTo>
                  <a:pt x="179166" y="128924"/>
                  <a:pt x="172834" y="122593"/>
                  <a:pt x="165021" y="122593"/>
                </a:cubicBezTo>
                <a:lnTo>
                  <a:pt x="165021" y="122587"/>
                </a:lnTo>
                <a:moveTo>
                  <a:pt x="150877" y="188595"/>
                </a:moveTo>
                <a:cubicBezTo>
                  <a:pt x="150877" y="196407"/>
                  <a:pt x="157209" y="202741"/>
                  <a:pt x="165021" y="202741"/>
                </a:cubicBezTo>
                <a:cubicBezTo>
                  <a:pt x="172834" y="202741"/>
                  <a:pt x="179166" y="196407"/>
                  <a:pt x="179166" y="188598"/>
                </a:cubicBezTo>
                <a:cubicBezTo>
                  <a:pt x="179166" y="180786"/>
                  <a:pt x="172834" y="174455"/>
                  <a:pt x="165021" y="174455"/>
                </a:cubicBezTo>
                <a:cubicBezTo>
                  <a:pt x="157209" y="174455"/>
                  <a:pt x="150877" y="180789"/>
                  <a:pt x="150877" y="188601"/>
                </a:cubicBezTo>
                <a:lnTo>
                  <a:pt x="150877" y="188595"/>
                </a:lnTo>
                <a:moveTo>
                  <a:pt x="165021" y="226314"/>
                </a:moveTo>
                <a:cubicBezTo>
                  <a:pt x="157209" y="226314"/>
                  <a:pt x="150877" y="232648"/>
                  <a:pt x="150877" y="240460"/>
                </a:cubicBezTo>
                <a:cubicBezTo>
                  <a:pt x="150877" y="248273"/>
                  <a:pt x="157209" y="254606"/>
                  <a:pt x="165021" y="254606"/>
                </a:cubicBezTo>
                <a:cubicBezTo>
                  <a:pt x="172834" y="254606"/>
                  <a:pt x="179166" y="248273"/>
                  <a:pt x="179166" y="240463"/>
                </a:cubicBezTo>
                <a:cubicBezTo>
                  <a:pt x="179166" y="232651"/>
                  <a:pt x="172834" y="226320"/>
                  <a:pt x="165021" y="226320"/>
                </a:cubicBezTo>
                <a:lnTo>
                  <a:pt x="165021" y="226314"/>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Mikrobiálne provokačné testy používajú na potvrdenie smrteľnosti rezistentné spóry (napr. Bacillus coagulans).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testy potvrdzujú účinnosť sterilizačného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Sú nevyhnutné na zaistenie mikrobiálnej bezpečnosti.</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Mikrobiálne provokačné testy</a:t>
            </a:r>
            <a:endParaRPr lang="en-US" sz="1400" dirty="0"/>
          </a:p>
        </p:txBody>
      </p:sp>
      <p:sp>
        <p:nvSpPr>
          <p:cNvPr id="33" name="Text 31"/>
          <p:cNvSpPr/>
          <p:nvPr/>
        </p:nvSpPr>
        <p:spPr>
          <a:xfrm>
            <a:off x="4366163" y="1536947"/>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Validácia zahŕňa mapovanie teploty na identifikáciu studených miest v rámci zaťaženia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rovnomerné rozloženie tepla počas procesu autoklávu.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Identifikácia studených miest je rozhodujúca pre účinnú sterilizáciu.</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Mapovanie teploty pre studené miesta</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28</a:t>
            </a:r>
            <a:endParaRPr lang="en-US" sz="8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Úvahy o dizajne a údržbe zariadenia</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Správna údržba zariadenia je nevyhnutná na udržanie konzistentného výkonu pasterizácie a bezpečnosti výrobkov.</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Zanedbanie údržby môže ohroziť funkčnosť zariadenia aj kvalitu produktu.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Pravidelná pozornosť venovaná zariadeniu zaisťuje súlad s bezpečnostnými normami.</a:t>
            </a:r>
            <a:endParaRPr lang="en-US" sz="1062"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Dôležitosť údržby zariadenia</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89950" y="157949"/>
                </a:moveTo>
                <a:cubicBezTo>
                  <a:pt x="195490" y="159482"/>
                  <a:pt x="201326" y="160306"/>
                  <a:pt x="207455" y="160306"/>
                </a:cubicBezTo>
                <a:cubicBezTo>
                  <a:pt x="243110" y="160306"/>
                  <a:pt x="272165" y="132017"/>
                  <a:pt x="273402" y="96654"/>
                </a:cubicBezTo>
                <a:lnTo>
                  <a:pt x="258493" y="111564"/>
                </a:lnTo>
                <a:cubicBezTo>
                  <a:pt x="251420" y="118637"/>
                  <a:pt x="241815" y="122584"/>
                  <a:pt x="231794" y="122584"/>
                </a:cubicBezTo>
                <a:lnTo>
                  <a:pt x="216884" y="122584"/>
                </a:lnTo>
                <a:cubicBezTo>
                  <a:pt x="196078" y="122584"/>
                  <a:pt x="179165" y="105671"/>
                  <a:pt x="179165" y="84865"/>
                </a:cubicBezTo>
                <a:lnTo>
                  <a:pt x="179165" y="69895"/>
                </a:lnTo>
                <a:cubicBezTo>
                  <a:pt x="179165" y="59877"/>
                  <a:pt x="183115" y="50269"/>
                  <a:pt x="190185" y="43196"/>
                </a:cubicBezTo>
                <a:lnTo>
                  <a:pt x="190185" y="43196"/>
                </a:lnTo>
                <a:lnTo>
                  <a:pt x="205095" y="28344"/>
                </a:lnTo>
                <a:cubicBezTo>
                  <a:pt x="169732" y="29523"/>
                  <a:pt x="141443" y="58636"/>
                  <a:pt x="141443" y="94291"/>
                </a:cubicBezTo>
                <a:cubicBezTo>
                  <a:pt x="141443" y="100363"/>
                  <a:pt x="142267" y="106256"/>
                  <a:pt x="143800" y="111796"/>
                </a:cubicBezTo>
                <a:cubicBezTo>
                  <a:pt x="146510" y="121579"/>
                  <a:pt x="143682" y="132071"/>
                  <a:pt x="136491" y="139262"/>
                </a:cubicBezTo>
                <a:lnTo>
                  <a:pt x="33648" y="242047"/>
                </a:lnTo>
                <a:cubicBezTo>
                  <a:pt x="30172" y="245466"/>
                  <a:pt x="28286" y="250180"/>
                  <a:pt x="28286" y="255071"/>
                </a:cubicBezTo>
                <a:cubicBezTo>
                  <a:pt x="28286" y="265207"/>
                  <a:pt x="36536" y="273460"/>
                  <a:pt x="46675" y="273460"/>
                </a:cubicBezTo>
                <a:cubicBezTo>
                  <a:pt x="51566" y="273460"/>
                  <a:pt x="56222" y="271513"/>
                  <a:pt x="59699" y="268098"/>
                </a:cubicBezTo>
                <a:lnTo>
                  <a:pt x="162481" y="165254"/>
                </a:lnTo>
                <a:cubicBezTo>
                  <a:pt x="169672" y="158064"/>
                  <a:pt x="180161" y="155294"/>
                  <a:pt x="189947" y="157946"/>
                </a:cubicBezTo>
                <a:lnTo>
                  <a:pt x="189950" y="157949"/>
                </a:lnTo>
                <a:moveTo>
                  <a:pt x="250243" y="23220"/>
                </a:moveTo>
                <a:lnTo>
                  <a:pt x="210225" y="63238"/>
                </a:lnTo>
                <a:cubicBezTo>
                  <a:pt x="208456" y="65006"/>
                  <a:pt x="207455" y="67423"/>
                  <a:pt x="207455" y="69898"/>
                </a:cubicBezTo>
                <a:lnTo>
                  <a:pt x="207455" y="84868"/>
                </a:lnTo>
                <a:cubicBezTo>
                  <a:pt x="207455" y="90055"/>
                  <a:pt x="211697" y="94298"/>
                  <a:pt x="216884" y="94298"/>
                </a:cubicBezTo>
                <a:lnTo>
                  <a:pt x="231854" y="94298"/>
                </a:lnTo>
                <a:cubicBezTo>
                  <a:pt x="234329" y="94298"/>
                  <a:pt x="236745" y="93296"/>
                  <a:pt x="238514" y="91527"/>
                </a:cubicBezTo>
                <a:lnTo>
                  <a:pt x="278532" y="51509"/>
                </a:lnTo>
                <a:cubicBezTo>
                  <a:pt x="282775" y="47266"/>
                  <a:pt x="289908" y="48033"/>
                  <a:pt x="292500" y="53455"/>
                </a:cubicBezTo>
                <a:cubicBezTo>
                  <a:pt x="298454" y="65833"/>
                  <a:pt x="301752" y="79681"/>
                  <a:pt x="301752" y="94298"/>
                </a:cubicBezTo>
                <a:cubicBezTo>
                  <a:pt x="301752" y="146398"/>
                  <a:pt x="259555" y="188595"/>
                  <a:pt x="207454" y="188595"/>
                </a:cubicBezTo>
                <a:cubicBezTo>
                  <a:pt x="198791" y="188595"/>
                  <a:pt x="190421" y="187415"/>
                  <a:pt x="182524" y="185237"/>
                </a:cubicBezTo>
                <a:lnTo>
                  <a:pt x="79681" y="288080"/>
                </a:lnTo>
                <a:cubicBezTo>
                  <a:pt x="70900" y="296861"/>
                  <a:pt x="59053" y="301752"/>
                  <a:pt x="46678" y="301752"/>
                </a:cubicBezTo>
                <a:cubicBezTo>
                  <a:pt x="20923" y="301752"/>
                  <a:pt x="0" y="280829"/>
                  <a:pt x="0" y="255074"/>
                </a:cubicBezTo>
                <a:cubicBezTo>
                  <a:pt x="0" y="242696"/>
                  <a:pt x="4891" y="230852"/>
                  <a:pt x="13672" y="222071"/>
                </a:cubicBezTo>
                <a:lnTo>
                  <a:pt x="116516" y="119228"/>
                </a:lnTo>
                <a:cubicBezTo>
                  <a:pt x="114334" y="111331"/>
                  <a:pt x="113157" y="102961"/>
                  <a:pt x="113157" y="94298"/>
                </a:cubicBezTo>
                <a:cubicBezTo>
                  <a:pt x="113157" y="42197"/>
                  <a:pt x="155354" y="0"/>
                  <a:pt x="207454" y="0"/>
                </a:cubicBezTo>
                <a:cubicBezTo>
                  <a:pt x="222071" y="0"/>
                  <a:pt x="235922" y="3359"/>
                  <a:pt x="248297" y="9252"/>
                </a:cubicBezTo>
                <a:cubicBezTo>
                  <a:pt x="253719" y="11844"/>
                  <a:pt x="254486" y="18977"/>
                  <a:pt x="250243" y="23220"/>
                </a:cubicBezTo>
                <a:lnTo>
                  <a:pt x="250243" y="23220"/>
                </a:lnTo>
                <a:moveTo>
                  <a:pt x="51865" y="240460"/>
                </a:moveTo>
                <a:cubicBezTo>
                  <a:pt x="57073" y="240460"/>
                  <a:pt x="61295" y="244682"/>
                  <a:pt x="61295" y="249890"/>
                </a:cubicBezTo>
                <a:cubicBezTo>
                  <a:pt x="61295" y="255098"/>
                  <a:pt x="57073" y="259320"/>
                  <a:pt x="51865" y="259320"/>
                </a:cubicBezTo>
                <a:cubicBezTo>
                  <a:pt x="46657" y="259320"/>
                  <a:pt x="42435" y="255098"/>
                  <a:pt x="42435" y="249890"/>
                </a:cubicBezTo>
                <a:cubicBezTo>
                  <a:pt x="42435" y="244682"/>
                  <a:pt x="46657" y="240460"/>
                  <a:pt x="51865" y="240460"/>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776"/>
              </a:spcAft>
              <a:buNone/>
            </a:pPr>
            <a:r>
              <a:rPr lang="en-US" sz="1066" dirty="0">
                <a:solidFill>
                  <a:srgbClr val="000000"/>
                </a:solidFill>
                <a:latin typeface="Figtree Regular" pitchFamily="34" charset="0"/>
                <a:ea typeface="Figtree Regular" pitchFamily="34" charset="-122"/>
                <a:cs typeface="Figtree Regular" pitchFamily="34" charset="-120"/>
              </a:rPr>
              <a:t>Konštrukčné prvky by mali uľahčiť rovnomerné zahrievanie a ľahké čistenie, čím sa minimalizuje riziko prežitia mikróbov.</a:t>
            </a:r>
            <a:endParaRPr lang="en-US" sz="1066" dirty="0"/>
          </a:p>
          <a:p>
            <a:pPr marL="0" indent="0" algn="l">
              <a:lnSpc>
                <a:spcPct val="100000"/>
              </a:lnSpc>
              <a:spcAft>
                <a:spcPts val="776"/>
              </a:spcAft>
              <a:buNone/>
            </a:pPr>
            <a:r>
              <a:rPr lang="en-US" sz="1066" dirty="0">
                <a:solidFill>
                  <a:srgbClr val="000000"/>
                </a:solidFill>
                <a:latin typeface="Figtree Regular" pitchFamily="34" charset="0"/>
                <a:ea typeface="Figtree Regular" pitchFamily="34" charset="-122"/>
                <a:cs typeface="Figtree Regular" pitchFamily="34" charset="-120"/>
              </a:rPr>
              <a:t>Efektívna konštrukcia znižuje prevádzkové výzvy a zvyšuje bezpečnosť.</a:t>
            </a:r>
            <a:endParaRPr lang="en-US" sz="1066" dirty="0"/>
          </a:p>
          <a:p>
            <a:pPr marL="0" indent="0" algn="l">
              <a:lnSpc>
                <a:spcPct val="100000"/>
              </a:lnSpc>
              <a:spcAft>
                <a:spcPts val="776"/>
              </a:spcAft>
              <a:buNone/>
            </a:pPr>
            <a:r>
              <a:rPr lang="en-US" sz="1066" dirty="0">
                <a:solidFill>
                  <a:srgbClr val="000000"/>
                </a:solidFill>
                <a:latin typeface="Figtree Regular" pitchFamily="34" charset="0"/>
                <a:ea typeface="Figtree Regular" pitchFamily="34" charset="-122"/>
                <a:cs typeface="Figtree Regular" pitchFamily="34" charset="-120"/>
              </a:rPr>
              <a:t>Tieto vlastnosti sú nevyhnutné na dosiahnutie optimálnych výsledkov pasterizácie.</a:t>
            </a:r>
            <a:endParaRPr lang="en-US" sz="1066"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Dizajnové prvky pre efektivitu</a:t>
            </a:r>
            <a:endParaRPr lang="en-US" sz="1400" dirty="0"/>
          </a:p>
        </p:txBody>
      </p:sp>
      <p:sp>
        <p:nvSpPr>
          <p:cNvPr id="27" name="Text 25"/>
          <p:cNvSpPr/>
          <p:nvPr/>
        </p:nvSpPr>
        <p:spPr>
          <a:xfrm>
            <a:off x="760397"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Plány údržby riešia opotrebovanie a zachovávajú spoľahlivosť zariadenia.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Pravidelná údržba zabraňuje neočakávaným poruchám a predlžuje životnosť zariadenia.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Dodržiavanie plánov údržby zaisťuje konzistentný prevádzkový výkon.</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Plánovaná údržba pre spoľahlivosť</a:t>
            </a:r>
            <a:endParaRPr lang="en-US" sz="1400" dirty="0"/>
          </a:p>
        </p:txBody>
      </p:sp>
      <p:sp>
        <p:nvSpPr>
          <p:cNvPr id="30" name="Text 28"/>
          <p:cNvSpPr/>
          <p:nvPr/>
        </p:nvSpPr>
        <p:spPr>
          <a:xfrm>
            <a:off x="7890542" y="1480956"/>
            <a:ext cx="264033" cy="301752"/>
          </a:xfrm>
          <a:custGeom>
            <a:avLst/>
            <a:gdLst/>
            <a:ahLst/>
            <a:cxnLst/>
            <a:rect l="l" t="t" r="r" b="b"/>
            <a:pathLst>
              <a:path w="264033" h="301752">
                <a:moveTo>
                  <a:pt x="89584" y="14146"/>
                </a:moveTo>
                <a:cubicBezTo>
                  <a:pt x="89584" y="6307"/>
                  <a:pt x="83279" y="3"/>
                  <a:pt x="75440" y="3"/>
                </a:cubicBezTo>
                <a:cubicBezTo>
                  <a:pt x="67600" y="3"/>
                  <a:pt x="61295" y="6310"/>
                  <a:pt x="61295" y="14149"/>
                </a:cubicBezTo>
                <a:lnTo>
                  <a:pt x="61295" y="37725"/>
                </a:lnTo>
                <a:lnTo>
                  <a:pt x="37720" y="37725"/>
                </a:lnTo>
                <a:cubicBezTo>
                  <a:pt x="16917" y="37725"/>
                  <a:pt x="0" y="54638"/>
                  <a:pt x="0" y="75444"/>
                </a:cubicBezTo>
                <a:lnTo>
                  <a:pt x="0" y="84874"/>
                </a:lnTo>
                <a:lnTo>
                  <a:pt x="0" y="113163"/>
                </a:lnTo>
                <a:lnTo>
                  <a:pt x="0" y="264039"/>
                </a:lnTo>
                <a:cubicBezTo>
                  <a:pt x="0" y="284845"/>
                  <a:pt x="16914" y="301758"/>
                  <a:pt x="37720" y="301758"/>
                </a:cubicBezTo>
                <a:lnTo>
                  <a:pt x="226316" y="301758"/>
                </a:lnTo>
                <a:cubicBezTo>
                  <a:pt x="247119" y="301758"/>
                  <a:pt x="264036" y="284845"/>
                  <a:pt x="264036" y="264039"/>
                </a:cubicBezTo>
                <a:lnTo>
                  <a:pt x="264036" y="113163"/>
                </a:lnTo>
                <a:lnTo>
                  <a:pt x="264036" y="84874"/>
                </a:lnTo>
                <a:lnTo>
                  <a:pt x="264036" y="75444"/>
                </a:lnTo>
                <a:cubicBezTo>
                  <a:pt x="264036" y="54638"/>
                  <a:pt x="247122" y="37725"/>
                  <a:pt x="226316" y="37725"/>
                </a:cubicBezTo>
                <a:lnTo>
                  <a:pt x="202740" y="37725"/>
                </a:lnTo>
                <a:lnTo>
                  <a:pt x="202740" y="14152"/>
                </a:lnTo>
                <a:cubicBezTo>
                  <a:pt x="202740" y="6313"/>
                  <a:pt x="196435" y="9"/>
                  <a:pt x="188596" y="9"/>
                </a:cubicBezTo>
                <a:cubicBezTo>
                  <a:pt x="180757" y="9"/>
                  <a:pt x="174452" y="6316"/>
                  <a:pt x="174452" y="14155"/>
                </a:cubicBezTo>
                <a:lnTo>
                  <a:pt x="174452" y="37731"/>
                </a:lnTo>
                <a:lnTo>
                  <a:pt x="89584" y="37731"/>
                </a:lnTo>
                <a:lnTo>
                  <a:pt x="89584" y="14146"/>
                </a:lnTo>
                <a:moveTo>
                  <a:pt x="28288" y="113157"/>
                </a:moveTo>
                <a:lnTo>
                  <a:pt x="235742" y="113157"/>
                </a:lnTo>
                <a:lnTo>
                  <a:pt x="235742" y="264033"/>
                </a:lnTo>
                <a:cubicBezTo>
                  <a:pt x="235742" y="269220"/>
                  <a:pt x="231499" y="273463"/>
                  <a:pt x="226313" y="273463"/>
                </a:cubicBezTo>
                <a:lnTo>
                  <a:pt x="37717" y="273463"/>
                </a:lnTo>
                <a:cubicBezTo>
                  <a:pt x="32531" y="273463"/>
                  <a:pt x="28288" y="269220"/>
                  <a:pt x="28288" y="264033"/>
                </a:cubicBezTo>
                <a:lnTo>
                  <a:pt x="28288" y="113157"/>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Čistiace protokoly zabraňujú kontaminácii a znečisteniu, ktoré môžu zhoršiť prenos tepla.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čistenie zaisťuje, že zariadenie zostane hygienické a efektívne.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protokoly sú životne dôležité pre minimalizáciu mikrobiálnych rizík počas prevádzky.</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247" dirty="0">
                <a:solidFill>
                  <a:srgbClr val="000000"/>
                </a:solidFill>
                <a:latin typeface="Figtree Bold" pitchFamily="34" charset="0"/>
                <a:ea typeface="Figtree Bold" pitchFamily="34" charset="-122"/>
                <a:cs typeface="Figtree Bold" pitchFamily="34" charset="-120"/>
              </a:rPr>
              <a:t>Čistiace protokoly na zabránenie kontaminácii</a:t>
            </a:r>
            <a:endParaRPr lang="en-US" sz="1247" dirty="0"/>
          </a:p>
        </p:txBody>
      </p:sp>
      <p:sp>
        <p:nvSpPr>
          <p:cNvPr id="33" name="Text 31"/>
          <p:cNvSpPr/>
          <p:nvPr/>
        </p:nvSpPr>
        <p:spPr>
          <a:xfrm>
            <a:off x="4403857" y="1536947"/>
            <a:ext cx="226314" cy="301752"/>
          </a:xfrm>
          <a:custGeom>
            <a:avLst/>
            <a:gdLst/>
            <a:ahLst/>
            <a:cxnLst/>
            <a:rect l="l" t="t" r="r" b="b"/>
            <a:pathLst>
              <a:path w="226314" h="301752">
                <a:moveTo>
                  <a:pt x="28289" y="169736"/>
                </a:moveTo>
                <a:lnTo>
                  <a:pt x="28289" y="37719"/>
                </a:lnTo>
                <a:cubicBezTo>
                  <a:pt x="28289" y="32532"/>
                  <a:pt x="32533" y="28289"/>
                  <a:pt x="37720" y="28289"/>
                </a:cubicBezTo>
                <a:lnTo>
                  <a:pt x="56578" y="28289"/>
                </a:lnTo>
                <a:lnTo>
                  <a:pt x="56578" y="84868"/>
                </a:lnTo>
                <a:cubicBezTo>
                  <a:pt x="56578" y="90055"/>
                  <a:pt x="60822" y="94298"/>
                  <a:pt x="66009" y="94298"/>
                </a:cubicBezTo>
                <a:cubicBezTo>
                  <a:pt x="71196" y="94298"/>
                  <a:pt x="75440" y="90055"/>
                  <a:pt x="75440" y="84868"/>
                </a:cubicBezTo>
                <a:lnTo>
                  <a:pt x="75440" y="28289"/>
                </a:lnTo>
                <a:lnTo>
                  <a:pt x="113159" y="28289"/>
                </a:lnTo>
                <a:lnTo>
                  <a:pt x="113159" y="66008"/>
                </a:lnTo>
                <a:cubicBezTo>
                  <a:pt x="113159" y="71195"/>
                  <a:pt x="117403" y="75438"/>
                  <a:pt x="122590" y="75438"/>
                </a:cubicBezTo>
                <a:cubicBezTo>
                  <a:pt x="127777" y="75438"/>
                  <a:pt x="132020" y="71195"/>
                  <a:pt x="132020" y="66008"/>
                </a:cubicBezTo>
                <a:lnTo>
                  <a:pt x="132020" y="28289"/>
                </a:lnTo>
                <a:lnTo>
                  <a:pt x="188599" y="28289"/>
                </a:lnTo>
                <a:cubicBezTo>
                  <a:pt x="193786" y="28289"/>
                  <a:pt x="198029" y="32532"/>
                  <a:pt x="198029" y="37719"/>
                </a:cubicBezTo>
                <a:lnTo>
                  <a:pt x="198029" y="169736"/>
                </a:lnTo>
                <a:lnTo>
                  <a:pt x="28289" y="169736"/>
                </a:lnTo>
                <a:moveTo>
                  <a:pt x="0" y="188595"/>
                </a:moveTo>
                <a:cubicBezTo>
                  <a:pt x="0" y="209401"/>
                  <a:pt x="16915" y="226314"/>
                  <a:pt x="37720" y="226314"/>
                </a:cubicBezTo>
                <a:lnTo>
                  <a:pt x="75440" y="226314"/>
                </a:lnTo>
                <a:lnTo>
                  <a:pt x="75440" y="264033"/>
                </a:lnTo>
                <a:cubicBezTo>
                  <a:pt x="75440" y="284839"/>
                  <a:pt x="92354" y="301752"/>
                  <a:pt x="113159" y="301752"/>
                </a:cubicBezTo>
                <a:cubicBezTo>
                  <a:pt x="133964" y="301752"/>
                  <a:pt x="150879" y="284839"/>
                  <a:pt x="150879" y="264033"/>
                </a:cubicBezTo>
                <a:lnTo>
                  <a:pt x="150879" y="226314"/>
                </a:lnTo>
                <a:lnTo>
                  <a:pt x="188599" y="226314"/>
                </a:lnTo>
                <a:cubicBezTo>
                  <a:pt x="209404" y="226314"/>
                  <a:pt x="226319" y="209401"/>
                  <a:pt x="226319" y="188595"/>
                </a:cubicBezTo>
                <a:lnTo>
                  <a:pt x="226319" y="37719"/>
                </a:lnTo>
                <a:cubicBezTo>
                  <a:pt x="226319" y="16913"/>
                  <a:pt x="209404" y="0"/>
                  <a:pt x="188599" y="0"/>
                </a:cubicBezTo>
                <a:lnTo>
                  <a:pt x="37722" y="0"/>
                </a:lnTo>
                <a:cubicBezTo>
                  <a:pt x="16917" y="0"/>
                  <a:pt x="2" y="16913"/>
                  <a:pt x="2" y="37719"/>
                </a:cubicBezTo>
                <a:lnTo>
                  <a:pt x="0" y="188595"/>
                </a:lnTo>
                <a:moveTo>
                  <a:pt x="113157" y="254603"/>
                </a:moveTo>
                <a:cubicBezTo>
                  <a:pt x="118365" y="254603"/>
                  <a:pt x="122588" y="258825"/>
                  <a:pt x="122588" y="264033"/>
                </a:cubicBezTo>
                <a:cubicBezTo>
                  <a:pt x="122588" y="269241"/>
                  <a:pt x="118367" y="273463"/>
                  <a:pt x="113157" y="273463"/>
                </a:cubicBezTo>
                <a:cubicBezTo>
                  <a:pt x="107949" y="273463"/>
                  <a:pt x="103726" y="269241"/>
                  <a:pt x="103726" y="264033"/>
                </a:cubicBezTo>
                <a:cubicBezTo>
                  <a:pt x="103726" y="258825"/>
                  <a:pt x="107947" y="254603"/>
                  <a:pt x="113157" y="254603"/>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81"/>
              </a:spcAft>
              <a:buNone/>
            </a:pPr>
            <a:r>
              <a:rPr lang="en-US" sz="1074" dirty="0">
                <a:solidFill>
                  <a:srgbClr val="000000"/>
                </a:solidFill>
                <a:latin typeface="Figtree Regular" pitchFamily="34" charset="0"/>
                <a:ea typeface="Figtree Regular" pitchFamily="34" charset="-122"/>
                <a:cs typeface="Figtree Regular" pitchFamily="34" charset="-120"/>
              </a:rPr>
              <a:t>Zariadenie autoklávu musí byť pravidelne kalibrované, aby sa zabezpečila presná regulácia teploty a tlaku.</a:t>
            </a:r>
            <a:endParaRPr lang="en-US" sz="1074" dirty="0"/>
          </a:p>
          <a:p>
            <a:pPr marL="0" indent="0" algn="l">
              <a:lnSpc>
                <a:spcPct val="100000"/>
              </a:lnSpc>
              <a:spcAft>
                <a:spcPts val="781"/>
              </a:spcAft>
              <a:buNone/>
            </a:pPr>
            <a:r>
              <a:rPr lang="en-US" sz="1074" dirty="0">
                <a:solidFill>
                  <a:srgbClr val="000000"/>
                </a:solidFill>
                <a:latin typeface="Figtree Regular" pitchFamily="34" charset="0"/>
                <a:ea typeface="Figtree Regular" pitchFamily="34" charset="-122"/>
                <a:cs typeface="Figtree Regular" pitchFamily="34" charset="-120"/>
              </a:rPr>
              <a:t>Kalibrácia zaisťuje, že zariadenie pracuje v rámci špecifikovaných parametrov.</a:t>
            </a:r>
            <a:endParaRPr lang="en-US" sz="1074" dirty="0"/>
          </a:p>
          <a:p>
            <a:pPr marL="0" indent="0" algn="l">
              <a:lnSpc>
                <a:spcPct val="100000"/>
              </a:lnSpc>
              <a:spcAft>
                <a:spcPts val="781"/>
              </a:spcAft>
              <a:buNone/>
            </a:pPr>
            <a:r>
              <a:rPr lang="en-US" sz="1074" dirty="0">
                <a:solidFill>
                  <a:srgbClr val="000000"/>
                </a:solidFill>
                <a:latin typeface="Figtree Regular" pitchFamily="34" charset="0"/>
                <a:ea typeface="Figtree Regular" pitchFamily="34" charset="-122"/>
                <a:cs typeface="Figtree Regular" pitchFamily="34" charset="-120"/>
              </a:rPr>
              <a:t>Tento proces je rozhodujúci pre zachovanie integrity výkonu pasterizácie.</a:t>
            </a:r>
            <a:endParaRPr lang="en-US" sz="1074"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Kalibrácia pre presnú kontrolu</a:t>
            </a:r>
            <a:endParaRPr lang="en-US" sz="1400" dirty="0"/>
          </a:p>
        </p:txBody>
      </p:sp>
      <p:sp>
        <p:nvSpPr>
          <p:cNvPr id="36" name="Text 34"/>
          <p:cNvSpPr/>
          <p:nvPr/>
        </p:nvSpPr>
        <p:spPr>
          <a:xfrm>
            <a:off x="762759" y="1539955"/>
            <a:ext cx="301752" cy="301752"/>
          </a:xfrm>
          <a:custGeom>
            <a:avLst/>
            <a:gdLst/>
            <a:ahLst/>
            <a:cxnLst/>
            <a:rect l="l" t="t" r="r" b="b"/>
            <a:pathLst>
              <a:path w="301752" h="301752">
                <a:moveTo>
                  <a:pt x="150876" y="28289"/>
                </a:moveTo>
                <a:cubicBezTo>
                  <a:pt x="218580" y="28289"/>
                  <a:pt x="273463" y="83172"/>
                  <a:pt x="273463" y="150876"/>
                </a:cubicBezTo>
                <a:cubicBezTo>
                  <a:pt x="273463" y="218580"/>
                  <a:pt x="218580" y="273463"/>
                  <a:pt x="150876" y="273463"/>
                </a:cubicBezTo>
                <a:cubicBezTo>
                  <a:pt x="83172" y="273463"/>
                  <a:pt x="28289" y="218580"/>
                  <a:pt x="28289" y="150876"/>
                </a:cubicBezTo>
                <a:cubicBezTo>
                  <a:pt x="28289" y="83172"/>
                  <a:pt x="83172" y="28289"/>
                  <a:pt x="150876" y="28289"/>
                </a:cubicBezTo>
                <a:lnTo>
                  <a:pt x="150876" y="28289"/>
                </a:lnTo>
                <a:moveTo>
                  <a:pt x="150876" y="301752"/>
                </a:moveTo>
                <a:cubicBezTo>
                  <a:pt x="234202" y="301752"/>
                  <a:pt x="301752" y="234202"/>
                  <a:pt x="301752" y="150876"/>
                </a:cubicBezTo>
                <a:cubicBezTo>
                  <a:pt x="301752" y="67550"/>
                  <a:pt x="234202" y="0"/>
                  <a:pt x="150876" y="0"/>
                </a:cubicBezTo>
                <a:cubicBezTo>
                  <a:pt x="67550" y="0"/>
                  <a:pt x="0" y="67550"/>
                  <a:pt x="0" y="150876"/>
                </a:cubicBezTo>
                <a:cubicBezTo>
                  <a:pt x="0" y="234202"/>
                  <a:pt x="67550" y="301752"/>
                  <a:pt x="150876" y="301752"/>
                </a:cubicBezTo>
                <a:moveTo>
                  <a:pt x="183882" y="207455"/>
                </a:moveTo>
                <a:cubicBezTo>
                  <a:pt x="183882" y="194313"/>
                  <a:pt x="176160" y="182937"/>
                  <a:pt x="165022" y="177632"/>
                </a:cubicBezTo>
                <a:lnTo>
                  <a:pt x="165022" y="70722"/>
                </a:lnTo>
                <a:cubicBezTo>
                  <a:pt x="165022" y="62882"/>
                  <a:pt x="158716" y="56579"/>
                  <a:pt x="150879" y="56579"/>
                </a:cubicBezTo>
                <a:cubicBezTo>
                  <a:pt x="143039" y="56579"/>
                  <a:pt x="136736" y="62885"/>
                  <a:pt x="136736" y="70725"/>
                </a:cubicBezTo>
                <a:lnTo>
                  <a:pt x="136736" y="177635"/>
                </a:lnTo>
                <a:cubicBezTo>
                  <a:pt x="125598" y="182940"/>
                  <a:pt x="117876" y="194313"/>
                  <a:pt x="117876" y="207458"/>
                </a:cubicBezTo>
                <a:cubicBezTo>
                  <a:pt x="117876" y="225668"/>
                  <a:pt x="132668" y="240463"/>
                  <a:pt x="150882" y="240463"/>
                </a:cubicBezTo>
                <a:cubicBezTo>
                  <a:pt x="169093" y="240463"/>
                  <a:pt x="183888" y="225671"/>
                  <a:pt x="183888" y="207461"/>
                </a:cubicBezTo>
                <a:lnTo>
                  <a:pt x="183882" y="207455"/>
                </a:lnTo>
                <a:moveTo>
                  <a:pt x="94298" y="113157"/>
                </a:moveTo>
                <a:cubicBezTo>
                  <a:pt x="104714" y="113157"/>
                  <a:pt x="113157" y="104714"/>
                  <a:pt x="113157" y="94298"/>
                </a:cubicBezTo>
                <a:cubicBezTo>
                  <a:pt x="113157" y="83881"/>
                  <a:pt x="104714" y="75438"/>
                  <a:pt x="94298" y="75438"/>
                </a:cubicBezTo>
                <a:cubicBezTo>
                  <a:pt x="83881" y="75438"/>
                  <a:pt x="75438" y="83881"/>
                  <a:pt x="75438" y="94298"/>
                </a:cubicBezTo>
                <a:cubicBezTo>
                  <a:pt x="75438" y="104714"/>
                  <a:pt x="83881" y="113157"/>
                  <a:pt x="94298" y="113157"/>
                </a:cubicBezTo>
                <a:moveTo>
                  <a:pt x="84868" y="150876"/>
                </a:moveTo>
                <a:cubicBezTo>
                  <a:pt x="84868" y="140460"/>
                  <a:pt x="76425" y="132017"/>
                  <a:pt x="66008" y="132017"/>
                </a:cubicBezTo>
                <a:cubicBezTo>
                  <a:pt x="55592" y="132017"/>
                  <a:pt x="47149" y="140460"/>
                  <a:pt x="47149" y="150876"/>
                </a:cubicBezTo>
                <a:cubicBezTo>
                  <a:pt x="47149" y="161292"/>
                  <a:pt x="55592" y="169736"/>
                  <a:pt x="66008" y="169736"/>
                </a:cubicBezTo>
                <a:cubicBezTo>
                  <a:pt x="76425" y="169736"/>
                  <a:pt x="84868" y="161292"/>
                  <a:pt x="84868" y="150876"/>
                </a:cubicBezTo>
                <a:moveTo>
                  <a:pt x="235744" y="169736"/>
                </a:moveTo>
                <a:cubicBezTo>
                  <a:pt x="246160" y="169736"/>
                  <a:pt x="254603" y="161292"/>
                  <a:pt x="254603" y="150876"/>
                </a:cubicBezTo>
                <a:cubicBezTo>
                  <a:pt x="254603" y="140460"/>
                  <a:pt x="246160" y="132017"/>
                  <a:pt x="235744" y="132017"/>
                </a:cubicBezTo>
                <a:cubicBezTo>
                  <a:pt x="225327" y="132017"/>
                  <a:pt x="216884" y="140460"/>
                  <a:pt x="216884" y="150876"/>
                </a:cubicBezTo>
                <a:cubicBezTo>
                  <a:pt x="216884" y="161292"/>
                  <a:pt x="225327" y="169736"/>
                  <a:pt x="235744" y="169736"/>
                </a:cubicBezTo>
                <a:moveTo>
                  <a:pt x="226314" y="94298"/>
                </a:moveTo>
                <a:cubicBezTo>
                  <a:pt x="226314" y="83881"/>
                  <a:pt x="217871" y="75438"/>
                  <a:pt x="207455" y="75438"/>
                </a:cubicBezTo>
                <a:cubicBezTo>
                  <a:pt x="197038" y="75438"/>
                  <a:pt x="188595" y="83881"/>
                  <a:pt x="188595" y="94298"/>
                </a:cubicBezTo>
                <a:cubicBezTo>
                  <a:pt x="188595" y="104714"/>
                  <a:pt x="197038" y="113157"/>
                  <a:pt x="207455" y="113157"/>
                </a:cubicBezTo>
                <a:cubicBezTo>
                  <a:pt x="217871" y="113157"/>
                  <a:pt x="226314" y="104714"/>
                  <a:pt x="226314" y="94298"/>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29</a:t>
            </a:r>
            <a:endParaRPr lang="en-US" sz="8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Vplyv zloženia produktu na parametre pasterizácie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Formulácia a procesné premenné sa musia optimalizovať spoločne.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mikrobiologickú bezpečnosť bez zníženia chuti.</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Spoločné úpravy sú nevyhnutné pre efektívnu pasterizáciu.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228" dirty="0">
                <a:solidFill>
                  <a:srgbClr val="000000"/>
                </a:solidFill>
                <a:latin typeface="Figtree Bold" pitchFamily="34" charset="0"/>
                <a:ea typeface="Figtree Bold" pitchFamily="34" charset="-122"/>
                <a:cs typeface="Figtree Bold" pitchFamily="34" charset="-120"/>
              </a:rPr>
              <a:t>Optimalizácia formulácie a procesných premenných</a:t>
            </a:r>
            <a:endParaRPr lang="en-US" sz="1228" dirty="0"/>
          </a:p>
        </p:txBody>
      </p:sp>
      <p:sp>
        <p:nvSpPr>
          <p:cNvPr id="24" name="Text 22"/>
          <p:cNvSpPr/>
          <p:nvPr/>
        </p:nvSpPr>
        <p:spPr>
          <a:xfrm>
            <a:off x="4372536" y="3949632"/>
            <a:ext cx="288957" cy="301752"/>
          </a:xfrm>
          <a:custGeom>
            <a:avLst/>
            <a:gdLst/>
            <a:ahLst/>
            <a:cxnLst/>
            <a:rect l="l" t="t" r="r" b="b"/>
            <a:pathLst>
              <a:path w="288957" h="301752">
                <a:moveTo>
                  <a:pt x="144481" y="0"/>
                </a:moveTo>
                <a:cubicBezTo>
                  <a:pt x="154499" y="0"/>
                  <a:pt x="164283" y="1002"/>
                  <a:pt x="173831" y="2830"/>
                </a:cubicBezTo>
                <a:cubicBezTo>
                  <a:pt x="178486" y="3715"/>
                  <a:pt x="186678" y="6424"/>
                  <a:pt x="191157" y="14677"/>
                </a:cubicBezTo>
                <a:cubicBezTo>
                  <a:pt x="192335" y="16859"/>
                  <a:pt x="193277" y="19155"/>
                  <a:pt x="193867" y="21633"/>
                </a:cubicBezTo>
                <a:lnTo>
                  <a:pt x="199349" y="44324"/>
                </a:lnTo>
                <a:cubicBezTo>
                  <a:pt x="200175" y="47743"/>
                  <a:pt x="205948" y="51102"/>
                  <a:pt x="209309" y="50100"/>
                </a:cubicBezTo>
                <a:lnTo>
                  <a:pt x="231706" y="43498"/>
                </a:lnTo>
                <a:cubicBezTo>
                  <a:pt x="234064" y="42792"/>
                  <a:pt x="236480" y="42435"/>
                  <a:pt x="238895" y="42378"/>
                </a:cubicBezTo>
                <a:cubicBezTo>
                  <a:pt x="248385" y="42082"/>
                  <a:pt x="254808" y="47918"/>
                  <a:pt x="257932" y="51455"/>
                </a:cubicBezTo>
                <a:cubicBezTo>
                  <a:pt x="270958" y="66247"/>
                  <a:pt x="280976" y="83634"/>
                  <a:pt x="287342" y="102315"/>
                </a:cubicBezTo>
                <a:cubicBezTo>
                  <a:pt x="288873" y="106793"/>
                  <a:pt x="290642" y="115164"/>
                  <a:pt x="285750" y="123178"/>
                </a:cubicBezTo>
                <a:cubicBezTo>
                  <a:pt x="284452" y="125300"/>
                  <a:pt x="282863" y="127303"/>
                  <a:pt x="281034" y="129071"/>
                </a:cubicBezTo>
                <a:lnTo>
                  <a:pt x="264118" y="145161"/>
                </a:lnTo>
                <a:cubicBezTo>
                  <a:pt x="261642" y="147518"/>
                  <a:pt x="261642" y="154295"/>
                  <a:pt x="264118" y="156655"/>
                </a:cubicBezTo>
                <a:lnTo>
                  <a:pt x="281034" y="172744"/>
                </a:lnTo>
                <a:cubicBezTo>
                  <a:pt x="282860" y="174512"/>
                  <a:pt x="284452" y="176516"/>
                  <a:pt x="285750" y="178637"/>
                </a:cubicBezTo>
                <a:cubicBezTo>
                  <a:pt x="290581" y="186652"/>
                  <a:pt x="288815" y="195022"/>
                  <a:pt x="287342" y="199500"/>
                </a:cubicBezTo>
                <a:cubicBezTo>
                  <a:pt x="280976" y="218182"/>
                  <a:pt x="270958" y="235512"/>
                  <a:pt x="257932" y="250361"/>
                </a:cubicBezTo>
                <a:cubicBezTo>
                  <a:pt x="254808" y="253897"/>
                  <a:pt x="248324" y="259730"/>
                  <a:pt x="238895" y="259437"/>
                </a:cubicBezTo>
                <a:cubicBezTo>
                  <a:pt x="236480" y="259377"/>
                  <a:pt x="234064" y="258967"/>
                  <a:pt x="231706" y="258318"/>
                </a:cubicBezTo>
                <a:lnTo>
                  <a:pt x="209309" y="251658"/>
                </a:lnTo>
                <a:cubicBezTo>
                  <a:pt x="205948" y="250656"/>
                  <a:pt x="200175" y="254015"/>
                  <a:pt x="199349" y="257434"/>
                </a:cubicBezTo>
                <a:lnTo>
                  <a:pt x="193867" y="280126"/>
                </a:lnTo>
                <a:cubicBezTo>
                  <a:pt x="193277" y="282600"/>
                  <a:pt x="192336" y="284960"/>
                  <a:pt x="191157" y="287081"/>
                </a:cubicBezTo>
                <a:cubicBezTo>
                  <a:pt x="186617" y="295331"/>
                  <a:pt x="178425" y="297983"/>
                  <a:pt x="173831" y="298928"/>
                </a:cubicBezTo>
                <a:cubicBezTo>
                  <a:pt x="164284" y="300753"/>
                  <a:pt x="154500" y="301755"/>
                  <a:pt x="144481" y="301755"/>
                </a:cubicBezTo>
                <a:cubicBezTo>
                  <a:pt x="134463" y="301755"/>
                  <a:pt x="124679" y="300753"/>
                  <a:pt x="115132" y="298925"/>
                </a:cubicBezTo>
                <a:cubicBezTo>
                  <a:pt x="110477" y="298041"/>
                  <a:pt x="102285" y="295331"/>
                  <a:pt x="97806" y="287078"/>
                </a:cubicBezTo>
                <a:cubicBezTo>
                  <a:pt x="96627" y="284896"/>
                  <a:pt x="95685" y="282600"/>
                  <a:pt x="95096" y="280123"/>
                </a:cubicBezTo>
                <a:lnTo>
                  <a:pt x="89614" y="257431"/>
                </a:lnTo>
                <a:cubicBezTo>
                  <a:pt x="88788" y="254012"/>
                  <a:pt x="83014" y="250653"/>
                  <a:pt x="79654" y="251655"/>
                </a:cubicBezTo>
                <a:lnTo>
                  <a:pt x="57257" y="258254"/>
                </a:lnTo>
                <a:cubicBezTo>
                  <a:pt x="54899" y="258961"/>
                  <a:pt x="52483" y="259317"/>
                  <a:pt x="50067" y="259374"/>
                </a:cubicBezTo>
                <a:cubicBezTo>
                  <a:pt x="40578" y="259670"/>
                  <a:pt x="34154" y="253834"/>
                  <a:pt x="31031" y="250297"/>
                </a:cubicBezTo>
                <a:cubicBezTo>
                  <a:pt x="18065" y="235505"/>
                  <a:pt x="7987" y="218118"/>
                  <a:pt x="1621" y="199437"/>
                </a:cubicBezTo>
                <a:cubicBezTo>
                  <a:pt x="89" y="194959"/>
                  <a:pt x="-1679" y="186588"/>
                  <a:pt x="3213" y="178574"/>
                </a:cubicBezTo>
                <a:cubicBezTo>
                  <a:pt x="4510" y="176453"/>
                  <a:pt x="6100" y="174449"/>
                  <a:pt x="7929" y="172681"/>
                </a:cubicBezTo>
                <a:lnTo>
                  <a:pt x="24844" y="156591"/>
                </a:lnTo>
                <a:cubicBezTo>
                  <a:pt x="27321" y="154235"/>
                  <a:pt x="27321" y="147457"/>
                  <a:pt x="24844" y="145097"/>
                </a:cubicBezTo>
                <a:lnTo>
                  <a:pt x="7871" y="129008"/>
                </a:lnTo>
                <a:cubicBezTo>
                  <a:pt x="6045" y="127240"/>
                  <a:pt x="4453" y="125236"/>
                  <a:pt x="3155" y="123115"/>
                </a:cubicBezTo>
                <a:cubicBezTo>
                  <a:pt x="-1676" y="115100"/>
                  <a:pt x="89" y="106730"/>
                  <a:pt x="1624" y="102309"/>
                </a:cubicBezTo>
                <a:cubicBezTo>
                  <a:pt x="7989" y="83627"/>
                  <a:pt x="18008" y="66298"/>
                  <a:pt x="31034" y="51449"/>
                </a:cubicBezTo>
                <a:cubicBezTo>
                  <a:pt x="34157" y="47912"/>
                  <a:pt x="40642" y="42079"/>
                  <a:pt x="50070" y="42372"/>
                </a:cubicBezTo>
                <a:cubicBezTo>
                  <a:pt x="52486" y="42432"/>
                  <a:pt x="54902" y="42843"/>
                  <a:pt x="57260" y="43492"/>
                </a:cubicBezTo>
                <a:lnTo>
                  <a:pt x="79657" y="50094"/>
                </a:lnTo>
                <a:cubicBezTo>
                  <a:pt x="83017" y="51096"/>
                  <a:pt x="88791" y="47737"/>
                  <a:pt x="89617" y="44318"/>
                </a:cubicBezTo>
                <a:lnTo>
                  <a:pt x="95099" y="21627"/>
                </a:lnTo>
                <a:cubicBezTo>
                  <a:pt x="95688" y="19152"/>
                  <a:pt x="96630" y="16792"/>
                  <a:pt x="97809" y="14671"/>
                </a:cubicBezTo>
                <a:cubicBezTo>
                  <a:pt x="102349" y="6421"/>
                  <a:pt x="110540" y="3769"/>
                  <a:pt x="115135" y="2824"/>
                </a:cubicBezTo>
                <a:cubicBezTo>
                  <a:pt x="124682" y="999"/>
                  <a:pt x="134466" y="-6"/>
                  <a:pt x="144484" y="-6"/>
                </a:cubicBezTo>
                <a:lnTo>
                  <a:pt x="144481" y="0"/>
                </a:lnTo>
                <a:moveTo>
                  <a:pt x="122145" y="30293"/>
                </a:moveTo>
                <a:lnTo>
                  <a:pt x="117134" y="50978"/>
                </a:lnTo>
                <a:cubicBezTo>
                  <a:pt x="112537" y="70016"/>
                  <a:pt x="90438" y="82743"/>
                  <a:pt x="71635" y="77264"/>
                </a:cubicBezTo>
                <a:lnTo>
                  <a:pt x="51301" y="71253"/>
                </a:lnTo>
                <a:cubicBezTo>
                  <a:pt x="41578" y="82629"/>
                  <a:pt x="33915" y="95830"/>
                  <a:pt x="28904" y="109973"/>
                </a:cubicBezTo>
                <a:lnTo>
                  <a:pt x="44346" y="124648"/>
                </a:lnTo>
                <a:cubicBezTo>
                  <a:pt x="58491" y="138085"/>
                  <a:pt x="58491" y="163664"/>
                  <a:pt x="44346" y="177101"/>
                </a:cubicBezTo>
                <a:lnTo>
                  <a:pt x="28904" y="191775"/>
                </a:lnTo>
                <a:cubicBezTo>
                  <a:pt x="33915" y="205922"/>
                  <a:pt x="41575" y="219120"/>
                  <a:pt x="51301" y="230496"/>
                </a:cubicBezTo>
                <a:lnTo>
                  <a:pt x="71693" y="224485"/>
                </a:lnTo>
                <a:cubicBezTo>
                  <a:pt x="90435" y="218945"/>
                  <a:pt x="112595" y="231733"/>
                  <a:pt x="117192" y="250771"/>
                </a:cubicBezTo>
                <a:lnTo>
                  <a:pt x="122203" y="271456"/>
                </a:lnTo>
                <a:cubicBezTo>
                  <a:pt x="136700" y="274108"/>
                  <a:pt x="152436" y="274108"/>
                  <a:pt x="166936" y="271456"/>
                </a:cubicBezTo>
                <a:lnTo>
                  <a:pt x="171947" y="250771"/>
                </a:lnTo>
                <a:cubicBezTo>
                  <a:pt x="176544" y="231733"/>
                  <a:pt x="198643" y="219005"/>
                  <a:pt x="217446" y="224485"/>
                </a:cubicBezTo>
                <a:lnTo>
                  <a:pt x="237837" y="230496"/>
                </a:lnTo>
                <a:cubicBezTo>
                  <a:pt x="247561" y="219120"/>
                  <a:pt x="255224" y="205918"/>
                  <a:pt x="260235" y="191775"/>
                </a:cubicBezTo>
                <a:lnTo>
                  <a:pt x="244793" y="177101"/>
                </a:lnTo>
                <a:cubicBezTo>
                  <a:pt x="230648" y="163664"/>
                  <a:pt x="230648" y="138085"/>
                  <a:pt x="244793" y="124648"/>
                </a:cubicBezTo>
                <a:lnTo>
                  <a:pt x="260235" y="109973"/>
                </a:lnTo>
                <a:cubicBezTo>
                  <a:pt x="255224" y="95830"/>
                  <a:pt x="247564" y="82626"/>
                  <a:pt x="237837" y="71253"/>
                </a:cubicBezTo>
                <a:lnTo>
                  <a:pt x="217446" y="77264"/>
                </a:lnTo>
                <a:cubicBezTo>
                  <a:pt x="198704" y="82804"/>
                  <a:pt x="176544" y="70016"/>
                  <a:pt x="171947" y="50978"/>
                </a:cubicBezTo>
                <a:lnTo>
                  <a:pt x="166936" y="30293"/>
                </a:lnTo>
                <a:cubicBezTo>
                  <a:pt x="152439" y="27641"/>
                  <a:pt x="136703" y="27641"/>
                  <a:pt x="122203" y="30293"/>
                </a:cubicBezTo>
                <a:lnTo>
                  <a:pt x="122145" y="30293"/>
                </a:lnTo>
                <a:moveTo>
                  <a:pt x="116192" y="150876"/>
                </a:moveTo>
                <a:cubicBezTo>
                  <a:pt x="116192" y="166501"/>
                  <a:pt x="128857" y="179165"/>
                  <a:pt x="144481" y="179165"/>
                </a:cubicBezTo>
                <a:cubicBezTo>
                  <a:pt x="160105" y="179165"/>
                  <a:pt x="172770" y="166501"/>
                  <a:pt x="172770" y="150876"/>
                </a:cubicBezTo>
                <a:cubicBezTo>
                  <a:pt x="172770" y="135251"/>
                  <a:pt x="160105" y="122587"/>
                  <a:pt x="144481" y="122587"/>
                </a:cubicBezTo>
                <a:cubicBezTo>
                  <a:pt x="128857" y="122587"/>
                  <a:pt x="116192" y="135251"/>
                  <a:pt x="116192" y="150876"/>
                </a:cubicBezTo>
                <a:lnTo>
                  <a:pt x="116192" y="150876"/>
                </a:lnTo>
                <a:moveTo>
                  <a:pt x="144481" y="207455"/>
                </a:moveTo>
                <a:cubicBezTo>
                  <a:pt x="113233" y="207455"/>
                  <a:pt x="87904" y="182122"/>
                  <a:pt x="87904" y="150876"/>
                </a:cubicBezTo>
                <a:cubicBezTo>
                  <a:pt x="87904" y="119630"/>
                  <a:pt x="113233" y="94297"/>
                  <a:pt x="144481" y="94297"/>
                </a:cubicBezTo>
                <a:cubicBezTo>
                  <a:pt x="175729" y="94297"/>
                  <a:pt x="201059" y="119630"/>
                  <a:pt x="201059" y="150876"/>
                </a:cubicBezTo>
                <a:cubicBezTo>
                  <a:pt x="201059" y="182122"/>
                  <a:pt x="175729" y="207455"/>
                  <a:pt x="144481" y="207455"/>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Zložky, ako sú mliečne bielkoviny, môžu počas pasterizácie tlmiť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Toto pufrovanie ovplyvňuje kinetiku acidifikácie a stabilitu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Pochopenie interakcií proteínov je nevyhnutné pre optimalizáciu zloženia.</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313" dirty="0">
                <a:solidFill>
                  <a:srgbClr val="000000"/>
                </a:solidFill>
                <a:latin typeface="Figtree Bold" pitchFamily="34" charset="0"/>
                <a:ea typeface="Figtree Bold" pitchFamily="34" charset="-122"/>
                <a:cs typeface="Figtree Bold" pitchFamily="34" charset="-120"/>
              </a:rPr>
              <a:t>Vplyv mliečnych bielkovín na pufrovanie pH</a:t>
            </a:r>
            <a:endParaRPr lang="en-US" sz="1313" dirty="0"/>
          </a:p>
        </p:txBody>
      </p:sp>
      <p:sp>
        <p:nvSpPr>
          <p:cNvPr id="27" name="Text 25"/>
          <p:cNvSpPr/>
          <p:nvPr/>
        </p:nvSpPr>
        <p:spPr>
          <a:xfrm>
            <a:off x="760397" y="3949632"/>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Hladiny kyselín (pH) významne ovplyvňujú mikrobiálnu tepelnú odolnosť.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Nižšie pH zlepšuje konzerváciu, ale môže vyžadovať úpravy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Vyváženie pH je kľúčom k optimalizácii parametrov pasterizácie.</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Úloha hladín kyselín pri konzervácii</a:t>
            </a:r>
            <a:endParaRPr lang="en-US" sz="1400" dirty="0"/>
          </a:p>
        </p:txBody>
      </p:sp>
      <p:sp>
        <p:nvSpPr>
          <p:cNvPr id="30" name="Text 28"/>
          <p:cNvSpPr/>
          <p:nvPr/>
        </p:nvSpPr>
        <p:spPr>
          <a:xfrm>
            <a:off x="7871741" y="1480956"/>
            <a:ext cx="301634" cy="301752"/>
          </a:xfrm>
          <a:custGeom>
            <a:avLst/>
            <a:gdLst/>
            <a:ahLst/>
            <a:cxnLst/>
            <a:rect l="l" t="t" r="r" b="b"/>
            <a:pathLst>
              <a:path w="301634" h="301752">
                <a:moveTo>
                  <a:pt x="117266" y="99578"/>
                </a:moveTo>
                <a:lnTo>
                  <a:pt x="137301" y="119554"/>
                </a:lnTo>
                <a:lnTo>
                  <a:pt x="182142" y="164395"/>
                </a:lnTo>
                <a:lnTo>
                  <a:pt x="202116" y="184428"/>
                </a:lnTo>
                <a:lnTo>
                  <a:pt x="206831" y="189141"/>
                </a:lnTo>
                <a:cubicBezTo>
                  <a:pt x="212369" y="194681"/>
                  <a:pt x="221324" y="194681"/>
                  <a:pt x="226805" y="189141"/>
                </a:cubicBezTo>
                <a:cubicBezTo>
                  <a:pt x="232286" y="183601"/>
                  <a:pt x="232343" y="174645"/>
                  <a:pt x="226805" y="169165"/>
                </a:cubicBezTo>
                <a:lnTo>
                  <a:pt x="222090" y="164452"/>
                </a:lnTo>
                <a:lnTo>
                  <a:pt x="242064" y="144476"/>
                </a:lnTo>
                <a:lnTo>
                  <a:pt x="284076" y="102463"/>
                </a:lnTo>
                <a:cubicBezTo>
                  <a:pt x="295330" y="91208"/>
                  <a:pt x="301634" y="75948"/>
                  <a:pt x="301634" y="60040"/>
                </a:cubicBezTo>
                <a:cubicBezTo>
                  <a:pt x="301694" y="26865"/>
                  <a:pt x="274825" y="-3"/>
                  <a:pt x="241708" y="-3"/>
                </a:cubicBezTo>
                <a:cubicBezTo>
                  <a:pt x="225800" y="-3"/>
                  <a:pt x="210538" y="6301"/>
                  <a:pt x="199284" y="17556"/>
                </a:cubicBezTo>
                <a:lnTo>
                  <a:pt x="157272" y="59569"/>
                </a:lnTo>
                <a:lnTo>
                  <a:pt x="137298" y="79545"/>
                </a:lnTo>
                <a:lnTo>
                  <a:pt x="132583" y="74832"/>
                </a:lnTo>
                <a:cubicBezTo>
                  <a:pt x="127045" y="69291"/>
                  <a:pt x="118090" y="69291"/>
                  <a:pt x="112609" y="74832"/>
                </a:cubicBezTo>
                <a:cubicBezTo>
                  <a:pt x="107128" y="80372"/>
                  <a:pt x="107071" y="89328"/>
                  <a:pt x="112609" y="94808"/>
                </a:cubicBezTo>
                <a:lnTo>
                  <a:pt x="112609" y="94808"/>
                </a:lnTo>
                <a:lnTo>
                  <a:pt x="117324" y="99521"/>
                </a:lnTo>
                <a:lnTo>
                  <a:pt x="117266" y="99578"/>
                </a:lnTo>
                <a:moveTo>
                  <a:pt x="264099" y="82433"/>
                </a:moveTo>
                <a:lnTo>
                  <a:pt x="202113" y="144419"/>
                </a:lnTo>
                <a:lnTo>
                  <a:pt x="157272" y="99578"/>
                </a:lnTo>
                <a:lnTo>
                  <a:pt x="219258" y="37592"/>
                </a:lnTo>
                <a:cubicBezTo>
                  <a:pt x="225209" y="31642"/>
                  <a:pt x="233281" y="28283"/>
                  <a:pt x="241709" y="28283"/>
                </a:cubicBezTo>
                <a:cubicBezTo>
                  <a:pt x="259209" y="28283"/>
                  <a:pt x="273410" y="42484"/>
                  <a:pt x="273410" y="59982"/>
                </a:cubicBezTo>
                <a:cubicBezTo>
                  <a:pt x="273410" y="68407"/>
                  <a:pt x="270053" y="76482"/>
                  <a:pt x="264102" y="82432"/>
                </a:cubicBezTo>
                <a:lnTo>
                  <a:pt x="264099" y="82433"/>
                </a:lnTo>
                <a:moveTo>
                  <a:pt x="31298" y="193855"/>
                </a:moveTo>
                <a:cubicBezTo>
                  <a:pt x="23343" y="201809"/>
                  <a:pt x="18864" y="212593"/>
                  <a:pt x="18864" y="223846"/>
                </a:cubicBezTo>
                <a:lnTo>
                  <a:pt x="18864" y="255017"/>
                </a:lnTo>
                <a:lnTo>
                  <a:pt x="2365" y="279763"/>
                </a:lnTo>
                <a:cubicBezTo>
                  <a:pt x="-1348" y="285361"/>
                  <a:pt x="-640" y="292844"/>
                  <a:pt x="4132" y="297618"/>
                </a:cubicBezTo>
                <a:cubicBezTo>
                  <a:pt x="8904" y="302392"/>
                  <a:pt x="16388" y="303098"/>
                  <a:pt x="21986" y="299386"/>
                </a:cubicBezTo>
                <a:lnTo>
                  <a:pt x="46732" y="282886"/>
                </a:lnTo>
                <a:lnTo>
                  <a:pt x="77903" y="282886"/>
                </a:lnTo>
                <a:cubicBezTo>
                  <a:pt x="89157" y="282886"/>
                  <a:pt x="99940" y="278409"/>
                  <a:pt x="107894" y="270454"/>
                </a:cubicBezTo>
                <a:lnTo>
                  <a:pt x="184669" y="193619"/>
                </a:lnTo>
                <a:lnTo>
                  <a:pt x="164695" y="173643"/>
                </a:lnTo>
                <a:lnTo>
                  <a:pt x="87860" y="250421"/>
                </a:lnTo>
                <a:cubicBezTo>
                  <a:pt x="85208" y="253073"/>
                  <a:pt x="81613" y="254546"/>
                  <a:pt x="77843" y="254546"/>
                </a:cubicBezTo>
                <a:lnTo>
                  <a:pt x="47145" y="254546"/>
                </a:lnTo>
                <a:lnTo>
                  <a:pt x="47145" y="223846"/>
                </a:lnTo>
                <a:cubicBezTo>
                  <a:pt x="47145" y="220074"/>
                  <a:pt x="48617" y="216480"/>
                  <a:pt x="51269" y="213827"/>
                </a:cubicBezTo>
                <a:lnTo>
                  <a:pt x="128104" y="137050"/>
                </a:lnTo>
                <a:lnTo>
                  <a:pt x="108130" y="117074"/>
                </a:lnTo>
                <a:lnTo>
                  <a:pt x="31298" y="193855"/>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Častice môžu chrániť mikroorganizmy, ak nie sú dostatočne zahriate.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Pri pasterizácii je potrebné starostlivo zvážiť veľkosť a distribúciu častíc.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Zabezpečenie rovnomerného ohrevu tuhých častíc je nevyhnutné pre bezpečnosť.</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344" dirty="0">
                <a:solidFill>
                  <a:srgbClr val="000000"/>
                </a:solidFill>
                <a:latin typeface="Figtree Bold" pitchFamily="34" charset="0"/>
                <a:ea typeface="Figtree Bold" pitchFamily="34" charset="-122"/>
                <a:cs typeface="Figtree Bold" pitchFamily="34" charset="-120"/>
              </a:rPr>
              <a:t>Vplyv častíc na mikrobiálnu bezpečnosť</a:t>
            </a:r>
            <a:endParaRPr lang="en-US" sz="1344" dirty="0"/>
          </a:p>
        </p:txBody>
      </p:sp>
      <p:sp>
        <p:nvSpPr>
          <p:cNvPr id="33" name="Text 31"/>
          <p:cNvSpPr/>
          <p:nvPr/>
        </p:nvSpPr>
        <p:spPr>
          <a:xfrm>
            <a:off x="4374790" y="1536947"/>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Viskozita ovplyvňuje prenikanie tepla počas procesov pasterizácie.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Hrubšie výrobky vyžadujú dlhšie časy ohrevu, aby sa zaistila mikrobiologická bezpečnosť.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Správny manažment viskozity je rozhodujúci pre efektívne tepelné spracovanie.</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Viskozita a prenikanie tepla</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30</a:t>
            </a:r>
            <a:endParaRPr lang="en-US" sz="8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Hodnotenie mikrobiologického rizika pri pasterizácii v autokláve</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Návrh procesu integruje mikrobiologické riziká na zaistenie bezpečnosti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prístup zaručuje bezpečnosť počas celej trvanlivosti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Kombinuje tepelné spracovanie a kontrolu pH na riešenie rizík kontaminácie.</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059" dirty="0">
                <a:solidFill>
                  <a:srgbClr val="000000"/>
                </a:solidFill>
                <a:latin typeface="Figtree Bold" pitchFamily="34" charset="0"/>
                <a:ea typeface="Figtree Bold" pitchFamily="34" charset="-122"/>
                <a:cs typeface="Figtree Bold" pitchFamily="34" charset="-120"/>
              </a:rPr>
              <a:t>Integrácia mikrobiologických rizík do návrhu procesov</a:t>
            </a:r>
            <a:endParaRPr lang="en-US" sz="1059" dirty="0"/>
          </a:p>
        </p:txBody>
      </p:sp>
      <p:sp>
        <p:nvSpPr>
          <p:cNvPr id="24" name="Text 22"/>
          <p:cNvSpPr/>
          <p:nvPr/>
        </p:nvSpPr>
        <p:spPr>
          <a:xfrm>
            <a:off x="4374790"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Tepelným ošetrením sa musí dosiahnuť zníženie infekčných patogénov najmenej o 6 logov.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sa dá dosiahnuť napríklad za 2 minúty pri ekvivalente 70 °C.</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Takéto normy sú nevyhnutné na zaistenie mikrobiologickej bezpečnosti.</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106" dirty="0">
                <a:solidFill>
                  <a:srgbClr val="000000"/>
                </a:solidFill>
                <a:latin typeface="Figtree Bold" pitchFamily="34" charset="0"/>
                <a:ea typeface="Figtree Bold" pitchFamily="34" charset="-122"/>
                <a:cs typeface="Figtree Bold" pitchFamily="34" charset="-120"/>
              </a:rPr>
              <a:t>Normy tepelného spracovania na zníženie patogénov</a:t>
            </a:r>
            <a:endParaRPr lang="en-US" sz="1106" dirty="0"/>
          </a:p>
        </p:txBody>
      </p:sp>
      <p:sp>
        <p:nvSpPr>
          <p:cNvPr id="27" name="Text 25"/>
          <p:cNvSpPr/>
          <p:nvPr/>
        </p:nvSpPr>
        <p:spPr>
          <a:xfrm>
            <a:off x="760397" y="3949672"/>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Maximálne rovnovážne pH musí byť nižšie ako 4,6 do 24 hodín.</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je rozhodujúce pre zabránenie rastu Clostridium botulinum.</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Udržiavanie tejto úrovne pH je kritickým kontrolným bodom v procese.</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213" dirty="0">
                <a:solidFill>
                  <a:srgbClr val="000000"/>
                </a:solidFill>
                <a:latin typeface="Figtree Bold" pitchFamily="34" charset="0"/>
                <a:ea typeface="Figtree Bold" pitchFamily="34" charset="-122"/>
                <a:cs typeface="Figtree Bold" pitchFamily="34" charset="-120"/>
              </a:rPr>
              <a:t>Kritické limity pH na zabránenie rastu patogénov</a:t>
            </a:r>
            <a:endParaRPr lang="en-US" sz="1213" dirty="0"/>
          </a:p>
        </p:txBody>
      </p:sp>
      <p:sp>
        <p:nvSpPr>
          <p:cNvPr id="30" name="Text 28"/>
          <p:cNvSpPr/>
          <p:nvPr/>
        </p:nvSpPr>
        <p:spPr>
          <a:xfrm>
            <a:off x="7871682" y="1480956"/>
            <a:ext cx="301752" cy="301752"/>
          </a:xfrm>
          <a:custGeom>
            <a:avLst/>
            <a:gdLst/>
            <a:ahLst/>
            <a:cxnLst/>
            <a:rect l="l" t="t" r="r" b="b"/>
            <a:pathLst>
              <a:path w="301752" h="301752">
                <a:moveTo>
                  <a:pt x="273463" y="150876"/>
                </a:moveTo>
                <a:cubicBezTo>
                  <a:pt x="273463" y="218580"/>
                  <a:pt x="218580" y="273463"/>
                  <a:pt x="150876" y="273463"/>
                </a:cubicBezTo>
                <a:cubicBezTo>
                  <a:pt x="83172" y="273463"/>
                  <a:pt x="28289" y="218580"/>
                  <a:pt x="28289" y="150876"/>
                </a:cubicBezTo>
                <a:cubicBezTo>
                  <a:pt x="28289" y="83172"/>
                  <a:pt x="83172" y="28289"/>
                  <a:pt x="150876" y="28289"/>
                </a:cubicBezTo>
                <a:cubicBezTo>
                  <a:pt x="218580" y="28289"/>
                  <a:pt x="273463" y="83172"/>
                  <a:pt x="273463" y="150876"/>
                </a:cubicBezTo>
                <a:lnTo>
                  <a:pt x="273463" y="150876"/>
                </a:lnTo>
                <a:moveTo>
                  <a:pt x="0" y="150876"/>
                </a:moveTo>
                <a:cubicBezTo>
                  <a:pt x="0" y="234202"/>
                  <a:pt x="67550" y="301752"/>
                  <a:pt x="150876" y="301752"/>
                </a:cubicBezTo>
                <a:cubicBezTo>
                  <a:pt x="234202" y="301752"/>
                  <a:pt x="301752" y="234202"/>
                  <a:pt x="301752" y="150876"/>
                </a:cubicBezTo>
                <a:cubicBezTo>
                  <a:pt x="301752" y="67550"/>
                  <a:pt x="234202" y="0"/>
                  <a:pt x="150876" y="0"/>
                </a:cubicBezTo>
                <a:cubicBezTo>
                  <a:pt x="67550" y="0"/>
                  <a:pt x="0" y="67550"/>
                  <a:pt x="0" y="150876"/>
                </a:cubicBezTo>
                <a:moveTo>
                  <a:pt x="136733" y="70725"/>
                </a:moveTo>
                <a:lnTo>
                  <a:pt x="136733" y="150879"/>
                </a:lnTo>
                <a:cubicBezTo>
                  <a:pt x="136733" y="155595"/>
                  <a:pt x="139090" y="160013"/>
                  <a:pt x="143039" y="162665"/>
                </a:cubicBezTo>
                <a:lnTo>
                  <a:pt x="199618" y="200384"/>
                </a:lnTo>
                <a:cubicBezTo>
                  <a:pt x="206100" y="204745"/>
                  <a:pt x="214884" y="202977"/>
                  <a:pt x="219244" y="196435"/>
                </a:cubicBezTo>
                <a:cubicBezTo>
                  <a:pt x="223604" y="189893"/>
                  <a:pt x="221836" y="181169"/>
                  <a:pt x="215294" y="176809"/>
                </a:cubicBezTo>
                <a:lnTo>
                  <a:pt x="165022" y="143332"/>
                </a:lnTo>
                <a:lnTo>
                  <a:pt x="165022" y="70725"/>
                </a:lnTo>
                <a:cubicBezTo>
                  <a:pt x="165022" y="62885"/>
                  <a:pt x="158716" y="56582"/>
                  <a:pt x="150879" y="56582"/>
                </a:cubicBezTo>
                <a:cubicBezTo>
                  <a:pt x="143039" y="56582"/>
                  <a:pt x="136736" y="62888"/>
                  <a:pt x="136736" y="70728"/>
                </a:cubicBezTo>
                <a:lnTo>
                  <a:pt x="136733" y="70725"/>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Hodnotenie rizík identifikuje najhoršie scenáre kontaminácie.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proces pomáha pri stanovovaní kritických limitov pre tepelné spracovanie a pH.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Zabezpečuje, že proces pasterizácie je účinný proti mikrobiologickým rizikám.</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228" dirty="0">
                <a:solidFill>
                  <a:srgbClr val="000000"/>
                </a:solidFill>
                <a:latin typeface="Figtree Bold" pitchFamily="34" charset="0"/>
                <a:ea typeface="Figtree Bold" pitchFamily="34" charset="-122"/>
                <a:cs typeface="Figtree Bold" pitchFamily="34" charset="-120"/>
              </a:rPr>
              <a:t>Hodnotenie rizík pre scenáre kontaminácie</a:t>
            </a:r>
            <a:endParaRPr lang="en-US" sz="1228" dirty="0"/>
          </a:p>
        </p:txBody>
      </p:sp>
      <p:sp>
        <p:nvSpPr>
          <p:cNvPr id="33" name="Text 31"/>
          <p:cNvSpPr/>
          <p:nvPr/>
        </p:nvSpPr>
        <p:spPr>
          <a:xfrm>
            <a:off x="4366138" y="1536947"/>
            <a:ext cx="301752" cy="301752"/>
          </a:xfrm>
          <a:custGeom>
            <a:avLst/>
            <a:gdLst/>
            <a:ahLst/>
            <a:cxnLst/>
            <a:rect l="l" t="t" r="r" b="b"/>
            <a:pathLst>
              <a:path w="301752" h="301752">
                <a:moveTo>
                  <a:pt x="113157" y="0"/>
                </a:moveTo>
                <a:cubicBezTo>
                  <a:pt x="102725" y="0"/>
                  <a:pt x="94298" y="8428"/>
                  <a:pt x="94298" y="18860"/>
                </a:cubicBezTo>
                <a:cubicBezTo>
                  <a:pt x="83866" y="18860"/>
                  <a:pt x="75438" y="27287"/>
                  <a:pt x="75438" y="37719"/>
                </a:cubicBezTo>
                <a:lnTo>
                  <a:pt x="75438" y="169736"/>
                </a:lnTo>
                <a:cubicBezTo>
                  <a:pt x="75438" y="180167"/>
                  <a:pt x="83866" y="188595"/>
                  <a:pt x="94298" y="188595"/>
                </a:cubicBezTo>
                <a:cubicBezTo>
                  <a:pt x="94298" y="199027"/>
                  <a:pt x="102725" y="207455"/>
                  <a:pt x="113157" y="207455"/>
                </a:cubicBezTo>
                <a:lnTo>
                  <a:pt x="132017" y="207455"/>
                </a:lnTo>
                <a:cubicBezTo>
                  <a:pt x="142448" y="207455"/>
                  <a:pt x="150876" y="199027"/>
                  <a:pt x="150876" y="188595"/>
                </a:cubicBezTo>
                <a:cubicBezTo>
                  <a:pt x="161308" y="188595"/>
                  <a:pt x="169736" y="180167"/>
                  <a:pt x="169736" y="169736"/>
                </a:cubicBezTo>
                <a:lnTo>
                  <a:pt x="169736" y="37719"/>
                </a:lnTo>
                <a:cubicBezTo>
                  <a:pt x="169736" y="27287"/>
                  <a:pt x="161308" y="18860"/>
                  <a:pt x="150876" y="18860"/>
                </a:cubicBezTo>
                <a:cubicBezTo>
                  <a:pt x="150876" y="8428"/>
                  <a:pt x="142448" y="0"/>
                  <a:pt x="132017" y="0"/>
                </a:cubicBezTo>
                <a:lnTo>
                  <a:pt x="113157" y="0"/>
                </a:lnTo>
                <a:moveTo>
                  <a:pt x="103727" y="160306"/>
                </a:moveTo>
                <a:lnTo>
                  <a:pt x="103727" y="47149"/>
                </a:lnTo>
                <a:lnTo>
                  <a:pt x="141446" y="47149"/>
                </a:lnTo>
                <a:lnTo>
                  <a:pt x="141446" y="160306"/>
                </a:lnTo>
                <a:lnTo>
                  <a:pt x="103727" y="160306"/>
                </a:lnTo>
                <a:moveTo>
                  <a:pt x="14146" y="273463"/>
                </a:moveTo>
                <a:cubicBezTo>
                  <a:pt x="6307" y="273463"/>
                  <a:pt x="3" y="279769"/>
                  <a:pt x="3" y="287609"/>
                </a:cubicBezTo>
                <a:cubicBezTo>
                  <a:pt x="3" y="295448"/>
                  <a:pt x="6310" y="301755"/>
                  <a:pt x="14149" y="301755"/>
                </a:cubicBezTo>
                <a:lnTo>
                  <a:pt x="188601" y="301755"/>
                </a:lnTo>
                <a:lnTo>
                  <a:pt x="287615" y="301755"/>
                </a:lnTo>
                <a:cubicBezTo>
                  <a:pt x="295455" y="301755"/>
                  <a:pt x="301761" y="295448"/>
                  <a:pt x="301761" y="287612"/>
                </a:cubicBezTo>
                <a:cubicBezTo>
                  <a:pt x="301761" y="279772"/>
                  <a:pt x="295455" y="273469"/>
                  <a:pt x="287618" y="273469"/>
                </a:cubicBezTo>
                <a:lnTo>
                  <a:pt x="263454" y="273469"/>
                </a:lnTo>
                <a:cubicBezTo>
                  <a:pt x="286969" y="252723"/>
                  <a:pt x="301761" y="222370"/>
                  <a:pt x="301761" y="188601"/>
                </a:cubicBezTo>
                <a:cubicBezTo>
                  <a:pt x="301761" y="126129"/>
                  <a:pt x="251076" y="75444"/>
                  <a:pt x="188604" y="75444"/>
                </a:cubicBezTo>
                <a:lnTo>
                  <a:pt x="188604" y="75444"/>
                </a:lnTo>
                <a:lnTo>
                  <a:pt x="188604" y="103733"/>
                </a:lnTo>
                <a:lnTo>
                  <a:pt x="188604" y="103733"/>
                </a:lnTo>
                <a:cubicBezTo>
                  <a:pt x="235457" y="103733"/>
                  <a:pt x="273472" y="141748"/>
                  <a:pt x="273472" y="188601"/>
                </a:cubicBezTo>
                <a:cubicBezTo>
                  <a:pt x="273472" y="235454"/>
                  <a:pt x="235457" y="273469"/>
                  <a:pt x="188604" y="273469"/>
                </a:cubicBezTo>
                <a:lnTo>
                  <a:pt x="188604" y="273469"/>
                </a:lnTo>
                <a:lnTo>
                  <a:pt x="14146" y="273463"/>
                </a:lnTo>
                <a:moveTo>
                  <a:pt x="56579" y="240460"/>
                </a:moveTo>
                <a:cubicBezTo>
                  <a:pt x="56579" y="248300"/>
                  <a:pt x="62885" y="254606"/>
                  <a:pt x="70725" y="254606"/>
                </a:cubicBezTo>
                <a:lnTo>
                  <a:pt x="174452" y="254606"/>
                </a:lnTo>
                <a:cubicBezTo>
                  <a:pt x="182291" y="254606"/>
                  <a:pt x="188598" y="248300"/>
                  <a:pt x="188598" y="240463"/>
                </a:cubicBezTo>
                <a:cubicBezTo>
                  <a:pt x="188598" y="232624"/>
                  <a:pt x="182291" y="226320"/>
                  <a:pt x="174455" y="226320"/>
                </a:cubicBezTo>
                <a:lnTo>
                  <a:pt x="70728" y="226320"/>
                </a:lnTo>
                <a:cubicBezTo>
                  <a:pt x="62888" y="226320"/>
                  <a:pt x="56585" y="232627"/>
                  <a:pt x="56585" y="240466"/>
                </a:cubicBezTo>
                <a:lnTo>
                  <a:pt x="56579" y="24046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Cieľové mikroorganizmy zahŕňajú infekčné patogény, ako sú Salmonella a Listeria.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Zvažujú sa aj producenti toxínov ako Clostridium botulinum a Staphylococcus aureus.</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Spóry kazenia, ako sú Bacillus coagulans a Clostridium pasteurianum, sú kľúčovými problémami.</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113" dirty="0">
                <a:solidFill>
                  <a:srgbClr val="000000"/>
                </a:solidFill>
                <a:latin typeface="Figtree Bold" pitchFamily="34" charset="0"/>
                <a:ea typeface="Figtree Bold" pitchFamily="34" charset="-122"/>
                <a:cs typeface="Figtree Bold" pitchFamily="34" charset="-120"/>
              </a:rPr>
              <a:t>Cieľové mikroorganizmy pri pasterizácii v autokláve</a:t>
            </a:r>
            <a:endParaRPr lang="en-US" sz="1113" dirty="0"/>
          </a:p>
        </p:txBody>
      </p:sp>
      <p:sp>
        <p:nvSpPr>
          <p:cNvPr id="36" name="Text 34"/>
          <p:cNvSpPr/>
          <p:nvPr/>
        </p:nvSpPr>
        <p:spPr>
          <a:xfrm>
            <a:off x="762784" y="1539955"/>
            <a:ext cx="301701" cy="301752"/>
          </a:xfrm>
          <a:custGeom>
            <a:avLst/>
            <a:gdLst/>
            <a:ahLst/>
            <a:cxnLst/>
            <a:rect l="l" t="t" r="r" b="b"/>
            <a:pathLst>
              <a:path w="301701" h="301752">
                <a:moveTo>
                  <a:pt x="249311" y="18063"/>
                </a:moveTo>
                <a:cubicBezTo>
                  <a:pt x="251432" y="10579"/>
                  <a:pt x="247130" y="2743"/>
                  <a:pt x="239587" y="561"/>
                </a:cubicBezTo>
                <a:cubicBezTo>
                  <a:pt x="232045" y="-1620"/>
                  <a:pt x="224267" y="2743"/>
                  <a:pt x="222085" y="10284"/>
                </a:cubicBezTo>
                <a:lnTo>
                  <a:pt x="219611" y="18944"/>
                </a:lnTo>
                <a:cubicBezTo>
                  <a:pt x="213837" y="18709"/>
                  <a:pt x="207884" y="19240"/>
                  <a:pt x="201992" y="20595"/>
                </a:cubicBezTo>
                <a:cubicBezTo>
                  <a:pt x="194863" y="22245"/>
                  <a:pt x="188026" y="24071"/>
                  <a:pt x="181428" y="26135"/>
                </a:cubicBezTo>
                <a:lnTo>
                  <a:pt x="177953" y="18063"/>
                </a:lnTo>
                <a:cubicBezTo>
                  <a:pt x="174887" y="10875"/>
                  <a:pt x="166581" y="7574"/>
                  <a:pt x="159392" y="10640"/>
                </a:cubicBezTo>
                <a:cubicBezTo>
                  <a:pt x="152202" y="13702"/>
                  <a:pt x="148905" y="22013"/>
                  <a:pt x="151967" y="29201"/>
                </a:cubicBezTo>
                <a:lnTo>
                  <a:pt x="154854" y="35860"/>
                </a:lnTo>
                <a:cubicBezTo>
                  <a:pt x="141890" y="41400"/>
                  <a:pt x="130106" y="47704"/>
                  <a:pt x="119383" y="54599"/>
                </a:cubicBezTo>
                <a:lnTo>
                  <a:pt x="115494" y="48766"/>
                </a:lnTo>
                <a:cubicBezTo>
                  <a:pt x="111135" y="42285"/>
                  <a:pt x="102355" y="40516"/>
                  <a:pt x="95872" y="44819"/>
                </a:cubicBezTo>
                <a:cubicBezTo>
                  <a:pt x="89391" y="49119"/>
                  <a:pt x="87623" y="57961"/>
                  <a:pt x="91922" y="64442"/>
                </a:cubicBezTo>
                <a:lnTo>
                  <a:pt x="96517" y="71277"/>
                </a:lnTo>
                <a:cubicBezTo>
                  <a:pt x="85913" y="80115"/>
                  <a:pt x="76659" y="89424"/>
                  <a:pt x="68646" y="99029"/>
                </a:cubicBezTo>
                <a:lnTo>
                  <a:pt x="60690" y="92725"/>
                </a:lnTo>
                <a:cubicBezTo>
                  <a:pt x="54563" y="87834"/>
                  <a:pt x="45666" y="88836"/>
                  <a:pt x="40832" y="94907"/>
                </a:cubicBezTo>
                <a:cubicBezTo>
                  <a:pt x="36002" y="100975"/>
                  <a:pt x="36943" y="109931"/>
                  <a:pt x="43014" y="114765"/>
                </a:cubicBezTo>
                <a:lnTo>
                  <a:pt x="51854" y="121835"/>
                </a:lnTo>
                <a:cubicBezTo>
                  <a:pt x="50617" y="123721"/>
                  <a:pt x="49437" y="125665"/>
                  <a:pt x="48318" y="127551"/>
                </a:cubicBezTo>
                <a:cubicBezTo>
                  <a:pt x="43249" y="135976"/>
                  <a:pt x="38594" y="144934"/>
                  <a:pt x="34587" y="154183"/>
                </a:cubicBezTo>
                <a:lnTo>
                  <a:pt x="28813" y="151884"/>
                </a:lnTo>
                <a:cubicBezTo>
                  <a:pt x="21566" y="148996"/>
                  <a:pt x="13314" y="152533"/>
                  <a:pt x="10427" y="159781"/>
                </a:cubicBezTo>
                <a:cubicBezTo>
                  <a:pt x="7540" y="167029"/>
                  <a:pt x="11075" y="175279"/>
                  <a:pt x="18322" y="178164"/>
                </a:cubicBezTo>
                <a:lnTo>
                  <a:pt x="25038" y="180816"/>
                </a:lnTo>
                <a:cubicBezTo>
                  <a:pt x="22211" y="190717"/>
                  <a:pt x="20208" y="200849"/>
                  <a:pt x="19146" y="210867"/>
                </a:cubicBezTo>
                <a:cubicBezTo>
                  <a:pt x="18850" y="213813"/>
                  <a:pt x="18793" y="216761"/>
                  <a:pt x="18911" y="219649"/>
                </a:cubicBezTo>
                <a:lnTo>
                  <a:pt x="10249" y="222123"/>
                </a:lnTo>
                <a:cubicBezTo>
                  <a:pt x="2767" y="224305"/>
                  <a:pt x="-1596" y="232081"/>
                  <a:pt x="525" y="239625"/>
                </a:cubicBezTo>
                <a:cubicBezTo>
                  <a:pt x="2646" y="247165"/>
                  <a:pt x="10484" y="251468"/>
                  <a:pt x="18027" y="249347"/>
                </a:cubicBezTo>
                <a:lnTo>
                  <a:pt x="26157" y="247048"/>
                </a:lnTo>
                <a:cubicBezTo>
                  <a:pt x="32403" y="259244"/>
                  <a:pt x="42419" y="269320"/>
                  <a:pt x="54735" y="275627"/>
                </a:cubicBezTo>
                <a:lnTo>
                  <a:pt x="52436" y="283698"/>
                </a:lnTo>
                <a:cubicBezTo>
                  <a:pt x="50315" y="291182"/>
                  <a:pt x="54617" y="299018"/>
                  <a:pt x="62160" y="301200"/>
                </a:cubicBezTo>
                <a:cubicBezTo>
                  <a:pt x="69702" y="303382"/>
                  <a:pt x="77480" y="299018"/>
                  <a:pt x="79661" y="291478"/>
                </a:cubicBezTo>
                <a:lnTo>
                  <a:pt x="82135" y="282817"/>
                </a:lnTo>
                <a:cubicBezTo>
                  <a:pt x="96158" y="283406"/>
                  <a:pt x="109418" y="279576"/>
                  <a:pt x="120494" y="272446"/>
                </a:cubicBezTo>
                <a:lnTo>
                  <a:pt x="126681" y="278750"/>
                </a:lnTo>
                <a:cubicBezTo>
                  <a:pt x="132221" y="284290"/>
                  <a:pt x="141175" y="284290"/>
                  <a:pt x="146657" y="278750"/>
                </a:cubicBezTo>
                <a:cubicBezTo>
                  <a:pt x="152136" y="273210"/>
                  <a:pt x="152196" y="264254"/>
                  <a:pt x="146657" y="258774"/>
                </a:cubicBezTo>
                <a:lnTo>
                  <a:pt x="140412" y="252527"/>
                </a:lnTo>
                <a:cubicBezTo>
                  <a:pt x="145773" y="244220"/>
                  <a:pt x="149309" y="234555"/>
                  <a:pt x="150428" y="224066"/>
                </a:cubicBezTo>
                <a:cubicBezTo>
                  <a:pt x="150781" y="221767"/>
                  <a:pt x="151252" y="219528"/>
                  <a:pt x="151901" y="217289"/>
                </a:cubicBezTo>
                <a:lnTo>
                  <a:pt x="159383" y="220530"/>
                </a:lnTo>
                <a:cubicBezTo>
                  <a:pt x="166572" y="223592"/>
                  <a:pt x="174881" y="220294"/>
                  <a:pt x="177943" y="213106"/>
                </a:cubicBezTo>
                <a:cubicBezTo>
                  <a:pt x="181009" y="205919"/>
                  <a:pt x="177708" y="197609"/>
                  <a:pt x="170519" y="194546"/>
                </a:cubicBezTo>
                <a:lnTo>
                  <a:pt x="163860" y="191718"/>
                </a:lnTo>
                <a:cubicBezTo>
                  <a:pt x="169695" y="182937"/>
                  <a:pt x="178532" y="173097"/>
                  <a:pt x="192498" y="164612"/>
                </a:cubicBezTo>
                <a:lnTo>
                  <a:pt x="193735" y="169033"/>
                </a:lnTo>
                <a:cubicBezTo>
                  <a:pt x="195856" y="176516"/>
                  <a:pt x="203694" y="180876"/>
                  <a:pt x="211236" y="178755"/>
                </a:cubicBezTo>
                <a:cubicBezTo>
                  <a:pt x="218779" y="176634"/>
                  <a:pt x="223081" y="168797"/>
                  <a:pt x="220960" y="161253"/>
                </a:cubicBezTo>
                <a:lnTo>
                  <a:pt x="218604" y="152768"/>
                </a:lnTo>
                <a:cubicBezTo>
                  <a:pt x="222671" y="151471"/>
                  <a:pt x="227030" y="150233"/>
                  <a:pt x="231686" y="149174"/>
                </a:cubicBezTo>
                <a:cubicBezTo>
                  <a:pt x="239286" y="147406"/>
                  <a:pt x="246240" y="144461"/>
                  <a:pt x="252428" y="140454"/>
                </a:cubicBezTo>
                <a:lnTo>
                  <a:pt x="258673" y="146757"/>
                </a:lnTo>
                <a:cubicBezTo>
                  <a:pt x="264212" y="152297"/>
                  <a:pt x="273167" y="152297"/>
                  <a:pt x="278649" y="146757"/>
                </a:cubicBezTo>
                <a:cubicBezTo>
                  <a:pt x="284127" y="141217"/>
                  <a:pt x="284188" y="132261"/>
                  <a:pt x="278649" y="126781"/>
                </a:cubicBezTo>
                <a:lnTo>
                  <a:pt x="272403" y="120535"/>
                </a:lnTo>
                <a:cubicBezTo>
                  <a:pt x="279593" y="109340"/>
                  <a:pt x="283364" y="96024"/>
                  <a:pt x="282773" y="82176"/>
                </a:cubicBezTo>
                <a:lnTo>
                  <a:pt x="291435" y="79702"/>
                </a:lnTo>
                <a:cubicBezTo>
                  <a:pt x="298917" y="77581"/>
                  <a:pt x="303279" y="69744"/>
                  <a:pt x="301158" y="62200"/>
                </a:cubicBezTo>
                <a:cubicBezTo>
                  <a:pt x="299038" y="54659"/>
                  <a:pt x="291199" y="50356"/>
                  <a:pt x="283657" y="52478"/>
                </a:cubicBezTo>
                <a:lnTo>
                  <a:pt x="275583" y="54777"/>
                </a:lnTo>
                <a:cubicBezTo>
                  <a:pt x="269220" y="42285"/>
                  <a:pt x="259083" y="32387"/>
                  <a:pt x="247006" y="26198"/>
                </a:cubicBezTo>
                <a:lnTo>
                  <a:pt x="249311" y="18063"/>
                </a:lnTo>
                <a:moveTo>
                  <a:pt x="122509" y="219757"/>
                </a:moveTo>
                <a:cubicBezTo>
                  <a:pt x="122449" y="220170"/>
                  <a:pt x="122391" y="220581"/>
                  <a:pt x="122331" y="220994"/>
                </a:cubicBezTo>
                <a:cubicBezTo>
                  <a:pt x="120092" y="241380"/>
                  <a:pt x="101942" y="256290"/>
                  <a:pt x="81438" y="254461"/>
                </a:cubicBezTo>
                <a:cubicBezTo>
                  <a:pt x="60757" y="252575"/>
                  <a:pt x="45494" y="234310"/>
                  <a:pt x="47262" y="213686"/>
                </a:cubicBezTo>
                <a:cubicBezTo>
                  <a:pt x="49853" y="189527"/>
                  <a:pt x="59281" y="164189"/>
                  <a:pt x="72541" y="142152"/>
                </a:cubicBezTo>
                <a:cubicBezTo>
                  <a:pt x="94933" y="104795"/>
                  <a:pt x="136119" y="64904"/>
                  <a:pt x="208361" y="48229"/>
                </a:cubicBezTo>
                <a:cubicBezTo>
                  <a:pt x="228629" y="43573"/>
                  <a:pt x="248901" y="56183"/>
                  <a:pt x="253613" y="76512"/>
                </a:cubicBezTo>
                <a:cubicBezTo>
                  <a:pt x="258326" y="96841"/>
                  <a:pt x="245657" y="117053"/>
                  <a:pt x="225329" y="121766"/>
                </a:cubicBezTo>
                <a:cubicBezTo>
                  <a:pt x="175008" y="133257"/>
                  <a:pt x="150202" y="159301"/>
                  <a:pt x="137238" y="180867"/>
                </a:cubicBezTo>
                <a:cubicBezTo>
                  <a:pt x="130875" y="191474"/>
                  <a:pt x="124805" y="204908"/>
                  <a:pt x="122506" y="219757"/>
                </a:cubicBezTo>
                <a:lnTo>
                  <a:pt x="122509" y="219757"/>
                </a:lnTo>
                <a:moveTo>
                  <a:pt x="113141" y="188586"/>
                </a:moveTo>
                <a:cubicBezTo>
                  <a:pt x="113141" y="178172"/>
                  <a:pt x="104699" y="169729"/>
                  <a:pt x="94285" y="169729"/>
                </a:cubicBezTo>
                <a:cubicBezTo>
                  <a:pt x="83870" y="169729"/>
                  <a:pt x="75428" y="178173"/>
                  <a:pt x="75428" y="188586"/>
                </a:cubicBezTo>
                <a:cubicBezTo>
                  <a:pt x="75428" y="198999"/>
                  <a:pt x="83870" y="207442"/>
                  <a:pt x="94285" y="207442"/>
                </a:cubicBezTo>
                <a:cubicBezTo>
                  <a:pt x="104699" y="207442"/>
                  <a:pt x="113141" y="198999"/>
                  <a:pt x="113141" y="188586"/>
                </a:cubicBezTo>
                <a:moveTo>
                  <a:pt x="141423" y="136733"/>
                </a:moveTo>
                <a:cubicBezTo>
                  <a:pt x="149234" y="136733"/>
                  <a:pt x="155563" y="130402"/>
                  <a:pt x="155563" y="122590"/>
                </a:cubicBezTo>
                <a:cubicBezTo>
                  <a:pt x="155563" y="114780"/>
                  <a:pt x="149231" y="108447"/>
                  <a:pt x="141423" y="108447"/>
                </a:cubicBezTo>
                <a:cubicBezTo>
                  <a:pt x="133611" y="108447"/>
                  <a:pt x="127282" y="114777"/>
                  <a:pt x="127282" y="122590"/>
                </a:cubicBezTo>
                <a:cubicBezTo>
                  <a:pt x="127282" y="130399"/>
                  <a:pt x="133615" y="136733"/>
                  <a:pt x="141423" y="136733"/>
                </a:cubicBez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31</a:t>
            </a:r>
            <a:endParaRPr lang="en-US" sz="8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Pokročilé technológie monitorovania teploty</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technológie zlepšujú kontrolu pri pasterizácii v autokláve.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Poskytujú spoľahlivú dokumentáciu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buduje dôveru v udržanie kvality produktu.</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Vylepšené riadenie procesu</a:t>
            </a:r>
            <a:endParaRPr lang="en-US" sz="1400" dirty="0"/>
          </a:p>
        </p:txBody>
      </p:sp>
      <p:sp>
        <p:nvSpPr>
          <p:cNvPr id="24" name="Text 22"/>
          <p:cNvSpPr/>
          <p:nvPr/>
        </p:nvSpPr>
        <p:spPr>
          <a:xfrm>
            <a:off x="4366138" y="3995423"/>
            <a:ext cx="301752" cy="210169"/>
          </a:xfrm>
          <a:custGeom>
            <a:avLst/>
            <a:gdLst/>
            <a:ahLst/>
            <a:cxnLst/>
            <a:rect l="l" t="t" r="r" b="b"/>
            <a:pathLst>
              <a:path w="301752" h="210169">
                <a:moveTo>
                  <a:pt x="297005" y="4748"/>
                </a:moveTo>
                <a:cubicBezTo>
                  <a:pt x="303336" y="11078"/>
                  <a:pt x="303336" y="21313"/>
                  <a:pt x="297005" y="27576"/>
                </a:cubicBezTo>
                <a:lnTo>
                  <a:pt x="119228" y="205421"/>
                </a:lnTo>
                <a:cubicBezTo>
                  <a:pt x="112897" y="211752"/>
                  <a:pt x="102662" y="211752"/>
                  <a:pt x="96401" y="205421"/>
                </a:cubicBezTo>
                <a:lnTo>
                  <a:pt x="4750" y="113838"/>
                </a:lnTo>
                <a:cubicBezTo>
                  <a:pt x="-1581" y="107508"/>
                  <a:pt x="-1581" y="97273"/>
                  <a:pt x="4750" y="91010"/>
                </a:cubicBezTo>
                <a:cubicBezTo>
                  <a:pt x="11080" y="84746"/>
                  <a:pt x="21316" y="84679"/>
                  <a:pt x="27577" y="91010"/>
                </a:cubicBezTo>
                <a:lnTo>
                  <a:pt x="107713" y="171145"/>
                </a:lnTo>
                <a:lnTo>
                  <a:pt x="274111" y="4748"/>
                </a:lnTo>
                <a:cubicBezTo>
                  <a:pt x="280442" y="-1583"/>
                  <a:pt x="290678" y="-1583"/>
                  <a:pt x="296939" y="4748"/>
                </a:cubicBezTo>
                <a:lnTo>
                  <a:pt x="297005" y="4748"/>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Bezdrôtové a vzdialené monitorovanie umožňuje nepretržitý dohľad.</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Umožňujú rýchlu reakciu na teplotné odchýlky.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zvyšuje prevádzkovú spoľahlivosť a bezpečnosť.</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Možnosti bezdrôtového monitorovania</a:t>
            </a:r>
            <a:endParaRPr lang="en-US" sz="1400" dirty="0"/>
          </a:p>
        </p:txBody>
      </p:sp>
      <p:sp>
        <p:nvSpPr>
          <p:cNvPr id="27" name="Text 25"/>
          <p:cNvSpPr/>
          <p:nvPr/>
        </p:nvSpPr>
        <p:spPr>
          <a:xfrm>
            <a:off x="760397" y="3962564"/>
            <a:ext cx="301752" cy="275888"/>
          </a:xfrm>
          <a:custGeom>
            <a:avLst/>
            <a:gdLst/>
            <a:ahLst/>
            <a:cxnLst/>
            <a:rect l="l" t="t" r="r" b="b"/>
            <a:pathLst>
              <a:path w="301752" h="275888">
                <a:moveTo>
                  <a:pt x="288819" y="0"/>
                </a:moveTo>
                <a:cubicBezTo>
                  <a:pt x="295986" y="0"/>
                  <a:pt x="301752" y="5766"/>
                  <a:pt x="301752" y="12934"/>
                </a:cubicBezTo>
                <a:lnTo>
                  <a:pt x="301752" y="262957"/>
                </a:lnTo>
                <a:cubicBezTo>
                  <a:pt x="301752" y="270124"/>
                  <a:pt x="295986" y="275890"/>
                  <a:pt x="288819" y="275890"/>
                </a:cubicBezTo>
                <a:cubicBezTo>
                  <a:pt x="281652" y="275890"/>
                  <a:pt x="275886" y="270124"/>
                  <a:pt x="275886" y="262959"/>
                </a:cubicBezTo>
                <a:lnTo>
                  <a:pt x="275886" y="12936"/>
                </a:lnTo>
                <a:cubicBezTo>
                  <a:pt x="275886" y="5769"/>
                  <a:pt x="281652" y="6"/>
                  <a:pt x="288819" y="6"/>
                </a:cubicBezTo>
                <a:lnTo>
                  <a:pt x="288819" y="0"/>
                </a:lnTo>
              </a:path>
              <a:path w="301752" h="275888">
                <a:moveTo>
                  <a:pt x="219847" y="51729"/>
                </a:moveTo>
                <a:cubicBezTo>
                  <a:pt x="227014" y="51729"/>
                  <a:pt x="232781" y="57495"/>
                  <a:pt x="232781" y="64663"/>
                </a:cubicBezTo>
                <a:lnTo>
                  <a:pt x="232781" y="262957"/>
                </a:lnTo>
                <a:cubicBezTo>
                  <a:pt x="232781" y="270124"/>
                  <a:pt x="227014" y="275890"/>
                  <a:pt x="219847" y="275890"/>
                </a:cubicBezTo>
                <a:cubicBezTo>
                  <a:pt x="212681" y="275890"/>
                  <a:pt x="206914" y="270124"/>
                  <a:pt x="206914" y="262960"/>
                </a:cubicBezTo>
                <a:lnTo>
                  <a:pt x="206914" y="64665"/>
                </a:lnTo>
                <a:cubicBezTo>
                  <a:pt x="206914" y="57498"/>
                  <a:pt x="212681" y="51734"/>
                  <a:pt x="219847" y="51734"/>
                </a:cubicBezTo>
                <a:lnTo>
                  <a:pt x="219847" y="51729"/>
                </a:lnTo>
              </a:path>
              <a:path w="301752" h="275888">
                <a:moveTo>
                  <a:pt x="150876" y="103458"/>
                </a:moveTo>
                <a:cubicBezTo>
                  <a:pt x="158043" y="103458"/>
                  <a:pt x="163809" y="109224"/>
                  <a:pt x="163809" y="116391"/>
                </a:cubicBezTo>
                <a:lnTo>
                  <a:pt x="163809" y="262957"/>
                </a:lnTo>
                <a:cubicBezTo>
                  <a:pt x="163809" y="270124"/>
                  <a:pt x="158043" y="275890"/>
                  <a:pt x="150876" y="275890"/>
                </a:cubicBezTo>
                <a:cubicBezTo>
                  <a:pt x="143709" y="275890"/>
                  <a:pt x="137943" y="270124"/>
                  <a:pt x="137943" y="262959"/>
                </a:cubicBezTo>
                <a:lnTo>
                  <a:pt x="137943" y="116394"/>
                </a:lnTo>
                <a:cubicBezTo>
                  <a:pt x="137943" y="109227"/>
                  <a:pt x="143709" y="103463"/>
                  <a:pt x="150876" y="103463"/>
                </a:cubicBezTo>
                <a:lnTo>
                  <a:pt x="150876" y="103458"/>
                </a:lnTo>
              </a:path>
              <a:path w="301752" h="275888">
                <a:moveTo>
                  <a:pt x="81905" y="155187"/>
                </a:moveTo>
                <a:cubicBezTo>
                  <a:pt x="89071" y="155187"/>
                  <a:pt x="94838" y="160953"/>
                  <a:pt x="94838" y="168120"/>
                </a:cubicBezTo>
                <a:lnTo>
                  <a:pt x="94838" y="262957"/>
                </a:lnTo>
                <a:cubicBezTo>
                  <a:pt x="94838" y="270124"/>
                  <a:pt x="89071" y="275890"/>
                  <a:pt x="81905" y="275890"/>
                </a:cubicBezTo>
                <a:cubicBezTo>
                  <a:pt x="74738" y="275890"/>
                  <a:pt x="68971" y="270124"/>
                  <a:pt x="68971" y="262959"/>
                </a:cubicBezTo>
                <a:lnTo>
                  <a:pt x="68971" y="168123"/>
                </a:lnTo>
                <a:cubicBezTo>
                  <a:pt x="68971" y="160956"/>
                  <a:pt x="74738" y="155192"/>
                  <a:pt x="81905" y="155192"/>
                </a:cubicBezTo>
                <a:lnTo>
                  <a:pt x="81905" y="155187"/>
                </a:lnTo>
              </a:path>
              <a:path w="301752" h="275888">
                <a:moveTo>
                  <a:pt x="12933" y="206916"/>
                </a:moveTo>
                <a:cubicBezTo>
                  <a:pt x="20100" y="206916"/>
                  <a:pt x="25866" y="212682"/>
                  <a:pt x="25866" y="219849"/>
                </a:cubicBezTo>
                <a:lnTo>
                  <a:pt x="25866" y="262957"/>
                </a:lnTo>
                <a:cubicBezTo>
                  <a:pt x="25866" y="270124"/>
                  <a:pt x="20100" y="275890"/>
                  <a:pt x="12933" y="275890"/>
                </a:cubicBezTo>
                <a:cubicBezTo>
                  <a:pt x="5766" y="275890"/>
                  <a:pt x="0" y="270124"/>
                  <a:pt x="0" y="262959"/>
                </a:cubicBezTo>
                <a:lnTo>
                  <a:pt x="0" y="219852"/>
                </a:lnTo>
                <a:cubicBezTo>
                  <a:pt x="0" y="212684"/>
                  <a:pt x="5766" y="206921"/>
                  <a:pt x="12933" y="206921"/>
                </a:cubicBezTo>
                <a:lnTo>
                  <a:pt x="12933" y="206916"/>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Softvérové platformy automatizujú výpočty hodnoty P.</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Efektívne generujú správy o zhode.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znižuje manuálnu námahu a zaisťuje dodržiavanie predpisov.</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Automatizované hlásenie súladu</a:t>
            </a:r>
            <a:endParaRPr lang="en-US" sz="1400" dirty="0"/>
          </a:p>
        </p:txBody>
      </p:sp>
      <p:sp>
        <p:nvSpPr>
          <p:cNvPr id="30" name="Text 28"/>
          <p:cNvSpPr/>
          <p:nvPr/>
        </p:nvSpPr>
        <p:spPr>
          <a:xfrm>
            <a:off x="7909401" y="1480956"/>
            <a:ext cx="226314" cy="301752"/>
          </a:xfrm>
          <a:custGeom>
            <a:avLst/>
            <a:gdLst/>
            <a:ahLst/>
            <a:cxnLst/>
            <a:rect l="l" t="t" r="r" b="b"/>
            <a:pathLst>
              <a:path w="226314" h="301752">
                <a:moveTo>
                  <a:pt x="198025" y="103727"/>
                </a:moveTo>
                <a:lnTo>
                  <a:pt x="198025" y="264033"/>
                </a:lnTo>
                <a:cubicBezTo>
                  <a:pt x="198025" y="269220"/>
                  <a:pt x="193781" y="273463"/>
                  <a:pt x="188594" y="273463"/>
                </a:cubicBezTo>
                <a:lnTo>
                  <a:pt x="37717" y="273463"/>
                </a:lnTo>
                <a:cubicBezTo>
                  <a:pt x="32530" y="273463"/>
                  <a:pt x="28287" y="269220"/>
                  <a:pt x="28287" y="264033"/>
                </a:cubicBezTo>
                <a:lnTo>
                  <a:pt x="28287" y="103727"/>
                </a:lnTo>
                <a:lnTo>
                  <a:pt x="198025" y="103727"/>
                </a:lnTo>
                <a:moveTo>
                  <a:pt x="198025" y="75438"/>
                </a:moveTo>
                <a:lnTo>
                  <a:pt x="28289" y="75438"/>
                </a:lnTo>
                <a:lnTo>
                  <a:pt x="28289" y="37719"/>
                </a:lnTo>
                <a:cubicBezTo>
                  <a:pt x="28289" y="32532"/>
                  <a:pt x="32533" y="28289"/>
                  <a:pt x="37720" y="28289"/>
                </a:cubicBezTo>
                <a:lnTo>
                  <a:pt x="188597" y="28289"/>
                </a:lnTo>
                <a:cubicBezTo>
                  <a:pt x="193784" y="28289"/>
                  <a:pt x="198027" y="32532"/>
                  <a:pt x="198027" y="37719"/>
                </a:cubicBezTo>
                <a:lnTo>
                  <a:pt x="198025" y="75438"/>
                </a:lnTo>
                <a:moveTo>
                  <a:pt x="226314" y="75438"/>
                </a:moveTo>
                <a:lnTo>
                  <a:pt x="226314" y="37719"/>
                </a:lnTo>
                <a:cubicBezTo>
                  <a:pt x="226314" y="16913"/>
                  <a:pt x="209399" y="0"/>
                  <a:pt x="188594" y="0"/>
                </a:cubicBezTo>
                <a:lnTo>
                  <a:pt x="37717" y="0"/>
                </a:lnTo>
                <a:cubicBezTo>
                  <a:pt x="16912" y="0"/>
                  <a:pt x="-2" y="16913"/>
                  <a:pt x="-2" y="37719"/>
                </a:cubicBezTo>
                <a:lnTo>
                  <a:pt x="-2" y="75438"/>
                </a:lnTo>
                <a:lnTo>
                  <a:pt x="-2" y="89584"/>
                </a:lnTo>
                <a:lnTo>
                  <a:pt x="-2" y="103730"/>
                </a:lnTo>
                <a:lnTo>
                  <a:pt x="-2" y="264036"/>
                </a:lnTo>
                <a:cubicBezTo>
                  <a:pt x="-2" y="284842"/>
                  <a:pt x="16912" y="301755"/>
                  <a:pt x="37717" y="301755"/>
                </a:cubicBezTo>
                <a:lnTo>
                  <a:pt x="188594" y="301755"/>
                </a:lnTo>
                <a:cubicBezTo>
                  <a:pt x="209399" y="301755"/>
                  <a:pt x="226314" y="284842"/>
                  <a:pt x="226314" y="264036"/>
                </a:cubicBezTo>
                <a:lnTo>
                  <a:pt x="226314" y="103730"/>
                </a:lnTo>
                <a:lnTo>
                  <a:pt x="226314" y="89587"/>
                </a:lnTo>
                <a:lnTo>
                  <a:pt x="226314" y="75438"/>
                </a:lnTo>
                <a:moveTo>
                  <a:pt x="47148" y="136733"/>
                </a:moveTo>
                <a:cubicBezTo>
                  <a:pt x="47148" y="144545"/>
                  <a:pt x="53480" y="150879"/>
                  <a:pt x="61293" y="150879"/>
                </a:cubicBezTo>
                <a:cubicBezTo>
                  <a:pt x="69105" y="150879"/>
                  <a:pt x="75437" y="144545"/>
                  <a:pt x="75437" y="136736"/>
                </a:cubicBezTo>
                <a:cubicBezTo>
                  <a:pt x="75437" y="128924"/>
                  <a:pt x="69105" y="122593"/>
                  <a:pt x="61293" y="122593"/>
                </a:cubicBezTo>
                <a:cubicBezTo>
                  <a:pt x="53480" y="122593"/>
                  <a:pt x="47148" y="128927"/>
                  <a:pt x="47148" y="136739"/>
                </a:cubicBezTo>
                <a:lnTo>
                  <a:pt x="47148" y="136733"/>
                </a:lnTo>
                <a:moveTo>
                  <a:pt x="61293" y="174452"/>
                </a:moveTo>
                <a:cubicBezTo>
                  <a:pt x="53480" y="174452"/>
                  <a:pt x="47148" y="180786"/>
                  <a:pt x="47148" y="188598"/>
                </a:cubicBezTo>
                <a:cubicBezTo>
                  <a:pt x="47148" y="196410"/>
                  <a:pt x="53480" y="202744"/>
                  <a:pt x="61293" y="202744"/>
                </a:cubicBezTo>
                <a:cubicBezTo>
                  <a:pt x="69105" y="202744"/>
                  <a:pt x="75437" y="196410"/>
                  <a:pt x="75437" y="188601"/>
                </a:cubicBezTo>
                <a:cubicBezTo>
                  <a:pt x="75437" y="180789"/>
                  <a:pt x="69105" y="174458"/>
                  <a:pt x="61293" y="174458"/>
                </a:cubicBezTo>
                <a:lnTo>
                  <a:pt x="61293" y="174452"/>
                </a:lnTo>
                <a:moveTo>
                  <a:pt x="47148" y="240460"/>
                </a:moveTo>
                <a:cubicBezTo>
                  <a:pt x="47148" y="248300"/>
                  <a:pt x="53453" y="254606"/>
                  <a:pt x="61293" y="254606"/>
                </a:cubicBezTo>
                <a:lnTo>
                  <a:pt x="113157" y="254606"/>
                </a:lnTo>
                <a:cubicBezTo>
                  <a:pt x="120997" y="254606"/>
                  <a:pt x="127302" y="248300"/>
                  <a:pt x="127302" y="240463"/>
                </a:cubicBezTo>
                <a:cubicBezTo>
                  <a:pt x="127302" y="232624"/>
                  <a:pt x="120997" y="226320"/>
                  <a:pt x="113157" y="226320"/>
                </a:cubicBezTo>
                <a:lnTo>
                  <a:pt x="61293" y="226320"/>
                </a:lnTo>
                <a:cubicBezTo>
                  <a:pt x="53453" y="226320"/>
                  <a:pt x="47148" y="232627"/>
                  <a:pt x="47148" y="240466"/>
                </a:cubicBezTo>
                <a:lnTo>
                  <a:pt x="47148" y="240460"/>
                </a:lnTo>
                <a:moveTo>
                  <a:pt x="113157" y="122587"/>
                </a:moveTo>
                <a:cubicBezTo>
                  <a:pt x="105345" y="122587"/>
                  <a:pt x="99012" y="128920"/>
                  <a:pt x="99012" y="136733"/>
                </a:cubicBezTo>
                <a:cubicBezTo>
                  <a:pt x="99012" y="144545"/>
                  <a:pt x="105345" y="150879"/>
                  <a:pt x="113157" y="150879"/>
                </a:cubicBezTo>
                <a:cubicBezTo>
                  <a:pt x="120969" y="150879"/>
                  <a:pt x="127302" y="144545"/>
                  <a:pt x="127302" y="136736"/>
                </a:cubicBezTo>
                <a:cubicBezTo>
                  <a:pt x="127302" y="128924"/>
                  <a:pt x="120969" y="122593"/>
                  <a:pt x="113157" y="122593"/>
                </a:cubicBezTo>
                <a:lnTo>
                  <a:pt x="113157" y="122587"/>
                </a:lnTo>
                <a:moveTo>
                  <a:pt x="99012" y="188595"/>
                </a:moveTo>
                <a:cubicBezTo>
                  <a:pt x="99012" y="196407"/>
                  <a:pt x="105345" y="202741"/>
                  <a:pt x="113157" y="202741"/>
                </a:cubicBezTo>
                <a:cubicBezTo>
                  <a:pt x="120969" y="202741"/>
                  <a:pt x="127302" y="196407"/>
                  <a:pt x="127302" y="188598"/>
                </a:cubicBezTo>
                <a:cubicBezTo>
                  <a:pt x="127302" y="180786"/>
                  <a:pt x="120969" y="174455"/>
                  <a:pt x="113157" y="174455"/>
                </a:cubicBezTo>
                <a:cubicBezTo>
                  <a:pt x="105345" y="174455"/>
                  <a:pt x="99012" y="180789"/>
                  <a:pt x="99012" y="188601"/>
                </a:cubicBezTo>
                <a:lnTo>
                  <a:pt x="99012" y="188595"/>
                </a:lnTo>
                <a:moveTo>
                  <a:pt x="165021" y="122587"/>
                </a:moveTo>
                <a:cubicBezTo>
                  <a:pt x="157209" y="122587"/>
                  <a:pt x="150877" y="128920"/>
                  <a:pt x="150877" y="136733"/>
                </a:cubicBezTo>
                <a:cubicBezTo>
                  <a:pt x="150877" y="144545"/>
                  <a:pt x="157209" y="150879"/>
                  <a:pt x="165021" y="150879"/>
                </a:cubicBezTo>
                <a:cubicBezTo>
                  <a:pt x="172834" y="150879"/>
                  <a:pt x="179166" y="144545"/>
                  <a:pt x="179166" y="136736"/>
                </a:cubicBezTo>
                <a:cubicBezTo>
                  <a:pt x="179166" y="128924"/>
                  <a:pt x="172834" y="122593"/>
                  <a:pt x="165021" y="122593"/>
                </a:cubicBezTo>
                <a:lnTo>
                  <a:pt x="165021" y="122587"/>
                </a:lnTo>
                <a:moveTo>
                  <a:pt x="150877" y="188595"/>
                </a:moveTo>
                <a:cubicBezTo>
                  <a:pt x="150877" y="196407"/>
                  <a:pt x="157209" y="202741"/>
                  <a:pt x="165021" y="202741"/>
                </a:cubicBezTo>
                <a:cubicBezTo>
                  <a:pt x="172834" y="202741"/>
                  <a:pt x="179166" y="196407"/>
                  <a:pt x="179166" y="188598"/>
                </a:cubicBezTo>
                <a:cubicBezTo>
                  <a:pt x="179166" y="180786"/>
                  <a:pt x="172834" y="174455"/>
                  <a:pt x="165021" y="174455"/>
                </a:cubicBezTo>
                <a:cubicBezTo>
                  <a:pt x="157209" y="174455"/>
                  <a:pt x="150877" y="180789"/>
                  <a:pt x="150877" y="188601"/>
                </a:cubicBezTo>
                <a:lnTo>
                  <a:pt x="150877" y="188595"/>
                </a:lnTo>
                <a:moveTo>
                  <a:pt x="165021" y="226314"/>
                </a:moveTo>
                <a:cubicBezTo>
                  <a:pt x="157209" y="226314"/>
                  <a:pt x="150877" y="232648"/>
                  <a:pt x="150877" y="240460"/>
                </a:cubicBezTo>
                <a:cubicBezTo>
                  <a:pt x="150877" y="248273"/>
                  <a:pt x="157209" y="254606"/>
                  <a:pt x="165021" y="254606"/>
                </a:cubicBezTo>
                <a:cubicBezTo>
                  <a:pt x="172834" y="254606"/>
                  <a:pt x="179166" y="248273"/>
                  <a:pt x="179166" y="240463"/>
                </a:cubicBezTo>
                <a:cubicBezTo>
                  <a:pt x="179166" y="232651"/>
                  <a:pt x="172834" y="226320"/>
                  <a:pt x="165021" y="226320"/>
                </a:cubicBezTo>
                <a:lnTo>
                  <a:pt x="165021" y="226314"/>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Záznamníky údajov zaznamenávajú teplotné profily.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je nevyhnutné pre validáciu procesov.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Podporuje tiež sledovateľnosť v prevádzkach citlivých na teplotu.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Záznam teplotného profilu</a:t>
            </a:r>
            <a:endParaRPr lang="en-US" sz="1400" dirty="0"/>
          </a:p>
        </p:txBody>
      </p:sp>
      <p:sp>
        <p:nvSpPr>
          <p:cNvPr id="33" name="Text 31"/>
          <p:cNvSpPr/>
          <p:nvPr/>
        </p:nvSpPr>
        <p:spPr>
          <a:xfrm>
            <a:off x="4403857" y="1536947"/>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Moderné senzory poskytujú presné údaje o teplote v reálnom čase.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senzory monitorujú viacero bodov v rámci zaťaženia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zaisťuje presné a komplexné sledovanie teploty.</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Údaje o teplote v reálnom čase</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32</a:t>
            </a:r>
            <a:endParaRPr lang="en-US" sz="8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Riešenie bežných problémov s autoklávom</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Nápravné opatrenia zahŕňajú rekalibráciu zariadenia.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Môžu byť potrebné aj úpravy procesu.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V závažných prípadoch je na zachovanie bezpečnosti potrebné odmietnutie šarže.</a:t>
            </a:r>
            <a:endParaRPr lang="en-US" sz="1100"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Nápravné opatrenia</a:t>
            </a:r>
            <a:endParaRPr lang="en-US" sz="1400" dirty="0"/>
          </a:p>
        </p:txBody>
      </p:sp>
      <p:sp>
        <p:nvSpPr>
          <p:cNvPr id="24" name="Text 22"/>
          <p:cNvSpPr/>
          <p:nvPr/>
        </p:nvSpPr>
        <p:spPr>
          <a:xfrm>
            <a:off x="4366138" y="3949632"/>
            <a:ext cx="301752" cy="301752"/>
          </a:xfrm>
          <a:custGeom>
            <a:avLst/>
            <a:gdLst/>
            <a:ahLst/>
            <a:cxnLst/>
            <a:rect l="l" t="t" r="r" b="b"/>
            <a:pathLst>
              <a:path w="301752" h="301752">
                <a:moveTo>
                  <a:pt x="189950" y="157949"/>
                </a:moveTo>
                <a:cubicBezTo>
                  <a:pt x="195490" y="159482"/>
                  <a:pt x="201326" y="160306"/>
                  <a:pt x="207455" y="160306"/>
                </a:cubicBezTo>
                <a:cubicBezTo>
                  <a:pt x="243110" y="160306"/>
                  <a:pt x="272165" y="132017"/>
                  <a:pt x="273402" y="96654"/>
                </a:cubicBezTo>
                <a:lnTo>
                  <a:pt x="258493" y="111564"/>
                </a:lnTo>
                <a:cubicBezTo>
                  <a:pt x="251420" y="118637"/>
                  <a:pt x="241815" y="122584"/>
                  <a:pt x="231794" y="122584"/>
                </a:cubicBezTo>
                <a:lnTo>
                  <a:pt x="216884" y="122584"/>
                </a:lnTo>
                <a:cubicBezTo>
                  <a:pt x="196078" y="122584"/>
                  <a:pt x="179165" y="105671"/>
                  <a:pt x="179165" y="84865"/>
                </a:cubicBezTo>
                <a:lnTo>
                  <a:pt x="179165" y="69895"/>
                </a:lnTo>
                <a:cubicBezTo>
                  <a:pt x="179165" y="59877"/>
                  <a:pt x="183115" y="50269"/>
                  <a:pt x="190185" y="43196"/>
                </a:cubicBezTo>
                <a:lnTo>
                  <a:pt x="190185" y="43196"/>
                </a:lnTo>
                <a:lnTo>
                  <a:pt x="205095" y="28344"/>
                </a:lnTo>
                <a:cubicBezTo>
                  <a:pt x="169732" y="29523"/>
                  <a:pt x="141443" y="58636"/>
                  <a:pt x="141443" y="94291"/>
                </a:cubicBezTo>
                <a:cubicBezTo>
                  <a:pt x="141443" y="100363"/>
                  <a:pt x="142267" y="106256"/>
                  <a:pt x="143800" y="111796"/>
                </a:cubicBezTo>
                <a:cubicBezTo>
                  <a:pt x="146510" y="121579"/>
                  <a:pt x="143682" y="132071"/>
                  <a:pt x="136491" y="139262"/>
                </a:cubicBezTo>
                <a:lnTo>
                  <a:pt x="33648" y="242047"/>
                </a:lnTo>
                <a:cubicBezTo>
                  <a:pt x="30172" y="245466"/>
                  <a:pt x="28286" y="250180"/>
                  <a:pt x="28286" y="255071"/>
                </a:cubicBezTo>
                <a:cubicBezTo>
                  <a:pt x="28286" y="265207"/>
                  <a:pt x="36536" y="273460"/>
                  <a:pt x="46675" y="273460"/>
                </a:cubicBezTo>
                <a:cubicBezTo>
                  <a:pt x="51566" y="273460"/>
                  <a:pt x="56222" y="271513"/>
                  <a:pt x="59699" y="268098"/>
                </a:cubicBezTo>
                <a:lnTo>
                  <a:pt x="162481" y="165254"/>
                </a:lnTo>
                <a:cubicBezTo>
                  <a:pt x="169672" y="158064"/>
                  <a:pt x="180161" y="155294"/>
                  <a:pt x="189947" y="157946"/>
                </a:cubicBezTo>
                <a:lnTo>
                  <a:pt x="189950" y="157949"/>
                </a:lnTo>
                <a:moveTo>
                  <a:pt x="250243" y="23220"/>
                </a:moveTo>
                <a:lnTo>
                  <a:pt x="210225" y="63238"/>
                </a:lnTo>
                <a:cubicBezTo>
                  <a:pt x="208456" y="65006"/>
                  <a:pt x="207455" y="67423"/>
                  <a:pt x="207455" y="69898"/>
                </a:cubicBezTo>
                <a:lnTo>
                  <a:pt x="207455" y="84868"/>
                </a:lnTo>
                <a:cubicBezTo>
                  <a:pt x="207455" y="90055"/>
                  <a:pt x="211697" y="94298"/>
                  <a:pt x="216884" y="94298"/>
                </a:cubicBezTo>
                <a:lnTo>
                  <a:pt x="231854" y="94298"/>
                </a:lnTo>
                <a:cubicBezTo>
                  <a:pt x="234329" y="94298"/>
                  <a:pt x="236745" y="93296"/>
                  <a:pt x="238514" y="91527"/>
                </a:cubicBezTo>
                <a:lnTo>
                  <a:pt x="278532" y="51509"/>
                </a:lnTo>
                <a:cubicBezTo>
                  <a:pt x="282775" y="47266"/>
                  <a:pt x="289908" y="48033"/>
                  <a:pt x="292500" y="53455"/>
                </a:cubicBezTo>
                <a:cubicBezTo>
                  <a:pt x="298454" y="65833"/>
                  <a:pt x="301752" y="79681"/>
                  <a:pt x="301752" y="94298"/>
                </a:cubicBezTo>
                <a:cubicBezTo>
                  <a:pt x="301752" y="146398"/>
                  <a:pt x="259555" y="188595"/>
                  <a:pt x="207454" y="188595"/>
                </a:cubicBezTo>
                <a:cubicBezTo>
                  <a:pt x="198791" y="188595"/>
                  <a:pt x="190421" y="187415"/>
                  <a:pt x="182524" y="185237"/>
                </a:cubicBezTo>
                <a:lnTo>
                  <a:pt x="79681" y="288080"/>
                </a:lnTo>
                <a:cubicBezTo>
                  <a:pt x="70900" y="296861"/>
                  <a:pt x="59053" y="301752"/>
                  <a:pt x="46678" y="301752"/>
                </a:cubicBezTo>
                <a:cubicBezTo>
                  <a:pt x="20923" y="301752"/>
                  <a:pt x="0" y="280829"/>
                  <a:pt x="0" y="255074"/>
                </a:cubicBezTo>
                <a:cubicBezTo>
                  <a:pt x="0" y="242696"/>
                  <a:pt x="4891" y="230852"/>
                  <a:pt x="13672" y="222071"/>
                </a:cubicBezTo>
                <a:lnTo>
                  <a:pt x="116516" y="119228"/>
                </a:lnTo>
                <a:cubicBezTo>
                  <a:pt x="114334" y="111331"/>
                  <a:pt x="113157" y="102961"/>
                  <a:pt x="113157" y="94298"/>
                </a:cubicBezTo>
                <a:cubicBezTo>
                  <a:pt x="113157" y="42197"/>
                  <a:pt x="155354" y="0"/>
                  <a:pt x="207454" y="0"/>
                </a:cubicBezTo>
                <a:cubicBezTo>
                  <a:pt x="222071" y="0"/>
                  <a:pt x="235922" y="3359"/>
                  <a:pt x="248297" y="9252"/>
                </a:cubicBezTo>
                <a:cubicBezTo>
                  <a:pt x="253719" y="11844"/>
                  <a:pt x="254486" y="18977"/>
                  <a:pt x="250243" y="23220"/>
                </a:cubicBezTo>
                <a:lnTo>
                  <a:pt x="250243" y="23220"/>
                </a:lnTo>
                <a:moveTo>
                  <a:pt x="51865" y="240460"/>
                </a:moveTo>
                <a:cubicBezTo>
                  <a:pt x="57073" y="240460"/>
                  <a:pt x="61295" y="244682"/>
                  <a:pt x="61295" y="249890"/>
                </a:cubicBezTo>
                <a:cubicBezTo>
                  <a:pt x="61295" y="255098"/>
                  <a:pt x="57073" y="259320"/>
                  <a:pt x="51865" y="259320"/>
                </a:cubicBezTo>
                <a:cubicBezTo>
                  <a:pt x="46657" y="259320"/>
                  <a:pt x="42435" y="255098"/>
                  <a:pt x="42435" y="249890"/>
                </a:cubicBezTo>
                <a:cubicBezTo>
                  <a:pt x="42435" y="244682"/>
                  <a:pt x="46657" y="240460"/>
                  <a:pt x="51865" y="240460"/>
                </a:cubicBez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Rýchla detekcia sa spolieha na monitorovanie teploty.</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Dôležitá je aj vizuálna kontrola integrity obalu.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opatrenia pomáhajú identifikovať problémy v počiatočnej fáze procesu.</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Detekcia a monitorovanie</a:t>
            </a:r>
            <a:endParaRPr lang="en-US" sz="1400" dirty="0"/>
          </a:p>
        </p:txBody>
      </p:sp>
      <p:sp>
        <p:nvSpPr>
          <p:cNvPr id="27" name="Text 25"/>
          <p:cNvSpPr/>
          <p:nvPr/>
        </p:nvSpPr>
        <p:spPr>
          <a:xfrm>
            <a:off x="760397" y="3949672"/>
            <a:ext cx="301752" cy="301671"/>
          </a:xfrm>
          <a:custGeom>
            <a:avLst/>
            <a:gdLst/>
            <a:ahLst/>
            <a:cxnLst/>
            <a:rect l="l" t="t" r="r" b="b"/>
            <a:pathLst>
              <a:path w="301752" h="301671">
                <a:moveTo>
                  <a:pt x="216863" y="122575"/>
                </a:moveTo>
                <a:cubicBezTo>
                  <a:pt x="216863" y="70501"/>
                  <a:pt x="174648" y="28288"/>
                  <a:pt x="122575" y="28288"/>
                </a:cubicBezTo>
                <a:cubicBezTo>
                  <a:pt x="70501" y="28288"/>
                  <a:pt x="28286" y="70500"/>
                  <a:pt x="28286" y="122575"/>
                </a:cubicBezTo>
                <a:cubicBezTo>
                  <a:pt x="28286" y="174649"/>
                  <a:pt x="70501" y="216862"/>
                  <a:pt x="122575" y="216862"/>
                </a:cubicBezTo>
                <a:cubicBezTo>
                  <a:pt x="174648" y="216862"/>
                  <a:pt x="216863" y="174649"/>
                  <a:pt x="216863" y="122575"/>
                </a:cubicBezTo>
                <a:lnTo>
                  <a:pt x="216863" y="122575"/>
                </a:lnTo>
                <a:moveTo>
                  <a:pt x="198652" y="218690"/>
                </a:moveTo>
                <a:cubicBezTo>
                  <a:pt x="177792" y="235249"/>
                  <a:pt x="151332" y="245150"/>
                  <a:pt x="122575" y="245150"/>
                </a:cubicBezTo>
                <a:cubicBezTo>
                  <a:pt x="54864" y="245150"/>
                  <a:pt x="0" y="190285"/>
                  <a:pt x="0" y="122575"/>
                </a:cubicBezTo>
                <a:cubicBezTo>
                  <a:pt x="0" y="54865"/>
                  <a:pt x="54865" y="0"/>
                  <a:pt x="122575" y="0"/>
                </a:cubicBezTo>
                <a:cubicBezTo>
                  <a:pt x="190285" y="0"/>
                  <a:pt x="245149" y="54865"/>
                  <a:pt x="245149" y="122575"/>
                </a:cubicBezTo>
                <a:cubicBezTo>
                  <a:pt x="245149" y="151333"/>
                  <a:pt x="235249" y="177793"/>
                  <a:pt x="218689" y="198653"/>
                </a:cubicBezTo>
                <a:lnTo>
                  <a:pt x="297597" y="277561"/>
                </a:lnTo>
                <a:cubicBezTo>
                  <a:pt x="303137" y="283100"/>
                  <a:pt x="303137" y="292060"/>
                  <a:pt x="297597" y="297538"/>
                </a:cubicBezTo>
                <a:cubicBezTo>
                  <a:pt x="292057" y="303019"/>
                  <a:pt x="283101" y="303077"/>
                  <a:pt x="277621" y="297538"/>
                </a:cubicBezTo>
                <a:lnTo>
                  <a:pt x="198652" y="21869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Odchýlky procesu, ako je nesprávna teplota alebo čas, ohrozujú mikrobiálnu bezpečnosť.</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Tieto odchýlky môžu narušiť proces sterilizácie.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Zabezpečenie presných parametrov procesu je nevyhnutné pre spoľahlivé výsledky.</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Vplyv odchýlok procesu</a:t>
            </a:r>
            <a:endParaRPr lang="en-US" sz="1400" dirty="0"/>
          </a:p>
        </p:txBody>
      </p:sp>
      <p:sp>
        <p:nvSpPr>
          <p:cNvPr id="30" name="Text 28"/>
          <p:cNvSpPr/>
          <p:nvPr/>
        </p:nvSpPr>
        <p:spPr>
          <a:xfrm>
            <a:off x="7899947" y="1480956"/>
            <a:ext cx="245221" cy="301752"/>
          </a:xfrm>
          <a:custGeom>
            <a:avLst/>
            <a:gdLst/>
            <a:ahLst/>
            <a:cxnLst/>
            <a:rect l="l" t="t" r="r" b="b"/>
            <a:pathLst>
              <a:path w="245221" h="301752">
                <a:moveTo>
                  <a:pt x="75452" y="14146"/>
                </a:moveTo>
                <a:cubicBezTo>
                  <a:pt x="75452" y="6307"/>
                  <a:pt x="81759" y="0"/>
                  <a:pt x="89599" y="0"/>
                </a:cubicBezTo>
                <a:lnTo>
                  <a:pt x="155620" y="0"/>
                </a:lnTo>
                <a:cubicBezTo>
                  <a:pt x="163460" y="0"/>
                  <a:pt x="169767" y="6307"/>
                  <a:pt x="169767" y="14146"/>
                </a:cubicBezTo>
                <a:cubicBezTo>
                  <a:pt x="169767" y="21986"/>
                  <a:pt x="163460" y="28292"/>
                  <a:pt x="155620" y="28292"/>
                </a:cubicBezTo>
                <a:lnTo>
                  <a:pt x="136757" y="28292"/>
                </a:lnTo>
                <a:lnTo>
                  <a:pt x="136757" y="57411"/>
                </a:lnTo>
                <a:cubicBezTo>
                  <a:pt x="162341" y="60359"/>
                  <a:pt x="185566" y="71147"/>
                  <a:pt x="203840" y="87415"/>
                </a:cubicBezTo>
                <a:lnTo>
                  <a:pt x="221052" y="70142"/>
                </a:lnTo>
                <a:cubicBezTo>
                  <a:pt x="226594" y="64602"/>
                  <a:pt x="235552" y="64602"/>
                  <a:pt x="241035" y="70142"/>
                </a:cubicBezTo>
                <a:cubicBezTo>
                  <a:pt x="246519" y="75682"/>
                  <a:pt x="246577" y="84644"/>
                  <a:pt x="241035" y="90124"/>
                </a:cubicBezTo>
                <a:lnTo>
                  <a:pt x="222761" y="108398"/>
                </a:lnTo>
                <a:cubicBezTo>
                  <a:pt x="236908" y="128380"/>
                  <a:pt x="245221" y="152786"/>
                  <a:pt x="245221" y="179135"/>
                </a:cubicBezTo>
                <a:cubicBezTo>
                  <a:pt x="245221" y="246866"/>
                  <a:pt x="190341" y="301746"/>
                  <a:pt x="122611" y="301746"/>
                </a:cubicBezTo>
                <a:cubicBezTo>
                  <a:pt x="54880" y="301746"/>
                  <a:pt x="0" y="246924"/>
                  <a:pt x="0" y="179195"/>
                </a:cubicBezTo>
                <a:cubicBezTo>
                  <a:pt x="0" y="116241"/>
                  <a:pt x="47394" y="64424"/>
                  <a:pt x="108464" y="57411"/>
                </a:cubicBezTo>
                <a:lnTo>
                  <a:pt x="108464" y="28292"/>
                </a:lnTo>
                <a:lnTo>
                  <a:pt x="89601" y="28292"/>
                </a:lnTo>
                <a:cubicBezTo>
                  <a:pt x="81762" y="28292"/>
                  <a:pt x="75455" y="21986"/>
                  <a:pt x="75455" y="14146"/>
                </a:cubicBezTo>
                <a:lnTo>
                  <a:pt x="75452" y="14146"/>
                </a:lnTo>
                <a:moveTo>
                  <a:pt x="122611" y="273517"/>
                </a:moveTo>
                <a:cubicBezTo>
                  <a:pt x="174701" y="273517"/>
                  <a:pt x="216928" y="231290"/>
                  <a:pt x="216928" y="179201"/>
                </a:cubicBezTo>
                <a:cubicBezTo>
                  <a:pt x="216928" y="127113"/>
                  <a:pt x="174701" y="84886"/>
                  <a:pt x="122611" y="84886"/>
                </a:cubicBezTo>
                <a:cubicBezTo>
                  <a:pt x="70521" y="84886"/>
                  <a:pt x="28294" y="127113"/>
                  <a:pt x="28294" y="179201"/>
                </a:cubicBezTo>
                <a:cubicBezTo>
                  <a:pt x="28294" y="231290"/>
                  <a:pt x="70521" y="273517"/>
                  <a:pt x="122611" y="273517"/>
                </a:cubicBezTo>
                <a:lnTo>
                  <a:pt x="122611" y="273517"/>
                </a:lnTo>
                <a:moveTo>
                  <a:pt x="136757" y="127327"/>
                </a:moveTo>
                <a:lnTo>
                  <a:pt x="136757" y="188631"/>
                </a:lnTo>
                <a:cubicBezTo>
                  <a:pt x="136757" y="196471"/>
                  <a:pt x="130450" y="202777"/>
                  <a:pt x="122611" y="202777"/>
                </a:cubicBezTo>
                <a:cubicBezTo>
                  <a:pt x="114771" y="202777"/>
                  <a:pt x="108464" y="196471"/>
                  <a:pt x="108464" y="188631"/>
                </a:cubicBezTo>
                <a:lnTo>
                  <a:pt x="108464" y="127327"/>
                </a:lnTo>
                <a:cubicBezTo>
                  <a:pt x="108464" y="119488"/>
                  <a:pt x="114771" y="113181"/>
                  <a:pt x="122611" y="113181"/>
                </a:cubicBezTo>
                <a:cubicBezTo>
                  <a:pt x="130450" y="113181"/>
                  <a:pt x="136757" y="119488"/>
                  <a:pt x="136757" y="127327"/>
                </a:cubicBez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Poruchy tesnenia môžu viesť k opätovnej kontaminácii produktu.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To môže mať za následok znehodnotenie spracovaných predmetov.</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Zachovanie integrity tesnenia je rozhodujúce pre zaistenie bezpečnosti produktu.</a:t>
            </a:r>
            <a:endParaRPr lang="en-US" sz="1100"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Poruchy tesnení a kontaminácia</a:t>
            </a:r>
            <a:endParaRPr lang="en-US" sz="1400" dirty="0"/>
          </a:p>
        </p:txBody>
      </p:sp>
      <p:sp>
        <p:nvSpPr>
          <p:cNvPr id="33" name="Text 31"/>
          <p:cNvSpPr/>
          <p:nvPr/>
        </p:nvSpPr>
        <p:spPr>
          <a:xfrm>
            <a:off x="4366138" y="1570475"/>
            <a:ext cx="301752" cy="234696"/>
          </a:xfrm>
          <a:custGeom>
            <a:avLst/>
            <a:gdLst/>
            <a:ahLst/>
            <a:cxnLst/>
            <a:rect l="l" t="t" r="r" b="b"/>
            <a:pathLst>
              <a:path w="301752" h="234696">
                <a:moveTo>
                  <a:pt x="138302" y="25145"/>
                </a:moveTo>
                <a:lnTo>
                  <a:pt x="163447" y="25145"/>
                </a:lnTo>
                <a:cubicBezTo>
                  <a:pt x="165752" y="25145"/>
                  <a:pt x="167638" y="27032"/>
                  <a:pt x="167638" y="29337"/>
                </a:cubicBezTo>
                <a:lnTo>
                  <a:pt x="167638" y="138304"/>
                </a:lnTo>
                <a:cubicBezTo>
                  <a:pt x="167638" y="145272"/>
                  <a:pt x="173245" y="150877"/>
                  <a:pt x="180212" y="150877"/>
                </a:cubicBezTo>
                <a:cubicBezTo>
                  <a:pt x="187180" y="150877"/>
                  <a:pt x="192786" y="145272"/>
                  <a:pt x="192786" y="138304"/>
                </a:cubicBezTo>
                <a:lnTo>
                  <a:pt x="192786" y="29337"/>
                </a:lnTo>
                <a:cubicBezTo>
                  <a:pt x="192786" y="13150"/>
                  <a:pt x="179636" y="0"/>
                  <a:pt x="163450" y="0"/>
                </a:cubicBezTo>
                <a:lnTo>
                  <a:pt x="138305" y="0"/>
                </a:lnTo>
                <a:cubicBezTo>
                  <a:pt x="122116" y="0"/>
                  <a:pt x="108969" y="13150"/>
                  <a:pt x="108969" y="29337"/>
                </a:cubicBezTo>
                <a:lnTo>
                  <a:pt x="108969" y="138304"/>
                </a:lnTo>
                <a:cubicBezTo>
                  <a:pt x="108969" y="145272"/>
                  <a:pt x="114575" y="150877"/>
                  <a:pt x="121543" y="150877"/>
                </a:cubicBezTo>
                <a:cubicBezTo>
                  <a:pt x="128510" y="150877"/>
                  <a:pt x="134117" y="145272"/>
                  <a:pt x="134117" y="138304"/>
                </a:cubicBezTo>
                <a:lnTo>
                  <a:pt x="134117" y="29337"/>
                </a:lnTo>
                <a:cubicBezTo>
                  <a:pt x="134117" y="27032"/>
                  <a:pt x="136003" y="25145"/>
                  <a:pt x="138308" y="25145"/>
                </a:cubicBezTo>
                <a:lnTo>
                  <a:pt x="138302" y="25145"/>
                </a:lnTo>
                <a:moveTo>
                  <a:pt x="293055" y="184403"/>
                </a:moveTo>
                <a:lnTo>
                  <a:pt x="8697" y="184403"/>
                </a:lnTo>
                <a:cubicBezTo>
                  <a:pt x="3878" y="184403"/>
                  <a:pt x="0" y="188280"/>
                  <a:pt x="0" y="193098"/>
                </a:cubicBezTo>
                <a:cubicBezTo>
                  <a:pt x="0" y="195560"/>
                  <a:pt x="1047" y="197919"/>
                  <a:pt x="3039" y="199332"/>
                </a:cubicBezTo>
                <a:cubicBezTo>
                  <a:pt x="14406" y="207661"/>
                  <a:pt x="58570" y="234694"/>
                  <a:pt x="150876" y="234694"/>
                </a:cubicBezTo>
                <a:cubicBezTo>
                  <a:pt x="243182" y="234694"/>
                  <a:pt x="287346" y="207661"/>
                  <a:pt x="298713" y="199332"/>
                </a:cubicBezTo>
                <a:cubicBezTo>
                  <a:pt x="300705" y="197865"/>
                  <a:pt x="301752" y="195560"/>
                  <a:pt x="301752" y="193098"/>
                </a:cubicBezTo>
                <a:cubicBezTo>
                  <a:pt x="301752" y="188278"/>
                  <a:pt x="297874" y="184403"/>
                  <a:pt x="293055" y="184403"/>
                </a:cubicBezTo>
                <a:lnTo>
                  <a:pt x="293055" y="184403"/>
                </a:lnTo>
                <a:moveTo>
                  <a:pt x="16765" y="134112"/>
                </a:moveTo>
                <a:lnTo>
                  <a:pt x="16765" y="167641"/>
                </a:lnTo>
                <a:lnTo>
                  <a:pt x="41910" y="167641"/>
                </a:lnTo>
                <a:lnTo>
                  <a:pt x="41910" y="134112"/>
                </a:lnTo>
                <a:cubicBezTo>
                  <a:pt x="41910" y="98279"/>
                  <a:pt x="62342" y="67215"/>
                  <a:pt x="92203" y="51969"/>
                </a:cubicBezTo>
                <a:lnTo>
                  <a:pt x="92203" y="24465"/>
                </a:lnTo>
                <a:cubicBezTo>
                  <a:pt x="48093" y="41335"/>
                  <a:pt x="16765" y="84082"/>
                  <a:pt x="16765" y="134112"/>
                </a:cubicBezTo>
                <a:lnTo>
                  <a:pt x="16765" y="134112"/>
                </a:lnTo>
                <a:moveTo>
                  <a:pt x="259842" y="132960"/>
                </a:moveTo>
                <a:lnTo>
                  <a:pt x="259842" y="167641"/>
                </a:lnTo>
                <a:lnTo>
                  <a:pt x="284987" y="167641"/>
                </a:lnTo>
                <a:lnTo>
                  <a:pt x="284987" y="134112"/>
                </a:lnTo>
                <a:lnTo>
                  <a:pt x="284987" y="132854"/>
                </a:lnTo>
                <a:cubicBezTo>
                  <a:pt x="284462" y="83348"/>
                  <a:pt x="253294" y="41229"/>
                  <a:pt x="209549" y="24465"/>
                </a:cubicBezTo>
                <a:lnTo>
                  <a:pt x="209549" y="51969"/>
                </a:lnTo>
                <a:cubicBezTo>
                  <a:pt x="239096" y="67057"/>
                  <a:pt x="259422" y="97650"/>
                  <a:pt x="259842" y="132960"/>
                </a:cubicBezTo>
                <a:lnTo>
                  <a:pt x="259842" y="132960"/>
                </a:ln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Nerovnomerné zahrievanie môže byť dôsledkom nesprávneho zaťaženia alebo poruchy zariadenia.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Tento problém predstavuje riziko nedostatočného spracovania.</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Nedostatočné spracovanie môže ohroziť bezpečnosť a účinnosť procesu autoklávu.</a:t>
            </a:r>
            <a:endParaRPr lang="en-US" sz="1100"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Nerovnomerné riziká vykurovania</a:t>
            </a:r>
            <a:endParaRPr lang="en-US" sz="1400" dirty="0"/>
          </a:p>
        </p:txBody>
      </p:sp>
      <p:sp>
        <p:nvSpPr>
          <p:cNvPr id="36" name="Text 34"/>
          <p:cNvSpPr/>
          <p:nvPr/>
        </p:nvSpPr>
        <p:spPr>
          <a:xfrm>
            <a:off x="762759" y="1539995"/>
            <a:ext cx="301752" cy="301671"/>
          </a:xfrm>
          <a:custGeom>
            <a:avLst/>
            <a:gdLst/>
            <a:ahLst/>
            <a:cxnLst/>
            <a:rect l="l" t="t" r="r" b="b"/>
            <a:pathLst>
              <a:path w="301752" h="301671">
                <a:moveTo>
                  <a:pt x="217952" y="37833"/>
                </a:moveTo>
                <a:cubicBezTo>
                  <a:pt x="224024" y="31703"/>
                  <a:pt x="232331" y="28285"/>
                  <a:pt x="240934" y="28285"/>
                </a:cubicBezTo>
                <a:cubicBezTo>
                  <a:pt x="258906" y="28285"/>
                  <a:pt x="273463" y="42840"/>
                  <a:pt x="273463" y="60814"/>
                </a:cubicBezTo>
                <a:cubicBezTo>
                  <a:pt x="273463" y="69418"/>
                  <a:pt x="270044" y="77726"/>
                  <a:pt x="263915" y="83795"/>
                </a:cubicBezTo>
                <a:lnTo>
                  <a:pt x="132264" y="215505"/>
                </a:lnTo>
                <a:cubicBezTo>
                  <a:pt x="131380" y="216389"/>
                  <a:pt x="130200" y="216859"/>
                  <a:pt x="128905" y="216859"/>
                </a:cubicBezTo>
                <a:lnTo>
                  <a:pt x="84886" y="216859"/>
                </a:lnTo>
                <a:lnTo>
                  <a:pt x="84886" y="172840"/>
                </a:lnTo>
                <a:cubicBezTo>
                  <a:pt x="84886" y="171603"/>
                  <a:pt x="85356" y="170366"/>
                  <a:pt x="86241" y="169482"/>
                </a:cubicBezTo>
                <a:lnTo>
                  <a:pt x="102330" y="153394"/>
                </a:lnTo>
                <a:lnTo>
                  <a:pt x="120598" y="171663"/>
                </a:lnTo>
                <a:cubicBezTo>
                  <a:pt x="124252" y="175316"/>
                  <a:pt x="130263" y="175316"/>
                  <a:pt x="133917" y="171663"/>
                </a:cubicBezTo>
                <a:cubicBezTo>
                  <a:pt x="137572" y="168010"/>
                  <a:pt x="137572" y="161998"/>
                  <a:pt x="133917" y="158344"/>
                </a:cubicBezTo>
                <a:lnTo>
                  <a:pt x="115649" y="140075"/>
                </a:lnTo>
                <a:lnTo>
                  <a:pt x="140046" y="115679"/>
                </a:lnTo>
                <a:lnTo>
                  <a:pt x="158314" y="133948"/>
                </a:lnTo>
                <a:cubicBezTo>
                  <a:pt x="161968" y="137601"/>
                  <a:pt x="167979" y="137601"/>
                  <a:pt x="171634" y="133948"/>
                </a:cubicBezTo>
                <a:cubicBezTo>
                  <a:pt x="175288" y="130295"/>
                  <a:pt x="175288" y="124283"/>
                  <a:pt x="171634" y="120629"/>
                </a:cubicBezTo>
                <a:lnTo>
                  <a:pt x="153365" y="102360"/>
                </a:lnTo>
                <a:lnTo>
                  <a:pt x="177762" y="77964"/>
                </a:lnTo>
                <a:lnTo>
                  <a:pt x="196030" y="96233"/>
                </a:lnTo>
                <a:cubicBezTo>
                  <a:pt x="199684" y="99886"/>
                  <a:pt x="205695" y="99886"/>
                  <a:pt x="209350" y="96233"/>
                </a:cubicBezTo>
                <a:cubicBezTo>
                  <a:pt x="213004" y="92580"/>
                  <a:pt x="213004" y="86568"/>
                  <a:pt x="209350" y="82914"/>
                </a:cubicBezTo>
                <a:lnTo>
                  <a:pt x="191082" y="64645"/>
                </a:lnTo>
                <a:lnTo>
                  <a:pt x="217895" y="37833"/>
                </a:lnTo>
                <a:lnTo>
                  <a:pt x="217952" y="37833"/>
                </a:lnTo>
                <a:moveTo>
                  <a:pt x="56603" y="172842"/>
                </a:moveTo>
                <a:lnTo>
                  <a:pt x="56603" y="225173"/>
                </a:lnTo>
                <a:lnTo>
                  <a:pt x="4155" y="277561"/>
                </a:lnTo>
                <a:cubicBezTo>
                  <a:pt x="-1385" y="283100"/>
                  <a:pt x="-1385" y="292060"/>
                  <a:pt x="4155" y="297538"/>
                </a:cubicBezTo>
                <a:cubicBezTo>
                  <a:pt x="9695" y="303019"/>
                  <a:pt x="18651" y="303077"/>
                  <a:pt x="24131" y="297538"/>
                </a:cubicBezTo>
                <a:lnTo>
                  <a:pt x="76579" y="245089"/>
                </a:lnTo>
                <a:lnTo>
                  <a:pt x="128908" y="245089"/>
                </a:lnTo>
                <a:cubicBezTo>
                  <a:pt x="137689" y="245089"/>
                  <a:pt x="146057" y="241611"/>
                  <a:pt x="152246" y="235424"/>
                </a:cubicBezTo>
                <a:lnTo>
                  <a:pt x="283955" y="103832"/>
                </a:lnTo>
                <a:cubicBezTo>
                  <a:pt x="295388" y="92399"/>
                  <a:pt x="301752" y="76959"/>
                  <a:pt x="301752" y="60814"/>
                </a:cubicBezTo>
                <a:cubicBezTo>
                  <a:pt x="301752" y="27223"/>
                  <a:pt x="274525" y="-3"/>
                  <a:pt x="240937" y="-3"/>
                </a:cubicBezTo>
                <a:cubicBezTo>
                  <a:pt x="224790" y="-3"/>
                  <a:pt x="209350" y="6420"/>
                  <a:pt x="197919" y="17793"/>
                </a:cubicBezTo>
                <a:lnTo>
                  <a:pt x="66268" y="149502"/>
                </a:lnTo>
                <a:cubicBezTo>
                  <a:pt x="60079" y="155689"/>
                  <a:pt x="56603" y="164058"/>
                  <a:pt x="56603" y="172839"/>
                </a:cubicBezTo>
                <a:lnTo>
                  <a:pt x="56603" y="172842"/>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33</a:t>
            </a:r>
            <a:endParaRPr lang="en-US" sz="800"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Súlad s predpismi a požiadavky na dokumentáciu</a:t>
            </a:r>
            <a:endParaRPr lang="en-US" sz="2400" dirty="0"/>
          </a:p>
        </p:txBody>
      </p:sp>
      <p:sp>
        <p:nvSpPr>
          <p:cNvPr id="22" name="Text 20"/>
          <p:cNvSpPr/>
          <p:nvPr/>
        </p:nvSpPr>
        <p:spPr>
          <a:xfrm>
            <a:off x="4344978" y="4828377"/>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Podrobné záznamy teplotných protokolov, výpočty hodnôt P a činnosti údržby podporujú audity.</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záznamy poskytujú transparentnosť a zodpovednosť v procesoch výroby potravín.</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Audítori sa spoliehajú na tieto dokumenty pri overovaní súladu s bezpečnostnými normami.</a:t>
            </a:r>
            <a:endParaRPr lang="en-US" sz="1062" dirty="0"/>
          </a:p>
        </p:txBody>
      </p:sp>
      <p:sp>
        <p:nvSpPr>
          <p:cNvPr id="23" name="Text 21"/>
          <p:cNvSpPr/>
          <p:nvPr/>
        </p:nvSpPr>
        <p:spPr>
          <a:xfrm>
            <a:off x="4344978"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Podpora auditu prostredníctvom vedenia záznamov</a:t>
            </a:r>
            <a:endParaRPr lang="en-US" sz="1400" dirty="0"/>
          </a:p>
        </p:txBody>
      </p:sp>
      <p:sp>
        <p:nvSpPr>
          <p:cNvPr id="24" name="Text 22"/>
          <p:cNvSpPr/>
          <p:nvPr/>
        </p:nvSpPr>
        <p:spPr>
          <a:xfrm>
            <a:off x="4403857" y="3949632"/>
            <a:ext cx="226314" cy="301752"/>
          </a:xfrm>
          <a:custGeom>
            <a:avLst/>
            <a:gdLst/>
            <a:ahLst/>
            <a:cxnLst/>
            <a:rect l="l" t="t" r="r" b="b"/>
            <a:pathLst>
              <a:path w="226314" h="301752">
                <a:moveTo>
                  <a:pt x="198025" y="103727"/>
                </a:moveTo>
                <a:lnTo>
                  <a:pt x="198025" y="264033"/>
                </a:lnTo>
                <a:cubicBezTo>
                  <a:pt x="198025" y="269220"/>
                  <a:pt x="193781" y="273463"/>
                  <a:pt x="188594" y="273463"/>
                </a:cubicBezTo>
                <a:lnTo>
                  <a:pt x="37717" y="273463"/>
                </a:lnTo>
                <a:cubicBezTo>
                  <a:pt x="32530" y="273463"/>
                  <a:pt x="28287" y="269220"/>
                  <a:pt x="28287" y="264033"/>
                </a:cubicBezTo>
                <a:lnTo>
                  <a:pt x="28287" y="103727"/>
                </a:lnTo>
                <a:lnTo>
                  <a:pt x="198025" y="103727"/>
                </a:lnTo>
                <a:moveTo>
                  <a:pt x="198025" y="75438"/>
                </a:moveTo>
                <a:lnTo>
                  <a:pt x="28289" y="75438"/>
                </a:lnTo>
                <a:lnTo>
                  <a:pt x="28289" y="37719"/>
                </a:lnTo>
                <a:cubicBezTo>
                  <a:pt x="28289" y="32532"/>
                  <a:pt x="32533" y="28289"/>
                  <a:pt x="37720" y="28289"/>
                </a:cubicBezTo>
                <a:lnTo>
                  <a:pt x="188597" y="28289"/>
                </a:lnTo>
                <a:cubicBezTo>
                  <a:pt x="193784" y="28289"/>
                  <a:pt x="198027" y="32532"/>
                  <a:pt x="198027" y="37719"/>
                </a:cubicBezTo>
                <a:lnTo>
                  <a:pt x="198025" y="75438"/>
                </a:lnTo>
                <a:moveTo>
                  <a:pt x="226314" y="75438"/>
                </a:moveTo>
                <a:lnTo>
                  <a:pt x="226314" y="37719"/>
                </a:lnTo>
                <a:cubicBezTo>
                  <a:pt x="226314" y="16913"/>
                  <a:pt x="209399" y="0"/>
                  <a:pt x="188594" y="0"/>
                </a:cubicBezTo>
                <a:lnTo>
                  <a:pt x="37717" y="0"/>
                </a:lnTo>
                <a:cubicBezTo>
                  <a:pt x="16912" y="0"/>
                  <a:pt x="-2" y="16913"/>
                  <a:pt x="-2" y="37719"/>
                </a:cubicBezTo>
                <a:lnTo>
                  <a:pt x="-2" y="75438"/>
                </a:lnTo>
                <a:lnTo>
                  <a:pt x="-2" y="89584"/>
                </a:lnTo>
                <a:lnTo>
                  <a:pt x="-2" y="103730"/>
                </a:lnTo>
                <a:lnTo>
                  <a:pt x="-2" y="264036"/>
                </a:lnTo>
                <a:cubicBezTo>
                  <a:pt x="-2" y="284842"/>
                  <a:pt x="16912" y="301755"/>
                  <a:pt x="37717" y="301755"/>
                </a:cubicBezTo>
                <a:lnTo>
                  <a:pt x="188594" y="301755"/>
                </a:lnTo>
                <a:cubicBezTo>
                  <a:pt x="209399" y="301755"/>
                  <a:pt x="226314" y="284842"/>
                  <a:pt x="226314" y="264036"/>
                </a:cubicBezTo>
                <a:lnTo>
                  <a:pt x="226314" y="103730"/>
                </a:lnTo>
                <a:lnTo>
                  <a:pt x="226314" y="89587"/>
                </a:lnTo>
                <a:lnTo>
                  <a:pt x="226314" y="75438"/>
                </a:lnTo>
                <a:moveTo>
                  <a:pt x="47148" y="136733"/>
                </a:moveTo>
                <a:cubicBezTo>
                  <a:pt x="47148" y="144545"/>
                  <a:pt x="53480" y="150879"/>
                  <a:pt x="61293" y="150879"/>
                </a:cubicBezTo>
                <a:cubicBezTo>
                  <a:pt x="69105" y="150879"/>
                  <a:pt x="75437" y="144545"/>
                  <a:pt x="75437" y="136736"/>
                </a:cubicBezTo>
                <a:cubicBezTo>
                  <a:pt x="75437" y="128924"/>
                  <a:pt x="69105" y="122593"/>
                  <a:pt x="61293" y="122593"/>
                </a:cubicBezTo>
                <a:cubicBezTo>
                  <a:pt x="53480" y="122593"/>
                  <a:pt x="47148" y="128927"/>
                  <a:pt x="47148" y="136739"/>
                </a:cubicBezTo>
                <a:lnTo>
                  <a:pt x="47148" y="136733"/>
                </a:lnTo>
                <a:moveTo>
                  <a:pt x="61293" y="174452"/>
                </a:moveTo>
                <a:cubicBezTo>
                  <a:pt x="53480" y="174452"/>
                  <a:pt x="47148" y="180786"/>
                  <a:pt x="47148" y="188598"/>
                </a:cubicBezTo>
                <a:cubicBezTo>
                  <a:pt x="47148" y="196410"/>
                  <a:pt x="53480" y="202744"/>
                  <a:pt x="61293" y="202744"/>
                </a:cubicBezTo>
                <a:cubicBezTo>
                  <a:pt x="69105" y="202744"/>
                  <a:pt x="75437" y="196410"/>
                  <a:pt x="75437" y="188601"/>
                </a:cubicBezTo>
                <a:cubicBezTo>
                  <a:pt x="75437" y="180789"/>
                  <a:pt x="69105" y="174458"/>
                  <a:pt x="61293" y="174458"/>
                </a:cubicBezTo>
                <a:lnTo>
                  <a:pt x="61293" y="174452"/>
                </a:lnTo>
                <a:moveTo>
                  <a:pt x="47148" y="240460"/>
                </a:moveTo>
                <a:cubicBezTo>
                  <a:pt x="47148" y="248300"/>
                  <a:pt x="53453" y="254606"/>
                  <a:pt x="61293" y="254606"/>
                </a:cubicBezTo>
                <a:lnTo>
                  <a:pt x="113157" y="254606"/>
                </a:lnTo>
                <a:cubicBezTo>
                  <a:pt x="120997" y="254606"/>
                  <a:pt x="127302" y="248300"/>
                  <a:pt x="127302" y="240463"/>
                </a:cubicBezTo>
                <a:cubicBezTo>
                  <a:pt x="127302" y="232624"/>
                  <a:pt x="120997" y="226320"/>
                  <a:pt x="113157" y="226320"/>
                </a:cubicBezTo>
                <a:lnTo>
                  <a:pt x="61293" y="226320"/>
                </a:lnTo>
                <a:cubicBezTo>
                  <a:pt x="53453" y="226320"/>
                  <a:pt x="47148" y="232627"/>
                  <a:pt x="47148" y="240466"/>
                </a:cubicBezTo>
                <a:lnTo>
                  <a:pt x="47148" y="240460"/>
                </a:lnTo>
                <a:moveTo>
                  <a:pt x="113157" y="122587"/>
                </a:moveTo>
                <a:cubicBezTo>
                  <a:pt x="105345" y="122587"/>
                  <a:pt x="99012" y="128920"/>
                  <a:pt x="99012" y="136733"/>
                </a:cubicBezTo>
                <a:cubicBezTo>
                  <a:pt x="99012" y="144545"/>
                  <a:pt x="105345" y="150879"/>
                  <a:pt x="113157" y="150879"/>
                </a:cubicBezTo>
                <a:cubicBezTo>
                  <a:pt x="120969" y="150879"/>
                  <a:pt x="127302" y="144545"/>
                  <a:pt x="127302" y="136736"/>
                </a:cubicBezTo>
                <a:cubicBezTo>
                  <a:pt x="127302" y="128924"/>
                  <a:pt x="120969" y="122593"/>
                  <a:pt x="113157" y="122593"/>
                </a:cubicBezTo>
                <a:lnTo>
                  <a:pt x="113157" y="122587"/>
                </a:lnTo>
                <a:moveTo>
                  <a:pt x="99012" y="188595"/>
                </a:moveTo>
                <a:cubicBezTo>
                  <a:pt x="99012" y="196407"/>
                  <a:pt x="105345" y="202741"/>
                  <a:pt x="113157" y="202741"/>
                </a:cubicBezTo>
                <a:cubicBezTo>
                  <a:pt x="120969" y="202741"/>
                  <a:pt x="127302" y="196407"/>
                  <a:pt x="127302" y="188598"/>
                </a:cubicBezTo>
                <a:cubicBezTo>
                  <a:pt x="127302" y="180786"/>
                  <a:pt x="120969" y="174455"/>
                  <a:pt x="113157" y="174455"/>
                </a:cubicBezTo>
                <a:cubicBezTo>
                  <a:pt x="105345" y="174455"/>
                  <a:pt x="99012" y="180789"/>
                  <a:pt x="99012" y="188601"/>
                </a:cubicBezTo>
                <a:lnTo>
                  <a:pt x="99012" y="188595"/>
                </a:lnTo>
                <a:moveTo>
                  <a:pt x="165021" y="122587"/>
                </a:moveTo>
                <a:cubicBezTo>
                  <a:pt x="157209" y="122587"/>
                  <a:pt x="150877" y="128920"/>
                  <a:pt x="150877" y="136733"/>
                </a:cubicBezTo>
                <a:cubicBezTo>
                  <a:pt x="150877" y="144545"/>
                  <a:pt x="157209" y="150879"/>
                  <a:pt x="165021" y="150879"/>
                </a:cubicBezTo>
                <a:cubicBezTo>
                  <a:pt x="172834" y="150879"/>
                  <a:pt x="179166" y="144545"/>
                  <a:pt x="179166" y="136736"/>
                </a:cubicBezTo>
                <a:cubicBezTo>
                  <a:pt x="179166" y="128924"/>
                  <a:pt x="172834" y="122593"/>
                  <a:pt x="165021" y="122593"/>
                </a:cubicBezTo>
                <a:lnTo>
                  <a:pt x="165021" y="122587"/>
                </a:lnTo>
                <a:moveTo>
                  <a:pt x="150877" y="188595"/>
                </a:moveTo>
                <a:cubicBezTo>
                  <a:pt x="150877" y="196407"/>
                  <a:pt x="157209" y="202741"/>
                  <a:pt x="165021" y="202741"/>
                </a:cubicBezTo>
                <a:cubicBezTo>
                  <a:pt x="172834" y="202741"/>
                  <a:pt x="179166" y="196407"/>
                  <a:pt x="179166" y="188598"/>
                </a:cubicBezTo>
                <a:cubicBezTo>
                  <a:pt x="179166" y="180786"/>
                  <a:pt x="172834" y="174455"/>
                  <a:pt x="165021" y="174455"/>
                </a:cubicBezTo>
                <a:cubicBezTo>
                  <a:pt x="157209" y="174455"/>
                  <a:pt x="150877" y="180789"/>
                  <a:pt x="150877" y="188601"/>
                </a:cubicBezTo>
                <a:lnTo>
                  <a:pt x="150877" y="188595"/>
                </a:lnTo>
                <a:moveTo>
                  <a:pt x="165021" y="226314"/>
                </a:moveTo>
                <a:cubicBezTo>
                  <a:pt x="157209" y="226314"/>
                  <a:pt x="150877" y="232648"/>
                  <a:pt x="150877" y="240460"/>
                </a:cubicBezTo>
                <a:cubicBezTo>
                  <a:pt x="150877" y="248273"/>
                  <a:pt x="157209" y="254606"/>
                  <a:pt x="165021" y="254606"/>
                </a:cubicBezTo>
                <a:cubicBezTo>
                  <a:pt x="172834" y="254606"/>
                  <a:pt x="179166" y="248273"/>
                  <a:pt x="179166" y="240463"/>
                </a:cubicBezTo>
                <a:cubicBezTo>
                  <a:pt x="179166" y="232651"/>
                  <a:pt x="172834" y="226320"/>
                  <a:pt x="165021" y="226320"/>
                </a:cubicBezTo>
                <a:lnTo>
                  <a:pt x="165021" y="226314"/>
                </a:lnTo>
              </a:path>
            </a:pathLst>
          </a:custGeom>
          <a:solidFill>
            <a:srgbClr val="4867FF"/>
          </a:solidFill>
          <a:ln/>
        </p:spPr>
        <p:txBody>
          <a:bodyPr wrap="square" lIns="0" tIns="0" rIns="0" bIns="0" rtlCol="0" anchor="ctr"/>
          <a:lstStyle/>
          <a:p>
            <a:pPr marL="0" indent="0">
              <a:buNone/>
            </a:pPr>
            <a:endParaRPr lang="en-US" dirty="0"/>
          </a:p>
        </p:txBody>
      </p:sp>
      <p:sp>
        <p:nvSpPr>
          <p:cNvPr id="25" name="Text 23"/>
          <p:cNvSpPr/>
          <p:nvPr/>
        </p:nvSpPr>
        <p:spPr>
          <a:xfrm>
            <a:off x="760397" y="4828377"/>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Dodržiavanie predpisov zabezpečuje legálny prístup na trh a chráni verejné zdravie.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Nedodržanie môže mať za následok sankcie, stiahnutie z trhu alebo obmedzený vstup na trh.</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Dodržiavanie predpisov buduje dôveru spotrebiteľov a zainteresovaných strán.</a:t>
            </a:r>
            <a:endParaRPr lang="en-US" sz="1100" dirty="0"/>
          </a:p>
        </p:txBody>
      </p:sp>
      <p:sp>
        <p:nvSpPr>
          <p:cNvPr id="26" name="Text 24"/>
          <p:cNvSpPr/>
          <p:nvPr/>
        </p:nvSpPr>
        <p:spPr>
          <a:xfrm>
            <a:off x="760397" y="4454558"/>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Dodržiavanie predpisov a prístup na trh</a:t>
            </a:r>
            <a:endParaRPr lang="en-US" sz="1400" dirty="0"/>
          </a:p>
        </p:txBody>
      </p:sp>
      <p:sp>
        <p:nvSpPr>
          <p:cNvPr id="27" name="Text 25"/>
          <p:cNvSpPr/>
          <p:nvPr/>
        </p:nvSpPr>
        <p:spPr>
          <a:xfrm>
            <a:off x="769049" y="3949632"/>
            <a:ext cx="284449" cy="301752"/>
          </a:xfrm>
          <a:custGeom>
            <a:avLst/>
            <a:gdLst/>
            <a:ahLst/>
            <a:cxnLst/>
            <a:rect l="l" t="t" r="r" b="b"/>
            <a:pathLst>
              <a:path w="284449" h="301752">
                <a:moveTo>
                  <a:pt x="142224" y="29273"/>
                </a:moveTo>
                <a:lnTo>
                  <a:pt x="33778" y="75260"/>
                </a:lnTo>
                <a:cubicBezTo>
                  <a:pt x="30282" y="76742"/>
                  <a:pt x="28385" y="79883"/>
                  <a:pt x="28445" y="82846"/>
                </a:cubicBezTo>
                <a:cubicBezTo>
                  <a:pt x="28741" y="137011"/>
                  <a:pt x="51201" y="230581"/>
                  <a:pt x="138905" y="272536"/>
                </a:cubicBezTo>
                <a:cubicBezTo>
                  <a:pt x="141038" y="273544"/>
                  <a:pt x="143527" y="273544"/>
                  <a:pt x="145601" y="272536"/>
                </a:cubicBezTo>
                <a:cubicBezTo>
                  <a:pt x="233305" y="230521"/>
                  <a:pt x="255765" y="137008"/>
                  <a:pt x="256001" y="82786"/>
                </a:cubicBezTo>
                <a:cubicBezTo>
                  <a:pt x="256001" y="79823"/>
                  <a:pt x="254163" y="76742"/>
                  <a:pt x="250667" y="75200"/>
                </a:cubicBezTo>
                <a:lnTo>
                  <a:pt x="142224" y="29273"/>
                </a:lnTo>
                <a:moveTo>
                  <a:pt x="150166" y="1720"/>
                </a:moveTo>
                <a:lnTo>
                  <a:pt x="261752" y="49068"/>
                </a:lnTo>
                <a:cubicBezTo>
                  <a:pt x="274789" y="54578"/>
                  <a:pt x="284508" y="67439"/>
                  <a:pt x="284449" y="82964"/>
                </a:cubicBezTo>
                <a:cubicBezTo>
                  <a:pt x="284153" y="141751"/>
                  <a:pt x="259975" y="249308"/>
                  <a:pt x="157869" y="298197"/>
                </a:cubicBezTo>
                <a:cubicBezTo>
                  <a:pt x="147973" y="302938"/>
                  <a:pt x="136476" y="302938"/>
                  <a:pt x="126580" y="298197"/>
                </a:cubicBezTo>
                <a:cubicBezTo>
                  <a:pt x="24474" y="249308"/>
                  <a:pt x="296" y="141751"/>
                  <a:pt x="0" y="82964"/>
                </a:cubicBezTo>
                <a:cubicBezTo>
                  <a:pt x="-60" y="67439"/>
                  <a:pt x="9660" y="54578"/>
                  <a:pt x="22696" y="49068"/>
                </a:cubicBezTo>
                <a:lnTo>
                  <a:pt x="134342" y="1720"/>
                </a:lnTo>
                <a:cubicBezTo>
                  <a:pt x="136771" y="594"/>
                  <a:pt x="139496" y="0"/>
                  <a:pt x="142224" y="0"/>
                </a:cubicBezTo>
                <a:cubicBezTo>
                  <a:pt x="144949" y="0"/>
                  <a:pt x="147677" y="591"/>
                  <a:pt x="150166" y="1720"/>
                </a:cubicBezTo>
                <a:lnTo>
                  <a:pt x="150166" y="1720"/>
                </a:lnTo>
              </a:path>
            </a:pathLst>
          </a:custGeom>
          <a:solidFill>
            <a:srgbClr val="4867FF"/>
          </a:solidFill>
          <a:ln/>
        </p:spPr>
        <p:txBody>
          <a:bodyPr wrap="square" lIns="0" tIns="0" rIns="0" bIns="0" rtlCol="0" anchor="ctr"/>
          <a:lstStyle/>
          <a:p>
            <a:pPr marL="0" indent="0">
              <a:buNone/>
            </a:pPr>
            <a:endParaRPr lang="en-US" dirty="0"/>
          </a:p>
        </p:txBody>
      </p:sp>
      <p:sp>
        <p:nvSpPr>
          <p:cNvPr id="28" name="Text 26"/>
          <p:cNvSpPr/>
          <p:nvPr/>
        </p:nvSpPr>
        <p:spPr>
          <a:xfrm>
            <a:off x="7871679" y="2359701"/>
            <a:ext cx="3200400" cy="1328635"/>
          </a:xfrm>
          <a:prstGeom prst="rect">
            <a:avLst/>
          </a:prstGeom>
          <a:noFill/>
          <a:ln/>
        </p:spPr>
        <p:txBody>
          <a:bodyPr wrap="square" lIns="0" tIns="0" rIns="0" bIns="0" rtlCol="0" anchor="t"/>
          <a:lstStyle/>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Označenie musí obsahovať jasné pokyny pre spotrebiteľa pre bezpečné skladovanie a používanie.</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Osobitný dôraz sa kladie na otvorené informácie o trvanlivosti, aby sa zabránilo zneužitiu.</a:t>
            </a:r>
            <a:endParaRPr lang="en-US" sz="1100" dirty="0"/>
          </a:p>
          <a:p>
            <a:pPr marL="0" indent="0" algn="l">
              <a:lnSpc>
                <a:spcPct val="100000"/>
              </a:lnSpc>
              <a:spcAft>
                <a:spcPts val="800"/>
              </a:spcAft>
              <a:buNone/>
            </a:pPr>
            <a:r>
              <a:rPr lang="en-US" sz="1100" dirty="0">
                <a:solidFill>
                  <a:srgbClr val="000000"/>
                </a:solidFill>
                <a:latin typeface="Figtree Regular" pitchFamily="34" charset="0"/>
                <a:ea typeface="Figtree Regular" pitchFamily="34" charset="-122"/>
                <a:cs typeface="Figtree Regular" pitchFamily="34" charset="-120"/>
              </a:rPr>
              <a:t>Správne označovanie pomáha spotrebiteľom robiť informované rozhodnutia o manipulácii s výrobkami.</a:t>
            </a:r>
            <a:endParaRPr lang="en-US" sz="1100" dirty="0"/>
          </a:p>
        </p:txBody>
      </p:sp>
      <p:sp>
        <p:nvSpPr>
          <p:cNvPr id="29" name="Text 27"/>
          <p:cNvSpPr/>
          <p:nvPr/>
        </p:nvSpPr>
        <p:spPr>
          <a:xfrm>
            <a:off x="7871679" y="1985882"/>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Označovanie a pokyny pre spotrebiteľov</a:t>
            </a:r>
            <a:endParaRPr lang="en-US" sz="1400" dirty="0"/>
          </a:p>
        </p:txBody>
      </p:sp>
      <p:sp>
        <p:nvSpPr>
          <p:cNvPr id="30" name="Text 28"/>
          <p:cNvSpPr/>
          <p:nvPr/>
        </p:nvSpPr>
        <p:spPr>
          <a:xfrm>
            <a:off x="7871682" y="1480996"/>
            <a:ext cx="301752" cy="301671"/>
          </a:xfrm>
          <a:custGeom>
            <a:avLst/>
            <a:gdLst/>
            <a:ahLst/>
            <a:cxnLst/>
            <a:rect l="l" t="t" r="r" b="b"/>
            <a:pathLst>
              <a:path w="301752" h="301671">
                <a:moveTo>
                  <a:pt x="216863" y="122575"/>
                </a:moveTo>
                <a:cubicBezTo>
                  <a:pt x="216863" y="70501"/>
                  <a:pt x="174648" y="28288"/>
                  <a:pt x="122575" y="28288"/>
                </a:cubicBezTo>
                <a:cubicBezTo>
                  <a:pt x="70501" y="28288"/>
                  <a:pt x="28286" y="70500"/>
                  <a:pt x="28286" y="122575"/>
                </a:cubicBezTo>
                <a:cubicBezTo>
                  <a:pt x="28286" y="174649"/>
                  <a:pt x="70501" y="216862"/>
                  <a:pt x="122575" y="216862"/>
                </a:cubicBezTo>
                <a:cubicBezTo>
                  <a:pt x="174648" y="216862"/>
                  <a:pt x="216863" y="174649"/>
                  <a:pt x="216863" y="122575"/>
                </a:cubicBezTo>
                <a:lnTo>
                  <a:pt x="216863" y="122575"/>
                </a:lnTo>
                <a:moveTo>
                  <a:pt x="198652" y="218690"/>
                </a:moveTo>
                <a:cubicBezTo>
                  <a:pt x="177792" y="235249"/>
                  <a:pt x="151332" y="245150"/>
                  <a:pt x="122575" y="245150"/>
                </a:cubicBezTo>
                <a:cubicBezTo>
                  <a:pt x="54864" y="245150"/>
                  <a:pt x="0" y="190285"/>
                  <a:pt x="0" y="122575"/>
                </a:cubicBezTo>
                <a:cubicBezTo>
                  <a:pt x="0" y="54865"/>
                  <a:pt x="54865" y="0"/>
                  <a:pt x="122575" y="0"/>
                </a:cubicBezTo>
                <a:cubicBezTo>
                  <a:pt x="190285" y="0"/>
                  <a:pt x="245149" y="54865"/>
                  <a:pt x="245149" y="122575"/>
                </a:cubicBezTo>
                <a:cubicBezTo>
                  <a:pt x="245149" y="151333"/>
                  <a:pt x="235249" y="177793"/>
                  <a:pt x="218689" y="198653"/>
                </a:cubicBezTo>
                <a:lnTo>
                  <a:pt x="297597" y="277561"/>
                </a:lnTo>
                <a:cubicBezTo>
                  <a:pt x="303137" y="283100"/>
                  <a:pt x="303137" y="292060"/>
                  <a:pt x="297597" y="297538"/>
                </a:cubicBezTo>
                <a:cubicBezTo>
                  <a:pt x="292057" y="303019"/>
                  <a:pt x="283101" y="303077"/>
                  <a:pt x="277621" y="297538"/>
                </a:cubicBezTo>
                <a:lnTo>
                  <a:pt x="198652" y="21869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4361385"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Normy správnej výrobnej praxe (GMP) vyžadujú viditeľnú kontrolu procesu zo strany operátorov a manažmentu.</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To zaisťuje dôsledné dodržiavanie procesov a minimalizáciu odchýlok.</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Dodržiavanie GMP je rozhodujúce pre udržanie kvality a bezpečnosti výrobkov.</a:t>
            </a:r>
            <a:endParaRPr lang="en-US" sz="1062" dirty="0"/>
          </a:p>
        </p:txBody>
      </p:sp>
      <p:sp>
        <p:nvSpPr>
          <p:cNvPr id="32" name="Text 30"/>
          <p:cNvSpPr/>
          <p:nvPr/>
        </p:nvSpPr>
        <p:spPr>
          <a:xfrm>
            <a:off x="4361385" y="1994937"/>
            <a:ext cx="3200400" cy="274320"/>
          </a:xfrm>
          <a:prstGeom prst="rect">
            <a:avLst/>
          </a:prstGeom>
          <a:noFill/>
          <a:ln/>
        </p:spPr>
        <p:txBody>
          <a:bodyPr wrap="square" lIns="0" tIns="0" rIns="0" bIns="0" rtlCol="0" anchor="t"/>
          <a:lstStyle/>
          <a:p>
            <a:pPr marL="0" indent="0" algn="l">
              <a:lnSpc>
                <a:spcPct val="90000"/>
              </a:lnSpc>
              <a:buNone/>
            </a:pPr>
            <a:r>
              <a:rPr lang="en-US" sz="1397" dirty="0">
                <a:solidFill>
                  <a:srgbClr val="000000"/>
                </a:solidFill>
                <a:latin typeface="Figtree Bold" pitchFamily="34" charset="0"/>
                <a:ea typeface="Figtree Bold" pitchFamily="34" charset="-122"/>
                <a:cs typeface="Figtree Bold" pitchFamily="34" charset="-120"/>
              </a:rPr>
              <a:t>Normy správnej výrobnej praxe</a:t>
            </a:r>
            <a:endParaRPr lang="en-US" sz="1397" dirty="0"/>
          </a:p>
        </p:txBody>
      </p:sp>
      <p:sp>
        <p:nvSpPr>
          <p:cNvPr id="33" name="Text 31"/>
          <p:cNvSpPr/>
          <p:nvPr/>
        </p:nvSpPr>
        <p:spPr>
          <a:xfrm>
            <a:off x="4372536" y="1536947"/>
            <a:ext cx="288957" cy="301752"/>
          </a:xfrm>
          <a:custGeom>
            <a:avLst/>
            <a:gdLst/>
            <a:ahLst/>
            <a:cxnLst/>
            <a:rect l="l" t="t" r="r" b="b"/>
            <a:pathLst>
              <a:path w="288957" h="301752">
                <a:moveTo>
                  <a:pt x="144481" y="0"/>
                </a:moveTo>
                <a:cubicBezTo>
                  <a:pt x="154499" y="0"/>
                  <a:pt x="164283" y="1002"/>
                  <a:pt x="173831" y="2830"/>
                </a:cubicBezTo>
                <a:cubicBezTo>
                  <a:pt x="178486" y="3715"/>
                  <a:pt x="186678" y="6424"/>
                  <a:pt x="191157" y="14677"/>
                </a:cubicBezTo>
                <a:cubicBezTo>
                  <a:pt x="192335" y="16859"/>
                  <a:pt x="193277" y="19155"/>
                  <a:pt x="193867" y="21633"/>
                </a:cubicBezTo>
                <a:lnTo>
                  <a:pt x="199349" y="44324"/>
                </a:lnTo>
                <a:cubicBezTo>
                  <a:pt x="200175" y="47743"/>
                  <a:pt x="205948" y="51102"/>
                  <a:pt x="209309" y="50100"/>
                </a:cubicBezTo>
                <a:lnTo>
                  <a:pt x="231706" y="43498"/>
                </a:lnTo>
                <a:cubicBezTo>
                  <a:pt x="234064" y="42792"/>
                  <a:pt x="236480" y="42435"/>
                  <a:pt x="238895" y="42378"/>
                </a:cubicBezTo>
                <a:cubicBezTo>
                  <a:pt x="248385" y="42082"/>
                  <a:pt x="254808" y="47918"/>
                  <a:pt x="257932" y="51455"/>
                </a:cubicBezTo>
                <a:cubicBezTo>
                  <a:pt x="270958" y="66247"/>
                  <a:pt x="280976" y="83634"/>
                  <a:pt x="287342" y="102315"/>
                </a:cubicBezTo>
                <a:cubicBezTo>
                  <a:pt x="288873" y="106793"/>
                  <a:pt x="290642" y="115164"/>
                  <a:pt x="285750" y="123178"/>
                </a:cubicBezTo>
                <a:cubicBezTo>
                  <a:pt x="284452" y="125300"/>
                  <a:pt x="282863" y="127303"/>
                  <a:pt x="281034" y="129071"/>
                </a:cubicBezTo>
                <a:lnTo>
                  <a:pt x="264118" y="145161"/>
                </a:lnTo>
                <a:cubicBezTo>
                  <a:pt x="261642" y="147518"/>
                  <a:pt x="261642" y="154295"/>
                  <a:pt x="264118" y="156655"/>
                </a:cubicBezTo>
                <a:lnTo>
                  <a:pt x="281034" y="172744"/>
                </a:lnTo>
                <a:cubicBezTo>
                  <a:pt x="282860" y="174512"/>
                  <a:pt x="284452" y="176516"/>
                  <a:pt x="285750" y="178637"/>
                </a:cubicBezTo>
                <a:cubicBezTo>
                  <a:pt x="290581" y="186652"/>
                  <a:pt x="288815" y="195022"/>
                  <a:pt x="287342" y="199500"/>
                </a:cubicBezTo>
                <a:cubicBezTo>
                  <a:pt x="280976" y="218182"/>
                  <a:pt x="270958" y="235512"/>
                  <a:pt x="257932" y="250361"/>
                </a:cubicBezTo>
                <a:cubicBezTo>
                  <a:pt x="254808" y="253897"/>
                  <a:pt x="248324" y="259730"/>
                  <a:pt x="238895" y="259437"/>
                </a:cubicBezTo>
                <a:cubicBezTo>
                  <a:pt x="236480" y="259377"/>
                  <a:pt x="234064" y="258967"/>
                  <a:pt x="231706" y="258318"/>
                </a:cubicBezTo>
                <a:lnTo>
                  <a:pt x="209309" y="251658"/>
                </a:lnTo>
                <a:cubicBezTo>
                  <a:pt x="205948" y="250656"/>
                  <a:pt x="200175" y="254015"/>
                  <a:pt x="199349" y="257434"/>
                </a:cubicBezTo>
                <a:lnTo>
                  <a:pt x="193867" y="280126"/>
                </a:lnTo>
                <a:cubicBezTo>
                  <a:pt x="193277" y="282600"/>
                  <a:pt x="192336" y="284960"/>
                  <a:pt x="191157" y="287081"/>
                </a:cubicBezTo>
                <a:cubicBezTo>
                  <a:pt x="186617" y="295331"/>
                  <a:pt x="178425" y="297983"/>
                  <a:pt x="173831" y="298928"/>
                </a:cubicBezTo>
                <a:cubicBezTo>
                  <a:pt x="164284" y="300753"/>
                  <a:pt x="154500" y="301755"/>
                  <a:pt x="144481" y="301755"/>
                </a:cubicBezTo>
                <a:cubicBezTo>
                  <a:pt x="134463" y="301755"/>
                  <a:pt x="124679" y="300753"/>
                  <a:pt x="115132" y="298925"/>
                </a:cubicBezTo>
                <a:cubicBezTo>
                  <a:pt x="110477" y="298041"/>
                  <a:pt x="102285" y="295331"/>
                  <a:pt x="97806" y="287078"/>
                </a:cubicBezTo>
                <a:cubicBezTo>
                  <a:pt x="96627" y="284896"/>
                  <a:pt x="95685" y="282600"/>
                  <a:pt x="95096" y="280123"/>
                </a:cubicBezTo>
                <a:lnTo>
                  <a:pt x="89614" y="257431"/>
                </a:lnTo>
                <a:cubicBezTo>
                  <a:pt x="88788" y="254012"/>
                  <a:pt x="83014" y="250653"/>
                  <a:pt x="79654" y="251655"/>
                </a:cubicBezTo>
                <a:lnTo>
                  <a:pt x="57257" y="258254"/>
                </a:lnTo>
                <a:cubicBezTo>
                  <a:pt x="54899" y="258961"/>
                  <a:pt x="52483" y="259317"/>
                  <a:pt x="50067" y="259374"/>
                </a:cubicBezTo>
                <a:cubicBezTo>
                  <a:pt x="40578" y="259670"/>
                  <a:pt x="34154" y="253834"/>
                  <a:pt x="31031" y="250297"/>
                </a:cubicBezTo>
                <a:cubicBezTo>
                  <a:pt x="18065" y="235505"/>
                  <a:pt x="7987" y="218118"/>
                  <a:pt x="1621" y="199437"/>
                </a:cubicBezTo>
                <a:cubicBezTo>
                  <a:pt x="89" y="194959"/>
                  <a:pt x="-1679" y="186588"/>
                  <a:pt x="3213" y="178574"/>
                </a:cubicBezTo>
                <a:cubicBezTo>
                  <a:pt x="4510" y="176453"/>
                  <a:pt x="6100" y="174449"/>
                  <a:pt x="7929" y="172681"/>
                </a:cubicBezTo>
                <a:lnTo>
                  <a:pt x="24844" y="156591"/>
                </a:lnTo>
                <a:cubicBezTo>
                  <a:pt x="27321" y="154235"/>
                  <a:pt x="27321" y="147457"/>
                  <a:pt x="24844" y="145097"/>
                </a:cubicBezTo>
                <a:lnTo>
                  <a:pt x="7871" y="129008"/>
                </a:lnTo>
                <a:cubicBezTo>
                  <a:pt x="6045" y="127240"/>
                  <a:pt x="4453" y="125236"/>
                  <a:pt x="3155" y="123115"/>
                </a:cubicBezTo>
                <a:cubicBezTo>
                  <a:pt x="-1676" y="115100"/>
                  <a:pt x="89" y="106730"/>
                  <a:pt x="1624" y="102309"/>
                </a:cubicBezTo>
                <a:cubicBezTo>
                  <a:pt x="7989" y="83627"/>
                  <a:pt x="18008" y="66298"/>
                  <a:pt x="31034" y="51449"/>
                </a:cubicBezTo>
                <a:cubicBezTo>
                  <a:pt x="34157" y="47912"/>
                  <a:pt x="40642" y="42079"/>
                  <a:pt x="50070" y="42372"/>
                </a:cubicBezTo>
                <a:cubicBezTo>
                  <a:pt x="52486" y="42432"/>
                  <a:pt x="54902" y="42843"/>
                  <a:pt x="57260" y="43492"/>
                </a:cubicBezTo>
                <a:lnTo>
                  <a:pt x="79657" y="50094"/>
                </a:lnTo>
                <a:cubicBezTo>
                  <a:pt x="83017" y="51096"/>
                  <a:pt x="88791" y="47737"/>
                  <a:pt x="89617" y="44318"/>
                </a:cubicBezTo>
                <a:lnTo>
                  <a:pt x="95099" y="21627"/>
                </a:lnTo>
                <a:cubicBezTo>
                  <a:pt x="95688" y="19152"/>
                  <a:pt x="96630" y="16792"/>
                  <a:pt x="97809" y="14671"/>
                </a:cubicBezTo>
                <a:cubicBezTo>
                  <a:pt x="102349" y="6421"/>
                  <a:pt x="110540" y="3769"/>
                  <a:pt x="115135" y="2824"/>
                </a:cubicBezTo>
                <a:cubicBezTo>
                  <a:pt x="124682" y="999"/>
                  <a:pt x="134466" y="-6"/>
                  <a:pt x="144484" y="-6"/>
                </a:cubicBezTo>
                <a:lnTo>
                  <a:pt x="144481" y="0"/>
                </a:lnTo>
                <a:moveTo>
                  <a:pt x="122145" y="30293"/>
                </a:moveTo>
                <a:lnTo>
                  <a:pt x="117134" y="50978"/>
                </a:lnTo>
                <a:cubicBezTo>
                  <a:pt x="112537" y="70016"/>
                  <a:pt x="90438" y="82743"/>
                  <a:pt x="71635" y="77264"/>
                </a:cubicBezTo>
                <a:lnTo>
                  <a:pt x="51301" y="71253"/>
                </a:lnTo>
                <a:cubicBezTo>
                  <a:pt x="41578" y="82629"/>
                  <a:pt x="33915" y="95830"/>
                  <a:pt x="28904" y="109973"/>
                </a:cubicBezTo>
                <a:lnTo>
                  <a:pt x="44346" y="124648"/>
                </a:lnTo>
                <a:cubicBezTo>
                  <a:pt x="58491" y="138085"/>
                  <a:pt x="58491" y="163664"/>
                  <a:pt x="44346" y="177101"/>
                </a:cubicBezTo>
                <a:lnTo>
                  <a:pt x="28904" y="191775"/>
                </a:lnTo>
                <a:cubicBezTo>
                  <a:pt x="33915" y="205922"/>
                  <a:pt x="41575" y="219120"/>
                  <a:pt x="51301" y="230496"/>
                </a:cubicBezTo>
                <a:lnTo>
                  <a:pt x="71693" y="224485"/>
                </a:lnTo>
                <a:cubicBezTo>
                  <a:pt x="90435" y="218945"/>
                  <a:pt x="112595" y="231733"/>
                  <a:pt x="117192" y="250771"/>
                </a:cubicBezTo>
                <a:lnTo>
                  <a:pt x="122203" y="271456"/>
                </a:lnTo>
                <a:cubicBezTo>
                  <a:pt x="136700" y="274108"/>
                  <a:pt x="152436" y="274108"/>
                  <a:pt x="166936" y="271456"/>
                </a:cubicBezTo>
                <a:lnTo>
                  <a:pt x="171947" y="250771"/>
                </a:lnTo>
                <a:cubicBezTo>
                  <a:pt x="176544" y="231733"/>
                  <a:pt x="198643" y="219005"/>
                  <a:pt x="217446" y="224485"/>
                </a:cubicBezTo>
                <a:lnTo>
                  <a:pt x="237837" y="230496"/>
                </a:lnTo>
                <a:cubicBezTo>
                  <a:pt x="247561" y="219120"/>
                  <a:pt x="255224" y="205918"/>
                  <a:pt x="260235" y="191775"/>
                </a:cubicBezTo>
                <a:lnTo>
                  <a:pt x="244793" y="177101"/>
                </a:lnTo>
                <a:cubicBezTo>
                  <a:pt x="230648" y="163664"/>
                  <a:pt x="230648" y="138085"/>
                  <a:pt x="244793" y="124648"/>
                </a:cubicBezTo>
                <a:lnTo>
                  <a:pt x="260235" y="109973"/>
                </a:lnTo>
                <a:cubicBezTo>
                  <a:pt x="255224" y="95830"/>
                  <a:pt x="247564" y="82626"/>
                  <a:pt x="237837" y="71253"/>
                </a:cubicBezTo>
                <a:lnTo>
                  <a:pt x="217446" y="77264"/>
                </a:lnTo>
                <a:cubicBezTo>
                  <a:pt x="198704" y="82804"/>
                  <a:pt x="176544" y="70016"/>
                  <a:pt x="171947" y="50978"/>
                </a:cubicBezTo>
                <a:lnTo>
                  <a:pt x="166936" y="30293"/>
                </a:lnTo>
                <a:cubicBezTo>
                  <a:pt x="152439" y="27641"/>
                  <a:pt x="136703" y="27641"/>
                  <a:pt x="122203" y="30293"/>
                </a:cubicBezTo>
                <a:lnTo>
                  <a:pt x="122145" y="30293"/>
                </a:lnTo>
                <a:moveTo>
                  <a:pt x="116192" y="150876"/>
                </a:moveTo>
                <a:cubicBezTo>
                  <a:pt x="116192" y="166501"/>
                  <a:pt x="128857" y="179165"/>
                  <a:pt x="144481" y="179165"/>
                </a:cubicBezTo>
                <a:cubicBezTo>
                  <a:pt x="160105" y="179165"/>
                  <a:pt x="172770" y="166501"/>
                  <a:pt x="172770" y="150876"/>
                </a:cubicBezTo>
                <a:cubicBezTo>
                  <a:pt x="172770" y="135251"/>
                  <a:pt x="160105" y="122587"/>
                  <a:pt x="144481" y="122587"/>
                </a:cubicBezTo>
                <a:cubicBezTo>
                  <a:pt x="128857" y="122587"/>
                  <a:pt x="116192" y="135251"/>
                  <a:pt x="116192" y="150876"/>
                </a:cubicBezTo>
                <a:lnTo>
                  <a:pt x="116192" y="150876"/>
                </a:lnTo>
                <a:moveTo>
                  <a:pt x="144481" y="207455"/>
                </a:moveTo>
                <a:cubicBezTo>
                  <a:pt x="113233" y="207455"/>
                  <a:pt x="87904" y="182122"/>
                  <a:pt x="87904" y="150876"/>
                </a:cubicBezTo>
                <a:cubicBezTo>
                  <a:pt x="87904" y="119630"/>
                  <a:pt x="113233" y="94297"/>
                  <a:pt x="144481" y="94297"/>
                </a:cubicBezTo>
                <a:cubicBezTo>
                  <a:pt x="175729" y="94297"/>
                  <a:pt x="201059" y="119630"/>
                  <a:pt x="201059" y="150876"/>
                </a:cubicBezTo>
                <a:cubicBezTo>
                  <a:pt x="201059" y="182122"/>
                  <a:pt x="175729" y="207455"/>
                  <a:pt x="144481" y="207455"/>
                </a:cubicBezTo>
              </a:path>
            </a:pathLst>
          </a:custGeom>
          <a:solidFill>
            <a:srgbClr val="4867FF"/>
          </a:solidFill>
          <a:ln/>
        </p:spPr>
        <p:txBody>
          <a:bodyPr wrap="square" lIns="0" tIns="0" rIns="0" bIns="0" rtlCol="0" anchor="ctr"/>
          <a:lstStyle/>
          <a:p>
            <a:pPr marL="0" indent="0">
              <a:buNone/>
            </a:pPr>
            <a:endParaRPr lang="en-US" dirty="0"/>
          </a:p>
        </p:txBody>
      </p:sp>
      <p:sp>
        <p:nvSpPr>
          <p:cNvPr id="34" name="Text 32"/>
          <p:cNvSpPr/>
          <p:nvPr/>
        </p:nvSpPr>
        <p:spPr>
          <a:xfrm>
            <a:off x="760397" y="2368756"/>
            <a:ext cx="3200400" cy="1328635"/>
          </a:xfrm>
          <a:prstGeom prst="rect">
            <a:avLst/>
          </a:prstGeom>
          <a:noFill/>
          <a:ln/>
        </p:spPr>
        <p:txBody>
          <a:bodyPr wrap="square" lIns="0" tIns="0" rIns="0" bIns="0" rtlCol="0" anchor="t"/>
          <a:lstStyle/>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Predpisy o bezpečnosti potravín nariaďujú zdokumentované dôkazy o validácii a kontrole procesov.</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Podrobné záznamy teplotných protokolov, výpočty hodnôt P a činnosti údržby podporujú audity.</a:t>
            </a:r>
            <a:endParaRPr lang="en-US" sz="1062" dirty="0"/>
          </a:p>
          <a:p>
            <a:pPr marL="0" indent="0" algn="l">
              <a:lnSpc>
                <a:spcPct val="100000"/>
              </a:lnSpc>
              <a:spcAft>
                <a:spcPts val="772"/>
              </a:spcAft>
              <a:buNone/>
            </a:pPr>
            <a:r>
              <a:rPr lang="en-US" sz="1062" dirty="0">
                <a:solidFill>
                  <a:srgbClr val="000000"/>
                </a:solidFill>
                <a:latin typeface="Figtree Regular" pitchFamily="34" charset="0"/>
                <a:ea typeface="Figtree Regular" pitchFamily="34" charset="-122"/>
                <a:cs typeface="Figtree Regular" pitchFamily="34" charset="-120"/>
              </a:rPr>
              <a:t>Tieto záznamy sú nevyhnutné na preukázanie súladu počas inšpekcií.</a:t>
            </a:r>
            <a:endParaRPr lang="en-US" sz="1062" dirty="0"/>
          </a:p>
        </p:txBody>
      </p:sp>
      <p:sp>
        <p:nvSpPr>
          <p:cNvPr id="35" name="Text 33"/>
          <p:cNvSpPr/>
          <p:nvPr/>
        </p:nvSpPr>
        <p:spPr>
          <a:xfrm>
            <a:off x="760397" y="1994937"/>
            <a:ext cx="3200400" cy="274320"/>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Zdokumentované dôkazy o bezpečnosti potravín</a:t>
            </a:r>
            <a:endParaRPr lang="en-US" sz="1400" dirty="0"/>
          </a:p>
        </p:txBody>
      </p:sp>
      <p:sp>
        <p:nvSpPr>
          <p:cNvPr id="36" name="Text 34"/>
          <p:cNvSpPr/>
          <p:nvPr/>
        </p:nvSpPr>
        <p:spPr>
          <a:xfrm>
            <a:off x="800478" y="1539955"/>
            <a:ext cx="226314" cy="301752"/>
          </a:xfrm>
          <a:custGeom>
            <a:avLst/>
            <a:gdLst/>
            <a:ahLst/>
            <a:cxnLst/>
            <a:rect l="l" t="t" r="r" b="b"/>
            <a:pathLst>
              <a:path w="226314" h="301752">
                <a:moveTo>
                  <a:pt x="165021" y="37719"/>
                </a:moveTo>
                <a:lnTo>
                  <a:pt x="188597" y="37719"/>
                </a:lnTo>
                <a:cubicBezTo>
                  <a:pt x="209402" y="37719"/>
                  <a:pt x="226316" y="54632"/>
                  <a:pt x="226316" y="75438"/>
                </a:cubicBezTo>
                <a:lnTo>
                  <a:pt x="226316" y="264033"/>
                </a:lnTo>
                <a:cubicBezTo>
                  <a:pt x="226316" y="284839"/>
                  <a:pt x="209402" y="301752"/>
                  <a:pt x="188597" y="301752"/>
                </a:cubicBezTo>
                <a:lnTo>
                  <a:pt x="37720" y="301752"/>
                </a:lnTo>
                <a:cubicBezTo>
                  <a:pt x="16915" y="301752"/>
                  <a:pt x="0" y="284839"/>
                  <a:pt x="0" y="264033"/>
                </a:cubicBezTo>
                <a:lnTo>
                  <a:pt x="0" y="75438"/>
                </a:lnTo>
                <a:cubicBezTo>
                  <a:pt x="0" y="54632"/>
                  <a:pt x="16915" y="37719"/>
                  <a:pt x="37720" y="37719"/>
                </a:cubicBezTo>
                <a:lnTo>
                  <a:pt x="61295" y="37719"/>
                </a:lnTo>
                <a:lnTo>
                  <a:pt x="66953" y="37719"/>
                </a:lnTo>
                <a:cubicBezTo>
                  <a:pt x="71314" y="16207"/>
                  <a:pt x="90351" y="0"/>
                  <a:pt x="113159" y="0"/>
                </a:cubicBezTo>
                <a:cubicBezTo>
                  <a:pt x="135967" y="0"/>
                  <a:pt x="155005" y="16207"/>
                  <a:pt x="159366" y="37719"/>
                </a:cubicBezTo>
                <a:lnTo>
                  <a:pt x="165021" y="37719"/>
                </a:lnTo>
                <a:moveTo>
                  <a:pt x="37720" y="66008"/>
                </a:moveTo>
                <a:cubicBezTo>
                  <a:pt x="32533" y="66008"/>
                  <a:pt x="28289" y="70251"/>
                  <a:pt x="28289" y="75438"/>
                </a:cubicBezTo>
                <a:lnTo>
                  <a:pt x="28289" y="264033"/>
                </a:lnTo>
                <a:cubicBezTo>
                  <a:pt x="28289" y="269220"/>
                  <a:pt x="32533" y="273463"/>
                  <a:pt x="37720" y="273463"/>
                </a:cubicBezTo>
                <a:lnTo>
                  <a:pt x="188597" y="273463"/>
                </a:lnTo>
                <a:cubicBezTo>
                  <a:pt x="193784" y="273463"/>
                  <a:pt x="198027" y="269220"/>
                  <a:pt x="198027" y="264033"/>
                </a:cubicBezTo>
                <a:lnTo>
                  <a:pt x="198027" y="75438"/>
                </a:lnTo>
                <a:cubicBezTo>
                  <a:pt x="198027" y="70251"/>
                  <a:pt x="193784" y="66008"/>
                  <a:pt x="188597" y="66008"/>
                </a:cubicBezTo>
                <a:lnTo>
                  <a:pt x="179166" y="66008"/>
                </a:lnTo>
                <a:lnTo>
                  <a:pt x="179166" y="80154"/>
                </a:lnTo>
                <a:cubicBezTo>
                  <a:pt x="179166" y="87994"/>
                  <a:pt x="172861" y="94301"/>
                  <a:pt x="165021" y="94301"/>
                </a:cubicBezTo>
                <a:lnTo>
                  <a:pt x="113157" y="94301"/>
                </a:lnTo>
                <a:lnTo>
                  <a:pt x="61293" y="94301"/>
                </a:lnTo>
                <a:cubicBezTo>
                  <a:pt x="53453" y="94301"/>
                  <a:pt x="47148" y="87994"/>
                  <a:pt x="47148" y="80157"/>
                </a:cubicBezTo>
                <a:lnTo>
                  <a:pt x="47148" y="66014"/>
                </a:lnTo>
                <a:lnTo>
                  <a:pt x="37720" y="66008"/>
                </a:lnTo>
                <a:moveTo>
                  <a:pt x="113157" y="61295"/>
                </a:moveTo>
                <a:cubicBezTo>
                  <a:pt x="120969" y="61295"/>
                  <a:pt x="127302" y="54961"/>
                  <a:pt x="127302" y="47152"/>
                </a:cubicBezTo>
                <a:cubicBezTo>
                  <a:pt x="127302" y="39339"/>
                  <a:pt x="120969" y="33009"/>
                  <a:pt x="113157" y="33009"/>
                </a:cubicBezTo>
                <a:cubicBezTo>
                  <a:pt x="105345" y="33009"/>
                  <a:pt x="99012" y="39342"/>
                  <a:pt x="99012" y="47155"/>
                </a:cubicBezTo>
                <a:cubicBezTo>
                  <a:pt x="99012" y="54967"/>
                  <a:pt x="105345" y="61301"/>
                  <a:pt x="113157" y="61301"/>
                </a:cubicBezTo>
                <a:lnTo>
                  <a:pt x="113157" y="61295"/>
                </a:lnTo>
              </a:path>
            </a:pathLst>
          </a:custGeom>
          <a:solidFill>
            <a:srgbClr val="4867FF"/>
          </a:solidFill>
          <a:ln/>
        </p:spPr>
        <p:txBody>
          <a:bodyPr wrap="square" lIns="0" tIns="0" rIns="0" bIns="0" rtlCol="0" anchor="ctr"/>
          <a:lstStyle/>
          <a:p>
            <a:pPr marL="0" indent="0">
              <a:buNone/>
            </a:pPr>
            <a:endParaRPr lang="en-US" dirty="0"/>
          </a:p>
        </p:txBody>
      </p:sp>
      <p:sp>
        <p:nvSpPr>
          <p:cNvPr id="37" name="Text 35"/>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8" name="Text 36"/>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9" name="Text 37"/>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34</a:t>
            </a:r>
            <a:endParaRPr lang="en-US" sz="800"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4344978"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inovácie zvyšujú efektivitu, bezpečnosť a dokonalosť produktov pri pasterizácii okyslených potravín.</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Predstavujú významný skok vpred v technológii spracovania potravín.</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Pokroky zabezpečujú lepšie výsledky pre výrobcov aj spotrebiteľov.</a:t>
            </a:r>
            <a:endParaRPr lang="en-US" sz="1100" dirty="0"/>
          </a:p>
        </p:txBody>
      </p:sp>
      <p:sp>
        <p:nvSpPr>
          <p:cNvPr id="22" name="Text 20"/>
          <p:cNvSpPr/>
          <p:nvPr/>
        </p:nvSpPr>
        <p:spPr>
          <a:xfrm>
            <a:off x="4344978" y="3958781"/>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Inovácie poháňajú pasterizáciu okyslených potravín</a:t>
            </a:r>
            <a:endParaRPr lang="en-US" sz="1380" dirty="0"/>
          </a:p>
        </p:txBody>
      </p:sp>
      <p:sp>
        <p:nvSpPr>
          <p:cNvPr id="23" name="Text 21"/>
          <p:cNvSpPr/>
          <p:nvPr/>
        </p:nvSpPr>
        <p:spPr>
          <a:xfrm>
            <a:off x="760397" y="4452006"/>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Vylepšená softvérová analytika optimalizuje parametre procesu pre bezpečnosť a kvalitu.</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nástroje poskytujú prehľad o výkonnosti výroby v reálnom čase.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Zvyšujú prevádzkovú efektivitu a dokonalosť produktov.</a:t>
            </a:r>
            <a:endParaRPr lang="en-US" sz="1100" dirty="0"/>
          </a:p>
        </p:txBody>
      </p:sp>
      <p:sp>
        <p:nvSpPr>
          <p:cNvPr id="24" name="Text 22"/>
          <p:cNvSpPr/>
          <p:nvPr/>
        </p:nvSpPr>
        <p:spPr>
          <a:xfrm>
            <a:off x="760397" y="3958781"/>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Vylepšená softvérová analýza optimalizuje procesy</a:t>
            </a:r>
            <a:endParaRPr lang="en-US" sz="1380" dirty="0"/>
          </a:p>
        </p:txBody>
      </p:sp>
      <p:sp>
        <p:nvSpPr>
          <p:cNvPr id="25" name="Text 23"/>
          <p:cNvSpPr/>
          <p:nvPr/>
        </p:nvSpPr>
        <p:spPr>
          <a:xfrm>
            <a:off x="7871679" y="2038638"/>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Alternatívne metódy konzervácie, ako je vysokotlakové spracovanie, dopĺňajú tepelné úpravy.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Tieto metódy poskytujú dodatočnú flexibilitu v oblasti bezpečnosti potravín a riadenia kvality.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Umožňujú výrobcom skúmať inovatívne prístupy k konzervácii potravín.</a:t>
            </a:r>
            <a:endParaRPr lang="en-US" sz="1100" dirty="0"/>
          </a:p>
        </p:txBody>
      </p:sp>
      <p:sp>
        <p:nvSpPr>
          <p:cNvPr id="26" name="Text 24"/>
          <p:cNvSpPr/>
          <p:nvPr/>
        </p:nvSpPr>
        <p:spPr>
          <a:xfrm>
            <a:off x="7871679" y="1545413"/>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Alternatívne metódy uchovávania Rozšíriť možnosti</a:t>
            </a:r>
            <a:endParaRPr lang="en-US" sz="1380" dirty="0"/>
          </a:p>
        </p:txBody>
      </p:sp>
      <p:sp>
        <p:nvSpPr>
          <p:cNvPr id="27" name="Text 25"/>
          <p:cNvSpPr/>
          <p:nvPr/>
        </p:nvSpPr>
        <p:spPr>
          <a:xfrm>
            <a:off x="4361385" y="203017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Prediktívna údržba využíva údaje zo senzorov na predvídanie porúch zariadení skôr, ako k nim dôjde.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Tento prístup znižuje prestoje a predlžuje životnosť strojov.</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Zaisťuje nepretržitú prevádzku a zvyšuje celkovú efektivitu.</a:t>
            </a:r>
            <a:endParaRPr lang="en-US" sz="1100" dirty="0"/>
          </a:p>
        </p:txBody>
      </p:sp>
      <p:sp>
        <p:nvSpPr>
          <p:cNvPr id="28" name="Text 26"/>
          <p:cNvSpPr/>
          <p:nvPr/>
        </p:nvSpPr>
        <p:spPr>
          <a:xfrm>
            <a:off x="4361385" y="1536946"/>
            <a:ext cx="3200400" cy="378496"/>
          </a:xfrm>
          <a:prstGeom prst="rect">
            <a:avLst/>
          </a:prstGeom>
          <a:noFill/>
          <a:ln/>
        </p:spPr>
        <p:txBody>
          <a:bodyPr wrap="square" lIns="0" tIns="0" rIns="0" bIns="0" rtlCol="0" anchor="t"/>
          <a:lstStyle/>
          <a:p>
            <a:pPr marL="0" indent="0" algn="l">
              <a:lnSpc>
                <a:spcPct val="90000"/>
              </a:lnSpc>
              <a:buNone/>
            </a:pPr>
            <a:r>
              <a:rPr lang="en-US" sz="1380" dirty="0">
                <a:solidFill>
                  <a:srgbClr val="000000"/>
                </a:solidFill>
                <a:latin typeface="Figtree Bold" pitchFamily="34" charset="0"/>
                <a:ea typeface="Figtree Bold" pitchFamily="34" charset="-122"/>
                <a:cs typeface="Figtree Bold" pitchFamily="34" charset="-120"/>
              </a:rPr>
              <a:t>Prediktívna údržba prináša revolúciu v správe zariadení</a:t>
            </a:r>
            <a:endParaRPr lang="en-US" sz="1380" dirty="0"/>
          </a:p>
        </p:txBody>
      </p:sp>
      <p:sp>
        <p:nvSpPr>
          <p:cNvPr id="29" name="Text 27"/>
          <p:cNvSpPr/>
          <p:nvPr/>
        </p:nvSpPr>
        <p:spPr>
          <a:xfrm>
            <a:off x="760397" y="2033081"/>
            <a:ext cx="3200400" cy="1560995"/>
          </a:xfrm>
          <a:prstGeom prst="rect">
            <a:avLst/>
          </a:prstGeom>
          <a:noFill/>
          <a:ln/>
        </p:spPr>
        <p:txBody>
          <a:bodyPr wrap="square" lIns="0" tIns="0" rIns="0" bIns="0" rtlCol="0" anchor="t"/>
          <a:lstStyle/>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Automatizácia zlepšuje konzistenciu procesov a znižuje ľudské chyby.</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Zabezpečuje rovnomernosť v procesoch pasterizácie potravín v autokláve.</a:t>
            </a:r>
            <a:endParaRPr lang="en-US" sz="1100" dirty="0"/>
          </a:p>
          <a:p>
            <a:pPr marL="0" indent="0" algn="l">
              <a:lnSpc>
                <a:spcPct val="100000"/>
              </a:lnSpc>
              <a:spcBef>
                <a:spcPts val="1200"/>
              </a:spcBef>
              <a:buNone/>
            </a:pPr>
            <a:r>
              <a:rPr lang="en-US" sz="1100" dirty="0">
                <a:solidFill>
                  <a:srgbClr val="000000"/>
                </a:solidFill>
                <a:latin typeface="Figtree Regular" pitchFamily="34" charset="0"/>
                <a:ea typeface="Figtree Regular" pitchFamily="34" charset="-122"/>
                <a:cs typeface="Figtree Regular" pitchFamily="34" charset="-120"/>
              </a:rPr>
              <a:t>Táto inovácia minimalizuje variabilitu a zvyšuje spoľahlivosť výroby.</a:t>
            </a:r>
            <a:endParaRPr lang="en-US" sz="1100" dirty="0"/>
          </a:p>
        </p:txBody>
      </p:sp>
      <p:sp>
        <p:nvSpPr>
          <p:cNvPr id="30" name="Text 28"/>
          <p:cNvSpPr/>
          <p:nvPr/>
        </p:nvSpPr>
        <p:spPr>
          <a:xfrm>
            <a:off x="760397" y="1539856"/>
            <a:ext cx="3200400" cy="378496"/>
          </a:xfrm>
          <a:prstGeom prst="rect">
            <a:avLst/>
          </a:prstGeom>
          <a:noFill/>
          <a:ln/>
        </p:spPr>
        <p:txBody>
          <a:bodyPr wrap="square" lIns="0" tIns="0" rIns="0" bIns="0" rtlCol="0" anchor="t"/>
          <a:lstStyle/>
          <a:p>
            <a:pPr marL="0" indent="0" algn="l">
              <a:lnSpc>
                <a:spcPct val="90000"/>
              </a:lnSpc>
              <a:buNone/>
            </a:pPr>
            <a:r>
              <a:rPr lang="en-US" sz="1400" dirty="0">
                <a:solidFill>
                  <a:srgbClr val="000000"/>
                </a:solidFill>
                <a:latin typeface="Figtree Bold" pitchFamily="34" charset="0"/>
                <a:ea typeface="Figtree Bold" pitchFamily="34" charset="-122"/>
                <a:cs typeface="Figtree Bold" pitchFamily="34" charset="-120"/>
              </a:rPr>
              <a:t>Automatizácia zvyšuje konzistenciu</a:t>
            </a:r>
            <a:endParaRPr lang="en-US" sz="1400" dirty="0"/>
          </a:p>
        </p:txBody>
      </p:sp>
      <p:sp>
        <p:nvSpPr>
          <p:cNvPr id="31" name="Text 29"/>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32" name="Text 3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Nové trendy a inovácie v oblasti pasterizácie potravín v autokláve</a:t>
            </a:r>
            <a:endParaRPr lang="en-US" sz="2400" dirty="0"/>
          </a:p>
        </p:txBody>
      </p:sp>
      <p:sp>
        <p:nvSpPr>
          <p:cNvPr id="33" name="Text 31"/>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34" name="Text 32"/>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35</a:t>
            </a:r>
            <a:endParaRPr lang="en-US" sz="800"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sp>
        <p:nvSpPr>
          <p:cNvPr id="2" name="Text 0"/>
          <p:cNvSpPr/>
          <p:nvPr/>
        </p:nvSpPr>
        <p:spPr>
          <a:xfrm>
            <a:off x="0" y="0"/>
            <a:ext cx="12192000" cy="6858000"/>
          </a:xfrm>
          <a:prstGeom prst="rect">
            <a:avLst/>
          </a:prstGeom>
          <a:solidFill>
            <a:srgbClr val="FFFFFF"/>
          </a:solidFill>
          <a:ln/>
        </p:spPr>
        <p:txBody>
          <a:bodyPr wrap="square" lIns="0" tIns="0" rIns="0" bIns="0" rtlCol="0" anchor="ctr"/>
          <a:lstStyle/>
          <a:p>
            <a:pPr marL="0" indent="0">
              <a:buNone/>
            </a:pPr>
            <a:endParaRPr lang="en-US" dirty="0"/>
          </a:p>
        </p:txBody>
      </p:sp>
      <p:sp>
        <p:nvSpPr>
          <p:cNvPr id="3" name="Text 1"/>
          <p:cNvSpPr/>
          <p:nvPr/>
        </p:nvSpPr>
        <p:spPr>
          <a:xfrm>
            <a:off x="11433692" y="2299763"/>
            <a:ext cx="755051" cy="760984"/>
          </a:xfrm>
          <a:custGeom>
            <a:avLst/>
            <a:gdLst/>
            <a:ahLst/>
            <a:cxnLst/>
            <a:rect l="l" t="t" r="r" b="b"/>
            <a:pathLst>
              <a:path w="755051" h="760984">
                <a:moveTo>
                  <a:pt x="755051" y="760984"/>
                </a:moveTo>
                <a:lnTo>
                  <a:pt x="755051" y="0"/>
                </a:lnTo>
                <a:cubicBezTo>
                  <a:pt x="338097" y="0"/>
                  <a:pt x="0" y="340753"/>
                  <a:pt x="0" y="760984"/>
                </a:cubicBezTo>
                <a:lnTo>
                  <a:pt x="755051" y="760984"/>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4" name="Text 2"/>
          <p:cNvSpPr/>
          <p:nvPr/>
        </p:nvSpPr>
        <p:spPr>
          <a:xfrm>
            <a:off x="9922234" y="1362"/>
            <a:ext cx="755055" cy="760984"/>
          </a:xfrm>
          <a:custGeom>
            <a:avLst/>
            <a:gdLst/>
            <a:ahLst/>
            <a:cxnLst/>
            <a:rect l="l" t="t" r="r" b="b"/>
            <a:pathLst>
              <a:path w="755055" h="760984">
                <a:moveTo>
                  <a:pt x="755055" y="0"/>
                </a:moveTo>
                <a:lnTo>
                  <a:pt x="0" y="0"/>
                </a:lnTo>
                <a:cubicBezTo>
                  <a:pt x="0" y="420231"/>
                  <a:pt x="338099" y="760984"/>
                  <a:pt x="755055" y="760984"/>
                </a:cubicBezTo>
                <a:lnTo>
                  <a:pt x="755055" y="0"/>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5" name="Text 3"/>
          <p:cNvSpPr/>
          <p:nvPr/>
        </p:nvSpPr>
        <p:spPr>
          <a:xfrm>
            <a:off x="9154586" y="1362"/>
            <a:ext cx="761349" cy="760984"/>
          </a:xfrm>
          <a:custGeom>
            <a:avLst/>
            <a:gdLst/>
            <a:ahLst/>
            <a:cxnLst/>
            <a:rect l="l" t="t" r="r" b="b"/>
            <a:pathLst>
              <a:path w="761349" h="760984">
                <a:moveTo>
                  <a:pt x="0" y="0"/>
                </a:moveTo>
                <a:lnTo>
                  <a:pt x="0" y="760984"/>
                </a:lnTo>
                <a:cubicBezTo>
                  <a:pt x="420432" y="760984"/>
                  <a:pt x="761349" y="420231"/>
                  <a:pt x="761349" y="0"/>
                </a:cubicBezTo>
                <a:lnTo>
                  <a:pt x="0" y="0"/>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6" name="Text 4"/>
          <p:cNvSpPr/>
          <p:nvPr/>
        </p:nvSpPr>
        <p:spPr>
          <a:xfrm>
            <a:off x="11426019" y="1536544"/>
            <a:ext cx="768168" cy="757547"/>
          </a:xfrm>
          <a:custGeom>
            <a:avLst/>
            <a:gdLst/>
            <a:ahLst/>
            <a:cxnLst/>
            <a:rect l="l" t="t" r="r" b="b"/>
            <a:pathLst>
              <a:path w="768168" h="757547">
                <a:moveTo>
                  <a:pt x="384084" y="0"/>
                </a:moveTo>
                <a:cubicBezTo>
                  <a:pt x="596206" y="0"/>
                  <a:pt x="768168" y="169584"/>
                  <a:pt x="768168" y="378774"/>
                </a:cubicBezTo>
                <a:cubicBezTo>
                  <a:pt x="768168" y="587963"/>
                  <a:pt x="596214" y="757547"/>
                  <a:pt x="384084" y="757547"/>
                </a:cubicBezTo>
                <a:cubicBezTo>
                  <a:pt x="171962" y="757547"/>
                  <a:pt x="0" y="587963"/>
                  <a:pt x="0" y="378774"/>
                </a:cubicBezTo>
                <a:cubicBezTo>
                  <a:pt x="0" y="169585"/>
                  <a:pt x="171962" y="0"/>
                  <a:pt x="384084" y="0"/>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7" name="Text 5"/>
          <p:cNvSpPr/>
          <p:nvPr/>
        </p:nvSpPr>
        <p:spPr>
          <a:xfrm>
            <a:off x="10672955" y="-450"/>
            <a:ext cx="755054" cy="1521071"/>
          </a:xfrm>
          <a:custGeom>
            <a:avLst/>
            <a:gdLst/>
            <a:ahLst/>
            <a:cxnLst/>
            <a:rect l="l" t="t" r="r" b="b"/>
            <a:pathLst>
              <a:path w="755054" h="1521071">
                <a:moveTo>
                  <a:pt x="0" y="1521071"/>
                </a:moveTo>
                <a:cubicBezTo>
                  <a:pt x="416956" y="1521071"/>
                  <a:pt x="755054" y="1180518"/>
                  <a:pt x="755054" y="760535"/>
                </a:cubicBezTo>
                <a:cubicBezTo>
                  <a:pt x="755054" y="340553"/>
                  <a:pt x="416956" y="0"/>
                  <a:pt x="0" y="0"/>
                </a:cubicBezTo>
                <a:lnTo>
                  <a:pt x="0" y="1521071"/>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8" name="Text 6"/>
          <p:cNvSpPr/>
          <p:nvPr/>
        </p:nvSpPr>
        <p:spPr>
          <a:xfrm>
            <a:off x="11433692" y="-153"/>
            <a:ext cx="755051" cy="1521369"/>
          </a:xfrm>
          <a:custGeom>
            <a:avLst/>
            <a:gdLst/>
            <a:ahLst/>
            <a:cxnLst/>
            <a:rect l="l" t="t" r="r" b="b"/>
            <a:pathLst>
              <a:path w="755051" h="1521369">
                <a:moveTo>
                  <a:pt x="755051" y="0"/>
                </a:moveTo>
                <a:cubicBezTo>
                  <a:pt x="338097" y="0"/>
                  <a:pt x="0" y="340619"/>
                  <a:pt x="0" y="760685"/>
                </a:cubicBezTo>
                <a:cubicBezTo>
                  <a:pt x="0" y="1180750"/>
                  <a:pt x="338097" y="1521369"/>
                  <a:pt x="755051" y="1521369"/>
                </a:cubicBezTo>
                <a:lnTo>
                  <a:pt x="755051" y="0"/>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9" name="Text 7"/>
          <p:cNvSpPr/>
          <p:nvPr/>
        </p:nvSpPr>
        <p:spPr>
          <a:xfrm>
            <a:off x="10842472" y="5234927"/>
            <a:ext cx="686427" cy="1157097"/>
          </a:xfrm>
          <a:custGeom>
            <a:avLst/>
            <a:gdLst/>
            <a:ahLst/>
            <a:cxnLst/>
            <a:rect l="l" t="t" r="r" b="b"/>
            <a:pathLst>
              <a:path w="686427" h="1157097">
                <a:moveTo>
                  <a:pt x="33010" y="1157097"/>
                </a:moveTo>
                <a:cubicBezTo>
                  <a:pt x="-102230" y="651272"/>
                  <a:pt x="190333" y="133251"/>
                  <a:pt x="686427" y="0"/>
                </a:cubicBezTo>
              </a:path>
            </a:pathLst>
          </a:custGeom>
          <a:noFill/>
          <a:ln w="82175">
            <a:solidFill>
              <a:srgbClr val="3B2675">
                <a:alpha val="10000"/>
              </a:srgbClr>
            </a:solidFill>
          </a:ln>
        </p:spPr>
        <p:txBody>
          <a:bodyPr wrap="square" lIns="0" tIns="0" rIns="0" bIns="0" rtlCol="0" anchor="ctr"/>
          <a:lstStyle/>
          <a:p>
            <a:pPr marL="0" indent="0">
              <a:buNone/>
            </a:pPr>
            <a:endParaRPr lang="en-US" dirty="0"/>
          </a:p>
        </p:txBody>
      </p:sp>
      <p:sp>
        <p:nvSpPr>
          <p:cNvPr id="10" name="Text 8"/>
          <p:cNvSpPr/>
          <p:nvPr/>
        </p:nvSpPr>
        <p:spPr>
          <a:xfrm>
            <a:off x="11388322" y="5781243"/>
            <a:ext cx="724586" cy="872786"/>
          </a:xfrm>
          <a:custGeom>
            <a:avLst/>
            <a:gdLst/>
            <a:ahLst/>
            <a:cxnLst/>
            <a:rect l="l" t="t" r="r" b="b"/>
            <a:pathLst>
              <a:path w="724586" h="872786">
                <a:moveTo>
                  <a:pt x="362293" y="722772"/>
                </a:moveTo>
                <a:cubicBezTo>
                  <a:pt x="562387" y="722772"/>
                  <a:pt x="724586" y="560948"/>
                  <a:pt x="724586" y="361386"/>
                </a:cubicBezTo>
                <a:cubicBezTo>
                  <a:pt x="724586" y="161823"/>
                  <a:pt x="562387" y="0"/>
                  <a:pt x="362293" y="0"/>
                </a:cubicBezTo>
                <a:cubicBezTo>
                  <a:pt x="162199" y="0"/>
                  <a:pt x="0" y="161823"/>
                  <a:pt x="0" y="361386"/>
                </a:cubicBezTo>
                <a:lnTo>
                  <a:pt x="0" y="872786"/>
                </a:lnTo>
              </a:path>
            </a:pathLst>
          </a:custGeom>
          <a:noFill/>
          <a:ln w="81590">
            <a:solidFill>
              <a:srgbClr val="F23342">
                <a:alpha val="0"/>
              </a:srgbClr>
            </a:solidFill>
          </a:ln>
        </p:spPr>
        <p:txBody>
          <a:bodyPr wrap="square" lIns="0" tIns="0" rIns="0" bIns="0" rtlCol="0" anchor="ctr"/>
          <a:lstStyle/>
          <a:p>
            <a:pPr marL="0" indent="0">
              <a:buNone/>
            </a:pPr>
            <a:endParaRPr lang="en-US" dirty="0"/>
          </a:p>
        </p:txBody>
      </p:sp>
      <p:sp>
        <p:nvSpPr>
          <p:cNvPr id="11" name="Text 9"/>
          <p:cNvSpPr/>
          <p:nvPr/>
        </p:nvSpPr>
        <p:spPr>
          <a:xfrm>
            <a:off x="9019982" y="6095204"/>
            <a:ext cx="1829083" cy="669647"/>
          </a:xfrm>
          <a:custGeom>
            <a:avLst/>
            <a:gdLst/>
            <a:ahLst/>
            <a:cxnLst/>
            <a:rect l="l" t="t" r="r" b="b"/>
            <a:pathLst>
              <a:path w="1829083" h="669647">
                <a:moveTo>
                  <a:pt x="0" y="0"/>
                </a:moveTo>
                <a:cubicBezTo>
                  <a:pt x="0" y="369826"/>
                  <a:pt x="296494" y="669647"/>
                  <a:pt x="662238" y="669647"/>
                </a:cubicBezTo>
                <a:lnTo>
                  <a:pt x="1829083" y="669647"/>
                </a:lnTo>
              </a:path>
            </a:pathLst>
          </a:custGeom>
          <a:noFill/>
          <a:ln w="82141">
            <a:solidFill>
              <a:srgbClr val="3B2675">
                <a:alpha val="10000"/>
              </a:srgbClr>
            </a:solidFill>
          </a:ln>
        </p:spPr>
        <p:txBody>
          <a:bodyPr wrap="square" lIns="0" tIns="0" rIns="0" bIns="0" rtlCol="0" anchor="ctr"/>
          <a:lstStyle/>
          <a:p>
            <a:pPr marL="0" indent="0">
              <a:buNone/>
            </a:pPr>
            <a:endParaRPr lang="en-US" dirty="0"/>
          </a:p>
        </p:txBody>
      </p:sp>
      <p:sp>
        <p:nvSpPr>
          <p:cNvPr id="12" name="Text 10"/>
          <p:cNvSpPr/>
          <p:nvPr/>
        </p:nvSpPr>
        <p:spPr>
          <a:xfrm>
            <a:off x="9464347" y="5203385"/>
            <a:ext cx="921301" cy="1257553"/>
          </a:xfrm>
          <a:custGeom>
            <a:avLst/>
            <a:gdLst/>
            <a:ahLst/>
            <a:cxnLst/>
            <a:rect l="l" t="t" r="r" b="b"/>
            <a:pathLst>
              <a:path w="921301" h="1257553">
                <a:moveTo>
                  <a:pt x="0" y="796446"/>
                </a:moveTo>
                <a:cubicBezTo>
                  <a:pt x="0" y="1051088"/>
                  <a:pt x="206242" y="1257553"/>
                  <a:pt x="460651" y="1257553"/>
                </a:cubicBezTo>
                <a:lnTo>
                  <a:pt x="460651" y="1257553"/>
                </a:lnTo>
                <a:cubicBezTo>
                  <a:pt x="715040" y="1257553"/>
                  <a:pt x="921301" y="1051088"/>
                  <a:pt x="921301" y="796446"/>
                </a:cubicBezTo>
                <a:lnTo>
                  <a:pt x="921301" y="461094"/>
                </a:lnTo>
                <a:cubicBezTo>
                  <a:pt x="921301" y="206465"/>
                  <a:pt x="715040" y="-13"/>
                  <a:pt x="460651" y="-13"/>
                </a:cubicBezTo>
                <a:lnTo>
                  <a:pt x="460651" y="-13"/>
                </a:lnTo>
                <a:cubicBezTo>
                  <a:pt x="206242" y="-13"/>
                  <a:pt x="0" y="206452"/>
                  <a:pt x="0" y="461094"/>
                </a:cubicBezTo>
                <a:lnTo>
                  <a:pt x="0" y="796446"/>
                </a:lnTo>
              </a:path>
            </a:pathLst>
          </a:custGeom>
          <a:solidFill>
            <a:srgbClr val="DAE1FF">
              <a:alpha val="0"/>
            </a:srgbClr>
          </a:solidFill>
          <a:ln/>
        </p:spPr>
        <p:txBody>
          <a:bodyPr wrap="square" lIns="0" tIns="0" rIns="0" bIns="0" rtlCol="0" anchor="ctr"/>
          <a:lstStyle/>
          <a:p>
            <a:pPr marL="0" indent="0">
              <a:buNone/>
            </a:pPr>
            <a:endParaRPr lang="en-US" dirty="0"/>
          </a:p>
        </p:txBody>
      </p:sp>
      <p:sp>
        <p:nvSpPr>
          <p:cNvPr id="13" name="Text 11"/>
          <p:cNvSpPr/>
          <p:nvPr/>
        </p:nvSpPr>
        <p:spPr>
          <a:xfrm>
            <a:off x="284101" y="84720"/>
            <a:ext cx="1862630" cy="1863197"/>
          </a:xfrm>
          <a:custGeom>
            <a:avLst/>
            <a:gdLst/>
            <a:ahLst/>
            <a:cxnLst/>
            <a:rect l="l" t="t" r="r" b="b"/>
            <a:pathLst>
              <a:path w="1862630" h="1863197">
                <a:moveTo>
                  <a:pt x="1829624" y="674645"/>
                </a:moveTo>
                <a:cubicBezTo>
                  <a:pt x="1964870" y="1180465"/>
                  <a:pt x="1672306" y="1698490"/>
                  <a:pt x="1176214" y="1831746"/>
                </a:cubicBezTo>
                <a:cubicBezTo>
                  <a:pt x="680121" y="1964908"/>
                  <a:pt x="168251" y="1662866"/>
                  <a:pt x="33024" y="1157045"/>
                </a:cubicBezTo>
                <a:cubicBezTo>
                  <a:pt x="-102202" y="651224"/>
                  <a:pt x="190342" y="133218"/>
                  <a:pt x="686435" y="0"/>
                </a:cubicBezTo>
              </a:path>
            </a:pathLst>
          </a:custGeom>
          <a:noFill/>
          <a:ln w="82175">
            <a:solidFill>
              <a:srgbClr val="DCEAF7">
                <a:alpha val="30000"/>
              </a:srgbClr>
            </a:solidFill>
          </a:ln>
        </p:spPr>
        <p:txBody>
          <a:bodyPr wrap="square" lIns="0" tIns="0" rIns="0" bIns="0" rtlCol="0" anchor="ctr"/>
          <a:lstStyle/>
          <a:p>
            <a:pPr marL="0" indent="0">
              <a:buNone/>
            </a:pPr>
            <a:endParaRPr lang="en-US" dirty="0"/>
          </a:p>
        </p:txBody>
      </p:sp>
      <p:sp>
        <p:nvSpPr>
          <p:cNvPr id="14" name="Text 12"/>
          <p:cNvSpPr/>
          <p:nvPr/>
        </p:nvSpPr>
        <p:spPr>
          <a:xfrm>
            <a:off x="829956" y="165499"/>
            <a:ext cx="724586" cy="1192101"/>
          </a:xfrm>
          <a:custGeom>
            <a:avLst/>
            <a:gdLst/>
            <a:ahLst/>
            <a:cxnLst/>
            <a:rect l="l" t="t" r="r" b="b"/>
            <a:pathLst>
              <a:path w="724586" h="1192101">
                <a:moveTo>
                  <a:pt x="362293" y="469330"/>
                </a:moveTo>
                <a:cubicBezTo>
                  <a:pt x="162199" y="469330"/>
                  <a:pt x="0" y="631158"/>
                  <a:pt x="0" y="830716"/>
                </a:cubicBezTo>
                <a:cubicBezTo>
                  <a:pt x="0" y="1030273"/>
                  <a:pt x="162199" y="1192101"/>
                  <a:pt x="362293" y="1192101"/>
                </a:cubicBezTo>
                <a:cubicBezTo>
                  <a:pt x="562387" y="1192101"/>
                  <a:pt x="724586" y="1030273"/>
                  <a:pt x="724586" y="830716"/>
                </a:cubicBezTo>
                <a:lnTo>
                  <a:pt x="724586" y="0"/>
                </a:lnTo>
              </a:path>
            </a:pathLst>
          </a:custGeom>
          <a:noFill/>
          <a:ln w="81590">
            <a:solidFill>
              <a:srgbClr val="FBECD0">
                <a:alpha val="73"/>
              </a:srgbClr>
            </a:solidFill>
          </a:ln>
        </p:spPr>
        <p:txBody>
          <a:bodyPr wrap="square" lIns="0" tIns="0" rIns="0" bIns="0" rtlCol="0" anchor="ctr"/>
          <a:lstStyle/>
          <a:p>
            <a:pPr marL="0" indent="0">
              <a:buNone/>
            </a:pPr>
            <a:endParaRPr lang="en-US" dirty="0"/>
          </a:p>
        </p:txBody>
      </p:sp>
      <p:sp>
        <p:nvSpPr>
          <p:cNvPr id="15" name="Text 13"/>
          <p:cNvSpPr/>
          <p:nvPr/>
        </p:nvSpPr>
        <p:spPr>
          <a:xfrm>
            <a:off x="5445" y="3796803"/>
            <a:ext cx="755051" cy="760984"/>
          </a:xfrm>
          <a:custGeom>
            <a:avLst/>
            <a:gdLst/>
            <a:ahLst/>
            <a:cxnLst/>
            <a:rect l="l" t="t" r="r" b="b"/>
            <a:pathLst>
              <a:path w="755051" h="760984">
                <a:moveTo>
                  <a:pt x="0" y="0"/>
                </a:moveTo>
                <a:lnTo>
                  <a:pt x="0" y="760984"/>
                </a:lnTo>
                <a:cubicBezTo>
                  <a:pt x="416954" y="760984"/>
                  <a:pt x="755051" y="420231"/>
                  <a:pt x="755051" y="0"/>
                </a:cubicBezTo>
                <a:lnTo>
                  <a:pt x="0" y="0"/>
                </a:lnTo>
              </a:path>
            </a:pathLst>
          </a:custGeom>
          <a:solidFill>
            <a:srgbClr val="05C4CE">
              <a:alpha val="10000"/>
            </a:srgbClr>
          </a:solidFill>
          <a:ln/>
        </p:spPr>
        <p:txBody>
          <a:bodyPr wrap="square" lIns="0" tIns="0" rIns="0" bIns="0" rtlCol="0" anchor="ctr"/>
          <a:lstStyle/>
          <a:p>
            <a:pPr marL="0" indent="0">
              <a:buNone/>
            </a:pPr>
            <a:endParaRPr lang="en-US" dirty="0"/>
          </a:p>
        </p:txBody>
      </p:sp>
      <p:sp>
        <p:nvSpPr>
          <p:cNvPr id="16" name="Text 14"/>
          <p:cNvSpPr/>
          <p:nvPr/>
        </p:nvSpPr>
        <p:spPr>
          <a:xfrm>
            <a:off x="1516899" y="6095204"/>
            <a:ext cx="755055" cy="760984"/>
          </a:xfrm>
          <a:custGeom>
            <a:avLst/>
            <a:gdLst/>
            <a:ahLst/>
            <a:cxnLst/>
            <a:rect l="l" t="t" r="r" b="b"/>
            <a:pathLst>
              <a:path w="755055" h="760984">
                <a:moveTo>
                  <a:pt x="0" y="760984"/>
                </a:moveTo>
                <a:lnTo>
                  <a:pt x="755055" y="760984"/>
                </a:lnTo>
                <a:cubicBezTo>
                  <a:pt x="755055" y="340753"/>
                  <a:pt x="416956" y="0"/>
                  <a:pt x="0" y="0"/>
                </a:cubicBezTo>
                <a:lnTo>
                  <a:pt x="0" y="760984"/>
                </a:lnTo>
              </a:path>
            </a:pathLst>
          </a:custGeom>
          <a:solidFill>
            <a:srgbClr val="4867FF">
              <a:alpha val="0"/>
            </a:srgbClr>
          </a:solidFill>
          <a:ln/>
        </p:spPr>
        <p:txBody>
          <a:bodyPr wrap="square" lIns="0" tIns="0" rIns="0" bIns="0" rtlCol="0" anchor="ctr"/>
          <a:lstStyle/>
          <a:p>
            <a:pPr marL="0" indent="0">
              <a:buNone/>
            </a:pPr>
            <a:endParaRPr lang="en-US" dirty="0"/>
          </a:p>
        </p:txBody>
      </p:sp>
      <p:sp>
        <p:nvSpPr>
          <p:cNvPr id="17" name="Text 15"/>
          <p:cNvSpPr/>
          <p:nvPr/>
        </p:nvSpPr>
        <p:spPr>
          <a:xfrm>
            <a:off x="2278253" y="6095204"/>
            <a:ext cx="761349" cy="760984"/>
          </a:xfrm>
          <a:custGeom>
            <a:avLst/>
            <a:gdLst/>
            <a:ahLst/>
            <a:cxnLst/>
            <a:rect l="l" t="t" r="r" b="b"/>
            <a:pathLst>
              <a:path w="761349" h="760984">
                <a:moveTo>
                  <a:pt x="761349" y="760984"/>
                </a:moveTo>
                <a:lnTo>
                  <a:pt x="761349" y="0"/>
                </a:lnTo>
                <a:cubicBezTo>
                  <a:pt x="340917" y="0"/>
                  <a:pt x="0" y="340753"/>
                  <a:pt x="0" y="760984"/>
                </a:cubicBezTo>
                <a:lnTo>
                  <a:pt x="761349" y="760984"/>
                </a:lnTo>
              </a:path>
            </a:pathLst>
          </a:custGeom>
          <a:solidFill>
            <a:srgbClr val="ED9F13">
              <a:alpha val="0"/>
            </a:srgbClr>
          </a:solidFill>
          <a:ln/>
        </p:spPr>
        <p:txBody>
          <a:bodyPr wrap="square" lIns="0" tIns="0" rIns="0" bIns="0" rtlCol="0" anchor="ctr"/>
          <a:lstStyle/>
          <a:p>
            <a:pPr marL="0" indent="0">
              <a:buNone/>
            </a:pPr>
            <a:endParaRPr lang="en-US" dirty="0"/>
          </a:p>
        </p:txBody>
      </p:sp>
      <p:sp>
        <p:nvSpPr>
          <p:cNvPr id="18" name="Text 16"/>
          <p:cNvSpPr/>
          <p:nvPr/>
        </p:nvSpPr>
        <p:spPr>
          <a:xfrm>
            <a:off x="1" y="4563459"/>
            <a:ext cx="768168" cy="757547"/>
          </a:xfrm>
          <a:custGeom>
            <a:avLst/>
            <a:gdLst/>
            <a:ahLst/>
            <a:cxnLst/>
            <a:rect l="l" t="t" r="r" b="b"/>
            <a:pathLst>
              <a:path w="768168" h="757547">
                <a:moveTo>
                  <a:pt x="384084" y="757547"/>
                </a:moveTo>
                <a:cubicBezTo>
                  <a:pt x="171962" y="757547"/>
                  <a:pt x="0" y="587963"/>
                  <a:pt x="0" y="378773"/>
                </a:cubicBezTo>
                <a:cubicBezTo>
                  <a:pt x="0" y="169584"/>
                  <a:pt x="171954" y="0"/>
                  <a:pt x="384084" y="0"/>
                </a:cubicBezTo>
                <a:cubicBezTo>
                  <a:pt x="596206" y="0"/>
                  <a:pt x="768168" y="169584"/>
                  <a:pt x="768168" y="378773"/>
                </a:cubicBezTo>
                <a:cubicBezTo>
                  <a:pt x="768168" y="587962"/>
                  <a:pt x="596206" y="757547"/>
                  <a:pt x="384084" y="757547"/>
                </a:cubicBezTo>
              </a:path>
            </a:pathLst>
          </a:custGeom>
          <a:solidFill>
            <a:srgbClr val="3B2675">
              <a:alpha val="10000"/>
            </a:srgbClr>
          </a:solidFill>
          <a:ln/>
        </p:spPr>
        <p:txBody>
          <a:bodyPr wrap="square" lIns="0" tIns="0" rIns="0" bIns="0" rtlCol="0" anchor="ctr"/>
          <a:lstStyle/>
          <a:p>
            <a:pPr marL="0" indent="0">
              <a:buNone/>
            </a:pPr>
            <a:endParaRPr lang="en-US" dirty="0"/>
          </a:p>
        </p:txBody>
      </p:sp>
      <p:sp>
        <p:nvSpPr>
          <p:cNvPr id="19" name="Text 17"/>
          <p:cNvSpPr/>
          <p:nvPr/>
        </p:nvSpPr>
        <p:spPr>
          <a:xfrm>
            <a:off x="766179" y="5336929"/>
            <a:ext cx="755054" cy="1521071"/>
          </a:xfrm>
          <a:custGeom>
            <a:avLst/>
            <a:gdLst/>
            <a:ahLst/>
            <a:cxnLst/>
            <a:rect l="l" t="t" r="r" b="b"/>
            <a:pathLst>
              <a:path w="755054" h="1521071">
                <a:moveTo>
                  <a:pt x="755054" y="0"/>
                </a:moveTo>
                <a:cubicBezTo>
                  <a:pt x="338098" y="0"/>
                  <a:pt x="0" y="340553"/>
                  <a:pt x="0" y="760536"/>
                </a:cubicBezTo>
                <a:cubicBezTo>
                  <a:pt x="0" y="1180518"/>
                  <a:pt x="338098" y="1521071"/>
                  <a:pt x="755054" y="1521071"/>
                </a:cubicBezTo>
                <a:lnTo>
                  <a:pt x="755054" y="0"/>
                </a:lnTo>
              </a:path>
            </a:pathLst>
          </a:custGeom>
          <a:solidFill>
            <a:srgbClr val="F23342">
              <a:alpha val="0"/>
            </a:srgbClr>
          </a:solidFill>
          <a:ln/>
        </p:spPr>
        <p:txBody>
          <a:bodyPr wrap="square" lIns="0" tIns="0" rIns="0" bIns="0" rtlCol="0" anchor="ctr"/>
          <a:lstStyle/>
          <a:p>
            <a:pPr marL="0" indent="0">
              <a:buNone/>
            </a:pPr>
            <a:endParaRPr lang="en-US" dirty="0"/>
          </a:p>
        </p:txBody>
      </p:sp>
      <p:sp>
        <p:nvSpPr>
          <p:cNvPr id="20" name="Text 18"/>
          <p:cNvSpPr/>
          <p:nvPr/>
        </p:nvSpPr>
        <p:spPr>
          <a:xfrm>
            <a:off x="5445" y="5336334"/>
            <a:ext cx="755051" cy="1521369"/>
          </a:xfrm>
          <a:custGeom>
            <a:avLst/>
            <a:gdLst/>
            <a:ahLst/>
            <a:cxnLst/>
            <a:rect l="l" t="t" r="r" b="b"/>
            <a:pathLst>
              <a:path w="755051" h="1521369">
                <a:moveTo>
                  <a:pt x="0" y="1521369"/>
                </a:moveTo>
                <a:cubicBezTo>
                  <a:pt x="416954" y="1521369"/>
                  <a:pt x="755051" y="1180750"/>
                  <a:pt x="755051" y="760685"/>
                </a:cubicBezTo>
                <a:cubicBezTo>
                  <a:pt x="755051" y="340619"/>
                  <a:pt x="416954" y="0"/>
                  <a:pt x="0" y="0"/>
                </a:cubicBezTo>
                <a:lnTo>
                  <a:pt x="0" y="1521369"/>
                </a:lnTo>
              </a:path>
            </a:pathLst>
          </a:custGeom>
          <a:solidFill>
            <a:srgbClr val="0B1347">
              <a:alpha val="10000"/>
            </a:srgbClr>
          </a:solidFill>
          <a:ln/>
        </p:spPr>
        <p:txBody>
          <a:bodyPr wrap="square" lIns="0" tIns="0" rIns="0" bIns="0" rtlCol="0" anchor="ctr"/>
          <a:lstStyle/>
          <a:p>
            <a:pPr marL="0" indent="0">
              <a:buNone/>
            </a:pPr>
            <a:endParaRPr lang="en-US" dirty="0"/>
          </a:p>
        </p:txBody>
      </p:sp>
      <p:sp>
        <p:nvSpPr>
          <p:cNvPr id="21" name="Text 19"/>
          <p:cNvSpPr/>
          <p:nvPr/>
        </p:nvSpPr>
        <p:spPr>
          <a:xfrm>
            <a:off x="8571520" y="-1"/>
            <a:ext cx="3620479" cy="3331255"/>
          </a:xfrm>
          <a:prstGeom prst="rect">
            <a:avLst/>
          </a:prstGeom>
          <a:solidFill>
            <a:srgbClr val="FFFFFF">
              <a:alpha val="96000"/>
            </a:srgbClr>
          </a:solidFill>
          <a:ln/>
        </p:spPr>
        <p:txBody>
          <a:bodyPr wrap="square" lIns="0" tIns="0" rIns="0" bIns="0" rtlCol="0" anchor="ctr"/>
          <a:lstStyle/>
          <a:p>
            <a:pPr marL="0" indent="0">
              <a:buNone/>
            </a:pPr>
            <a:endParaRPr lang="en-US" dirty="0"/>
          </a:p>
        </p:txBody>
      </p:sp>
      <p:sp>
        <p:nvSpPr>
          <p:cNvPr id="22" name="Text 20"/>
          <p:cNvSpPr/>
          <p:nvPr/>
        </p:nvSpPr>
        <p:spPr>
          <a:xfrm>
            <a:off x="761996" y="447"/>
            <a:ext cx="10607040" cy="1097280"/>
          </a:xfrm>
          <a:prstGeom prst="rect">
            <a:avLst/>
          </a:prstGeom>
          <a:noFill/>
          <a:ln/>
        </p:spPr>
        <p:txBody>
          <a:bodyPr wrap="square" lIns="0" tIns="0" rIns="0" bIns="0" rtlCol="0" anchor="b"/>
          <a:lstStyle/>
          <a:p>
            <a:pPr marL="0" indent="0" algn="l">
              <a:lnSpc>
                <a:spcPct val="90000"/>
              </a:lnSpc>
              <a:spcBef>
                <a:spcPts val="1000"/>
              </a:spcBef>
              <a:buNone/>
            </a:pPr>
            <a:r>
              <a:rPr lang="en-US" sz="2400" dirty="0">
                <a:solidFill>
                  <a:srgbClr val="000000"/>
                </a:solidFill>
                <a:latin typeface="Figtree Bold" pitchFamily="34" charset="0"/>
                <a:ea typeface="Figtree Bold" pitchFamily="34" charset="-122"/>
                <a:cs typeface="Figtree Bold" pitchFamily="34" charset="-120"/>
              </a:rPr>
              <a:t>Zhrnutie a osvedčené postupy pre efektívnu pasterizáciu autoklávu</a:t>
            </a:r>
            <a:endParaRPr lang="en-US" sz="2400" dirty="0"/>
          </a:p>
        </p:txBody>
      </p:sp>
      <p:sp>
        <p:nvSpPr>
          <p:cNvPr id="23" name="Text 21"/>
          <p:cNvSpPr/>
          <p:nvPr/>
        </p:nvSpPr>
        <p:spPr>
          <a:xfrm flipH="1" flipV="1">
            <a:off x="4415211" y="2090025"/>
            <a:ext cx="202752" cy="246937"/>
          </a:xfrm>
          <a:custGeom>
            <a:avLst/>
            <a:gdLst/>
            <a:ahLst/>
            <a:cxnLst/>
            <a:rect l="l" t="t" r="r" b="b"/>
            <a:pathLst>
              <a:path w="202752" h="246937">
                <a:moveTo>
                  <a:pt x="0" y="246937"/>
                </a:moveTo>
                <a:lnTo>
                  <a:pt x="202752" y="246937"/>
                </a:lnTo>
                <a:lnTo>
                  <a:pt x="0" y="0"/>
                </a:lnTo>
                <a:lnTo>
                  <a:pt x="0" y="246937"/>
                </a:lnTo>
              </a:path>
            </a:pathLst>
          </a:custGeom>
          <a:solidFill>
            <a:srgbClr val="DAE1FF"/>
          </a:solidFill>
          <a:ln/>
        </p:spPr>
        <p:txBody>
          <a:bodyPr wrap="square" lIns="0" tIns="0" rIns="0" bIns="0" rtlCol="0" anchor="ctr"/>
          <a:lstStyle/>
          <a:p>
            <a:pPr marL="0" indent="0">
              <a:buNone/>
            </a:pPr>
            <a:endParaRPr lang="en-US" dirty="0"/>
          </a:p>
        </p:txBody>
      </p:sp>
      <p:sp>
        <p:nvSpPr>
          <p:cNvPr id="24" name="Text 22"/>
          <p:cNvSpPr/>
          <p:nvPr/>
        </p:nvSpPr>
        <p:spPr>
          <a:xfrm flipH="1" flipV="1">
            <a:off x="8053174" y="2090025"/>
            <a:ext cx="202752" cy="246937"/>
          </a:xfrm>
          <a:custGeom>
            <a:avLst/>
            <a:gdLst/>
            <a:ahLst/>
            <a:cxnLst/>
            <a:rect l="l" t="t" r="r" b="b"/>
            <a:pathLst>
              <a:path w="202752" h="246937">
                <a:moveTo>
                  <a:pt x="0" y="246937"/>
                </a:moveTo>
                <a:lnTo>
                  <a:pt x="202752" y="246937"/>
                </a:lnTo>
                <a:lnTo>
                  <a:pt x="0" y="0"/>
                </a:lnTo>
                <a:lnTo>
                  <a:pt x="0" y="246937"/>
                </a:lnTo>
              </a:path>
            </a:pathLst>
          </a:custGeom>
          <a:solidFill>
            <a:srgbClr val="DAE1FF"/>
          </a:solidFill>
          <a:ln/>
        </p:spPr>
        <p:txBody>
          <a:bodyPr wrap="square" lIns="0" tIns="0" rIns="0" bIns="0" rtlCol="0" anchor="ctr"/>
          <a:lstStyle/>
          <a:p>
            <a:pPr marL="0" indent="0">
              <a:buNone/>
            </a:pPr>
            <a:endParaRPr lang="en-US" dirty="0"/>
          </a:p>
        </p:txBody>
      </p:sp>
      <p:sp>
        <p:nvSpPr>
          <p:cNvPr id="25" name="Text 23"/>
          <p:cNvSpPr/>
          <p:nvPr/>
        </p:nvSpPr>
        <p:spPr>
          <a:xfrm flipH="1" flipV="1">
            <a:off x="2422955" y="4450721"/>
            <a:ext cx="202752" cy="246937"/>
          </a:xfrm>
          <a:custGeom>
            <a:avLst/>
            <a:gdLst/>
            <a:ahLst/>
            <a:cxnLst/>
            <a:rect l="l" t="t" r="r" b="b"/>
            <a:pathLst>
              <a:path w="202752" h="246937">
                <a:moveTo>
                  <a:pt x="0" y="246937"/>
                </a:moveTo>
                <a:lnTo>
                  <a:pt x="202752" y="246937"/>
                </a:lnTo>
                <a:lnTo>
                  <a:pt x="0" y="0"/>
                </a:lnTo>
                <a:lnTo>
                  <a:pt x="0" y="246937"/>
                </a:lnTo>
              </a:path>
            </a:pathLst>
          </a:custGeom>
          <a:solidFill>
            <a:srgbClr val="DAE1FF"/>
          </a:solidFill>
          <a:ln/>
        </p:spPr>
        <p:txBody>
          <a:bodyPr wrap="square" lIns="0" tIns="0" rIns="0" bIns="0" rtlCol="0" anchor="ctr"/>
          <a:lstStyle/>
          <a:p>
            <a:pPr marL="0" indent="0">
              <a:buNone/>
            </a:pPr>
            <a:endParaRPr lang="en-US" dirty="0"/>
          </a:p>
        </p:txBody>
      </p:sp>
      <p:sp>
        <p:nvSpPr>
          <p:cNvPr id="26" name="Text 24"/>
          <p:cNvSpPr/>
          <p:nvPr/>
        </p:nvSpPr>
        <p:spPr>
          <a:xfrm flipH="1" flipV="1">
            <a:off x="6083532" y="4450721"/>
            <a:ext cx="202752" cy="246937"/>
          </a:xfrm>
          <a:custGeom>
            <a:avLst/>
            <a:gdLst/>
            <a:ahLst/>
            <a:cxnLst/>
            <a:rect l="l" t="t" r="r" b="b"/>
            <a:pathLst>
              <a:path w="202752" h="246937">
                <a:moveTo>
                  <a:pt x="0" y="246937"/>
                </a:moveTo>
                <a:lnTo>
                  <a:pt x="202752" y="246937"/>
                </a:lnTo>
                <a:lnTo>
                  <a:pt x="0" y="0"/>
                </a:lnTo>
                <a:lnTo>
                  <a:pt x="0" y="246937"/>
                </a:lnTo>
              </a:path>
            </a:pathLst>
          </a:custGeom>
          <a:solidFill>
            <a:srgbClr val="DAE1FF"/>
          </a:solidFill>
          <a:ln/>
        </p:spPr>
        <p:txBody>
          <a:bodyPr wrap="square" lIns="0" tIns="0" rIns="0" bIns="0" rtlCol="0" anchor="ctr"/>
          <a:lstStyle/>
          <a:p>
            <a:pPr marL="0" indent="0">
              <a:buNone/>
            </a:pPr>
            <a:endParaRPr lang="en-US" dirty="0"/>
          </a:p>
        </p:txBody>
      </p:sp>
      <p:sp>
        <p:nvSpPr>
          <p:cNvPr id="27" name="Text 25"/>
          <p:cNvSpPr/>
          <p:nvPr/>
        </p:nvSpPr>
        <p:spPr>
          <a:xfrm flipH="1" flipV="1">
            <a:off x="761996" y="2090025"/>
            <a:ext cx="202752" cy="246937"/>
          </a:xfrm>
          <a:custGeom>
            <a:avLst/>
            <a:gdLst/>
            <a:ahLst/>
            <a:cxnLst/>
            <a:rect l="l" t="t" r="r" b="b"/>
            <a:pathLst>
              <a:path w="202752" h="246937">
                <a:moveTo>
                  <a:pt x="0" y="246937"/>
                </a:moveTo>
                <a:lnTo>
                  <a:pt x="202752" y="246937"/>
                </a:lnTo>
                <a:lnTo>
                  <a:pt x="0" y="0"/>
                </a:lnTo>
                <a:lnTo>
                  <a:pt x="0" y="246937"/>
                </a:lnTo>
              </a:path>
            </a:pathLst>
          </a:custGeom>
          <a:solidFill>
            <a:srgbClr val="DAE1FF"/>
          </a:solidFill>
          <a:ln/>
        </p:spPr>
        <p:txBody>
          <a:bodyPr wrap="square" lIns="0" tIns="0" rIns="0" bIns="0" rtlCol="0" anchor="ctr"/>
          <a:lstStyle/>
          <a:p>
            <a:pPr marL="0" indent="0">
              <a:buNone/>
            </a:pPr>
            <a:endParaRPr lang="en-US" dirty="0"/>
          </a:p>
        </p:txBody>
      </p:sp>
      <p:sp>
        <p:nvSpPr>
          <p:cNvPr id="28" name="Text 26"/>
          <p:cNvSpPr/>
          <p:nvPr/>
        </p:nvSpPr>
        <p:spPr>
          <a:xfrm>
            <a:off x="6278659" y="4104039"/>
            <a:ext cx="3108960" cy="1920240"/>
          </a:xfrm>
          <a:prstGeom prst="rect">
            <a:avLst/>
          </a:prstGeom>
          <a:solidFill>
            <a:srgbClr val="FFFFFF"/>
          </a:solidFill>
          <a:ln w="9525">
            <a:solidFill>
              <a:srgbClr val="DAE1FF"/>
            </a:solidFill>
          </a:ln>
        </p:spPr>
        <p:txBody>
          <a:bodyPr wrap="square" lIns="0" tIns="0" rIns="0" bIns="0" rtlCol="0" anchor="ctr"/>
          <a:lstStyle/>
          <a:p>
            <a:pPr marL="0" indent="0">
              <a:buNone/>
            </a:pPr>
            <a:endParaRPr lang="en-US" dirty="0"/>
          </a:p>
        </p:txBody>
      </p:sp>
      <p:sp>
        <p:nvSpPr>
          <p:cNvPr id="29" name="Text 27"/>
          <p:cNvSpPr/>
          <p:nvPr/>
        </p:nvSpPr>
        <p:spPr>
          <a:xfrm>
            <a:off x="6461539" y="4561239"/>
            <a:ext cx="2834640" cy="1463040"/>
          </a:xfrm>
          <a:prstGeom prst="rect">
            <a:avLst/>
          </a:prstGeom>
          <a:noFill/>
          <a:ln/>
        </p:spPr>
        <p:txBody>
          <a:bodyPr wrap="square" lIns="0" tIns="0" rIns="0" bIns="0" rtlCol="0" anchor="t"/>
          <a:lstStyle/>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Dôsledne udržiavajte zariadenie a monitorujte kritické kontrolné body počas celého spracovania.</a:t>
            </a:r>
            <a:endParaRPr lang="en-US" sz="1100" dirty="0"/>
          </a:p>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Pravidelná údržba zabraňuje zlyhaniu zariadenia a zaisťuje prevádzkovú efektivitu.</a:t>
            </a:r>
            <a:endParaRPr lang="en-US" sz="1100" dirty="0"/>
          </a:p>
        </p:txBody>
      </p:sp>
      <p:sp>
        <p:nvSpPr>
          <p:cNvPr id="30" name="Text 28"/>
          <p:cNvSpPr/>
          <p:nvPr/>
        </p:nvSpPr>
        <p:spPr>
          <a:xfrm>
            <a:off x="6084499" y="3912243"/>
            <a:ext cx="3108960" cy="548640"/>
          </a:xfrm>
          <a:custGeom>
            <a:avLst/>
            <a:gdLst/>
            <a:ahLst/>
            <a:cxnLst/>
            <a:rect l="l" t="t" r="r" b="b"/>
            <a:pathLst>
              <a:path w="3108960" h="548640">
                <a:moveTo>
                  <a:pt x="0" y="0"/>
                </a:moveTo>
                <a:lnTo>
                  <a:pt x="2834625" y="0"/>
                </a:lnTo>
                <a:lnTo>
                  <a:pt x="3108960" y="274320"/>
                </a:lnTo>
                <a:lnTo>
                  <a:pt x="2834625" y="548640"/>
                </a:lnTo>
                <a:lnTo>
                  <a:pt x="0" y="54864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31" name="Text 29"/>
          <p:cNvSpPr/>
          <p:nvPr/>
        </p:nvSpPr>
        <p:spPr>
          <a:xfrm>
            <a:off x="6267379" y="4003683"/>
            <a:ext cx="2743200" cy="365760"/>
          </a:xfrm>
          <a:prstGeom prst="rect">
            <a:avLst/>
          </a:prstGeom>
          <a:noFill/>
          <a:ln/>
        </p:spPr>
        <p:txBody>
          <a:bodyPr wrap="square" lIns="0" tIns="0" rIns="0" bIns="0" rtlCol="0" anchor="ctr"/>
          <a:lstStyle/>
          <a:p>
            <a:pPr marL="0" indent="0" algn="l">
              <a:lnSpc>
                <a:spcPct val="90000"/>
              </a:lnSpc>
              <a:buNone/>
            </a:pPr>
            <a:r>
              <a:rPr lang="en-US" sz="1200" dirty="0">
                <a:solidFill>
                  <a:srgbClr val="FFFFFF"/>
                </a:solidFill>
                <a:latin typeface="Figtree Bold" pitchFamily="34" charset="0"/>
                <a:ea typeface="Figtree Bold" pitchFamily="34" charset="-122"/>
                <a:cs typeface="Figtree Bold" pitchFamily="34" charset="-120"/>
              </a:rPr>
              <a:t>Údržba zariadení</a:t>
            </a:r>
            <a:endParaRPr lang="en-US" sz="1200" dirty="0"/>
          </a:p>
        </p:txBody>
      </p:sp>
      <p:sp>
        <p:nvSpPr>
          <p:cNvPr id="32" name="Text 30"/>
          <p:cNvSpPr/>
          <p:nvPr/>
        </p:nvSpPr>
        <p:spPr>
          <a:xfrm>
            <a:off x="2625708" y="4104039"/>
            <a:ext cx="3108960" cy="1920240"/>
          </a:xfrm>
          <a:prstGeom prst="rect">
            <a:avLst/>
          </a:prstGeom>
          <a:solidFill>
            <a:srgbClr val="FFFFFF"/>
          </a:solidFill>
          <a:ln w="9525">
            <a:solidFill>
              <a:srgbClr val="DAE1FF"/>
            </a:solidFill>
          </a:ln>
        </p:spPr>
        <p:txBody>
          <a:bodyPr wrap="square" lIns="0" tIns="0" rIns="0" bIns="0" rtlCol="0" anchor="ctr"/>
          <a:lstStyle/>
          <a:p>
            <a:pPr marL="0" indent="0">
              <a:buNone/>
            </a:pPr>
            <a:endParaRPr lang="en-US" dirty="0"/>
          </a:p>
        </p:txBody>
      </p:sp>
      <p:sp>
        <p:nvSpPr>
          <p:cNvPr id="33" name="Text 31"/>
          <p:cNvSpPr/>
          <p:nvPr/>
        </p:nvSpPr>
        <p:spPr>
          <a:xfrm>
            <a:off x="2808588" y="4561239"/>
            <a:ext cx="2834640" cy="1463040"/>
          </a:xfrm>
          <a:prstGeom prst="rect">
            <a:avLst/>
          </a:prstGeom>
          <a:noFill/>
          <a:ln/>
        </p:spPr>
        <p:txBody>
          <a:bodyPr wrap="square" lIns="0" tIns="0" rIns="0" bIns="0" rtlCol="0" anchor="t"/>
          <a:lstStyle/>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Overujte procesy pomocou mapovania teploty, mikrobiálnych testov a výpočtov hodnoty P.</a:t>
            </a:r>
            <a:endParaRPr lang="en-US" sz="1100" dirty="0"/>
          </a:p>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Tieto metódy potvrdzujú účinnosť pasterizačných protokolov.</a:t>
            </a:r>
            <a:endParaRPr lang="en-US" sz="1100" dirty="0"/>
          </a:p>
        </p:txBody>
      </p:sp>
      <p:sp>
        <p:nvSpPr>
          <p:cNvPr id="34" name="Text 32"/>
          <p:cNvSpPr/>
          <p:nvPr/>
        </p:nvSpPr>
        <p:spPr>
          <a:xfrm>
            <a:off x="2423922" y="3912243"/>
            <a:ext cx="3108960" cy="548640"/>
          </a:xfrm>
          <a:custGeom>
            <a:avLst/>
            <a:gdLst/>
            <a:ahLst/>
            <a:cxnLst/>
            <a:rect l="l" t="t" r="r" b="b"/>
            <a:pathLst>
              <a:path w="3108960" h="548640">
                <a:moveTo>
                  <a:pt x="0" y="0"/>
                </a:moveTo>
                <a:lnTo>
                  <a:pt x="2834625" y="0"/>
                </a:lnTo>
                <a:lnTo>
                  <a:pt x="3108960" y="274320"/>
                </a:lnTo>
                <a:lnTo>
                  <a:pt x="2834625" y="548640"/>
                </a:lnTo>
                <a:lnTo>
                  <a:pt x="0" y="54864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35" name="Text 33"/>
          <p:cNvSpPr/>
          <p:nvPr/>
        </p:nvSpPr>
        <p:spPr>
          <a:xfrm>
            <a:off x="2606802" y="4003683"/>
            <a:ext cx="2743200" cy="365760"/>
          </a:xfrm>
          <a:prstGeom prst="rect">
            <a:avLst/>
          </a:prstGeom>
          <a:noFill/>
          <a:ln/>
        </p:spPr>
        <p:txBody>
          <a:bodyPr wrap="square" lIns="0" tIns="0" rIns="0" bIns="0" rtlCol="0" anchor="ctr"/>
          <a:lstStyle/>
          <a:p>
            <a:pPr marL="0" indent="0" algn="l">
              <a:lnSpc>
                <a:spcPct val="90000"/>
              </a:lnSpc>
              <a:buNone/>
            </a:pPr>
            <a:r>
              <a:rPr lang="en-US" sz="1200" dirty="0">
                <a:solidFill>
                  <a:srgbClr val="FFFFFF"/>
                </a:solidFill>
                <a:latin typeface="Figtree Bold" pitchFamily="34" charset="0"/>
                <a:ea typeface="Figtree Bold" pitchFamily="34" charset="-122"/>
                <a:cs typeface="Figtree Bold" pitchFamily="34" charset="-120"/>
              </a:rPr>
              <a:t>Overenie procesu</a:t>
            </a:r>
            <a:endParaRPr lang="en-US" sz="1200" dirty="0"/>
          </a:p>
        </p:txBody>
      </p:sp>
      <p:sp>
        <p:nvSpPr>
          <p:cNvPr id="36" name="Text 34"/>
          <p:cNvSpPr/>
          <p:nvPr/>
        </p:nvSpPr>
        <p:spPr>
          <a:xfrm>
            <a:off x="8255927" y="1743343"/>
            <a:ext cx="3108960" cy="1920240"/>
          </a:xfrm>
          <a:prstGeom prst="rect">
            <a:avLst/>
          </a:prstGeom>
          <a:solidFill>
            <a:srgbClr val="FFFFFF"/>
          </a:solidFill>
          <a:ln w="9525">
            <a:solidFill>
              <a:srgbClr val="DAE1FF"/>
            </a:solidFill>
          </a:ln>
        </p:spPr>
        <p:txBody>
          <a:bodyPr wrap="square" lIns="0" tIns="0" rIns="0" bIns="0" rtlCol="0" anchor="ctr"/>
          <a:lstStyle/>
          <a:p>
            <a:pPr marL="0" indent="0">
              <a:buNone/>
            </a:pPr>
            <a:endParaRPr lang="en-US" dirty="0"/>
          </a:p>
        </p:txBody>
      </p:sp>
      <p:sp>
        <p:nvSpPr>
          <p:cNvPr id="37" name="Text 35"/>
          <p:cNvSpPr/>
          <p:nvPr/>
        </p:nvSpPr>
        <p:spPr>
          <a:xfrm>
            <a:off x="8438807" y="2200543"/>
            <a:ext cx="2834640" cy="1463040"/>
          </a:xfrm>
          <a:prstGeom prst="rect">
            <a:avLst/>
          </a:prstGeom>
          <a:noFill/>
          <a:ln/>
        </p:spPr>
        <p:txBody>
          <a:bodyPr wrap="square" lIns="0" tIns="0" rIns="0" bIns="0" rtlCol="0" anchor="t"/>
          <a:lstStyle/>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Používajte hermeticky uzavreté obaly, aby ste zabránili opätovnej kontaminácii.</a:t>
            </a:r>
            <a:endParaRPr lang="en-US" sz="1100" dirty="0"/>
          </a:p>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Tento krok je nevyhnutný na udržanie sterility pasterizovaného produktu.</a:t>
            </a:r>
            <a:endParaRPr lang="en-US" sz="1100" dirty="0"/>
          </a:p>
        </p:txBody>
      </p:sp>
      <p:sp>
        <p:nvSpPr>
          <p:cNvPr id="38" name="Text 36"/>
          <p:cNvSpPr/>
          <p:nvPr/>
        </p:nvSpPr>
        <p:spPr>
          <a:xfrm>
            <a:off x="8054141" y="1551547"/>
            <a:ext cx="3108960" cy="548640"/>
          </a:xfrm>
          <a:custGeom>
            <a:avLst/>
            <a:gdLst/>
            <a:ahLst/>
            <a:cxnLst/>
            <a:rect l="l" t="t" r="r" b="b"/>
            <a:pathLst>
              <a:path w="3108960" h="548640">
                <a:moveTo>
                  <a:pt x="0" y="0"/>
                </a:moveTo>
                <a:lnTo>
                  <a:pt x="2834625" y="0"/>
                </a:lnTo>
                <a:lnTo>
                  <a:pt x="3108960" y="274320"/>
                </a:lnTo>
                <a:lnTo>
                  <a:pt x="2834625" y="548640"/>
                </a:lnTo>
                <a:lnTo>
                  <a:pt x="0" y="54864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39" name="Text 37"/>
          <p:cNvSpPr/>
          <p:nvPr/>
        </p:nvSpPr>
        <p:spPr>
          <a:xfrm>
            <a:off x="8237021" y="1642987"/>
            <a:ext cx="2743200" cy="365760"/>
          </a:xfrm>
          <a:prstGeom prst="rect">
            <a:avLst/>
          </a:prstGeom>
          <a:noFill/>
          <a:ln/>
        </p:spPr>
        <p:txBody>
          <a:bodyPr wrap="square" lIns="0" tIns="0" rIns="0" bIns="0" rtlCol="0" anchor="ctr"/>
          <a:lstStyle/>
          <a:p>
            <a:pPr marL="0" indent="0" algn="l">
              <a:lnSpc>
                <a:spcPct val="90000"/>
              </a:lnSpc>
              <a:buNone/>
            </a:pPr>
            <a:r>
              <a:rPr lang="en-US" sz="1200" dirty="0">
                <a:solidFill>
                  <a:srgbClr val="FFFFFF"/>
                </a:solidFill>
                <a:latin typeface="Figtree Bold" pitchFamily="34" charset="0"/>
                <a:ea typeface="Figtree Bold" pitchFamily="34" charset="-122"/>
                <a:cs typeface="Figtree Bold" pitchFamily="34" charset="-120"/>
              </a:rPr>
              <a:t>Integrita balenia</a:t>
            </a:r>
            <a:endParaRPr lang="en-US" sz="1200" dirty="0"/>
          </a:p>
        </p:txBody>
      </p:sp>
      <p:sp>
        <p:nvSpPr>
          <p:cNvPr id="40" name="Text 38"/>
          <p:cNvSpPr/>
          <p:nvPr/>
        </p:nvSpPr>
        <p:spPr>
          <a:xfrm>
            <a:off x="4610338" y="1743343"/>
            <a:ext cx="3108960" cy="1920240"/>
          </a:xfrm>
          <a:prstGeom prst="rect">
            <a:avLst/>
          </a:prstGeom>
          <a:solidFill>
            <a:srgbClr val="FFFFFF"/>
          </a:solidFill>
          <a:ln w="9525">
            <a:solidFill>
              <a:srgbClr val="DAE1FF"/>
            </a:solidFill>
          </a:ln>
        </p:spPr>
        <p:txBody>
          <a:bodyPr wrap="square" lIns="0" tIns="0" rIns="0" bIns="0" rtlCol="0" anchor="ctr"/>
          <a:lstStyle/>
          <a:p>
            <a:pPr marL="0" indent="0">
              <a:buNone/>
            </a:pPr>
            <a:endParaRPr lang="en-US" dirty="0"/>
          </a:p>
        </p:txBody>
      </p:sp>
      <p:sp>
        <p:nvSpPr>
          <p:cNvPr id="41" name="Text 39"/>
          <p:cNvSpPr/>
          <p:nvPr/>
        </p:nvSpPr>
        <p:spPr>
          <a:xfrm>
            <a:off x="4793218" y="2200543"/>
            <a:ext cx="2834640" cy="1463040"/>
          </a:xfrm>
          <a:prstGeom prst="rect">
            <a:avLst/>
          </a:prstGeom>
          <a:noFill/>
          <a:ln/>
        </p:spPr>
        <p:txBody>
          <a:bodyPr wrap="square" lIns="0" tIns="0" rIns="0" bIns="0" rtlCol="0" anchor="t"/>
          <a:lstStyle/>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Dosiahnite minimálne tepelné ošetrenie na základe pH produktu a odolnosti voči spóram.</a:t>
            </a:r>
            <a:endParaRPr lang="en-US" sz="1100" dirty="0"/>
          </a:p>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Napríklad 90 °C počas 10 minút sa odporúča pri pH 4,3.</a:t>
            </a:r>
            <a:endParaRPr lang="en-US" sz="1100" dirty="0"/>
          </a:p>
        </p:txBody>
      </p:sp>
      <p:sp>
        <p:nvSpPr>
          <p:cNvPr id="42" name="Text 40"/>
          <p:cNvSpPr/>
          <p:nvPr/>
        </p:nvSpPr>
        <p:spPr>
          <a:xfrm>
            <a:off x="4416178" y="1551547"/>
            <a:ext cx="3108960" cy="548640"/>
          </a:xfrm>
          <a:custGeom>
            <a:avLst/>
            <a:gdLst/>
            <a:ahLst/>
            <a:cxnLst/>
            <a:rect l="l" t="t" r="r" b="b"/>
            <a:pathLst>
              <a:path w="3108960" h="548640">
                <a:moveTo>
                  <a:pt x="0" y="0"/>
                </a:moveTo>
                <a:lnTo>
                  <a:pt x="2834625" y="0"/>
                </a:lnTo>
                <a:lnTo>
                  <a:pt x="3108960" y="274320"/>
                </a:lnTo>
                <a:lnTo>
                  <a:pt x="2834625" y="548640"/>
                </a:lnTo>
                <a:lnTo>
                  <a:pt x="0" y="54864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43" name="Text 41"/>
          <p:cNvSpPr/>
          <p:nvPr/>
        </p:nvSpPr>
        <p:spPr>
          <a:xfrm>
            <a:off x="4599058" y="1642987"/>
            <a:ext cx="2743200" cy="365760"/>
          </a:xfrm>
          <a:prstGeom prst="rect">
            <a:avLst/>
          </a:prstGeom>
          <a:noFill/>
          <a:ln/>
        </p:spPr>
        <p:txBody>
          <a:bodyPr wrap="square" lIns="0" tIns="0" rIns="0" bIns="0" rtlCol="0" anchor="ctr"/>
          <a:lstStyle/>
          <a:p>
            <a:pPr marL="0" indent="0" algn="l">
              <a:lnSpc>
                <a:spcPct val="90000"/>
              </a:lnSpc>
              <a:buNone/>
            </a:pPr>
            <a:r>
              <a:rPr lang="en-US" sz="1200" dirty="0">
                <a:solidFill>
                  <a:srgbClr val="FFFFFF"/>
                </a:solidFill>
                <a:latin typeface="Figtree Bold" pitchFamily="34" charset="0"/>
                <a:ea typeface="Figtree Bold" pitchFamily="34" charset="-122"/>
                <a:cs typeface="Figtree Bold" pitchFamily="34" charset="-120"/>
              </a:rPr>
              <a:t>Pokyny pre tepelné spracovanie</a:t>
            </a:r>
            <a:endParaRPr lang="en-US" sz="1200" dirty="0"/>
          </a:p>
        </p:txBody>
      </p:sp>
      <p:sp>
        <p:nvSpPr>
          <p:cNvPr id="44" name="Text 42"/>
          <p:cNvSpPr/>
          <p:nvPr/>
        </p:nvSpPr>
        <p:spPr>
          <a:xfrm>
            <a:off x="964749" y="1743343"/>
            <a:ext cx="3108960" cy="1920240"/>
          </a:xfrm>
          <a:prstGeom prst="rect">
            <a:avLst/>
          </a:prstGeom>
          <a:solidFill>
            <a:srgbClr val="FFFFFF"/>
          </a:solidFill>
          <a:ln w="9525">
            <a:solidFill>
              <a:srgbClr val="DAE1FF"/>
            </a:solidFill>
          </a:ln>
        </p:spPr>
        <p:txBody>
          <a:bodyPr wrap="square" lIns="0" tIns="0" rIns="0" bIns="0" rtlCol="0" anchor="ctr"/>
          <a:lstStyle/>
          <a:p>
            <a:pPr marL="0" indent="0">
              <a:buNone/>
            </a:pPr>
            <a:endParaRPr lang="en-US" dirty="0"/>
          </a:p>
        </p:txBody>
      </p:sp>
      <p:sp>
        <p:nvSpPr>
          <p:cNvPr id="45" name="Text 43"/>
          <p:cNvSpPr/>
          <p:nvPr/>
        </p:nvSpPr>
        <p:spPr>
          <a:xfrm>
            <a:off x="1147629" y="2200543"/>
            <a:ext cx="2834640" cy="1463040"/>
          </a:xfrm>
          <a:prstGeom prst="rect">
            <a:avLst/>
          </a:prstGeom>
          <a:noFill/>
          <a:ln/>
        </p:spPr>
        <p:txBody>
          <a:bodyPr wrap="square" lIns="0" tIns="0" rIns="0" bIns="0" rtlCol="0" anchor="t"/>
          <a:lstStyle/>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Do 24 hodín zabezpečte rovnovážne pH pod 4,6, aby ste zabránili rastu patogénov.</a:t>
            </a:r>
            <a:endParaRPr lang="en-US" sz="1100" dirty="0"/>
          </a:p>
          <a:p>
            <a:pPr marL="0" indent="0" algn="l">
              <a:lnSpc>
                <a:spcPct val="110000"/>
              </a:lnSpc>
              <a:buNone/>
            </a:pPr>
            <a:r>
              <a:rPr lang="en-US" sz="1100" dirty="0">
                <a:solidFill>
                  <a:srgbClr val="000000"/>
                </a:solidFill>
                <a:latin typeface="Figtree Regular" pitchFamily="34" charset="0"/>
                <a:ea typeface="Figtree Regular" pitchFamily="34" charset="-122"/>
                <a:cs typeface="Figtree Regular" pitchFamily="34" charset="-120"/>
              </a:rPr>
              <a:t>Tento krok je rozhodujúci pre inhibíciu množenia škodlivých mikroorganizmov.</a:t>
            </a:r>
            <a:endParaRPr lang="en-US" sz="1100" dirty="0"/>
          </a:p>
        </p:txBody>
      </p:sp>
      <p:sp>
        <p:nvSpPr>
          <p:cNvPr id="46" name="Text 44"/>
          <p:cNvSpPr/>
          <p:nvPr/>
        </p:nvSpPr>
        <p:spPr>
          <a:xfrm>
            <a:off x="762963" y="1551547"/>
            <a:ext cx="3108960" cy="548640"/>
          </a:xfrm>
          <a:custGeom>
            <a:avLst/>
            <a:gdLst/>
            <a:ahLst/>
            <a:cxnLst/>
            <a:rect l="l" t="t" r="r" b="b"/>
            <a:pathLst>
              <a:path w="3108960" h="548640">
                <a:moveTo>
                  <a:pt x="0" y="0"/>
                </a:moveTo>
                <a:lnTo>
                  <a:pt x="2834625" y="0"/>
                </a:lnTo>
                <a:lnTo>
                  <a:pt x="3108960" y="274320"/>
                </a:lnTo>
                <a:lnTo>
                  <a:pt x="2834625" y="548640"/>
                </a:lnTo>
                <a:lnTo>
                  <a:pt x="0" y="548640"/>
                </a:lnTo>
                <a:lnTo>
                  <a:pt x="0" y="0"/>
                </a:lnTo>
              </a:path>
            </a:pathLst>
          </a:custGeom>
          <a:solidFill>
            <a:srgbClr val="4867FF"/>
          </a:solidFill>
          <a:ln/>
        </p:spPr>
        <p:txBody>
          <a:bodyPr wrap="square" lIns="0" tIns="0" rIns="0" bIns="0" rtlCol="0" anchor="ctr"/>
          <a:lstStyle/>
          <a:p>
            <a:pPr marL="0" indent="0">
              <a:buNone/>
            </a:pPr>
            <a:endParaRPr lang="en-US" dirty="0"/>
          </a:p>
        </p:txBody>
      </p:sp>
      <p:sp>
        <p:nvSpPr>
          <p:cNvPr id="47" name="Text 45"/>
          <p:cNvSpPr/>
          <p:nvPr/>
        </p:nvSpPr>
        <p:spPr>
          <a:xfrm>
            <a:off x="945843" y="1642987"/>
            <a:ext cx="2743200" cy="365760"/>
          </a:xfrm>
          <a:prstGeom prst="rect">
            <a:avLst/>
          </a:prstGeom>
          <a:noFill/>
          <a:ln/>
        </p:spPr>
        <p:txBody>
          <a:bodyPr wrap="square" lIns="0" tIns="0" rIns="0" bIns="0" rtlCol="0" anchor="ctr"/>
          <a:lstStyle/>
          <a:p>
            <a:pPr marL="0" indent="0" algn="l">
              <a:lnSpc>
                <a:spcPct val="90000"/>
              </a:lnSpc>
              <a:buNone/>
            </a:pPr>
            <a:r>
              <a:rPr lang="en-US" sz="1200" dirty="0">
                <a:solidFill>
                  <a:srgbClr val="FFFFFF"/>
                </a:solidFill>
                <a:latin typeface="Figtree Bold" pitchFamily="34" charset="0"/>
                <a:ea typeface="Figtree Bold" pitchFamily="34" charset="-122"/>
                <a:cs typeface="Figtree Bold" pitchFamily="34" charset="-120"/>
              </a:rPr>
              <a:t>Rovnovážna kontrola pH</a:t>
            </a:r>
            <a:endParaRPr lang="en-US" sz="1200" dirty="0"/>
          </a:p>
        </p:txBody>
      </p:sp>
      <p:sp>
        <p:nvSpPr>
          <p:cNvPr id="48" name="Text 46"/>
          <p:cNvSpPr/>
          <p:nvPr/>
        </p:nvSpPr>
        <p:spPr>
          <a:xfrm>
            <a:off x="10454636" y="6129891"/>
            <a:ext cx="914400" cy="548640"/>
          </a:xfrm>
          <a:prstGeom prst="rect">
            <a:avLst/>
          </a:prstGeom>
          <a:blipFill>
            <a:blip r:embed="rId3"/>
            <a:srcRect/>
            <a:stretch>
              <a:fillRect t="5453" b="5453"/>
            </a:stretch>
          </a:blipFill>
          <a:ln/>
        </p:spPr>
        <p:txBody>
          <a:bodyPr wrap="square" lIns="0" tIns="0" rIns="0" bIns="0" rtlCol="0" anchor="ctr"/>
          <a:lstStyle/>
          <a:p>
            <a:pPr marL="0" indent="0">
              <a:buNone/>
            </a:pPr>
            <a:endParaRPr lang="en-US" dirty="0"/>
          </a:p>
        </p:txBody>
      </p:sp>
      <p:sp>
        <p:nvSpPr>
          <p:cNvPr id="49" name="Text 47"/>
          <p:cNvSpPr/>
          <p:nvPr/>
        </p:nvSpPr>
        <p:spPr>
          <a:xfrm>
            <a:off x="999940" y="6495651"/>
            <a:ext cx="603504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A6A6A6"/>
                </a:solidFill>
                <a:latin typeface="Figtree Regular" pitchFamily="34" charset="0"/>
                <a:ea typeface="Figtree Regular" pitchFamily="34" charset="-122"/>
                <a:cs typeface="Figtree Regular" pitchFamily="34" charset="-120"/>
              </a:rPr>
              <a:t>Komplexný sprievodca autoklávovou pasterizáciou kyslých a okyslených potravinárskych výrobkov</a:t>
            </a:r>
            <a:endParaRPr lang="en-US" sz="800" dirty="0"/>
          </a:p>
        </p:txBody>
      </p:sp>
      <p:sp>
        <p:nvSpPr>
          <p:cNvPr id="50" name="Text 48"/>
          <p:cNvSpPr/>
          <p:nvPr/>
        </p:nvSpPr>
        <p:spPr>
          <a:xfrm>
            <a:off x="761996" y="6508085"/>
            <a:ext cx="182880" cy="182880"/>
          </a:xfrm>
          <a:prstGeom prst="rect">
            <a:avLst/>
          </a:prstGeom>
          <a:noFill/>
          <a:ln/>
        </p:spPr>
        <p:txBody>
          <a:bodyPr wrap="square" lIns="0" tIns="0" rIns="0" bIns="0" rtlCol="0" anchor="ctr"/>
          <a:lstStyle/>
          <a:p>
            <a:pPr marL="0" indent="0" algn="l">
              <a:lnSpc>
                <a:spcPct val="90000"/>
              </a:lnSpc>
              <a:spcBef>
                <a:spcPts val="1000"/>
              </a:spcBef>
              <a:buNone/>
            </a:pPr>
            <a:r>
              <a:rPr lang="en-US" sz="800" dirty="0">
                <a:solidFill>
                  <a:srgbClr val="262626"/>
                </a:solidFill>
                <a:latin typeface="Figtree Regular" pitchFamily="34" charset="0"/>
                <a:ea typeface="Figtree Regular" pitchFamily="34" charset="-122"/>
                <a:cs typeface="Figtree Regular" pitchFamily="34" charset="-120"/>
              </a:rPr>
              <a:t>36</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27671</Words>
  <Application>Microsoft Office PowerPoint</Application>
  <PresentationFormat>Panoramiczny</PresentationFormat>
  <Paragraphs>2174</Paragraphs>
  <Slides>72</Slides>
  <Notes>72</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72</vt:i4>
      </vt:variant>
    </vt:vector>
  </HeadingPairs>
  <TitlesOfParts>
    <vt:vector size="77" baseType="lpstr">
      <vt:lpstr>Arial</vt:lpstr>
      <vt:lpstr>Calibri</vt:lpstr>
      <vt:lpstr>Figtree Bold</vt:lpstr>
      <vt:lpstr>Figtree Regular</vt:lpstr>
      <vt:lpstr>Office Theme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SlideSpeak</dc:creator>
  <cp:lastModifiedBy>Konto Microsoft</cp:lastModifiedBy>
  <cp:revision>3</cp:revision>
  <dcterms:created xsi:type="dcterms:W3CDTF">2025-09-11T10:00:19Z</dcterms:created>
  <dcterms:modified xsi:type="dcterms:W3CDTF">2025-10-10T16:27:16Z</dcterms:modified>
</cp:coreProperties>
</file>